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3"/>
    <p:sldId id="257" r:id="rId4"/>
    <p:sldId id="267" r:id="rId5"/>
    <p:sldId id="261" r:id="rId6"/>
    <p:sldId id="263" r:id="rId7"/>
    <p:sldId id="259" r:id="rId8"/>
    <p:sldId id="292" r:id="rId9"/>
    <p:sldId id="260" r:id="rId10"/>
    <p:sldId id="268" r:id="rId11"/>
    <p:sldId id="269" r:id="rId12"/>
    <p:sldId id="270" r:id="rId13"/>
    <p:sldId id="271" r:id="rId14"/>
    <p:sldId id="272" r:id="rId15"/>
    <p:sldId id="273" r:id="rId16"/>
    <p:sldId id="277" r:id="rId17"/>
    <p:sldId id="274" r:id="rId18"/>
    <p:sldId id="275" r:id="rId19"/>
    <p:sldId id="276" r:id="rId20"/>
    <p:sldId id="278" r:id="rId21"/>
    <p:sldId id="279" r:id="rId22"/>
    <p:sldId id="281" r:id="rId23"/>
    <p:sldId id="282" r:id="rId24"/>
    <p:sldId id="284" r:id="rId25"/>
    <p:sldId id="283" r:id="rId26"/>
    <p:sldId id="280" r:id="rId27"/>
    <p:sldId id="285" r:id="rId28"/>
    <p:sldId id="286" r:id="rId29"/>
    <p:sldId id="287" r:id="rId30"/>
    <p:sldId id="288" r:id="rId31"/>
    <p:sldId id="289" r:id="rId32"/>
    <p:sldId id="291" r:id="rId33"/>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F"/>
    <a:srgbClr val="EBF3FE"/>
    <a:srgbClr val="F0F5FE"/>
    <a:srgbClr val="F0F5FF"/>
    <a:srgbClr val="D9D9D9"/>
    <a:srgbClr val="FFFFFF"/>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7"/>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49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image" Target="../media/image19.png"/><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4" Type="http://schemas.openxmlformats.org/officeDocument/2006/relationships/slideLayout" Target="../slideLayouts/slideLayout7.xml"/><Relationship Id="rId13" Type="http://schemas.openxmlformats.org/officeDocument/2006/relationships/tags" Target="../tags/tag305.xml"/><Relationship Id="rId12" Type="http://schemas.openxmlformats.org/officeDocument/2006/relationships/image" Target="../media/image20.png"/><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21.png"/><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5" Type="http://schemas.openxmlformats.org/officeDocument/2006/relationships/slideLayout" Target="../slideLayouts/slideLayout7.xml"/><Relationship Id="rId14" Type="http://schemas.openxmlformats.org/officeDocument/2006/relationships/tags" Target="../tags/tag316.xml"/><Relationship Id="rId13" Type="http://schemas.openxmlformats.org/officeDocument/2006/relationships/image" Target="../media/image22.png"/><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image" Target="../media/image23.png"/><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image" Target="../media/image24.png"/><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4" Type="http://schemas.openxmlformats.org/officeDocument/2006/relationships/slideLayout" Target="../slideLayouts/slideLayout7.xml"/><Relationship Id="rId13" Type="http://schemas.openxmlformats.org/officeDocument/2006/relationships/tags" Target="../tags/tag333.xml"/><Relationship Id="rId12" Type="http://schemas.openxmlformats.org/officeDocument/2006/relationships/image" Target="../media/image25.png"/><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2" Type="http://schemas.openxmlformats.org/officeDocument/2006/relationships/slideLayout" Target="../slideLayouts/slideLayout7.xml"/><Relationship Id="rId11" Type="http://schemas.openxmlformats.org/officeDocument/2006/relationships/tags" Target="../tags/tag342.xml"/><Relationship Id="rId10" Type="http://schemas.openxmlformats.org/officeDocument/2006/relationships/image" Target="../media/image26.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image" Target="../media/image27.png"/><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2" Type="http://schemas.openxmlformats.org/officeDocument/2006/relationships/slideLayout" Target="../slideLayouts/slideLayout7.xml"/><Relationship Id="rId11" Type="http://schemas.openxmlformats.org/officeDocument/2006/relationships/tags" Target="../tags/tag350.xml"/><Relationship Id="rId10" Type="http://schemas.openxmlformats.org/officeDocument/2006/relationships/image" Target="../media/image28.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image" Target="../media/image29.png"/><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2" Type="http://schemas.openxmlformats.org/officeDocument/2006/relationships/slideLayout" Target="../slideLayouts/slideLayout7.xml"/><Relationship Id="rId11" Type="http://schemas.openxmlformats.org/officeDocument/2006/relationships/tags" Target="../tags/tag358.xml"/><Relationship Id="rId10" Type="http://schemas.openxmlformats.org/officeDocument/2006/relationships/image" Target="../media/image3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image" Target="../media/image31.png"/><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2" Type="http://schemas.openxmlformats.org/officeDocument/2006/relationships/slideLayout" Target="../slideLayouts/slideLayout7.xml"/><Relationship Id="rId11" Type="http://schemas.openxmlformats.org/officeDocument/2006/relationships/tags" Target="../tags/tag366.xml"/><Relationship Id="rId10" Type="http://schemas.openxmlformats.org/officeDocument/2006/relationships/image" Target="../media/image32.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2" Type="http://schemas.openxmlformats.org/officeDocument/2006/relationships/slideLayout" Target="../slideLayouts/slideLayout7.xml"/><Relationship Id="rId11" Type="http://schemas.openxmlformats.org/officeDocument/2006/relationships/tags" Target="../tags/tag375.xml"/><Relationship Id="rId10" Type="http://schemas.openxmlformats.org/officeDocument/2006/relationships/image" Target="../media/image33.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image" Target="../media/image34.png"/><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4" Type="http://schemas.openxmlformats.org/officeDocument/2006/relationships/slideLayout" Target="../slideLayouts/slideLayout7.xml"/><Relationship Id="rId13" Type="http://schemas.openxmlformats.org/officeDocument/2006/relationships/tags" Target="../tags/tag385.xml"/><Relationship Id="rId12" Type="http://schemas.openxmlformats.org/officeDocument/2006/relationships/image" Target="../media/image35.png"/><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slideLayout" Target="../slideLayouts/slideLayout7.xml"/><Relationship Id="rId15" Type="http://schemas.openxmlformats.org/officeDocument/2006/relationships/tags" Target="../tags/tag79.xml"/><Relationship Id="rId14" Type="http://schemas.openxmlformats.org/officeDocument/2006/relationships/image" Target="../media/image2.png"/><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image" Target="../media/image36.png"/><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image" Target="../media/image37.png"/><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2" Type="http://schemas.openxmlformats.org/officeDocument/2006/relationships/slideLayout" Target="../slideLayouts/slideLayout7.xml"/><Relationship Id="rId11" Type="http://schemas.openxmlformats.org/officeDocument/2006/relationships/tags" Target="../tags/tag400.xml"/><Relationship Id="rId10" Type="http://schemas.openxmlformats.org/officeDocument/2006/relationships/image" Target="../media/image38.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image" Target="../media/image39.png"/><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4" Type="http://schemas.openxmlformats.org/officeDocument/2006/relationships/slideLayout" Target="../slideLayouts/slideLayout7.xml"/><Relationship Id="rId13" Type="http://schemas.openxmlformats.org/officeDocument/2006/relationships/tags" Target="../tags/tag410.xml"/><Relationship Id="rId12" Type="http://schemas.openxmlformats.org/officeDocument/2006/relationships/image" Target="../media/image40.png"/><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image" Target="../media/image39.png"/><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2" Type="http://schemas.openxmlformats.org/officeDocument/2006/relationships/slideLayout" Target="../slideLayouts/slideLayout7.xml"/><Relationship Id="rId11" Type="http://schemas.openxmlformats.org/officeDocument/2006/relationships/tags" Target="../tags/tag418.xml"/><Relationship Id="rId10" Type="http://schemas.openxmlformats.org/officeDocument/2006/relationships/image" Target="../media/image40.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image" Target="../media/image39.png"/><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4" Type="http://schemas.openxmlformats.org/officeDocument/2006/relationships/slideLayout" Target="../slideLayouts/slideLayout7.xml"/><Relationship Id="rId13" Type="http://schemas.openxmlformats.org/officeDocument/2006/relationships/tags" Target="../tags/tag428.xml"/><Relationship Id="rId12" Type="http://schemas.openxmlformats.org/officeDocument/2006/relationships/image" Target="../media/image40.png"/><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image" Target="../media/image41.png"/><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2" Type="http://schemas.openxmlformats.org/officeDocument/2006/relationships/slideLayout" Target="../slideLayouts/slideLayout7.xml"/><Relationship Id="rId11" Type="http://schemas.openxmlformats.org/officeDocument/2006/relationships/tags" Target="../tags/tag436.xml"/><Relationship Id="rId10" Type="http://schemas.openxmlformats.org/officeDocument/2006/relationships/image" Target="../media/image42.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tags" Target="../tags/tag443.xml"/><Relationship Id="rId8" Type="http://schemas.openxmlformats.org/officeDocument/2006/relationships/image" Target="../media/image43.png"/><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4" Type="http://schemas.openxmlformats.org/officeDocument/2006/relationships/slideLayout" Target="../slideLayouts/slideLayout7.xml"/><Relationship Id="rId13" Type="http://schemas.openxmlformats.org/officeDocument/2006/relationships/tags" Target="../tags/tag446.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image" Target="../media/image4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image" Target="../media/image45.png"/><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2" Type="http://schemas.openxmlformats.org/officeDocument/2006/relationships/slideLayout" Target="../slideLayouts/slideLayout7.xml"/><Relationship Id="rId11" Type="http://schemas.openxmlformats.org/officeDocument/2006/relationships/tags" Target="../tags/tag454.xml"/><Relationship Id="rId10" Type="http://schemas.openxmlformats.org/officeDocument/2006/relationships/image" Target="../media/image46.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9" Type="http://schemas.openxmlformats.org/officeDocument/2006/relationships/tags" Target="../tags/tag461.xml"/><Relationship Id="rId8" Type="http://schemas.openxmlformats.org/officeDocument/2006/relationships/image" Target="../media/image45.png"/><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4" Type="http://schemas.openxmlformats.org/officeDocument/2006/relationships/slideLayout" Target="../slideLayouts/slideLayout7.xml"/><Relationship Id="rId13" Type="http://schemas.openxmlformats.org/officeDocument/2006/relationships/tags" Target="../tags/tag464.xml"/><Relationship Id="rId12" Type="http://schemas.openxmlformats.org/officeDocument/2006/relationships/tags" Target="../tags/tag463.xml"/><Relationship Id="rId11" Type="http://schemas.openxmlformats.org/officeDocument/2006/relationships/tags" Target="../tags/tag462.xml"/><Relationship Id="rId10" Type="http://schemas.openxmlformats.org/officeDocument/2006/relationships/image" Target="../media/image46.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image" Target="../media/image47.png"/><Relationship Id="rId7" Type="http://schemas.openxmlformats.org/officeDocument/2006/relationships/tags" Target="../tags/tag470.xml"/><Relationship Id="rId6" Type="http://schemas.openxmlformats.org/officeDocument/2006/relationships/tags" Target="../tags/tag469.xml"/><Relationship Id="rId5" Type="http://schemas.openxmlformats.org/officeDocument/2006/relationships/tags" Target="../tags/tag468.xml"/><Relationship Id="rId4" Type="http://schemas.openxmlformats.org/officeDocument/2006/relationships/tags" Target="../tags/tag467.xml"/><Relationship Id="rId3" Type="http://schemas.openxmlformats.org/officeDocument/2006/relationships/tags" Target="../tags/tag466.xml"/><Relationship Id="rId2" Type="http://schemas.openxmlformats.org/officeDocument/2006/relationships/tags" Target="../tags/tag465.xml"/><Relationship Id="rId15" Type="http://schemas.openxmlformats.org/officeDocument/2006/relationships/slideLayout" Target="../slideLayouts/slideLayout7.xml"/><Relationship Id="rId14" Type="http://schemas.openxmlformats.org/officeDocument/2006/relationships/tags" Target="../tags/tag474.xml"/><Relationship Id="rId13" Type="http://schemas.openxmlformats.org/officeDocument/2006/relationships/tags" Target="../tags/tag473.xml"/><Relationship Id="rId12" Type="http://schemas.openxmlformats.org/officeDocument/2006/relationships/image" Target="../media/image49.png"/><Relationship Id="rId11" Type="http://schemas.openxmlformats.org/officeDocument/2006/relationships/tags" Target="../tags/tag472.xml"/><Relationship Id="rId10" Type="http://schemas.openxmlformats.org/officeDocument/2006/relationships/image" Target="../media/image48.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image" Target="../media/image4.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1" Type="http://schemas.openxmlformats.org/officeDocument/2006/relationships/slideLayout" Target="../slideLayouts/slideLayout7.xml"/><Relationship Id="rId10" Type="http://schemas.openxmlformats.org/officeDocument/2006/relationships/tags" Target="../tags/tag8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image" Target="../media/image51.jpeg"/><Relationship Id="rId8" Type="http://schemas.openxmlformats.org/officeDocument/2006/relationships/tags" Target="../tags/tag480.xml"/><Relationship Id="rId7" Type="http://schemas.openxmlformats.org/officeDocument/2006/relationships/image" Target="../media/image50.jpeg"/><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0" Type="http://schemas.openxmlformats.org/officeDocument/2006/relationships/slideLayout" Target="../slideLayouts/slideLayout7.xml"/><Relationship Id="rId2" Type="http://schemas.openxmlformats.org/officeDocument/2006/relationships/tags" Target="../tags/tag475.xml"/><Relationship Id="rId19" Type="http://schemas.openxmlformats.org/officeDocument/2006/relationships/tags" Target="../tags/tag487.xml"/><Relationship Id="rId18" Type="http://schemas.openxmlformats.org/officeDocument/2006/relationships/tags" Target="../tags/tag486.xml"/><Relationship Id="rId17" Type="http://schemas.openxmlformats.org/officeDocument/2006/relationships/tags" Target="../tags/tag485.xml"/><Relationship Id="rId16" Type="http://schemas.openxmlformats.org/officeDocument/2006/relationships/image" Target="../media/image53.jpeg"/><Relationship Id="rId15" Type="http://schemas.openxmlformats.org/officeDocument/2006/relationships/tags" Target="../tags/tag484.xml"/><Relationship Id="rId14" Type="http://schemas.openxmlformats.org/officeDocument/2006/relationships/tags" Target="../tags/tag483.xml"/><Relationship Id="rId13" Type="http://schemas.openxmlformats.org/officeDocument/2006/relationships/image" Target="../media/image52.jpeg"/><Relationship Id="rId12" Type="http://schemas.openxmlformats.org/officeDocument/2006/relationships/tags" Target="../tags/tag482.xml"/><Relationship Id="rId11" Type="http://schemas.openxmlformats.org/officeDocument/2006/relationships/image" Target="../media/image49.png"/><Relationship Id="rId10" Type="http://schemas.openxmlformats.org/officeDocument/2006/relationships/tags" Target="../tags/tag481.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image" Target="../media/image2.png"/><Relationship Id="rId2" Type="http://schemas.openxmlformats.org/officeDocument/2006/relationships/tags" Target="../tags/tag48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3" Type="http://schemas.openxmlformats.org/officeDocument/2006/relationships/slideLayout" Target="../slideLayouts/slideLayout7.xml"/><Relationship Id="rId52" Type="http://schemas.openxmlformats.org/officeDocument/2006/relationships/tags" Target="../tags/tag134.xml"/><Relationship Id="rId51" Type="http://schemas.openxmlformats.org/officeDocument/2006/relationships/image" Target="../media/image8.png"/><Relationship Id="rId50" Type="http://schemas.openxmlformats.org/officeDocument/2006/relationships/tags" Target="../tags/tag133.xml"/><Relationship Id="rId5" Type="http://schemas.openxmlformats.org/officeDocument/2006/relationships/tags" Target="../tags/tag91.xml"/><Relationship Id="rId49" Type="http://schemas.openxmlformats.org/officeDocument/2006/relationships/tags" Target="../tags/tag132.xml"/><Relationship Id="rId48" Type="http://schemas.openxmlformats.org/officeDocument/2006/relationships/image" Target="../media/image7.png"/><Relationship Id="rId47" Type="http://schemas.openxmlformats.org/officeDocument/2006/relationships/tags" Target="../tags/tag131.xml"/><Relationship Id="rId46" Type="http://schemas.openxmlformats.org/officeDocument/2006/relationships/tags" Target="../tags/tag130.xml"/><Relationship Id="rId45" Type="http://schemas.openxmlformats.org/officeDocument/2006/relationships/image" Target="../media/image6.png"/><Relationship Id="rId44" Type="http://schemas.openxmlformats.org/officeDocument/2006/relationships/tags" Target="../tags/tag129.xml"/><Relationship Id="rId43" Type="http://schemas.openxmlformats.org/officeDocument/2006/relationships/tags" Target="../tags/tag128.xml"/><Relationship Id="rId42" Type="http://schemas.openxmlformats.org/officeDocument/2006/relationships/image" Target="../media/image5.png"/><Relationship Id="rId41" Type="http://schemas.openxmlformats.org/officeDocument/2006/relationships/tags" Target="../tags/tag127.xml"/><Relationship Id="rId40" Type="http://schemas.openxmlformats.org/officeDocument/2006/relationships/tags" Target="../tags/tag126.xml"/><Relationship Id="rId4" Type="http://schemas.openxmlformats.org/officeDocument/2006/relationships/tags" Target="../tags/tag90.xml"/><Relationship Id="rId39" Type="http://schemas.openxmlformats.org/officeDocument/2006/relationships/tags" Target="../tags/tag125.xml"/><Relationship Id="rId38" Type="http://schemas.openxmlformats.org/officeDocument/2006/relationships/tags" Target="../tags/tag124.xml"/><Relationship Id="rId37" Type="http://schemas.openxmlformats.org/officeDocument/2006/relationships/tags" Target="../tags/tag123.xml"/><Relationship Id="rId36" Type="http://schemas.openxmlformats.org/officeDocument/2006/relationships/tags" Target="../tags/tag122.xml"/><Relationship Id="rId35" Type="http://schemas.openxmlformats.org/officeDocument/2006/relationships/tags" Target="../tags/tag121.xml"/><Relationship Id="rId34" Type="http://schemas.openxmlformats.org/officeDocument/2006/relationships/tags" Target="../tags/tag120.xml"/><Relationship Id="rId33" Type="http://schemas.openxmlformats.org/officeDocument/2006/relationships/tags" Target="../tags/tag119.xml"/><Relationship Id="rId32" Type="http://schemas.openxmlformats.org/officeDocument/2006/relationships/tags" Target="../tags/tag118.xml"/><Relationship Id="rId31" Type="http://schemas.openxmlformats.org/officeDocument/2006/relationships/tags" Target="../tags/tag117.xml"/><Relationship Id="rId30" Type="http://schemas.openxmlformats.org/officeDocument/2006/relationships/tags" Target="../tags/tag116.xml"/><Relationship Id="rId3" Type="http://schemas.openxmlformats.org/officeDocument/2006/relationships/tags" Target="../tags/tag89.xml"/><Relationship Id="rId29" Type="http://schemas.openxmlformats.org/officeDocument/2006/relationships/tags" Target="../tags/tag115.xml"/><Relationship Id="rId28" Type="http://schemas.openxmlformats.org/officeDocument/2006/relationships/tags" Target="../tags/tag114.xml"/><Relationship Id="rId27" Type="http://schemas.openxmlformats.org/officeDocument/2006/relationships/tags" Target="../tags/tag113.xml"/><Relationship Id="rId26" Type="http://schemas.openxmlformats.org/officeDocument/2006/relationships/tags" Target="../tags/tag112.xml"/><Relationship Id="rId25" Type="http://schemas.openxmlformats.org/officeDocument/2006/relationships/tags" Target="../tags/tag111.xml"/><Relationship Id="rId24" Type="http://schemas.openxmlformats.org/officeDocument/2006/relationships/tags" Target="../tags/tag110.xml"/><Relationship Id="rId23" Type="http://schemas.openxmlformats.org/officeDocument/2006/relationships/tags" Target="../tags/tag109.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tags" Target="../tags/tag88.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7" Type="http://schemas.openxmlformats.org/officeDocument/2006/relationships/slideLayout" Target="../slideLayouts/slideLayout7.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image" Target="../media/image10.png"/><Relationship Id="rId5" Type="http://schemas.openxmlformats.org/officeDocument/2006/relationships/tags" Target="../tags/tag151.xml"/><Relationship Id="rId4" Type="http://schemas.openxmlformats.org/officeDocument/2006/relationships/tags" Target="../tags/tag150.xml"/><Relationship Id="rId36" Type="http://schemas.openxmlformats.org/officeDocument/2006/relationships/slideLayout" Target="../slideLayouts/slideLayout7.xml"/><Relationship Id="rId35" Type="http://schemas.openxmlformats.org/officeDocument/2006/relationships/tags" Target="../tags/tag175.xml"/><Relationship Id="rId34" Type="http://schemas.openxmlformats.org/officeDocument/2006/relationships/tags" Target="../tags/tag174.xml"/><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tags" Target="../tags/tag170.xml"/><Relationship Id="rId3" Type="http://schemas.openxmlformats.org/officeDocument/2006/relationships/image" Target="../media/image9.png"/><Relationship Id="rId29" Type="http://schemas.openxmlformats.org/officeDocument/2006/relationships/image" Target="../media/image15.png"/><Relationship Id="rId28" Type="http://schemas.openxmlformats.org/officeDocument/2006/relationships/tags" Target="../tags/tag169.xml"/><Relationship Id="rId27" Type="http://schemas.openxmlformats.org/officeDocument/2006/relationships/image" Target="../media/image14.png"/><Relationship Id="rId26" Type="http://schemas.openxmlformats.org/officeDocument/2006/relationships/tags" Target="../tags/tag168.xml"/><Relationship Id="rId25" Type="http://schemas.openxmlformats.org/officeDocument/2006/relationships/image" Target="../media/image13.png"/><Relationship Id="rId24" Type="http://schemas.openxmlformats.org/officeDocument/2006/relationships/tags" Target="../tags/tag167.xml"/><Relationship Id="rId23" Type="http://schemas.openxmlformats.org/officeDocument/2006/relationships/image" Target="../media/image12.png"/><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9.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16.png"/><Relationship Id="rId2" Type="http://schemas.openxmlformats.org/officeDocument/2006/relationships/tags" Target="../tags/tag176.xml"/><Relationship Id="rId11" Type="http://schemas.openxmlformats.org/officeDocument/2006/relationships/slideLayout" Target="../slideLayouts/slideLayout7.xml"/><Relationship Id="rId10" Type="http://schemas.openxmlformats.org/officeDocument/2006/relationships/tags" Target="../tags/tag18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9" Type="http://schemas.openxmlformats.org/officeDocument/2006/relationships/tags" Target="../tags/tag281.xml"/><Relationship Id="rId98" Type="http://schemas.openxmlformats.org/officeDocument/2006/relationships/tags" Target="../tags/tag280.xml"/><Relationship Id="rId97" Type="http://schemas.openxmlformats.org/officeDocument/2006/relationships/tags" Target="../tags/tag279.xml"/><Relationship Id="rId96" Type="http://schemas.openxmlformats.org/officeDocument/2006/relationships/tags" Target="../tags/tag278.xml"/><Relationship Id="rId95" Type="http://schemas.openxmlformats.org/officeDocument/2006/relationships/tags" Target="../tags/tag277.xml"/><Relationship Id="rId94" Type="http://schemas.openxmlformats.org/officeDocument/2006/relationships/tags" Target="../tags/tag276.xml"/><Relationship Id="rId93" Type="http://schemas.openxmlformats.org/officeDocument/2006/relationships/tags" Target="../tags/tag275.xml"/><Relationship Id="rId92" Type="http://schemas.openxmlformats.org/officeDocument/2006/relationships/tags" Target="../tags/tag274.xml"/><Relationship Id="rId91" Type="http://schemas.openxmlformats.org/officeDocument/2006/relationships/tags" Target="../tags/tag273.xml"/><Relationship Id="rId90" Type="http://schemas.openxmlformats.org/officeDocument/2006/relationships/tags" Target="../tags/tag272.xml"/><Relationship Id="rId9" Type="http://schemas.openxmlformats.org/officeDocument/2006/relationships/tags" Target="../tags/tag191.xml"/><Relationship Id="rId89" Type="http://schemas.openxmlformats.org/officeDocument/2006/relationships/tags" Target="../tags/tag271.xml"/><Relationship Id="rId88" Type="http://schemas.openxmlformats.org/officeDocument/2006/relationships/tags" Target="../tags/tag270.xml"/><Relationship Id="rId87" Type="http://schemas.openxmlformats.org/officeDocument/2006/relationships/tags" Target="../tags/tag269.xml"/><Relationship Id="rId86" Type="http://schemas.openxmlformats.org/officeDocument/2006/relationships/tags" Target="../tags/tag268.xml"/><Relationship Id="rId85" Type="http://schemas.openxmlformats.org/officeDocument/2006/relationships/tags" Target="../tags/tag267.xml"/><Relationship Id="rId84" Type="http://schemas.openxmlformats.org/officeDocument/2006/relationships/tags" Target="../tags/tag266.xml"/><Relationship Id="rId83" Type="http://schemas.openxmlformats.org/officeDocument/2006/relationships/tags" Target="../tags/tag265.xml"/><Relationship Id="rId82" Type="http://schemas.openxmlformats.org/officeDocument/2006/relationships/tags" Target="../tags/tag264.xml"/><Relationship Id="rId81" Type="http://schemas.openxmlformats.org/officeDocument/2006/relationships/tags" Target="../tags/tag263.xml"/><Relationship Id="rId80" Type="http://schemas.openxmlformats.org/officeDocument/2006/relationships/tags" Target="../tags/tag262.xml"/><Relationship Id="rId8" Type="http://schemas.openxmlformats.org/officeDocument/2006/relationships/tags" Target="../tags/tag190.xml"/><Relationship Id="rId79" Type="http://schemas.openxmlformats.org/officeDocument/2006/relationships/tags" Target="../tags/tag261.xml"/><Relationship Id="rId78" Type="http://schemas.openxmlformats.org/officeDocument/2006/relationships/tags" Target="../tags/tag260.xml"/><Relationship Id="rId77" Type="http://schemas.openxmlformats.org/officeDocument/2006/relationships/tags" Target="../tags/tag259.xml"/><Relationship Id="rId76" Type="http://schemas.openxmlformats.org/officeDocument/2006/relationships/tags" Target="../tags/tag258.xml"/><Relationship Id="rId75" Type="http://schemas.openxmlformats.org/officeDocument/2006/relationships/tags" Target="../tags/tag257.xml"/><Relationship Id="rId74" Type="http://schemas.openxmlformats.org/officeDocument/2006/relationships/tags" Target="../tags/tag256.xml"/><Relationship Id="rId73" Type="http://schemas.openxmlformats.org/officeDocument/2006/relationships/tags" Target="../tags/tag255.xml"/><Relationship Id="rId72" Type="http://schemas.openxmlformats.org/officeDocument/2006/relationships/tags" Target="../tags/tag254.xml"/><Relationship Id="rId71" Type="http://schemas.openxmlformats.org/officeDocument/2006/relationships/tags" Target="../tags/tag253.xml"/><Relationship Id="rId70" Type="http://schemas.openxmlformats.org/officeDocument/2006/relationships/tags" Target="../tags/tag252.xml"/><Relationship Id="rId7" Type="http://schemas.openxmlformats.org/officeDocument/2006/relationships/tags" Target="../tags/tag189.xml"/><Relationship Id="rId69" Type="http://schemas.openxmlformats.org/officeDocument/2006/relationships/tags" Target="../tags/tag251.xml"/><Relationship Id="rId68" Type="http://schemas.openxmlformats.org/officeDocument/2006/relationships/tags" Target="../tags/tag250.xml"/><Relationship Id="rId67" Type="http://schemas.openxmlformats.org/officeDocument/2006/relationships/tags" Target="../tags/tag249.xml"/><Relationship Id="rId66" Type="http://schemas.openxmlformats.org/officeDocument/2006/relationships/tags" Target="../tags/tag248.xml"/><Relationship Id="rId65" Type="http://schemas.openxmlformats.org/officeDocument/2006/relationships/tags" Target="../tags/tag247.xml"/><Relationship Id="rId64" Type="http://schemas.openxmlformats.org/officeDocument/2006/relationships/tags" Target="../tags/tag246.xml"/><Relationship Id="rId63" Type="http://schemas.openxmlformats.org/officeDocument/2006/relationships/tags" Target="../tags/tag245.xml"/><Relationship Id="rId62" Type="http://schemas.openxmlformats.org/officeDocument/2006/relationships/tags" Target="../tags/tag244.xml"/><Relationship Id="rId61" Type="http://schemas.openxmlformats.org/officeDocument/2006/relationships/tags" Target="../tags/tag243.xml"/><Relationship Id="rId60" Type="http://schemas.openxmlformats.org/officeDocument/2006/relationships/tags" Target="../tags/tag242.xml"/><Relationship Id="rId6" Type="http://schemas.openxmlformats.org/officeDocument/2006/relationships/tags" Target="../tags/tag188.xml"/><Relationship Id="rId59" Type="http://schemas.openxmlformats.org/officeDocument/2006/relationships/tags" Target="../tags/tag241.xml"/><Relationship Id="rId58" Type="http://schemas.openxmlformats.org/officeDocument/2006/relationships/tags" Target="../tags/tag240.xml"/><Relationship Id="rId57" Type="http://schemas.openxmlformats.org/officeDocument/2006/relationships/tags" Target="../tags/tag239.xml"/><Relationship Id="rId56" Type="http://schemas.openxmlformats.org/officeDocument/2006/relationships/tags" Target="../tags/tag238.xml"/><Relationship Id="rId55" Type="http://schemas.openxmlformats.org/officeDocument/2006/relationships/tags" Target="../tags/tag237.xml"/><Relationship Id="rId54" Type="http://schemas.openxmlformats.org/officeDocument/2006/relationships/tags" Target="../tags/tag236.xml"/><Relationship Id="rId53" Type="http://schemas.openxmlformats.org/officeDocument/2006/relationships/tags" Target="../tags/tag235.xml"/><Relationship Id="rId52" Type="http://schemas.openxmlformats.org/officeDocument/2006/relationships/tags" Target="../tags/tag234.xml"/><Relationship Id="rId51" Type="http://schemas.openxmlformats.org/officeDocument/2006/relationships/tags" Target="../tags/tag233.xml"/><Relationship Id="rId50" Type="http://schemas.openxmlformats.org/officeDocument/2006/relationships/tags" Target="../tags/tag232.xml"/><Relationship Id="rId5" Type="http://schemas.openxmlformats.org/officeDocument/2006/relationships/tags" Target="../tags/tag187.xml"/><Relationship Id="rId49" Type="http://schemas.openxmlformats.org/officeDocument/2006/relationships/tags" Target="../tags/tag231.xml"/><Relationship Id="rId48" Type="http://schemas.openxmlformats.org/officeDocument/2006/relationships/tags" Target="../tags/tag230.xml"/><Relationship Id="rId47" Type="http://schemas.openxmlformats.org/officeDocument/2006/relationships/tags" Target="../tags/tag229.xml"/><Relationship Id="rId46" Type="http://schemas.openxmlformats.org/officeDocument/2006/relationships/tags" Target="../tags/tag228.xml"/><Relationship Id="rId45" Type="http://schemas.openxmlformats.org/officeDocument/2006/relationships/tags" Target="../tags/tag227.xml"/><Relationship Id="rId44" Type="http://schemas.openxmlformats.org/officeDocument/2006/relationships/tags" Target="../tags/tag226.xml"/><Relationship Id="rId43" Type="http://schemas.openxmlformats.org/officeDocument/2006/relationships/tags" Target="../tags/tag225.xml"/><Relationship Id="rId42" Type="http://schemas.openxmlformats.org/officeDocument/2006/relationships/tags" Target="../tags/tag224.xml"/><Relationship Id="rId41" Type="http://schemas.openxmlformats.org/officeDocument/2006/relationships/tags" Target="../tags/tag223.xml"/><Relationship Id="rId40" Type="http://schemas.openxmlformats.org/officeDocument/2006/relationships/tags" Target="../tags/tag222.xml"/><Relationship Id="rId4" Type="http://schemas.openxmlformats.org/officeDocument/2006/relationships/tags" Target="../tags/tag186.xml"/><Relationship Id="rId39" Type="http://schemas.openxmlformats.org/officeDocument/2006/relationships/tags" Target="../tags/tag221.xml"/><Relationship Id="rId38" Type="http://schemas.openxmlformats.org/officeDocument/2006/relationships/tags" Target="../tags/tag220.xml"/><Relationship Id="rId37" Type="http://schemas.openxmlformats.org/officeDocument/2006/relationships/tags" Target="../tags/tag219.xml"/><Relationship Id="rId36" Type="http://schemas.openxmlformats.org/officeDocument/2006/relationships/tags" Target="../tags/tag218.xml"/><Relationship Id="rId35" Type="http://schemas.openxmlformats.org/officeDocument/2006/relationships/tags" Target="../tags/tag217.xml"/><Relationship Id="rId34" Type="http://schemas.openxmlformats.org/officeDocument/2006/relationships/tags" Target="../tags/tag216.xml"/><Relationship Id="rId33" Type="http://schemas.openxmlformats.org/officeDocument/2006/relationships/tags" Target="../tags/tag215.xml"/><Relationship Id="rId32" Type="http://schemas.openxmlformats.org/officeDocument/2006/relationships/tags" Target="../tags/tag214.xml"/><Relationship Id="rId31" Type="http://schemas.openxmlformats.org/officeDocument/2006/relationships/tags" Target="../tags/tag213.xml"/><Relationship Id="rId30" Type="http://schemas.openxmlformats.org/officeDocument/2006/relationships/tags" Target="../tags/tag212.xml"/><Relationship Id="rId3" Type="http://schemas.openxmlformats.org/officeDocument/2006/relationships/tags" Target="../tags/tag185.xml"/><Relationship Id="rId29" Type="http://schemas.openxmlformats.org/officeDocument/2006/relationships/tags" Target="../tags/tag211.xml"/><Relationship Id="rId28" Type="http://schemas.openxmlformats.org/officeDocument/2006/relationships/tags" Target="../tags/tag210.xml"/><Relationship Id="rId27" Type="http://schemas.openxmlformats.org/officeDocument/2006/relationships/tags" Target="../tags/tag209.xml"/><Relationship Id="rId26" Type="http://schemas.openxmlformats.org/officeDocument/2006/relationships/tags" Target="../tags/tag208.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tags" Target="../tags/tag202.xml"/><Relationship Id="rId2" Type="http://schemas.openxmlformats.org/officeDocument/2006/relationships/tags" Target="../tags/tag184.xml"/><Relationship Id="rId19" Type="http://schemas.openxmlformats.org/officeDocument/2006/relationships/tags" Target="../tags/tag201.xml"/><Relationship Id="rId18" Type="http://schemas.openxmlformats.org/officeDocument/2006/relationships/tags" Target="../tags/tag200.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3" Type="http://schemas.openxmlformats.org/officeDocument/2006/relationships/slideLayout" Target="../slideLayouts/slideLayout7.xml"/><Relationship Id="rId102" Type="http://schemas.openxmlformats.org/officeDocument/2006/relationships/tags" Target="../tags/tag284.xml"/><Relationship Id="rId101" Type="http://schemas.openxmlformats.org/officeDocument/2006/relationships/tags" Target="../tags/tag283.xml"/><Relationship Id="rId100" Type="http://schemas.openxmlformats.org/officeDocument/2006/relationships/tags" Target="../tags/tag282.xml"/><Relationship Id="rId10" Type="http://schemas.openxmlformats.org/officeDocument/2006/relationships/tags" Target="../tags/tag19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image" Target="../media/image17.png"/><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5" Type="http://schemas.openxmlformats.org/officeDocument/2006/relationships/slideLayout" Target="../slideLayouts/slideLayout7.xml"/><Relationship Id="rId14" Type="http://schemas.openxmlformats.org/officeDocument/2006/relationships/tags" Target="../tags/tag295.xml"/><Relationship Id="rId13" Type="http://schemas.openxmlformats.org/officeDocument/2006/relationships/image" Target="../media/image18.png"/><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17" name="直接连接符 16"/>
          <p:cNvCxnSpPr/>
          <p:nvPr>
            <p:custDataLst>
              <p:tags r:id="rId2"/>
            </p:custDataLst>
          </p:nvPr>
        </p:nvCxnSpPr>
        <p:spPr>
          <a:xfrm>
            <a:off x="2183130" y="897890"/>
            <a:ext cx="0" cy="2978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logo"/>
          <p:cNvPicPr>
            <a:picLocks noChangeAspect="1"/>
          </p:cNvPicPr>
          <p:nvPr>
            <p:custDataLst>
              <p:tags r:id="rId3"/>
            </p:custDataLst>
          </p:nvPr>
        </p:nvPicPr>
        <p:blipFill>
          <a:blip r:embed="rId4"/>
          <a:stretch>
            <a:fillRect/>
          </a:stretch>
        </p:blipFill>
        <p:spPr>
          <a:xfrm>
            <a:off x="527685" y="831850"/>
            <a:ext cx="1516380" cy="429260"/>
          </a:xfrm>
          <a:prstGeom prst="rect">
            <a:avLst/>
          </a:prstGeom>
        </p:spPr>
      </p:pic>
      <p:sp>
        <p:nvSpPr>
          <p:cNvPr id="8" name="文本框 7"/>
          <p:cNvSpPr txBox="1"/>
          <p:nvPr/>
        </p:nvSpPr>
        <p:spPr>
          <a:xfrm>
            <a:off x="2303145" y="869315"/>
            <a:ext cx="1235710" cy="449580"/>
          </a:xfrm>
          <a:prstGeom prst="rect">
            <a:avLst/>
          </a:prstGeom>
        </p:spPr>
        <p:txBody>
          <a:bodyPr>
            <a:noAutofit/>
            <a:extLst>
              <a:ext uri="{4A0BC546-FE56-4ADE-93B0-CB8AF2F6F144}">
                <wpsdc:textFrameExt xmlns:wpsdc="http://www.wps.cn/officeDocument/2022/drawingmlCustomData" type="text"/>
              </a:ext>
            </a:extLst>
          </a:bodyPr>
          <a:p>
            <a:pPr algn="l"/>
            <a:r>
              <a:rPr lang="en-US" altLang="zh-CN" sz="1800">
                <a:latin typeface="微软雅黑" panose="020B0503020204020204" charset="-122"/>
                <a:ea typeface="微软雅黑" panose="020B0503020204020204" charset="-122"/>
                <a:cs typeface="微软雅黑" panose="020B0503020204020204" charset="-122"/>
              </a:rPr>
              <a:t>HR</a:t>
            </a:r>
            <a:r>
              <a:rPr lang="zh-CN" altLang="en-US" sz="1800">
                <a:latin typeface="微软雅黑" panose="020B0503020204020204" charset="-122"/>
                <a:ea typeface="微软雅黑" panose="020B0503020204020204" charset="-122"/>
                <a:cs typeface="微软雅黑" panose="020B0503020204020204" charset="-122"/>
              </a:rPr>
              <a:t>系统</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422275" y="2324735"/>
            <a:ext cx="6834505" cy="1335405"/>
          </a:xfrm>
          <a:prstGeom prst="rect">
            <a:avLst/>
          </a:prstGeom>
        </p:spPr>
        <p:txBody>
          <a:bodyPr>
            <a:noAutofit/>
            <a:extLst>
              <a:ext uri="{4A0BC546-FE56-4ADE-93B0-CB8AF2F6F144}">
                <wpsdc:textFrameExt xmlns:wpsdc="http://www.wps.cn/officeDocument/2022/drawingmlCustomData" type="text"/>
              </a:ext>
            </a:extLst>
          </a:bodyPr>
          <a:p>
            <a:pPr algn="l"/>
            <a:r>
              <a:rPr lang="zh-CN" altLang="en-US" sz="6000">
                <a:latin typeface="微软雅黑" panose="020B0503020204020204" charset="-122"/>
                <a:ea typeface="微软雅黑" panose="020B0503020204020204" charset="-122"/>
                <a:cs typeface="微软雅黑" panose="020B0503020204020204" charset="-122"/>
              </a:rPr>
              <a:t>悟空</a:t>
            </a:r>
            <a:r>
              <a:rPr lang="en-US" altLang="zh-CN" sz="6000">
                <a:latin typeface="微软雅黑" panose="020B0503020204020204" charset="-122"/>
                <a:ea typeface="微软雅黑" panose="020B0503020204020204" charset="-122"/>
                <a:cs typeface="微软雅黑" panose="020B0503020204020204" charset="-122"/>
              </a:rPr>
              <a:t>HRM</a:t>
            </a:r>
            <a:r>
              <a:rPr lang="zh-CN" altLang="en-US" sz="6000">
                <a:latin typeface="微软雅黑" panose="020B0503020204020204" charset="-122"/>
                <a:ea typeface="微软雅黑" panose="020B0503020204020204" charset="-122"/>
                <a:cs typeface="微软雅黑" panose="020B0503020204020204" charset="-122"/>
              </a:rPr>
              <a:t>产品介绍</a:t>
            </a:r>
            <a:endParaRPr lang="zh-CN" altLang="en-US" sz="6000">
              <a:latin typeface="微软雅黑" panose="020B0503020204020204" charset="-122"/>
              <a:ea typeface="微软雅黑" panose="020B0503020204020204" charset="-122"/>
              <a:cs typeface="微软雅黑" panose="020B0503020204020204" charset="-122"/>
            </a:endParaRPr>
          </a:p>
        </p:txBody>
      </p:sp>
      <p:sp>
        <p:nvSpPr>
          <p:cNvPr id="36" name="矩形: 圆角 35"/>
          <p:cNvSpPr/>
          <p:nvPr>
            <p:custDataLst>
              <p:tags r:id="rId5"/>
            </p:custDataLst>
          </p:nvPr>
        </p:nvSpPr>
        <p:spPr>
          <a:xfrm rot="16200000" flipH="1">
            <a:off x="2779590" y="1408447"/>
            <a:ext cx="452925" cy="4956775"/>
          </a:xfrm>
          <a:prstGeom prst="roundRect">
            <a:avLst>
              <a:gd name="adj" fmla="val 50000"/>
            </a:avLst>
          </a:prstGeom>
          <a:solidFill>
            <a:srgbClr val="0052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微软雅黑" panose="020B0503020204020204" charset="-122"/>
                <a:ea typeface="微软雅黑" panose="020B0503020204020204" charset="-122"/>
                <a:cs typeface="微软雅黑" panose="020B0503020204020204" charset="-122"/>
              </a:rPr>
              <a:t>郑州卡卡罗特软件科技有限公司</a:t>
            </a:r>
            <a:endParaRPr lang="en-US" altLang="zh-CN" sz="1400" b="1" dirty="0">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altLang="en-US" sz="2400" b="1">
                <a:latin typeface="微软雅黑" panose="020B0503020204020204" charset="-122"/>
                <a:ea typeface="微软雅黑" panose="020B0503020204020204" charset="-122"/>
                <a:sym typeface="+mn-ea"/>
              </a:rPr>
              <a:t>组织管理</a:t>
            </a:r>
            <a:endParaRPr lang="zh-CN" altLang="en-US" sz="2400" b="1">
              <a:solidFill>
                <a:schemeClr val="tx1"/>
              </a:solidFill>
              <a:latin typeface="微软雅黑" panose="020B0503020204020204" charset="-122"/>
              <a:ea typeface="微软雅黑" panose="020B0503020204020204" charset="-122"/>
            </a:endParaRPr>
          </a:p>
        </p:txBody>
      </p:sp>
      <p:sp>
        <p:nvSpPr>
          <p:cNvPr id="3" name="矩形 2"/>
          <p:cNvSpPr/>
          <p:nvPr>
            <p:custDataLst>
              <p:tags r:id="rId5"/>
            </p:custDataLst>
          </p:nvPr>
        </p:nvSpPr>
        <p:spPr>
          <a:xfrm>
            <a:off x="309245" y="1708785"/>
            <a:ext cx="5466715" cy="2245360"/>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支持组织编号维护，可快速检索到部门</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支持多种组织类型，组织职能清晰明确</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可自定义选择上下级关系，</a:t>
            </a:r>
            <a:r>
              <a:rPr lang="zh-CN" altLang="en-US" sz="1400" dirty="0">
                <a:solidFill>
                  <a:schemeClr val="tx1"/>
                </a:solidFill>
                <a:latin typeface="微软雅黑" panose="020B0503020204020204" charset="-122"/>
                <a:ea typeface="微软雅黑" panose="020B0503020204020204" charset="-122"/>
                <a:sym typeface="+mn-ea"/>
              </a:rPr>
              <a:t>维护组织关系层级</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可选择组织负责人，确定组织责任人 </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6"/>
            </p:custDataLst>
          </p:nvPr>
        </p:nvSpPr>
        <p:spPr>
          <a:xfrm>
            <a:off x="309245" y="1235710"/>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新建组织</a:t>
            </a:r>
            <a:endParaRPr lang="zh-CN" altLang="en-US" b="1" dirty="0">
              <a:solidFill>
                <a:schemeClr val="tx1"/>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a:blip r:embed="rId8"/>
          <a:stretch>
            <a:fillRect/>
          </a:stretch>
        </p:blipFill>
        <p:spPr>
          <a:xfrm>
            <a:off x="5525770" y="1060450"/>
            <a:ext cx="5726430" cy="2602230"/>
          </a:xfrm>
          <a:prstGeom prst="rect">
            <a:avLst/>
          </a:prstGeom>
          <a:ln w="12700" cmpd="sng">
            <a:noFill/>
            <a:prstDash val="solid"/>
          </a:ln>
          <a:effectLst>
            <a:glow rad="101600">
              <a:schemeClr val="bg1">
                <a:lumMod val="50000"/>
                <a:alpha val="22000"/>
              </a:schemeClr>
            </a:glow>
          </a:effectLst>
        </p:spPr>
      </p:pic>
      <p:sp>
        <p:nvSpPr>
          <p:cNvPr id="8" name="矩形 7"/>
          <p:cNvSpPr/>
          <p:nvPr>
            <p:custDataLst>
              <p:tags r:id="rId9"/>
            </p:custDataLst>
          </p:nvPr>
        </p:nvSpPr>
        <p:spPr>
          <a:xfrm>
            <a:off x="309245" y="4804410"/>
            <a:ext cx="4199890" cy="521970"/>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sz="1400" dirty="0">
                <a:solidFill>
                  <a:schemeClr val="tx1"/>
                </a:solidFill>
                <a:latin typeface="微软雅黑" panose="020B0503020204020204" charset="-122"/>
                <a:ea typeface="微软雅黑" panose="020B0503020204020204" charset="-122"/>
              </a:rPr>
              <a:t>支持多种展示方式：列表视图、架构视图</a:t>
            </a:r>
            <a:endParaRPr lang="zh-CN"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10"/>
            </p:custDataLst>
          </p:nvPr>
        </p:nvSpPr>
        <p:spPr>
          <a:xfrm>
            <a:off x="309245" y="4306570"/>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企业组织架构多元展示方法</a:t>
            </a:r>
            <a:endParaRPr lang="zh-CN" altLang="en-US" b="1" dirty="0">
              <a:solidFill>
                <a:schemeClr val="tx1"/>
              </a:solidFill>
              <a:latin typeface="微软雅黑" panose="020B0503020204020204" charset="-122"/>
              <a:ea typeface="微软雅黑" panose="020B0503020204020204" charset="-122"/>
            </a:endParaRPr>
          </a:p>
        </p:txBody>
      </p:sp>
      <p:pic>
        <p:nvPicPr>
          <p:cNvPr id="6" name="图片 5"/>
          <p:cNvPicPr>
            <a:picLocks noChangeAspect="1"/>
          </p:cNvPicPr>
          <p:nvPr>
            <p:custDataLst>
              <p:tags r:id="rId11"/>
            </p:custDataLst>
          </p:nvPr>
        </p:nvPicPr>
        <p:blipFill>
          <a:blip r:embed="rId12"/>
          <a:stretch>
            <a:fillRect/>
          </a:stretch>
        </p:blipFill>
        <p:spPr>
          <a:xfrm>
            <a:off x="5525770" y="3775710"/>
            <a:ext cx="5726430" cy="2423160"/>
          </a:xfrm>
          <a:prstGeom prst="rect">
            <a:avLst/>
          </a:prstGeom>
          <a:ln w="12700" cmpd="sng">
            <a:noFill/>
            <a:prstDash val="solid"/>
          </a:ln>
          <a:effectLst>
            <a:glow rad="101600">
              <a:schemeClr val="bg1">
                <a:lumMod val="50000"/>
                <a:alpha val="22000"/>
              </a:schemeClr>
            </a:glow>
          </a:effectLst>
        </p:spPr>
      </p:pic>
    </p:spTree>
    <p:custDataLst>
      <p:tags r:id="rId1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文本框 2"/>
          <p:cNvSpPr txBox="1"/>
          <p:nvPr>
            <p:custDataLst>
              <p:tags r:id="rId4"/>
            </p:custDataLst>
          </p:nvPr>
        </p:nvSpPr>
        <p:spPr>
          <a:xfrm>
            <a:off x="580390" y="122555"/>
            <a:ext cx="10585450" cy="460375"/>
          </a:xfrm>
          <a:prstGeom prst="rect">
            <a:avLst/>
          </a:prstGeom>
          <a:noFill/>
        </p:spPr>
        <p:txBody>
          <a:bodyPr wrap="square" rtlCol="0">
            <a:spAutoFit/>
          </a:bodyPr>
          <a:p>
            <a:pPr algn="l"/>
            <a:r>
              <a:rPr lang="zh-CN" altLang="en-US" sz="2400" b="1" dirty="0">
                <a:latin typeface="微软雅黑" panose="020B0503020204020204" charset="-122"/>
                <a:ea typeface="微软雅黑" panose="020B0503020204020204" charset="-122"/>
                <a:sym typeface="思源黑体旧字形 Light" panose="020B0300000000000000" pitchFamily="34" charset="-128"/>
              </a:rPr>
              <a:t>招聘管理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招聘职位</a:t>
            </a:r>
            <a:endParaRPr lang="zh-CN" altLang="en-US" sz="2400" b="1">
              <a:solidFill>
                <a:schemeClr val="tx1"/>
              </a:solidFill>
              <a:latin typeface="微软雅黑" panose="020B0503020204020204" charset="-122"/>
              <a:ea typeface="微软雅黑" panose="020B0503020204020204" charset="-122"/>
            </a:endParaRPr>
          </a:p>
        </p:txBody>
      </p:sp>
      <p:sp>
        <p:nvSpPr>
          <p:cNvPr id="4" name="矩形 3"/>
          <p:cNvSpPr/>
          <p:nvPr>
            <p:custDataLst>
              <p:tags r:id="rId5"/>
            </p:custDataLst>
          </p:nvPr>
        </p:nvSpPr>
        <p:spPr>
          <a:xfrm>
            <a:off x="242570" y="1162050"/>
            <a:ext cx="9357360" cy="1814830"/>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招聘需求</a:t>
            </a:r>
            <a:r>
              <a:rPr lang="zh-CN" altLang="en-US" sz="1400" dirty="0">
                <a:solidFill>
                  <a:schemeClr val="tx1"/>
                </a:solidFill>
                <a:latin typeface="微软雅黑" panose="020B0503020204020204" charset="-122"/>
                <a:ea typeface="微软雅黑" panose="020B0503020204020204" charset="-122"/>
                <a:sym typeface="+mn-ea"/>
              </a:rPr>
              <a:t>、职位集中管理</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可根据招聘进度招聘职位关闭，历史招聘数据存档</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招聘进度实时更新，招聘人数占比同步员工入职数据</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sym typeface="+mn-ea"/>
              </a:rPr>
              <a:t>招聘流程可视化管理</a:t>
            </a:r>
            <a:endParaRPr lang="zh-CN" altLang="en-US" b="1" dirty="0">
              <a:solidFill>
                <a:schemeClr val="tx1"/>
              </a:solidFill>
              <a:latin typeface="微软雅黑" panose="020B0503020204020204" charset="-122"/>
              <a:ea typeface="微软雅黑" panose="020B0503020204020204" charset="-122"/>
              <a:sym typeface="+mn-ea"/>
            </a:endParaRPr>
          </a:p>
        </p:txBody>
      </p:sp>
      <p:pic>
        <p:nvPicPr>
          <p:cNvPr id="6" name="图片 5" descr="招聘职位(1)"/>
          <p:cNvPicPr>
            <a:picLocks noChangeAspect="1"/>
          </p:cNvPicPr>
          <p:nvPr>
            <p:custDataLst>
              <p:tags r:id="rId7"/>
            </p:custDataLst>
          </p:nvPr>
        </p:nvPicPr>
        <p:blipFill>
          <a:blip r:embed="rId8"/>
          <a:stretch>
            <a:fillRect/>
          </a:stretch>
        </p:blipFill>
        <p:spPr>
          <a:xfrm>
            <a:off x="6167755" y="721360"/>
            <a:ext cx="4968240" cy="3105785"/>
          </a:xfrm>
          <a:prstGeom prst="rect">
            <a:avLst/>
          </a:prstGeom>
          <a:ln w="12700" cmpd="sng">
            <a:solidFill>
              <a:schemeClr val="tx1"/>
            </a:solidFill>
            <a:prstDash val="solid"/>
          </a:ln>
        </p:spPr>
      </p:pic>
      <p:sp>
        <p:nvSpPr>
          <p:cNvPr id="7" name="矩形 6"/>
          <p:cNvSpPr/>
          <p:nvPr>
            <p:custDataLst>
              <p:tags r:id="rId9"/>
            </p:custDataLst>
          </p:nvPr>
        </p:nvSpPr>
        <p:spPr>
          <a:xfrm>
            <a:off x="8711565" y="1488440"/>
            <a:ext cx="1083945" cy="161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10"/>
            </p:custDataLst>
          </p:nvPr>
        </p:nvSpPr>
        <p:spPr>
          <a:xfrm>
            <a:off x="212090" y="3644900"/>
            <a:ext cx="5102860" cy="2676525"/>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自定义维护招聘要求，</a:t>
            </a:r>
            <a:r>
              <a:rPr lang="zh-CN" altLang="en-US" sz="1400" dirty="0">
                <a:solidFill>
                  <a:schemeClr val="tx1"/>
                </a:solidFill>
                <a:latin typeface="微软雅黑" panose="020B0503020204020204" charset="-122"/>
                <a:ea typeface="微软雅黑" panose="020B0503020204020204" charset="-122"/>
                <a:sym typeface="+mn-ea"/>
              </a:rPr>
              <a:t>流程自动流转</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可选择招聘负责人，面试官，招聘信息直接触达对应的</a:t>
            </a:r>
            <a:r>
              <a:rPr lang="en-US" altLang="zh-CN" sz="1400" dirty="0">
                <a:solidFill>
                  <a:schemeClr val="tx1"/>
                </a:solidFill>
                <a:latin typeface="微软雅黑" panose="020B0503020204020204" charset="-122"/>
                <a:ea typeface="微软雅黑" panose="020B0503020204020204" charset="-122"/>
                <a:sym typeface="+mn-ea"/>
              </a:rPr>
              <a:t>HR</a:t>
            </a:r>
            <a:r>
              <a:rPr lang="zh-CN" altLang="en-US" sz="1400" dirty="0">
                <a:solidFill>
                  <a:schemeClr val="tx1"/>
                </a:solidFill>
                <a:latin typeface="微软雅黑" panose="020B0503020204020204" charset="-122"/>
                <a:ea typeface="微软雅黑" panose="020B0503020204020204" charset="-122"/>
                <a:sym typeface="+mn-ea"/>
              </a:rPr>
              <a:t>与面试官，提升招聘效率</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组织信息联动，根据岗位、部门、招聘场景，个性化创建招聘流程</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招聘数量自定义，可查看实时招聘进度</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16" name="矩形 15"/>
          <p:cNvSpPr/>
          <p:nvPr>
            <p:custDataLst>
              <p:tags r:id="rId11"/>
            </p:custDataLst>
          </p:nvPr>
        </p:nvSpPr>
        <p:spPr>
          <a:xfrm>
            <a:off x="242570" y="3340735"/>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发布招聘计划</a:t>
            </a:r>
            <a:endParaRPr lang="zh-CN" altLang="en-US" b="1" dirty="0">
              <a:solidFill>
                <a:schemeClr val="tx1"/>
              </a:solidFill>
              <a:latin typeface="微软雅黑" panose="020B0503020204020204" charset="-122"/>
              <a:ea typeface="微软雅黑" panose="020B0503020204020204" charset="-122"/>
            </a:endParaRPr>
          </a:p>
        </p:txBody>
      </p:sp>
      <p:pic>
        <p:nvPicPr>
          <p:cNvPr id="18" name="图片 17"/>
          <p:cNvPicPr>
            <a:picLocks noChangeAspect="1"/>
          </p:cNvPicPr>
          <p:nvPr>
            <p:custDataLst>
              <p:tags r:id="rId12"/>
            </p:custDataLst>
          </p:nvPr>
        </p:nvPicPr>
        <p:blipFill>
          <a:blip r:embed="rId13"/>
          <a:stretch>
            <a:fillRect/>
          </a:stretch>
        </p:blipFill>
        <p:spPr>
          <a:xfrm>
            <a:off x="6167755" y="3999865"/>
            <a:ext cx="4968240" cy="2360295"/>
          </a:xfrm>
          <a:prstGeom prst="rect">
            <a:avLst/>
          </a:prstGeom>
          <a:ln w="12700" cmpd="sng">
            <a:solidFill>
              <a:schemeClr val="tx1"/>
            </a:solidFill>
            <a:prstDash val="solid"/>
          </a:ln>
        </p:spPr>
      </p:pic>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altLang="en-US" sz="2400" b="1" dirty="0">
                <a:latin typeface="微软雅黑" panose="020B0503020204020204" charset="-122"/>
                <a:ea typeface="微软雅黑" panose="020B0503020204020204" charset="-122"/>
                <a:sym typeface="思源黑体旧字形 Light" panose="020B0300000000000000" pitchFamily="34" charset="-128"/>
              </a:rPr>
              <a:t>招聘管理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候选人</a:t>
            </a:r>
            <a:endParaRPr lang="zh-CN" altLang="en-US"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3" name="矩形 2"/>
          <p:cNvSpPr/>
          <p:nvPr>
            <p:custDataLst>
              <p:tags r:id="rId5"/>
            </p:custDataLst>
          </p:nvPr>
        </p:nvSpPr>
        <p:spPr>
          <a:xfrm>
            <a:off x="327025" y="1528445"/>
            <a:ext cx="5514340" cy="2676525"/>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初筛、面试、录用、入职，全流程打通</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支持安排多轮面试，多纬度考核候选人，帮助企业找到合适的人才</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高效面试安排，安排面试自动提醒面试官和候选人</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人才库永久保存候选人简历，建立无纸化管理</a:t>
            </a:r>
            <a:endParaRPr lang="zh-CN" altLang="en-US" sz="1400" dirty="0">
              <a:solidFill>
                <a:schemeClr val="tx1"/>
              </a:solidFill>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sym typeface="+mn-ea"/>
              </a:rPr>
              <a:t>候选人录用后，无缝对接入职流程</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custDataLst>
              <p:tags r:id="rId6"/>
            </p:custDataLst>
          </p:nvPr>
        </p:nvSpPr>
        <p:spPr>
          <a:xfrm>
            <a:off x="314325" y="1050925"/>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规范企业招聘流程</a:t>
            </a:r>
            <a:endParaRPr lang="zh-CN" altLang="en-US" b="1" dirty="0">
              <a:solidFill>
                <a:schemeClr val="tx1"/>
              </a:solidFill>
              <a:latin typeface="微软雅黑" panose="020B0503020204020204" charset="-122"/>
              <a:ea typeface="微软雅黑" panose="020B0503020204020204" charset="-122"/>
            </a:endParaRPr>
          </a:p>
        </p:txBody>
      </p:sp>
      <p:pic>
        <p:nvPicPr>
          <p:cNvPr id="5" name="图片 4" descr="招聘管理-候选人(1)"/>
          <p:cNvPicPr>
            <a:picLocks noChangeAspect="1"/>
          </p:cNvPicPr>
          <p:nvPr>
            <p:custDataLst>
              <p:tags r:id="rId7"/>
            </p:custDataLst>
          </p:nvPr>
        </p:nvPicPr>
        <p:blipFill>
          <a:blip r:embed="rId8"/>
          <a:stretch>
            <a:fillRect/>
          </a:stretch>
        </p:blipFill>
        <p:spPr>
          <a:xfrm>
            <a:off x="5756910" y="1060450"/>
            <a:ext cx="6235700" cy="3897630"/>
          </a:xfrm>
          <a:prstGeom prst="rect">
            <a:avLst/>
          </a:prstGeom>
          <a:ln w="12700" cmpd="sng">
            <a:solidFill>
              <a:schemeClr val="tx1"/>
            </a:solidFill>
            <a:prstDash val="solid"/>
          </a:ln>
        </p:spPr>
      </p:pic>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altLang="en-US" sz="2400" b="1" dirty="0">
                <a:latin typeface="微软雅黑" panose="020B0503020204020204" charset="-122"/>
                <a:ea typeface="微软雅黑" panose="020B0503020204020204" charset="-122"/>
                <a:sym typeface="思源黑体旧字形 Light" panose="020B0300000000000000" pitchFamily="34" charset="-128"/>
              </a:rPr>
              <a:t>招聘管理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候选人</a:t>
            </a:r>
            <a:endParaRPr lang="zh-CN" altLang="en-US"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2" name="矩形 11"/>
          <p:cNvSpPr/>
          <p:nvPr>
            <p:custDataLst>
              <p:tags r:id="rId5"/>
            </p:custDataLst>
          </p:nvPr>
        </p:nvSpPr>
        <p:spPr>
          <a:xfrm>
            <a:off x="242570" y="1162050"/>
            <a:ext cx="5085080" cy="2676525"/>
          </a:xfrm>
          <a:prstGeom prst="rect">
            <a:avLst/>
          </a:prstGeom>
        </p:spPr>
        <p:txBody>
          <a:bodyPr wrap="square">
            <a:spAutoFit/>
          </a:bodyPr>
          <a:lstStyle/>
          <a:p>
            <a:pPr marL="342900" indent="-34290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多条件</a:t>
            </a:r>
            <a:r>
              <a:rPr lang="zh-CN" altLang="en-US" sz="1400" dirty="0">
                <a:solidFill>
                  <a:schemeClr val="tx1"/>
                </a:solidFill>
                <a:latin typeface="微软雅黑" panose="020B0503020204020204" charset="-122"/>
                <a:ea typeface="微软雅黑" panose="020B0503020204020204" charset="-122"/>
                <a:sym typeface="+mn-ea"/>
              </a:rPr>
              <a:t>自定义</a:t>
            </a:r>
            <a:r>
              <a:rPr lang="zh-CN" altLang="en-US" sz="1400" dirty="0">
                <a:solidFill>
                  <a:schemeClr val="tx1"/>
                </a:solidFill>
                <a:latin typeface="微软雅黑" panose="020B0503020204020204" charset="-122"/>
                <a:ea typeface="微软雅黑" panose="020B0503020204020204" charset="-122"/>
              </a:rPr>
              <a:t>筛选，快速检索到相关条件的候选人</a:t>
            </a:r>
            <a:endParaRPr lang="zh-CN" altLang="en-US" sz="1400" dirty="0">
              <a:solidFill>
                <a:schemeClr val="tx1"/>
              </a:solidFill>
              <a:latin typeface="微软雅黑" panose="020B0503020204020204" charset="-122"/>
              <a:ea typeface="微软雅黑" panose="020B0503020204020204" charset="-122"/>
            </a:endParaRPr>
          </a:p>
          <a:p>
            <a:pPr marL="342900" indent="-34290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支持按照姓名、手机号、邮箱筛选，快速找到合适的候选人</a:t>
            </a:r>
            <a:endParaRPr lang="zh-CN" altLang="en-US" sz="1400" dirty="0">
              <a:solidFill>
                <a:schemeClr val="tx1"/>
              </a:solidFill>
              <a:latin typeface="微软雅黑" panose="020B0503020204020204" charset="-122"/>
              <a:ea typeface="微软雅黑" panose="020B0503020204020204" charset="-122"/>
            </a:endParaRPr>
          </a:p>
          <a:p>
            <a:pPr marL="342900" indent="-34290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候选人业务节点筛选，可清晰查看各个节点的招聘工作，方便</a:t>
            </a:r>
            <a:r>
              <a:rPr lang="en-US" altLang="zh-CN" sz="1400" dirty="0">
                <a:solidFill>
                  <a:schemeClr val="tx1"/>
                </a:solidFill>
                <a:latin typeface="微软雅黑" panose="020B0503020204020204" charset="-122"/>
                <a:ea typeface="微软雅黑" panose="020B0503020204020204" charset="-122"/>
              </a:rPr>
              <a:t>HR</a:t>
            </a:r>
            <a:r>
              <a:rPr lang="zh-CN" altLang="en-US" sz="1400" dirty="0">
                <a:solidFill>
                  <a:schemeClr val="tx1"/>
                </a:solidFill>
                <a:latin typeface="微软雅黑" panose="020B0503020204020204" charset="-122"/>
                <a:ea typeface="微软雅黑" panose="020B0503020204020204" charset="-122"/>
              </a:rPr>
              <a:t>进行工作安排</a:t>
            </a:r>
            <a:endParaRPr lang="zh-CN" altLang="en-US" sz="1400" dirty="0">
              <a:solidFill>
                <a:schemeClr val="tx1"/>
              </a:solidFill>
              <a:latin typeface="微软雅黑" panose="020B0503020204020204" charset="-122"/>
              <a:ea typeface="微软雅黑" panose="020B0503020204020204" charset="-122"/>
            </a:endParaRPr>
          </a:p>
          <a:p>
            <a:pPr indent="0">
              <a:lnSpc>
                <a:spcPct val="200000"/>
              </a:lnSpc>
              <a:buClr>
                <a:schemeClr val="bg1">
                  <a:lumMod val="50000"/>
                </a:schemeClr>
              </a:buClr>
              <a:buSzPct val="100000"/>
              <a:buFont typeface="Arial" panose="020B0604020202020204" pitchFamily="34" charset="0"/>
              <a:buNone/>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6"/>
            </p:custDataLst>
          </p:nvPr>
        </p:nvSpPr>
        <p:spPr>
          <a:xfrm>
            <a:off x="242570" y="793750"/>
            <a:ext cx="5143500" cy="368300"/>
          </a:xfrm>
          <a:prstGeom prst="rect">
            <a:avLst/>
          </a:prstGeom>
        </p:spPr>
        <p:txBody>
          <a:bodyPr wrap="square">
            <a:spAutoFit/>
          </a:bodyPr>
          <a:lstStyle/>
          <a:p>
            <a:pPr lvl="0"/>
            <a:r>
              <a:rPr lang="zh-CN" altLang="en-US" b="1" dirty="0">
                <a:solidFill>
                  <a:schemeClr val="tx1"/>
                </a:solidFill>
                <a:latin typeface="微软雅黑" panose="020B0503020204020204" charset="-122"/>
                <a:ea typeface="微软雅黑" panose="020B0503020204020204" charset="-122"/>
                <a:sym typeface="+mn-ea"/>
              </a:rPr>
              <a:t>筛选方式多样化</a:t>
            </a:r>
            <a:endParaRPr lang="zh-CN" altLang="en-US" b="1" dirty="0">
              <a:solidFill>
                <a:schemeClr val="tx1"/>
              </a:solidFill>
              <a:latin typeface="微软雅黑" panose="020B0503020204020204" charset="-122"/>
              <a:ea typeface="微软雅黑" panose="020B0503020204020204" charset="-122"/>
              <a:sym typeface="+mn-ea"/>
            </a:endParaRPr>
          </a:p>
        </p:txBody>
      </p:sp>
      <p:pic>
        <p:nvPicPr>
          <p:cNvPr id="14" name="图片 13"/>
          <p:cNvPicPr>
            <a:picLocks noChangeAspect="1"/>
          </p:cNvPicPr>
          <p:nvPr>
            <p:custDataLst>
              <p:tags r:id="rId7"/>
            </p:custDataLst>
          </p:nvPr>
        </p:nvPicPr>
        <p:blipFill>
          <a:blip r:embed="rId8"/>
          <a:stretch>
            <a:fillRect/>
          </a:stretch>
        </p:blipFill>
        <p:spPr>
          <a:xfrm>
            <a:off x="6171565" y="793750"/>
            <a:ext cx="5520690" cy="2506345"/>
          </a:xfrm>
          <a:prstGeom prst="rect">
            <a:avLst/>
          </a:prstGeom>
          <a:ln w="12700" cmpd="sng">
            <a:solidFill>
              <a:schemeClr val="tx1"/>
            </a:solidFill>
            <a:prstDash val="solid"/>
          </a:ln>
        </p:spPr>
      </p:pic>
      <p:sp>
        <p:nvSpPr>
          <p:cNvPr id="15" name="矩形 14"/>
          <p:cNvSpPr/>
          <p:nvPr>
            <p:custDataLst>
              <p:tags r:id="rId9"/>
            </p:custDataLst>
          </p:nvPr>
        </p:nvSpPr>
        <p:spPr>
          <a:xfrm>
            <a:off x="242570" y="4059555"/>
            <a:ext cx="4986655" cy="1383665"/>
          </a:xfrm>
          <a:prstGeom prst="rect">
            <a:avLst/>
          </a:prstGeom>
        </p:spPr>
        <p:txBody>
          <a:bodyPr wrap="square">
            <a:spAutoFit/>
          </a:bodyPr>
          <a:lstStyle/>
          <a:p>
            <a:pPr marL="342900" indent="-34290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可上传多个资料，简历，学历证明等多格式文件</a:t>
            </a:r>
            <a:endParaRPr lang="zh-CN" altLang="en-US" sz="1400" dirty="0">
              <a:solidFill>
                <a:schemeClr val="tx1"/>
              </a:solidFill>
              <a:latin typeface="微软雅黑" panose="020B0503020204020204" charset="-122"/>
              <a:ea typeface="微软雅黑" panose="020B0503020204020204" charset="-122"/>
            </a:endParaRPr>
          </a:p>
          <a:p>
            <a:pPr marL="342900" indent="-34290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候选人操作流程同步更新，方便团队协作跟进候选人，候选人沟通记录实时更新</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custDataLst>
              <p:tags r:id="rId10"/>
            </p:custDataLst>
          </p:nvPr>
        </p:nvSpPr>
        <p:spPr>
          <a:xfrm>
            <a:off x="242570" y="3691255"/>
            <a:ext cx="5143500" cy="368300"/>
          </a:xfrm>
          <a:prstGeom prst="rect">
            <a:avLst/>
          </a:prstGeom>
        </p:spPr>
        <p:txBody>
          <a:bodyPr wrap="square">
            <a:spAutoFit/>
          </a:bodyPr>
          <a:lstStyle/>
          <a:p>
            <a:pPr lvl="0"/>
            <a:r>
              <a:rPr lang="zh-CN" altLang="en-US" b="1" dirty="0">
                <a:solidFill>
                  <a:schemeClr val="tx1"/>
                </a:solidFill>
                <a:latin typeface="微软雅黑" panose="020B0503020204020204" charset="-122"/>
                <a:ea typeface="微软雅黑" panose="020B0503020204020204" charset="-122"/>
                <a:sym typeface="+mn-ea"/>
              </a:rPr>
              <a:t>候选人信息云端存储</a:t>
            </a:r>
            <a:endParaRPr lang="zh-CN" altLang="en-US" b="1" dirty="0">
              <a:solidFill>
                <a:schemeClr val="tx1"/>
              </a:solidFill>
              <a:latin typeface="微软雅黑" panose="020B0503020204020204" charset="-122"/>
              <a:ea typeface="微软雅黑" panose="020B0503020204020204" charset="-122"/>
              <a:sym typeface="+mn-ea"/>
            </a:endParaRPr>
          </a:p>
        </p:txBody>
      </p:sp>
      <p:pic>
        <p:nvPicPr>
          <p:cNvPr id="17" name="图片 16"/>
          <p:cNvPicPr>
            <a:picLocks noChangeAspect="1"/>
          </p:cNvPicPr>
          <p:nvPr>
            <p:custDataLst>
              <p:tags r:id="rId11"/>
            </p:custDataLst>
          </p:nvPr>
        </p:nvPicPr>
        <p:blipFill>
          <a:blip r:embed="rId12"/>
          <a:stretch>
            <a:fillRect/>
          </a:stretch>
        </p:blipFill>
        <p:spPr>
          <a:xfrm>
            <a:off x="6171565" y="3759200"/>
            <a:ext cx="5522595" cy="2640330"/>
          </a:xfrm>
          <a:prstGeom prst="rect">
            <a:avLst/>
          </a:prstGeom>
          <a:ln>
            <a:solidFill>
              <a:schemeClr val="tx1"/>
            </a:solidFill>
          </a:ln>
        </p:spPr>
      </p:pic>
    </p:spTree>
    <p:custDataLst>
      <p:tags r:id="rId1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员工管理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7" name="矩形 6"/>
          <p:cNvSpPr/>
          <p:nvPr>
            <p:custDataLst>
              <p:tags r:id="rId5"/>
            </p:custDataLst>
          </p:nvPr>
        </p:nvSpPr>
        <p:spPr>
          <a:xfrm>
            <a:off x="242570" y="1425575"/>
            <a:ext cx="5161915" cy="1814830"/>
          </a:xfrm>
          <a:prstGeom prst="rect">
            <a:avLst/>
          </a:prstGeom>
        </p:spPr>
        <p:txBody>
          <a:bodyPr wrap="square">
            <a:spAutoFit/>
          </a:bodyPr>
          <a:lstStyle/>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多种创建方式：手动新建，从组织架构中选择（可对员工进行数据查看授权）</a:t>
            </a:r>
            <a:r>
              <a:rPr lang="zh-CN" altLang="en-US" sz="1400" dirty="0">
                <a:latin typeface="微软雅黑" panose="020B0503020204020204" charset="-122"/>
                <a:ea typeface="微软雅黑" panose="020B0503020204020204" charset="-122"/>
                <a:cs typeface="微软雅黑" panose="020B0503020204020204" charset="-122"/>
                <a:sym typeface="+mn-ea"/>
              </a:rPr>
              <a:t>导入到</a:t>
            </a:r>
            <a:r>
              <a:rPr lang="en-US" altLang="zh-CN" sz="1400" dirty="0">
                <a:latin typeface="微软雅黑" panose="020B0503020204020204" charset="-122"/>
                <a:ea typeface="微软雅黑" panose="020B0503020204020204" charset="-122"/>
                <a:cs typeface="微软雅黑" panose="020B0503020204020204" charset="-122"/>
                <a:sym typeface="+mn-ea"/>
              </a:rPr>
              <a:t>HRM</a:t>
            </a:r>
            <a:r>
              <a:rPr lang="zh-CN" altLang="en-US" sz="1400" dirty="0">
                <a:latin typeface="微软雅黑" panose="020B0503020204020204" charset="-122"/>
                <a:ea typeface="微软雅黑" panose="020B0503020204020204" charset="-122"/>
                <a:cs typeface="微软雅黑" panose="020B0503020204020204" charset="-122"/>
                <a:sym typeface="+mn-ea"/>
              </a:rPr>
              <a:t>系统中</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en-US" altLang="zh-CN" sz="1400" dirty="0">
                <a:solidFill>
                  <a:schemeClr val="tx1"/>
                </a:solidFill>
                <a:latin typeface="微软雅黑" panose="020B0503020204020204" charset="-122"/>
                <a:ea typeface="微软雅黑" panose="020B0503020204020204" charset="-122"/>
              </a:rPr>
              <a:t>HR</a:t>
            </a:r>
            <a:r>
              <a:rPr lang="zh-CN" altLang="en-US" sz="1400" dirty="0">
                <a:solidFill>
                  <a:schemeClr val="tx1"/>
                </a:solidFill>
                <a:latin typeface="微软雅黑" panose="020B0503020204020204" charset="-122"/>
                <a:ea typeface="微软雅黑" panose="020B0503020204020204" charset="-122"/>
              </a:rPr>
              <a:t>可通过</a:t>
            </a:r>
            <a:r>
              <a:rPr lang="en-US" altLang="zh-CN" sz="1400" dirty="0">
                <a:solidFill>
                  <a:schemeClr val="tx1"/>
                </a:solidFill>
                <a:latin typeface="微软雅黑" panose="020B0503020204020204" charset="-122"/>
                <a:ea typeface="微软雅黑" panose="020B0503020204020204" charset="-122"/>
              </a:rPr>
              <a:t>APP</a:t>
            </a:r>
            <a:r>
              <a:rPr lang="zh-CN" altLang="en-US" sz="1400" dirty="0">
                <a:solidFill>
                  <a:schemeClr val="tx1"/>
                </a:solidFill>
                <a:latin typeface="微软雅黑" panose="020B0503020204020204" charset="-122"/>
                <a:ea typeface="微软雅黑" panose="020B0503020204020204" charset="-122"/>
              </a:rPr>
              <a:t>随时给员工办理入职</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可从候选人直接办理入职，待入职</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custDataLst>
              <p:tags r:id="rId6"/>
            </p:custDataLst>
          </p:nvPr>
        </p:nvSpPr>
        <p:spPr>
          <a:xfrm>
            <a:off x="260350" y="958850"/>
            <a:ext cx="5143500" cy="368300"/>
          </a:xfrm>
          <a:prstGeom prst="rect">
            <a:avLst/>
          </a:prstGeom>
        </p:spPr>
        <p:txBody>
          <a:bodyPr wrap="square">
            <a:spAutoFit/>
          </a:bodyPr>
          <a:lstStyle/>
          <a:p>
            <a:pPr lvl="0"/>
            <a:r>
              <a:rPr lang="zh-CN" b="1" dirty="0">
                <a:solidFill>
                  <a:schemeClr val="tx1"/>
                </a:solidFill>
                <a:latin typeface="微软雅黑" panose="020B0503020204020204" charset="-122"/>
                <a:ea typeface="微软雅黑" panose="020B0503020204020204" charset="-122"/>
              </a:rPr>
              <a:t>多方式多渠道录入员工资料</a:t>
            </a:r>
            <a:endParaRPr lang="zh-CN" b="1" dirty="0">
              <a:solidFill>
                <a:schemeClr val="tx1"/>
              </a:solidFill>
              <a:latin typeface="微软雅黑" panose="020B0503020204020204" charset="-122"/>
              <a:ea typeface="微软雅黑" panose="020B0503020204020204" charset="-122"/>
            </a:endParaRPr>
          </a:p>
        </p:txBody>
      </p:sp>
      <p:sp>
        <p:nvSpPr>
          <p:cNvPr id="13" name="矩形 12"/>
          <p:cNvSpPr/>
          <p:nvPr>
            <p:custDataLst>
              <p:tags r:id="rId7"/>
            </p:custDataLst>
          </p:nvPr>
        </p:nvSpPr>
        <p:spPr>
          <a:xfrm>
            <a:off x="260350" y="4004945"/>
            <a:ext cx="5143500" cy="368300"/>
          </a:xfrm>
          <a:prstGeom prst="rect">
            <a:avLst/>
          </a:prstGeom>
        </p:spPr>
        <p:txBody>
          <a:bodyPr wrap="square">
            <a:spAutoFit/>
          </a:bodyPr>
          <a:lstStyle/>
          <a:p>
            <a:pPr lvl="0"/>
            <a:r>
              <a:rPr lang="zh-CN" altLang="en-US" b="1" dirty="0">
                <a:solidFill>
                  <a:schemeClr val="tx1"/>
                </a:solidFill>
                <a:latin typeface="微软雅黑" panose="020B0503020204020204" charset="-122"/>
                <a:ea typeface="微软雅黑" panose="020B0503020204020204" charset="-122"/>
              </a:rPr>
              <a:t>组织人员编制数据实时更新</a:t>
            </a:r>
            <a:endParaRPr lang="zh-CN" altLang="en-US" b="1" dirty="0">
              <a:solidFill>
                <a:schemeClr val="tx1"/>
              </a:solidFill>
              <a:latin typeface="微软雅黑" panose="020B0503020204020204" charset="-122"/>
              <a:ea typeface="微软雅黑" panose="020B0503020204020204" charset="-122"/>
            </a:endParaRPr>
          </a:p>
        </p:txBody>
      </p:sp>
      <p:sp>
        <p:nvSpPr>
          <p:cNvPr id="14" name="矩形 13"/>
          <p:cNvSpPr/>
          <p:nvPr>
            <p:custDataLst>
              <p:tags r:id="rId8"/>
            </p:custDataLst>
          </p:nvPr>
        </p:nvSpPr>
        <p:spPr>
          <a:xfrm>
            <a:off x="260350" y="4452620"/>
            <a:ext cx="5514340" cy="1383665"/>
          </a:xfrm>
          <a:prstGeom prst="rect">
            <a:avLst/>
          </a:prstGeom>
        </p:spPr>
        <p:txBody>
          <a:bodyPr wrap="square">
            <a:spAutoFit/>
          </a:bodyPr>
          <a:lstStyle/>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员工数据变更各模块联动调整</a:t>
            </a: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实时更新</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en-US" altLang="zh-CN" sz="1400" dirty="0">
                <a:solidFill>
                  <a:schemeClr val="tx1"/>
                </a:solidFill>
                <a:latin typeface="微软雅黑" panose="020B0503020204020204" charset="-122"/>
                <a:ea typeface="微软雅黑" panose="020B0503020204020204" charset="-122"/>
              </a:rPr>
              <a:t>HR</a:t>
            </a:r>
            <a:r>
              <a:rPr lang="zh-CN" altLang="en-US" sz="1400" dirty="0">
                <a:solidFill>
                  <a:schemeClr val="tx1"/>
                </a:solidFill>
                <a:latin typeface="微软雅黑" panose="020B0503020204020204" charset="-122"/>
                <a:ea typeface="微软雅黑" panose="020B0503020204020204" charset="-122"/>
              </a:rPr>
              <a:t>清晰查看各岗位人员在职情况，把控人员编制，及时补员</a:t>
            </a:r>
            <a:endParaRPr lang="zh-CN" altLang="en-US" sz="1400" dirty="0">
              <a:solidFill>
                <a:schemeClr val="tx1"/>
              </a:solidFill>
              <a:latin typeface="微软雅黑" panose="020B0503020204020204" charset="-122"/>
              <a:ea typeface="微软雅黑" panose="020B0503020204020204" charset="-122"/>
            </a:endParaRPr>
          </a:p>
          <a:p>
            <a:pPr indent="0">
              <a:lnSpc>
                <a:spcPct val="200000"/>
              </a:lnSpc>
              <a:buClr>
                <a:schemeClr val="bg1">
                  <a:lumMod val="50000"/>
                </a:schemeClr>
              </a:buClr>
              <a:buSzPct val="100000"/>
              <a:buFont typeface="Arial" panose="020B0604020202020204" pitchFamily="34" charset="0"/>
              <a:buNone/>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custDataLst>
              <p:tags r:id="rId9"/>
            </p:custDataLst>
          </p:nvPr>
        </p:nvPicPr>
        <p:blipFill>
          <a:blip r:embed="rId10"/>
          <a:stretch>
            <a:fillRect/>
          </a:stretch>
        </p:blipFill>
        <p:spPr>
          <a:xfrm>
            <a:off x="6138545" y="958850"/>
            <a:ext cx="5551170" cy="2532380"/>
          </a:xfrm>
          <a:prstGeom prst="rect">
            <a:avLst/>
          </a:prstGeom>
          <a:ln w="12700" cmpd="sng">
            <a:solidFill>
              <a:schemeClr val="tx1"/>
            </a:solidFill>
            <a:prstDash val="solid"/>
          </a:ln>
        </p:spPr>
      </p:pic>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员工管理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425575"/>
            <a:ext cx="4980305" cy="310769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支持维护多种聘用形式，不同形式进行不同的方案管理</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员工信息灵活配置，可在企业管理后台自定义配置符合公司业务的信息</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支持已入职员工，待入职办理员工，提前填写入职登记表、上传入职材料，提高HR办理入职效率。</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可配置员工可维护信息清单，配置后员工可在员工端自助完善，减少</a:t>
            </a:r>
            <a:r>
              <a:rPr lang="en-US" altLang="zh-CN" sz="1400" dirty="0">
                <a:latin typeface="微软雅黑" panose="020B0503020204020204" charset="-122"/>
                <a:ea typeface="微软雅黑" panose="020B0503020204020204" charset="-122"/>
                <a:sym typeface="+mn-ea"/>
              </a:rPr>
              <a:t>HR</a:t>
            </a:r>
            <a:r>
              <a:rPr lang="zh-CN" altLang="en-US" sz="1400" dirty="0">
                <a:latin typeface="微软雅黑" panose="020B0503020204020204" charset="-122"/>
                <a:ea typeface="微软雅黑" panose="020B0503020204020204" charset="-122"/>
                <a:sym typeface="+mn-ea"/>
              </a:rPr>
              <a:t>的工作量</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6"/>
            </p:custDataLst>
          </p:nvPr>
        </p:nvSpPr>
        <p:spPr>
          <a:xfrm>
            <a:off x="241935" y="1004570"/>
            <a:ext cx="5143500" cy="368300"/>
          </a:xfrm>
          <a:prstGeom prst="rect">
            <a:avLst/>
          </a:prstGeom>
        </p:spPr>
        <p:txBody>
          <a:bodyPr wrap="square">
            <a:spAutoFit/>
          </a:bodyPr>
          <a:p>
            <a:pPr lvl="0"/>
            <a:r>
              <a:rPr lang="zh-CN" b="1" dirty="0">
                <a:solidFill>
                  <a:srgbClr val="0052CC"/>
                </a:solidFill>
                <a:latin typeface="微软雅黑" panose="020B0503020204020204" charset="-122"/>
                <a:ea typeface="微软雅黑" panose="020B0503020204020204" charset="-122"/>
              </a:rPr>
              <a:t>员工办理入职</a:t>
            </a:r>
            <a:endParaRPr lang="zh-CN" b="1" dirty="0">
              <a:solidFill>
                <a:srgbClr val="0052CC"/>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5386070" y="1563370"/>
            <a:ext cx="6612255" cy="3117215"/>
          </a:xfrm>
          <a:prstGeom prst="rect">
            <a:avLst/>
          </a:prstGeom>
          <a:ln>
            <a:solidFill>
              <a:schemeClr val="tx1"/>
            </a:solidFill>
          </a:ln>
        </p:spPr>
      </p:pic>
      <p:pic>
        <p:nvPicPr>
          <p:cNvPr id="4" name="图片 3"/>
          <p:cNvPicPr>
            <a:picLocks noChangeAspect="1"/>
          </p:cNvPicPr>
          <p:nvPr>
            <p:custDataLst>
              <p:tags r:id="rId9"/>
            </p:custDataLst>
          </p:nvPr>
        </p:nvPicPr>
        <p:blipFill>
          <a:blip r:embed="rId10"/>
          <a:stretch>
            <a:fillRect/>
          </a:stretch>
        </p:blipFill>
        <p:spPr>
          <a:xfrm>
            <a:off x="5678805" y="3678555"/>
            <a:ext cx="6417310" cy="2903855"/>
          </a:xfrm>
          <a:prstGeom prst="rect">
            <a:avLst/>
          </a:prstGeom>
          <a:ln>
            <a:solidFill>
              <a:schemeClr val="tx1"/>
            </a:solidFill>
          </a:ln>
        </p:spPr>
      </p:pic>
    </p:spTree>
    <p:custDataLst>
      <p:tags r:id="rId1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员工管理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425575"/>
            <a:ext cx="4980305" cy="353822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员工转正提醒，根据员工入职时的转正日期到期提醒相关</a:t>
            </a:r>
            <a:r>
              <a:rPr lang="en-US" altLang="zh-CN" sz="1400" dirty="0">
                <a:latin typeface="微软雅黑" panose="020B0503020204020204" charset="-122"/>
                <a:ea typeface="微软雅黑" panose="020B0503020204020204" charset="-122"/>
                <a:sym typeface="+mn-ea"/>
              </a:rPr>
              <a:t>HR</a:t>
            </a:r>
            <a:r>
              <a:rPr lang="zh-CN" altLang="en-US" sz="1400" dirty="0">
                <a:latin typeface="微软雅黑" panose="020B0503020204020204" charset="-122"/>
                <a:ea typeface="微软雅黑" panose="020B0503020204020204" charset="-122"/>
                <a:sym typeface="+mn-ea"/>
              </a:rPr>
              <a:t>，</a:t>
            </a:r>
            <a:r>
              <a:rPr lang="zh-CN" altLang="zh-CN" sz="1400" dirty="0">
                <a:latin typeface="微软雅黑" panose="020B0503020204020204" charset="-122"/>
                <a:ea typeface="微软雅黑" panose="020B0503020204020204" charset="-122"/>
                <a:sym typeface="+mn-ea"/>
              </a:rPr>
              <a:t>支持员工在线办理转正，同步薪资数据</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员工异动管理：支持员工在线调整公司、部门，组织关系自动调整</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规范企业升降级流程，对员工的培养提供依据，协助企业人才战略的调整</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员工离职业务办理，离职原因维护，人事异动数据清晰可查</a:t>
            </a:r>
            <a:endParaRPr lang="zh-CN" altLang="zh-CN" sz="1400" dirty="0">
              <a:latin typeface="微软雅黑" panose="020B0503020204020204" charset="-122"/>
              <a:ea typeface="微软雅黑" panose="020B0503020204020204" charset="-122"/>
              <a:sym typeface="+mn-ea"/>
            </a:endParaRPr>
          </a:p>
          <a:p>
            <a:pPr indent="0">
              <a:lnSpc>
                <a:spcPct val="200000"/>
              </a:lnSpc>
              <a:buClr>
                <a:schemeClr val="bg1">
                  <a:lumMod val="50000"/>
                </a:schemeClr>
              </a:buClr>
              <a:buSzPct val="100000"/>
              <a:buFont typeface="Arial" panose="020B0604020202020204" pitchFamily="34" charset="0"/>
              <a:buNone/>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6"/>
            </p:custDataLst>
          </p:nvPr>
        </p:nvSpPr>
        <p:spPr>
          <a:xfrm>
            <a:off x="242570" y="1057275"/>
            <a:ext cx="5143500" cy="368300"/>
          </a:xfrm>
          <a:prstGeom prst="rect">
            <a:avLst/>
          </a:prstGeom>
        </p:spPr>
        <p:txBody>
          <a:bodyPr wrap="square">
            <a:spAutoFit/>
          </a:bodyPr>
          <a:p>
            <a:pPr lvl="0"/>
            <a:r>
              <a:rPr lang="zh-CN" b="1" dirty="0">
                <a:solidFill>
                  <a:srgbClr val="0052CC"/>
                </a:solidFill>
                <a:latin typeface="微软雅黑" panose="020B0503020204020204" charset="-122"/>
                <a:ea typeface="微软雅黑" panose="020B0503020204020204" charset="-122"/>
              </a:rPr>
              <a:t>人事异动</a:t>
            </a:r>
            <a:endParaRPr lang="zh-CN" b="1" dirty="0">
              <a:solidFill>
                <a:srgbClr val="0052CC"/>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5642610" y="1143635"/>
            <a:ext cx="5573395" cy="2527300"/>
          </a:xfrm>
          <a:prstGeom prst="rect">
            <a:avLst/>
          </a:prstGeom>
          <a:ln>
            <a:solidFill>
              <a:schemeClr val="tx1"/>
            </a:solidFill>
          </a:ln>
        </p:spPr>
      </p:pic>
      <p:pic>
        <p:nvPicPr>
          <p:cNvPr id="4" name="图片 3"/>
          <p:cNvPicPr>
            <a:picLocks noChangeAspect="1"/>
          </p:cNvPicPr>
          <p:nvPr>
            <p:custDataLst>
              <p:tags r:id="rId9"/>
            </p:custDataLst>
          </p:nvPr>
        </p:nvPicPr>
        <p:blipFill>
          <a:blip r:embed="rId10"/>
          <a:stretch>
            <a:fillRect/>
          </a:stretch>
        </p:blipFill>
        <p:spPr>
          <a:xfrm>
            <a:off x="5642610" y="3820795"/>
            <a:ext cx="5574030" cy="2503170"/>
          </a:xfrm>
          <a:prstGeom prst="rect">
            <a:avLst/>
          </a:prstGeom>
          <a:ln>
            <a:solidFill>
              <a:schemeClr val="tx1"/>
            </a:solidFill>
          </a:ln>
        </p:spPr>
      </p:pic>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员工管理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4" name="矩形 3"/>
          <p:cNvSpPr/>
          <p:nvPr>
            <p:custDataLst>
              <p:tags r:id="rId5"/>
            </p:custDataLst>
          </p:nvPr>
        </p:nvSpPr>
        <p:spPr>
          <a:xfrm>
            <a:off x="212090" y="1358265"/>
            <a:ext cx="5488305" cy="224536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身份证、学历证明、纸质合同支持多格式上传附件，支持在线预览</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员工合同在线签订，合同到期提醒，及时做好风险把控</a:t>
            </a:r>
            <a:endParaRPr lang="zh-CN"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zh-CN" sz="1400" dirty="0">
                <a:latin typeface="微软雅黑" panose="020B0503020204020204" charset="-122"/>
                <a:ea typeface="微软雅黑" panose="020B0503020204020204" charset="-122"/>
                <a:sym typeface="+mn-ea"/>
              </a:rPr>
              <a:t>员工入转调离薪酬、假勤、绩效等全生命周期信息，形成员工全景档案 </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6"/>
            </p:custDataLst>
          </p:nvPr>
        </p:nvSpPr>
        <p:spPr>
          <a:xfrm>
            <a:off x="87630" y="809625"/>
            <a:ext cx="1722120" cy="368300"/>
          </a:xfrm>
          <a:prstGeom prst="rect">
            <a:avLst/>
          </a:prstGeom>
        </p:spPr>
        <p:txBody>
          <a:bodyPr wrap="square">
            <a:spAutoFit/>
          </a:bodyPr>
          <a:p>
            <a:pPr lvl="0" algn="ctr"/>
            <a:r>
              <a:rPr lang="zh-CN" b="1" dirty="0">
                <a:solidFill>
                  <a:srgbClr val="0052CC"/>
                </a:solidFill>
                <a:latin typeface="微软雅黑" panose="020B0503020204020204" charset="-122"/>
                <a:ea typeface="微软雅黑" panose="020B0503020204020204" charset="-122"/>
              </a:rPr>
              <a:t>员工档案管理</a:t>
            </a:r>
            <a:endParaRPr lang="zh-CN" b="1" dirty="0">
              <a:solidFill>
                <a:srgbClr val="0052CC"/>
              </a:solidFill>
              <a:latin typeface="微软雅黑" panose="020B0503020204020204" charset="-122"/>
              <a:ea typeface="微软雅黑" panose="020B0503020204020204" charset="-122"/>
            </a:endParaRPr>
          </a:p>
        </p:txBody>
      </p:sp>
      <p:pic>
        <p:nvPicPr>
          <p:cNvPr id="6" name="图片 5"/>
          <p:cNvPicPr>
            <a:picLocks noChangeAspect="1"/>
          </p:cNvPicPr>
          <p:nvPr>
            <p:custDataLst>
              <p:tags r:id="rId7"/>
            </p:custDataLst>
          </p:nvPr>
        </p:nvPicPr>
        <p:blipFill>
          <a:blip r:embed="rId8"/>
          <a:stretch>
            <a:fillRect/>
          </a:stretch>
        </p:blipFill>
        <p:spPr>
          <a:xfrm>
            <a:off x="5829300" y="1358265"/>
            <a:ext cx="5294630" cy="2521585"/>
          </a:xfrm>
          <a:prstGeom prst="rect">
            <a:avLst/>
          </a:prstGeom>
          <a:ln>
            <a:solidFill>
              <a:schemeClr val="tx1"/>
            </a:solidFill>
          </a:ln>
        </p:spPr>
      </p:pic>
      <p:pic>
        <p:nvPicPr>
          <p:cNvPr id="8" name="图片 7"/>
          <p:cNvPicPr>
            <a:picLocks noChangeAspect="1"/>
          </p:cNvPicPr>
          <p:nvPr>
            <p:custDataLst>
              <p:tags r:id="rId9"/>
            </p:custDataLst>
          </p:nvPr>
        </p:nvPicPr>
        <p:blipFill>
          <a:blip r:embed="rId10"/>
          <a:stretch>
            <a:fillRect/>
          </a:stretch>
        </p:blipFill>
        <p:spPr>
          <a:xfrm>
            <a:off x="6423660" y="3468370"/>
            <a:ext cx="5283835" cy="2477135"/>
          </a:xfrm>
          <a:prstGeom prst="rect">
            <a:avLst/>
          </a:prstGeom>
          <a:ln>
            <a:solidFill>
              <a:schemeClr val="tx1"/>
            </a:solidFill>
          </a:ln>
        </p:spPr>
      </p:pic>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员工管理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8" name="Freeform: Shape 8"/>
          <p:cNvSpPr/>
          <p:nvPr>
            <p:custDataLst>
              <p:tags r:id="rId5"/>
            </p:custDataLst>
          </p:nvPr>
        </p:nvSpPr>
        <p:spPr bwMode="auto">
          <a:xfrm>
            <a:off x="1055433" y="1771451"/>
            <a:ext cx="318617" cy="319560"/>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p>
            <a:pPr algn="ctr"/>
            <a:endParaRPr sz="1200" dirty="0">
              <a:latin typeface="微软雅黑" panose="020B0503020204020204" charset="-122"/>
              <a:ea typeface="微软雅黑" panose="020B0503020204020204" charset="-122"/>
            </a:endParaRPr>
          </a:p>
        </p:txBody>
      </p:sp>
      <p:sp>
        <p:nvSpPr>
          <p:cNvPr id="5" name="Freeform: Shape 11"/>
          <p:cNvSpPr/>
          <p:nvPr>
            <p:custDataLst>
              <p:tags r:id="rId6"/>
            </p:custDataLst>
          </p:nvPr>
        </p:nvSpPr>
        <p:spPr bwMode="auto">
          <a:xfrm>
            <a:off x="4975955" y="1776016"/>
            <a:ext cx="326267" cy="31778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p>
            <a:pPr algn="ctr"/>
            <a:endParaRPr sz="1200" dirty="0">
              <a:latin typeface="微软雅黑" panose="020B0503020204020204" charset="-122"/>
              <a:ea typeface="微软雅黑" panose="020B0503020204020204" charset="-122"/>
            </a:endParaRPr>
          </a:p>
        </p:txBody>
      </p:sp>
      <p:sp>
        <p:nvSpPr>
          <p:cNvPr id="27" name="矩形 26"/>
          <p:cNvSpPr/>
          <p:nvPr>
            <p:custDataLst>
              <p:tags r:id="rId7"/>
            </p:custDataLst>
          </p:nvPr>
        </p:nvSpPr>
        <p:spPr>
          <a:xfrm>
            <a:off x="685165" y="1478280"/>
            <a:ext cx="7367905" cy="1383665"/>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sz="1400" dirty="0">
                <a:latin typeface="微软雅黑" panose="020B0503020204020204" charset="-122"/>
                <a:ea typeface="微软雅黑" panose="020B0503020204020204" charset="-122"/>
                <a:sym typeface="+mn-ea"/>
              </a:rPr>
              <a:t>员工快速搜索：可通过员工姓名搜索对应的员工</a:t>
            </a:r>
            <a:endParaRPr 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sz="1400" dirty="0">
                <a:latin typeface="微软雅黑" panose="020B0503020204020204" charset="-122"/>
                <a:ea typeface="微软雅黑" panose="020B0503020204020204" charset="-122"/>
                <a:sym typeface="+mn-ea"/>
              </a:rPr>
              <a:t>条件搜索：可通过选择不同的条件来筛选对应的员工数据，方便</a:t>
            </a:r>
            <a:r>
              <a:rPr lang="en-US" altLang="zh-CN" sz="1400" dirty="0">
                <a:latin typeface="微软雅黑" panose="020B0503020204020204" charset="-122"/>
                <a:ea typeface="微软雅黑" panose="020B0503020204020204" charset="-122"/>
                <a:sym typeface="+mn-ea"/>
              </a:rPr>
              <a:t>HR</a:t>
            </a:r>
            <a:r>
              <a:rPr lang="zh-CN" altLang="en-US" sz="1400" dirty="0">
                <a:latin typeface="微软雅黑" panose="020B0503020204020204" charset="-122"/>
                <a:ea typeface="微软雅黑" panose="020B0503020204020204" charset="-122"/>
                <a:sym typeface="+mn-ea"/>
              </a:rPr>
              <a:t>对员工档案的信息进行汇总筛选</a:t>
            </a:r>
            <a:endParaRPr lang="zh-CN" altLang="zh-CN" sz="1400" dirty="0">
              <a:solidFill>
                <a:schemeClr val="tx1"/>
              </a:solidFill>
              <a:latin typeface="微软雅黑" panose="020B0503020204020204" charset="-122"/>
              <a:ea typeface="微软雅黑" panose="020B0503020204020204" charset="-122"/>
            </a:endParaRPr>
          </a:p>
        </p:txBody>
      </p:sp>
      <p:sp>
        <p:nvSpPr>
          <p:cNvPr id="26" name="文本框 25"/>
          <p:cNvSpPr txBox="1"/>
          <p:nvPr>
            <p:custDataLst>
              <p:tags r:id="rId8"/>
            </p:custDataLst>
          </p:nvPr>
        </p:nvSpPr>
        <p:spPr>
          <a:xfrm>
            <a:off x="618039" y="1017848"/>
            <a:ext cx="3416320" cy="369332"/>
          </a:xfrm>
          <a:prstGeom prst="rect">
            <a:avLst/>
          </a:prstGeom>
          <a:noFill/>
        </p:spPr>
        <p:txBody>
          <a:bodyPr wrap="none" rtlCol="0">
            <a:spAutoFit/>
          </a:bodyPr>
          <a:p>
            <a:pPr>
              <a:buClr>
                <a:schemeClr val="accent1"/>
              </a:buClr>
              <a:buSzPct val="80000"/>
            </a:pPr>
            <a:r>
              <a:rPr lang="zh-CN" altLang="en-US" b="1" dirty="0">
                <a:solidFill>
                  <a:srgbClr val="0052CC"/>
                </a:solidFill>
                <a:latin typeface="微软雅黑" panose="020B0503020204020204" charset="-122"/>
                <a:ea typeface="微软雅黑" panose="020B0503020204020204" charset="-122"/>
              </a:rPr>
              <a:t>多条件筛选，快速筛选数据信息</a:t>
            </a:r>
            <a:endParaRPr lang="zh-CN" altLang="en-US" b="1" dirty="0">
              <a:solidFill>
                <a:srgbClr val="0052CC"/>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685165" y="3018790"/>
            <a:ext cx="7650480" cy="3477260"/>
          </a:xfrm>
          <a:prstGeom prst="rect">
            <a:avLst/>
          </a:prstGeom>
          <a:ln>
            <a:solidFill>
              <a:schemeClr val="tx1"/>
            </a:solidFill>
          </a:ln>
        </p:spPr>
      </p:pic>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latin typeface="微软雅黑" panose="020B0503020204020204" charset="-122"/>
                <a:ea typeface="微软雅黑" panose="020B0503020204020204" charset="-122"/>
                <a:sym typeface="思源黑体旧字形 Light" panose="020B0300000000000000" pitchFamily="34" charset="-128"/>
              </a:rPr>
              <a:t>社保管理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5085080" cy="224536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将各险种的比例生成默认参保方案，新员工一键参保，系统内置同步全国400个城市社保数据</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可支持多种配置方式，自动计算公司个人承担费用</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参保方案管理</a:t>
            </a:r>
            <a:endParaRPr lang="en-US" altLang="zh-CN" b="1" dirty="0">
              <a:solidFill>
                <a:srgbClr val="0052CC"/>
              </a:solidFill>
              <a:latin typeface="微软雅黑" panose="020B0503020204020204" charset="-122"/>
              <a:ea typeface="微软雅黑" panose="020B0503020204020204" charset="-122"/>
              <a:sym typeface="+mn-ea"/>
            </a:endParaRPr>
          </a:p>
        </p:txBody>
      </p:sp>
      <p:pic>
        <p:nvPicPr>
          <p:cNvPr id="7" name="图片 6"/>
          <p:cNvPicPr>
            <a:picLocks noChangeAspect="1"/>
          </p:cNvPicPr>
          <p:nvPr>
            <p:custDataLst>
              <p:tags r:id="rId7"/>
            </p:custDataLst>
          </p:nvPr>
        </p:nvPicPr>
        <p:blipFill>
          <a:blip r:embed="rId8"/>
          <a:stretch>
            <a:fillRect/>
          </a:stretch>
        </p:blipFill>
        <p:spPr>
          <a:xfrm>
            <a:off x="5768975" y="1089660"/>
            <a:ext cx="5928360" cy="2709545"/>
          </a:xfrm>
          <a:prstGeom prst="rect">
            <a:avLst/>
          </a:prstGeom>
        </p:spPr>
      </p:pic>
      <p:sp>
        <p:nvSpPr>
          <p:cNvPr id="6" name="矩形 5"/>
          <p:cNvSpPr/>
          <p:nvPr>
            <p:custDataLst>
              <p:tags r:id="rId9"/>
            </p:custDataLst>
          </p:nvPr>
        </p:nvSpPr>
        <p:spPr>
          <a:xfrm>
            <a:off x="242570" y="4334510"/>
            <a:ext cx="5085080" cy="1383665"/>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以列表的形式，更直观有序地展现员工社保信息，为员工规划提供依据</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统计各项支出，方便</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HR</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进行成本把控</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10"/>
            </p:custDataLst>
          </p:nvPr>
        </p:nvSpPr>
        <p:spPr>
          <a:xfrm>
            <a:off x="242570" y="396621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列表数据直观可见</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12" name="图片 11"/>
          <p:cNvPicPr>
            <a:picLocks noChangeAspect="1"/>
          </p:cNvPicPr>
          <p:nvPr>
            <p:custDataLst>
              <p:tags r:id="rId11"/>
            </p:custDataLst>
          </p:nvPr>
        </p:nvPicPr>
        <p:blipFill>
          <a:blip r:embed="rId12"/>
          <a:stretch>
            <a:fillRect/>
          </a:stretch>
        </p:blipFill>
        <p:spPr>
          <a:xfrm>
            <a:off x="5768975" y="3966210"/>
            <a:ext cx="5927725" cy="2674620"/>
          </a:xfrm>
          <a:prstGeom prst="rect">
            <a:avLst/>
          </a:prstGeom>
          <a:ln>
            <a:solidFill>
              <a:schemeClr val="tx1"/>
            </a:solidFill>
          </a:ln>
        </p:spPr>
      </p:pic>
    </p:spTree>
    <p:custDataLst>
      <p:tags r:id="rId1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任意多边形: 形状 29"/>
          <p:cNvSpPr/>
          <p:nvPr>
            <p:custDataLst>
              <p:tags r:id="rId2"/>
            </p:custDataLst>
          </p:nvPr>
        </p:nvSpPr>
        <p:spPr>
          <a:xfrm>
            <a:off x="5816600" y="2178685"/>
            <a:ext cx="5321300" cy="2027555"/>
          </a:xfrm>
          <a:custGeom>
            <a:avLst/>
            <a:gdLst>
              <a:gd name="connsiteX0" fmla="*/ 0 w 5321300"/>
              <a:gd name="connsiteY0" fmla="*/ 0 h 1797050"/>
              <a:gd name="connsiteX1" fmla="*/ 5321300 w 5321300"/>
              <a:gd name="connsiteY1" fmla="*/ 0 h 1797050"/>
              <a:gd name="connsiteX2" fmla="*/ 5321300 w 5321300"/>
              <a:gd name="connsiteY2" fmla="*/ 1797050 h 1797050"/>
              <a:gd name="connsiteX3" fmla="*/ 0 w 5321300"/>
              <a:gd name="connsiteY3" fmla="*/ 1797050 h 1797050"/>
            </a:gdLst>
            <a:ahLst/>
            <a:cxnLst>
              <a:cxn ang="0">
                <a:pos x="connsiteX0" y="connsiteY0"/>
              </a:cxn>
              <a:cxn ang="0">
                <a:pos x="connsiteX1" y="connsiteY1"/>
              </a:cxn>
              <a:cxn ang="0">
                <a:pos x="connsiteX2" y="connsiteY2"/>
              </a:cxn>
              <a:cxn ang="0">
                <a:pos x="connsiteX3" y="connsiteY3"/>
              </a:cxn>
            </a:cxnLst>
            <a:rect l="l" t="t" r="r" b="b"/>
            <a:pathLst>
              <a:path w="5321300" h="1797050">
                <a:moveTo>
                  <a:pt x="0" y="0"/>
                </a:moveTo>
                <a:lnTo>
                  <a:pt x="5321300" y="0"/>
                </a:lnTo>
                <a:lnTo>
                  <a:pt x="5321300" y="1797050"/>
                </a:lnTo>
                <a:lnTo>
                  <a:pt x="0" y="1797050"/>
                </a:lnTo>
                <a:close/>
              </a:path>
            </a:pathLst>
          </a:custGeom>
          <a:solidFill>
            <a:srgbClr val="F2F6FF"/>
          </a:solidFill>
          <a:ln w="6350" cap="flat">
            <a:noFill/>
            <a:prstDash val="solid"/>
            <a:miter/>
          </a:ln>
        </p:spPr>
        <p:txBody>
          <a:bodyPr rtlCol="0" anchor="ctr"/>
          <a:lstStyle/>
          <a:p>
            <a:endParaRPr lang="en-US">
              <a:latin typeface="微软雅黑" panose="020B0503020204020204" charset="-122"/>
              <a:ea typeface="微软雅黑" panose="020B0503020204020204" charset="-122"/>
            </a:endParaRPr>
          </a:p>
        </p:txBody>
      </p:sp>
      <p:grpSp>
        <p:nvGrpSpPr>
          <p:cNvPr id="4" name="组合 3"/>
          <p:cNvGrpSpPr/>
          <p:nvPr/>
        </p:nvGrpSpPr>
        <p:grpSpPr>
          <a:xfrm>
            <a:off x="5398135" y="1340485"/>
            <a:ext cx="6595110" cy="1691640"/>
            <a:chOff x="8540" y="4366"/>
            <a:chExt cx="10386" cy="2664"/>
          </a:xfrm>
        </p:grpSpPr>
        <p:sp>
          <p:nvSpPr>
            <p:cNvPr id="5" name="任意多边形: 形状 35"/>
            <p:cNvSpPr/>
            <p:nvPr>
              <p:custDataLst>
                <p:tags r:id="rId3"/>
              </p:custDataLst>
            </p:nvPr>
          </p:nvSpPr>
          <p:spPr>
            <a:xfrm>
              <a:off x="8845" y="4366"/>
              <a:ext cx="9010" cy="2060"/>
            </a:xfrm>
            <a:custGeom>
              <a:avLst/>
              <a:gdLst>
                <a:gd name="connsiteX0" fmla="*/ 0 w 5721350"/>
                <a:gd name="connsiteY0" fmla="*/ 0 h 1308100"/>
                <a:gd name="connsiteX1" fmla="*/ 5721350 w 5721350"/>
                <a:gd name="connsiteY1" fmla="*/ 0 h 1308100"/>
                <a:gd name="connsiteX2" fmla="*/ 5721350 w 5721350"/>
                <a:gd name="connsiteY2" fmla="*/ 1308100 h 1308100"/>
                <a:gd name="connsiteX3" fmla="*/ 0 w 5721350"/>
                <a:gd name="connsiteY3" fmla="*/ 1308100 h 1308100"/>
              </a:gdLst>
              <a:ahLst/>
              <a:cxnLst>
                <a:cxn ang="0">
                  <a:pos x="connsiteX0" y="connsiteY0"/>
                </a:cxn>
                <a:cxn ang="0">
                  <a:pos x="connsiteX1" y="connsiteY1"/>
                </a:cxn>
                <a:cxn ang="0">
                  <a:pos x="connsiteX2" y="connsiteY2"/>
                </a:cxn>
                <a:cxn ang="0">
                  <a:pos x="connsiteX3" y="connsiteY3"/>
                </a:cxn>
              </a:cxnLst>
              <a:rect l="l" t="t" r="r" b="b"/>
              <a:pathLst>
                <a:path w="5721350" h="1308100">
                  <a:moveTo>
                    <a:pt x="0" y="0"/>
                  </a:moveTo>
                  <a:lnTo>
                    <a:pt x="5721350" y="0"/>
                  </a:lnTo>
                  <a:lnTo>
                    <a:pt x="5721350" y="1308100"/>
                  </a:lnTo>
                  <a:lnTo>
                    <a:pt x="0" y="1308100"/>
                  </a:lnTo>
                  <a:close/>
                </a:path>
              </a:pathLst>
            </a:custGeom>
            <a:solidFill>
              <a:srgbClr val="0052CC"/>
            </a:solidFill>
            <a:ln w="6350" cap="flat">
              <a:noFill/>
              <a:prstDash val="solid"/>
              <a:miter/>
            </a:ln>
            <a:effectLst>
              <a:outerShdw blurRad="355600" dist="254000" dir="5400000" sx="97000" sy="97000" algn="t" rotWithShape="0">
                <a:srgbClr val="055CF9">
                  <a:alpha val="20000"/>
                </a:srgbClr>
              </a:outerShdw>
            </a:effectLst>
          </p:spPr>
          <p:txBody>
            <a:bodyPr rtlCol="0" anchor="ctr"/>
            <a:p>
              <a:endParaRPr lang="en-US">
                <a:latin typeface="钉钉进步体" panose="00020600040101010101" charset="-122"/>
                <a:ea typeface="钉钉进步体" panose="00020600040101010101" charset="-122"/>
              </a:endParaRPr>
            </a:p>
          </p:txBody>
        </p:sp>
        <p:grpSp>
          <p:nvGrpSpPr>
            <p:cNvPr id="8" name="图形 2"/>
            <p:cNvGrpSpPr/>
            <p:nvPr/>
          </p:nvGrpSpPr>
          <p:grpSpPr>
            <a:xfrm>
              <a:off x="8540" y="4660"/>
              <a:ext cx="10386" cy="2370"/>
              <a:chOff x="5422900" y="2959100"/>
              <a:chExt cx="6594919" cy="1504950"/>
            </a:xfrm>
            <a:solidFill>
              <a:srgbClr val="FFFFFF"/>
            </a:solidFill>
          </p:grpSpPr>
          <p:sp>
            <p:nvSpPr>
              <p:cNvPr id="12" name="任意多边形: 形状 37"/>
              <p:cNvSpPr/>
              <p:nvPr>
                <p:custDataLst>
                  <p:tags r:id="rId4"/>
                </p:custDataLst>
              </p:nvPr>
            </p:nvSpPr>
            <p:spPr>
              <a:xfrm>
                <a:off x="5422900" y="3026327"/>
                <a:ext cx="3190493" cy="573451"/>
              </a:xfrm>
              <a:custGeom>
                <a:avLst/>
                <a:gdLst>
                  <a:gd name="connsiteX0" fmla="*/ 1543431 w 3190493"/>
                  <a:gd name="connsiteY0" fmla="*/ 495795 h 573451"/>
                  <a:gd name="connsiteX1" fmla="*/ 0 w 3190493"/>
                  <a:gd name="connsiteY1" fmla="*/ 560222 h 573451"/>
                  <a:gd name="connsiteX2" fmla="*/ 0 w 3190493"/>
                  <a:gd name="connsiteY2" fmla="*/ 61627 h 573451"/>
                  <a:gd name="connsiteX3" fmla="*/ 3183636 w 3190493"/>
                  <a:gd name="connsiteY3" fmla="*/ 133 h 573451"/>
                  <a:gd name="connsiteX4" fmla="*/ 3190494 w 3190493"/>
                  <a:gd name="connsiteY4" fmla="*/ 0 h 573451"/>
                  <a:gd name="connsiteX5" fmla="*/ 3183636 w 3190493"/>
                  <a:gd name="connsiteY5" fmla="*/ 133 h 573451"/>
                  <a:gd name="connsiteX6" fmla="*/ 1543431 w 3190493"/>
                  <a:gd name="connsiteY6" fmla="*/ 495795 h 57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493" h="573451">
                    <a:moveTo>
                      <a:pt x="1543431" y="495795"/>
                    </a:moveTo>
                    <a:cubicBezTo>
                      <a:pt x="1151255" y="592157"/>
                      <a:pt x="351072" y="578898"/>
                      <a:pt x="0" y="560222"/>
                    </a:cubicBezTo>
                    <a:lnTo>
                      <a:pt x="0" y="61627"/>
                    </a:lnTo>
                    <a:lnTo>
                      <a:pt x="3183636" y="133"/>
                    </a:lnTo>
                    <a:cubicBezTo>
                      <a:pt x="3185986" y="44"/>
                      <a:pt x="3188271" y="0"/>
                      <a:pt x="3190494" y="0"/>
                    </a:cubicBezTo>
                    <a:lnTo>
                      <a:pt x="3183636" y="133"/>
                    </a:lnTo>
                    <a:cubicBezTo>
                      <a:pt x="2968117" y="8122"/>
                      <a:pt x="2028254" y="376657"/>
                      <a:pt x="1543431" y="495795"/>
                    </a:cubicBezTo>
                    <a:close/>
                  </a:path>
                </a:pathLst>
              </a:custGeom>
              <a:gradFill>
                <a:gsLst>
                  <a:gs pos="0">
                    <a:schemeClr val="bg1">
                      <a:alpha val="0"/>
                    </a:schemeClr>
                  </a:gs>
                  <a:gs pos="100000">
                    <a:schemeClr val="bg1">
                      <a:alpha val="40000"/>
                    </a:schemeClr>
                  </a:gs>
                </a:gsLst>
                <a:lin ang="0" scaled="0"/>
              </a:gradFill>
              <a:ln w="6350" cap="flat">
                <a:noFill/>
                <a:prstDash val="solid"/>
                <a:miter/>
              </a:ln>
            </p:spPr>
            <p:txBody>
              <a:bodyPr rtlCol="0" anchor="ctr"/>
              <a:p>
                <a:endParaRPr lang="en-US">
                  <a:latin typeface="钉钉进步体" panose="00020600040101010101" charset="-122"/>
                  <a:ea typeface="钉钉进步体" panose="00020600040101010101" charset="-122"/>
                </a:endParaRPr>
              </a:p>
            </p:txBody>
          </p:sp>
          <p:sp>
            <p:nvSpPr>
              <p:cNvPr id="13" name="任意多边形: 形状 38"/>
              <p:cNvSpPr/>
              <p:nvPr>
                <p:custDataLst>
                  <p:tags r:id="rId5"/>
                </p:custDataLst>
              </p:nvPr>
            </p:nvSpPr>
            <p:spPr>
              <a:xfrm>
                <a:off x="7280020" y="3874966"/>
                <a:ext cx="4737798" cy="589083"/>
              </a:xfrm>
              <a:custGeom>
                <a:avLst/>
                <a:gdLst>
                  <a:gd name="connsiteX0" fmla="*/ 1492822 w 4737798"/>
                  <a:gd name="connsiteY0" fmla="*/ 0 h 589083"/>
                  <a:gd name="connsiteX1" fmla="*/ 0 w 4737798"/>
                  <a:gd name="connsiteY1" fmla="*/ 589083 h 589083"/>
                  <a:gd name="connsiteX2" fmla="*/ 4737799 w 4737798"/>
                  <a:gd name="connsiteY2" fmla="*/ 563912 h 589083"/>
                  <a:gd name="connsiteX3" fmla="*/ 1492822 w 4737798"/>
                  <a:gd name="connsiteY3" fmla="*/ 0 h 589083"/>
                </a:gdLst>
                <a:ahLst/>
                <a:cxnLst>
                  <a:cxn ang="0">
                    <a:pos x="connsiteX0" y="connsiteY0"/>
                  </a:cxn>
                  <a:cxn ang="0">
                    <a:pos x="connsiteX1" y="connsiteY1"/>
                  </a:cxn>
                  <a:cxn ang="0">
                    <a:pos x="connsiteX2" y="connsiteY2"/>
                  </a:cxn>
                  <a:cxn ang="0">
                    <a:pos x="connsiteX3" y="connsiteY3"/>
                  </a:cxn>
                </a:cxnLst>
                <a:rect l="l" t="t" r="r" b="b"/>
                <a:pathLst>
                  <a:path w="4737798" h="589083">
                    <a:moveTo>
                      <a:pt x="1492822" y="0"/>
                    </a:moveTo>
                    <a:cubicBezTo>
                      <a:pt x="789940" y="0"/>
                      <a:pt x="204724" y="392722"/>
                      <a:pt x="0" y="589083"/>
                    </a:cubicBezTo>
                    <a:lnTo>
                      <a:pt x="4737799" y="563912"/>
                    </a:lnTo>
                    <a:cubicBezTo>
                      <a:pt x="3136710" y="566426"/>
                      <a:pt x="2371408" y="0"/>
                      <a:pt x="1492822" y="0"/>
                    </a:cubicBezTo>
                    <a:close/>
                  </a:path>
                </a:pathLst>
              </a:custGeom>
              <a:gradFill>
                <a:gsLst>
                  <a:gs pos="3000">
                    <a:schemeClr val="bg1">
                      <a:alpha val="0"/>
                    </a:schemeClr>
                  </a:gs>
                  <a:gs pos="100000">
                    <a:schemeClr val="bg1">
                      <a:alpha val="0"/>
                    </a:schemeClr>
                  </a:gs>
                  <a:gs pos="55000">
                    <a:schemeClr val="bg1">
                      <a:alpha val="21000"/>
                    </a:schemeClr>
                  </a:gs>
                </a:gsLst>
                <a:lin ang="0" scaled="0"/>
              </a:gradFill>
              <a:ln w="6350" cap="flat">
                <a:noFill/>
                <a:prstDash val="solid"/>
                <a:miter/>
              </a:ln>
            </p:spPr>
            <p:txBody>
              <a:bodyPr rtlCol="0" anchor="ctr"/>
              <a:p>
                <a:endParaRPr lang="en-US">
                  <a:latin typeface="钉钉进步体" panose="00020600040101010101" charset="-122"/>
                  <a:ea typeface="钉钉进步体" panose="00020600040101010101" charset="-122"/>
                </a:endParaRPr>
              </a:p>
            </p:txBody>
          </p:sp>
          <p:sp>
            <p:nvSpPr>
              <p:cNvPr id="15" name="任意多边形: 形状 39"/>
              <p:cNvSpPr/>
              <p:nvPr>
                <p:custDataLst>
                  <p:tags r:id="rId6"/>
                </p:custDataLst>
              </p:nvPr>
            </p:nvSpPr>
            <p:spPr>
              <a:xfrm>
                <a:off x="7086790" y="2959100"/>
                <a:ext cx="2602229" cy="593839"/>
              </a:xfrm>
              <a:custGeom>
                <a:avLst/>
                <a:gdLst>
                  <a:gd name="connsiteX0" fmla="*/ 1050417 w 2602229"/>
                  <a:gd name="connsiteY0" fmla="*/ 473386 h 593839"/>
                  <a:gd name="connsiteX1" fmla="*/ 0 w 2602229"/>
                  <a:gd name="connsiteY1" fmla="*/ 593839 h 593839"/>
                  <a:gd name="connsiteX2" fmla="*/ 215646 w 2602229"/>
                  <a:gd name="connsiteY2" fmla="*/ 0 h 593839"/>
                  <a:gd name="connsiteX3" fmla="*/ 2602230 w 2602229"/>
                  <a:gd name="connsiteY3" fmla="*/ 128854 h 593839"/>
                  <a:gd name="connsiteX4" fmla="*/ 2128838 w 2602229"/>
                  <a:gd name="connsiteY4" fmla="*/ 593839 h 593839"/>
                  <a:gd name="connsiteX5" fmla="*/ 1050417 w 2602229"/>
                  <a:gd name="connsiteY5" fmla="*/ 473386 h 59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29" h="593839">
                    <a:moveTo>
                      <a:pt x="1050417" y="473386"/>
                    </a:moveTo>
                    <a:cubicBezTo>
                      <a:pt x="575310" y="455460"/>
                      <a:pt x="152146" y="546214"/>
                      <a:pt x="0" y="593839"/>
                    </a:cubicBezTo>
                    <a:lnTo>
                      <a:pt x="215646" y="0"/>
                    </a:lnTo>
                    <a:lnTo>
                      <a:pt x="2602230" y="128854"/>
                    </a:lnTo>
                    <a:lnTo>
                      <a:pt x="2128838" y="593839"/>
                    </a:lnTo>
                    <a:cubicBezTo>
                      <a:pt x="1967293" y="561156"/>
                      <a:pt x="1525460" y="491318"/>
                      <a:pt x="1050417" y="473386"/>
                    </a:cubicBezTo>
                    <a:close/>
                  </a:path>
                </a:pathLst>
              </a:custGeom>
              <a:gradFill>
                <a:gsLst>
                  <a:gs pos="6000">
                    <a:schemeClr val="bg1">
                      <a:alpha val="0"/>
                    </a:schemeClr>
                  </a:gs>
                  <a:gs pos="86000">
                    <a:schemeClr val="bg1">
                      <a:alpha val="0"/>
                    </a:schemeClr>
                  </a:gs>
                  <a:gs pos="50000">
                    <a:schemeClr val="bg1">
                      <a:alpha val="21000"/>
                    </a:schemeClr>
                  </a:gs>
                </a:gsLst>
                <a:lin ang="0" scaled="0"/>
              </a:gradFill>
              <a:ln w="6350" cap="flat">
                <a:noFill/>
                <a:prstDash val="solid"/>
                <a:miter/>
              </a:ln>
            </p:spPr>
            <p:txBody>
              <a:bodyPr rtlCol="0" anchor="ctr"/>
              <a:p>
                <a:endParaRPr lang="en-US">
                  <a:latin typeface="钉钉进步体" panose="00020600040101010101" charset="-122"/>
                  <a:ea typeface="钉钉进步体" panose="00020600040101010101" charset="-122"/>
                </a:endParaRPr>
              </a:p>
            </p:txBody>
          </p:sp>
        </p:grpSp>
        <p:sp>
          <p:nvSpPr>
            <p:cNvPr id="16" name="文本框 15"/>
            <p:cNvSpPr txBox="1"/>
            <p:nvPr>
              <p:custDataLst>
                <p:tags r:id="rId7"/>
              </p:custDataLst>
            </p:nvPr>
          </p:nvSpPr>
          <p:spPr>
            <a:xfrm>
              <a:off x="9459" y="4663"/>
              <a:ext cx="982" cy="774"/>
            </a:xfrm>
            <a:prstGeom prst="rect">
              <a:avLst/>
            </a:prstGeom>
            <a:noFill/>
          </p:spPr>
          <p:txBody>
            <a:bodyPr wrap="none" rtlCol="0">
              <a:spAutoFit/>
            </a:bodyPr>
            <a:p>
              <a:r>
                <a:rPr lang="en-US" sz="2600" dirty="0">
                  <a:solidFill>
                    <a:schemeClr val="bg1"/>
                  </a:solidFill>
                  <a:latin typeface="Arial Black" panose="020B0A04020102020204" charset="0"/>
                  <a:ea typeface="钉钉进步体" panose="00020600040101010101" charset="-122"/>
                  <a:cs typeface="Arial Black" panose="020B0A04020102020204" charset="0"/>
                </a:rPr>
                <a:t>01</a:t>
              </a:r>
              <a:endParaRPr lang="en-US" sz="2600" dirty="0">
                <a:solidFill>
                  <a:schemeClr val="bg1"/>
                </a:solidFill>
                <a:latin typeface="Arial Black" panose="020B0A04020102020204" charset="0"/>
                <a:ea typeface="钉钉进步体" panose="00020600040101010101" charset="-122"/>
                <a:cs typeface="Arial Black" panose="020B0A04020102020204" charset="0"/>
              </a:endParaRPr>
            </a:p>
          </p:txBody>
        </p:sp>
        <p:sp>
          <p:nvSpPr>
            <p:cNvPr id="17" name="文本框 16"/>
            <p:cNvSpPr txBox="1"/>
            <p:nvPr>
              <p:custDataLst>
                <p:tags r:id="rId8"/>
              </p:custDataLst>
            </p:nvPr>
          </p:nvSpPr>
          <p:spPr>
            <a:xfrm>
              <a:off x="9459" y="5365"/>
              <a:ext cx="2208" cy="725"/>
            </a:xfrm>
            <a:prstGeom prst="rect">
              <a:avLst/>
            </a:prstGeom>
            <a:noFill/>
          </p:spPr>
          <p:txBody>
            <a:bodyPr wrap="none" rtlCol="0">
              <a:spAutoFit/>
            </a:bodyPr>
            <a:p>
              <a:r>
                <a:rPr lang="zh-CN" altLang="en-US" sz="2400" b="1" dirty="0">
                  <a:solidFill>
                    <a:schemeClr val="bg1"/>
                  </a:solidFill>
                  <a:latin typeface="微软雅黑" panose="020B0503020204020204" charset="-122"/>
                  <a:ea typeface="微软雅黑" panose="020B0503020204020204" charset="-122"/>
                  <a:cs typeface="OPPOSans M" panose="00020600040101010101" pitchFamily="18" charset="-122"/>
                </a:rPr>
                <a:t>公司介绍</a:t>
              </a:r>
              <a:endParaRPr lang="zh-CN" altLang="en-US" sz="2400" b="1" dirty="0">
                <a:solidFill>
                  <a:schemeClr val="bg1"/>
                </a:solidFill>
                <a:latin typeface="微软雅黑" panose="020B0503020204020204" charset="-122"/>
                <a:ea typeface="微软雅黑" panose="020B0503020204020204" charset="-122"/>
                <a:cs typeface="OPPOSans M" panose="00020600040101010101" pitchFamily="18" charset="-122"/>
              </a:endParaRPr>
            </a:p>
          </p:txBody>
        </p:sp>
      </p:grpSp>
      <p:grpSp>
        <p:nvGrpSpPr>
          <p:cNvPr id="18" name="组合 17"/>
          <p:cNvGrpSpPr/>
          <p:nvPr/>
        </p:nvGrpSpPr>
        <p:grpSpPr>
          <a:xfrm>
            <a:off x="6006465" y="3272155"/>
            <a:ext cx="1402080" cy="905510"/>
            <a:chOff x="9459" y="2343"/>
            <a:chExt cx="2208" cy="1426"/>
          </a:xfrm>
        </p:grpSpPr>
        <p:sp>
          <p:nvSpPr>
            <p:cNvPr id="21" name="文本框 20"/>
            <p:cNvSpPr txBox="1"/>
            <p:nvPr>
              <p:custDataLst>
                <p:tags r:id="rId9"/>
              </p:custDataLst>
            </p:nvPr>
          </p:nvSpPr>
          <p:spPr>
            <a:xfrm>
              <a:off x="9459" y="2343"/>
              <a:ext cx="982" cy="774"/>
            </a:xfrm>
            <a:prstGeom prst="rect">
              <a:avLst/>
            </a:prstGeom>
            <a:noFill/>
          </p:spPr>
          <p:txBody>
            <a:bodyPr wrap="none" rtlCol="0">
              <a:spAutoFit/>
            </a:bodyPr>
            <a:p>
              <a:r>
                <a:rPr lang="en-US" sz="2600" dirty="0">
                  <a:ln>
                    <a:solidFill>
                      <a:srgbClr val="000000"/>
                    </a:solidFill>
                  </a:ln>
                  <a:noFill/>
                  <a:latin typeface="Arial Black" panose="020B0A04020102020204" charset="0"/>
                  <a:ea typeface="微软雅黑" panose="020B0503020204020204" charset="-122"/>
                  <a:cs typeface="Arial Black" panose="020B0A04020102020204" charset="0"/>
                </a:rPr>
                <a:t>02</a:t>
              </a:r>
              <a:endParaRPr lang="en-US" sz="2600" dirty="0">
                <a:ln>
                  <a:solidFill>
                    <a:srgbClr val="000000"/>
                  </a:solidFill>
                </a:ln>
                <a:noFill/>
                <a:latin typeface="Arial Black" panose="020B0A04020102020204" charset="0"/>
                <a:ea typeface="微软雅黑" panose="020B0503020204020204" charset="-122"/>
                <a:cs typeface="Arial Black" panose="020B0A04020102020204" charset="0"/>
              </a:endParaRPr>
            </a:p>
          </p:txBody>
        </p:sp>
        <p:sp>
          <p:nvSpPr>
            <p:cNvPr id="22" name="文本框 21"/>
            <p:cNvSpPr txBox="1"/>
            <p:nvPr>
              <p:custDataLst>
                <p:tags r:id="rId10"/>
              </p:custDataLst>
            </p:nvPr>
          </p:nvSpPr>
          <p:spPr>
            <a:xfrm>
              <a:off x="9459" y="3044"/>
              <a:ext cx="2208" cy="725"/>
            </a:xfrm>
            <a:prstGeom prst="rect">
              <a:avLst/>
            </a:prstGeom>
            <a:noFill/>
          </p:spPr>
          <p:txBody>
            <a:bodyPr wrap="none" rtlCol="0">
              <a:spAutoFit/>
            </a:bodyPr>
            <a:p>
              <a:pPr algn="l"/>
              <a:r>
                <a:rPr lang="zh-CN" altLang="en-US" sz="2400" b="1" dirty="0">
                  <a:latin typeface="微软雅黑" panose="020B0503020204020204" charset="-122"/>
                  <a:ea typeface="微软雅黑" panose="020B0503020204020204" charset="-122"/>
                  <a:cs typeface="OPPOSans M" panose="00020600040101010101" pitchFamily="18" charset="-122"/>
                </a:rPr>
                <a:t>产品介绍</a:t>
              </a:r>
              <a:endParaRPr lang="zh-CN" altLang="en-US" sz="2400" b="1" dirty="0">
                <a:latin typeface="微软雅黑" panose="020B0503020204020204" charset="-122"/>
                <a:ea typeface="微软雅黑" panose="020B0503020204020204" charset="-122"/>
                <a:cs typeface="OPPOSans M" panose="00020600040101010101" pitchFamily="18" charset="-122"/>
              </a:endParaRPr>
            </a:p>
          </p:txBody>
        </p:sp>
      </p:grpSp>
      <p:sp>
        <p:nvSpPr>
          <p:cNvPr id="26" name="任意多边形: 形状 24"/>
          <p:cNvSpPr/>
          <p:nvPr>
            <p:custDataLst>
              <p:tags r:id="rId11"/>
            </p:custDataLst>
          </p:nvPr>
        </p:nvSpPr>
        <p:spPr>
          <a:xfrm>
            <a:off x="4351655" y="3376295"/>
            <a:ext cx="90805" cy="90805"/>
          </a:xfrm>
          <a:custGeom>
            <a:avLst/>
            <a:gdLst>
              <a:gd name="connsiteX0" fmla="*/ 90916 w 90915"/>
              <a:gd name="connsiteY0" fmla="*/ 45458 h 90915"/>
              <a:gd name="connsiteX1" fmla="*/ 45458 w 90915"/>
              <a:gd name="connsiteY1" fmla="*/ 90916 h 90915"/>
              <a:gd name="connsiteX2" fmla="*/ 0 w 90915"/>
              <a:gd name="connsiteY2" fmla="*/ 45458 h 90915"/>
              <a:gd name="connsiteX3" fmla="*/ 45458 w 90915"/>
              <a:gd name="connsiteY3" fmla="*/ 0 h 90915"/>
              <a:gd name="connsiteX4" fmla="*/ 90916 w 90915"/>
              <a:gd name="connsiteY4" fmla="*/ 45458 h 9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15" h="90915">
                <a:moveTo>
                  <a:pt x="90916" y="45458"/>
                </a:moveTo>
                <a:cubicBezTo>
                  <a:pt x="90916" y="70564"/>
                  <a:pt x="70564" y="90916"/>
                  <a:pt x="45458" y="90916"/>
                </a:cubicBezTo>
                <a:cubicBezTo>
                  <a:pt x="20352" y="90916"/>
                  <a:pt x="0" y="70564"/>
                  <a:pt x="0" y="45458"/>
                </a:cubicBezTo>
                <a:cubicBezTo>
                  <a:pt x="0" y="20352"/>
                  <a:pt x="20352" y="0"/>
                  <a:pt x="45458" y="0"/>
                </a:cubicBezTo>
                <a:cubicBezTo>
                  <a:pt x="70564" y="0"/>
                  <a:pt x="90916" y="20352"/>
                  <a:pt x="90916" y="45458"/>
                </a:cubicBezTo>
                <a:close/>
              </a:path>
            </a:pathLst>
          </a:custGeom>
          <a:noFill/>
          <a:ln w="31750" cap="flat">
            <a:solidFill>
              <a:srgbClr val="055CF9"/>
            </a:solidFill>
            <a:prstDash val="solid"/>
            <a:miter/>
          </a:ln>
        </p:spPr>
        <p:txBody>
          <a:bodyPr rtlCol="0" anchor="ctr"/>
          <a:lstStyle/>
          <a:p>
            <a:endParaRPr lang="en-US">
              <a:latin typeface="钉钉进步体" panose="00020600040101010101" charset="-122"/>
              <a:ea typeface="钉钉进步体" panose="00020600040101010101" charset="-122"/>
            </a:endParaRPr>
          </a:p>
        </p:txBody>
      </p:sp>
      <p:sp>
        <p:nvSpPr>
          <p:cNvPr id="27" name="文本框 26"/>
          <p:cNvSpPr txBox="1"/>
          <p:nvPr>
            <p:custDataLst>
              <p:tags r:id="rId12"/>
            </p:custDataLst>
          </p:nvPr>
        </p:nvSpPr>
        <p:spPr>
          <a:xfrm>
            <a:off x="1449070" y="2212340"/>
            <a:ext cx="2946400" cy="1445260"/>
          </a:xfrm>
          <a:prstGeom prst="rect">
            <a:avLst/>
          </a:prstGeom>
          <a:noFill/>
        </p:spPr>
        <p:txBody>
          <a:bodyPr wrap="none" rtlCol="0">
            <a:spAutoFit/>
          </a:bodyPr>
          <a:lstStyle>
            <a:defPPr>
              <a:defRPr lang="en-US"/>
            </a:defPPr>
            <a:lvl1pPr>
              <a:defRPr sz="2800">
                <a:solidFill>
                  <a:srgbClr val="2F3237"/>
                </a:solidFill>
                <a:latin typeface="Montserrat ExtraBold" pitchFamily="2" charset="0"/>
                <a:ea typeface="OPPOSans R" panose="00020600040101010101" pitchFamily="18" charset="-122"/>
                <a:cs typeface="OPPOSans R" panose="00020600040101010101" pitchFamily="18" charset="-122"/>
              </a:defRPr>
            </a:lvl1pPr>
          </a:lstStyle>
          <a:p>
            <a:pPr algn="l"/>
            <a:r>
              <a:rPr lang="en-US" altLang="zh-CN" sz="4400" dirty="0">
                <a:latin typeface="Arial Black" panose="020B0A04020102020204" charset="0"/>
                <a:ea typeface="钉钉进步体" panose="00020600040101010101" charset="-122"/>
                <a:cs typeface="Arial Black" panose="020B0A04020102020204" charset="0"/>
              </a:rPr>
              <a:t>Wukong</a:t>
            </a:r>
            <a:endParaRPr lang="en-US" altLang="zh-CN" sz="4400" dirty="0">
              <a:latin typeface="Arial Black" panose="020B0A04020102020204" charset="0"/>
              <a:ea typeface="钉钉进步体" panose="00020600040101010101" charset="-122"/>
              <a:cs typeface="Arial Black" panose="020B0A04020102020204" charset="0"/>
            </a:endParaRPr>
          </a:p>
          <a:p>
            <a:pPr algn="l"/>
            <a:r>
              <a:rPr lang="en-US" altLang="zh-CN" sz="4400" dirty="0">
                <a:latin typeface="Arial Black" panose="020B0A04020102020204" charset="0"/>
                <a:ea typeface="钉钉进步体" panose="00020600040101010101" charset="-122"/>
                <a:cs typeface="Arial Black" panose="020B0A04020102020204" charset="0"/>
              </a:rPr>
              <a:t>Software</a:t>
            </a:r>
            <a:endParaRPr lang="en-US" altLang="zh-CN" sz="4400" dirty="0">
              <a:latin typeface="Arial Black" panose="020B0A04020102020204" charset="0"/>
              <a:ea typeface="钉钉进步体" panose="00020600040101010101" charset="-122"/>
              <a:cs typeface="Arial Black" panose="020B0A04020102020204" charset="0"/>
            </a:endParaRPr>
          </a:p>
        </p:txBody>
      </p:sp>
      <p:pic>
        <p:nvPicPr>
          <p:cNvPr id="28" name="图片 27" descr="logo"/>
          <p:cNvPicPr>
            <a:picLocks noChangeAspect="1"/>
          </p:cNvPicPr>
          <p:nvPr>
            <p:custDataLst>
              <p:tags r:id="rId13"/>
            </p:custDataLst>
          </p:nvPr>
        </p:nvPicPr>
        <p:blipFill>
          <a:blip r:embed="rId14"/>
          <a:stretch>
            <a:fillRect/>
          </a:stretch>
        </p:blipFill>
        <p:spPr>
          <a:xfrm>
            <a:off x="1536065" y="3739515"/>
            <a:ext cx="1651000" cy="466725"/>
          </a:xfrm>
          <a:prstGeom prst="rect">
            <a:avLst/>
          </a:prstGeom>
        </p:spPr>
      </p:pic>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rPr>
              <a:t>社保管理</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6901180"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新员工一键参保，帮助企业在线管理员工社保信息，使复杂的社保管理变的简单快捷</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自动根据基数比例核算费用，增减员人数自动加减，生成完整的企业缴费清单</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按月自动生成社保账单</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参保方案自动核算</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12" name="图片 11"/>
          <p:cNvPicPr>
            <a:picLocks noChangeAspect="1"/>
          </p:cNvPicPr>
          <p:nvPr>
            <p:custDataLst>
              <p:tags r:id="rId7"/>
            </p:custDataLst>
          </p:nvPr>
        </p:nvPicPr>
        <p:blipFill>
          <a:blip r:embed="rId8"/>
          <a:stretch>
            <a:fillRect/>
          </a:stretch>
        </p:blipFill>
        <p:spPr>
          <a:xfrm>
            <a:off x="242570" y="3242945"/>
            <a:ext cx="6352540" cy="2692400"/>
          </a:xfrm>
          <a:prstGeom prst="rect">
            <a:avLst/>
          </a:prstGeom>
          <a:ln>
            <a:solidFill>
              <a:schemeClr val="tx1"/>
            </a:solidFill>
          </a:ln>
        </p:spPr>
      </p:pic>
    </p:spTree>
    <p:custDataLst>
      <p:tags r:id="rId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薪资档案</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5" name="矩形 14"/>
          <p:cNvSpPr/>
          <p:nvPr>
            <p:custDataLst>
              <p:tags r:id="rId5"/>
            </p:custDataLst>
          </p:nvPr>
        </p:nvSpPr>
        <p:spPr>
          <a:xfrm>
            <a:off x="242570" y="1162050"/>
            <a:ext cx="4482465" cy="2245360"/>
          </a:xfrm>
          <a:prstGeom prst="rect">
            <a:avLst/>
          </a:prstGeom>
        </p:spPr>
        <p:txBody>
          <a:bodyPr wrap="square">
            <a:spAutoFit/>
          </a:bodyPr>
          <a:lstStyle/>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落地多套薪酬体系，自定义工资项，可自定义添加符合企业业务的工资项</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支持对不同岗位、职级的员工设置不同的计薪规则</a:t>
            </a:r>
            <a:endParaRPr lang="zh-CN" altLang="en-US" sz="1400" dirty="0">
              <a:solidFill>
                <a:schemeClr val="tx1"/>
              </a:solidFill>
              <a:latin typeface="微软雅黑" panose="020B0503020204020204" charset="-122"/>
              <a:ea typeface="微软雅黑" panose="020B0503020204020204" charset="-122"/>
            </a:endParaRPr>
          </a:p>
          <a:p>
            <a:pPr indent="0">
              <a:lnSpc>
                <a:spcPct val="200000"/>
              </a:lnSpc>
              <a:buClr>
                <a:schemeClr val="bg1">
                  <a:lumMod val="50000"/>
                </a:schemeClr>
              </a:buClr>
              <a:buSzPct val="100000"/>
              <a:buFont typeface="Arial" panose="020B0604020202020204" pitchFamily="34" charset="0"/>
              <a:buNone/>
            </a:pP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endParaRPr>
          </a:p>
        </p:txBody>
      </p:sp>
      <p:sp>
        <p:nvSpPr>
          <p:cNvPr id="16" name="矩形 15"/>
          <p:cNvSpPr/>
          <p:nvPr>
            <p:custDataLst>
              <p:tags r:id="rId6"/>
            </p:custDataLst>
          </p:nvPr>
        </p:nvSpPr>
        <p:spPr>
          <a:xfrm>
            <a:off x="242570" y="793750"/>
            <a:ext cx="5143500" cy="368300"/>
          </a:xfrm>
          <a:prstGeom prst="rect">
            <a:avLst/>
          </a:prstGeom>
        </p:spPr>
        <p:txBody>
          <a:bodyPr wrap="square">
            <a:spAutoFit/>
          </a:bodyPr>
          <a:lstStyle/>
          <a:p>
            <a:pPr lvl="0"/>
            <a:r>
              <a:rPr lang="zh-CN" altLang="en-US" b="1" dirty="0">
                <a:solidFill>
                  <a:srgbClr val="0052CC"/>
                </a:solidFill>
                <a:latin typeface="微软雅黑" panose="020B0503020204020204" charset="-122"/>
                <a:ea typeface="微软雅黑" panose="020B0503020204020204" charset="-122"/>
                <a:sym typeface="+mn-ea"/>
              </a:rPr>
              <a:t>灵活配置薪酬体系</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17" name="图片 16"/>
          <p:cNvPicPr>
            <a:picLocks noChangeAspect="1"/>
          </p:cNvPicPr>
          <p:nvPr>
            <p:custDataLst>
              <p:tags r:id="rId7"/>
            </p:custDataLst>
          </p:nvPr>
        </p:nvPicPr>
        <p:blipFill>
          <a:blip r:embed="rId8"/>
          <a:stretch>
            <a:fillRect/>
          </a:stretch>
        </p:blipFill>
        <p:spPr>
          <a:xfrm>
            <a:off x="5491480" y="793750"/>
            <a:ext cx="5775960" cy="2677795"/>
          </a:xfrm>
          <a:prstGeom prst="rect">
            <a:avLst/>
          </a:prstGeom>
          <a:ln>
            <a:solidFill>
              <a:schemeClr val="tx1"/>
            </a:solidFill>
          </a:ln>
        </p:spPr>
      </p:pic>
      <p:pic>
        <p:nvPicPr>
          <p:cNvPr id="18" name="图片 17"/>
          <p:cNvPicPr>
            <a:picLocks noChangeAspect="1"/>
          </p:cNvPicPr>
          <p:nvPr>
            <p:custDataLst>
              <p:tags r:id="rId9"/>
            </p:custDataLst>
          </p:nvPr>
        </p:nvPicPr>
        <p:blipFill>
          <a:blip r:embed="rId10"/>
          <a:stretch>
            <a:fillRect/>
          </a:stretch>
        </p:blipFill>
        <p:spPr>
          <a:xfrm>
            <a:off x="6076315" y="2806700"/>
            <a:ext cx="5797550" cy="2638425"/>
          </a:xfrm>
          <a:prstGeom prst="rect">
            <a:avLst/>
          </a:prstGeom>
          <a:ln>
            <a:solidFill>
              <a:schemeClr val="tx1"/>
            </a:solidFill>
          </a:ln>
        </p:spPr>
      </p:pic>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薪资档案</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3" name="矩形 2"/>
          <p:cNvSpPr/>
          <p:nvPr>
            <p:custDataLst>
              <p:tags r:id="rId5"/>
            </p:custDataLst>
          </p:nvPr>
        </p:nvSpPr>
        <p:spPr>
          <a:xfrm>
            <a:off x="242570" y="1162050"/>
            <a:ext cx="448246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与假勤、绩效、员工入转调离数据直联，避免手动收集</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支持社保数据、绩效考核数据、专项附加扣除数据等一次性导入，并提供工资表模板</a:t>
            </a:r>
            <a:endParaRPr lang="zh-CN" altLang="en-US" sz="1400" dirty="0">
              <a:solidFill>
                <a:schemeClr val="tx1"/>
              </a:solidFill>
              <a:latin typeface="微软雅黑" panose="020B0503020204020204" charset="-122"/>
              <a:ea typeface="微软雅黑" panose="020B0503020204020204" charset="-122"/>
            </a:endParaRPr>
          </a:p>
        </p:txBody>
      </p:sp>
      <p:sp>
        <p:nvSpPr>
          <p:cNvPr id="5" name="矩形 4"/>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核算薪资</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8" name="图片 7"/>
          <p:cNvPicPr>
            <a:picLocks noChangeAspect="1"/>
          </p:cNvPicPr>
          <p:nvPr>
            <p:custDataLst>
              <p:tags r:id="rId7"/>
            </p:custDataLst>
          </p:nvPr>
        </p:nvPicPr>
        <p:blipFill>
          <a:blip r:embed="rId8"/>
          <a:stretch>
            <a:fillRect/>
          </a:stretch>
        </p:blipFill>
        <p:spPr>
          <a:xfrm>
            <a:off x="5645150" y="974725"/>
            <a:ext cx="5793740" cy="2620645"/>
          </a:xfrm>
          <a:prstGeom prst="rect">
            <a:avLst/>
          </a:prstGeom>
          <a:ln>
            <a:solidFill>
              <a:schemeClr val="tx1"/>
            </a:solidFill>
          </a:ln>
        </p:spPr>
      </p:pic>
      <p:sp>
        <p:nvSpPr>
          <p:cNvPr id="9" name="矩形 8"/>
          <p:cNvSpPr/>
          <p:nvPr>
            <p:custDataLst>
              <p:tags r:id="rId9"/>
            </p:custDataLst>
          </p:nvPr>
        </p:nvSpPr>
        <p:spPr>
          <a:xfrm>
            <a:off x="242570" y="3834765"/>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薪资审核</a:t>
            </a:r>
            <a:endParaRPr lang="zh-CN" altLang="en-US" b="1" dirty="0">
              <a:solidFill>
                <a:srgbClr val="0052CC"/>
              </a:solidFill>
              <a:latin typeface="微软雅黑" panose="020B0503020204020204" charset="-122"/>
              <a:ea typeface="微软雅黑" panose="020B0503020204020204" charset="-122"/>
              <a:sym typeface="+mn-ea"/>
            </a:endParaRPr>
          </a:p>
        </p:txBody>
      </p:sp>
      <p:sp>
        <p:nvSpPr>
          <p:cNvPr id="10" name="矩形 9"/>
          <p:cNvSpPr/>
          <p:nvPr>
            <p:custDataLst>
              <p:tags r:id="rId10"/>
            </p:custDataLst>
          </p:nvPr>
        </p:nvSpPr>
        <p:spPr>
          <a:xfrm>
            <a:off x="242570" y="4366260"/>
            <a:ext cx="448246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可自定义配置薪资审核流程，全称数字化管理，审核信息全称数字化管理</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可选择多种用户角色：指定成员、上级、角色、发起人自选、连续多级上级</a:t>
            </a:r>
            <a:endParaRPr lang="zh-CN" altLang="en-US" sz="1400" dirty="0">
              <a:solidFill>
                <a:schemeClr val="tx1"/>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11"/>
            </p:custDataLst>
          </p:nvPr>
        </p:nvPicPr>
        <p:blipFill>
          <a:blip r:embed="rId12"/>
          <a:stretch>
            <a:fillRect/>
          </a:stretch>
        </p:blipFill>
        <p:spPr>
          <a:xfrm>
            <a:off x="5645150" y="3834765"/>
            <a:ext cx="5793740" cy="2775585"/>
          </a:xfrm>
          <a:prstGeom prst="rect">
            <a:avLst/>
          </a:prstGeom>
          <a:ln>
            <a:solidFill>
              <a:schemeClr val="tx1"/>
            </a:solidFill>
          </a:ln>
        </p:spPr>
      </p:pic>
    </p:spTree>
    <p:custDataLst>
      <p:tags r:id="rId1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薪资档案</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448246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en-US" altLang="zh-CN" sz="1400" dirty="0">
                <a:latin typeface="微软雅黑" panose="020B0503020204020204" charset="-122"/>
                <a:ea typeface="微软雅黑" panose="020B0503020204020204" charset="-122"/>
                <a:sym typeface="+mn-ea"/>
              </a:rPr>
              <a:t>HR</a:t>
            </a:r>
            <a:r>
              <a:rPr lang="zh-CN" altLang="en-US" sz="1400" dirty="0">
                <a:latin typeface="微软雅黑" panose="020B0503020204020204" charset="-122"/>
                <a:ea typeface="微软雅黑" panose="020B0503020204020204" charset="-122"/>
                <a:sym typeface="+mn-ea"/>
              </a:rPr>
              <a:t>可自定义选择发送的工资项，选择员工可见项，不可见工资项</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工资数据可同步到对应的员工，员工可通过手机端、员工端查看工资</a:t>
            </a:r>
            <a:endParaRPr lang="zh-CN" altLang="en-US" sz="1400" dirty="0">
              <a:latin typeface="微软雅黑" panose="020B0503020204020204" charset="-122"/>
              <a:ea typeface="微软雅黑" panose="020B0503020204020204" charset="-122"/>
              <a:sym typeface="+mn-ea"/>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薪资发放</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7"/>
            </p:custDataLst>
          </p:nvPr>
        </p:nvPicPr>
        <p:blipFill>
          <a:blip r:embed="rId8"/>
          <a:stretch>
            <a:fillRect/>
          </a:stretch>
        </p:blipFill>
        <p:spPr>
          <a:xfrm>
            <a:off x="5645150" y="974725"/>
            <a:ext cx="5793740" cy="2620645"/>
          </a:xfrm>
          <a:prstGeom prst="rect">
            <a:avLst/>
          </a:prstGeom>
          <a:ln>
            <a:solidFill>
              <a:schemeClr val="tx1"/>
            </a:solidFill>
          </a:ln>
        </p:spPr>
      </p:pic>
      <p:pic>
        <p:nvPicPr>
          <p:cNvPr id="7" name="图片 6"/>
          <p:cNvPicPr>
            <a:picLocks noChangeAspect="1"/>
          </p:cNvPicPr>
          <p:nvPr>
            <p:custDataLst>
              <p:tags r:id="rId9"/>
            </p:custDataLst>
          </p:nvPr>
        </p:nvPicPr>
        <p:blipFill>
          <a:blip r:embed="rId10"/>
          <a:stretch>
            <a:fillRect/>
          </a:stretch>
        </p:blipFill>
        <p:spPr>
          <a:xfrm>
            <a:off x="5645150" y="3834765"/>
            <a:ext cx="5793740" cy="2775585"/>
          </a:xfrm>
          <a:prstGeom prst="rect">
            <a:avLst/>
          </a:prstGeom>
          <a:ln>
            <a:solidFill>
              <a:schemeClr val="tx1"/>
            </a:solidFill>
          </a:ln>
        </p:spPr>
      </p:pic>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薪资档案</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3" name="矩形 2"/>
          <p:cNvSpPr/>
          <p:nvPr>
            <p:custDataLst>
              <p:tags r:id="rId5"/>
            </p:custDataLst>
          </p:nvPr>
        </p:nvSpPr>
        <p:spPr>
          <a:xfrm>
            <a:off x="242570" y="1162050"/>
            <a:ext cx="448246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与假勤、绩效、员工入转调离数据直联，避免手动收集</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支持社保数据、绩效考核数据、专项附加扣除数据等一次性导入，并提供工资表模板</a:t>
            </a:r>
            <a:endParaRPr lang="zh-CN" altLang="en-US" sz="1400" dirty="0">
              <a:solidFill>
                <a:schemeClr val="tx1"/>
              </a:solidFill>
              <a:latin typeface="微软雅黑" panose="020B0503020204020204" charset="-122"/>
              <a:ea typeface="微软雅黑" panose="020B0503020204020204" charset="-122"/>
            </a:endParaRPr>
          </a:p>
        </p:txBody>
      </p:sp>
      <p:sp>
        <p:nvSpPr>
          <p:cNvPr id="5" name="矩形 4"/>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核算薪资</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8" name="图片 7"/>
          <p:cNvPicPr>
            <a:picLocks noChangeAspect="1"/>
          </p:cNvPicPr>
          <p:nvPr>
            <p:custDataLst>
              <p:tags r:id="rId7"/>
            </p:custDataLst>
          </p:nvPr>
        </p:nvPicPr>
        <p:blipFill>
          <a:blip r:embed="rId8"/>
          <a:stretch>
            <a:fillRect/>
          </a:stretch>
        </p:blipFill>
        <p:spPr>
          <a:xfrm>
            <a:off x="5645150" y="974725"/>
            <a:ext cx="5793740" cy="2620645"/>
          </a:xfrm>
          <a:prstGeom prst="rect">
            <a:avLst/>
          </a:prstGeom>
          <a:ln>
            <a:solidFill>
              <a:schemeClr val="tx1"/>
            </a:solidFill>
          </a:ln>
        </p:spPr>
      </p:pic>
      <p:sp>
        <p:nvSpPr>
          <p:cNvPr id="9" name="矩形 8"/>
          <p:cNvSpPr/>
          <p:nvPr>
            <p:custDataLst>
              <p:tags r:id="rId9"/>
            </p:custDataLst>
          </p:nvPr>
        </p:nvSpPr>
        <p:spPr>
          <a:xfrm>
            <a:off x="242570" y="3834765"/>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薪资审核</a:t>
            </a:r>
            <a:endParaRPr lang="zh-CN" altLang="en-US" b="1" dirty="0">
              <a:solidFill>
                <a:srgbClr val="0052CC"/>
              </a:solidFill>
              <a:latin typeface="微软雅黑" panose="020B0503020204020204" charset="-122"/>
              <a:ea typeface="微软雅黑" panose="020B0503020204020204" charset="-122"/>
              <a:sym typeface="+mn-ea"/>
            </a:endParaRPr>
          </a:p>
        </p:txBody>
      </p:sp>
      <p:sp>
        <p:nvSpPr>
          <p:cNvPr id="10" name="矩形 9"/>
          <p:cNvSpPr/>
          <p:nvPr>
            <p:custDataLst>
              <p:tags r:id="rId10"/>
            </p:custDataLst>
          </p:nvPr>
        </p:nvSpPr>
        <p:spPr>
          <a:xfrm>
            <a:off x="242570" y="4366260"/>
            <a:ext cx="448246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可自定义配置薪资审核流程，全称数字化管理，审核信息全称数字化管理</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可选择多种用户角色：指定成员、上级、角色、发起人自选、连续多级上级</a:t>
            </a:r>
            <a:endParaRPr lang="zh-CN" altLang="en-US" sz="1400" dirty="0">
              <a:solidFill>
                <a:schemeClr val="tx1"/>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11"/>
            </p:custDataLst>
          </p:nvPr>
        </p:nvPicPr>
        <p:blipFill>
          <a:blip r:embed="rId12"/>
          <a:stretch>
            <a:fillRect/>
          </a:stretch>
        </p:blipFill>
        <p:spPr>
          <a:xfrm>
            <a:off x="5645150" y="3834765"/>
            <a:ext cx="5793740" cy="2775585"/>
          </a:xfrm>
          <a:prstGeom prst="rect">
            <a:avLst/>
          </a:prstGeom>
          <a:ln>
            <a:solidFill>
              <a:schemeClr val="tx1"/>
            </a:solidFill>
          </a:ln>
        </p:spPr>
      </p:pic>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绩效管理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模板库</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4482465" cy="310769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支持按照按范围、批量导入、单个订单、多选定薪调薪，减少员工工作量</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rPr>
              <a:t>可自定义配置定薪模板，针对不同的部门以及员工配置对应的工资表</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员工定薪、涨薪、降薪、停薪流程在线处理，管理员工全周期薪资档案</a:t>
            </a:r>
            <a:endParaRPr lang="zh-CN" altLang="en-US" sz="1400" dirty="0">
              <a:solidFill>
                <a:schemeClr val="tx1"/>
              </a:solidFill>
              <a:latin typeface="微软雅黑" panose="020B0503020204020204" charset="-122"/>
              <a:ea typeface="微软雅黑" panose="020B0503020204020204" charset="-122"/>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员工薪资信息管理</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7"/>
            </p:custDataLst>
          </p:nvPr>
        </p:nvPicPr>
        <p:blipFill>
          <a:blip r:embed="rId8"/>
          <a:stretch>
            <a:fillRect/>
          </a:stretch>
        </p:blipFill>
        <p:spPr>
          <a:xfrm>
            <a:off x="5386070" y="870585"/>
            <a:ext cx="5898515" cy="2653665"/>
          </a:xfrm>
          <a:prstGeom prst="rect">
            <a:avLst/>
          </a:prstGeom>
          <a:ln>
            <a:solidFill>
              <a:schemeClr val="tx1"/>
            </a:solidFill>
          </a:ln>
        </p:spPr>
      </p:pic>
      <p:pic>
        <p:nvPicPr>
          <p:cNvPr id="7" name="图片 6"/>
          <p:cNvPicPr>
            <a:picLocks noChangeAspect="1"/>
          </p:cNvPicPr>
          <p:nvPr>
            <p:custDataLst>
              <p:tags r:id="rId9"/>
            </p:custDataLst>
          </p:nvPr>
        </p:nvPicPr>
        <p:blipFill>
          <a:blip r:embed="rId10"/>
          <a:stretch>
            <a:fillRect/>
          </a:stretch>
        </p:blipFill>
        <p:spPr>
          <a:xfrm>
            <a:off x="5386070" y="3648075"/>
            <a:ext cx="5899150" cy="2674620"/>
          </a:xfrm>
          <a:prstGeom prst="rect">
            <a:avLst/>
          </a:prstGeom>
          <a:ln>
            <a:solidFill>
              <a:schemeClr val="tx1"/>
            </a:solidFill>
          </a:ln>
        </p:spPr>
      </p:pic>
    </p:spTree>
    <p:custDataLst>
      <p:tags r:id="rId1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绩效管理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制定计划</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3" name="矩形 2"/>
          <p:cNvSpPr/>
          <p:nvPr>
            <p:custDataLst>
              <p:tags r:id="rId5"/>
            </p:custDataLst>
          </p:nvPr>
        </p:nvSpPr>
        <p:spPr>
          <a:xfrm>
            <a:off x="242570" y="1162050"/>
            <a:ext cx="4482465" cy="224536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针对员工一键发起试用期考核、晋升考核，考核结果即时同步员工与经理。在线跟进省心省力</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支持按月、按季、按年多种考核周期，灵活制定考核周期</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latin typeface="微软雅黑" panose="020B0503020204020204" charset="-122"/>
              <a:ea typeface="微软雅黑" panose="020B0503020204020204" charset="-122"/>
              <a:sym typeface="+mn-ea"/>
            </a:endParaRPr>
          </a:p>
        </p:txBody>
      </p:sp>
      <p:sp>
        <p:nvSpPr>
          <p:cNvPr id="5" name="矩形 4"/>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发起考核</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8" name="图片 7"/>
          <p:cNvPicPr>
            <a:picLocks noChangeAspect="1"/>
          </p:cNvPicPr>
          <p:nvPr>
            <p:custDataLst>
              <p:tags r:id="rId7"/>
            </p:custDataLst>
          </p:nvPr>
        </p:nvPicPr>
        <p:blipFill>
          <a:blip r:embed="rId8"/>
          <a:stretch>
            <a:fillRect/>
          </a:stretch>
        </p:blipFill>
        <p:spPr>
          <a:xfrm>
            <a:off x="5280660" y="793750"/>
            <a:ext cx="5339715" cy="2555875"/>
          </a:xfrm>
          <a:prstGeom prst="rect">
            <a:avLst/>
          </a:prstGeom>
          <a:ln>
            <a:solidFill>
              <a:schemeClr val="tx1"/>
            </a:solidFill>
          </a:ln>
        </p:spPr>
      </p:pic>
      <p:pic>
        <p:nvPicPr>
          <p:cNvPr id="9" name="图片 8"/>
          <p:cNvPicPr>
            <a:picLocks noChangeAspect="1"/>
          </p:cNvPicPr>
          <p:nvPr>
            <p:custDataLst>
              <p:tags r:id="rId9"/>
            </p:custDataLst>
          </p:nvPr>
        </p:nvPicPr>
        <p:blipFill>
          <a:blip r:embed="rId10"/>
          <a:stretch>
            <a:fillRect/>
          </a:stretch>
        </p:blipFill>
        <p:spPr>
          <a:xfrm>
            <a:off x="5280660" y="3665855"/>
            <a:ext cx="5339715" cy="2540000"/>
          </a:xfrm>
          <a:prstGeom prst="rect">
            <a:avLst/>
          </a:prstGeom>
          <a:ln>
            <a:solidFill>
              <a:schemeClr val="tx1"/>
            </a:solidFill>
          </a:ln>
        </p:spPr>
      </p:pic>
      <p:sp>
        <p:nvSpPr>
          <p:cNvPr id="10" name="矩形 9"/>
          <p:cNvSpPr/>
          <p:nvPr>
            <p:custDataLst>
              <p:tags r:id="rId11"/>
            </p:custDataLst>
          </p:nvPr>
        </p:nvSpPr>
        <p:spPr>
          <a:xfrm>
            <a:off x="242570" y="3890010"/>
            <a:ext cx="4482465" cy="2676525"/>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自定义</a:t>
            </a:r>
            <a:r>
              <a:rPr lang="en-US" altLang="zh-CN" sz="1400" dirty="0">
                <a:latin typeface="微软雅黑" panose="020B0503020204020204" charset="-122"/>
                <a:ea typeface="微软雅黑" panose="020B0503020204020204" charset="-122"/>
                <a:sym typeface="+mn-ea"/>
              </a:rPr>
              <a:t>6</a:t>
            </a:r>
            <a:r>
              <a:rPr lang="zh-CN" altLang="en-US" sz="1400" dirty="0">
                <a:latin typeface="微软雅黑" panose="020B0503020204020204" charset="-122"/>
                <a:ea typeface="微软雅黑" panose="020B0503020204020204" charset="-122"/>
                <a:sym typeface="+mn-ea"/>
              </a:rPr>
              <a:t>步全流程，并支持深入的过程管理、考核沟通，提升绩效管理水平</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高度贴合实际业务，覆盖差异化考核、交叉考核、自定义考评人等更多考核场景</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考核结果同步薪资，全链数据互通无阻塞</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endParaRPr lang="zh-CN" altLang="en-US" sz="1400" dirty="0">
              <a:latin typeface="微软雅黑" panose="020B0503020204020204" charset="-122"/>
              <a:ea typeface="微软雅黑" panose="020B0503020204020204" charset="-122"/>
              <a:sym typeface="+mn-ea"/>
            </a:endParaRPr>
          </a:p>
        </p:txBody>
      </p:sp>
      <p:sp>
        <p:nvSpPr>
          <p:cNvPr id="12" name="矩形 11"/>
          <p:cNvSpPr/>
          <p:nvPr>
            <p:custDataLst>
              <p:tags r:id="rId12"/>
            </p:custDataLst>
          </p:nvPr>
        </p:nvSpPr>
        <p:spPr>
          <a:xfrm>
            <a:off x="242570" y="352171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流程管理</a:t>
            </a:r>
            <a:endParaRPr lang="zh-CN" altLang="en-US" b="1" dirty="0">
              <a:solidFill>
                <a:srgbClr val="0052CC"/>
              </a:solidFill>
              <a:latin typeface="微软雅黑" panose="020B0503020204020204" charset="-122"/>
              <a:ea typeface="微软雅黑" panose="020B0503020204020204" charset="-122"/>
              <a:sym typeface="+mn-ea"/>
            </a:endParaRPr>
          </a:p>
        </p:txBody>
      </p:sp>
    </p:spTree>
    <p:custDataLst>
      <p:tags r:id="rId1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绩效管理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绩效实施</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3" name="矩形 2"/>
          <p:cNvSpPr/>
          <p:nvPr>
            <p:custDataLst>
              <p:tags r:id="rId5"/>
            </p:custDataLst>
          </p:nvPr>
        </p:nvSpPr>
        <p:spPr>
          <a:xfrm>
            <a:off x="242570" y="1162050"/>
            <a:ext cx="7117715" cy="1383665"/>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支持单人评估、多人评估、基于目标设置不同评价人等多种绩效评估方式； </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评支持多种渠道</a:t>
            </a:r>
            <a:r>
              <a:rPr lang="en-US" altLang="zh-CN" sz="1400" dirty="0">
                <a:latin typeface="微软雅黑" panose="020B0503020204020204" charset="-122"/>
                <a:ea typeface="微软雅黑" panose="020B0503020204020204" charset="-122"/>
                <a:sym typeface="+mn-ea"/>
              </a:rPr>
              <a:t>PC</a:t>
            </a:r>
            <a:r>
              <a:rPr lang="zh-CN" altLang="en-US" sz="1400" dirty="0">
                <a:latin typeface="微软雅黑" panose="020B0503020204020204" charset="-122"/>
                <a:ea typeface="微软雅黑" panose="020B0503020204020204" charset="-122"/>
                <a:sym typeface="+mn-ea"/>
              </a:rPr>
              <a:t>端、</a:t>
            </a:r>
            <a:r>
              <a:rPr lang="en-US" altLang="zh-CN" sz="1400" dirty="0">
                <a:latin typeface="微软雅黑" panose="020B0503020204020204" charset="-122"/>
                <a:ea typeface="微软雅黑" panose="020B0503020204020204" charset="-122"/>
                <a:sym typeface="+mn-ea"/>
              </a:rPr>
              <a:t>APP</a:t>
            </a:r>
            <a:r>
              <a:rPr lang="zh-CN" altLang="en-US" sz="1400" dirty="0">
                <a:latin typeface="微软雅黑" panose="020B0503020204020204" charset="-122"/>
                <a:ea typeface="微软雅黑" panose="020B0503020204020204" charset="-122"/>
                <a:sym typeface="+mn-ea"/>
              </a:rPr>
              <a:t>实施绩效过程，处理消息形成待办；</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绩效实施进度实施更新，</a:t>
            </a:r>
            <a:r>
              <a:rPr sz="1400" dirty="0">
                <a:latin typeface="微软雅黑" panose="020B0503020204020204" charset="-122"/>
                <a:ea typeface="微软雅黑" panose="020B0503020204020204" charset="-122"/>
                <a:sym typeface="+mn-ea"/>
              </a:rPr>
              <a:t>绩效结果可视化</a:t>
            </a:r>
            <a:r>
              <a:rPr lang="zh-CN" sz="1400" dirty="0">
                <a:latin typeface="微软雅黑" panose="020B0503020204020204" charset="-122"/>
                <a:ea typeface="微软雅黑" panose="020B0503020204020204" charset="-122"/>
                <a:sym typeface="+mn-ea"/>
              </a:rPr>
              <a:t>；</a:t>
            </a:r>
            <a:endParaRPr lang="zh-CN" sz="1400" dirty="0">
              <a:latin typeface="微软雅黑" panose="020B0503020204020204" charset="-122"/>
              <a:ea typeface="微软雅黑" panose="020B0503020204020204" charset="-122"/>
              <a:sym typeface="+mn-ea"/>
            </a:endParaRPr>
          </a:p>
        </p:txBody>
      </p:sp>
      <p:sp>
        <p:nvSpPr>
          <p:cNvPr id="5" name="矩形 4"/>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绩效实施</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8" name="图片 7"/>
          <p:cNvPicPr>
            <a:picLocks noChangeAspect="1"/>
          </p:cNvPicPr>
          <p:nvPr>
            <p:custDataLst>
              <p:tags r:id="rId7"/>
            </p:custDataLst>
          </p:nvPr>
        </p:nvPicPr>
        <p:blipFill>
          <a:blip r:embed="rId8"/>
          <a:stretch>
            <a:fillRect/>
          </a:stretch>
        </p:blipFill>
        <p:spPr>
          <a:xfrm>
            <a:off x="319405" y="2726055"/>
            <a:ext cx="6277610" cy="2981325"/>
          </a:xfrm>
          <a:prstGeom prst="rect">
            <a:avLst/>
          </a:prstGeom>
          <a:ln>
            <a:solidFill>
              <a:schemeClr val="tx1"/>
            </a:solidFill>
          </a:ln>
        </p:spPr>
      </p:pic>
      <p:pic>
        <p:nvPicPr>
          <p:cNvPr id="9" name="图片 8"/>
          <p:cNvPicPr>
            <a:picLocks noChangeAspect="1"/>
          </p:cNvPicPr>
          <p:nvPr>
            <p:custDataLst>
              <p:tags r:id="rId9"/>
            </p:custDataLst>
          </p:nvPr>
        </p:nvPicPr>
        <p:blipFill>
          <a:blip r:embed="rId10"/>
          <a:stretch>
            <a:fillRect/>
          </a:stretch>
        </p:blipFill>
        <p:spPr>
          <a:xfrm>
            <a:off x="3836670" y="3213735"/>
            <a:ext cx="6624955" cy="3152140"/>
          </a:xfrm>
          <a:prstGeom prst="rect">
            <a:avLst/>
          </a:prstGeom>
          <a:ln>
            <a:solidFill>
              <a:schemeClr val="tx1"/>
            </a:solidFill>
          </a:ln>
        </p:spPr>
      </p:pic>
    </p:spTree>
    <p:custDataLst>
      <p:tags r:id="rId1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考勤管理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灵活排班</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5546725" cy="224536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支持企业灵活应对不同的管理方式，针对不同岗位、级别、部门等设置不同的考勤规则</a:t>
            </a:r>
            <a:r>
              <a:rPr lang="en-US" altLang="zh-CN"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通过弹性班次、一天多班次等排班管理，满足多样化业务场景</a:t>
            </a:r>
            <a:r>
              <a:rPr lang="en-US" altLang="zh-CN" sz="1400" dirty="0">
                <a:latin typeface="微软雅黑" panose="020B0503020204020204" charset="-122"/>
                <a:ea typeface="微软雅黑" panose="020B0503020204020204" charset="-122"/>
                <a:sym typeface="+mn-ea"/>
              </a:rPr>
              <a:t>;</a:t>
            </a:r>
            <a:endParaRPr lang="en-US"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多样化的考勤方式</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endParaRPr lang="zh-CN" sz="1400" dirty="0">
              <a:latin typeface="微软雅黑" panose="020B0503020204020204" charset="-122"/>
              <a:ea typeface="微软雅黑" panose="020B0503020204020204" charset="-122"/>
              <a:sym typeface="+mn-ea"/>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 自定义考勤规则</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7"/>
            </p:custDataLst>
          </p:nvPr>
        </p:nvPicPr>
        <p:blipFill>
          <a:blip r:embed="rId8"/>
          <a:stretch>
            <a:fillRect/>
          </a:stretch>
        </p:blipFill>
        <p:spPr>
          <a:xfrm>
            <a:off x="5991225" y="914400"/>
            <a:ext cx="4864100" cy="2310130"/>
          </a:xfrm>
          <a:prstGeom prst="rect">
            <a:avLst/>
          </a:prstGeom>
          <a:ln>
            <a:solidFill>
              <a:schemeClr val="tx1"/>
            </a:solidFill>
          </a:ln>
        </p:spPr>
      </p:pic>
      <p:pic>
        <p:nvPicPr>
          <p:cNvPr id="7" name="图片 6"/>
          <p:cNvPicPr>
            <a:picLocks noChangeAspect="1"/>
          </p:cNvPicPr>
          <p:nvPr>
            <p:custDataLst>
              <p:tags r:id="rId9"/>
            </p:custDataLst>
          </p:nvPr>
        </p:nvPicPr>
        <p:blipFill>
          <a:blip r:embed="rId10"/>
          <a:stretch>
            <a:fillRect/>
          </a:stretch>
        </p:blipFill>
        <p:spPr>
          <a:xfrm>
            <a:off x="5991225" y="3649980"/>
            <a:ext cx="4846320" cy="2306320"/>
          </a:xfrm>
          <a:prstGeom prst="rect">
            <a:avLst/>
          </a:prstGeom>
          <a:ln>
            <a:solidFill>
              <a:schemeClr val="tx1"/>
            </a:solidFill>
          </a:ln>
        </p:spPr>
      </p:pic>
      <p:sp>
        <p:nvSpPr>
          <p:cNvPr id="10" name="矩形 9"/>
          <p:cNvSpPr/>
          <p:nvPr>
            <p:custDataLst>
              <p:tags r:id="rId11"/>
            </p:custDataLst>
          </p:nvPr>
        </p:nvSpPr>
        <p:spPr>
          <a:xfrm>
            <a:off x="242570" y="4018280"/>
            <a:ext cx="5546725" cy="1383665"/>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WiFi打卡、地址定位打卡，适用企业各类打卡场景</a:t>
            </a:r>
            <a:r>
              <a:rPr lang="en-US" altLang="zh-CN" sz="1400" dirty="0">
                <a:latin typeface="微软雅黑" panose="020B0503020204020204" charset="-122"/>
                <a:ea typeface="微软雅黑" panose="020B0503020204020204" charset="-122"/>
                <a:sym typeface="+mn-ea"/>
              </a:rPr>
              <a:t>;</a:t>
            </a:r>
            <a:endParaRPr lang="en-US" alt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支持坐班范围打卡和外勤异地打卡</a:t>
            </a:r>
            <a:r>
              <a:rPr lang="en-US" altLang="zh-CN"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考勤异常及时提醒，请假、加班一键审批。 </a:t>
            </a:r>
            <a:endParaRPr lang="zh-CN" sz="1400" dirty="0">
              <a:latin typeface="微软雅黑" panose="020B0503020204020204" charset="-122"/>
              <a:ea typeface="微软雅黑" panose="020B0503020204020204" charset="-122"/>
              <a:sym typeface="+mn-ea"/>
            </a:endParaRPr>
          </a:p>
        </p:txBody>
      </p:sp>
      <p:sp>
        <p:nvSpPr>
          <p:cNvPr id="12" name="矩形 11"/>
          <p:cNvSpPr/>
          <p:nvPr>
            <p:custDataLst>
              <p:tags r:id="rId12"/>
            </p:custDataLst>
          </p:nvPr>
        </p:nvSpPr>
        <p:spPr>
          <a:xfrm>
            <a:off x="242570" y="364998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多样化的考勤方式</a:t>
            </a:r>
            <a:endParaRPr lang="zh-CN" altLang="en-US" b="1" dirty="0">
              <a:solidFill>
                <a:srgbClr val="0052CC"/>
              </a:solidFill>
              <a:latin typeface="微软雅黑" panose="020B0503020204020204" charset="-122"/>
              <a:ea typeface="微软雅黑" panose="020B0503020204020204" charset="-122"/>
              <a:sym typeface="+mn-ea"/>
            </a:endParaRPr>
          </a:p>
        </p:txBody>
      </p:sp>
    </p:spTree>
    <p:custDataLst>
      <p:tags r:id="rId1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sym typeface="思源黑体旧字形 Light" panose="020B0300000000000000" pitchFamily="34" charset="-128"/>
              </a:rPr>
              <a:t>考勤管理</a:t>
            </a:r>
            <a:r>
              <a:rPr lang="en-US" altLang="zh-CN" sz="2400" b="1" dirty="0">
                <a:latin typeface="微软雅黑" panose="020B0503020204020204" charset="-122"/>
                <a:ea typeface="微软雅黑" panose="020B0503020204020204" charset="-122"/>
                <a:sym typeface="思源黑体旧字形 Light" panose="020B0300000000000000" pitchFamily="34" charset="-128"/>
              </a:rPr>
              <a:t>-</a:t>
            </a:r>
            <a:r>
              <a:rPr lang="zh-CN" altLang="en-US" sz="2400" b="1" dirty="0">
                <a:latin typeface="微软雅黑" panose="020B0503020204020204" charset="-122"/>
                <a:ea typeface="微软雅黑" panose="020B0503020204020204" charset="-122"/>
                <a:sym typeface="思源黑体旧字形 Light" panose="020B0300000000000000" pitchFamily="34" charset="-128"/>
              </a:rPr>
              <a:t>考勤报表</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1" name="矩形 10"/>
          <p:cNvSpPr/>
          <p:nvPr>
            <p:custDataLst>
              <p:tags r:id="rId5"/>
            </p:custDataLst>
          </p:nvPr>
        </p:nvSpPr>
        <p:spPr>
          <a:xfrm>
            <a:off x="242570" y="1162050"/>
            <a:ext cx="5546725" cy="1814830"/>
          </a:xfrm>
          <a:prstGeom prst="rect">
            <a:avLst/>
          </a:prstGeom>
        </p:spPr>
        <p:txBody>
          <a:bodyPr wrap="square">
            <a:spAutoFit/>
          </a:bodyPr>
          <a:p>
            <a:pPr marL="171450" indent="-171450">
              <a:lnSpc>
                <a:spcPct val="200000"/>
              </a:lnSpc>
              <a:buClr>
                <a:schemeClr val="bg1">
                  <a:lumMod val="50000"/>
                </a:schemeClr>
              </a:buClr>
              <a:buSzPct val="100000"/>
              <a:buFont typeface="Arial" panose="020B0604020202020204" pitchFamily="34" charset="0"/>
              <a:buChar char="•"/>
            </a:pPr>
            <a:r>
              <a:rPr sz="1400" dirty="0">
                <a:latin typeface="微软雅黑" panose="020B0503020204020204" charset="-122"/>
                <a:ea typeface="微软雅黑" panose="020B0503020204020204" charset="-122"/>
                <a:sym typeface="+mn-ea"/>
              </a:rPr>
              <a:t>多维度数据报表，移动管理数据，保障考勤实时计算的稳定性与准确性，全方位评估员工考勤状况。 </a:t>
            </a:r>
            <a:endParaRPr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r>
              <a:rPr sz="1400" dirty="0">
                <a:latin typeface="微软雅黑" panose="020B0503020204020204" charset="-122"/>
                <a:ea typeface="微软雅黑" panose="020B0503020204020204" charset="-122"/>
                <a:sym typeface="+mn-ea"/>
              </a:rPr>
              <a:t>智能识别从考勤机里导出的原始打卡记录，一键核算考勤异常 </a:t>
            </a:r>
            <a:endParaRPr lang="zh-CN" sz="1400" dirty="0">
              <a:latin typeface="微软雅黑" panose="020B0503020204020204" charset="-122"/>
              <a:ea typeface="微软雅黑" panose="020B0503020204020204" charset="-122"/>
              <a:sym typeface="+mn-ea"/>
            </a:endParaRPr>
          </a:p>
          <a:p>
            <a:pPr marL="171450" indent="-171450">
              <a:lnSpc>
                <a:spcPct val="200000"/>
              </a:lnSpc>
              <a:buClr>
                <a:schemeClr val="bg1">
                  <a:lumMod val="50000"/>
                </a:schemeClr>
              </a:buClr>
              <a:buSzPct val="100000"/>
              <a:buFont typeface="Arial" panose="020B0604020202020204" pitchFamily="34" charset="0"/>
              <a:buChar char="•"/>
            </a:pPr>
            <a:endParaRPr lang="zh-CN" sz="1400" dirty="0">
              <a:latin typeface="微软雅黑" panose="020B0503020204020204" charset="-122"/>
              <a:ea typeface="微软雅黑" panose="020B0503020204020204" charset="-122"/>
              <a:sym typeface="+mn-ea"/>
            </a:endParaRPr>
          </a:p>
        </p:txBody>
      </p:sp>
      <p:sp>
        <p:nvSpPr>
          <p:cNvPr id="4" name="矩形 3"/>
          <p:cNvSpPr/>
          <p:nvPr>
            <p:custDataLst>
              <p:tags r:id="rId6"/>
            </p:custDataLst>
          </p:nvPr>
        </p:nvSpPr>
        <p:spPr>
          <a:xfrm>
            <a:off x="242570" y="793750"/>
            <a:ext cx="5143500" cy="368300"/>
          </a:xfrm>
          <a:prstGeom prst="rect">
            <a:avLst/>
          </a:prstGeom>
        </p:spPr>
        <p:txBody>
          <a:bodyPr wrap="square">
            <a:spAutoFit/>
          </a:bodyPr>
          <a:p>
            <a:pPr lvl="0"/>
            <a:r>
              <a:rPr lang="zh-CN" altLang="en-US" b="1" dirty="0">
                <a:solidFill>
                  <a:srgbClr val="0052CC"/>
                </a:solidFill>
                <a:latin typeface="微软雅黑" panose="020B0503020204020204" charset="-122"/>
                <a:ea typeface="微软雅黑" panose="020B0503020204020204" charset="-122"/>
                <a:sym typeface="+mn-ea"/>
              </a:rPr>
              <a:t>生成多维度考勤列表</a:t>
            </a:r>
            <a:endParaRPr lang="zh-CN" altLang="en-US" b="1" dirty="0">
              <a:solidFill>
                <a:srgbClr val="0052CC"/>
              </a:solidFill>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6122324" y="875983"/>
            <a:ext cx="2265951" cy="4906538"/>
          </a:xfrm>
          <a:prstGeom prst="rect">
            <a:avLst/>
          </a:prstGeom>
        </p:spPr>
      </p:pic>
      <p:pic>
        <p:nvPicPr>
          <p:cNvPr id="7" name="图片 6"/>
          <p:cNvPicPr>
            <a:picLocks noChangeAspect="1"/>
          </p:cNvPicPr>
          <p:nvPr>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9130688" y="869742"/>
            <a:ext cx="2280384" cy="4937790"/>
          </a:xfrm>
          <a:prstGeom prst="rect">
            <a:avLst/>
          </a:prstGeom>
        </p:spPr>
      </p:pic>
      <p:pic>
        <p:nvPicPr>
          <p:cNvPr id="14" name="图片 13"/>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5535492" y="494333"/>
            <a:ext cx="3439795" cy="5692140"/>
          </a:xfrm>
          <a:prstGeom prst="rect">
            <a:avLst/>
          </a:prstGeom>
        </p:spPr>
      </p:pic>
      <p:pic>
        <p:nvPicPr>
          <p:cNvPr id="15" name="图片 14"/>
          <p:cNvPicPr>
            <a:picLocks noChangeAspect="1"/>
          </p:cNvPicPr>
          <p:nvPr>
            <p:custDataLst>
              <p:tags r:id="rId13"/>
            </p:custDataLst>
          </p:nvPr>
        </p:nvPicPr>
        <p:blipFill>
          <a:blip r:embed="rId12" cstate="print">
            <a:extLst>
              <a:ext uri="{28A0092B-C50C-407E-A947-70E740481C1C}">
                <a14:useLocalDpi xmlns:a14="http://schemas.microsoft.com/office/drawing/2010/main" val="0"/>
              </a:ext>
            </a:extLst>
          </a:blip>
          <a:stretch>
            <a:fillRect/>
          </a:stretch>
        </p:blipFill>
        <p:spPr>
          <a:xfrm>
            <a:off x="8540384" y="513383"/>
            <a:ext cx="3439795" cy="5692140"/>
          </a:xfrm>
          <a:prstGeom prst="rect">
            <a:avLst/>
          </a:prstGeom>
        </p:spPr>
      </p:pic>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723900" y="1782445"/>
            <a:ext cx="1514220" cy="349250"/>
            <a:chOff x="9415" y="3120"/>
            <a:chExt cx="2385" cy="550"/>
          </a:xfrm>
        </p:grpSpPr>
        <p:sp>
          <p:nvSpPr>
            <p:cNvPr id="41" name="任意多边形: 形状 40"/>
            <p:cNvSpPr/>
            <p:nvPr>
              <p:custDataLst>
                <p:tags r:id="rId2"/>
              </p:custDataLst>
            </p:nvPr>
          </p:nvSpPr>
          <p:spPr>
            <a:xfrm>
              <a:off x="9415" y="3120"/>
              <a:ext cx="2208" cy="550"/>
            </a:xfrm>
            <a:custGeom>
              <a:avLst/>
              <a:gdLst>
                <a:gd name="connsiteX0" fmla="*/ 0 w 1035050"/>
                <a:gd name="connsiteY0" fmla="*/ 0 h 349250"/>
                <a:gd name="connsiteX1" fmla="*/ 1035050 w 1035050"/>
                <a:gd name="connsiteY1" fmla="*/ 0 h 349250"/>
                <a:gd name="connsiteX2" fmla="*/ 1035050 w 1035050"/>
                <a:gd name="connsiteY2" fmla="*/ 349250 h 349250"/>
                <a:gd name="connsiteX3" fmla="*/ 0 w 1035050"/>
                <a:gd name="connsiteY3" fmla="*/ 349250 h 349250"/>
              </a:gdLst>
              <a:ahLst/>
              <a:cxnLst>
                <a:cxn ang="0">
                  <a:pos x="connsiteX0" y="connsiteY0"/>
                </a:cxn>
                <a:cxn ang="0">
                  <a:pos x="connsiteX1" y="connsiteY1"/>
                </a:cxn>
                <a:cxn ang="0">
                  <a:pos x="connsiteX2" y="connsiteY2"/>
                </a:cxn>
                <a:cxn ang="0">
                  <a:pos x="connsiteX3" y="connsiteY3"/>
                </a:cxn>
              </a:cxnLst>
              <a:rect l="l" t="t" r="r" b="b"/>
              <a:pathLst>
                <a:path w="1035050" h="349250">
                  <a:moveTo>
                    <a:pt x="0" y="0"/>
                  </a:moveTo>
                  <a:lnTo>
                    <a:pt x="1035050" y="0"/>
                  </a:lnTo>
                  <a:lnTo>
                    <a:pt x="1035050" y="349250"/>
                  </a:lnTo>
                  <a:lnTo>
                    <a:pt x="0" y="349250"/>
                  </a:lnTo>
                  <a:close/>
                </a:path>
              </a:pathLst>
            </a:custGeom>
            <a:solidFill>
              <a:srgbClr val="0052CC"/>
            </a:solidFill>
            <a:ln w="6350" cap="flat">
              <a:noFill/>
              <a:prstDash val="solid"/>
              <a:miter/>
            </a:ln>
          </p:spPr>
          <p:txBody>
            <a:bodyPr rtlCol="0" anchor="ctr"/>
            <a:p>
              <a:pPr algn="ctr"/>
              <a:r>
                <a:rPr lang="zh-CN" altLang="en-US" b="1" spc="150" dirty="0">
                  <a:solidFill>
                    <a:schemeClr val="bg1"/>
                  </a:solidFill>
                  <a:latin typeface="钉钉进步体" panose="00020600040101010101" charset="-122"/>
                  <a:ea typeface="钉钉进步体" panose="00020600040101010101" charset="-122"/>
                  <a:cs typeface="OPPOSans B" panose="00020600040101010101" pitchFamily="18" charset="-122"/>
                  <a:sym typeface="+mn-ea"/>
                </a:rPr>
                <a:t>悟空软件</a:t>
              </a:r>
              <a:endParaRPr lang="en-US"/>
            </a:p>
          </p:txBody>
        </p:sp>
        <p:sp>
          <p:nvSpPr>
            <p:cNvPr id="42" name="任意多边形: 形状 41"/>
            <p:cNvSpPr/>
            <p:nvPr>
              <p:custDataLst>
                <p:tags r:id="rId3"/>
              </p:custDataLst>
            </p:nvPr>
          </p:nvSpPr>
          <p:spPr>
            <a:xfrm>
              <a:off x="11686" y="3523"/>
              <a:ext cx="114" cy="139"/>
            </a:xfrm>
            <a:custGeom>
              <a:avLst/>
              <a:gdLst>
                <a:gd name="connsiteX0" fmla="*/ 72136 w 72135"/>
                <a:gd name="connsiteY0" fmla="*/ 0 h 88144"/>
                <a:gd name="connsiteX1" fmla="*/ 72136 w 72135"/>
                <a:gd name="connsiteY1" fmla="*/ 88144 h 88144"/>
                <a:gd name="connsiteX2" fmla="*/ 0 w 72135"/>
                <a:gd name="connsiteY2" fmla="*/ 88144 h 88144"/>
              </a:gdLst>
              <a:ahLst/>
              <a:cxnLst>
                <a:cxn ang="0">
                  <a:pos x="connsiteX0" y="connsiteY0"/>
                </a:cxn>
                <a:cxn ang="0">
                  <a:pos x="connsiteX1" y="connsiteY1"/>
                </a:cxn>
                <a:cxn ang="0">
                  <a:pos x="connsiteX2" y="connsiteY2"/>
                </a:cxn>
              </a:cxnLst>
              <a:rect l="l" t="t" r="r" b="b"/>
              <a:pathLst>
                <a:path w="72135" h="88144">
                  <a:moveTo>
                    <a:pt x="72136" y="0"/>
                  </a:moveTo>
                  <a:lnTo>
                    <a:pt x="72136" y="88144"/>
                  </a:lnTo>
                  <a:lnTo>
                    <a:pt x="0" y="88144"/>
                  </a:lnTo>
                </a:path>
              </a:pathLst>
            </a:custGeom>
            <a:noFill/>
            <a:ln w="16026" cap="flat">
              <a:solidFill>
                <a:srgbClr val="0054F8"/>
              </a:solidFill>
              <a:prstDash val="solid"/>
              <a:miter/>
            </a:ln>
          </p:spPr>
          <p:txBody>
            <a:bodyPr rtlCol="0" anchor="ctr"/>
            <a:p>
              <a:endParaRPr lang="en-US"/>
            </a:p>
          </p:txBody>
        </p:sp>
      </p:grpSp>
      <p:sp>
        <p:nvSpPr>
          <p:cNvPr id="6" name="文本框 5"/>
          <p:cNvSpPr txBox="1"/>
          <p:nvPr>
            <p:custDataLst>
              <p:tags r:id="rId4"/>
            </p:custDataLst>
          </p:nvPr>
        </p:nvSpPr>
        <p:spPr>
          <a:xfrm>
            <a:off x="634365" y="2383155"/>
            <a:ext cx="6056630" cy="2158365"/>
          </a:xfrm>
          <a:prstGeom prst="rect">
            <a:avLst/>
          </a:prstGeom>
          <a:noFill/>
        </p:spPr>
        <p:txBody>
          <a:bodyPr wrap="square" rtlCol="0">
            <a:spAutoFit/>
          </a:bodyPr>
          <a:p>
            <a:pPr algn="just">
              <a:lnSpc>
                <a:spcPct val="12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在销售、营销、服务、财务、人力、研发、项目、协同等多种领域为客户提供数字化、智能化、生态化、全球化的企业开源产品与解决方案。其主打品牌-悟空CRM是目前国内开源CRM领域排名第一。公司拥有一批高素质和高水平的产品、开发、设计、销售团队。</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just">
              <a:lnSpc>
                <a:spcPct val="120000"/>
              </a:lnSpc>
              <a:spcBef>
                <a:spcPts val="0"/>
              </a:spcBef>
              <a:spcAft>
                <a:spcPts val="0"/>
              </a:spcAft>
            </a:pP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just">
              <a:lnSpc>
                <a:spcPct val="12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悟空人力资源管理系统，覆盖人事招聘、薪资绩效、考勤培训全模块，帮助企业HR轻松完成人力资源管理。借助我们的人力资源分析管理工具，在每个HR流程应用由数据驱动的洞察，提升业务绩效和成果。</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8" name="组合 7"/>
          <p:cNvGrpSpPr/>
          <p:nvPr/>
        </p:nvGrpSpPr>
        <p:grpSpPr>
          <a:xfrm>
            <a:off x="6770370" y="2457450"/>
            <a:ext cx="4764405" cy="2416810"/>
            <a:chOff x="8560" y="3200"/>
            <a:chExt cx="9639" cy="3806"/>
          </a:xfrm>
        </p:grpSpPr>
        <p:pic>
          <p:nvPicPr>
            <p:cNvPr id="27" name="图片 26"/>
            <p:cNvPicPr>
              <a:picLocks noChangeAspect="1"/>
            </p:cNvPicPr>
            <p:nvPr>
              <p:custDataLst>
                <p:tags r:id="rId5"/>
              </p:custDataLst>
            </p:nvPr>
          </p:nvPicPr>
          <p:blipFill>
            <a:blip r:embed="rId6"/>
            <a:stretch>
              <a:fillRect/>
            </a:stretch>
          </p:blipFill>
          <p:spPr>
            <a:xfrm>
              <a:off x="8643" y="3221"/>
              <a:ext cx="9557" cy="3769"/>
            </a:xfrm>
            <a:prstGeom prst="rect">
              <a:avLst/>
            </a:prstGeom>
          </p:spPr>
        </p:pic>
        <p:sp>
          <p:nvSpPr>
            <p:cNvPr id="14" name="任意多边形: 形状 13"/>
            <p:cNvSpPr/>
            <p:nvPr>
              <p:custDataLst>
                <p:tags r:id="rId7"/>
              </p:custDataLst>
            </p:nvPr>
          </p:nvSpPr>
          <p:spPr>
            <a:xfrm>
              <a:off x="8560" y="3200"/>
              <a:ext cx="8520" cy="3806"/>
            </a:xfrm>
            <a:custGeom>
              <a:avLst/>
              <a:gdLst>
                <a:gd name="connsiteX0" fmla="*/ 0 w 5410200"/>
                <a:gd name="connsiteY0" fmla="*/ 0 h 2406650"/>
                <a:gd name="connsiteX1" fmla="*/ 5410200 w 5410200"/>
                <a:gd name="connsiteY1" fmla="*/ 0 h 2406650"/>
                <a:gd name="connsiteX2" fmla="*/ 5410200 w 5410200"/>
                <a:gd name="connsiteY2" fmla="*/ 2406650 h 2406650"/>
                <a:gd name="connsiteX3" fmla="*/ 0 w 5410200"/>
                <a:gd name="connsiteY3" fmla="*/ 2406650 h 2406650"/>
              </a:gdLst>
              <a:ahLst/>
              <a:cxnLst>
                <a:cxn ang="0">
                  <a:pos x="connsiteX0" y="connsiteY0"/>
                </a:cxn>
                <a:cxn ang="0">
                  <a:pos x="connsiteX1" y="connsiteY1"/>
                </a:cxn>
                <a:cxn ang="0">
                  <a:pos x="connsiteX2" y="connsiteY2"/>
                </a:cxn>
                <a:cxn ang="0">
                  <a:pos x="connsiteX3" y="connsiteY3"/>
                </a:cxn>
              </a:cxnLst>
              <a:rect l="l" t="t" r="r" b="b"/>
              <a:pathLst>
                <a:path w="5410200" h="2406650">
                  <a:moveTo>
                    <a:pt x="0" y="0"/>
                  </a:moveTo>
                  <a:lnTo>
                    <a:pt x="5410200" y="0"/>
                  </a:lnTo>
                  <a:lnTo>
                    <a:pt x="5410200" y="2406650"/>
                  </a:lnTo>
                  <a:lnTo>
                    <a:pt x="0" y="2406650"/>
                  </a:lnTo>
                  <a:close/>
                </a:path>
              </a:pathLst>
            </a:custGeom>
            <a:gradFill>
              <a:gsLst>
                <a:gs pos="0">
                  <a:srgbClr val="FFFFFF"/>
                </a:gs>
                <a:gs pos="50000">
                  <a:srgbClr val="FFFFFF">
                    <a:alpha val="49804"/>
                  </a:srgbClr>
                </a:gs>
                <a:gs pos="100000">
                  <a:srgbClr val="FFFFFF">
                    <a:alpha val="0"/>
                  </a:srgbClr>
                </a:gs>
              </a:gsLst>
              <a:lin ang="0" scaled="1"/>
            </a:gradFill>
            <a:ln w="6350" cap="flat">
              <a:noFill/>
              <a:prstDash val="solid"/>
              <a:miter/>
            </a:ln>
          </p:spPr>
          <p:txBody>
            <a:bodyPr rtlCol="0" anchor="ctr"/>
            <a:p>
              <a:endParaRPr lang="en-US"/>
            </a:p>
          </p:txBody>
        </p:sp>
      </p:grpSp>
      <p:sp>
        <p:nvSpPr>
          <p:cNvPr id="5" name="文本框 4"/>
          <p:cNvSpPr txBox="1"/>
          <p:nvPr>
            <p:custDataLst>
              <p:tags r:id="rId8"/>
            </p:custDataLst>
          </p:nvPr>
        </p:nvSpPr>
        <p:spPr>
          <a:xfrm>
            <a:off x="5293360" y="429578"/>
            <a:ext cx="1605280" cy="521970"/>
          </a:xfrm>
          <a:prstGeom prst="rect">
            <a:avLst/>
          </a:prstGeom>
          <a:noFill/>
        </p:spPr>
        <p:txBody>
          <a:bodyPr wrap="none" rtlCol="0">
            <a:spAutoFit/>
          </a:bodyPr>
          <a:p>
            <a:pPr algn="ctr"/>
            <a:r>
              <a:rPr lang="zh-CN" altLang="en-US" sz="2800">
                <a:solidFill>
                  <a:srgbClr val="0052CC"/>
                </a:solidFill>
                <a:latin typeface="钉钉进步体" panose="00020600040101010101" charset="-122"/>
                <a:ea typeface="钉钉进步体" panose="00020600040101010101" charset="-122"/>
              </a:rPr>
              <a:t>公司介绍</a:t>
            </a:r>
            <a:endParaRPr lang="zh-CN" altLang="en-US" sz="2800">
              <a:solidFill>
                <a:srgbClr val="0052CC"/>
              </a:solidFill>
              <a:latin typeface="钉钉进步体" panose="00020600040101010101" charset="-122"/>
              <a:ea typeface="钉钉进步体" panose="00020600040101010101" charset="-122"/>
            </a:endParaRPr>
          </a:p>
        </p:txBody>
      </p:sp>
      <p:sp>
        <p:nvSpPr>
          <p:cNvPr id="7" name="文本框 6"/>
          <p:cNvSpPr txBox="1"/>
          <p:nvPr>
            <p:custDataLst>
              <p:tags r:id="rId9"/>
            </p:custDataLst>
          </p:nvPr>
        </p:nvSpPr>
        <p:spPr>
          <a:xfrm>
            <a:off x="4937760" y="958850"/>
            <a:ext cx="2316480" cy="306705"/>
          </a:xfrm>
          <a:prstGeom prst="rect">
            <a:avLst/>
          </a:prstGeom>
          <a:noFill/>
        </p:spPr>
        <p:txBody>
          <a:bodyPr wrap="none" rtlCol="0">
            <a:spAutoFit/>
          </a:bodyPr>
          <a:p>
            <a:pPr algn="ctr"/>
            <a:r>
              <a:rPr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多快好省的企业全面数字化</a:t>
            </a:r>
            <a:endParaRPr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fontAlgn="auto">
              <a:lnSpc>
                <a:spcPct val="100000"/>
              </a:lnSpc>
            </a:pPr>
            <a:r>
              <a:rPr lang="zh-CN" altLang="en-US" sz="2400" b="1" dirty="0">
                <a:latin typeface="微软雅黑" panose="020B0503020204020204" charset="-122"/>
                <a:ea typeface="微软雅黑" panose="020B0503020204020204" charset="-122"/>
                <a:cs typeface="微软雅黑" panose="020B0503020204020204" charset="-122"/>
                <a:sym typeface="思源黑体旧字形 Light" panose="020B0300000000000000" pitchFamily="34" charset="-128"/>
              </a:rPr>
              <a:t>人力资源</a:t>
            </a:r>
            <a:r>
              <a:rPr lang="en-US" altLang="zh-CN" sz="2400" b="1" dirty="0">
                <a:latin typeface="微软雅黑" panose="020B0503020204020204" charset="-122"/>
                <a:ea typeface="微软雅黑" panose="020B0503020204020204" charset="-122"/>
                <a:cs typeface="微软雅黑" panose="020B0503020204020204" charset="-122"/>
                <a:sym typeface="思源黑体旧字形 Light" panose="020B0300000000000000" pitchFamily="34" charset="-128"/>
              </a:rPr>
              <a:t>·App</a:t>
            </a:r>
            <a:r>
              <a:rPr lang="zh-CN" altLang="en-US" sz="2400" b="1" dirty="0">
                <a:latin typeface="微软雅黑" panose="020B0503020204020204" charset="-122"/>
                <a:ea typeface="微软雅黑" panose="020B0503020204020204" charset="-122"/>
                <a:cs typeface="微软雅黑" panose="020B0503020204020204" charset="-122"/>
                <a:sym typeface="思源黑体旧字形 Light" panose="020B0300000000000000" pitchFamily="34" charset="-128"/>
              </a:rPr>
              <a:t>手机端</a:t>
            </a:r>
            <a:endParaRPr lang="zh-CN" sz="2400" b="1" dirty="0">
              <a:solidFill>
                <a:schemeClr val="tx1"/>
              </a:solidFill>
              <a:latin typeface="微软雅黑" panose="020B0503020204020204" charset="-122"/>
              <a:ea typeface="微软雅黑" panose="020B0503020204020204" charset="-122"/>
              <a:sym typeface="思源黑体旧字形 Light" panose="020B0300000000000000" pitchFamily="34" charset="-128"/>
            </a:endParaRPr>
          </a:p>
        </p:txBody>
      </p:sp>
      <p:sp>
        <p:nvSpPr>
          <p:cNvPr id="13" name="矩形 12"/>
          <p:cNvSpPr/>
          <p:nvPr>
            <p:custDataLst>
              <p:tags r:id="rId5"/>
            </p:custDataLst>
          </p:nvPr>
        </p:nvSpPr>
        <p:spPr>
          <a:xfrm>
            <a:off x="340007" y="885314"/>
            <a:ext cx="4416716" cy="368300"/>
          </a:xfrm>
          <a:prstGeom prst="rect">
            <a:avLst/>
          </a:prstGeom>
        </p:spPr>
        <p:txBody>
          <a:bodyPr wrap="square">
            <a:spAutoFit/>
          </a:bodyPr>
          <a:p>
            <a:r>
              <a:rPr lang="zh-CN" altLang="en-US" b="1" dirty="0">
                <a:solidFill>
                  <a:srgbClr val="0052CC"/>
                </a:solidFill>
                <a:latin typeface="微软雅黑" panose="020B0503020204020204" charset="-122"/>
                <a:ea typeface="微软雅黑" panose="020B0503020204020204" charset="-122"/>
              </a:rPr>
              <a:t>随时随地查看员工信息</a:t>
            </a:r>
            <a:endParaRPr lang="zh-CN" altLang="en-US" b="1" dirty="0">
              <a:solidFill>
                <a:srgbClr val="0052CC"/>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504960" y="1625848"/>
            <a:ext cx="2282677" cy="4939460"/>
          </a:xfrm>
          <a:prstGeom prst="rect">
            <a:avLst/>
          </a:prstGeom>
        </p:spPr>
      </p:pic>
      <p:pic>
        <p:nvPicPr>
          <p:cNvPr id="6" name="图片 5"/>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3576053" y="1625849"/>
            <a:ext cx="2282677" cy="4939460"/>
          </a:xfrm>
          <a:prstGeom prst="rect">
            <a:avLst/>
          </a:prstGeom>
        </p:spPr>
      </p:pic>
      <p:pic>
        <p:nvPicPr>
          <p:cNvPr id="7" name="图片 6"/>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3014204" y="1249526"/>
            <a:ext cx="3439795" cy="5692140"/>
          </a:xfrm>
          <a:prstGeom prst="rect">
            <a:avLst/>
          </a:prstGeom>
        </p:spPr>
      </p:pic>
      <p:pic>
        <p:nvPicPr>
          <p:cNvPr id="16" name="图片 1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6586857" y="1625848"/>
            <a:ext cx="2249821" cy="4868362"/>
          </a:xfrm>
          <a:prstGeom prst="rect">
            <a:avLst/>
          </a:prstGeom>
        </p:spPr>
      </p:pic>
      <p:pic>
        <p:nvPicPr>
          <p:cNvPr id="10" name="图片 9"/>
          <p:cNvPicPr>
            <a:picLocks noChangeAspect="1"/>
          </p:cNvPicPr>
          <p:nvPr>
            <p:custDataLst>
              <p:tags r:id="rId14"/>
            </p:custDataLst>
          </p:nvPr>
        </p:nvPicPr>
        <p:blipFill>
          <a:blip r:embed="rId11" cstate="print">
            <a:extLst>
              <a:ext uri="{28A0092B-C50C-407E-A947-70E740481C1C}">
                <a14:useLocalDpi xmlns:a14="http://schemas.microsoft.com/office/drawing/2010/main" val="0"/>
              </a:ext>
            </a:extLst>
          </a:blip>
          <a:stretch>
            <a:fillRect/>
          </a:stretch>
        </p:blipFill>
        <p:spPr>
          <a:xfrm>
            <a:off x="6000297" y="1249526"/>
            <a:ext cx="3439795" cy="5692140"/>
          </a:xfrm>
          <a:prstGeom prst="rect">
            <a:avLst/>
          </a:prstGeom>
        </p:spPr>
      </p:pic>
      <p:pic>
        <p:nvPicPr>
          <p:cNvPr id="18" name="图片 17"/>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9440092" y="1625848"/>
            <a:ext cx="2249821" cy="4868362"/>
          </a:xfrm>
          <a:prstGeom prst="rect">
            <a:avLst/>
          </a:prstGeom>
        </p:spPr>
      </p:pic>
      <p:pic>
        <p:nvPicPr>
          <p:cNvPr id="11" name="图片 10"/>
          <p:cNvPicPr>
            <a:picLocks noChangeAspect="1"/>
          </p:cNvPicPr>
          <p:nvPr>
            <p:custDataLst>
              <p:tags r:id="rId17"/>
            </p:custDataLst>
          </p:nvPr>
        </p:nvPicPr>
        <p:blipFill>
          <a:blip r:embed="rId11" cstate="print">
            <a:extLst>
              <a:ext uri="{28A0092B-C50C-407E-A947-70E740481C1C}">
                <a14:useLocalDpi xmlns:a14="http://schemas.microsoft.com/office/drawing/2010/main" val="0"/>
              </a:ext>
            </a:extLst>
          </a:blip>
          <a:stretch>
            <a:fillRect/>
          </a:stretch>
        </p:blipFill>
        <p:spPr>
          <a:xfrm>
            <a:off x="-52846" y="1240001"/>
            <a:ext cx="3439795" cy="5692140"/>
          </a:xfrm>
          <a:prstGeom prst="rect">
            <a:avLst/>
          </a:prstGeom>
        </p:spPr>
      </p:pic>
      <p:pic>
        <p:nvPicPr>
          <p:cNvPr id="12" name="图片 11"/>
          <p:cNvPicPr>
            <a:picLocks noChangeAspect="1"/>
          </p:cNvPicPr>
          <p:nvPr>
            <p:custDataLst>
              <p:tags r:id="rId18"/>
            </p:custDataLst>
          </p:nvPr>
        </p:nvPicPr>
        <p:blipFill>
          <a:blip r:embed="rId11" cstate="print">
            <a:extLst>
              <a:ext uri="{28A0092B-C50C-407E-A947-70E740481C1C}">
                <a14:useLocalDpi xmlns:a14="http://schemas.microsoft.com/office/drawing/2010/main" val="0"/>
              </a:ext>
            </a:extLst>
          </a:blip>
          <a:stretch>
            <a:fillRect/>
          </a:stretch>
        </p:blipFill>
        <p:spPr>
          <a:xfrm>
            <a:off x="8851759" y="1240001"/>
            <a:ext cx="3439795" cy="5692140"/>
          </a:xfrm>
          <a:prstGeom prst="rect">
            <a:avLst/>
          </a:prstGeom>
        </p:spPr>
      </p:pic>
    </p:spTree>
    <p:custDataLst>
      <p:tags r:id="rId1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 name="图片 2" descr="logo"/>
          <p:cNvPicPr>
            <a:picLocks noChangeAspect="1"/>
          </p:cNvPicPr>
          <p:nvPr>
            <p:custDataLst>
              <p:tags r:id="rId2"/>
            </p:custDataLst>
          </p:nvPr>
        </p:nvPicPr>
        <p:blipFill>
          <a:blip r:embed="rId3"/>
          <a:stretch>
            <a:fillRect/>
          </a:stretch>
        </p:blipFill>
        <p:spPr>
          <a:xfrm>
            <a:off x="5087938" y="2048510"/>
            <a:ext cx="2016125" cy="570230"/>
          </a:xfrm>
          <a:prstGeom prst="rect">
            <a:avLst/>
          </a:prstGeom>
        </p:spPr>
      </p:pic>
      <p:sp>
        <p:nvSpPr>
          <p:cNvPr id="11" name="文本框 10"/>
          <p:cNvSpPr txBox="1"/>
          <p:nvPr>
            <p:custDataLst>
              <p:tags r:id="rId4"/>
            </p:custDataLst>
          </p:nvPr>
        </p:nvSpPr>
        <p:spPr>
          <a:xfrm>
            <a:off x="3548698" y="3736975"/>
            <a:ext cx="5094605" cy="1198880"/>
          </a:xfrm>
          <a:prstGeom prst="rect">
            <a:avLst/>
          </a:prstGeom>
          <a:noFill/>
        </p:spPr>
        <p:txBody>
          <a:bodyPr wrap="none" rtlCol="0" anchor="t">
            <a:spAutoFit/>
          </a:bodyPr>
          <a:p>
            <a:pPr algn="ctr">
              <a:lnSpc>
                <a:spcPct val="150000"/>
              </a:lnSpc>
            </a:pPr>
            <a:r>
              <a:rPr lang="zh-CN" altLang="en-US" sz="1200">
                <a:solidFill>
                  <a:schemeClr val="tx1">
                    <a:lumMod val="50000"/>
                    <a:lumOff val="50000"/>
                  </a:schemeClr>
                </a:solidFill>
                <a:latin typeface="微软雅黑" panose="020B0503020204020204" charset="-122"/>
                <a:ea typeface="微软雅黑" panose="020B0503020204020204" charset="-122"/>
                <a:sym typeface="+mn-ea"/>
              </a:rPr>
              <a:t>深圳运营中心：深圳市南山区粤海街道西北工业大学三航科技大厦</a:t>
            </a:r>
            <a:r>
              <a:rPr lang="en-US" altLang="zh-CN" sz="1200">
                <a:solidFill>
                  <a:schemeClr val="tx1">
                    <a:lumMod val="50000"/>
                    <a:lumOff val="50000"/>
                  </a:schemeClr>
                </a:solidFill>
                <a:latin typeface="微软雅黑" panose="020B0503020204020204" charset="-122"/>
                <a:ea typeface="微软雅黑" panose="020B0503020204020204" charset="-122"/>
                <a:sym typeface="+mn-ea"/>
              </a:rPr>
              <a:t>22</a:t>
            </a:r>
            <a:r>
              <a:rPr lang="zh-CN" altLang="en-US" sz="1200">
                <a:solidFill>
                  <a:schemeClr val="tx1">
                    <a:lumMod val="50000"/>
                    <a:lumOff val="50000"/>
                  </a:schemeClr>
                </a:solidFill>
                <a:latin typeface="微软雅黑" panose="020B0503020204020204" charset="-122"/>
                <a:ea typeface="微软雅黑" panose="020B0503020204020204" charset="-122"/>
                <a:sym typeface="+mn-ea"/>
              </a:rPr>
              <a:t>层</a:t>
            </a:r>
            <a:endParaRPr lang="zh-CN" altLang="en-US" sz="1200">
              <a:solidFill>
                <a:schemeClr val="tx1">
                  <a:lumMod val="50000"/>
                  <a:lumOff val="50000"/>
                </a:schemeClr>
              </a:solidFill>
              <a:latin typeface="微软雅黑" panose="020B0503020204020204" charset="-122"/>
              <a:ea typeface="微软雅黑" panose="020B0503020204020204" charset="-122"/>
              <a:sym typeface="+mn-ea"/>
            </a:endParaRPr>
          </a:p>
          <a:p>
            <a:pPr algn="ctr">
              <a:lnSpc>
                <a:spcPct val="150000"/>
              </a:lnSpc>
            </a:pPr>
            <a:r>
              <a:rPr lang="zh-CN" altLang="en-US" sz="1200">
                <a:solidFill>
                  <a:schemeClr val="tx1">
                    <a:lumMod val="50000"/>
                    <a:lumOff val="50000"/>
                  </a:schemeClr>
                </a:solidFill>
                <a:latin typeface="微软雅黑" panose="020B0503020204020204" charset="-122"/>
                <a:ea typeface="微软雅黑" panose="020B0503020204020204" charset="-122"/>
                <a:sym typeface="+mn-ea"/>
              </a:rPr>
              <a:t>郑州研发中心：河南省郑州市郑东新区升龙广场3号楼</a:t>
            </a:r>
            <a:r>
              <a:rPr lang="en-US" altLang="zh-CN" sz="1200">
                <a:solidFill>
                  <a:schemeClr val="tx1">
                    <a:lumMod val="50000"/>
                    <a:lumOff val="50000"/>
                  </a:schemeClr>
                </a:solidFill>
                <a:latin typeface="微软雅黑" panose="020B0503020204020204" charset="-122"/>
                <a:ea typeface="微软雅黑" panose="020B0503020204020204" charset="-122"/>
                <a:sym typeface="+mn-ea"/>
              </a:rPr>
              <a:t>A</a:t>
            </a:r>
            <a:r>
              <a:rPr lang="zh-CN" altLang="en-US" sz="1200">
                <a:solidFill>
                  <a:schemeClr val="tx1">
                    <a:lumMod val="50000"/>
                    <a:lumOff val="50000"/>
                  </a:schemeClr>
                </a:solidFill>
                <a:latin typeface="微软雅黑" panose="020B0503020204020204" charset="-122"/>
                <a:ea typeface="微软雅黑" panose="020B0503020204020204" charset="-122"/>
                <a:sym typeface="+mn-ea"/>
              </a:rPr>
              <a:t>座2502室 </a:t>
            </a:r>
            <a:endParaRPr lang="zh-CN" altLang="en-US" sz="1200">
              <a:solidFill>
                <a:schemeClr val="tx1">
                  <a:lumMod val="50000"/>
                  <a:lumOff val="50000"/>
                </a:schemeClr>
              </a:solidFill>
              <a:latin typeface="微软雅黑" panose="020B0503020204020204" charset="-122"/>
              <a:ea typeface="微软雅黑" panose="020B0503020204020204" charset="-122"/>
              <a:sym typeface="+mn-ea"/>
            </a:endParaRPr>
          </a:p>
          <a:p>
            <a:pPr algn="ctr">
              <a:lnSpc>
                <a:spcPct val="150000"/>
              </a:lnSpc>
            </a:pPr>
            <a:r>
              <a:rPr lang="zh-CN" altLang="en-US" sz="1200">
                <a:solidFill>
                  <a:schemeClr val="tx1">
                    <a:lumMod val="50000"/>
                    <a:lumOff val="50000"/>
                  </a:schemeClr>
                </a:solidFill>
                <a:latin typeface="微软雅黑" panose="020B0503020204020204" charset="-122"/>
                <a:ea typeface="微软雅黑" panose="020B0503020204020204" charset="-122"/>
                <a:sym typeface="+mn-ea"/>
              </a:rPr>
              <a:t>洛阳研发中心：河南省洛阳市洛龙区正大国际1012室</a:t>
            </a:r>
            <a:endParaRPr lang="zh-CN" altLang="en-US" sz="1200">
              <a:solidFill>
                <a:schemeClr val="tx1">
                  <a:lumMod val="50000"/>
                  <a:lumOff val="50000"/>
                </a:schemeClr>
              </a:solidFill>
              <a:latin typeface="微软雅黑" panose="020B0503020204020204" charset="-122"/>
              <a:ea typeface="微软雅黑" panose="020B0503020204020204" charset="-122"/>
              <a:sym typeface="+mn-ea"/>
            </a:endParaRPr>
          </a:p>
          <a:p>
            <a:pPr algn="ctr">
              <a:lnSpc>
                <a:spcPct val="150000"/>
              </a:lnSpc>
            </a:pPr>
            <a:r>
              <a:rPr lang="zh-CN" altLang="en-US" sz="1200">
                <a:solidFill>
                  <a:schemeClr val="tx1">
                    <a:lumMod val="50000"/>
                    <a:lumOff val="50000"/>
                  </a:schemeClr>
                </a:solidFill>
                <a:latin typeface="微软雅黑" panose="020B0503020204020204" charset="-122"/>
                <a:ea typeface="微软雅黑" panose="020B0503020204020204" charset="-122"/>
                <a:sym typeface="+mn-ea"/>
              </a:rPr>
              <a:t>昆明运营中心：云南省昆明市五华区万彩城市花园（A3地块）7幢1201号</a:t>
            </a:r>
            <a:endParaRPr lang="zh-CN" altLang="en-US" sz="120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5" name="文本框 4"/>
          <p:cNvSpPr txBox="1"/>
          <p:nvPr>
            <p:custDataLst>
              <p:tags r:id="rId5"/>
            </p:custDataLst>
          </p:nvPr>
        </p:nvSpPr>
        <p:spPr>
          <a:xfrm>
            <a:off x="3173730" y="2684780"/>
            <a:ext cx="5844540" cy="650240"/>
          </a:xfrm>
          <a:prstGeom prst="rect">
            <a:avLst/>
          </a:prstGeom>
          <a:noFill/>
        </p:spPr>
        <p:txBody>
          <a:bodyPr wrap="square" rtlCol="0" anchor="t">
            <a:spAutoFit/>
          </a:bodyPr>
          <a:p>
            <a:pPr algn="ctr">
              <a:lnSpc>
                <a:spcPct val="130000"/>
              </a:lnSpc>
              <a:spcBef>
                <a:spcPts val="0"/>
              </a:spcBef>
              <a:spcAft>
                <a:spcPts val="0"/>
              </a:spcAft>
            </a:pPr>
            <a:r>
              <a:rPr lang="zh-CN" altLang="en-US" sz="1400">
                <a:solidFill>
                  <a:schemeClr val="tx1"/>
                </a:solidFill>
                <a:latin typeface="微软雅黑" panose="020B0503020204020204" charset="-122"/>
                <a:ea typeface="微软雅黑" panose="020B0503020204020204" charset="-122"/>
                <a:sym typeface="+mn-ea"/>
              </a:rPr>
              <a:t>全国统一热线：400-0812-558</a:t>
            </a:r>
            <a:endParaRPr lang="zh-CN" altLang="en-US" sz="1400">
              <a:solidFill>
                <a:schemeClr val="tx1"/>
              </a:solidFill>
              <a:latin typeface="微软雅黑" panose="020B0503020204020204" charset="-122"/>
              <a:ea typeface="微软雅黑" panose="020B0503020204020204" charset="-122"/>
              <a:sym typeface="+mn-ea"/>
            </a:endParaRPr>
          </a:p>
          <a:p>
            <a:pPr algn="ctr">
              <a:lnSpc>
                <a:spcPct val="130000"/>
              </a:lnSpc>
              <a:spcBef>
                <a:spcPts val="0"/>
              </a:spcBef>
              <a:spcAft>
                <a:spcPts val="0"/>
              </a:spcAft>
            </a:pPr>
            <a:r>
              <a:rPr lang="zh-CN" altLang="en-US" sz="1400">
                <a:solidFill>
                  <a:schemeClr val="tx1"/>
                </a:solidFill>
                <a:latin typeface="微软雅黑" panose="020B0503020204020204" charset="-122"/>
                <a:ea typeface="微软雅黑" panose="020B0503020204020204" charset="-122"/>
                <a:sym typeface="+mn-ea"/>
              </a:rPr>
              <a:t>官方网址：www.5kcrm.com</a:t>
            </a:r>
            <a:r>
              <a:rPr lang="en-US" altLang="zh-CN" sz="1400">
                <a:solidFill>
                  <a:schemeClr val="tx1"/>
                </a:solidFill>
                <a:latin typeface="微软雅黑" panose="020B0503020204020204" charset="-122"/>
                <a:ea typeface="微软雅黑" panose="020B0503020204020204" charset="-122"/>
                <a:sym typeface="+mn-ea"/>
              </a:rPr>
              <a:t> </a:t>
            </a:r>
            <a:r>
              <a:rPr lang="zh-CN" altLang="en-US" sz="1400">
                <a:solidFill>
                  <a:schemeClr val="tx1"/>
                </a:solidFill>
                <a:latin typeface="微软雅黑" panose="020B0503020204020204" charset="-122"/>
                <a:ea typeface="微软雅黑" panose="020B0503020204020204" charset="-122"/>
                <a:sym typeface="+mn-ea"/>
              </a:rPr>
              <a:t>/</a:t>
            </a:r>
            <a:r>
              <a:rPr lang="en-US" altLang="zh-CN" sz="1400">
                <a:solidFill>
                  <a:schemeClr val="tx1"/>
                </a:solidFill>
                <a:latin typeface="微软雅黑" panose="020B0503020204020204" charset="-122"/>
                <a:ea typeface="微软雅黑" panose="020B0503020204020204" charset="-122"/>
                <a:sym typeface="+mn-ea"/>
              </a:rPr>
              <a:t> </a:t>
            </a:r>
            <a:r>
              <a:rPr lang="zh-CN" altLang="en-US" sz="1400">
                <a:solidFill>
                  <a:schemeClr val="tx1"/>
                </a:solidFill>
                <a:latin typeface="微软雅黑" panose="020B0503020204020204" charset="-122"/>
                <a:ea typeface="微软雅黑" panose="020B0503020204020204" charset="-122"/>
                <a:sym typeface="+mn-ea"/>
              </a:rPr>
              <a:t>www.72kcrm.com</a:t>
            </a:r>
            <a:endParaRPr lang="zh-CN" altLang="en-US" sz="1400">
              <a:solidFill>
                <a:schemeClr val="tx1"/>
              </a:solidFill>
              <a:latin typeface="微软雅黑" panose="020B0503020204020204" charset="-122"/>
              <a:ea typeface="微软雅黑" panose="020B0503020204020204" charset="-122"/>
              <a:sym typeface="+mn-ea"/>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5" name="文本框 34"/>
          <p:cNvSpPr txBox="1"/>
          <p:nvPr>
            <p:custDataLst>
              <p:tags r:id="rId2"/>
            </p:custDataLst>
          </p:nvPr>
        </p:nvSpPr>
        <p:spPr>
          <a:xfrm>
            <a:off x="5293360" y="429578"/>
            <a:ext cx="1605280" cy="521970"/>
          </a:xfrm>
          <a:prstGeom prst="rect">
            <a:avLst/>
          </a:prstGeom>
          <a:noFill/>
        </p:spPr>
        <p:txBody>
          <a:bodyPr wrap="none" rtlCol="0">
            <a:spAutoFit/>
          </a:bodyPr>
          <a:p>
            <a:pPr algn="ctr"/>
            <a:r>
              <a:rPr lang="zh-CN" altLang="en-US" sz="2800">
                <a:solidFill>
                  <a:srgbClr val="0052CC"/>
                </a:solidFill>
                <a:latin typeface="钉钉进步体" panose="00020600040101010101" charset="-122"/>
                <a:ea typeface="钉钉进步体" panose="00020600040101010101" charset="-122"/>
              </a:rPr>
              <a:t>多快好省</a:t>
            </a:r>
            <a:endParaRPr lang="zh-CN" altLang="en-US" sz="2800">
              <a:solidFill>
                <a:srgbClr val="0052CC"/>
              </a:solidFill>
              <a:latin typeface="钉钉进步体" panose="00020600040101010101" charset="-122"/>
              <a:ea typeface="钉钉进步体" panose="00020600040101010101" charset="-122"/>
            </a:endParaRPr>
          </a:p>
        </p:txBody>
      </p:sp>
      <p:sp>
        <p:nvSpPr>
          <p:cNvPr id="37" name="文本框 36"/>
          <p:cNvSpPr txBox="1"/>
          <p:nvPr>
            <p:custDataLst>
              <p:tags r:id="rId3"/>
            </p:custDataLst>
          </p:nvPr>
        </p:nvSpPr>
        <p:spPr>
          <a:xfrm>
            <a:off x="4937760" y="958850"/>
            <a:ext cx="2316480" cy="306705"/>
          </a:xfrm>
          <a:prstGeom prst="rect">
            <a:avLst/>
          </a:prstGeom>
          <a:noFill/>
        </p:spPr>
        <p:txBody>
          <a:bodyPr wrap="none" rtlCol="0">
            <a:spAutoFit/>
          </a:bodyPr>
          <a:p>
            <a:pPr algn="ctr"/>
            <a:r>
              <a:rPr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多快好省的企业全面数字化</a:t>
            </a:r>
            <a:endParaRPr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50" name="组合 49"/>
          <p:cNvGrpSpPr/>
          <p:nvPr/>
        </p:nvGrpSpPr>
        <p:grpSpPr>
          <a:xfrm>
            <a:off x="891540" y="1167130"/>
            <a:ext cx="10429240" cy="5096510"/>
            <a:chOff x="1404" y="1838"/>
            <a:chExt cx="16424" cy="8026"/>
          </a:xfrm>
        </p:grpSpPr>
        <p:sp>
          <p:nvSpPr>
            <p:cNvPr id="106" name="任意形状 37"/>
            <p:cNvSpPr/>
            <p:nvPr>
              <p:custDataLst>
                <p:tags r:id="rId4"/>
              </p:custDataLst>
            </p:nvPr>
          </p:nvSpPr>
          <p:spPr>
            <a:xfrm>
              <a:off x="11377" y="1842"/>
              <a:ext cx="6229" cy="8009"/>
            </a:xfrm>
            <a:custGeom>
              <a:avLst/>
              <a:gdLst>
                <a:gd name="connsiteX0" fmla="*/ 1469511 w 3955519"/>
                <a:gd name="connsiteY0" fmla="*/ 0 h 5400675"/>
                <a:gd name="connsiteX1" fmla="*/ 3787686 w 3955519"/>
                <a:gd name="connsiteY1" fmla="*/ 0 h 5400675"/>
                <a:gd name="connsiteX2" fmla="*/ 3955519 w 3955519"/>
                <a:gd name="connsiteY2" fmla="*/ 167833 h 5400675"/>
                <a:gd name="connsiteX3" fmla="*/ 3955519 w 3955519"/>
                <a:gd name="connsiteY3" fmla="*/ 5232842 h 5400675"/>
                <a:gd name="connsiteX4" fmla="*/ 3787686 w 3955519"/>
                <a:gd name="connsiteY4" fmla="*/ 5400675 h 5400675"/>
                <a:gd name="connsiteX5" fmla="*/ 1467855 w 3955519"/>
                <a:gd name="connsiteY5" fmla="*/ 5400675 h 5400675"/>
                <a:gd name="connsiteX6" fmla="*/ 1469689 w 3955519"/>
                <a:gd name="connsiteY6" fmla="*/ 5364353 h 5400675"/>
                <a:gd name="connsiteX7" fmla="*/ 144507 w 3955519"/>
                <a:gd name="connsiteY7" fmla="*/ 3895868 h 5400675"/>
                <a:gd name="connsiteX8" fmla="*/ 0 w 3955519"/>
                <a:gd name="connsiteY8" fmla="*/ 3888571 h 5400675"/>
                <a:gd name="connsiteX9" fmla="*/ 0 w 3955519"/>
                <a:gd name="connsiteY9" fmla="*/ 1479300 h 5400675"/>
                <a:gd name="connsiteX10" fmla="*/ 144507 w 3955519"/>
                <a:gd name="connsiteY10" fmla="*/ 1472003 h 5400675"/>
                <a:gd name="connsiteX11" fmla="*/ 1469689 w 3955519"/>
                <a:gd name="connsiteY11" fmla="*/ 3518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5519" h="5400675">
                  <a:moveTo>
                    <a:pt x="1469511" y="0"/>
                  </a:moveTo>
                  <a:lnTo>
                    <a:pt x="3787686" y="0"/>
                  </a:lnTo>
                  <a:cubicBezTo>
                    <a:pt x="3880378" y="0"/>
                    <a:pt x="3955519" y="75141"/>
                    <a:pt x="3955519" y="167833"/>
                  </a:cubicBezTo>
                  <a:lnTo>
                    <a:pt x="3955519" y="5232842"/>
                  </a:lnTo>
                  <a:cubicBezTo>
                    <a:pt x="3955519" y="5325534"/>
                    <a:pt x="3880378" y="5400675"/>
                    <a:pt x="3787686" y="5400675"/>
                  </a:cubicBezTo>
                  <a:lnTo>
                    <a:pt x="1467855" y="5400675"/>
                  </a:lnTo>
                  <a:lnTo>
                    <a:pt x="1469689" y="5364353"/>
                  </a:lnTo>
                  <a:cubicBezTo>
                    <a:pt x="1469689" y="4600074"/>
                    <a:pt x="888842" y="3971460"/>
                    <a:pt x="144507" y="3895868"/>
                  </a:cubicBezTo>
                  <a:lnTo>
                    <a:pt x="0" y="3888571"/>
                  </a:lnTo>
                  <a:lnTo>
                    <a:pt x="0" y="1479300"/>
                  </a:lnTo>
                  <a:lnTo>
                    <a:pt x="144507" y="1472003"/>
                  </a:lnTo>
                  <a:cubicBezTo>
                    <a:pt x="888842" y="1396412"/>
                    <a:pt x="1469689" y="767797"/>
                    <a:pt x="1469689" y="3518"/>
                  </a:cubicBezTo>
                  <a:close/>
                </a:path>
              </a:pathLst>
            </a:custGeom>
            <a:gradFill>
              <a:gsLst>
                <a:gs pos="0">
                  <a:srgbClr val="E6ECFA">
                    <a:alpha val="60000"/>
                  </a:srgbClr>
                </a:gs>
                <a:gs pos="98000">
                  <a:srgbClr val="F2F6FF">
                    <a:alpha val="0"/>
                  </a:srgbClr>
                </a:gs>
                <a:gs pos="46000">
                  <a:srgbClr val="F2F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prstClr val="white"/>
                </a:solidFill>
                <a:latin typeface="Gill Sans MT" panose="020B0502020104020203" charset="0"/>
                <a:ea typeface="Gill Sans MT" panose="020B0502020104020203" charset="0"/>
              </a:endParaRPr>
            </a:p>
          </p:txBody>
        </p:sp>
        <p:sp>
          <p:nvSpPr>
            <p:cNvPr id="108" name="任意形状 37"/>
            <p:cNvSpPr/>
            <p:nvPr>
              <p:custDataLst>
                <p:tags r:id="rId5"/>
              </p:custDataLst>
            </p:nvPr>
          </p:nvSpPr>
          <p:spPr>
            <a:xfrm flipH="1">
              <a:off x="1643" y="1838"/>
              <a:ext cx="6229" cy="8009"/>
            </a:xfrm>
            <a:custGeom>
              <a:avLst/>
              <a:gdLst>
                <a:gd name="connsiteX0" fmla="*/ 1469511 w 3955519"/>
                <a:gd name="connsiteY0" fmla="*/ 0 h 5400675"/>
                <a:gd name="connsiteX1" fmla="*/ 3787686 w 3955519"/>
                <a:gd name="connsiteY1" fmla="*/ 0 h 5400675"/>
                <a:gd name="connsiteX2" fmla="*/ 3955519 w 3955519"/>
                <a:gd name="connsiteY2" fmla="*/ 167833 h 5400675"/>
                <a:gd name="connsiteX3" fmla="*/ 3955519 w 3955519"/>
                <a:gd name="connsiteY3" fmla="*/ 5232842 h 5400675"/>
                <a:gd name="connsiteX4" fmla="*/ 3787686 w 3955519"/>
                <a:gd name="connsiteY4" fmla="*/ 5400675 h 5400675"/>
                <a:gd name="connsiteX5" fmla="*/ 1467855 w 3955519"/>
                <a:gd name="connsiteY5" fmla="*/ 5400675 h 5400675"/>
                <a:gd name="connsiteX6" fmla="*/ 1469689 w 3955519"/>
                <a:gd name="connsiteY6" fmla="*/ 5364353 h 5400675"/>
                <a:gd name="connsiteX7" fmla="*/ 144507 w 3955519"/>
                <a:gd name="connsiteY7" fmla="*/ 3895868 h 5400675"/>
                <a:gd name="connsiteX8" fmla="*/ 0 w 3955519"/>
                <a:gd name="connsiteY8" fmla="*/ 3888571 h 5400675"/>
                <a:gd name="connsiteX9" fmla="*/ 0 w 3955519"/>
                <a:gd name="connsiteY9" fmla="*/ 1479300 h 5400675"/>
                <a:gd name="connsiteX10" fmla="*/ 144507 w 3955519"/>
                <a:gd name="connsiteY10" fmla="*/ 1472003 h 5400675"/>
                <a:gd name="connsiteX11" fmla="*/ 1469689 w 3955519"/>
                <a:gd name="connsiteY11" fmla="*/ 3518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5519" h="5400675">
                  <a:moveTo>
                    <a:pt x="1469511" y="0"/>
                  </a:moveTo>
                  <a:lnTo>
                    <a:pt x="3787686" y="0"/>
                  </a:lnTo>
                  <a:cubicBezTo>
                    <a:pt x="3880378" y="0"/>
                    <a:pt x="3955519" y="75141"/>
                    <a:pt x="3955519" y="167833"/>
                  </a:cubicBezTo>
                  <a:lnTo>
                    <a:pt x="3955519" y="5232842"/>
                  </a:lnTo>
                  <a:cubicBezTo>
                    <a:pt x="3955519" y="5325534"/>
                    <a:pt x="3880378" y="5400675"/>
                    <a:pt x="3787686" y="5400675"/>
                  </a:cubicBezTo>
                  <a:lnTo>
                    <a:pt x="1467855" y="5400675"/>
                  </a:lnTo>
                  <a:lnTo>
                    <a:pt x="1469689" y="5364353"/>
                  </a:lnTo>
                  <a:cubicBezTo>
                    <a:pt x="1469689" y="4600074"/>
                    <a:pt x="888842" y="3971460"/>
                    <a:pt x="144507" y="3895868"/>
                  </a:cubicBezTo>
                  <a:lnTo>
                    <a:pt x="0" y="3888571"/>
                  </a:lnTo>
                  <a:lnTo>
                    <a:pt x="0" y="1479300"/>
                  </a:lnTo>
                  <a:lnTo>
                    <a:pt x="144507" y="1472003"/>
                  </a:lnTo>
                  <a:cubicBezTo>
                    <a:pt x="888842" y="1396412"/>
                    <a:pt x="1469689" y="767797"/>
                    <a:pt x="1469689" y="3518"/>
                  </a:cubicBezTo>
                  <a:close/>
                </a:path>
              </a:pathLst>
            </a:custGeom>
            <a:gradFill>
              <a:gsLst>
                <a:gs pos="100000">
                  <a:srgbClr val="E6ECFA">
                    <a:alpha val="0"/>
                  </a:srgbClr>
                </a:gs>
                <a:gs pos="0">
                  <a:srgbClr val="E6ECFA">
                    <a:alpha val="60000"/>
                  </a:srgbClr>
                </a:gs>
                <a:gs pos="44000">
                  <a:srgbClr val="F2F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prstClr val="white"/>
                </a:solidFill>
                <a:latin typeface="Gill Sans MT" panose="020B0502020104020203" charset="0"/>
                <a:ea typeface="Gill Sans MT" panose="020B0502020104020203" charset="0"/>
              </a:endParaRPr>
            </a:p>
          </p:txBody>
        </p:sp>
        <p:sp>
          <p:nvSpPr>
            <p:cNvPr id="4" name="任意形状 37"/>
            <p:cNvSpPr/>
            <p:nvPr>
              <p:custDataLst>
                <p:tags r:id="rId6"/>
              </p:custDataLst>
            </p:nvPr>
          </p:nvSpPr>
          <p:spPr>
            <a:xfrm flipH="1">
              <a:off x="1643" y="1838"/>
              <a:ext cx="6229" cy="8009"/>
            </a:xfrm>
            <a:custGeom>
              <a:avLst/>
              <a:gdLst>
                <a:gd name="connsiteX0" fmla="*/ 1469511 w 3955519"/>
                <a:gd name="connsiteY0" fmla="*/ 0 h 5400675"/>
                <a:gd name="connsiteX1" fmla="*/ 3787686 w 3955519"/>
                <a:gd name="connsiteY1" fmla="*/ 0 h 5400675"/>
                <a:gd name="connsiteX2" fmla="*/ 3955519 w 3955519"/>
                <a:gd name="connsiteY2" fmla="*/ 167833 h 5400675"/>
                <a:gd name="connsiteX3" fmla="*/ 3955519 w 3955519"/>
                <a:gd name="connsiteY3" fmla="*/ 5232842 h 5400675"/>
                <a:gd name="connsiteX4" fmla="*/ 3787686 w 3955519"/>
                <a:gd name="connsiteY4" fmla="*/ 5400675 h 5400675"/>
                <a:gd name="connsiteX5" fmla="*/ 1467855 w 3955519"/>
                <a:gd name="connsiteY5" fmla="*/ 5400675 h 5400675"/>
                <a:gd name="connsiteX6" fmla="*/ 1469689 w 3955519"/>
                <a:gd name="connsiteY6" fmla="*/ 5364353 h 5400675"/>
                <a:gd name="connsiteX7" fmla="*/ 144507 w 3955519"/>
                <a:gd name="connsiteY7" fmla="*/ 3895868 h 5400675"/>
                <a:gd name="connsiteX8" fmla="*/ 0 w 3955519"/>
                <a:gd name="connsiteY8" fmla="*/ 3888571 h 5400675"/>
                <a:gd name="connsiteX9" fmla="*/ 0 w 3955519"/>
                <a:gd name="connsiteY9" fmla="*/ 1479300 h 5400675"/>
                <a:gd name="connsiteX10" fmla="*/ 144507 w 3955519"/>
                <a:gd name="connsiteY10" fmla="*/ 1472003 h 5400675"/>
                <a:gd name="connsiteX11" fmla="*/ 1469689 w 3955519"/>
                <a:gd name="connsiteY11" fmla="*/ 3518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5519" h="5400675">
                  <a:moveTo>
                    <a:pt x="1469511" y="0"/>
                  </a:moveTo>
                  <a:lnTo>
                    <a:pt x="3787686" y="0"/>
                  </a:lnTo>
                  <a:cubicBezTo>
                    <a:pt x="3880378" y="0"/>
                    <a:pt x="3955519" y="75141"/>
                    <a:pt x="3955519" y="167833"/>
                  </a:cubicBezTo>
                  <a:lnTo>
                    <a:pt x="3955519" y="5232842"/>
                  </a:lnTo>
                  <a:cubicBezTo>
                    <a:pt x="3955519" y="5325534"/>
                    <a:pt x="3880378" y="5400675"/>
                    <a:pt x="3787686" y="5400675"/>
                  </a:cubicBezTo>
                  <a:lnTo>
                    <a:pt x="1467855" y="5400675"/>
                  </a:lnTo>
                  <a:lnTo>
                    <a:pt x="1469689" y="5364353"/>
                  </a:lnTo>
                  <a:cubicBezTo>
                    <a:pt x="1469689" y="4600074"/>
                    <a:pt x="888842" y="3971460"/>
                    <a:pt x="144507" y="3895868"/>
                  </a:cubicBezTo>
                  <a:lnTo>
                    <a:pt x="0" y="3888571"/>
                  </a:lnTo>
                  <a:lnTo>
                    <a:pt x="0" y="1479300"/>
                  </a:lnTo>
                  <a:lnTo>
                    <a:pt x="144507" y="1472003"/>
                  </a:lnTo>
                  <a:cubicBezTo>
                    <a:pt x="888842" y="1396412"/>
                    <a:pt x="1469689" y="767797"/>
                    <a:pt x="1469689" y="3518"/>
                  </a:cubicBezTo>
                  <a:close/>
                </a:path>
              </a:pathLst>
            </a:custGeom>
            <a:noFill/>
            <a:ln>
              <a:gradFill>
                <a:gsLst>
                  <a:gs pos="23000">
                    <a:srgbClr val="0052CC"/>
                  </a:gs>
                  <a:gs pos="1000">
                    <a:srgbClr val="0052CC">
                      <a:alpha val="0"/>
                    </a:srgbClr>
                  </a:gs>
                  <a:gs pos="25000">
                    <a:srgbClr val="0052CC">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prstClr val="white"/>
                </a:solidFill>
                <a:latin typeface="Gill Sans MT" panose="020B0502020104020203" charset="0"/>
                <a:ea typeface="Gill Sans MT" panose="020B0502020104020203" charset="0"/>
              </a:endParaRPr>
            </a:p>
          </p:txBody>
        </p:sp>
        <p:sp>
          <p:nvSpPr>
            <p:cNvPr id="7" name="任意形状 37"/>
            <p:cNvSpPr/>
            <p:nvPr>
              <p:custDataLst>
                <p:tags r:id="rId7"/>
              </p:custDataLst>
            </p:nvPr>
          </p:nvSpPr>
          <p:spPr>
            <a:xfrm>
              <a:off x="11377" y="1842"/>
              <a:ext cx="6229" cy="8009"/>
            </a:xfrm>
            <a:custGeom>
              <a:avLst/>
              <a:gdLst>
                <a:gd name="connsiteX0" fmla="*/ 1469511 w 3955519"/>
                <a:gd name="connsiteY0" fmla="*/ 0 h 5400675"/>
                <a:gd name="connsiteX1" fmla="*/ 3787686 w 3955519"/>
                <a:gd name="connsiteY1" fmla="*/ 0 h 5400675"/>
                <a:gd name="connsiteX2" fmla="*/ 3955519 w 3955519"/>
                <a:gd name="connsiteY2" fmla="*/ 167833 h 5400675"/>
                <a:gd name="connsiteX3" fmla="*/ 3955519 w 3955519"/>
                <a:gd name="connsiteY3" fmla="*/ 5232842 h 5400675"/>
                <a:gd name="connsiteX4" fmla="*/ 3787686 w 3955519"/>
                <a:gd name="connsiteY4" fmla="*/ 5400675 h 5400675"/>
                <a:gd name="connsiteX5" fmla="*/ 1467855 w 3955519"/>
                <a:gd name="connsiteY5" fmla="*/ 5400675 h 5400675"/>
                <a:gd name="connsiteX6" fmla="*/ 1469689 w 3955519"/>
                <a:gd name="connsiteY6" fmla="*/ 5364353 h 5400675"/>
                <a:gd name="connsiteX7" fmla="*/ 144507 w 3955519"/>
                <a:gd name="connsiteY7" fmla="*/ 3895868 h 5400675"/>
                <a:gd name="connsiteX8" fmla="*/ 0 w 3955519"/>
                <a:gd name="connsiteY8" fmla="*/ 3888571 h 5400675"/>
                <a:gd name="connsiteX9" fmla="*/ 0 w 3955519"/>
                <a:gd name="connsiteY9" fmla="*/ 1479300 h 5400675"/>
                <a:gd name="connsiteX10" fmla="*/ 144507 w 3955519"/>
                <a:gd name="connsiteY10" fmla="*/ 1472003 h 5400675"/>
                <a:gd name="connsiteX11" fmla="*/ 1469689 w 3955519"/>
                <a:gd name="connsiteY11" fmla="*/ 3518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5519" h="5400675">
                  <a:moveTo>
                    <a:pt x="1469511" y="0"/>
                  </a:moveTo>
                  <a:lnTo>
                    <a:pt x="3787686" y="0"/>
                  </a:lnTo>
                  <a:cubicBezTo>
                    <a:pt x="3880378" y="0"/>
                    <a:pt x="3955519" y="75141"/>
                    <a:pt x="3955519" y="167833"/>
                  </a:cubicBezTo>
                  <a:lnTo>
                    <a:pt x="3955519" y="5232842"/>
                  </a:lnTo>
                  <a:cubicBezTo>
                    <a:pt x="3955519" y="5325534"/>
                    <a:pt x="3880378" y="5400675"/>
                    <a:pt x="3787686" y="5400675"/>
                  </a:cubicBezTo>
                  <a:lnTo>
                    <a:pt x="1467855" y="5400675"/>
                  </a:lnTo>
                  <a:lnTo>
                    <a:pt x="1469689" y="5364353"/>
                  </a:lnTo>
                  <a:cubicBezTo>
                    <a:pt x="1469689" y="4600074"/>
                    <a:pt x="888842" y="3971460"/>
                    <a:pt x="144507" y="3895868"/>
                  </a:cubicBezTo>
                  <a:lnTo>
                    <a:pt x="0" y="3888571"/>
                  </a:lnTo>
                  <a:lnTo>
                    <a:pt x="0" y="1479300"/>
                  </a:lnTo>
                  <a:lnTo>
                    <a:pt x="144507" y="1472003"/>
                  </a:lnTo>
                  <a:cubicBezTo>
                    <a:pt x="888842" y="1396412"/>
                    <a:pt x="1469689" y="767797"/>
                    <a:pt x="1469689" y="3518"/>
                  </a:cubicBezTo>
                  <a:close/>
                </a:path>
              </a:pathLst>
            </a:custGeom>
            <a:noFill/>
            <a:ln>
              <a:gradFill>
                <a:gsLst>
                  <a:gs pos="23000">
                    <a:srgbClr val="0052CC"/>
                  </a:gs>
                  <a:gs pos="1000">
                    <a:srgbClr val="0052CC">
                      <a:alpha val="0"/>
                    </a:srgbClr>
                  </a:gs>
                  <a:gs pos="25000">
                    <a:srgbClr val="0052CC">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prstClr val="white"/>
                </a:solidFill>
                <a:latin typeface="Gill Sans MT" panose="020B0502020104020203" charset="0"/>
                <a:ea typeface="Gill Sans MT" panose="020B0502020104020203" charset="0"/>
              </a:endParaRPr>
            </a:p>
          </p:txBody>
        </p:sp>
        <p:sp>
          <p:nvSpPr>
            <p:cNvPr id="109" name="圆角矩形 108"/>
            <p:cNvSpPr/>
            <p:nvPr>
              <p:custDataLst>
                <p:tags r:id="rId8"/>
              </p:custDataLst>
            </p:nvPr>
          </p:nvSpPr>
          <p:spPr>
            <a:xfrm>
              <a:off x="1405" y="2118"/>
              <a:ext cx="4819" cy="4083"/>
            </a:xfrm>
            <a:prstGeom prst="roundRect">
              <a:avLst>
                <a:gd name="adj" fmla="val 7871"/>
              </a:avLst>
            </a:prstGeom>
            <a:solidFill>
              <a:schemeClr val="bg1"/>
            </a:solidFill>
            <a:ln>
              <a:noFill/>
            </a:ln>
            <a:effectLst>
              <a:outerShdw blurRad="114300" dist="50800" dir="5400000" algn="t" rotWithShape="0">
                <a:srgbClr val="0052CC">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任意多边形: 形状 11"/>
            <p:cNvSpPr/>
            <p:nvPr>
              <p:custDataLst>
                <p:tags r:id="rId9"/>
              </p:custDataLst>
            </p:nvPr>
          </p:nvSpPr>
          <p:spPr>
            <a:xfrm>
              <a:off x="7759" y="3545"/>
              <a:ext cx="4060" cy="4061"/>
            </a:xfrm>
            <a:custGeom>
              <a:avLst/>
              <a:gdLst>
                <a:gd name="connsiteX0" fmla="*/ 3327400 w 3327400"/>
                <a:gd name="connsiteY0" fmla="*/ 1663700 h 3327400"/>
                <a:gd name="connsiteX1" fmla="*/ 1663700 w 3327400"/>
                <a:gd name="connsiteY1" fmla="*/ 3327400 h 3327400"/>
                <a:gd name="connsiteX2" fmla="*/ 0 w 3327400"/>
                <a:gd name="connsiteY2" fmla="*/ 1663700 h 3327400"/>
                <a:gd name="connsiteX3" fmla="*/ 1663700 w 3327400"/>
                <a:gd name="connsiteY3" fmla="*/ 0 h 3327400"/>
                <a:gd name="connsiteX4" fmla="*/ 3327400 w 3327400"/>
                <a:gd name="connsiteY4" fmla="*/ 1663700 h 332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400" h="3327400">
                  <a:moveTo>
                    <a:pt x="3327400" y="1663700"/>
                  </a:moveTo>
                  <a:cubicBezTo>
                    <a:pt x="3327400" y="2582536"/>
                    <a:pt x="2582536" y="3327400"/>
                    <a:pt x="1663700" y="3327400"/>
                  </a:cubicBezTo>
                  <a:cubicBezTo>
                    <a:pt x="744864" y="3327400"/>
                    <a:pt x="0" y="2582536"/>
                    <a:pt x="0" y="1663700"/>
                  </a:cubicBezTo>
                  <a:cubicBezTo>
                    <a:pt x="0" y="744864"/>
                    <a:pt x="744864" y="0"/>
                    <a:pt x="1663700" y="0"/>
                  </a:cubicBezTo>
                  <a:cubicBezTo>
                    <a:pt x="2582536" y="0"/>
                    <a:pt x="3327400" y="744864"/>
                    <a:pt x="3327400" y="1663700"/>
                  </a:cubicBezTo>
                  <a:close/>
                </a:path>
              </a:pathLst>
            </a:custGeom>
            <a:noFill/>
            <a:ln w="622300" cap="flat">
              <a:solidFill>
                <a:srgbClr val="FFFFFF"/>
              </a:solidFill>
              <a:prstDash val="solid"/>
              <a:miter/>
            </a:ln>
            <a:effectLst>
              <a:outerShdw blurRad="622300" sx="102000" sy="102000" algn="ctr" rotWithShape="0">
                <a:prstClr val="black">
                  <a:alpha val="10000"/>
                </a:prstClr>
              </a:outerShdw>
            </a:effectLst>
          </p:spPr>
          <p:txBody>
            <a:bodyPr rtlCol="0" anchor="ctr"/>
            <a:p>
              <a:endParaRPr lang="en-US"/>
            </a:p>
          </p:txBody>
        </p:sp>
        <p:grpSp>
          <p:nvGrpSpPr>
            <p:cNvPr id="5" name="图形 2"/>
            <p:cNvGrpSpPr/>
            <p:nvPr/>
          </p:nvGrpSpPr>
          <p:grpSpPr>
            <a:xfrm rot="0">
              <a:off x="7030" y="2864"/>
              <a:ext cx="2547" cy="2650"/>
              <a:chOff x="3828459" y="1740331"/>
              <a:chExt cx="2087219" cy="2171668"/>
            </a:xfrm>
            <a:solidFill>
              <a:srgbClr val="0052CC"/>
            </a:solidFill>
            <a:effectLst>
              <a:outerShdw blurRad="469403" dist="38100" dir="5400000" algn="t" rotWithShape="0">
                <a:schemeClr val="accent1">
                  <a:lumMod val="50000"/>
                  <a:alpha val="42000"/>
                </a:schemeClr>
              </a:outerShdw>
            </a:effectLst>
          </p:grpSpPr>
          <p:sp>
            <p:nvSpPr>
              <p:cNvPr id="6" name="任意多边形: 形状 13"/>
              <p:cNvSpPr/>
              <p:nvPr>
                <p:custDataLst>
                  <p:tags r:id="rId10"/>
                </p:custDataLst>
              </p:nvPr>
            </p:nvSpPr>
            <p:spPr>
              <a:xfrm>
                <a:off x="3828459" y="1740331"/>
                <a:ext cx="2087219" cy="2171668"/>
              </a:xfrm>
              <a:custGeom>
                <a:avLst/>
                <a:gdLst>
                  <a:gd name="connsiteX0" fmla="*/ 578701 w 2087219"/>
                  <a:gd name="connsiteY0" fmla="*/ 716331 h 2171668"/>
                  <a:gd name="connsiteX1" fmla="*/ 1906778 w 2087219"/>
                  <a:gd name="connsiteY1" fmla="*/ 0 h 2171668"/>
                  <a:gd name="connsiteX2" fmla="*/ 2087220 w 2087219"/>
                  <a:gd name="connsiteY2" fmla="*/ 1167238 h 2171668"/>
                  <a:gd name="connsiteX3" fmla="*/ 1454982 w 2087219"/>
                  <a:gd name="connsiteY3" fmla="*/ 1508252 h 2171668"/>
                  <a:gd name="connsiteX4" fmla="*/ 1179487 w 2087219"/>
                  <a:gd name="connsiteY4" fmla="*/ 2171668 h 2171668"/>
                  <a:gd name="connsiteX5" fmla="*/ 0 w 2087219"/>
                  <a:gd name="connsiteY5" fmla="*/ 2109896 h 2171668"/>
                  <a:gd name="connsiteX6" fmla="*/ 578701 w 2087219"/>
                  <a:gd name="connsiteY6" fmla="*/ 716331 h 21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219" h="2171668">
                    <a:moveTo>
                      <a:pt x="578701" y="716331"/>
                    </a:moveTo>
                    <a:cubicBezTo>
                      <a:pt x="925957" y="332080"/>
                      <a:pt x="1394943" y="79127"/>
                      <a:pt x="1906778" y="0"/>
                    </a:cubicBezTo>
                    <a:lnTo>
                      <a:pt x="2087220" y="1167238"/>
                    </a:lnTo>
                    <a:cubicBezTo>
                      <a:pt x="1843558" y="1204906"/>
                      <a:pt x="1620291" y="1325328"/>
                      <a:pt x="1454982" y="1508252"/>
                    </a:cubicBezTo>
                    <a:cubicBezTo>
                      <a:pt x="1289666" y="1691177"/>
                      <a:pt x="1192378" y="1925447"/>
                      <a:pt x="1179487" y="2171668"/>
                    </a:cubicBezTo>
                    <a:lnTo>
                      <a:pt x="0" y="2109896"/>
                    </a:lnTo>
                    <a:cubicBezTo>
                      <a:pt x="27089" y="1592688"/>
                      <a:pt x="231445" y="1100582"/>
                      <a:pt x="578701" y="716331"/>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sp>
            <p:nvSpPr>
              <p:cNvPr id="15" name="任意多边形: 形状 14"/>
              <p:cNvSpPr/>
              <p:nvPr>
                <p:custDataLst>
                  <p:tags r:id="rId11"/>
                </p:custDataLst>
              </p:nvPr>
            </p:nvSpPr>
            <p:spPr>
              <a:xfrm>
                <a:off x="3841845" y="1754860"/>
                <a:ext cx="2059349" cy="2143791"/>
              </a:xfrm>
              <a:custGeom>
                <a:avLst/>
                <a:gdLst>
                  <a:gd name="connsiteX0" fmla="*/ 574739 w 2059349"/>
                  <a:gd name="connsiteY0" fmla="*/ 710318 h 2143791"/>
                  <a:gd name="connsiteX1" fmla="*/ 1882788 w 2059349"/>
                  <a:gd name="connsiteY1" fmla="*/ 0 h 2143791"/>
                  <a:gd name="connsiteX2" fmla="*/ 2059350 w 2059349"/>
                  <a:gd name="connsiteY2" fmla="*/ 1142168 h 2143791"/>
                  <a:gd name="connsiteX3" fmla="*/ 1432173 w 2059349"/>
                  <a:gd name="connsiteY3" fmla="*/ 1485208 h 2143791"/>
                  <a:gd name="connsiteX4" fmla="*/ 1154157 w 2059349"/>
                  <a:gd name="connsiteY4" fmla="*/ 2143792 h 2143791"/>
                  <a:gd name="connsiteX5" fmla="*/ 0 w 2059349"/>
                  <a:gd name="connsiteY5" fmla="*/ 2083353 h 2143791"/>
                  <a:gd name="connsiteX6" fmla="*/ 574739 w 2059349"/>
                  <a:gd name="connsiteY6" fmla="*/ 710318 h 214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9349" h="2143791">
                    <a:moveTo>
                      <a:pt x="574739" y="710318"/>
                    </a:moveTo>
                    <a:cubicBezTo>
                      <a:pt x="917200" y="331375"/>
                      <a:pt x="1378718" y="80848"/>
                      <a:pt x="1882788" y="0"/>
                    </a:cubicBezTo>
                    <a:lnTo>
                      <a:pt x="2059350" y="1142168"/>
                    </a:lnTo>
                    <a:cubicBezTo>
                      <a:pt x="1817694" y="1182427"/>
                      <a:pt x="1596600" y="1303261"/>
                      <a:pt x="1432173" y="1485208"/>
                    </a:cubicBezTo>
                    <a:cubicBezTo>
                      <a:pt x="1267739" y="1667155"/>
                      <a:pt x="1169829" y="1899304"/>
                      <a:pt x="1154157" y="2143792"/>
                    </a:cubicBezTo>
                    <a:lnTo>
                      <a:pt x="0" y="2083353"/>
                    </a:lnTo>
                    <a:cubicBezTo>
                      <a:pt x="29585" y="1573701"/>
                      <a:pt x="232277" y="1089260"/>
                      <a:pt x="574739" y="710318"/>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grpSp>
        <p:grpSp>
          <p:nvGrpSpPr>
            <p:cNvPr id="16" name="图形 2"/>
            <p:cNvGrpSpPr/>
            <p:nvPr/>
          </p:nvGrpSpPr>
          <p:grpSpPr>
            <a:xfrm rot="0">
              <a:off x="9968" y="2861"/>
              <a:ext cx="2554" cy="2644"/>
              <a:chOff x="6236525" y="1738090"/>
              <a:chExt cx="2093468" cy="2166778"/>
            </a:xfrm>
            <a:solidFill>
              <a:srgbClr val="0052CC"/>
            </a:solidFill>
            <a:effectLst>
              <a:outerShdw blurRad="469403" dist="38100" dir="5400000" algn="t" rotWithShape="0">
                <a:schemeClr val="accent1">
                  <a:lumMod val="50000"/>
                  <a:alpha val="42000"/>
                </a:schemeClr>
              </a:outerShdw>
            </a:effectLst>
          </p:grpSpPr>
          <p:sp>
            <p:nvSpPr>
              <p:cNvPr id="17" name="任意多边形: 形状 16"/>
              <p:cNvSpPr/>
              <p:nvPr>
                <p:custDataLst>
                  <p:tags r:id="rId12"/>
                </p:custDataLst>
              </p:nvPr>
            </p:nvSpPr>
            <p:spPr>
              <a:xfrm>
                <a:off x="6236525" y="1738090"/>
                <a:ext cx="2093468" cy="2166778"/>
              </a:xfrm>
              <a:custGeom>
                <a:avLst/>
                <a:gdLst>
                  <a:gd name="connsiteX0" fmla="*/ 1505458 w 2093468"/>
                  <a:gd name="connsiteY0" fmla="*/ 707485 h 2166778"/>
                  <a:gd name="connsiteX1" fmla="*/ 2093468 w 2093468"/>
                  <a:gd name="connsiteY1" fmla="*/ 2097170 h 2166778"/>
                  <a:gd name="connsiteX2" fmla="*/ 914400 w 2093468"/>
                  <a:gd name="connsiteY2" fmla="*/ 2166779 h 2166778"/>
                  <a:gd name="connsiteX3" fmla="*/ 634492 w 2093468"/>
                  <a:gd name="connsiteY3" fmla="*/ 1505211 h 2166778"/>
                  <a:gd name="connsiteX4" fmla="*/ 0 w 2093468"/>
                  <a:gd name="connsiteY4" fmla="*/ 1168413 h 2166778"/>
                  <a:gd name="connsiteX5" fmla="*/ 172657 w 2093468"/>
                  <a:gd name="connsiteY5" fmla="*/ 0 h 2166778"/>
                  <a:gd name="connsiteX6" fmla="*/ 1505458 w 2093468"/>
                  <a:gd name="connsiteY6" fmla="*/ 707485 h 216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468" h="2166778">
                    <a:moveTo>
                      <a:pt x="1505458" y="707485"/>
                    </a:moveTo>
                    <a:cubicBezTo>
                      <a:pt x="1855280" y="1089412"/>
                      <a:pt x="2062925" y="1580153"/>
                      <a:pt x="2093468" y="2097170"/>
                    </a:cubicBezTo>
                    <a:lnTo>
                      <a:pt x="914400" y="2166779"/>
                    </a:lnTo>
                    <a:cubicBezTo>
                      <a:pt x="899858" y="1920653"/>
                      <a:pt x="800989" y="1687036"/>
                      <a:pt x="634492" y="1505211"/>
                    </a:cubicBezTo>
                    <a:cubicBezTo>
                      <a:pt x="467931" y="1323391"/>
                      <a:pt x="243903" y="1204455"/>
                      <a:pt x="0" y="1168413"/>
                    </a:cubicBezTo>
                    <a:lnTo>
                      <a:pt x="172657" y="0"/>
                    </a:lnTo>
                    <a:cubicBezTo>
                      <a:pt x="685038" y="75717"/>
                      <a:pt x="1155700" y="325552"/>
                      <a:pt x="1505458" y="707485"/>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sp>
            <p:nvSpPr>
              <p:cNvPr id="18" name="任意多边形: 形状 17"/>
              <p:cNvSpPr/>
              <p:nvPr>
                <p:custDataLst>
                  <p:tags r:id="rId13"/>
                </p:custDataLst>
              </p:nvPr>
            </p:nvSpPr>
            <p:spPr>
              <a:xfrm>
                <a:off x="6250933" y="1752549"/>
                <a:ext cx="2065597" cy="2138902"/>
              </a:xfrm>
              <a:custGeom>
                <a:avLst/>
                <a:gdLst>
                  <a:gd name="connsiteX0" fmla="*/ 1481715 w 2065597"/>
                  <a:gd name="connsiteY0" fmla="*/ 701599 h 2138902"/>
                  <a:gd name="connsiteX1" fmla="*/ 2065598 w 2065597"/>
                  <a:gd name="connsiteY1" fmla="*/ 2070779 h 2138902"/>
                  <a:gd name="connsiteX2" fmla="*/ 911866 w 2065597"/>
                  <a:gd name="connsiteY2" fmla="*/ 2138903 h 2138902"/>
                  <a:gd name="connsiteX3" fmla="*/ 629419 w 2065597"/>
                  <a:gd name="connsiteY3" fmla="*/ 1482173 h 2138902"/>
                  <a:gd name="connsiteX4" fmla="*/ 0 w 2065597"/>
                  <a:gd name="connsiteY4" fmla="*/ 1143317 h 2138902"/>
                  <a:gd name="connsiteX5" fmla="*/ 168980 w 2065597"/>
                  <a:gd name="connsiteY5" fmla="*/ 0 h 2138902"/>
                  <a:gd name="connsiteX6" fmla="*/ 1481715 w 2065597"/>
                  <a:gd name="connsiteY6" fmla="*/ 701599 h 213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597" h="2138902">
                    <a:moveTo>
                      <a:pt x="1481715" y="701599"/>
                    </a:moveTo>
                    <a:cubicBezTo>
                      <a:pt x="1826711" y="1078262"/>
                      <a:pt x="2032578" y="1561338"/>
                      <a:pt x="2065598" y="2070779"/>
                    </a:cubicBezTo>
                    <a:lnTo>
                      <a:pt x="911866" y="2138903"/>
                    </a:lnTo>
                    <a:cubicBezTo>
                      <a:pt x="894531" y="1894522"/>
                      <a:pt x="795090" y="1663027"/>
                      <a:pt x="629419" y="1482173"/>
                    </a:cubicBezTo>
                    <a:cubicBezTo>
                      <a:pt x="463810" y="1301325"/>
                      <a:pt x="241941" y="1181964"/>
                      <a:pt x="0" y="1143317"/>
                    </a:cubicBezTo>
                    <a:lnTo>
                      <a:pt x="168980" y="0"/>
                    </a:lnTo>
                    <a:cubicBezTo>
                      <a:pt x="673551" y="77489"/>
                      <a:pt x="1136720" y="324942"/>
                      <a:pt x="1481715" y="701599"/>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grpSp>
        <p:grpSp>
          <p:nvGrpSpPr>
            <p:cNvPr id="19" name="图形 2"/>
            <p:cNvGrpSpPr/>
            <p:nvPr/>
          </p:nvGrpSpPr>
          <p:grpSpPr>
            <a:xfrm rot="0">
              <a:off x="9894" y="5735"/>
              <a:ext cx="2615" cy="2588"/>
              <a:chOff x="6175552" y="4092511"/>
              <a:chExt cx="2143137" cy="2120830"/>
            </a:xfrm>
            <a:solidFill>
              <a:srgbClr val="0052CC"/>
            </a:solidFill>
            <a:effectLst>
              <a:outerShdw blurRad="469403" dist="38100" dir="5400000" algn="t" rotWithShape="0">
                <a:schemeClr val="accent1">
                  <a:lumMod val="50000"/>
                  <a:alpha val="42000"/>
                </a:schemeClr>
              </a:outerShdw>
            </a:effectLst>
          </p:grpSpPr>
          <p:sp>
            <p:nvSpPr>
              <p:cNvPr id="20" name="任意多边形: 形状 19"/>
              <p:cNvSpPr/>
              <p:nvPr>
                <p:custDataLst>
                  <p:tags r:id="rId14"/>
                </p:custDataLst>
              </p:nvPr>
            </p:nvSpPr>
            <p:spPr>
              <a:xfrm>
                <a:off x="6175552" y="4092511"/>
                <a:ext cx="2143137" cy="2120830"/>
              </a:xfrm>
              <a:custGeom>
                <a:avLst/>
                <a:gdLst>
                  <a:gd name="connsiteX0" fmla="*/ 1476641 w 2143137"/>
                  <a:gd name="connsiteY0" fmla="*/ 1490707 h 2120830"/>
                  <a:gd name="connsiteX1" fmla="*/ 105594 w 2143137"/>
                  <a:gd name="connsiteY1" fmla="*/ 2120830 h 2120830"/>
                  <a:gd name="connsiteX2" fmla="*/ 0 w 2143137"/>
                  <a:gd name="connsiteY2" fmla="*/ 944461 h 2120830"/>
                  <a:gd name="connsiteX3" fmla="*/ 652729 w 2143137"/>
                  <a:gd name="connsiteY3" fmla="*/ 644487 h 2120830"/>
                  <a:gd name="connsiteX4" fmla="*/ 969975 w 2143137"/>
                  <a:gd name="connsiteY4" fmla="*/ 0 h 2120830"/>
                  <a:gd name="connsiteX5" fmla="*/ 2143138 w 2143137"/>
                  <a:gd name="connsiteY5" fmla="*/ 136906 h 2120830"/>
                  <a:gd name="connsiteX6" fmla="*/ 1476641 w 2143137"/>
                  <a:gd name="connsiteY6" fmla="*/ 1490707 h 212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37" h="2120830">
                    <a:moveTo>
                      <a:pt x="1476641" y="1490707"/>
                    </a:moveTo>
                    <a:cubicBezTo>
                      <a:pt x="1105611" y="1852016"/>
                      <a:pt x="621424" y="2074532"/>
                      <a:pt x="105594" y="2120830"/>
                    </a:cubicBezTo>
                    <a:lnTo>
                      <a:pt x="0" y="944461"/>
                    </a:lnTo>
                    <a:cubicBezTo>
                      <a:pt x="245567" y="922420"/>
                      <a:pt x="476072" y="816489"/>
                      <a:pt x="652729" y="644487"/>
                    </a:cubicBezTo>
                    <a:cubicBezTo>
                      <a:pt x="829386" y="472484"/>
                      <a:pt x="941400" y="244901"/>
                      <a:pt x="969975" y="0"/>
                    </a:cubicBezTo>
                    <a:lnTo>
                      <a:pt x="2143138" y="136906"/>
                    </a:lnTo>
                    <a:cubicBezTo>
                      <a:pt x="2083066" y="651332"/>
                      <a:pt x="1847736" y="1129399"/>
                      <a:pt x="1476641" y="1490707"/>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sp>
            <p:nvSpPr>
              <p:cNvPr id="21" name="任意多边形: 形状 20"/>
              <p:cNvSpPr/>
              <p:nvPr>
                <p:custDataLst>
                  <p:tags r:id="rId15"/>
                </p:custDataLst>
              </p:nvPr>
            </p:nvSpPr>
            <p:spPr>
              <a:xfrm>
                <a:off x="6189332" y="4106589"/>
                <a:ext cx="2115198" cy="2092934"/>
              </a:xfrm>
              <a:custGeom>
                <a:avLst/>
                <a:gdLst>
                  <a:gd name="connsiteX0" fmla="*/ 1454036 w 2115198"/>
                  <a:gd name="connsiteY0" fmla="*/ 1467530 h 2092934"/>
                  <a:gd name="connsiteX1" fmla="*/ 103327 w 2115198"/>
                  <a:gd name="connsiteY1" fmla="*/ 2092935 h 2092934"/>
                  <a:gd name="connsiteX2" fmla="*/ 0 w 2115198"/>
                  <a:gd name="connsiteY2" fmla="*/ 941826 h 2092934"/>
                  <a:gd name="connsiteX3" fmla="*/ 647776 w 2115198"/>
                  <a:gd name="connsiteY3" fmla="*/ 639509 h 2092934"/>
                  <a:gd name="connsiteX4" fmla="*/ 967245 w 2115198"/>
                  <a:gd name="connsiteY4" fmla="*/ 0 h 2092934"/>
                  <a:gd name="connsiteX5" fmla="*/ 2115198 w 2115198"/>
                  <a:gd name="connsiteY5" fmla="*/ 133966 h 2092934"/>
                  <a:gd name="connsiteX6" fmla="*/ 1454036 w 2115198"/>
                  <a:gd name="connsiteY6" fmla="*/ 1467530 h 209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198" h="2092934">
                    <a:moveTo>
                      <a:pt x="1454036" y="1467530"/>
                    </a:moveTo>
                    <a:cubicBezTo>
                      <a:pt x="1088086" y="1823847"/>
                      <a:pt x="611518" y="2044414"/>
                      <a:pt x="103327" y="2092935"/>
                    </a:cubicBezTo>
                    <a:lnTo>
                      <a:pt x="0" y="941826"/>
                    </a:lnTo>
                    <a:cubicBezTo>
                      <a:pt x="243726" y="917074"/>
                      <a:pt x="472072" y="810590"/>
                      <a:pt x="647776" y="639509"/>
                    </a:cubicBezTo>
                    <a:cubicBezTo>
                      <a:pt x="823481" y="468421"/>
                      <a:pt x="936003" y="242996"/>
                      <a:pt x="967245" y="0"/>
                    </a:cubicBezTo>
                    <a:lnTo>
                      <a:pt x="2115198" y="133966"/>
                    </a:lnTo>
                    <a:cubicBezTo>
                      <a:pt x="2053158" y="640696"/>
                      <a:pt x="1819987" y="1111212"/>
                      <a:pt x="1454036" y="1467530"/>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grpSp>
        <p:grpSp>
          <p:nvGrpSpPr>
            <p:cNvPr id="22" name="图形 2"/>
            <p:cNvGrpSpPr/>
            <p:nvPr/>
          </p:nvGrpSpPr>
          <p:grpSpPr>
            <a:xfrm rot="0">
              <a:off x="7038" y="5702"/>
              <a:ext cx="2589" cy="2614"/>
              <a:chOff x="3834650" y="4065460"/>
              <a:chExt cx="2121960" cy="2142058"/>
            </a:xfrm>
            <a:solidFill>
              <a:srgbClr val="0052CC"/>
            </a:solidFill>
            <a:effectLst>
              <a:outerShdw blurRad="469403" dist="38100" dir="5400000" algn="t" rotWithShape="0">
                <a:schemeClr val="accent1">
                  <a:lumMod val="50000"/>
                  <a:alpha val="42000"/>
                </a:schemeClr>
              </a:outerShdw>
            </a:effectLst>
          </p:grpSpPr>
          <p:sp>
            <p:nvSpPr>
              <p:cNvPr id="23" name="任意多边形: 形状 22"/>
              <p:cNvSpPr/>
              <p:nvPr>
                <p:custDataLst>
                  <p:tags r:id="rId16"/>
                </p:custDataLst>
              </p:nvPr>
            </p:nvSpPr>
            <p:spPr>
              <a:xfrm>
                <a:off x="3834650" y="4065460"/>
                <a:ext cx="2121960" cy="2142058"/>
              </a:xfrm>
              <a:custGeom>
                <a:avLst/>
                <a:gdLst>
                  <a:gd name="connsiteX0" fmla="*/ 631920 w 2121960"/>
                  <a:gd name="connsiteY0" fmla="*/ 1477385 h 2142058"/>
                  <a:gd name="connsiteX1" fmla="*/ 0 w 2121960"/>
                  <a:gd name="connsiteY1" fmla="*/ 107131 h 2142058"/>
                  <a:gd name="connsiteX2" fmla="*/ 1176236 w 2121960"/>
                  <a:gd name="connsiteY2" fmla="*/ 0 h 2142058"/>
                  <a:gd name="connsiteX3" fmla="*/ 1477061 w 2121960"/>
                  <a:gd name="connsiteY3" fmla="*/ 652316 h 2142058"/>
                  <a:gd name="connsiteX4" fmla="*/ 2121961 w 2121960"/>
                  <a:gd name="connsiteY4" fmla="*/ 968737 h 2142058"/>
                  <a:gd name="connsiteX5" fmla="*/ 1986591 w 2121960"/>
                  <a:gd name="connsiteY5" fmla="*/ 2142059 h 2142058"/>
                  <a:gd name="connsiteX6" fmla="*/ 631920 w 2121960"/>
                  <a:gd name="connsiteY6" fmla="*/ 1477385 h 214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960" h="2142058">
                    <a:moveTo>
                      <a:pt x="631920" y="1477385"/>
                    </a:moveTo>
                    <a:cubicBezTo>
                      <a:pt x="270129" y="1106786"/>
                      <a:pt x="46977" y="622910"/>
                      <a:pt x="0" y="107131"/>
                    </a:cubicBezTo>
                    <a:lnTo>
                      <a:pt x="1176236" y="0"/>
                    </a:lnTo>
                    <a:cubicBezTo>
                      <a:pt x="1198601" y="245542"/>
                      <a:pt x="1304830" y="475895"/>
                      <a:pt x="1477061" y="652316"/>
                    </a:cubicBezTo>
                    <a:cubicBezTo>
                      <a:pt x="1649298" y="828745"/>
                      <a:pt x="1877028" y="940479"/>
                      <a:pt x="2121961" y="968737"/>
                    </a:cubicBezTo>
                    <a:lnTo>
                      <a:pt x="1986591" y="2142059"/>
                    </a:lnTo>
                    <a:cubicBezTo>
                      <a:pt x="1472082" y="2082692"/>
                      <a:pt x="993711" y="1847977"/>
                      <a:pt x="631920" y="1477385"/>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sp>
            <p:nvSpPr>
              <p:cNvPr id="24" name="任意多边形: 形状 23"/>
              <p:cNvSpPr/>
              <p:nvPr>
                <p:custDataLst>
                  <p:tags r:id="rId17"/>
                </p:custDataLst>
              </p:nvPr>
            </p:nvSpPr>
            <p:spPr>
              <a:xfrm>
                <a:off x="3848487" y="4079252"/>
                <a:ext cx="2094058" cy="2114156"/>
              </a:xfrm>
              <a:custGeom>
                <a:avLst/>
                <a:gdLst>
                  <a:gd name="connsiteX0" fmla="*/ 627171 w 2094058"/>
                  <a:gd name="connsiteY0" fmla="*/ 1454722 h 2114156"/>
                  <a:gd name="connsiteX1" fmla="*/ 0 w 2094058"/>
                  <a:gd name="connsiteY1" fmla="*/ 104832 h 2114156"/>
                  <a:gd name="connsiteX2" fmla="*/ 1150976 w 2094058"/>
                  <a:gd name="connsiteY2" fmla="*/ 0 h 2114156"/>
                  <a:gd name="connsiteX3" fmla="*/ 1454138 w 2094058"/>
                  <a:gd name="connsiteY3" fmla="*/ 647395 h 2114156"/>
                  <a:gd name="connsiteX4" fmla="*/ 2094059 w 2094058"/>
                  <a:gd name="connsiteY4" fmla="*/ 966032 h 2114156"/>
                  <a:gd name="connsiteX5" fmla="*/ 1961598 w 2094058"/>
                  <a:gd name="connsiteY5" fmla="*/ 2114157 h 2114156"/>
                  <a:gd name="connsiteX6" fmla="*/ 627171 w 2094058"/>
                  <a:gd name="connsiteY6" fmla="*/ 1454722 h 211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058" h="2114156">
                    <a:moveTo>
                      <a:pt x="627171" y="1454722"/>
                    </a:moveTo>
                    <a:cubicBezTo>
                      <a:pt x="270377" y="1089241"/>
                      <a:pt x="49187" y="612966"/>
                      <a:pt x="0" y="104832"/>
                    </a:cubicBezTo>
                    <a:lnTo>
                      <a:pt x="1150976" y="0"/>
                    </a:lnTo>
                    <a:cubicBezTo>
                      <a:pt x="1176046" y="243707"/>
                      <a:pt x="1282827" y="471913"/>
                      <a:pt x="1454138" y="647395"/>
                    </a:cubicBezTo>
                    <a:cubicBezTo>
                      <a:pt x="1625454" y="822878"/>
                      <a:pt x="1851032" y="935114"/>
                      <a:pt x="2094059" y="966032"/>
                    </a:cubicBezTo>
                    <a:lnTo>
                      <a:pt x="1961598" y="2114157"/>
                    </a:lnTo>
                    <a:cubicBezTo>
                      <a:pt x="1454791" y="2052771"/>
                      <a:pt x="983971" y="1820196"/>
                      <a:pt x="627171" y="1454722"/>
                    </a:cubicBez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grpSp>
        <p:sp>
          <p:nvSpPr>
            <p:cNvPr id="25" name="任意多边形: 形状 24"/>
            <p:cNvSpPr/>
            <p:nvPr>
              <p:custDataLst>
                <p:tags r:id="rId18"/>
              </p:custDataLst>
            </p:nvPr>
          </p:nvSpPr>
          <p:spPr>
            <a:xfrm>
              <a:off x="8867" y="4654"/>
              <a:ext cx="1836" cy="1837"/>
            </a:xfrm>
            <a:custGeom>
              <a:avLst/>
              <a:gdLst>
                <a:gd name="connsiteX0" fmla="*/ 1504950 w 1504950"/>
                <a:gd name="connsiteY0" fmla="*/ 752475 h 1504950"/>
                <a:gd name="connsiteX1" fmla="*/ 752475 w 1504950"/>
                <a:gd name="connsiteY1" fmla="*/ 1504950 h 1504950"/>
                <a:gd name="connsiteX2" fmla="*/ 0 w 1504950"/>
                <a:gd name="connsiteY2" fmla="*/ 752475 h 1504950"/>
                <a:gd name="connsiteX3" fmla="*/ 752475 w 1504950"/>
                <a:gd name="connsiteY3" fmla="*/ 0 h 1504950"/>
                <a:gd name="connsiteX4" fmla="*/ 1504950 w 1504950"/>
                <a:gd name="connsiteY4" fmla="*/ 752475 h 150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1504950">
                  <a:moveTo>
                    <a:pt x="1504950" y="752475"/>
                  </a:moveTo>
                  <a:cubicBezTo>
                    <a:pt x="1504950" y="1168056"/>
                    <a:pt x="1168056" y="1504950"/>
                    <a:pt x="752475" y="1504950"/>
                  </a:cubicBezTo>
                  <a:cubicBezTo>
                    <a:pt x="336895" y="1504950"/>
                    <a:pt x="0" y="1168056"/>
                    <a:pt x="0" y="752475"/>
                  </a:cubicBezTo>
                  <a:cubicBezTo>
                    <a:pt x="0" y="336895"/>
                    <a:pt x="336895" y="0"/>
                    <a:pt x="752475" y="0"/>
                  </a:cubicBezTo>
                  <a:cubicBezTo>
                    <a:pt x="1168056" y="0"/>
                    <a:pt x="1504950" y="336895"/>
                    <a:pt x="1504950" y="752475"/>
                  </a:cubicBezTo>
                  <a:close/>
                </a:path>
              </a:pathLst>
            </a:custGeom>
            <a:solidFill>
              <a:srgbClr val="FFFFFF"/>
            </a:solidFill>
            <a:ln w="6350" cap="flat">
              <a:noFill/>
              <a:prstDash val="solid"/>
              <a:miter/>
            </a:ln>
            <a:effectLst>
              <a:outerShdw blurRad="406400" sx="102000" sy="102000" algn="ctr" rotWithShape="0">
                <a:prstClr val="black">
                  <a:alpha val="10000"/>
                </a:prstClr>
              </a:outerShdw>
            </a:effectLst>
          </p:spPr>
          <p:txBody>
            <a:bodyPr rtlCol="0" anchor="ctr"/>
            <a:p>
              <a:endParaRPr lang="en-US"/>
            </a:p>
          </p:txBody>
        </p:sp>
        <p:sp>
          <p:nvSpPr>
            <p:cNvPr id="26" name="任意多边形: 形状 25"/>
            <p:cNvSpPr/>
            <p:nvPr>
              <p:custDataLst>
                <p:tags r:id="rId19"/>
              </p:custDataLst>
            </p:nvPr>
          </p:nvSpPr>
          <p:spPr>
            <a:xfrm>
              <a:off x="9189" y="4975"/>
              <a:ext cx="1193" cy="1193"/>
            </a:xfrm>
            <a:custGeom>
              <a:avLst/>
              <a:gdLst>
                <a:gd name="connsiteX0" fmla="*/ 977900 w 977900"/>
                <a:gd name="connsiteY0" fmla="*/ 488950 h 977900"/>
                <a:gd name="connsiteX1" fmla="*/ 488950 w 977900"/>
                <a:gd name="connsiteY1" fmla="*/ 977900 h 977900"/>
                <a:gd name="connsiteX2" fmla="*/ 0 w 977900"/>
                <a:gd name="connsiteY2" fmla="*/ 488950 h 977900"/>
                <a:gd name="connsiteX3" fmla="*/ 488950 w 977900"/>
                <a:gd name="connsiteY3" fmla="*/ 0 h 977900"/>
                <a:gd name="connsiteX4" fmla="*/ 977900 w 977900"/>
                <a:gd name="connsiteY4" fmla="*/ 488950 h 97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977900">
                  <a:moveTo>
                    <a:pt x="977900" y="488950"/>
                  </a:moveTo>
                  <a:cubicBezTo>
                    <a:pt x="977900" y="758990"/>
                    <a:pt x="758990" y="977900"/>
                    <a:pt x="488950" y="977900"/>
                  </a:cubicBezTo>
                  <a:cubicBezTo>
                    <a:pt x="218910" y="977900"/>
                    <a:pt x="0" y="758990"/>
                    <a:pt x="0" y="488950"/>
                  </a:cubicBezTo>
                  <a:cubicBezTo>
                    <a:pt x="0" y="218910"/>
                    <a:pt x="218910" y="0"/>
                    <a:pt x="488950" y="0"/>
                  </a:cubicBezTo>
                  <a:cubicBezTo>
                    <a:pt x="758990" y="0"/>
                    <a:pt x="977900" y="218910"/>
                    <a:pt x="977900" y="488950"/>
                  </a:cubicBezTo>
                  <a:close/>
                </a:path>
              </a:pathLst>
            </a:custGeom>
            <a:noFill/>
            <a:ln w="6350" cap="flat">
              <a:solidFill>
                <a:srgbClr val="E7E7E7"/>
              </a:solidFill>
              <a:prstDash val="solid"/>
              <a:miter/>
            </a:ln>
          </p:spPr>
          <p:txBody>
            <a:bodyPr rtlCol="0" anchor="ctr"/>
            <a:p>
              <a:endParaRPr lang="en-US"/>
            </a:p>
          </p:txBody>
        </p:sp>
        <p:sp>
          <p:nvSpPr>
            <p:cNvPr id="32" name="任意多边形: 形状 31"/>
            <p:cNvSpPr/>
            <p:nvPr>
              <p:custDataLst>
                <p:tags r:id="rId20"/>
              </p:custDataLst>
            </p:nvPr>
          </p:nvSpPr>
          <p:spPr>
            <a:xfrm>
              <a:off x="8867" y="4671"/>
              <a:ext cx="542" cy="543"/>
            </a:xfrm>
            <a:custGeom>
              <a:avLst/>
              <a:gdLst>
                <a:gd name="connsiteX0" fmla="*/ 0 w 444525"/>
                <a:gd name="connsiteY0" fmla="*/ 0 h 444525"/>
                <a:gd name="connsiteX1" fmla="*/ 444526 w 444525"/>
                <a:gd name="connsiteY1" fmla="*/ 444525 h 444525"/>
              </a:gdLst>
              <a:ahLst/>
              <a:cxnLst>
                <a:cxn ang="0">
                  <a:pos x="connsiteX0" y="connsiteY0"/>
                </a:cxn>
                <a:cxn ang="0">
                  <a:pos x="connsiteX1" y="connsiteY1"/>
                </a:cxn>
              </a:cxnLst>
              <a:rect l="l" t="t" r="r" b="b"/>
              <a:pathLst>
                <a:path w="444525" h="444525">
                  <a:moveTo>
                    <a:pt x="0" y="0"/>
                  </a:moveTo>
                  <a:lnTo>
                    <a:pt x="444526" y="444525"/>
                  </a:lnTo>
                </a:path>
              </a:pathLst>
            </a:custGeom>
            <a:noFill/>
            <a:ln w="44450" cap="flat">
              <a:gradFill>
                <a:gsLst>
                  <a:gs pos="100000">
                    <a:srgbClr val="2B68FF"/>
                  </a:gs>
                  <a:gs pos="0">
                    <a:srgbClr val="FDFDFD">
                      <a:alpha val="0"/>
                    </a:srgbClr>
                  </a:gs>
                </a:gsLst>
                <a:lin ang="13500098" scaled="1"/>
              </a:gradFill>
              <a:prstDash val="solid"/>
              <a:miter/>
            </a:ln>
          </p:spPr>
          <p:txBody>
            <a:bodyPr rtlCol="0" anchor="ctr"/>
            <a:p>
              <a:endParaRPr lang="en-US"/>
            </a:p>
          </p:txBody>
        </p:sp>
        <p:sp>
          <p:nvSpPr>
            <p:cNvPr id="36" name="任意多边形: 形状 35"/>
            <p:cNvSpPr/>
            <p:nvPr>
              <p:custDataLst>
                <p:tags r:id="rId21"/>
              </p:custDataLst>
            </p:nvPr>
          </p:nvSpPr>
          <p:spPr>
            <a:xfrm>
              <a:off x="10124" y="4671"/>
              <a:ext cx="542" cy="543"/>
            </a:xfrm>
            <a:custGeom>
              <a:avLst/>
              <a:gdLst>
                <a:gd name="connsiteX0" fmla="*/ 444563 w 444563"/>
                <a:gd name="connsiteY0" fmla="*/ 0 h 444525"/>
                <a:gd name="connsiteX1" fmla="*/ 0 w 444563"/>
                <a:gd name="connsiteY1" fmla="*/ 444525 h 444525"/>
              </a:gdLst>
              <a:ahLst/>
              <a:cxnLst>
                <a:cxn ang="0">
                  <a:pos x="connsiteX0" y="connsiteY0"/>
                </a:cxn>
                <a:cxn ang="0">
                  <a:pos x="connsiteX1" y="connsiteY1"/>
                </a:cxn>
              </a:cxnLst>
              <a:rect l="l" t="t" r="r" b="b"/>
              <a:pathLst>
                <a:path w="444563" h="444525">
                  <a:moveTo>
                    <a:pt x="444563" y="0"/>
                  </a:moveTo>
                  <a:lnTo>
                    <a:pt x="0" y="444525"/>
                  </a:lnTo>
                </a:path>
              </a:pathLst>
            </a:custGeom>
            <a:noFill/>
            <a:ln w="44450" cap="flat">
              <a:gradFill>
                <a:gsLst>
                  <a:gs pos="0">
                    <a:srgbClr val="2B68FF"/>
                  </a:gs>
                  <a:gs pos="100000">
                    <a:srgbClr val="FDFDFD">
                      <a:alpha val="0"/>
                    </a:srgbClr>
                  </a:gs>
                </a:gsLst>
                <a:lin ang="13500098" scaled="1"/>
              </a:gradFill>
              <a:prstDash val="solid"/>
              <a:miter/>
            </a:ln>
          </p:spPr>
          <p:txBody>
            <a:bodyPr rtlCol="0" anchor="ctr"/>
            <a:p>
              <a:endParaRPr lang="en-US"/>
            </a:p>
          </p:txBody>
        </p:sp>
        <p:sp>
          <p:nvSpPr>
            <p:cNvPr id="40" name="任意多边形: 形状 39"/>
            <p:cNvSpPr/>
            <p:nvPr>
              <p:custDataLst>
                <p:tags r:id="rId22"/>
              </p:custDataLst>
            </p:nvPr>
          </p:nvSpPr>
          <p:spPr>
            <a:xfrm>
              <a:off x="8870" y="5776"/>
              <a:ext cx="539" cy="539"/>
            </a:xfrm>
            <a:custGeom>
              <a:avLst/>
              <a:gdLst>
                <a:gd name="connsiteX0" fmla="*/ 0 w 444525"/>
                <a:gd name="connsiteY0" fmla="*/ 444519 h 444518"/>
                <a:gd name="connsiteX1" fmla="*/ 444526 w 444525"/>
                <a:gd name="connsiteY1" fmla="*/ 0 h 444518"/>
              </a:gdLst>
              <a:ahLst/>
              <a:cxnLst>
                <a:cxn ang="0">
                  <a:pos x="connsiteX0" y="connsiteY0"/>
                </a:cxn>
                <a:cxn ang="0">
                  <a:pos x="connsiteX1" y="connsiteY1"/>
                </a:cxn>
              </a:cxnLst>
              <a:rect l="l" t="t" r="r" b="b"/>
              <a:pathLst>
                <a:path w="444525" h="444518">
                  <a:moveTo>
                    <a:pt x="0" y="444519"/>
                  </a:moveTo>
                  <a:lnTo>
                    <a:pt x="444526" y="0"/>
                  </a:lnTo>
                </a:path>
              </a:pathLst>
            </a:custGeom>
            <a:noFill/>
            <a:ln w="44450" cap="flat">
              <a:gradFill>
                <a:gsLst>
                  <a:gs pos="100000">
                    <a:srgbClr val="2B68FF"/>
                  </a:gs>
                  <a:gs pos="0">
                    <a:srgbClr val="FDFDFD">
                      <a:alpha val="0"/>
                    </a:srgbClr>
                  </a:gs>
                </a:gsLst>
                <a:lin ang="13500098" scaled="1"/>
              </a:gradFill>
              <a:prstDash val="solid"/>
              <a:miter/>
            </a:ln>
          </p:spPr>
          <p:txBody>
            <a:bodyPr rtlCol="0" anchor="ctr"/>
            <a:p>
              <a:endParaRPr lang="en-US"/>
            </a:p>
          </p:txBody>
        </p:sp>
        <p:sp>
          <p:nvSpPr>
            <p:cNvPr id="44" name="任意多边形: 形状 43"/>
            <p:cNvSpPr/>
            <p:nvPr>
              <p:custDataLst>
                <p:tags r:id="rId23"/>
              </p:custDataLst>
            </p:nvPr>
          </p:nvSpPr>
          <p:spPr>
            <a:xfrm>
              <a:off x="10124" y="5776"/>
              <a:ext cx="542" cy="543"/>
            </a:xfrm>
            <a:custGeom>
              <a:avLst/>
              <a:gdLst>
                <a:gd name="connsiteX0" fmla="*/ 444563 w 444563"/>
                <a:gd name="connsiteY0" fmla="*/ 444519 h 444518"/>
                <a:gd name="connsiteX1" fmla="*/ 0 w 444563"/>
                <a:gd name="connsiteY1" fmla="*/ 0 h 444518"/>
              </a:gdLst>
              <a:ahLst/>
              <a:cxnLst>
                <a:cxn ang="0">
                  <a:pos x="connsiteX0" y="connsiteY0"/>
                </a:cxn>
                <a:cxn ang="0">
                  <a:pos x="connsiteX1" y="connsiteY1"/>
                </a:cxn>
              </a:cxnLst>
              <a:rect l="l" t="t" r="r" b="b"/>
              <a:pathLst>
                <a:path w="444563" h="444518">
                  <a:moveTo>
                    <a:pt x="444563" y="444519"/>
                  </a:moveTo>
                  <a:lnTo>
                    <a:pt x="0" y="0"/>
                  </a:lnTo>
                </a:path>
              </a:pathLst>
            </a:custGeom>
            <a:noFill/>
            <a:ln w="44450" cap="flat">
              <a:gradFill>
                <a:gsLst>
                  <a:gs pos="0">
                    <a:srgbClr val="2B68FF"/>
                  </a:gs>
                  <a:gs pos="100000">
                    <a:srgbClr val="FDFDFD">
                      <a:alpha val="0"/>
                    </a:srgbClr>
                  </a:gs>
                </a:gsLst>
                <a:lin ang="13500098" scaled="1"/>
              </a:gradFill>
              <a:prstDash val="solid"/>
              <a:miter/>
            </a:ln>
          </p:spPr>
          <p:txBody>
            <a:bodyPr rtlCol="0" anchor="ctr"/>
            <a:p>
              <a:endParaRPr lang="en-US"/>
            </a:p>
          </p:txBody>
        </p:sp>
        <p:sp>
          <p:nvSpPr>
            <p:cNvPr id="28" name="任意多边形: 形状 27"/>
            <p:cNvSpPr/>
            <p:nvPr>
              <p:custDataLst>
                <p:tags r:id="rId24"/>
              </p:custDataLst>
            </p:nvPr>
          </p:nvSpPr>
          <p:spPr>
            <a:xfrm>
              <a:off x="9255" y="5041"/>
              <a:ext cx="1062" cy="1062"/>
            </a:xfrm>
            <a:custGeom>
              <a:avLst/>
              <a:gdLst>
                <a:gd name="connsiteX0" fmla="*/ 869950 w 869950"/>
                <a:gd name="connsiteY0" fmla="*/ 434975 h 869950"/>
                <a:gd name="connsiteX1" fmla="*/ 434975 w 869950"/>
                <a:gd name="connsiteY1" fmla="*/ 869950 h 869950"/>
                <a:gd name="connsiteX2" fmla="*/ 0 w 869950"/>
                <a:gd name="connsiteY2" fmla="*/ 434975 h 869950"/>
                <a:gd name="connsiteX3" fmla="*/ 434975 w 869950"/>
                <a:gd name="connsiteY3" fmla="*/ 0 h 869950"/>
                <a:gd name="connsiteX4" fmla="*/ 869950 w 869950"/>
                <a:gd name="connsiteY4" fmla="*/ 434975 h 86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50" h="869950">
                  <a:moveTo>
                    <a:pt x="869950" y="434975"/>
                  </a:moveTo>
                  <a:cubicBezTo>
                    <a:pt x="869950" y="675205"/>
                    <a:pt x="675205" y="869950"/>
                    <a:pt x="434975" y="869950"/>
                  </a:cubicBezTo>
                  <a:cubicBezTo>
                    <a:pt x="194745" y="869950"/>
                    <a:pt x="0" y="675205"/>
                    <a:pt x="0" y="434975"/>
                  </a:cubicBezTo>
                  <a:cubicBezTo>
                    <a:pt x="0" y="194745"/>
                    <a:pt x="194745" y="0"/>
                    <a:pt x="434975" y="0"/>
                  </a:cubicBezTo>
                  <a:cubicBezTo>
                    <a:pt x="675205" y="0"/>
                    <a:pt x="869950" y="194745"/>
                    <a:pt x="869950" y="434975"/>
                  </a:cubicBezTo>
                  <a:close/>
                </a:path>
              </a:pathLst>
            </a:custGeom>
            <a:solidFill>
              <a:srgbClr val="0052CC"/>
            </a:solidFill>
            <a:ln w="25400">
              <a:gradFill>
                <a:gsLst>
                  <a:gs pos="0">
                    <a:srgbClr val="2B68FF"/>
                  </a:gs>
                  <a:gs pos="100000">
                    <a:srgbClr val="0E25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a:solidFill>
                  <a:schemeClr val="lt1"/>
                </a:solidFill>
              </a:endParaRPr>
            </a:p>
          </p:txBody>
        </p:sp>
        <p:sp>
          <p:nvSpPr>
            <p:cNvPr id="27" name="任意多边形: 形状 24"/>
            <p:cNvSpPr/>
            <p:nvPr>
              <p:custDataLst>
                <p:tags r:id="rId25"/>
              </p:custDataLst>
            </p:nvPr>
          </p:nvSpPr>
          <p:spPr>
            <a:xfrm>
              <a:off x="10620" y="4527"/>
              <a:ext cx="187" cy="187"/>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69" y="171450"/>
                    <a:pt x="85725" y="171450"/>
                  </a:cubicBezTo>
                  <a:cubicBezTo>
                    <a:pt x="38381" y="171450"/>
                    <a:pt x="0" y="133070"/>
                    <a:pt x="0" y="85725"/>
                  </a:cubicBezTo>
                  <a:cubicBezTo>
                    <a:pt x="0" y="38380"/>
                    <a:pt x="38381" y="0"/>
                    <a:pt x="85725" y="0"/>
                  </a:cubicBezTo>
                  <a:cubicBezTo>
                    <a:pt x="133069" y="0"/>
                    <a:pt x="171450" y="38380"/>
                    <a:pt x="171450" y="85725"/>
                  </a:cubicBezTo>
                  <a:close/>
                </a:path>
              </a:pathLst>
            </a:custGeom>
            <a:solidFill>
              <a:srgbClr val="0052CC"/>
            </a:solidFill>
            <a:ln w="44450">
              <a:solidFill>
                <a:srgbClr val="FFFFFF"/>
              </a:solidFill>
            </a:ln>
            <a:effectLst>
              <a:outerShdw blurRad="212526" dist="50800" dir="5400000" algn="ctr" rotWithShape="0">
                <a:srgbClr val="0E3B90">
                  <a:alpha val="24926"/>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dirty="0"/>
            </a:p>
          </p:txBody>
        </p:sp>
        <p:sp>
          <p:nvSpPr>
            <p:cNvPr id="29" name="任意多边形: 形状 24"/>
            <p:cNvSpPr/>
            <p:nvPr>
              <p:custDataLst>
                <p:tags r:id="rId26"/>
              </p:custDataLst>
            </p:nvPr>
          </p:nvSpPr>
          <p:spPr>
            <a:xfrm>
              <a:off x="10636" y="6281"/>
              <a:ext cx="187" cy="187"/>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69" y="171450"/>
                    <a:pt x="85725" y="171450"/>
                  </a:cubicBezTo>
                  <a:cubicBezTo>
                    <a:pt x="38381" y="171450"/>
                    <a:pt x="0" y="133070"/>
                    <a:pt x="0" y="85725"/>
                  </a:cubicBezTo>
                  <a:cubicBezTo>
                    <a:pt x="0" y="38380"/>
                    <a:pt x="38381" y="0"/>
                    <a:pt x="85725" y="0"/>
                  </a:cubicBezTo>
                  <a:cubicBezTo>
                    <a:pt x="133069" y="0"/>
                    <a:pt x="171450" y="38380"/>
                    <a:pt x="171450" y="85725"/>
                  </a:cubicBezTo>
                  <a:close/>
                </a:path>
              </a:pathLst>
            </a:custGeom>
            <a:solidFill>
              <a:srgbClr val="0052CC"/>
            </a:solidFill>
            <a:ln w="44450">
              <a:solidFill>
                <a:srgbClr val="FFFFFF"/>
              </a:solidFill>
            </a:ln>
            <a:effectLst>
              <a:outerShdw blurRad="212526" dist="50800" dir="5400000" algn="ctr" rotWithShape="0">
                <a:srgbClr val="0E3B90">
                  <a:alpha val="24926"/>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dirty="0"/>
            </a:p>
          </p:txBody>
        </p:sp>
        <p:sp>
          <p:nvSpPr>
            <p:cNvPr id="31" name="任意多边形: 形状 24"/>
            <p:cNvSpPr/>
            <p:nvPr>
              <p:custDataLst>
                <p:tags r:id="rId27"/>
              </p:custDataLst>
            </p:nvPr>
          </p:nvSpPr>
          <p:spPr>
            <a:xfrm>
              <a:off x="8739" y="6273"/>
              <a:ext cx="187" cy="187"/>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69" y="171450"/>
                    <a:pt x="85725" y="171450"/>
                  </a:cubicBezTo>
                  <a:cubicBezTo>
                    <a:pt x="38381" y="171450"/>
                    <a:pt x="0" y="133070"/>
                    <a:pt x="0" y="85725"/>
                  </a:cubicBezTo>
                  <a:cubicBezTo>
                    <a:pt x="0" y="38380"/>
                    <a:pt x="38381" y="0"/>
                    <a:pt x="85725" y="0"/>
                  </a:cubicBezTo>
                  <a:cubicBezTo>
                    <a:pt x="133069" y="0"/>
                    <a:pt x="171450" y="38380"/>
                    <a:pt x="171450" y="85725"/>
                  </a:cubicBezTo>
                  <a:close/>
                </a:path>
              </a:pathLst>
            </a:custGeom>
            <a:solidFill>
              <a:srgbClr val="0052CC"/>
            </a:solidFill>
            <a:ln w="44450">
              <a:solidFill>
                <a:srgbClr val="FFFFFF"/>
              </a:solidFill>
            </a:ln>
            <a:effectLst>
              <a:outerShdw blurRad="212526" dist="50800" dir="5400000" algn="ctr" rotWithShape="0">
                <a:srgbClr val="0E3B90">
                  <a:alpha val="24926"/>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dirty="0"/>
            </a:p>
          </p:txBody>
        </p:sp>
        <p:sp>
          <p:nvSpPr>
            <p:cNvPr id="33" name="任意多边形: 形状 24"/>
            <p:cNvSpPr/>
            <p:nvPr>
              <p:custDataLst>
                <p:tags r:id="rId28"/>
              </p:custDataLst>
            </p:nvPr>
          </p:nvSpPr>
          <p:spPr>
            <a:xfrm>
              <a:off x="8802" y="4575"/>
              <a:ext cx="187" cy="187"/>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69" y="171450"/>
                    <a:pt x="85725" y="171450"/>
                  </a:cubicBezTo>
                  <a:cubicBezTo>
                    <a:pt x="38381" y="171450"/>
                    <a:pt x="0" y="133070"/>
                    <a:pt x="0" y="85725"/>
                  </a:cubicBezTo>
                  <a:cubicBezTo>
                    <a:pt x="0" y="38380"/>
                    <a:pt x="38381" y="0"/>
                    <a:pt x="85725" y="0"/>
                  </a:cubicBezTo>
                  <a:cubicBezTo>
                    <a:pt x="133069" y="0"/>
                    <a:pt x="171450" y="38380"/>
                    <a:pt x="171450" y="85725"/>
                  </a:cubicBezTo>
                  <a:close/>
                </a:path>
              </a:pathLst>
            </a:custGeom>
            <a:solidFill>
              <a:srgbClr val="0052CC"/>
            </a:solidFill>
            <a:ln w="44450">
              <a:solidFill>
                <a:srgbClr val="FFFFFF"/>
              </a:solidFill>
            </a:ln>
            <a:effectLst>
              <a:outerShdw blurRad="212526" dist="50800" dir="5400000" algn="ctr" rotWithShape="0">
                <a:srgbClr val="0E3B90">
                  <a:alpha val="24926"/>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kumimoji="1" lang="en-US" dirty="0"/>
            </a:p>
          </p:txBody>
        </p:sp>
        <p:sp>
          <p:nvSpPr>
            <p:cNvPr id="38" name="文本框 37"/>
            <p:cNvSpPr txBox="1"/>
            <p:nvPr>
              <p:custDataLst>
                <p:tags r:id="rId29"/>
              </p:custDataLst>
            </p:nvPr>
          </p:nvSpPr>
          <p:spPr>
            <a:xfrm>
              <a:off x="1427" y="2776"/>
              <a:ext cx="4798" cy="3165"/>
            </a:xfrm>
            <a:prstGeom prst="rect">
              <a:avLst/>
            </a:prstGeom>
            <a:noFill/>
          </p:spPr>
          <p:txBody>
            <a:bodyPr wrap="square" rtlCol="0">
              <a:spAutoFit/>
            </a:bodyPr>
            <a:p>
              <a:pPr algn="just">
                <a:lnSpc>
                  <a:spcPct val="130000"/>
                </a:lnSpc>
                <a:spcBef>
                  <a:spcPts val="0"/>
                </a:spcBef>
                <a:spcAft>
                  <a:spcPts val="0"/>
                </a:spcAft>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a:t>
              </a: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人力资源管理解决方案将几乎所有与人力资源相关的信息与集中的数据集成在一起（包括：组织规划、招聘管理、人员在岗及离职档案、员工简历、劳动合同、奖惩管理、办公用品、医院保险、调动管理、培训管理、绩效管理、考勤管理、计时工资、计件工资、宿舍管理、员工管理等）自助、领导审批等）统一管理。</a:t>
              </a:r>
              <a:endPar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1" name="文本框 90"/>
            <p:cNvSpPr txBox="1"/>
            <p:nvPr>
              <p:custDataLst>
                <p:tags r:id="rId30"/>
              </p:custDataLst>
            </p:nvPr>
          </p:nvSpPr>
          <p:spPr>
            <a:xfrm>
              <a:off x="7831" y="3779"/>
              <a:ext cx="848" cy="822"/>
            </a:xfrm>
            <a:prstGeom prst="rect">
              <a:avLst/>
            </a:prstGeom>
            <a:noFill/>
          </p:spPr>
          <p:txBody>
            <a:bodyPr wrap="none" rtlCol="0">
              <a:spAutoFit/>
            </a:bodyPr>
            <a:p>
              <a:pPr algn="ctr"/>
              <a:r>
                <a:rPr lang="zh-CN" altLang="en-US" sz="2800">
                  <a:solidFill>
                    <a:schemeClr val="bg1"/>
                  </a:solidFill>
                  <a:latin typeface="钉钉进步体" panose="00020600040101010101" charset="-122"/>
                  <a:ea typeface="钉钉进步体" panose="00020600040101010101" charset="-122"/>
                </a:rPr>
                <a:t>多</a:t>
              </a:r>
              <a:endParaRPr lang="zh-CN" altLang="en-US" sz="2800">
                <a:solidFill>
                  <a:schemeClr val="bg1"/>
                </a:solidFill>
                <a:latin typeface="钉钉进步体" panose="00020600040101010101" charset="-122"/>
                <a:ea typeface="钉钉进步体" panose="00020600040101010101" charset="-122"/>
              </a:endParaRPr>
            </a:p>
          </p:txBody>
        </p:sp>
        <p:sp>
          <p:nvSpPr>
            <p:cNvPr id="92" name="文本框 91"/>
            <p:cNvSpPr txBox="1"/>
            <p:nvPr>
              <p:custDataLst>
                <p:tags r:id="rId31"/>
              </p:custDataLst>
            </p:nvPr>
          </p:nvSpPr>
          <p:spPr>
            <a:xfrm>
              <a:off x="7878" y="6620"/>
              <a:ext cx="848" cy="822"/>
            </a:xfrm>
            <a:prstGeom prst="rect">
              <a:avLst/>
            </a:prstGeom>
            <a:noFill/>
          </p:spPr>
          <p:txBody>
            <a:bodyPr wrap="none" rtlCol="0">
              <a:spAutoFit/>
            </a:bodyPr>
            <a:p>
              <a:pPr algn="ctr"/>
              <a:r>
                <a:rPr lang="zh-CN" altLang="en-US" sz="2800">
                  <a:solidFill>
                    <a:schemeClr val="bg1"/>
                  </a:solidFill>
                  <a:latin typeface="钉钉进步体" panose="00020600040101010101" charset="-122"/>
                  <a:ea typeface="钉钉进步体" panose="00020600040101010101" charset="-122"/>
                  <a:sym typeface="+mn-ea"/>
                </a:rPr>
                <a:t>快</a:t>
              </a:r>
              <a:endParaRPr lang="zh-CN" altLang="en-US" sz="2800">
                <a:solidFill>
                  <a:schemeClr val="bg1"/>
                </a:solidFill>
                <a:latin typeface="钉钉进步体" panose="00020600040101010101" charset="-122"/>
                <a:ea typeface="钉钉进步体" panose="00020600040101010101" charset="-122"/>
                <a:sym typeface="+mn-ea"/>
              </a:endParaRPr>
            </a:p>
          </p:txBody>
        </p:sp>
        <p:sp>
          <p:nvSpPr>
            <p:cNvPr id="93" name="文本框 92"/>
            <p:cNvSpPr txBox="1"/>
            <p:nvPr>
              <p:custDataLst>
                <p:tags r:id="rId32"/>
              </p:custDataLst>
            </p:nvPr>
          </p:nvSpPr>
          <p:spPr>
            <a:xfrm>
              <a:off x="10957" y="3832"/>
              <a:ext cx="848" cy="822"/>
            </a:xfrm>
            <a:prstGeom prst="rect">
              <a:avLst/>
            </a:prstGeom>
            <a:noFill/>
          </p:spPr>
          <p:txBody>
            <a:bodyPr wrap="none" rtlCol="0">
              <a:spAutoFit/>
            </a:bodyPr>
            <a:p>
              <a:pPr algn="ctr"/>
              <a:r>
                <a:rPr lang="zh-CN" altLang="en-US" sz="2800">
                  <a:solidFill>
                    <a:schemeClr val="bg1"/>
                  </a:solidFill>
                  <a:latin typeface="钉钉进步体" panose="00020600040101010101" charset="-122"/>
                  <a:ea typeface="钉钉进步体" panose="00020600040101010101" charset="-122"/>
                  <a:sym typeface="+mn-ea"/>
                </a:rPr>
                <a:t>好</a:t>
              </a:r>
              <a:endParaRPr lang="zh-CN" altLang="en-US" sz="2800">
                <a:solidFill>
                  <a:schemeClr val="bg1"/>
                </a:solidFill>
                <a:latin typeface="钉钉进步体" panose="00020600040101010101" charset="-122"/>
                <a:ea typeface="钉钉进步体" panose="00020600040101010101" charset="-122"/>
                <a:sym typeface="+mn-ea"/>
              </a:endParaRPr>
            </a:p>
          </p:txBody>
        </p:sp>
        <p:sp>
          <p:nvSpPr>
            <p:cNvPr id="94" name="文本框 93"/>
            <p:cNvSpPr txBox="1"/>
            <p:nvPr>
              <p:custDataLst>
                <p:tags r:id="rId33"/>
              </p:custDataLst>
            </p:nvPr>
          </p:nvSpPr>
          <p:spPr>
            <a:xfrm>
              <a:off x="10777" y="6714"/>
              <a:ext cx="848" cy="822"/>
            </a:xfrm>
            <a:prstGeom prst="rect">
              <a:avLst/>
            </a:prstGeom>
            <a:noFill/>
          </p:spPr>
          <p:txBody>
            <a:bodyPr wrap="none" rtlCol="0">
              <a:spAutoFit/>
            </a:bodyPr>
            <a:p>
              <a:pPr algn="ctr"/>
              <a:r>
                <a:rPr lang="zh-CN" altLang="en-US" sz="2800">
                  <a:solidFill>
                    <a:schemeClr val="bg1"/>
                  </a:solidFill>
                  <a:latin typeface="钉钉进步体" panose="00020600040101010101" charset="-122"/>
                  <a:ea typeface="钉钉进步体" panose="00020600040101010101" charset="-122"/>
                  <a:sym typeface="+mn-ea"/>
                </a:rPr>
                <a:t>省</a:t>
              </a:r>
              <a:endParaRPr lang="zh-CN" altLang="en-US" sz="2800">
                <a:solidFill>
                  <a:schemeClr val="bg1"/>
                </a:solidFill>
                <a:latin typeface="钉钉进步体" panose="00020600040101010101" charset="-122"/>
                <a:ea typeface="钉钉进步体" panose="00020600040101010101" charset="-122"/>
                <a:sym typeface="+mn-ea"/>
              </a:endParaRPr>
            </a:p>
          </p:txBody>
        </p:sp>
        <p:sp>
          <p:nvSpPr>
            <p:cNvPr id="2" name="圆角矩形 1"/>
            <p:cNvSpPr/>
            <p:nvPr>
              <p:custDataLst>
                <p:tags r:id="rId34"/>
              </p:custDataLst>
            </p:nvPr>
          </p:nvSpPr>
          <p:spPr>
            <a:xfrm>
              <a:off x="1421" y="6982"/>
              <a:ext cx="4819" cy="2875"/>
            </a:xfrm>
            <a:prstGeom prst="roundRect">
              <a:avLst>
                <a:gd name="adj" fmla="val 7871"/>
              </a:avLst>
            </a:prstGeom>
            <a:solidFill>
              <a:schemeClr val="bg1"/>
            </a:solidFill>
            <a:ln>
              <a:noFill/>
            </a:ln>
            <a:effectLst>
              <a:outerShdw blurRad="114300" dist="50800" dir="5400000" algn="t" rotWithShape="0">
                <a:srgbClr val="0052CC">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9" name="文本框 38"/>
            <p:cNvSpPr txBox="1"/>
            <p:nvPr>
              <p:custDataLst>
                <p:tags r:id="rId35"/>
              </p:custDataLst>
            </p:nvPr>
          </p:nvSpPr>
          <p:spPr>
            <a:xfrm>
              <a:off x="1547" y="7818"/>
              <a:ext cx="4535" cy="1654"/>
            </a:xfrm>
            <a:prstGeom prst="rect">
              <a:avLst/>
            </a:prstGeom>
            <a:noFill/>
          </p:spPr>
          <p:txBody>
            <a:bodyPr wrap="square" rtlCol="0">
              <a:spAutoFit/>
            </a:bodyPr>
            <a:p>
              <a:pPr algn="just">
                <a:lnSpc>
                  <a:spcPct val="130000"/>
                </a:lnSpc>
                <a:spcBef>
                  <a:spcPts val="0"/>
                </a:spcBef>
                <a:spcAft>
                  <a:spcPts val="0"/>
                </a:spcAft>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无论是</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SAAS</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云服务或者是企业独立部署。悟空专业化的实施团队，配合客户方快速完成系统的制定与落地，制定系统实施与培训计划</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圆角矩形 7"/>
            <p:cNvSpPr/>
            <p:nvPr>
              <p:custDataLst>
                <p:tags r:id="rId36"/>
              </p:custDataLst>
            </p:nvPr>
          </p:nvSpPr>
          <p:spPr>
            <a:xfrm>
              <a:off x="12962" y="2158"/>
              <a:ext cx="4819" cy="4083"/>
            </a:xfrm>
            <a:prstGeom prst="roundRect">
              <a:avLst>
                <a:gd name="adj" fmla="val 7871"/>
              </a:avLst>
            </a:prstGeom>
            <a:solidFill>
              <a:schemeClr val="bg1"/>
            </a:solidFill>
            <a:ln>
              <a:noFill/>
            </a:ln>
            <a:effectLst>
              <a:outerShdw blurRad="114300" dist="50800" dir="5400000" algn="t" rotWithShape="0">
                <a:srgbClr val="0052CC">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圆角矩形 8"/>
            <p:cNvSpPr/>
            <p:nvPr>
              <p:custDataLst>
                <p:tags r:id="rId37"/>
              </p:custDataLst>
            </p:nvPr>
          </p:nvSpPr>
          <p:spPr>
            <a:xfrm>
              <a:off x="13009" y="6989"/>
              <a:ext cx="4819" cy="2875"/>
            </a:xfrm>
            <a:prstGeom prst="roundRect">
              <a:avLst>
                <a:gd name="adj" fmla="val 7871"/>
              </a:avLst>
            </a:prstGeom>
            <a:solidFill>
              <a:schemeClr val="bg1"/>
            </a:solidFill>
            <a:ln>
              <a:noFill/>
            </a:ln>
            <a:effectLst>
              <a:outerShdw blurRad="114300" dist="50800" dir="5400000" algn="t" rotWithShape="0">
                <a:srgbClr val="0052CC">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1" name="文本框 40"/>
            <p:cNvSpPr txBox="1"/>
            <p:nvPr>
              <p:custDataLst>
                <p:tags r:id="rId38"/>
              </p:custDataLst>
            </p:nvPr>
          </p:nvSpPr>
          <p:spPr>
            <a:xfrm>
              <a:off x="13104" y="3184"/>
              <a:ext cx="4676" cy="2032"/>
            </a:xfrm>
            <a:prstGeom prst="rect">
              <a:avLst/>
            </a:prstGeom>
            <a:noFill/>
          </p:spPr>
          <p:txBody>
            <a:bodyPr wrap="square" rtlCol="0">
              <a:spAutoFit/>
            </a:bodyPr>
            <a:p>
              <a:pPr algn="just">
                <a:lnSpc>
                  <a:spcPct val="130000"/>
                </a:lnSpc>
                <a:spcBef>
                  <a:spcPts val="0"/>
                </a:spcBef>
                <a:spcAft>
                  <a:spcPts val="0"/>
                </a:spcAft>
              </a:pP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为您提供</a:t>
              </a: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更好</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的服务通道，高效、全天候的服务受理，全面的服务保障及多样化的客户成功支持计划。并借助专家为您在每一步提供的帮助，加速实现您的业务价值</a:t>
              </a: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2" name="文本框 41"/>
            <p:cNvSpPr txBox="1"/>
            <p:nvPr>
              <p:custDataLst>
                <p:tags r:id="rId39"/>
              </p:custDataLst>
            </p:nvPr>
          </p:nvSpPr>
          <p:spPr>
            <a:xfrm>
              <a:off x="13104" y="7818"/>
              <a:ext cx="4535" cy="1654"/>
            </a:xfrm>
            <a:prstGeom prst="rect">
              <a:avLst/>
            </a:prstGeom>
            <a:noFill/>
          </p:spPr>
          <p:txBody>
            <a:bodyPr wrap="square" rtlCol="0">
              <a:spAutoFit/>
            </a:bodyPr>
            <a:p>
              <a:pPr algn="just">
                <a:lnSpc>
                  <a:spcPct val="130000"/>
                </a:lnSpc>
                <a:spcBef>
                  <a:spcPts val="0"/>
                </a:spcBef>
                <a:spcAft>
                  <a:spcPts val="0"/>
                </a:spcAft>
              </a:pP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企业部署管理</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系统往往动辄上百万，</a:t>
              </a: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悟空希望通过较低的成本让更多的企业能够使用上先进的信息化系统，无论是</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SAAS</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云服务</a:t>
              </a:r>
              <a:r>
                <a:rPr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还是源码独立部署。</a:t>
              </a:r>
              <a:endParaRPr 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0" name="对角圆角矩形 29"/>
            <p:cNvSpPr/>
            <p:nvPr>
              <p:custDataLst>
                <p:tags r:id="rId40"/>
              </p:custDataLst>
            </p:nvPr>
          </p:nvSpPr>
          <p:spPr>
            <a:xfrm>
              <a:off x="1404" y="2119"/>
              <a:ext cx="930" cy="630"/>
            </a:xfrm>
            <a:prstGeom prst="round2DiagRect">
              <a:avLst>
                <a:gd name="adj1" fmla="val 50000"/>
                <a:gd name="adj2" fmla="val 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5" name="图片 44" descr="我的应用 (1)"/>
            <p:cNvPicPr>
              <a:picLocks noChangeAspect="1"/>
            </p:cNvPicPr>
            <p:nvPr>
              <p:custDataLst>
                <p:tags r:id="rId41"/>
              </p:custDataLst>
            </p:nvPr>
          </p:nvPicPr>
          <p:blipFill>
            <a:blip r:embed="rId42"/>
            <a:stretch>
              <a:fillRect/>
            </a:stretch>
          </p:blipFill>
          <p:spPr>
            <a:xfrm>
              <a:off x="1627" y="2192"/>
              <a:ext cx="483" cy="483"/>
            </a:xfrm>
            <a:prstGeom prst="rect">
              <a:avLst/>
            </a:prstGeom>
          </p:spPr>
        </p:pic>
        <p:sp>
          <p:nvSpPr>
            <p:cNvPr id="47" name="对角圆角矩形 46"/>
            <p:cNvSpPr/>
            <p:nvPr>
              <p:custDataLst>
                <p:tags r:id="rId43"/>
              </p:custDataLst>
            </p:nvPr>
          </p:nvSpPr>
          <p:spPr>
            <a:xfrm flipH="1">
              <a:off x="16850" y="2156"/>
              <a:ext cx="930" cy="630"/>
            </a:xfrm>
            <a:prstGeom prst="round2DiagRect">
              <a:avLst>
                <a:gd name="adj1" fmla="val 50000"/>
                <a:gd name="adj2" fmla="val 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6" name="图片 45" descr="赞同 (1)"/>
            <p:cNvPicPr>
              <a:picLocks noChangeAspect="1"/>
            </p:cNvPicPr>
            <p:nvPr>
              <p:custDataLst>
                <p:tags r:id="rId44"/>
              </p:custDataLst>
            </p:nvPr>
          </p:nvPicPr>
          <p:blipFill>
            <a:blip r:embed="rId45"/>
            <a:stretch>
              <a:fillRect/>
            </a:stretch>
          </p:blipFill>
          <p:spPr>
            <a:xfrm>
              <a:off x="17074" y="2185"/>
              <a:ext cx="483" cy="483"/>
            </a:xfrm>
            <a:prstGeom prst="rect">
              <a:avLst/>
            </a:prstGeom>
          </p:spPr>
        </p:pic>
        <p:sp>
          <p:nvSpPr>
            <p:cNvPr id="48" name="对角圆角矩形 47"/>
            <p:cNvSpPr/>
            <p:nvPr>
              <p:custDataLst>
                <p:tags r:id="rId46"/>
              </p:custDataLst>
            </p:nvPr>
          </p:nvSpPr>
          <p:spPr>
            <a:xfrm>
              <a:off x="1436" y="6987"/>
              <a:ext cx="930" cy="630"/>
            </a:xfrm>
            <a:prstGeom prst="round2DiagRect">
              <a:avLst>
                <a:gd name="adj1" fmla="val 50000"/>
                <a:gd name="adj2" fmla="val 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4" name="图片 33" descr="快"/>
            <p:cNvPicPr>
              <a:picLocks noChangeAspect="1"/>
            </p:cNvPicPr>
            <p:nvPr>
              <p:custDataLst>
                <p:tags r:id="rId47"/>
              </p:custDataLst>
            </p:nvPr>
          </p:nvPicPr>
          <p:blipFill>
            <a:blip r:embed="rId48"/>
            <a:stretch>
              <a:fillRect/>
            </a:stretch>
          </p:blipFill>
          <p:spPr>
            <a:xfrm>
              <a:off x="1659" y="7060"/>
              <a:ext cx="483" cy="483"/>
            </a:xfrm>
            <a:prstGeom prst="rect">
              <a:avLst/>
            </a:prstGeom>
          </p:spPr>
        </p:pic>
        <p:sp>
          <p:nvSpPr>
            <p:cNvPr id="49" name="对角圆角矩形 48"/>
            <p:cNvSpPr/>
            <p:nvPr>
              <p:custDataLst>
                <p:tags r:id="rId49"/>
              </p:custDataLst>
            </p:nvPr>
          </p:nvSpPr>
          <p:spPr>
            <a:xfrm flipH="1">
              <a:off x="16893" y="6988"/>
              <a:ext cx="930" cy="630"/>
            </a:xfrm>
            <a:prstGeom prst="round2DiagRect">
              <a:avLst>
                <a:gd name="adj1" fmla="val 41984"/>
                <a:gd name="adj2" fmla="val 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3" name="图片 42" descr="省钱 (1)"/>
            <p:cNvPicPr>
              <a:picLocks noChangeAspect="1"/>
            </p:cNvPicPr>
            <p:nvPr>
              <p:custDataLst>
                <p:tags r:id="rId50"/>
              </p:custDataLst>
            </p:nvPr>
          </p:nvPicPr>
          <p:blipFill>
            <a:blip r:embed="rId51"/>
            <a:stretch>
              <a:fillRect/>
            </a:stretch>
          </p:blipFill>
          <p:spPr>
            <a:xfrm>
              <a:off x="17087" y="7060"/>
              <a:ext cx="543" cy="543"/>
            </a:xfrm>
            <a:prstGeom prst="rect">
              <a:avLst/>
            </a:prstGeom>
          </p:spPr>
        </p:pic>
      </p:grpSp>
    </p:spTree>
    <p:custDataLst>
      <p:tags r:id="rId5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任意多边形: 形状 29"/>
          <p:cNvSpPr/>
          <p:nvPr>
            <p:custDataLst>
              <p:tags r:id="rId2"/>
            </p:custDataLst>
          </p:nvPr>
        </p:nvSpPr>
        <p:spPr>
          <a:xfrm>
            <a:off x="5816600" y="975360"/>
            <a:ext cx="5321300" cy="1797050"/>
          </a:xfrm>
          <a:custGeom>
            <a:avLst/>
            <a:gdLst>
              <a:gd name="connsiteX0" fmla="*/ 0 w 5321300"/>
              <a:gd name="connsiteY0" fmla="*/ 0 h 1797050"/>
              <a:gd name="connsiteX1" fmla="*/ 5321300 w 5321300"/>
              <a:gd name="connsiteY1" fmla="*/ 0 h 1797050"/>
              <a:gd name="connsiteX2" fmla="*/ 5321300 w 5321300"/>
              <a:gd name="connsiteY2" fmla="*/ 1797050 h 1797050"/>
              <a:gd name="connsiteX3" fmla="*/ 0 w 5321300"/>
              <a:gd name="connsiteY3" fmla="*/ 1797050 h 1797050"/>
            </a:gdLst>
            <a:ahLst/>
            <a:cxnLst>
              <a:cxn ang="0">
                <a:pos x="connsiteX0" y="connsiteY0"/>
              </a:cxn>
              <a:cxn ang="0">
                <a:pos x="connsiteX1" y="connsiteY1"/>
              </a:cxn>
              <a:cxn ang="0">
                <a:pos x="connsiteX2" y="connsiteY2"/>
              </a:cxn>
              <a:cxn ang="0">
                <a:pos x="connsiteX3" y="connsiteY3"/>
              </a:cxn>
            </a:cxnLst>
            <a:rect l="l" t="t" r="r" b="b"/>
            <a:pathLst>
              <a:path w="5321300" h="1797050">
                <a:moveTo>
                  <a:pt x="0" y="0"/>
                </a:moveTo>
                <a:lnTo>
                  <a:pt x="5321300" y="0"/>
                </a:lnTo>
                <a:lnTo>
                  <a:pt x="5321300" y="1797050"/>
                </a:lnTo>
                <a:lnTo>
                  <a:pt x="0" y="1797050"/>
                </a:lnTo>
                <a:close/>
              </a:path>
            </a:pathLst>
          </a:custGeom>
          <a:solidFill>
            <a:srgbClr val="F2F6FF"/>
          </a:solidFill>
          <a:ln w="6350" cap="flat">
            <a:noFill/>
            <a:prstDash val="solid"/>
            <a:miter/>
          </a:ln>
        </p:spPr>
        <p:txBody>
          <a:bodyPr rtlCol="0" anchor="ctr"/>
          <a:lstStyle/>
          <a:p>
            <a:endParaRPr lang="en-US"/>
          </a:p>
        </p:txBody>
      </p:sp>
      <p:sp>
        <p:nvSpPr>
          <p:cNvPr id="55" name="文本框 54"/>
          <p:cNvSpPr txBox="1"/>
          <p:nvPr>
            <p:custDataLst>
              <p:tags r:id="rId3"/>
            </p:custDataLst>
          </p:nvPr>
        </p:nvSpPr>
        <p:spPr>
          <a:xfrm>
            <a:off x="5939825" y="1942629"/>
            <a:ext cx="1402080" cy="460375"/>
          </a:xfrm>
          <a:prstGeom prst="rect">
            <a:avLst/>
          </a:prstGeom>
          <a:noFill/>
        </p:spPr>
        <p:txBody>
          <a:bodyPr wrap="none" rtlCol="0">
            <a:spAutoFit/>
          </a:bodyPr>
          <a:lstStyle/>
          <a:p>
            <a:r>
              <a:rPr lang="zh-CN" altLang="en-US" sz="2400" b="1" dirty="0">
                <a:latin typeface="微软雅黑" panose="020B0503020204020204" charset="-122"/>
                <a:ea typeface="微软雅黑" panose="020B0503020204020204" charset="-122"/>
                <a:cs typeface="OPPOSans M" panose="00020600040101010101" pitchFamily="18" charset="-122"/>
              </a:rPr>
              <a:t>公司介绍</a:t>
            </a:r>
            <a:endParaRPr lang="zh-CN" altLang="en-US" sz="2400" b="1" dirty="0">
              <a:latin typeface="微软雅黑" panose="020B0503020204020204" charset="-122"/>
              <a:ea typeface="微软雅黑" panose="020B0503020204020204" charset="-122"/>
              <a:cs typeface="OPPOSans M" panose="00020600040101010101" pitchFamily="18" charset="-122"/>
            </a:endParaRPr>
          </a:p>
        </p:txBody>
      </p:sp>
      <p:sp>
        <p:nvSpPr>
          <p:cNvPr id="58" name="文本框 57"/>
          <p:cNvSpPr txBox="1"/>
          <p:nvPr>
            <p:custDataLst>
              <p:tags r:id="rId4"/>
            </p:custDataLst>
          </p:nvPr>
        </p:nvSpPr>
        <p:spPr>
          <a:xfrm>
            <a:off x="6006500" y="2961277"/>
            <a:ext cx="636713" cy="492443"/>
          </a:xfrm>
          <a:prstGeom prst="rect">
            <a:avLst/>
          </a:prstGeom>
          <a:noFill/>
        </p:spPr>
        <p:txBody>
          <a:bodyPr wrap="none" rtlCol="0">
            <a:spAutoFit/>
          </a:bodyPr>
          <a:lstStyle/>
          <a:p>
            <a:r>
              <a:rPr lang="en-US" sz="2600" dirty="0">
                <a:solidFill>
                  <a:schemeClr val="bg1"/>
                </a:solidFill>
                <a:latin typeface="钉钉进步体" panose="00020600040101010101" charset="-122"/>
                <a:ea typeface="钉钉进步体" panose="00020600040101010101" charset="-122"/>
                <a:cs typeface="OPPOSans H" panose="00020600040101010101" pitchFamily="18" charset="-122"/>
              </a:rPr>
              <a:t>02</a:t>
            </a:r>
            <a:endParaRPr lang="en-US" sz="2600" dirty="0">
              <a:solidFill>
                <a:schemeClr val="bg1"/>
              </a:solidFill>
              <a:latin typeface="钉钉进步体" panose="00020600040101010101" charset="-122"/>
              <a:ea typeface="钉钉进步体" panose="00020600040101010101" charset="-122"/>
              <a:cs typeface="OPPOSans H" panose="00020600040101010101" pitchFamily="18" charset="-122"/>
            </a:endParaRPr>
          </a:p>
        </p:txBody>
      </p:sp>
      <p:sp>
        <p:nvSpPr>
          <p:cNvPr id="59" name="文本框 58"/>
          <p:cNvSpPr txBox="1"/>
          <p:nvPr>
            <p:custDataLst>
              <p:tags r:id="rId5"/>
            </p:custDataLst>
          </p:nvPr>
        </p:nvSpPr>
        <p:spPr>
          <a:xfrm>
            <a:off x="6006500" y="3406858"/>
            <a:ext cx="1402080" cy="460375"/>
          </a:xfrm>
          <a:prstGeom prst="rect">
            <a:avLst/>
          </a:prstGeom>
          <a:noFill/>
        </p:spPr>
        <p:txBody>
          <a:bodyPr wrap="none" rtlCol="0">
            <a:spAutoFit/>
          </a:bodyPr>
          <a:lstStyle/>
          <a:p>
            <a:r>
              <a:rPr lang="zh-CN" altLang="en-US" sz="2400" dirty="0">
                <a:solidFill>
                  <a:schemeClr val="bg1"/>
                </a:solidFill>
                <a:latin typeface="钉钉进步体" panose="00020600040101010101" charset="-122"/>
                <a:ea typeface="钉钉进步体" panose="00020600040101010101" charset="-122"/>
                <a:cs typeface="OPPOSans M" panose="00020600040101010101" pitchFamily="18" charset="-122"/>
              </a:rPr>
              <a:t>产品介绍</a:t>
            </a:r>
            <a:endParaRPr lang="zh-CN" altLang="en-US" sz="2400" dirty="0">
              <a:solidFill>
                <a:schemeClr val="bg1"/>
              </a:solidFill>
              <a:latin typeface="钉钉进步体" panose="00020600040101010101" charset="-122"/>
              <a:ea typeface="钉钉进步体" panose="00020600040101010101" charset="-122"/>
              <a:cs typeface="OPPOSans M" panose="00020600040101010101" pitchFamily="18" charset="-122"/>
            </a:endParaRPr>
          </a:p>
        </p:txBody>
      </p:sp>
      <p:grpSp>
        <p:nvGrpSpPr>
          <p:cNvPr id="10" name="组合 9"/>
          <p:cNvGrpSpPr/>
          <p:nvPr/>
        </p:nvGrpSpPr>
        <p:grpSpPr>
          <a:xfrm>
            <a:off x="1449070" y="2212023"/>
            <a:ext cx="2738755" cy="1993265"/>
            <a:chOff x="2282" y="2866"/>
            <a:chExt cx="4313" cy="3139"/>
          </a:xfrm>
        </p:grpSpPr>
        <p:sp>
          <p:nvSpPr>
            <p:cNvPr id="11" name="任意多边形: 形状 24"/>
            <p:cNvSpPr/>
            <p:nvPr>
              <p:custDataLst>
                <p:tags r:id="rId6"/>
              </p:custDataLst>
            </p:nvPr>
          </p:nvSpPr>
          <p:spPr>
            <a:xfrm>
              <a:off x="6453" y="4699"/>
              <a:ext cx="143" cy="143"/>
            </a:xfrm>
            <a:custGeom>
              <a:avLst/>
              <a:gdLst>
                <a:gd name="connsiteX0" fmla="*/ 90916 w 90915"/>
                <a:gd name="connsiteY0" fmla="*/ 45458 h 90915"/>
                <a:gd name="connsiteX1" fmla="*/ 45458 w 90915"/>
                <a:gd name="connsiteY1" fmla="*/ 90916 h 90915"/>
                <a:gd name="connsiteX2" fmla="*/ 0 w 90915"/>
                <a:gd name="connsiteY2" fmla="*/ 45458 h 90915"/>
                <a:gd name="connsiteX3" fmla="*/ 45458 w 90915"/>
                <a:gd name="connsiteY3" fmla="*/ 0 h 90915"/>
                <a:gd name="connsiteX4" fmla="*/ 90916 w 90915"/>
                <a:gd name="connsiteY4" fmla="*/ 45458 h 9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15" h="90915">
                  <a:moveTo>
                    <a:pt x="90916" y="45458"/>
                  </a:moveTo>
                  <a:cubicBezTo>
                    <a:pt x="90916" y="70564"/>
                    <a:pt x="70564" y="90916"/>
                    <a:pt x="45458" y="90916"/>
                  </a:cubicBezTo>
                  <a:cubicBezTo>
                    <a:pt x="20352" y="90916"/>
                    <a:pt x="0" y="70564"/>
                    <a:pt x="0" y="45458"/>
                  </a:cubicBezTo>
                  <a:cubicBezTo>
                    <a:pt x="0" y="20352"/>
                    <a:pt x="20352" y="0"/>
                    <a:pt x="45458" y="0"/>
                  </a:cubicBezTo>
                  <a:cubicBezTo>
                    <a:pt x="70564" y="0"/>
                    <a:pt x="90916" y="20352"/>
                    <a:pt x="90916" y="45458"/>
                  </a:cubicBezTo>
                  <a:close/>
                </a:path>
              </a:pathLst>
            </a:custGeom>
            <a:noFill/>
            <a:ln w="31750" cap="flat">
              <a:solidFill>
                <a:srgbClr val="055CF9"/>
              </a:solidFill>
              <a:prstDash val="solid"/>
              <a:miter/>
            </a:ln>
          </p:spPr>
          <p:txBody>
            <a:bodyPr rtlCol="0" anchor="ctr"/>
            <a:lstStyle/>
            <a:p>
              <a:endParaRPr lang="en-US">
                <a:latin typeface="钉钉进步体" panose="00020600040101010101" charset="-122"/>
                <a:ea typeface="钉钉进步体" panose="00020600040101010101" charset="-122"/>
              </a:endParaRPr>
            </a:p>
          </p:txBody>
        </p:sp>
        <p:sp>
          <p:nvSpPr>
            <p:cNvPr id="14" name="文本框 13"/>
            <p:cNvSpPr txBox="1"/>
            <p:nvPr>
              <p:custDataLst>
                <p:tags r:id="rId7"/>
              </p:custDataLst>
            </p:nvPr>
          </p:nvSpPr>
          <p:spPr>
            <a:xfrm>
              <a:off x="2282" y="2866"/>
              <a:ext cx="4223" cy="2276"/>
            </a:xfrm>
            <a:prstGeom prst="rect">
              <a:avLst/>
            </a:prstGeom>
            <a:noFill/>
          </p:spPr>
          <p:txBody>
            <a:bodyPr wrap="none" rtlCol="0">
              <a:spAutoFit/>
            </a:bodyPr>
            <a:lstStyle>
              <a:defPPr>
                <a:defRPr lang="en-US"/>
              </a:defPPr>
              <a:lvl1pPr>
                <a:defRPr sz="2800">
                  <a:solidFill>
                    <a:srgbClr val="2F3237"/>
                  </a:solidFill>
                  <a:latin typeface="Montserrat ExtraBold" pitchFamily="2" charset="0"/>
                  <a:ea typeface="OPPOSans R" panose="00020600040101010101" pitchFamily="18" charset="-122"/>
                  <a:cs typeface="OPPOSans R" panose="00020600040101010101" pitchFamily="18" charset="-122"/>
                </a:defRPr>
              </a:lvl1pPr>
            </a:lstStyle>
            <a:p>
              <a:pPr algn="l"/>
              <a:r>
                <a:rPr lang="en-US" altLang="zh-CN" sz="4400" dirty="0">
                  <a:latin typeface="钉钉进步体" panose="00020600040101010101" charset="-122"/>
                  <a:ea typeface="钉钉进步体" panose="00020600040101010101" charset="-122"/>
                  <a:cs typeface="OPPOSans H" panose="00020600040101010101" pitchFamily="18" charset="-122"/>
                </a:rPr>
                <a:t>Wukong</a:t>
              </a:r>
              <a:endParaRPr lang="en-US" altLang="zh-CN" sz="4400" dirty="0">
                <a:latin typeface="钉钉进步体" panose="00020600040101010101" charset="-122"/>
                <a:ea typeface="钉钉进步体" panose="00020600040101010101" charset="-122"/>
                <a:cs typeface="OPPOSans H" panose="00020600040101010101" pitchFamily="18" charset="-122"/>
              </a:endParaRPr>
            </a:p>
            <a:p>
              <a:pPr algn="l"/>
              <a:r>
                <a:rPr lang="en-US" altLang="zh-CN" sz="4400" dirty="0">
                  <a:latin typeface="钉钉进步体" panose="00020600040101010101" charset="-122"/>
                  <a:ea typeface="钉钉进步体" panose="00020600040101010101" charset="-122"/>
                  <a:cs typeface="OPPOSans H" panose="00020600040101010101" pitchFamily="18" charset="-122"/>
                </a:rPr>
                <a:t>Software</a:t>
              </a:r>
              <a:endParaRPr lang="en-US" altLang="zh-CN" sz="4400" dirty="0">
                <a:latin typeface="钉钉进步体" panose="00020600040101010101" charset="-122"/>
                <a:ea typeface="钉钉进步体" panose="00020600040101010101" charset="-122"/>
                <a:cs typeface="OPPOSans H" panose="00020600040101010101" pitchFamily="18" charset="-122"/>
              </a:endParaRPr>
            </a:p>
          </p:txBody>
        </p:sp>
        <p:pic>
          <p:nvPicPr>
            <p:cNvPr id="19" name="图片 18" descr="logo"/>
            <p:cNvPicPr>
              <a:picLocks noChangeAspect="1"/>
            </p:cNvPicPr>
            <p:nvPr>
              <p:custDataLst>
                <p:tags r:id="rId8"/>
              </p:custDataLst>
            </p:nvPr>
          </p:nvPicPr>
          <p:blipFill>
            <a:blip r:embed="rId9"/>
            <a:stretch>
              <a:fillRect/>
            </a:stretch>
          </p:blipFill>
          <p:spPr>
            <a:xfrm>
              <a:off x="2419" y="5271"/>
              <a:ext cx="2600" cy="735"/>
            </a:xfrm>
            <a:prstGeom prst="rect">
              <a:avLst/>
            </a:prstGeom>
          </p:spPr>
        </p:pic>
      </p:grpSp>
      <p:sp>
        <p:nvSpPr>
          <p:cNvPr id="4" name="任意多边形: 形状 35"/>
          <p:cNvSpPr/>
          <p:nvPr>
            <p:custDataLst>
              <p:tags r:id="rId10"/>
            </p:custDataLst>
          </p:nvPr>
        </p:nvSpPr>
        <p:spPr>
          <a:xfrm>
            <a:off x="5591810" y="2742565"/>
            <a:ext cx="5721350" cy="1308100"/>
          </a:xfrm>
          <a:custGeom>
            <a:avLst/>
            <a:gdLst>
              <a:gd name="connsiteX0" fmla="*/ 0 w 5721350"/>
              <a:gd name="connsiteY0" fmla="*/ 0 h 1308100"/>
              <a:gd name="connsiteX1" fmla="*/ 5721350 w 5721350"/>
              <a:gd name="connsiteY1" fmla="*/ 0 h 1308100"/>
              <a:gd name="connsiteX2" fmla="*/ 5721350 w 5721350"/>
              <a:gd name="connsiteY2" fmla="*/ 1308100 h 1308100"/>
              <a:gd name="connsiteX3" fmla="*/ 0 w 5721350"/>
              <a:gd name="connsiteY3" fmla="*/ 1308100 h 1308100"/>
            </a:gdLst>
            <a:ahLst/>
            <a:cxnLst>
              <a:cxn ang="0">
                <a:pos x="connsiteX0" y="connsiteY0"/>
              </a:cxn>
              <a:cxn ang="0">
                <a:pos x="connsiteX1" y="connsiteY1"/>
              </a:cxn>
              <a:cxn ang="0">
                <a:pos x="connsiteX2" y="connsiteY2"/>
              </a:cxn>
              <a:cxn ang="0">
                <a:pos x="connsiteX3" y="connsiteY3"/>
              </a:cxn>
            </a:cxnLst>
            <a:rect l="l" t="t" r="r" b="b"/>
            <a:pathLst>
              <a:path w="5721350" h="1308100">
                <a:moveTo>
                  <a:pt x="0" y="0"/>
                </a:moveTo>
                <a:lnTo>
                  <a:pt x="5721350" y="0"/>
                </a:lnTo>
                <a:lnTo>
                  <a:pt x="5721350" y="1308100"/>
                </a:lnTo>
                <a:lnTo>
                  <a:pt x="0" y="1308100"/>
                </a:lnTo>
                <a:close/>
              </a:path>
            </a:pathLst>
          </a:custGeom>
          <a:solidFill>
            <a:srgbClr val="0052CC"/>
          </a:solidFill>
          <a:ln w="6350" cap="flat">
            <a:noFill/>
            <a:prstDash val="solid"/>
            <a:miter/>
          </a:ln>
          <a:effectLst>
            <a:outerShdw blurRad="355600" dist="254000" dir="5400000" sx="97000" sy="97000" algn="t" rotWithShape="0">
              <a:srgbClr val="055CF9">
                <a:alpha val="20000"/>
              </a:srgbClr>
            </a:outerShdw>
          </a:effectLst>
        </p:spPr>
        <p:txBody>
          <a:bodyPr rtlCol="0" anchor="ctr"/>
          <a:p>
            <a:endParaRPr lang="en-US">
              <a:latin typeface="钉钉进步体" panose="00020600040101010101" charset="-122"/>
              <a:ea typeface="钉钉进步体" panose="00020600040101010101" charset="-122"/>
            </a:endParaRPr>
          </a:p>
        </p:txBody>
      </p:sp>
      <p:sp>
        <p:nvSpPr>
          <p:cNvPr id="18" name="任意多边形: 形状 38"/>
          <p:cNvSpPr/>
          <p:nvPr>
            <p:custDataLst>
              <p:tags r:id="rId11"/>
            </p:custDataLst>
          </p:nvPr>
        </p:nvSpPr>
        <p:spPr>
          <a:xfrm>
            <a:off x="7255309" y="3845121"/>
            <a:ext cx="4737935" cy="589083"/>
          </a:xfrm>
          <a:custGeom>
            <a:avLst/>
            <a:gdLst>
              <a:gd name="connsiteX0" fmla="*/ 1492822 w 4737798"/>
              <a:gd name="connsiteY0" fmla="*/ 0 h 589083"/>
              <a:gd name="connsiteX1" fmla="*/ 0 w 4737798"/>
              <a:gd name="connsiteY1" fmla="*/ 589083 h 589083"/>
              <a:gd name="connsiteX2" fmla="*/ 4737799 w 4737798"/>
              <a:gd name="connsiteY2" fmla="*/ 563912 h 589083"/>
              <a:gd name="connsiteX3" fmla="*/ 1492822 w 4737798"/>
              <a:gd name="connsiteY3" fmla="*/ 0 h 589083"/>
            </a:gdLst>
            <a:ahLst/>
            <a:cxnLst>
              <a:cxn ang="0">
                <a:pos x="connsiteX0" y="connsiteY0"/>
              </a:cxn>
              <a:cxn ang="0">
                <a:pos x="connsiteX1" y="connsiteY1"/>
              </a:cxn>
              <a:cxn ang="0">
                <a:pos x="connsiteX2" y="connsiteY2"/>
              </a:cxn>
              <a:cxn ang="0">
                <a:pos x="connsiteX3" y="connsiteY3"/>
              </a:cxn>
            </a:cxnLst>
            <a:rect l="l" t="t" r="r" b="b"/>
            <a:pathLst>
              <a:path w="4737798" h="589083">
                <a:moveTo>
                  <a:pt x="1492822" y="0"/>
                </a:moveTo>
                <a:cubicBezTo>
                  <a:pt x="789940" y="0"/>
                  <a:pt x="204724" y="392722"/>
                  <a:pt x="0" y="589083"/>
                </a:cubicBezTo>
                <a:lnTo>
                  <a:pt x="4737799" y="563912"/>
                </a:lnTo>
                <a:cubicBezTo>
                  <a:pt x="3136710" y="566426"/>
                  <a:pt x="2371408" y="0"/>
                  <a:pt x="1492822" y="0"/>
                </a:cubicBezTo>
                <a:close/>
              </a:path>
            </a:pathLst>
          </a:custGeom>
          <a:gradFill>
            <a:gsLst>
              <a:gs pos="3000">
                <a:schemeClr val="bg1">
                  <a:alpha val="0"/>
                </a:schemeClr>
              </a:gs>
              <a:gs pos="100000">
                <a:schemeClr val="bg1">
                  <a:alpha val="0"/>
                </a:schemeClr>
              </a:gs>
              <a:gs pos="55000">
                <a:schemeClr val="bg1">
                  <a:alpha val="21000"/>
                </a:schemeClr>
              </a:gs>
            </a:gsLst>
            <a:lin ang="0" scaled="0"/>
          </a:gradFill>
          <a:ln w="6350" cap="flat">
            <a:noFill/>
            <a:prstDash val="solid"/>
            <a:miter/>
          </a:ln>
        </p:spPr>
        <p:txBody>
          <a:bodyPr rtlCol="0" anchor="ctr"/>
          <a:p>
            <a:endParaRPr lang="en-US">
              <a:latin typeface="钉钉进步体" panose="00020600040101010101" charset="-122"/>
              <a:ea typeface="钉钉进步体" panose="00020600040101010101" charset="-122"/>
            </a:endParaRPr>
          </a:p>
        </p:txBody>
      </p:sp>
      <p:sp>
        <p:nvSpPr>
          <p:cNvPr id="8" name="任意多边形: 形状 39"/>
          <p:cNvSpPr/>
          <p:nvPr>
            <p:custDataLst>
              <p:tags r:id="rId12"/>
            </p:custDataLst>
          </p:nvPr>
        </p:nvSpPr>
        <p:spPr>
          <a:xfrm>
            <a:off x="7062073" y="2929255"/>
            <a:ext cx="2602304" cy="593839"/>
          </a:xfrm>
          <a:custGeom>
            <a:avLst/>
            <a:gdLst>
              <a:gd name="connsiteX0" fmla="*/ 1050417 w 2602229"/>
              <a:gd name="connsiteY0" fmla="*/ 473386 h 593839"/>
              <a:gd name="connsiteX1" fmla="*/ 0 w 2602229"/>
              <a:gd name="connsiteY1" fmla="*/ 593839 h 593839"/>
              <a:gd name="connsiteX2" fmla="*/ 215646 w 2602229"/>
              <a:gd name="connsiteY2" fmla="*/ 0 h 593839"/>
              <a:gd name="connsiteX3" fmla="*/ 2602230 w 2602229"/>
              <a:gd name="connsiteY3" fmla="*/ 128854 h 593839"/>
              <a:gd name="connsiteX4" fmla="*/ 2128838 w 2602229"/>
              <a:gd name="connsiteY4" fmla="*/ 593839 h 593839"/>
              <a:gd name="connsiteX5" fmla="*/ 1050417 w 2602229"/>
              <a:gd name="connsiteY5" fmla="*/ 473386 h 59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229" h="593839">
                <a:moveTo>
                  <a:pt x="1050417" y="473386"/>
                </a:moveTo>
                <a:cubicBezTo>
                  <a:pt x="575310" y="455460"/>
                  <a:pt x="152146" y="546214"/>
                  <a:pt x="0" y="593839"/>
                </a:cubicBezTo>
                <a:lnTo>
                  <a:pt x="215646" y="0"/>
                </a:lnTo>
                <a:lnTo>
                  <a:pt x="2602230" y="128854"/>
                </a:lnTo>
                <a:lnTo>
                  <a:pt x="2128838" y="593839"/>
                </a:lnTo>
                <a:cubicBezTo>
                  <a:pt x="1967293" y="561156"/>
                  <a:pt x="1525460" y="491318"/>
                  <a:pt x="1050417" y="473386"/>
                </a:cubicBezTo>
                <a:close/>
              </a:path>
            </a:pathLst>
          </a:custGeom>
          <a:gradFill>
            <a:gsLst>
              <a:gs pos="6000">
                <a:schemeClr val="bg1">
                  <a:alpha val="0"/>
                </a:schemeClr>
              </a:gs>
              <a:gs pos="86000">
                <a:schemeClr val="bg1">
                  <a:alpha val="0"/>
                </a:schemeClr>
              </a:gs>
              <a:gs pos="50000">
                <a:schemeClr val="bg1">
                  <a:alpha val="21000"/>
                </a:schemeClr>
              </a:gs>
            </a:gsLst>
            <a:lin ang="0" scaled="0"/>
          </a:gradFill>
          <a:ln w="6350" cap="flat">
            <a:noFill/>
            <a:prstDash val="solid"/>
            <a:miter/>
          </a:ln>
        </p:spPr>
        <p:txBody>
          <a:bodyPr rtlCol="0" anchor="ctr"/>
          <a:p>
            <a:endParaRPr lang="en-US">
              <a:latin typeface="钉钉进步体" panose="00020600040101010101" charset="-122"/>
              <a:ea typeface="钉钉进步体" panose="00020600040101010101" charset="-122"/>
            </a:endParaRPr>
          </a:p>
        </p:txBody>
      </p:sp>
      <p:sp>
        <p:nvSpPr>
          <p:cNvPr id="21" name="文本框 20"/>
          <p:cNvSpPr txBox="1"/>
          <p:nvPr>
            <p:custDataLst>
              <p:tags r:id="rId13"/>
            </p:custDataLst>
          </p:nvPr>
        </p:nvSpPr>
        <p:spPr>
          <a:xfrm>
            <a:off x="5981700" y="2931160"/>
            <a:ext cx="590550" cy="491490"/>
          </a:xfrm>
          <a:prstGeom prst="rect">
            <a:avLst/>
          </a:prstGeom>
          <a:noFill/>
        </p:spPr>
        <p:txBody>
          <a:bodyPr wrap="none" rtlCol="0">
            <a:spAutoFit/>
          </a:bodyPr>
          <a:p>
            <a:r>
              <a:rPr lang="en-US" sz="2600" b="1" dirty="0">
                <a:solidFill>
                  <a:schemeClr val="bg1"/>
                </a:solidFill>
                <a:latin typeface="微软雅黑" panose="020B0503020204020204" charset="-122"/>
                <a:ea typeface="微软雅黑" panose="020B0503020204020204" charset="-122"/>
                <a:cs typeface="OPPOSans H" panose="00020600040101010101" pitchFamily="18" charset="-122"/>
              </a:rPr>
              <a:t>02</a:t>
            </a:r>
            <a:endParaRPr lang="en-US" sz="2600" b="1" dirty="0">
              <a:solidFill>
                <a:schemeClr val="bg1"/>
              </a:solidFill>
              <a:latin typeface="微软雅黑" panose="020B0503020204020204" charset="-122"/>
              <a:ea typeface="微软雅黑" panose="020B0503020204020204" charset="-122"/>
              <a:cs typeface="OPPOSans H" panose="00020600040101010101" pitchFamily="18" charset="-122"/>
            </a:endParaRPr>
          </a:p>
        </p:txBody>
      </p:sp>
      <p:sp>
        <p:nvSpPr>
          <p:cNvPr id="22" name="文本框 21"/>
          <p:cNvSpPr txBox="1"/>
          <p:nvPr>
            <p:custDataLst>
              <p:tags r:id="rId14"/>
            </p:custDataLst>
          </p:nvPr>
        </p:nvSpPr>
        <p:spPr>
          <a:xfrm>
            <a:off x="5981700" y="3376930"/>
            <a:ext cx="1402080" cy="460375"/>
          </a:xfrm>
          <a:prstGeom prst="rect">
            <a:avLst/>
          </a:prstGeom>
          <a:noFill/>
        </p:spPr>
        <p:txBody>
          <a:bodyPr wrap="none" rtlCol="0">
            <a:spAutoFit/>
          </a:bodyPr>
          <a:p>
            <a:r>
              <a:rPr lang="zh-CN" altLang="en-US" sz="2400" b="1" dirty="0">
                <a:solidFill>
                  <a:schemeClr val="bg1"/>
                </a:solidFill>
                <a:latin typeface="微软雅黑" panose="020B0503020204020204" charset="-122"/>
                <a:ea typeface="微软雅黑" panose="020B0503020204020204" charset="-122"/>
                <a:cs typeface="OPPOSans M" panose="00020600040101010101" pitchFamily="18" charset="-122"/>
              </a:rPr>
              <a:t>客户案例</a:t>
            </a:r>
            <a:endParaRPr lang="zh-CN" altLang="en-US" sz="2400" b="1" dirty="0">
              <a:solidFill>
                <a:schemeClr val="bg1"/>
              </a:solidFill>
              <a:latin typeface="微软雅黑" panose="020B0503020204020204" charset="-122"/>
              <a:ea typeface="微软雅黑" panose="020B0503020204020204" charset="-122"/>
              <a:cs typeface="OPPOSans M" panose="00020600040101010101" pitchFamily="18" charset="-122"/>
            </a:endParaRPr>
          </a:p>
        </p:txBody>
      </p:sp>
      <p:sp>
        <p:nvSpPr>
          <p:cNvPr id="9" name="文本框 8"/>
          <p:cNvSpPr txBox="1"/>
          <p:nvPr>
            <p:custDataLst>
              <p:tags r:id="rId15"/>
            </p:custDataLst>
          </p:nvPr>
        </p:nvSpPr>
        <p:spPr>
          <a:xfrm>
            <a:off x="5981700" y="1529080"/>
            <a:ext cx="623570" cy="491490"/>
          </a:xfrm>
          <a:prstGeom prst="rect">
            <a:avLst/>
          </a:prstGeom>
          <a:noFill/>
        </p:spPr>
        <p:txBody>
          <a:bodyPr wrap="none" rtlCol="0">
            <a:spAutoFit/>
          </a:bodyPr>
          <a:p>
            <a:r>
              <a:rPr lang="en-US" sz="2600" dirty="0">
                <a:solidFill>
                  <a:schemeClr val="tx1"/>
                </a:solidFill>
                <a:latin typeface="Arial Black" panose="020B0A04020102020204" charset="0"/>
                <a:ea typeface="钉钉进步体" panose="00020600040101010101" charset="-122"/>
                <a:cs typeface="Arial Black" panose="020B0A04020102020204" charset="0"/>
              </a:rPr>
              <a:t>01</a:t>
            </a:r>
            <a:endParaRPr lang="en-US" sz="2600" dirty="0">
              <a:solidFill>
                <a:schemeClr val="tx1"/>
              </a:solidFill>
              <a:latin typeface="Arial Black" panose="020B0A04020102020204" charset="0"/>
              <a:ea typeface="钉钉进步体" panose="00020600040101010101" charset="-122"/>
              <a:cs typeface="Arial Black" panose="020B0A04020102020204" charset="0"/>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31" name="组合 130"/>
          <p:cNvGrpSpPr/>
          <p:nvPr/>
        </p:nvGrpSpPr>
        <p:grpSpPr>
          <a:xfrm>
            <a:off x="4384040" y="2105660"/>
            <a:ext cx="7810181" cy="3801745"/>
            <a:chOff x="675" y="1898"/>
            <a:chExt cx="17850" cy="6125"/>
          </a:xfrm>
        </p:grpSpPr>
        <p:pic>
          <p:nvPicPr>
            <p:cNvPr id="2" name="object 3"/>
            <p:cNvPicPr/>
            <p:nvPr>
              <p:custDataLst>
                <p:tags r:id="rId2"/>
              </p:custDataLst>
            </p:nvPr>
          </p:nvPicPr>
          <p:blipFill>
            <a:blip r:embed="rId3" cstate="print"/>
            <a:stretch>
              <a:fillRect/>
            </a:stretch>
          </p:blipFill>
          <p:spPr>
            <a:xfrm>
              <a:off x="675" y="1898"/>
              <a:ext cx="17845" cy="2234"/>
            </a:xfrm>
            <a:prstGeom prst="rect">
              <a:avLst/>
            </a:prstGeom>
          </p:spPr>
        </p:pic>
        <p:sp>
          <p:nvSpPr>
            <p:cNvPr id="27" name="object 4"/>
            <p:cNvSpPr/>
            <p:nvPr>
              <p:custDataLst>
                <p:tags r:id="rId4"/>
              </p:custDataLst>
            </p:nvPr>
          </p:nvSpPr>
          <p:spPr>
            <a:xfrm>
              <a:off x="946" y="2159"/>
              <a:ext cx="17302" cy="1693"/>
            </a:xfrm>
            <a:custGeom>
              <a:avLst/>
              <a:gdLst/>
              <a:ahLst/>
              <a:cxnLst/>
              <a:rect l="l" t="t" r="r" b="b"/>
              <a:pathLst>
                <a:path w="18118455" h="1772920">
                  <a:moveTo>
                    <a:pt x="17822570" y="0"/>
                  </a:moveTo>
                  <a:lnTo>
                    <a:pt x="0" y="0"/>
                  </a:lnTo>
                  <a:lnTo>
                    <a:pt x="0" y="1772816"/>
                  </a:lnTo>
                  <a:lnTo>
                    <a:pt x="18118037" y="1772816"/>
                  </a:lnTo>
                  <a:lnTo>
                    <a:pt x="18118037" y="295469"/>
                  </a:lnTo>
                  <a:lnTo>
                    <a:pt x="17822570" y="0"/>
                  </a:lnTo>
                  <a:close/>
                </a:path>
              </a:pathLst>
            </a:custGeom>
            <a:solidFill>
              <a:srgbClr val="FFFFFF"/>
            </a:solidFill>
          </p:spPr>
          <p:txBody>
            <a:bodyPr wrap="square" lIns="0" tIns="0" rIns="0" bIns="0" rtlCol="0"/>
            <a:p>
              <a:pPr marR="0" lvl="0" indent="0" algn="l" defTabSz="914400" rtl="0" eaLnBrk="1" fontAlgn="auto" latinLnBrk="0" hangingPunct="1">
                <a:lnSpc>
                  <a:spcPct val="100000"/>
                </a:lnSpc>
                <a:spcBef>
                  <a:spcPts val="0"/>
                </a:spcBef>
                <a:spcAft>
                  <a:spcPts val="0"/>
                </a:spcAft>
                <a:buClrTx/>
                <a:buSzTx/>
                <a:buNone/>
                <a:defRPr/>
              </a:pPr>
              <a:endParaRPr kumimoji="0" sz="109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pic>
          <p:nvPicPr>
            <p:cNvPr id="28" name="object 5"/>
            <p:cNvPicPr/>
            <p:nvPr>
              <p:custDataLst>
                <p:tags r:id="rId5"/>
              </p:custDataLst>
            </p:nvPr>
          </p:nvPicPr>
          <p:blipFill>
            <a:blip r:embed="rId6" cstate="print"/>
            <a:stretch>
              <a:fillRect/>
            </a:stretch>
          </p:blipFill>
          <p:spPr>
            <a:xfrm>
              <a:off x="680" y="3842"/>
              <a:ext cx="17845" cy="2237"/>
            </a:xfrm>
            <a:prstGeom prst="rect">
              <a:avLst/>
            </a:prstGeom>
          </p:spPr>
        </p:pic>
        <p:sp>
          <p:nvSpPr>
            <p:cNvPr id="29" name="object 6"/>
            <p:cNvSpPr/>
            <p:nvPr>
              <p:custDataLst>
                <p:tags r:id="rId7"/>
              </p:custDataLst>
            </p:nvPr>
          </p:nvSpPr>
          <p:spPr>
            <a:xfrm>
              <a:off x="952" y="4104"/>
              <a:ext cx="17302" cy="1693"/>
            </a:xfrm>
            <a:custGeom>
              <a:avLst/>
              <a:gdLst/>
              <a:ahLst/>
              <a:cxnLst/>
              <a:rect l="l" t="t" r="r" b="b"/>
              <a:pathLst>
                <a:path w="18118455" h="1772920">
                  <a:moveTo>
                    <a:pt x="17822577" y="0"/>
                  </a:moveTo>
                  <a:lnTo>
                    <a:pt x="0" y="0"/>
                  </a:lnTo>
                  <a:lnTo>
                    <a:pt x="0" y="1772817"/>
                  </a:lnTo>
                  <a:lnTo>
                    <a:pt x="18118045" y="1772817"/>
                  </a:lnTo>
                  <a:lnTo>
                    <a:pt x="18118045" y="295469"/>
                  </a:lnTo>
                  <a:lnTo>
                    <a:pt x="17822577" y="0"/>
                  </a:lnTo>
                  <a:close/>
                </a:path>
              </a:pathLst>
            </a:custGeom>
            <a:solidFill>
              <a:srgbClr val="FFFFFF"/>
            </a:solidFill>
          </p:spPr>
          <p:txBody>
            <a:bodyPr wrap="square" lIns="0" tIns="0" rIns="0" bIns="0" rtlCol="0"/>
            <a:p>
              <a:pPr marR="0" lvl="0" indent="0" algn="l" defTabSz="914400" rtl="0" eaLnBrk="1" fontAlgn="auto" latinLnBrk="0" hangingPunct="1">
                <a:lnSpc>
                  <a:spcPct val="100000"/>
                </a:lnSpc>
                <a:spcBef>
                  <a:spcPts val="0"/>
                </a:spcBef>
                <a:spcAft>
                  <a:spcPts val="0"/>
                </a:spcAft>
                <a:buClrTx/>
                <a:buSzTx/>
                <a:buNone/>
                <a:defRPr/>
              </a:pPr>
              <a:endParaRPr kumimoji="0" sz="109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pic>
          <p:nvPicPr>
            <p:cNvPr id="30" name="object 7"/>
            <p:cNvPicPr/>
            <p:nvPr>
              <p:custDataLst>
                <p:tags r:id="rId8"/>
              </p:custDataLst>
            </p:nvPr>
          </p:nvPicPr>
          <p:blipFill>
            <a:blip r:embed="rId9" cstate="print"/>
            <a:stretch>
              <a:fillRect/>
            </a:stretch>
          </p:blipFill>
          <p:spPr>
            <a:xfrm>
              <a:off x="675" y="5786"/>
              <a:ext cx="17845" cy="2237"/>
            </a:xfrm>
            <a:prstGeom prst="rect">
              <a:avLst/>
            </a:prstGeom>
          </p:spPr>
        </p:pic>
        <p:sp>
          <p:nvSpPr>
            <p:cNvPr id="31" name="object 8"/>
            <p:cNvSpPr/>
            <p:nvPr>
              <p:custDataLst>
                <p:tags r:id="rId10"/>
              </p:custDataLst>
            </p:nvPr>
          </p:nvSpPr>
          <p:spPr>
            <a:xfrm>
              <a:off x="946" y="6048"/>
              <a:ext cx="17302" cy="1693"/>
            </a:xfrm>
            <a:custGeom>
              <a:avLst/>
              <a:gdLst/>
              <a:ahLst/>
              <a:cxnLst/>
              <a:rect l="l" t="t" r="r" b="b"/>
              <a:pathLst>
                <a:path w="18118455" h="1772920">
                  <a:moveTo>
                    <a:pt x="17822570" y="0"/>
                  </a:moveTo>
                  <a:lnTo>
                    <a:pt x="0" y="0"/>
                  </a:lnTo>
                  <a:lnTo>
                    <a:pt x="0" y="1772816"/>
                  </a:lnTo>
                  <a:lnTo>
                    <a:pt x="18118037" y="1772816"/>
                  </a:lnTo>
                  <a:lnTo>
                    <a:pt x="18118037" y="295469"/>
                  </a:lnTo>
                  <a:lnTo>
                    <a:pt x="17822570" y="0"/>
                  </a:lnTo>
                  <a:close/>
                </a:path>
              </a:pathLst>
            </a:custGeom>
            <a:solidFill>
              <a:srgbClr val="FFFFFF"/>
            </a:solidFill>
          </p:spPr>
          <p:txBody>
            <a:bodyPr wrap="square" lIns="0" tIns="0" rIns="0" bIns="0" rtlCol="0"/>
            <a:p>
              <a:pPr marR="0" lvl="0" indent="0" algn="l" defTabSz="914400" rtl="0" eaLnBrk="1" fontAlgn="auto" latinLnBrk="0" hangingPunct="1">
                <a:lnSpc>
                  <a:spcPct val="100000"/>
                </a:lnSpc>
                <a:spcBef>
                  <a:spcPts val="0"/>
                </a:spcBef>
                <a:spcAft>
                  <a:spcPts val="0"/>
                </a:spcAft>
                <a:buClrTx/>
                <a:buSzTx/>
                <a:buNone/>
                <a:defRPr/>
              </a:pPr>
              <a:endParaRPr kumimoji="0" sz="109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34" name="object 11"/>
            <p:cNvSpPr/>
            <p:nvPr>
              <p:custDataLst>
                <p:tags r:id="rId11"/>
              </p:custDataLst>
            </p:nvPr>
          </p:nvSpPr>
          <p:spPr>
            <a:xfrm>
              <a:off x="952" y="2159"/>
              <a:ext cx="2148" cy="1693"/>
            </a:xfrm>
            <a:custGeom>
              <a:avLst/>
              <a:gdLst/>
              <a:ahLst/>
              <a:cxnLst/>
              <a:rect l="l" t="t" r="r" b="b"/>
              <a:pathLst>
                <a:path w="2249170" h="1772920">
                  <a:moveTo>
                    <a:pt x="1884793" y="0"/>
                  </a:moveTo>
                  <a:lnTo>
                    <a:pt x="0" y="0"/>
                  </a:lnTo>
                  <a:lnTo>
                    <a:pt x="0" y="1772816"/>
                  </a:lnTo>
                  <a:lnTo>
                    <a:pt x="1884793" y="1772816"/>
                  </a:lnTo>
                  <a:lnTo>
                    <a:pt x="2248841" y="886409"/>
                  </a:lnTo>
                  <a:lnTo>
                    <a:pt x="1884793" y="0"/>
                  </a:lnTo>
                  <a:close/>
                </a:path>
              </a:pathLst>
            </a:custGeom>
            <a:solidFill>
              <a:srgbClr val="0052CC"/>
            </a:solidFill>
            <a:ln>
              <a:noFill/>
            </a:ln>
            <a:effectLst>
              <a:outerShdw blurRad="279400" dist="342900" dir="5400000" sx="88000" sy="88000" algn="t" rotWithShape="0">
                <a:srgbClr val="0052CC">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R="0" lvl="0" indent="0" algn="ctr" defTabSz="914400" rtl="0" eaLnBrk="1" fontAlgn="auto" latinLnBrk="0" hangingPunct="1">
                <a:lnSpc>
                  <a:spcPct val="100000"/>
                </a:lnSpc>
                <a:spcBef>
                  <a:spcPts val="0"/>
                </a:spcBef>
                <a:spcAft>
                  <a:spcPts val="0"/>
                </a:spcAft>
                <a:buClrTx/>
                <a:buSzTx/>
                <a:buNone/>
                <a:defRPr/>
              </a:pPr>
              <a:endParaRPr kumimoji="0" lang="zh-CN"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0" name="object 13"/>
            <p:cNvSpPr/>
            <p:nvPr>
              <p:custDataLst>
                <p:tags r:id="rId12"/>
              </p:custDataLst>
            </p:nvPr>
          </p:nvSpPr>
          <p:spPr>
            <a:xfrm>
              <a:off x="952" y="4104"/>
              <a:ext cx="2148" cy="1693"/>
            </a:xfrm>
            <a:custGeom>
              <a:avLst/>
              <a:gdLst/>
              <a:ahLst/>
              <a:cxnLst/>
              <a:rect l="l" t="t" r="r" b="b"/>
              <a:pathLst>
                <a:path w="2249170" h="1772920">
                  <a:moveTo>
                    <a:pt x="1859920" y="0"/>
                  </a:moveTo>
                  <a:lnTo>
                    <a:pt x="0" y="0"/>
                  </a:lnTo>
                  <a:lnTo>
                    <a:pt x="0" y="1772817"/>
                  </a:lnTo>
                  <a:lnTo>
                    <a:pt x="1859920" y="1772817"/>
                  </a:lnTo>
                  <a:lnTo>
                    <a:pt x="2248841" y="886409"/>
                  </a:lnTo>
                  <a:lnTo>
                    <a:pt x="1859920" y="0"/>
                  </a:lnTo>
                  <a:close/>
                </a:path>
              </a:pathLst>
            </a:custGeom>
            <a:solidFill>
              <a:srgbClr val="0052CC"/>
            </a:solidFill>
            <a:ln>
              <a:noFill/>
            </a:ln>
            <a:effectLst>
              <a:outerShdw blurRad="279400" dist="342900" dir="5400000" sx="88000" sy="88000" algn="t" rotWithShape="0">
                <a:srgbClr val="0052CC">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R="0" lvl="0" indent="0" algn="ctr" defTabSz="914400" rtl="0" eaLnBrk="1" fontAlgn="auto" latinLnBrk="0" hangingPunct="1">
                <a:lnSpc>
                  <a:spcPct val="100000"/>
                </a:lnSpc>
                <a:spcBef>
                  <a:spcPts val="0"/>
                </a:spcBef>
                <a:spcAft>
                  <a:spcPts val="0"/>
                </a:spcAft>
                <a:buClrTx/>
                <a:buSzTx/>
                <a:buNone/>
                <a:defRPr/>
              </a:pPr>
              <a:endParaRPr kumimoji="0" lang="zh-CN"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2" name="object 15"/>
            <p:cNvSpPr/>
            <p:nvPr>
              <p:custDataLst>
                <p:tags r:id="rId13"/>
              </p:custDataLst>
            </p:nvPr>
          </p:nvSpPr>
          <p:spPr>
            <a:xfrm>
              <a:off x="952" y="6049"/>
              <a:ext cx="2148" cy="1693"/>
            </a:xfrm>
            <a:custGeom>
              <a:avLst/>
              <a:gdLst/>
              <a:ahLst/>
              <a:cxnLst/>
              <a:rect l="l" t="t" r="r" b="b"/>
              <a:pathLst>
                <a:path w="2249170" h="1772920">
                  <a:moveTo>
                    <a:pt x="1835048" y="0"/>
                  </a:moveTo>
                  <a:lnTo>
                    <a:pt x="0" y="0"/>
                  </a:lnTo>
                  <a:lnTo>
                    <a:pt x="0" y="1772817"/>
                  </a:lnTo>
                  <a:lnTo>
                    <a:pt x="1835048" y="1772817"/>
                  </a:lnTo>
                  <a:lnTo>
                    <a:pt x="2248841" y="886409"/>
                  </a:lnTo>
                  <a:lnTo>
                    <a:pt x="1835048" y="0"/>
                  </a:lnTo>
                  <a:close/>
                </a:path>
              </a:pathLst>
            </a:custGeom>
            <a:solidFill>
              <a:srgbClr val="0052CC"/>
            </a:solidFill>
            <a:ln>
              <a:noFill/>
            </a:ln>
            <a:effectLst>
              <a:outerShdw blurRad="279400" dist="342900" dir="5400000" sx="88000" sy="88000" algn="t" rotWithShape="0">
                <a:srgbClr val="0052CC">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R="0" lvl="0" indent="0" algn="ctr" defTabSz="914400" rtl="0" eaLnBrk="1" fontAlgn="auto" latinLnBrk="0" hangingPunct="1">
                <a:lnSpc>
                  <a:spcPct val="100000"/>
                </a:lnSpc>
                <a:spcBef>
                  <a:spcPts val="0"/>
                </a:spcBef>
                <a:spcAft>
                  <a:spcPts val="0"/>
                </a:spcAft>
                <a:buClrTx/>
                <a:buSzTx/>
                <a:buNone/>
                <a:defRPr/>
              </a:pPr>
              <a:endParaRPr kumimoji="0" lang="zh-CN"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06" name="Freeform 342"/>
            <p:cNvSpPr/>
            <p:nvPr>
              <p:custDataLst>
                <p:tags r:id="rId14"/>
              </p:custDataLst>
            </p:nvPr>
          </p:nvSpPr>
          <p:spPr bwMode="auto">
            <a:xfrm>
              <a:off x="13954" y="4575"/>
              <a:ext cx="63" cy="17"/>
            </a:xfrm>
            <a:custGeom>
              <a:avLst/>
              <a:gdLst>
                <a:gd name="T0" fmla="*/ 18 w 18"/>
                <a:gd name="T1" fmla="*/ 2 h 5"/>
                <a:gd name="T2" fmla="*/ 17 w 18"/>
                <a:gd name="T3" fmla="*/ 5 h 5"/>
                <a:gd name="T4" fmla="*/ 0 w 18"/>
                <a:gd name="T5" fmla="*/ 5 h 5"/>
                <a:gd name="T6" fmla="*/ 0 w 18"/>
                <a:gd name="T7" fmla="*/ 2 h 5"/>
                <a:gd name="T8" fmla="*/ 0 w 18"/>
                <a:gd name="T9" fmla="*/ 2 h 5"/>
                <a:gd name="T10" fmla="*/ 0 w 18"/>
                <a:gd name="T11" fmla="*/ 0 h 5"/>
                <a:gd name="T12" fmla="*/ 17 w 18"/>
                <a:gd name="T13" fmla="*/ 0 h 5"/>
                <a:gd name="T14" fmla="*/ 18 w 1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18" y="2"/>
                  </a:moveTo>
                  <a:cubicBezTo>
                    <a:pt x="18" y="4"/>
                    <a:pt x="18" y="5"/>
                    <a:pt x="17" y="5"/>
                  </a:cubicBezTo>
                  <a:cubicBezTo>
                    <a:pt x="0" y="5"/>
                    <a:pt x="0" y="5"/>
                    <a:pt x="0" y="5"/>
                  </a:cubicBezTo>
                  <a:cubicBezTo>
                    <a:pt x="0" y="5"/>
                    <a:pt x="0" y="4"/>
                    <a:pt x="0" y="2"/>
                  </a:cubicBezTo>
                  <a:cubicBezTo>
                    <a:pt x="0" y="2"/>
                    <a:pt x="0" y="2"/>
                    <a:pt x="0" y="2"/>
                  </a:cubicBezTo>
                  <a:cubicBezTo>
                    <a:pt x="0" y="1"/>
                    <a:pt x="0" y="0"/>
                    <a:pt x="0" y="0"/>
                  </a:cubicBezTo>
                  <a:cubicBezTo>
                    <a:pt x="17" y="0"/>
                    <a:pt x="17" y="0"/>
                    <a:pt x="17" y="0"/>
                  </a:cubicBezTo>
                  <a:cubicBezTo>
                    <a:pt x="18" y="0"/>
                    <a:pt x="18" y="1"/>
                    <a:pt x="18" y="2"/>
                  </a:cubicBezTo>
                  <a:close/>
                </a:path>
              </a:pathLst>
            </a:custGeom>
            <a:solidFill>
              <a:srgbClr val="0052CC"/>
            </a:solidFill>
            <a:ln>
              <a:noFill/>
            </a:ln>
          </p:spPr>
          <p:txBody>
            <a:bodyPr vert="horz" wrap="square" lIns="91440" tIns="45720" rIns="91440" bIns="45720" numCol="1" anchor="t" anchorCtr="0" compatLnSpc="1"/>
            <a:p>
              <a:pPr indent="0">
                <a:buNone/>
              </a:pPr>
              <a:endParaRPr lang="en-US">
                <a:solidFill>
                  <a:schemeClr val="accent1"/>
                </a:solidFill>
                <a:latin typeface="微软雅黑" panose="020B0503020204020204" charset="-122"/>
                <a:ea typeface="微软雅黑" panose="020B0503020204020204" charset="-122"/>
              </a:endParaRPr>
            </a:p>
          </p:txBody>
        </p:sp>
        <p:sp>
          <p:nvSpPr>
            <p:cNvPr id="123" name="文本框 122"/>
            <p:cNvSpPr txBox="1"/>
            <p:nvPr>
              <p:custDataLst>
                <p:tags r:id="rId15"/>
              </p:custDataLst>
            </p:nvPr>
          </p:nvSpPr>
          <p:spPr>
            <a:xfrm>
              <a:off x="3299" y="2277"/>
              <a:ext cx="4459" cy="543"/>
            </a:xfrm>
            <a:prstGeom prst="rect">
              <a:avLst/>
            </a:prstGeom>
            <a:noFill/>
          </p:spPr>
          <p:txBody>
            <a:bodyPr wrap="square" rtlCol="0">
              <a:spAutoFit/>
            </a:bodyPr>
            <a:p>
              <a:pPr indent="0" algn="l">
                <a:buNone/>
              </a:pPr>
              <a:r>
                <a:rPr lang="zh-CN" altLang="en-US" sz="1600" b="1" dirty="0">
                  <a:solidFill>
                    <a:schemeClr val="tx1"/>
                  </a:solidFill>
                  <a:latin typeface="微软雅黑" panose="020B0503020204020204" charset="-122"/>
                  <a:ea typeface="微软雅黑" panose="020B0503020204020204" charset="-122"/>
                  <a:sym typeface="+mn-ea"/>
                </a:rPr>
                <a:t>提高数据整理效率</a:t>
              </a:r>
              <a:endParaRPr lang="zh-CN" altLang="en-US" sz="1600" b="1" dirty="0">
                <a:solidFill>
                  <a:schemeClr val="tx1"/>
                </a:solidFill>
                <a:latin typeface="微软雅黑" panose="020B0503020204020204" charset="-122"/>
                <a:ea typeface="微软雅黑" panose="020B0503020204020204" charset="-122"/>
                <a:sym typeface="+mn-ea"/>
              </a:endParaRPr>
            </a:p>
          </p:txBody>
        </p:sp>
        <p:sp>
          <p:nvSpPr>
            <p:cNvPr id="124" name="文本框 123"/>
            <p:cNvSpPr txBox="1"/>
            <p:nvPr>
              <p:custDataLst>
                <p:tags r:id="rId16"/>
              </p:custDataLst>
            </p:nvPr>
          </p:nvSpPr>
          <p:spPr>
            <a:xfrm>
              <a:off x="3370" y="2809"/>
              <a:ext cx="10289" cy="521"/>
            </a:xfrm>
            <a:prstGeom prst="rect">
              <a:avLst/>
            </a:prstGeom>
            <a:noFill/>
          </p:spPr>
          <p:txBody>
            <a:bodyPr wrap="square" rtlCol="0">
              <a:spAutoFit/>
            </a:bodyPr>
            <a:p>
              <a:pPr indent="0" algn="l">
                <a:lnSpc>
                  <a:spcPct val="130000"/>
                </a:lnSpc>
                <a:spcBef>
                  <a:spcPts val="0"/>
                </a:spcBef>
                <a:spcAft>
                  <a:spcPts val="0"/>
                </a:spcAft>
                <a:buSzPct val="50000"/>
                <a:buNone/>
              </a:pP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5" name="文本框 124"/>
            <p:cNvSpPr txBox="1"/>
            <p:nvPr>
              <p:custDataLst>
                <p:tags r:id="rId17"/>
              </p:custDataLst>
            </p:nvPr>
          </p:nvSpPr>
          <p:spPr>
            <a:xfrm>
              <a:off x="3292" y="4242"/>
              <a:ext cx="4459" cy="543"/>
            </a:xfrm>
            <a:prstGeom prst="rect">
              <a:avLst/>
            </a:prstGeom>
            <a:noFill/>
          </p:spPr>
          <p:txBody>
            <a:bodyPr wrap="square" rtlCol="0">
              <a:spAutoFit/>
            </a:bodyPr>
            <a:p>
              <a:pPr indent="0" algn="l">
                <a:buNone/>
              </a:pPr>
              <a:r>
                <a:rPr lang="zh-CN" altLang="en-US" sz="1600" b="1">
                  <a:solidFill>
                    <a:schemeClr val="tx1"/>
                  </a:solidFill>
                  <a:latin typeface="微软雅黑" panose="020B0503020204020204" charset="-122"/>
                  <a:ea typeface="微软雅黑" panose="020B0503020204020204" charset="-122"/>
                </a:rPr>
                <a:t>自定义人资模板</a:t>
              </a:r>
              <a:endParaRPr lang="zh-CN" altLang="en-US" sz="1600" b="1">
                <a:solidFill>
                  <a:schemeClr val="tx1"/>
                </a:solidFill>
                <a:latin typeface="微软雅黑" panose="020B0503020204020204" charset="-122"/>
                <a:ea typeface="微软雅黑" panose="020B0503020204020204" charset="-122"/>
              </a:endParaRPr>
            </a:p>
          </p:txBody>
        </p:sp>
        <p:sp>
          <p:nvSpPr>
            <p:cNvPr id="126" name="文本框 125"/>
            <p:cNvSpPr txBox="1"/>
            <p:nvPr>
              <p:custDataLst>
                <p:tags r:id="rId18"/>
              </p:custDataLst>
            </p:nvPr>
          </p:nvSpPr>
          <p:spPr>
            <a:xfrm>
              <a:off x="3346" y="4774"/>
              <a:ext cx="11279" cy="593"/>
            </a:xfrm>
            <a:prstGeom prst="rect">
              <a:avLst/>
            </a:prstGeom>
            <a:noFill/>
          </p:spPr>
          <p:txBody>
            <a:bodyPr wrap="square" rtlCol="0">
              <a:spAutoFit/>
            </a:bodyPr>
            <a:p>
              <a:pPr>
                <a:lnSpc>
                  <a:spcPct val="150000"/>
                </a:lnSpc>
              </a:pPr>
              <a:r>
                <a:rPr lang="zh-CN" altLang="en-US" sz="1200" spc="150" dirty="0">
                  <a:solidFill>
                    <a:schemeClr val="tx1"/>
                  </a:solidFill>
                  <a:latin typeface="微软雅黑" panose="020B0503020204020204" charset="-122"/>
                  <a:ea typeface="微软雅黑" panose="020B0503020204020204" charset="-122"/>
                  <a:sym typeface="+mn-ea"/>
                </a:rPr>
                <a:t>依据需要灵活配置薪资、工资条、档案模板，适应各种场景</a:t>
              </a:r>
              <a:endParaRPr lang="zh-CN" altLang="en-US" sz="12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7" name="文本框 126"/>
            <p:cNvSpPr txBox="1"/>
            <p:nvPr>
              <p:custDataLst>
                <p:tags r:id="rId19"/>
              </p:custDataLst>
            </p:nvPr>
          </p:nvSpPr>
          <p:spPr>
            <a:xfrm>
              <a:off x="3293" y="6188"/>
              <a:ext cx="5208" cy="543"/>
            </a:xfrm>
            <a:prstGeom prst="rect">
              <a:avLst/>
            </a:prstGeom>
            <a:noFill/>
          </p:spPr>
          <p:txBody>
            <a:bodyPr wrap="square" rtlCol="0">
              <a:spAutoFit/>
            </a:bodyPr>
            <a:p>
              <a:pPr indent="0" algn="l">
                <a:buNone/>
              </a:pPr>
              <a:r>
                <a:rPr lang="zh-CN" altLang="en-US" sz="1600" b="1" dirty="0">
                  <a:solidFill>
                    <a:schemeClr val="tx1"/>
                  </a:solidFill>
                  <a:latin typeface="微软雅黑" panose="020B0503020204020204" charset="-122"/>
                  <a:ea typeface="微软雅黑" panose="020B0503020204020204" charset="-122"/>
                  <a:sym typeface="+mn-ea"/>
                </a:rPr>
                <a:t>一体化管理员工信息</a:t>
              </a:r>
              <a:endParaRPr lang="zh-CN" altLang="en-US" sz="1600" b="1" dirty="0">
                <a:solidFill>
                  <a:schemeClr val="tx1"/>
                </a:solidFill>
                <a:latin typeface="微软雅黑" panose="020B0503020204020204" charset="-122"/>
                <a:ea typeface="微软雅黑" panose="020B0503020204020204" charset="-122"/>
                <a:sym typeface="+mn-ea"/>
              </a:endParaRPr>
            </a:p>
          </p:txBody>
        </p:sp>
      </p:grpSp>
      <p:sp>
        <p:nvSpPr>
          <p:cNvPr id="96" name="文本框 95"/>
          <p:cNvSpPr txBox="1"/>
          <p:nvPr>
            <p:custDataLst>
              <p:tags r:id="rId20"/>
            </p:custDataLst>
          </p:nvPr>
        </p:nvSpPr>
        <p:spPr>
          <a:xfrm>
            <a:off x="5607030" y="2661923"/>
            <a:ext cx="4932065" cy="433075"/>
          </a:xfrm>
          <a:prstGeom prst="rect">
            <a:avLst/>
          </a:prstGeom>
          <a:noFill/>
        </p:spPr>
        <p:txBody>
          <a:bodyPr wrap="square" lIns="90000" tIns="46800" rIns="90000" bIns="46800" rtlCol="0" anchor="ctr" anchorCtr="0">
            <a:normAutofit/>
          </a:bodyPr>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a:lnSpc>
                <a:spcPct val="150000"/>
              </a:lnSpc>
            </a:pPr>
            <a:r>
              <a:rPr lang="zh-CN" altLang="en-US" spc="150" dirty="0">
                <a:solidFill>
                  <a:schemeClr val="tx1"/>
                </a:solidFill>
                <a:latin typeface="微软雅黑" panose="020B0503020204020204" charset="-122"/>
                <a:ea typeface="微软雅黑" panose="020B0503020204020204" charset="-122"/>
              </a:rPr>
              <a:t>从各个端口汇集考勤数据，避免人为因素导致的错误</a:t>
            </a:r>
            <a:endParaRPr lang="zh-CN" altLang="en-US" spc="150" dirty="0">
              <a:solidFill>
                <a:schemeClr val="tx1"/>
              </a:solidFill>
              <a:latin typeface="微软雅黑" panose="020B0503020204020204" charset="-122"/>
              <a:ea typeface="微软雅黑" panose="020B0503020204020204" charset="-122"/>
            </a:endParaRPr>
          </a:p>
        </p:txBody>
      </p:sp>
      <p:sp>
        <p:nvSpPr>
          <p:cNvPr id="4" name="文本框 3"/>
          <p:cNvSpPr txBox="1"/>
          <p:nvPr>
            <p:custDataLst>
              <p:tags r:id="rId21"/>
            </p:custDataLst>
          </p:nvPr>
        </p:nvSpPr>
        <p:spPr>
          <a:xfrm>
            <a:off x="5584170" y="5154267"/>
            <a:ext cx="5209563" cy="502948"/>
          </a:xfrm>
          <a:prstGeom prst="rect">
            <a:avLst/>
          </a:prstGeom>
          <a:noFill/>
        </p:spPr>
        <p:txBody>
          <a:bodyPr wrap="square" lIns="90000" tIns="46800" rIns="90000" bIns="46800" rtlCol="0" anchor="ctr" anchorCtr="0">
            <a:normAutofit/>
          </a:bodyPr>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a:lnSpc>
                <a:spcPct val="150000"/>
              </a:lnSpc>
            </a:pPr>
            <a:r>
              <a:rPr lang="zh-CN" spc="150" dirty="0">
                <a:solidFill>
                  <a:schemeClr val="tx1"/>
                </a:solidFill>
                <a:latin typeface="微软雅黑" panose="020B0503020204020204" charset="-122"/>
                <a:ea typeface="微软雅黑" panose="020B0503020204020204" charset="-122"/>
              </a:rPr>
              <a:t>在线集中管理员工信息，分门别类记录维护以供决策之用</a:t>
            </a:r>
            <a:endParaRPr lang="zh-CN" spc="150" dirty="0">
              <a:solidFill>
                <a:schemeClr val="tx1"/>
              </a:solidFill>
              <a:latin typeface="微软雅黑" panose="020B0503020204020204" charset="-122"/>
              <a:ea typeface="微软雅黑" panose="020B0503020204020204" charset="-122"/>
            </a:endParaRPr>
          </a:p>
        </p:txBody>
      </p:sp>
      <p:pic>
        <p:nvPicPr>
          <p:cNvPr id="14" name="图片 13" descr="考勤管理"/>
          <p:cNvPicPr>
            <a:picLocks noChangeAspect="1"/>
          </p:cNvPicPr>
          <p:nvPr>
            <p:custDataLst>
              <p:tags r:id="rId22"/>
            </p:custDataLst>
          </p:nvPr>
        </p:nvPicPr>
        <p:blipFill>
          <a:blip r:embed="rId23"/>
          <a:stretch>
            <a:fillRect/>
          </a:stretch>
        </p:blipFill>
        <p:spPr>
          <a:xfrm>
            <a:off x="4655904" y="2535800"/>
            <a:ext cx="574762" cy="574762"/>
          </a:xfrm>
          <a:prstGeom prst="rect">
            <a:avLst/>
          </a:prstGeom>
        </p:spPr>
      </p:pic>
      <p:pic>
        <p:nvPicPr>
          <p:cNvPr id="46" name="图片 45" descr="人工绩效"/>
          <p:cNvPicPr>
            <a:picLocks noChangeAspect="1"/>
          </p:cNvPicPr>
          <p:nvPr>
            <p:custDataLst>
              <p:tags r:id="rId24"/>
            </p:custDataLst>
          </p:nvPr>
        </p:nvPicPr>
        <p:blipFill>
          <a:blip r:embed="rId25"/>
          <a:stretch>
            <a:fillRect/>
          </a:stretch>
        </p:blipFill>
        <p:spPr>
          <a:xfrm>
            <a:off x="4690662" y="3707048"/>
            <a:ext cx="600210" cy="600210"/>
          </a:xfrm>
          <a:prstGeom prst="rect">
            <a:avLst/>
          </a:prstGeom>
        </p:spPr>
      </p:pic>
      <p:pic>
        <p:nvPicPr>
          <p:cNvPr id="15" name="图片 14" descr="流程"/>
          <p:cNvPicPr>
            <a:picLocks noChangeAspect="1"/>
          </p:cNvPicPr>
          <p:nvPr>
            <p:custDataLst>
              <p:tags r:id="rId26"/>
            </p:custDataLst>
          </p:nvPr>
        </p:nvPicPr>
        <p:blipFill>
          <a:blip r:embed="rId27"/>
          <a:stretch>
            <a:fillRect/>
          </a:stretch>
        </p:blipFill>
        <p:spPr>
          <a:xfrm>
            <a:off x="4655904" y="4936020"/>
            <a:ext cx="585314" cy="585314"/>
          </a:xfrm>
          <a:prstGeom prst="rect">
            <a:avLst/>
          </a:prstGeom>
        </p:spPr>
      </p:pic>
      <p:pic>
        <p:nvPicPr>
          <p:cNvPr id="16" name="图片 15" descr="Discuss"/>
          <p:cNvPicPr>
            <a:picLocks noChangeAspect="1"/>
          </p:cNvPicPr>
          <p:nvPr>
            <p:custDataLst>
              <p:tags r:id="rId28"/>
            </p:custDataLst>
          </p:nvPr>
        </p:nvPicPr>
        <p:blipFill>
          <a:blip r:embed="rId29"/>
          <a:stretch>
            <a:fillRect/>
          </a:stretch>
        </p:blipFill>
        <p:spPr>
          <a:xfrm>
            <a:off x="300355" y="2677795"/>
            <a:ext cx="4022725" cy="3070860"/>
          </a:xfrm>
          <a:prstGeom prst="rect">
            <a:avLst/>
          </a:prstGeom>
        </p:spPr>
      </p:pic>
      <p:grpSp>
        <p:nvGrpSpPr>
          <p:cNvPr id="48" name="组合 47"/>
          <p:cNvGrpSpPr/>
          <p:nvPr/>
        </p:nvGrpSpPr>
        <p:grpSpPr>
          <a:xfrm>
            <a:off x="848360" y="827405"/>
            <a:ext cx="10479405" cy="1127125"/>
            <a:chOff x="1349" y="1342"/>
            <a:chExt cx="16503" cy="1775"/>
          </a:xfrm>
        </p:grpSpPr>
        <p:sp>
          <p:nvSpPr>
            <p:cNvPr id="17" name="文本框 16"/>
            <p:cNvSpPr txBox="1"/>
            <p:nvPr>
              <p:custDataLst>
                <p:tags r:id="rId30"/>
              </p:custDataLst>
            </p:nvPr>
          </p:nvSpPr>
          <p:spPr>
            <a:xfrm>
              <a:off x="1647" y="1421"/>
              <a:ext cx="16085" cy="1452"/>
            </a:xfrm>
            <a:prstGeom prst="rect">
              <a:avLst/>
            </a:prstGeom>
            <a:noFill/>
          </p:spPr>
          <p:txBody>
            <a:bodyPr wrap="square" rtlCol="0" anchor="t">
              <a:spAutoFit/>
            </a:bodyPr>
            <a:p>
              <a:pPr algn="just">
                <a:lnSpc>
                  <a:spcPct val="150000"/>
                </a:lnSpc>
                <a:buClrTx/>
                <a:buSzTx/>
                <a:buFontTx/>
                <a:buNone/>
                <a:defRPr sz="1800" b="0">
                  <a:solidFill>
                    <a:srgbClr val="F7F9FF"/>
                  </a:solidFill>
                  <a:latin typeface="Lato Regular"/>
                  <a:ea typeface="Lato Regular"/>
                  <a:cs typeface="Lato Regular"/>
                  <a:sym typeface="Lato Regular"/>
                </a:defRPr>
              </a:pP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rPr>
                <a:t>悟空CRM人力资源管理提供全场景的</a:t>
              </a:r>
              <a:r>
                <a:rPr lang="zh-CN" altLang="en-US" sz="1200" spc="150" dirty="0">
                  <a:solidFill>
                    <a:schemeClr val="accent1">
                      <a:lumMod val="75000"/>
                    </a:schemeClr>
                  </a:solidFill>
                  <a:latin typeface="微软雅黑" panose="020B0503020204020204" charset="-122"/>
                  <a:ea typeface="微软雅黑" panose="020B0503020204020204" charset="-122"/>
                  <a:cs typeface="Arial" panose="020B0604020202020204" pitchFamily="34" charset="0"/>
                </a:rPr>
                <a:t>招聘管理、员工管理、社保管理、薪资管理</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rPr>
                <a:t>，并且提供灵活的自定义功能，使得企业可以根据需要去配置薪资模板、工资条模板、档案模板，同时系统支持导入、对接各考勤系统的考勤数据。</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sym typeface="+mn-ea"/>
                </a:rPr>
                <a:t>人力资源模块具备</a:t>
              </a:r>
              <a:r>
                <a:rPr lang="zh-CN" altLang="en-US" sz="1200" spc="150" dirty="0">
                  <a:solidFill>
                    <a:srgbClr val="0052CC"/>
                  </a:solidFill>
                  <a:latin typeface="微软雅黑" panose="020B0503020204020204" charset="-122"/>
                  <a:ea typeface="微软雅黑" panose="020B0503020204020204" charset="-122"/>
                  <a:cs typeface="Arial" panose="020B0604020202020204" pitchFamily="34" charset="0"/>
                  <a:sym typeface="+mn-ea"/>
                </a:rPr>
                <a:t>PC端</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sym typeface="+mn-ea"/>
                </a:rPr>
                <a:t>一键切换</a:t>
              </a:r>
              <a:r>
                <a:rPr lang="zh-CN" altLang="en-US" sz="1200" spc="150"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管理端、员工端，</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sym typeface="+mn-ea"/>
                </a:rPr>
                <a:t>拥有独立</a:t>
              </a:r>
              <a:r>
                <a:rPr lang="zh-CN" altLang="en-US" sz="1200" spc="150"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移动端</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sym typeface="+mn-ea"/>
                </a:rPr>
                <a:t>。</a:t>
              </a:r>
              <a:r>
                <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rPr>
                <a:t>助力企业便捷、高效的完成人力资源相关的管理工作。</a:t>
              </a:r>
              <a:endParaRPr lang="zh-CN" altLang="en-US" sz="1200" spc="15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endParaRPr>
            </a:p>
          </p:txBody>
        </p:sp>
        <p:sp>
          <p:nvSpPr>
            <p:cNvPr id="18" name="矩形: 圆角 164"/>
            <p:cNvSpPr/>
            <p:nvPr>
              <p:custDataLst>
                <p:tags r:id="rId31"/>
              </p:custDataLst>
            </p:nvPr>
          </p:nvSpPr>
          <p:spPr>
            <a:xfrm>
              <a:off x="1349" y="1342"/>
              <a:ext cx="16503" cy="1775"/>
            </a:xfrm>
            <a:prstGeom prst="roundRect">
              <a:avLst>
                <a:gd name="adj" fmla="val 4740"/>
              </a:avLst>
            </a:prstGeom>
            <a:noFill/>
            <a:ln w="12700" cmpd="sng">
              <a:solidFill>
                <a:srgbClr val="0052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rgbClr val="1B99F3"/>
                </a:solidFill>
                <a:latin typeface="微软雅黑" panose="020B0503020204020204" charset="-122"/>
                <a:ea typeface="微软雅黑" panose="020B0503020204020204" charset="-122"/>
              </a:endParaRPr>
            </a:p>
          </p:txBody>
        </p:sp>
      </p:grpSp>
      <p:grpSp>
        <p:nvGrpSpPr>
          <p:cNvPr id="19" name="组合 18"/>
          <p:cNvGrpSpPr/>
          <p:nvPr/>
        </p:nvGrpSpPr>
        <p:grpSpPr>
          <a:xfrm>
            <a:off x="185420" y="213995"/>
            <a:ext cx="326390" cy="251460"/>
            <a:chOff x="1028" y="688"/>
            <a:chExt cx="514" cy="396"/>
          </a:xfrm>
        </p:grpSpPr>
        <p:sp>
          <p:nvSpPr>
            <p:cNvPr id="24" name="椭圆 23"/>
            <p:cNvSpPr/>
            <p:nvPr>
              <p:custDataLst>
                <p:tags r:id="rId3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34"/>
            </p:custDataLst>
          </p:nvPr>
        </p:nvSpPr>
        <p:spPr>
          <a:xfrm>
            <a:off x="580390" y="109855"/>
            <a:ext cx="10585450" cy="460375"/>
          </a:xfrm>
          <a:prstGeom prst="rect">
            <a:avLst/>
          </a:prstGeom>
          <a:noFill/>
        </p:spPr>
        <p:txBody>
          <a:bodyPr wrap="square" rtlCol="0">
            <a:spAutoFit/>
          </a:bodyPr>
          <a:p>
            <a:pPr algn="l"/>
            <a:r>
              <a:rPr lang="zh-CN" altLang="en-US" sz="2400" b="1">
                <a:solidFill>
                  <a:schemeClr val="tx1"/>
                </a:solidFill>
                <a:latin typeface="微软雅黑" panose="020B0503020204020204" charset="-122"/>
                <a:ea typeface="微软雅黑" panose="020B0503020204020204" charset="-122"/>
              </a:rPr>
              <a:t>人力资源</a:t>
            </a:r>
            <a:endParaRPr lang="zh-CN" altLang="en-US" sz="2400" b="1">
              <a:solidFill>
                <a:schemeClr val="tx1"/>
              </a:solidFill>
              <a:latin typeface="微软雅黑" panose="020B0503020204020204" charset="-122"/>
              <a:ea typeface="微软雅黑" panose="020B0503020204020204" charset="-122"/>
            </a:endParaRPr>
          </a:p>
        </p:txBody>
      </p:sp>
    </p:spTree>
    <p:custDataLst>
      <p:tags r:id="rId3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9" name="组合 8"/>
          <p:cNvGrpSpPr/>
          <p:nvPr/>
        </p:nvGrpSpPr>
        <p:grpSpPr>
          <a:xfrm>
            <a:off x="100965" y="1308100"/>
            <a:ext cx="11700510" cy="5516880"/>
            <a:chOff x="159" y="2060"/>
            <a:chExt cx="18426" cy="8688"/>
          </a:xfrm>
        </p:grpSpPr>
        <p:pic>
          <p:nvPicPr>
            <p:cNvPr id="4" name="图片 3" descr="图层 1"/>
            <p:cNvPicPr>
              <a:picLocks noChangeAspect="1"/>
            </p:cNvPicPr>
            <p:nvPr>
              <p:custDataLst>
                <p:tags r:id="rId2"/>
              </p:custDataLst>
            </p:nvPr>
          </p:nvPicPr>
          <p:blipFill>
            <a:blip r:embed="rId3"/>
            <a:stretch>
              <a:fillRect/>
            </a:stretch>
          </p:blipFill>
          <p:spPr>
            <a:xfrm>
              <a:off x="159" y="2060"/>
              <a:ext cx="18426" cy="8689"/>
            </a:xfrm>
            <a:prstGeom prst="rect">
              <a:avLst/>
            </a:prstGeom>
          </p:spPr>
        </p:pic>
        <p:sp>
          <p:nvSpPr>
            <p:cNvPr id="8" name="文本框 7"/>
            <p:cNvSpPr txBox="1"/>
            <p:nvPr>
              <p:custDataLst>
                <p:tags r:id="rId4"/>
              </p:custDataLst>
            </p:nvPr>
          </p:nvSpPr>
          <p:spPr>
            <a:xfrm>
              <a:off x="8250" y="3155"/>
              <a:ext cx="2694" cy="1113"/>
            </a:xfrm>
            <a:prstGeom prst="rect">
              <a:avLst/>
            </a:prstGeom>
            <a:noFill/>
          </p:spPr>
          <p:txBody>
            <a:bodyPr wrap="none" rtlCol="0">
              <a:spAutoFit/>
            </a:bodyPr>
            <a:p>
              <a:pPr algn="ctr"/>
              <a:r>
                <a:rPr sz="2000" b="1">
                  <a:solidFill>
                    <a:schemeClr val="tx1"/>
                  </a:solidFill>
                  <a:latin typeface="微软雅黑" panose="020B0503020204020204" charset="-122"/>
                  <a:ea typeface="微软雅黑" panose="020B0503020204020204" charset="-122"/>
                  <a:cs typeface="微软雅黑" panose="020B0503020204020204" charset="-122"/>
                </a:rPr>
                <a:t>悟空HRM</a:t>
              </a:r>
              <a:endParaRPr sz="2000" b="1">
                <a:solidFill>
                  <a:schemeClr val="tx1"/>
                </a:solidFill>
                <a:latin typeface="微软雅黑" panose="020B0503020204020204" charset="-122"/>
                <a:ea typeface="微软雅黑" panose="020B0503020204020204" charset="-122"/>
                <a:cs typeface="微软雅黑" panose="020B0503020204020204" charset="-122"/>
              </a:endParaRPr>
            </a:p>
            <a:p>
              <a:pPr algn="ctr"/>
              <a:r>
                <a:rPr sz="2000" b="1">
                  <a:solidFill>
                    <a:schemeClr val="tx1"/>
                  </a:solidFill>
                  <a:latin typeface="微软雅黑" panose="020B0503020204020204" charset="-122"/>
                  <a:ea typeface="微软雅黑" panose="020B0503020204020204" charset="-122"/>
                  <a:cs typeface="微软雅黑" panose="020B0503020204020204" charset="-122"/>
                </a:rPr>
                <a:t>人力资源管理</a:t>
              </a:r>
              <a:endParaRPr sz="2000" b="1">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76" name="文本框 75"/>
          <p:cNvSpPr txBox="1"/>
          <p:nvPr>
            <p:custDataLst>
              <p:tags r:id="rId5"/>
            </p:custDataLst>
          </p:nvPr>
        </p:nvSpPr>
        <p:spPr>
          <a:xfrm>
            <a:off x="146051" y="715328"/>
            <a:ext cx="3738880" cy="521970"/>
          </a:xfrm>
          <a:prstGeom prst="rect">
            <a:avLst/>
          </a:prstGeom>
          <a:noFill/>
        </p:spPr>
        <p:txBody>
          <a:bodyPr wrap="none" rtlCol="0">
            <a:spAutoFit/>
          </a:bodyPr>
          <a:p>
            <a:pPr algn="ctr"/>
            <a:r>
              <a:rPr sz="2800">
                <a:solidFill>
                  <a:srgbClr val="0052CC"/>
                </a:solidFill>
                <a:latin typeface="钉钉进步体" panose="00020600040101010101" charset="-122"/>
                <a:ea typeface="钉钉进步体" panose="00020600040101010101" charset="-122"/>
              </a:rPr>
              <a:t>全新一代人事管理系统</a:t>
            </a:r>
            <a:endParaRPr sz="2800">
              <a:solidFill>
                <a:srgbClr val="0052CC"/>
              </a:solidFill>
              <a:latin typeface="钉钉进步体" panose="00020600040101010101" charset="-122"/>
              <a:ea typeface="钉钉进步体" panose="00020600040101010101" charset="-122"/>
            </a:endParaRPr>
          </a:p>
        </p:txBody>
      </p:sp>
      <p:sp>
        <p:nvSpPr>
          <p:cNvPr id="77" name="文本框 76"/>
          <p:cNvSpPr txBox="1"/>
          <p:nvPr>
            <p:custDataLst>
              <p:tags r:id="rId6"/>
            </p:custDataLst>
          </p:nvPr>
        </p:nvSpPr>
        <p:spPr>
          <a:xfrm>
            <a:off x="0" y="1294765"/>
            <a:ext cx="9337040" cy="349250"/>
          </a:xfrm>
          <a:prstGeom prst="rect">
            <a:avLst/>
          </a:prstGeom>
          <a:noFill/>
        </p:spPr>
        <p:txBody>
          <a:bodyPr wrap="square" rtlCol="0">
            <a:spAutoFit/>
          </a:bodyPr>
          <a:p>
            <a:pPr algn="ctr">
              <a:lnSpc>
                <a:spcPct val="120000"/>
              </a:lnSpc>
              <a:spcBef>
                <a:spcPts val="0"/>
              </a:spcBef>
              <a:spcAft>
                <a:spcPts val="0"/>
              </a:spcAft>
            </a:pPr>
            <a:r>
              <a:rPr 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悟空</a:t>
            </a:r>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HRM</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帮助企业有效推进人力资源的调整和优化，动态把握员工信息，实时调整人才战略，助理企业长远</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发展</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5" name="组合 4"/>
          <p:cNvGrpSpPr/>
          <p:nvPr/>
        </p:nvGrpSpPr>
        <p:grpSpPr>
          <a:xfrm>
            <a:off x="185420" y="213995"/>
            <a:ext cx="326390" cy="251460"/>
            <a:chOff x="1028" y="688"/>
            <a:chExt cx="514" cy="396"/>
          </a:xfrm>
        </p:grpSpPr>
        <p:sp>
          <p:nvSpPr>
            <p:cNvPr id="24" name="椭圆 23"/>
            <p:cNvSpPr/>
            <p:nvPr>
              <p:custDataLst>
                <p:tags r:id="rId7"/>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8"/>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9"/>
            </p:custDataLst>
          </p:nvPr>
        </p:nvSpPr>
        <p:spPr>
          <a:xfrm>
            <a:off x="580390" y="109855"/>
            <a:ext cx="10585450" cy="460375"/>
          </a:xfrm>
          <a:prstGeom prst="rect">
            <a:avLst/>
          </a:prstGeom>
          <a:noFill/>
        </p:spPr>
        <p:txBody>
          <a:bodyPr wrap="square" rtlCol="0">
            <a:spAutoFit/>
          </a:bodyPr>
          <a:p>
            <a:pPr algn="l"/>
            <a:r>
              <a:rPr lang="zh-CN" altLang="en-US" sz="2400" b="1">
                <a:solidFill>
                  <a:schemeClr val="tx1"/>
                </a:solidFill>
                <a:latin typeface="微软雅黑" panose="020B0503020204020204" charset="-122"/>
                <a:ea typeface="微软雅黑" panose="020B0503020204020204" charset="-122"/>
              </a:rPr>
              <a:t>人力资源</a:t>
            </a:r>
            <a:endParaRPr lang="zh-CN" altLang="en-US" sz="2400" b="1">
              <a:solidFill>
                <a:schemeClr val="tx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6" name="矩形: 圆角 125"/>
          <p:cNvSpPr/>
          <p:nvPr>
            <p:custDataLst>
              <p:tags r:id="rId2"/>
            </p:custDataLst>
          </p:nvPr>
        </p:nvSpPr>
        <p:spPr>
          <a:xfrm>
            <a:off x="386080" y="768350"/>
            <a:ext cx="4980305" cy="566928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 name="矩形: 圆角 125"/>
          <p:cNvSpPr/>
          <p:nvPr>
            <p:custDataLst>
              <p:tags r:id="rId3"/>
            </p:custDataLst>
          </p:nvPr>
        </p:nvSpPr>
        <p:spPr>
          <a:xfrm>
            <a:off x="7978140" y="768350"/>
            <a:ext cx="3862705" cy="5669280"/>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2" name="矩形: 圆角 125"/>
          <p:cNvSpPr/>
          <p:nvPr>
            <p:custDataLst>
              <p:tags r:id="rId4"/>
            </p:custDataLst>
          </p:nvPr>
        </p:nvSpPr>
        <p:spPr>
          <a:xfrm>
            <a:off x="5543550" y="1567815"/>
            <a:ext cx="2227580" cy="2907665"/>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3" name="矩形: 圆角 125"/>
          <p:cNvSpPr/>
          <p:nvPr>
            <p:custDataLst>
              <p:tags r:id="rId5"/>
            </p:custDataLst>
          </p:nvPr>
        </p:nvSpPr>
        <p:spPr>
          <a:xfrm>
            <a:off x="5543550" y="4617085"/>
            <a:ext cx="2227580" cy="1820545"/>
          </a:xfrm>
          <a:prstGeom prst="roundRect">
            <a:avLst>
              <a:gd name="adj" fmla="val 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3" name="右箭头 52"/>
          <p:cNvSpPr/>
          <p:nvPr>
            <p:custDataLst>
              <p:tags r:id="rId6"/>
            </p:custDataLst>
          </p:nvPr>
        </p:nvSpPr>
        <p:spPr>
          <a:xfrm>
            <a:off x="2180590" y="1143635"/>
            <a:ext cx="1346200" cy="199390"/>
          </a:xfrm>
          <a:prstGeom prst="rightArrow">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4" name="右箭头 53"/>
          <p:cNvSpPr/>
          <p:nvPr>
            <p:custDataLst>
              <p:tags r:id="rId7"/>
            </p:custDataLst>
          </p:nvPr>
        </p:nvSpPr>
        <p:spPr>
          <a:xfrm rot="5400000">
            <a:off x="-412750" y="3432810"/>
            <a:ext cx="4151630" cy="19939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圆角 2"/>
          <p:cNvSpPr/>
          <p:nvPr>
            <p:custDataLst>
              <p:tags r:id="rId8"/>
            </p:custDataLst>
          </p:nvPr>
        </p:nvSpPr>
        <p:spPr>
          <a:xfrm>
            <a:off x="663575" y="1030605"/>
            <a:ext cx="1999615" cy="431800"/>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第三方获取招聘信息</a:t>
            </a:r>
            <a:endParaRPr lang="zh-CN" altLang="en-US" sz="1200" dirty="0">
              <a:latin typeface="微软雅黑" panose="020B0503020204020204" charset="-122"/>
              <a:ea typeface="微软雅黑" panose="020B0503020204020204" charset="-122"/>
            </a:endParaRPr>
          </a:p>
        </p:txBody>
      </p:sp>
      <p:sp>
        <p:nvSpPr>
          <p:cNvPr id="23" name="矩形: 圆角 10"/>
          <p:cNvSpPr/>
          <p:nvPr>
            <p:custDataLst>
              <p:tags r:id="rId9"/>
            </p:custDataLst>
          </p:nvPr>
        </p:nvSpPr>
        <p:spPr>
          <a:xfrm>
            <a:off x="3044190" y="1030605"/>
            <a:ext cx="1999615" cy="426085"/>
          </a:xfrm>
          <a:prstGeom prst="roundRect">
            <a:avLst>
              <a:gd name="adj" fmla="val 4571"/>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开设招聘职位</a:t>
            </a:r>
            <a:endParaRPr lang="zh-CN" altLang="en-US" sz="1200" dirty="0">
              <a:latin typeface="微软雅黑" panose="020B0503020204020204" charset="-122"/>
              <a:ea typeface="微软雅黑" panose="020B0503020204020204" charset="-122"/>
            </a:endParaRPr>
          </a:p>
        </p:txBody>
      </p:sp>
      <p:sp>
        <p:nvSpPr>
          <p:cNvPr id="55" name="右箭头 54"/>
          <p:cNvSpPr/>
          <p:nvPr>
            <p:custDataLst>
              <p:tags r:id="rId10"/>
            </p:custDataLst>
          </p:nvPr>
        </p:nvSpPr>
        <p:spPr>
          <a:xfrm>
            <a:off x="2180590" y="5465445"/>
            <a:ext cx="1346200" cy="199390"/>
          </a:xfrm>
          <a:prstGeom prst="rightArrow">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2" name="矩形: 圆角 2"/>
          <p:cNvSpPr/>
          <p:nvPr>
            <p:custDataLst>
              <p:tags r:id="rId11"/>
            </p:custDataLst>
          </p:nvPr>
        </p:nvSpPr>
        <p:spPr>
          <a:xfrm>
            <a:off x="1146175" y="2054860"/>
            <a:ext cx="1034415" cy="568325"/>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新候选人</a:t>
            </a:r>
            <a:endParaRPr lang="zh-CN" altLang="en-US" sz="1200" dirty="0">
              <a:latin typeface="微软雅黑" panose="020B0503020204020204" charset="-122"/>
              <a:ea typeface="微软雅黑" panose="020B0503020204020204" charset="-122"/>
            </a:endParaRPr>
          </a:p>
        </p:txBody>
      </p:sp>
      <p:sp>
        <p:nvSpPr>
          <p:cNvPr id="41" name="矩形: 圆角 2"/>
          <p:cNvSpPr/>
          <p:nvPr>
            <p:custDataLst>
              <p:tags r:id="rId12"/>
            </p:custDataLst>
          </p:nvPr>
        </p:nvSpPr>
        <p:spPr>
          <a:xfrm>
            <a:off x="1146175" y="3115310"/>
            <a:ext cx="1034415" cy="568325"/>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初选通过</a:t>
            </a:r>
            <a:endParaRPr lang="zh-CN" altLang="en-US" sz="1200" dirty="0">
              <a:latin typeface="微软雅黑" panose="020B0503020204020204" charset="-122"/>
              <a:ea typeface="微软雅黑" panose="020B0503020204020204" charset="-122"/>
            </a:endParaRPr>
          </a:p>
        </p:txBody>
      </p:sp>
      <p:sp>
        <p:nvSpPr>
          <p:cNvPr id="42" name="矩形: 圆角 2"/>
          <p:cNvSpPr/>
          <p:nvPr>
            <p:custDataLst>
              <p:tags r:id="rId13"/>
            </p:custDataLst>
          </p:nvPr>
        </p:nvSpPr>
        <p:spPr>
          <a:xfrm>
            <a:off x="1146175" y="4188460"/>
            <a:ext cx="1034415" cy="568325"/>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安排面试</a:t>
            </a:r>
            <a:endParaRPr lang="zh-CN" altLang="en-US" sz="1200" dirty="0">
              <a:latin typeface="微软雅黑" panose="020B0503020204020204" charset="-122"/>
              <a:ea typeface="微软雅黑" panose="020B0503020204020204" charset="-122"/>
            </a:endParaRPr>
          </a:p>
        </p:txBody>
      </p:sp>
      <p:sp>
        <p:nvSpPr>
          <p:cNvPr id="43" name="矩形: 圆角 2"/>
          <p:cNvSpPr/>
          <p:nvPr>
            <p:custDataLst>
              <p:tags r:id="rId14"/>
            </p:custDataLst>
          </p:nvPr>
        </p:nvSpPr>
        <p:spPr>
          <a:xfrm>
            <a:off x="1146175" y="5255260"/>
            <a:ext cx="1034415" cy="568325"/>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面试通过</a:t>
            </a:r>
            <a:endParaRPr lang="zh-CN" altLang="en-US" sz="1200" dirty="0">
              <a:latin typeface="微软雅黑" panose="020B0503020204020204" charset="-122"/>
              <a:ea typeface="微软雅黑" panose="020B0503020204020204" charset="-122"/>
            </a:endParaRPr>
          </a:p>
        </p:txBody>
      </p:sp>
      <p:sp>
        <p:nvSpPr>
          <p:cNvPr id="56" name="右箭头 55"/>
          <p:cNvSpPr/>
          <p:nvPr>
            <p:custDataLst>
              <p:tags r:id="rId15"/>
            </p:custDataLst>
          </p:nvPr>
        </p:nvSpPr>
        <p:spPr>
          <a:xfrm rot="16200000">
            <a:off x="2280920" y="3856355"/>
            <a:ext cx="3527425" cy="19939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9" name="矩形: 圆角 2"/>
          <p:cNvSpPr/>
          <p:nvPr>
            <p:custDataLst>
              <p:tags r:id="rId16"/>
            </p:custDataLst>
          </p:nvPr>
        </p:nvSpPr>
        <p:spPr>
          <a:xfrm>
            <a:off x="3526790" y="2054860"/>
            <a:ext cx="1034415" cy="568960"/>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员工</a:t>
            </a:r>
            <a:endParaRPr lang="zh-CN" altLang="en-US" sz="1200" dirty="0">
              <a:latin typeface="微软雅黑" panose="020B0503020204020204" charset="-122"/>
              <a:ea typeface="微软雅黑" panose="020B0503020204020204" charset="-122"/>
            </a:endParaRPr>
          </a:p>
        </p:txBody>
      </p:sp>
      <p:sp>
        <p:nvSpPr>
          <p:cNvPr id="50" name="矩形: 圆角 2"/>
          <p:cNvSpPr/>
          <p:nvPr>
            <p:custDataLst>
              <p:tags r:id="rId17"/>
            </p:custDataLst>
          </p:nvPr>
        </p:nvSpPr>
        <p:spPr>
          <a:xfrm>
            <a:off x="3526790" y="3103880"/>
            <a:ext cx="1034415" cy="593090"/>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已入职</a:t>
            </a:r>
            <a:endParaRPr lang="zh-CN" altLang="en-US" sz="1200" dirty="0">
              <a:latin typeface="微软雅黑" panose="020B0503020204020204" charset="-122"/>
              <a:ea typeface="微软雅黑" panose="020B0503020204020204" charset="-122"/>
            </a:endParaRPr>
          </a:p>
        </p:txBody>
      </p:sp>
      <p:sp>
        <p:nvSpPr>
          <p:cNvPr id="51" name="矩形: 圆角 2"/>
          <p:cNvSpPr/>
          <p:nvPr>
            <p:custDataLst>
              <p:tags r:id="rId18"/>
            </p:custDataLst>
          </p:nvPr>
        </p:nvSpPr>
        <p:spPr>
          <a:xfrm>
            <a:off x="3526790" y="4177030"/>
            <a:ext cx="1034415" cy="593090"/>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待入职</a:t>
            </a:r>
            <a:endParaRPr lang="zh-CN" altLang="en-US" sz="1200" dirty="0">
              <a:latin typeface="微软雅黑" panose="020B0503020204020204" charset="-122"/>
              <a:ea typeface="微软雅黑" panose="020B0503020204020204" charset="-122"/>
            </a:endParaRPr>
          </a:p>
        </p:txBody>
      </p:sp>
      <p:sp>
        <p:nvSpPr>
          <p:cNvPr id="52" name="矩形: 圆角 2"/>
          <p:cNvSpPr/>
          <p:nvPr>
            <p:custDataLst>
              <p:tags r:id="rId19"/>
            </p:custDataLst>
          </p:nvPr>
        </p:nvSpPr>
        <p:spPr>
          <a:xfrm>
            <a:off x="3526790" y="5230495"/>
            <a:ext cx="1034415" cy="593090"/>
          </a:xfrm>
          <a:prstGeom prst="roundRect">
            <a:avLst>
              <a:gd name="adj" fmla="val 4740"/>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发</a:t>
            </a:r>
            <a:r>
              <a:rPr lang="en-US" altLang="zh-CN" sz="1200" dirty="0">
                <a:latin typeface="微软雅黑" panose="020B0503020204020204" charset="-122"/>
                <a:ea typeface="微软雅黑" panose="020B0503020204020204" charset="-122"/>
              </a:rPr>
              <a:t>Offer</a:t>
            </a:r>
            <a:endParaRPr lang="en-US" altLang="zh-CN" sz="1200" dirty="0">
              <a:latin typeface="微软雅黑" panose="020B0503020204020204" charset="-122"/>
              <a:ea typeface="微软雅黑" panose="020B0503020204020204" charset="-122"/>
            </a:endParaRPr>
          </a:p>
        </p:txBody>
      </p:sp>
      <p:cxnSp>
        <p:nvCxnSpPr>
          <p:cNvPr id="57" name="直接箭头连接符 56"/>
          <p:cNvCxnSpPr>
            <a:stCxn id="23" idx="1"/>
            <a:endCxn id="19" idx="3"/>
          </p:cNvCxnSpPr>
          <p:nvPr>
            <p:custDataLst>
              <p:tags r:id="rId20"/>
            </p:custDataLst>
          </p:nvPr>
        </p:nvCxnSpPr>
        <p:spPr>
          <a:xfrm flipH="1">
            <a:off x="2663190" y="1243965"/>
            <a:ext cx="381000" cy="254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19" idx="2"/>
            <a:endCxn id="22" idx="0"/>
          </p:cNvCxnSpPr>
          <p:nvPr>
            <p:custDataLst>
              <p:tags r:id="rId21"/>
            </p:custDataLst>
          </p:nvPr>
        </p:nvCxnSpPr>
        <p:spPr>
          <a:xfrm>
            <a:off x="1663700" y="1462405"/>
            <a:ext cx="0" cy="59245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22" idx="2"/>
            <a:endCxn id="41" idx="0"/>
          </p:cNvCxnSpPr>
          <p:nvPr>
            <p:custDataLst>
              <p:tags r:id="rId22"/>
            </p:custDataLst>
          </p:nvPr>
        </p:nvCxnSpPr>
        <p:spPr>
          <a:xfrm>
            <a:off x="1663700" y="2623185"/>
            <a:ext cx="0" cy="492125"/>
          </a:xfrm>
          <a:prstGeom prst="straightConnector1">
            <a:avLst/>
          </a:prstGeom>
          <a:ln w="28575" cmpd="sng">
            <a:solidFill>
              <a:schemeClr val="accent5">
                <a:lumMod val="40000"/>
                <a:lumOff val="6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41" idx="2"/>
            <a:endCxn id="42" idx="0"/>
          </p:cNvCxnSpPr>
          <p:nvPr>
            <p:custDataLst>
              <p:tags r:id="rId23"/>
            </p:custDataLst>
          </p:nvPr>
        </p:nvCxnSpPr>
        <p:spPr>
          <a:xfrm>
            <a:off x="1663700" y="3683635"/>
            <a:ext cx="0" cy="504825"/>
          </a:xfrm>
          <a:prstGeom prst="straightConnector1">
            <a:avLst/>
          </a:prstGeom>
          <a:ln w="28575" cmpd="sng">
            <a:solidFill>
              <a:schemeClr val="accent5">
                <a:lumMod val="40000"/>
                <a:lumOff val="6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42" idx="2"/>
            <a:endCxn id="43" idx="0"/>
          </p:cNvCxnSpPr>
          <p:nvPr>
            <p:custDataLst>
              <p:tags r:id="rId24"/>
            </p:custDataLst>
          </p:nvPr>
        </p:nvCxnSpPr>
        <p:spPr>
          <a:xfrm>
            <a:off x="1663700" y="4756785"/>
            <a:ext cx="0" cy="498475"/>
          </a:xfrm>
          <a:prstGeom prst="straightConnector1">
            <a:avLst/>
          </a:prstGeom>
          <a:ln w="28575" cmpd="sng">
            <a:solidFill>
              <a:schemeClr val="accent5">
                <a:lumMod val="40000"/>
                <a:lumOff val="6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5" idx="1"/>
            <a:endCxn id="55" idx="3"/>
          </p:cNvCxnSpPr>
          <p:nvPr>
            <p:custDataLst>
              <p:tags r:id="rId25"/>
            </p:custDataLst>
          </p:nvPr>
        </p:nvCxnSpPr>
        <p:spPr>
          <a:xfrm>
            <a:off x="2180590" y="5565140"/>
            <a:ext cx="1346200" cy="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0" idx="0"/>
            <a:endCxn id="49" idx="2"/>
          </p:cNvCxnSpPr>
          <p:nvPr>
            <p:custDataLst>
              <p:tags r:id="rId26"/>
            </p:custDataLst>
          </p:nvPr>
        </p:nvCxnSpPr>
        <p:spPr>
          <a:xfrm flipV="1">
            <a:off x="4044315" y="2623820"/>
            <a:ext cx="0" cy="4800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1" idx="0"/>
            <a:endCxn id="50" idx="2"/>
          </p:cNvCxnSpPr>
          <p:nvPr>
            <p:custDataLst>
              <p:tags r:id="rId27"/>
            </p:custDataLst>
          </p:nvPr>
        </p:nvCxnSpPr>
        <p:spPr>
          <a:xfrm flipV="1">
            <a:off x="4044315" y="3696970"/>
            <a:ext cx="0" cy="4800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52" idx="0"/>
            <a:endCxn id="51" idx="2"/>
          </p:cNvCxnSpPr>
          <p:nvPr>
            <p:custDataLst>
              <p:tags r:id="rId28"/>
            </p:custDataLst>
          </p:nvPr>
        </p:nvCxnSpPr>
        <p:spPr>
          <a:xfrm flipV="1">
            <a:off x="4044315" y="4770120"/>
            <a:ext cx="0" cy="46037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52" idx="3"/>
            <a:endCxn id="50" idx="3"/>
          </p:cNvCxnSpPr>
          <p:nvPr>
            <p:custDataLst>
              <p:tags r:id="rId29"/>
            </p:custDataLst>
          </p:nvPr>
        </p:nvCxnSpPr>
        <p:spPr>
          <a:xfrm flipV="1">
            <a:off x="4561205" y="3400425"/>
            <a:ext cx="3175" cy="2126615"/>
          </a:xfrm>
          <a:prstGeom prst="bentConnector3">
            <a:avLst>
              <a:gd name="adj1" fmla="val 7500000"/>
            </a:avLst>
          </a:prstGeom>
          <a:ln w="12700" cmpd="sng">
            <a:solidFill>
              <a:srgbClr val="B4C7E7"/>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肘形连接符 79"/>
          <p:cNvCxnSpPr>
            <a:stCxn id="22" idx="1"/>
            <a:endCxn id="43" idx="1"/>
          </p:cNvCxnSpPr>
          <p:nvPr>
            <p:custDataLst>
              <p:tags r:id="rId30"/>
            </p:custDataLst>
          </p:nvPr>
        </p:nvCxnSpPr>
        <p:spPr>
          <a:xfrm rot="10800000" flipV="1">
            <a:off x="1146175" y="2339340"/>
            <a:ext cx="3175" cy="3200400"/>
          </a:xfrm>
          <a:prstGeom prst="bentConnector3">
            <a:avLst>
              <a:gd name="adj1" fmla="val 760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肘形连接符 80"/>
          <p:cNvCxnSpPr>
            <a:stCxn id="22" idx="3"/>
            <a:endCxn id="51" idx="1"/>
          </p:cNvCxnSpPr>
          <p:nvPr>
            <p:custDataLst>
              <p:tags r:id="rId31"/>
            </p:custDataLst>
          </p:nvPr>
        </p:nvCxnSpPr>
        <p:spPr>
          <a:xfrm>
            <a:off x="2180590" y="2339340"/>
            <a:ext cx="1346200" cy="2134235"/>
          </a:xfrm>
          <a:prstGeom prst="bentConnector3">
            <a:avLst>
              <a:gd name="adj1" fmla="val 5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肘形连接符 81"/>
          <p:cNvCxnSpPr>
            <a:stCxn id="22" idx="3"/>
            <a:endCxn id="50" idx="1"/>
          </p:cNvCxnSpPr>
          <p:nvPr>
            <p:custDataLst>
              <p:tags r:id="rId32"/>
            </p:custDataLst>
          </p:nvPr>
        </p:nvCxnSpPr>
        <p:spPr>
          <a:xfrm>
            <a:off x="2180590" y="2339340"/>
            <a:ext cx="1346200" cy="1061085"/>
          </a:xfrm>
          <a:prstGeom prst="bentConnector3">
            <a:avLst>
              <a:gd name="adj1" fmla="val 5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41" idx="1"/>
            <a:endCxn id="43" idx="1"/>
          </p:cNvCxnSpPr>
          <p:nvPr>
            <p:custDataLst>
              <p:tags r:id="rId33"/>
            </p:custDataLst>
          </p:nvPr>
        </p:nvCxnSpPr>
        <p:spPr>
          <a:xfrm rot="10800000" flipV="1">
            <a:off x="1146175" y="3399790"/>
            <a:ext cx="3175" cy="2139950"/>
          </a:xfrm>
          <a:prstGeom prst="bentConnector3">
            <a:avLst>
              <a:gd name="adj1" fmla="val 760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肘形连接符 85"/>
          <p:cNvCxnSpPr>
            <a:stCxn id="41" idx="3"/>
            <a:endCxn id="50" idx="1"/>
          </p:cNvCxnSpPr>
          <p:nvPr>
            <p:custDataLst>
              <p:tags r:id="rId34"/>
            </p:custDataLst>
          </p:nvPr>
        </p:nvCxnSpPr>
        <p:spPr>
          <a:xfrm>
            <a:off x="2180590" y="3399790"/>
            <a:ext cx="1346200" cy="3175"/>
          </a:xfrm>
          <a:prstGeom prst="bentConnector3">
            <a:avLst>
              <a:gd name="adj1" fmla="val 5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42" idx="1"/>
            <a:endCxn id="22" idx="1"/>
          </p:cNvCxnSpPr>
          <p:nvPr>
            <p:custDataLst>
              <p:tags r:id="rId35"/>
            </p:custDataLst>
          </p:nvPr>
        </p:nvCxnSpPr>
        <p:spPr>
          <a:xfrm rot="10800000">
            <a:off x="1146175" y="2339340"/>
            <a:ext cx="3175" cy="2133600"/>
          </a:xfrm>
          <a:prstGeom prst="bentConnector3">
            <a:avLst>
              <a:gd name="adj1" fmla="val 760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43" idx="1"/>
            <a:endCxn id="41" idx="1"/>
          </p:cNvCxnSpPr>
          <p:nvPr>
            <p:custDataLst>
              <p:tags r:id="rId36"/>
            </p:custDataLst>
          </p:nvPr>
        </p:nvCxnSpPr>
        <p:spPr>
          <a:xfrm rot="10800000">
            <a:off x="1273175" y="3526790"/>
            <a:ext cx="3175" cy="2139950"/>
          </a:xfrm>
          <a:prstGeom prst="bentConnector3">
            <a:avLst>
              <a:gd name="adj1" fmla="val 760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肘形连接符 96"/>
          <p:cNvCxnSpPr>
            <a:stCxn id="43" idx="1"/>
            <a:endCxn id="42" idx="1"/>
          </p:cNvCxnSpPr>
          <p:nvPr>
            <p:custDataLst>
              <p:tags r:id="rId37"/>
            </p:custDataLst>
          </p:nvPr>
        </p:nvCxnSpPr>
        <p:spPr>
          <a:xfrm rot="10800000">
            <a:off x="1146175" y="4472940"/>
            <a:ext cx="3175" cy="1066800"/>
          </a:xfrm>
          <a:prstGeom prst="bentConnector3">
            <a:avLst>
              <a:gd name="adj1" fmla="val 760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肘形连接符 98"/>
          <p:cNvCxnSpPr>
            <a:stCxn id="43" idx="3"/>
            <a:endCxn id="51" idx="1"/>
          </p:cNvCxnSpPr>
          <p:nvPr>
            <p:custDataLst>
              <p:tags r:id="rId38"/>
            </p:custDataLst>
          </p:nvPr>
        </p:nvCxnSpPr>
        <p:spPr>
          <a:xfrm flipV="1">
            <a:off x="2180590" y="4473575"/>
            <a:ext cx="1346200" cy="1066165"/>
          </a:xfrm>
          <a:prstGeom prst="bentConnector3">
            <a:avLst>
              <a:gd name="adj1" fmla="val 50000"/>
            </a:avLst>
          </a:prstGeom>
          <a:ln w="12700" cmpd="sng">
            <a:solidFill>
              <a:srgbClr val="B4C7E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矩形: 圆角 10"/>
          <p:cNvSpPr/>
          <p:nvPr>
            <p:custDataLst>
              <p:tags r:id="rId39"/>
            </p:custDataLst>
          </p:nvPr>
        </p:nvSpPr>
        <p:spPr>
          <a:xfrm>
            <a:off x="5657850" y="916940"/>
            <a:ext cx="1999615" cy="426085"/>
          </a:xfrm>
          <a:prstGeom prst="roundRect">
            <a:avLst>
              <a:gd name="adj" fmla="val 4571"/>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社保管理</a:t>
            </a:r>
            <a:endParaRPr lang="zh-CN" altLang="en-US" sz="1200" dirty="0">
              <a:latin typeface="微软雅黑" panose="020B0503020204020204" charset="-122"/>
              <a:ea typeface="微软雅黑" panose="020B0503020204020204" charset="-122"/>
            </a:endParaRPr>
          </a:p>
        </p:txBody>
      </p:sp>
      <p:sp>
        <p:nvSpPr>
          <p:cNvPr id="102" name="矩形: 圆角 10"/>
          <p:cNvSpPr/>
          <p:nvPr>
            <p:custDataLst>
              <p:tags r:id="rId40"/>
            </p:custDataLst>
          </p:nvPr>
        </p:nvSpPr>
        <p:spPr>
          <a:xfrm>
            <a:off x="5657850" y="1709420"/>
            <a:ext cx="1999615" cy="426085"/>
          </a:xfrm>
          <a:prstGeom prst="roundRect">
            <a:avLst>
              <a:gd name="adj" fmla="val 4571"/>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员工管理</a:t>
            </a:r>
            <a:endParaRPr lang="zh-CN" altLang="en-US" sz="1200" dirty="0">
              <a:latin typeface="微软雅黑" panose="020B0503020204020204" charset="-122"/>
              <a:ea typeface="微软雅黑" panose="020B0503020204020204" charset="-122"/>
            </a:endParaRPr>
          </a:p>
        </p:txBody>
      </p:sp>
      <p:sp>
        <p:nvSpPr>
          <p:cNvPr id="103" name="矩形: 圆角 2"/>
          <p:cNvSpPr/>
          <p:nvPr>
            <p:custDataLst>
              <p:tags r:id="rId41"/>
            </p:custDataLst>
          </p:nvPr>
        </p:nvSpPr>
        <p:spPr>
          <a:xfrm>
            <a:off x="5657850" y="221551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在职</a:t>
            </a:r>
            <a:endParaRPr lang="zh-CN" altLang="en-US" sz="1000" dirty="0">
              <a:solidFill>
                <a:srgbClr val="368AFE"/>
              </a:solidFill>
              <a:latin typeface="微软雅黑" panose="020B0503020204020204" charset="-122"/>
              <a:ea typeface="微软雅黑" panose="020B0503020204020204" charset="-122"/>
            </a:endParaRPr>
          </a:p>
        </p:txBody>
      </p:sp>
      <p:sp>
        <p:nvSpPr>
          <p:cNvPr id="104" name="矩形: 圆角 2"/>
          <p:cNvSpPr/>
          <p:nvPr>
            <p:custDataLst>
              <p:tags r:id="rId42"/>
            </p:custDataLst>
          </p:nvPr>
        </p:nvSpPr>
        <p:spPr>
          <a:xfrm>
            <a:off x="6698615" y="221551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全职</a:t>
            </a:r>
            <a:endParaRPr lang="zh-CN" altLang="en-US" sz="1000" dirty="0">
              <a:solidFill>
                <a:srgbClr val="368AFE"/>
              </a:solidFill>
              <a:latin typeface="微软雅黑" panose="020B0503020204020204" charset="-122"/>
              <a:ea typeface="微软雅黑" panose="020B0503020204020204" charset="-122"/>
            </a:endParaRPr>
          </a:p>
        </p:txBody>
      </p:sp>
      <p:sp>
        <p:nvSpPr>
          <p:cNvPr id="105" name="矩形: 圆角 2"/>
          <p:cNvSpPr/>
          <p:nvPr>
            <p:custDataLst>
              <p:tags r:id="rId43"/>
            </p:custDataLst>
          </p:nvPr>
        </p:nvSpPr>
        <p:spPr>
          <a:xfrm>
            <a:off x="5661025" y="253746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实习</a:t>
            </a:r>
            <a:endParaRPr lang="zh-CN" altLang="en-US" sz="1000" dirty="0">
              <a:solidFill>
                <a:srgbClr val="368AFE"/>
              </a:solidFill>
              <a:latin typeface="微软雅黑" panose="020B0503020204020204" charset="-122"/>
              <a:ea typeface="微软雅黑" panose="020B0503020204020204" charset="-122"/>
            </a:endParaRPr>
          </a:p>
        </p:txBody>
      </p:sp>
      <p:sp>
        <p:nvSpPr>
          <p:cNvPr id="106" name="矩形: 圆角 2"/>
          <p:cNvSpPr/>
          <p:nvPr>
            <p:custDataLst>
              <p:tags r:id="rId44"/>
            </p:custDataLst>
          </p:nvPr>
        </p:nvSpPr>
        <p:spPr>
          <a:xfrm>
            <a:off x="6701790" y="253746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劳务</a:t>
            </a:r>
            <a:endParaRPr lang="zh-CN" altLang="en-US" sz="1000" dirty="0">
              <a:solidFill>
                <a:srgbClr val="368AFE"/>
              </a:solidFill>
              <a:latin typeface="微软雅黑" panose="020B0503020204020204" charset="-122"/>
              <a:ea typeface="微软雅黑" panose="020B0503020204020204" charset="-122"/>
            </a:endParaRPr>
          </a:p>
        </p:txBody>
      </p:sp>
      <p:sp>
        <p:nvSpPr>
          <p:cNvPr id="107" name="矩形: 圆角 2"/>
          <p:cNvSpPr/>
          <p:nvPr>
            <p:custDataLst>
              <p:tags r:id="rId45"/>
            </p:custDataLst>
          </p:nvPr>
        </p:nvSpPr>
        <p:spPr>
          <a:xfrm>
            <a:off x="5661025" y="285940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顾问</a:t>
            </a:r>
            <a:endParaRPr lang="zh-CN" altLang="en-US" sz="1000" dirty="0">
              <a:solidFill>
                <a:srgbClr val="368AFE"/>
              </a:solidFill>
              <a:latin typeface="微软雅黑" panose="020B0503020204020204" charset="-122"/>
              <a:ea typeface="微软雅黑" panose="020B0503020204020204" charset="-122"/>
            </a:endParaRPr>
          </a:p>
        </p:txBody>
      </p:sp>
      <p:sp>
        <p:nvSpPr>
          <p:cNvPr id="108" name="矩形: 圆角 2"/>
          <p:cNvSpPr/>
          <p:nvPr>
            <p:custDataLst>
              <p:tags r:id="rId46"/>
            </p:custDataLst>
          </p:nvPr>
        </p:nvSpPr>
        <p:spPr>
          <a:xfrm>
            <a:off x="6701790" y="285940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返聘</a:t>
            </a:r>
            <a:endParaRPr lang="zh-CN" altLang="en-US" sz="1000" dirty="0">
              <a:solidFill>
                <a:srgbClr val="368AFE"/>
              </a:solidFill>
              <a:latin typeface="微软雅黑" panose="020B0503020204020204" charset="-122"/>
              <a:ea typeface="微软雅黑" panose="020B0503020204020204" charset="-122"/>
            </a:endParaRPr>
          </a:p>
        </p:txBody>
      </p:sp>
      <p:sp>
        <p:nvSpPr>
          <p:cNvPr id="109" name="矩形: 圆角 2"/>
          <p:cNvSpPr/>
          <p:nvPr>
            <p:custDataLst>
              <p:tags r:id="rId47"/>
            </p:custDataLst>
          </p:nvPr>
        </p:nvSpPr>
        <p:spPr>
          <a:xfrm>
            <a:off x="5661025" y="318135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外包</a:t>
            </a:r>
            <a:endParaRPr lang="zh-CN" altLang="en-US" sz="1000" dirty="0">
              <a:solidFill>
                <a:srgbClr val="368AFE"/>
              </a:solidFill>
              <a:latin typeface="微软雅黑" panose="020B0503020204020204" charset="-122"/>
              <a:ea typeface="微软雅黑" panose="020B0503020204020204" charset="-122"/>
            </a:endParaRPr>
          </a:p>
        </p:txBody>
      </p:sp>
      <p:sp>
        <p:nvSpPr>
          <p:cNvPr id="110" name="矩形: 圆角 2"/>
          <p:cNvSpPr/>
          <p:nvPr>
            <p:custDataLst>
              <p:tags r:id="rId48"/>
            </p:custDataLst>
          </p:nvPr>
        </p:nvSpPr>
        <p:spPr>
          <a:xfrm>
            <a:off x="6701790" y="318135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兼职</a:t>
            </a:r>
            <a:endParaRPr lang="zh-CN" altLang="en-US" sz="1000" dirty="0">
              <a:solidFill>
                <a:srgbClr val="368AFE"/>
              </a:solidFill>
              <a:latin typeface="微软雅黑" panose="020B0503020204020204" charset="-122"/>
              <a:ea typeface="微软雅黑" panose="020B0503020204020204" charset="-122"/>
            </a:endParaRPr>
          </a:p>
        </p:txBody>
      </p:sp>
      <p:sp>
        <p:nvSpPr>
          <p:cNvPr id="112" name="矩形: 圆角 2"/>
          <p:cNvSpPr/>
          <p:nvPr>
            <p:custDataLst>
              <p:tags r:id="rId49"/>
            </p:custDataLst>
          </p:nvPr>
        </p:nvSpPr>
        <p:spPr>
          <a:xfrm>
            <a:off x="5661025" y="350329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试用</a:t>
            </a:r>
            <a:endParaRPr lang="zh-CN" altLang="en-US" sz="1000" dirty="0">
              <a:solidFill>
                <a:srgbClr val="368AFE"/>
              </a:solidFill>
              <a:latin typeface="微软雅黑" panose="020B0503020204020204" charset="-122"/>
              <a:ea typeface="微软雅黑" panose="020B0503020204020204" charset="-122"/>
            </a:endParaRPr>
          </a:p>
        </p:txBody>
      </p:sp>
      <p:sp>
        <p:nvSpPr>
          <p:cNvPr id="117" name="矩形: 圆角 2"/>
          <p:cNvSpPr/>
          <p:nvPr>
            <p:custDataLst>
              <p:tags r:id="rId50"/>
            </p:custDataLst>
          </p:nvPr>
        </p:nvSpPr>
        <p:spPr>
          <a:xfrm>
            <a:off x="6701790" y="350329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正式</a:t>
            </a:r>
            <a:endParaRPr lang="zh-CN" altLang="en-US" sz="1000" dirty="0">
              <a:solidFill>
                <a:srgbClr val="368AFE"/>
              </a:solidFill>
              <a:latin typeface="微软雅黑" panose="020B0503020204020204" charset="-122"/>
              <a:ea typeface="微软雅黑" panose="020B0503020204020204" charset="-122"/>
            </a:endParaRPr>
          </a:p>
        </p:txBody>
      </p:sp>
      <p:sp>
        <p:nvSpPr>
          <p:cNvPr id="118" name="矩形: 圆角 2"/>
          <p:cNvSpPr/>
          <p:nvPr>
            <p:custDataLst>
              <p:tags r:id="rId51"/>
            </p:custDataLst>
          </p:nvPr>
        </p:nvSpPr>
        <p:spPr>
          <a:xfrm>
            <a:off x="5661025" y="382524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待入职</a:t>
            </a:r>
            <a:endParaRPr lang="zh-CN" altLang="en-US" sz="1000" dirty="0">
              <a:solidFill>
                <a:srgbClr val="368AFE"/>
              </a:solidFill>
              <a:latin typeface="微软雅黑" panose="020B0503020204020204" charset="-122"/>
              <a:ea typeface="微软雅黑" panose="020B0503020204020204" charset="-122"/>
            </a:endParaRPr>
          </a:p>
        </p:txBody>
      </p:sp>
      <p:sp>
        <p:nvSpPr>
          <p:cNvPr id="119" name="矩形: 圆角 2"/>
          <p:cNvSpPr/>
          <p:nvPr>
            <p:custDataLst>
              <p:tags r:id="rId52"/>
            </p:custDataLst>
          </p:nvPr>
        </p:nvSpPr>
        <p:spPr>
          <a:xfrm>
            <a:off x="6701790" y="3825240"/>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待离职</a:t>
            </a:r>
            <a:endParaRPr lang="zh-CN" altLang="en-US" sz="1000" dirty="0">
              <a:solidFill>
                <a:srgbClr val="368AFE"/>
              </a:solidFill>
              <a:latin typeface="微软雅黑" panose="020B0503020204020204" charset="-122"/>
              <a:ea typeface="微软雅黑" panose="020B0503020204020204" charset="-122"/>
            </a:endParaRPr>
          </a:p>
        </p:txBody>
      </p:sp>
      <p:sp>
        <p:nvSpPr>
          <p:cNvPr id="121" name="矩形: 圆角 2"/>
          <p:cNvSpPr/>
          <p:nvPr>
            <p:custDataLst>
              <p:tags r:id="rId53"/>
            </p:custDataLst>
          </p:nvPr>
        </p:nvSpPr>
        <p:spPr>
          <a:xfrm>
            <a:off x="5657850" y="4147185"/>
            <a:ext cx="955675" cy="224155"/>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已离职</a:t>
            </a:r>
            <a:endParaRPr lang="zh-CN" altLang="en-US" sz="1000" dirty="0">
              <a:solidFill>
                <a:srgbClr val="368AFE"/>
              </a:solidFill>
              <a:latin typeface="微软雅黑" panose="020B0503020204020204" charset="-122"/>
              <a:ea typeface="微软雅黑" panose="020B0503020204020204" charset="-122"/>
            </a:endParaRPr>
          </a:p>
        </p:txBody>
      </p:sp>
      <p:sp>
        <p:nvSpPr>
          <p:cNvPr id="123" name="矩形: 圆角 10"/>
          <p:cNvSpPr/>
          <p:nvPr>
            <p:custDataLst>
              <p:tags r:id="rId54"/>
            </p:custDataLst>
          </p:nvPr>
        </p:nvSpPr>
        <p:spPr>
          <a:xfrm>
            <a:off x="5661025" y="4694555"/>
            <a:ext cx="1999615" cy="426085"/>
          </a:xfrm>
          <a:prstGeom prst="roundRect">
            <a:avLst>
              <a:gd name="adj" fmla="val 4571"/>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薪资管理</a:t>
            </a:r>
            <a:endParaRPr lang="zh-CN" altLang="en-US" sz="1200" dirty="0">
              <a:latin typeface="微软雅黑" panose="020B0503020204020204" charset="-122"/>
              <a:ea typeface="微软雅黑" panose="020B0503020204020204" charset="-122"/>
            </a:endParaRPr>
          </a:p>
        </p:txBody>
      </p:sp>
      <p:grpSp>
        <p:nvGrpSpPr>
          <p:cNvPr id="138" name="组合 137"/>
          <p:cNvGrpSpPr/>
          <p:nvPr/>
        </p:nvGrpSpPr>
        <p:grpSpPr>
          <a:xfrm>
            <a:off x="5928995" y="5255260"/>
            <a:ext cx="1457960" cy="1036955"/>
            <a:chOff x="9529" y="8276"/>
            <a:chExt cx="2296" cy="1633"/>
          </a:xfrm>
        </p:grpSpPr>
        <p:sp>
          <p:nvSpPr>
            <p:cNvPr id="124" name="矩形: 圆角 2"/>
            <p:cNvSpPr/>
            <p:nvPr>
              <p:custDataLst>
                <p:tags r:id="rId55"/>
              </p:custDataLst>
            </p:nvPr>
          </p:nvSpPr>
          <p:spPr>
            <a:xfrm>
              <a:off x="9529" y="8276"/>
              <a:ext cx="1505" cy="353"/>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核算工资</a:t>
              </a:r>
              <a:endParaRPr lang="zh-CN" altLang="en-US" sz="1000" dirty="0">
                <a:solidFill>
                  <a:srgbClr val="368AFE"/>
                </a:solidFill>
                <a:latin typeface="微软雅黑" panose="020B0503020204020204" charset="-122"/>
                <a:ea typeface="微软雅黑" panose="020B0503020204020204" charset="-122"/>
              </a:endParaRPr>
            </a:p>
          </p:txBody>
        </p:sp>
        <p:sp>
          <p:nvSpPr>
            <p:cNvPr id="125" name="矩形: 圆角 2"/>
            <p:cNvSpPr/>
            <p:nvPr>
              <p:custDataLst>
                <p:tags r:id="rId56"/>
              </p:custDataLst>
            </p:nvPr>
          </p:nvSpPr>
          <p:spPr>
            <a:xfrm>
              <a:off x="9534" y="8921"/>
              <a:ext cx="1505" cy="353"/>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发送工资条</a:t>
              </a:r>
              <a:endParaRPr lang="zh-CN" altLang="en-US" sz="1000" dirty="0">
                <a:solidFill>
                  <a:srgbClr val="368AFE"/>
                </a:solidFill>
                <a:latin typeface="微软雅黑" panose="020B0503020204020204" charset="-122"/>
                <a:ea typeface="微软雅黑" panose="020B0503020204020204" charset="-122"/>
              </a:endParaRPr>
            </a:p>
          </p:txBody>
        </p:sp>
        <p:sp>
          <p:nvSpPr>
            <p:cNvPr id="127" name="矩形: 圆角 2"/>
            <p:cNvSpPr/>
            <p:nvPr>
              <p:custDataLst>
                <p:tags r:id="rId57"/>
              </p:custDataLst>
            </p:nvPr>
          </p:nvSpPr>
          <p:spPr>
            <a:xfrm>
              <a:off x="9529" y="9557"/>
              <a:ext cx="1505" cy="353"/>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800" dirty="0">
                  <a:solidFill>
                    <a:srgbClr val="368AFE"/>
                  </a:solidFill>
                  <a:latin typeface="微软雅黑" panose="020B0503020204020204" charset="-122"/>
                  <a:ea typeface="微软雅黑" panose="020B0503020204020204" charset="-122"/>
                </a:rPr>
                <a:t>创建下月工资条</a:t>
              </a:r>
              <a:endParaRPr lang="zh-CN" altLang="en-US" sz="800" dirty="0">
                <a:solidFill>
                  <a:srgbClr val="368AFE"/>
                </a:solidFill>
                <a:latin typeface="微软雅黑" panose="020B0503020204020204" charset="-122"/>
                <a:ea typeface="微软雅黑" panose="020B0503020204020204" charset="-122"/>
              </a:endParaRPr>
            </a:p>
          </p:txBody>
        </p:sp>
        <p:sp>
          <p:nvSpPr>
            <p:cNvPr id="129" name="矩形: 圆角 2"/>
            <p:cNvSpPr/>
            <p:nvPr>
              <p:custDataLst>
                <p:tags r:id="rId58"/>
              </p:custDataLst>
            </p:nvPr>
          </p:nvSpPr>
          <p:spPr>
            <a:xfrm>
              <a:off x="11399" y="8724"/>
              <a:ext cx="427" cy="759"/>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删除</a:t>
              </a:r>
              <a:endParaRPr lang="zh-CN" altLang="en-US" sz="1000" dirty="0">
                <a:solidFill>
                  <a:srgbClr val="368AFE"/>
                </a:solidFill>
                <a:latin typeface="微软雅黑" panose="020B0503020204020204" charset="-122"/>
                <a:ea typeface="微软雅黑" panose="020B0503020204020204" charset="-122"/>
              </a:endParaRPr>
            </a:p>
          </p:txBody>
        </p:sp>
        <p:cxnSp>
          <p:nvCxnSpPr>
            <p:cNvPr id="133" name="直接箭头连接符 132"/>
            <p:cNvCxnSpPr>
              <a:stCxn id="124" idx="2"/>
              <a:endCxn id="125" idx="0"/>
            </p:cNvCxnSpPr>
            <p:nvPr>
              <p:custDataLst>
                <p:tags r:id="rId59"/>
              </p:custDataLst>
            </p:nvPr>
          </p:nvCxnSpPr>
          <p:spPr>
            <a:xfrm>
              <a:off x="10282" y="8629"/>
              <a:ext cx="5" cy="292"/>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a:stCxn id="125" idx="2"/>
              <a:endCxn id="127" idx="0"/>
            </p:cNvCxnSpPr>
            <p:nvPr>
              <p:custDataLst>
                <p:tags r:id="rId60"/>
              </p:custDataLst>
            </p:nvPr>
          </p:nvCxnSpPr>
          <p:spPr>
            <a:xfrm flipH="1">
              <a:off x="10282" y="9274"/>
              <a:ext cx="5" cy="283"/>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肘形连接符 135"/>
            <p:cNvCxnSpPr>
              <a:stCxn id="127" idx="3"/>
              <a:endCxn id="129" idx="2"/>
            </p:cNvCxnSpPr>
            <p:nvPr>
              <p:custDataLst>
                <p:tags r:id="rId61"/>
              </p:custDataLst>
            </p:nvPr>
          </p:nvCxnSpPr>
          <p:spPr>
            <a:xfrm flipV="1">
              <a:off x="11034" y="9483"/>
              <a:ext cx="579" cy="251"/>
            </a:xfrm>
            <a:prstGeom prst="bentConnector2">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7" name="肘形连接符 136"/>
            <p:cNvCxnSpPr>
              <a:stCxn id="129" idx="0"/>
              <a:endCxn id="124" idx="3"/>
            </p:cNvCxnSpPr>
            <p:nvPr>
              <p:custDataLst>
                <p:tags r:id="rId62"/>
              </p:custDataLst>
            </p:nvPr>
          </p:nvCxnSpPr>
          <p:spPr>
            <a:xfrm rot="16200000" flipV="1">
              <a:off x="11187" y="8299"/>
              <a:ext cx="271" cy="579"/>
            </a:xfrm>
            <a:prstGeom prst="bentConnector2">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139" name="直接箭头连接符 138"/>
          <p:cNvCxnSpPr/>
          <p:nvPr>
            <p:custDataLst>
              <p:tags r:id="rId63"/>
            </p:custDataLst>
          </p:nvPr>
        </p:nvCxnSpPr>
        <p:spPr>
          <a:xfrm>
            <a:off x="6588125" y="1343025"/>
            <a:ext cx="1270" cy="31559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p:nvPr>
            <p:custDataLst>
              <p:tags r:id="rId64"/>
            </p:custDataLst>
          </p:nvPr>
        </p:nvCxnSpPr>
        <p:spPr>
          <a:xfrm>
            <a:off x="6769735" y="1343025"/>
            <a:ext cx="1270" cy="31559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custDataLst>
              <p:tags r:id="rId65"/>
            </p:custDataLst>
          </p:nvPr>
        </p:nvCxnSpPr>
        <p:spPr>
          <a:xfrm flipV="1">
            <a:off x="6759575" y="4392295"/>
            <a:ext cx="5080" cy="29146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custDataLst>
              <p:tags r:id="rId66"/>
            </p:custDataLst>
          </p:nvPr>
        </p:nvCxnSpPr>
        <p:spPr>
          <a:xfrm flipV="1">
            <a:off x="6583045" y="4392295"/>
            <a:ext cx="5080" cy="29146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p:nvPr>
            <p:custDataLst>
              <p:tags r:id="rId67"/>
            </p:custDataLst>
          </p:nvPr>
        </p:nvCxnSpPr>
        <p:spPr>
          <a:xfrm flipV="1">
            <a:off x="4559935" y="2209800"/>
            <a:ext cx="1021080" cy="5715"/>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p:cNvCxnSpPr/>
          <p:nvPr>
            <p:custDataLst>
              <p:tags r:id="rId68"/>
            </p:custDataLst>
          </p:nvPr>
        </p:nvCxnSpPr>
        <p:spPr>
          <a:xfrm flipV="1">
            <a:off x="4561205" y="2339340"/>
            <a:ext cx="1021080" cy="5715"/>
          </a:xfrm>
          <a:prstGeom prst="straightConnector1">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6" name="矩形: 圆角 10"/>
          <p:cNvSpPr/>
          <p:nvPr>
            <p:custDataLst>
              <p:tags r:id="rId69"/>
            </p:custDataLst>
          </p:nvPr>
        </p:nvSpPr>
        <p:spPr>
          <a:xfrm>
            <a:off x="8909685" y="916940"/>
            <a:ext cx="1999615" cy="426085"/>
          </a:xfrm>
          <a:prstGeom prst="roundRect">
            <a:avLst>
              <a:gd name="adj" fmla="val 4571"/>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charset="-122"/>
                <a:ea typeface="微软雅黑" panose="020B0503020204020204" charset="-122"/>
              </a:rPr>
              <a:t>绩效考核</a:t>
            </a:r>
            <a:endParaRPr lang="zh-CN" altLang="en-US" sz="1200" dirty="0">
              <a:latin typeface="微软雅黑" panose="020B0503020204020204" charset="-122"/>
              <a:ea typeface="微软雅黑" panose="020B0503020204020204" charset="-122"/>
            </a:endParaRPr>
          </a:p>
        </p:txBody>
      </p:sp>
      <p:sp>
        <p:nvSpPr>
          <p:cNvPr id="9" name="矩形: 圆角 2"/>
          <p:cNvSpPr/>
          <p:nvPr>
            <p:custDataLst>
              <p:tags r:id="rId70"/>
            </p:custDataLst>
          </p:nvPr>
        </p:nvSpPr>
        <p:spPr>
          <a:xfrm>
            <a:off x="8727440" y="146240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创建绩效考核</a:t>
            </a:r>
            <a:endParaRPr lang="zh-CN" altLang="en-US" sz="1000" dirty="0">
              <a:solidFill>
                <a:srgbClr val="368AFE"/>
              </a:solidFill>
              <a:latin typeface="微软雅黑" panose="020B0503020204020204" charset="-122"/>
              <a:ea typeface="微软雅黑" panose="020B0503020204020204" charset="-122"/>
            </a:endParaRPr>
          </a:p>
        </p:txBody>
      </p:sp>
      <p:sp>
        <p:nvSpPr>
          <p:cNvPr id="11" name="矩形: 圆角 2"/>
          <p:cNvSpPr/>
          <p:nvPr>
            <p:custDataLst>
              <p:tags r:id="rId71"/>
            </p:custDataLst>
          </p:nvPr>
        </p:nvSpPr>
        <p:spPr>
          <a:xfrm>
            <a:off x="8727440" y="200977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开启考核</a:t>
            </a:r>
            <a:endParaRPr lang="zh-CN" altLang="en-US" sz="1000" dirty="0">
              <a:solidFill>
                <a:srgbClr val="368AFE"/>
              </a:solidFill>
              <a:latin typeface="微软雅黑" panose="020B0503020204020204" charset="-122"/>
              <a:ea typeface="微软雅黑" panose="020B0503020204020204" charset="-122"/>
            </a:endParaRPr>
          </a:p>
        </p:txBody>
      </p:sp>
      <p:sp>
        <p:nvSpPr>
          <p:cNvPr id="14" name="矩形: 圆角 2"/>
          <p:cNvSpPr/>
          <p:nvPr>
            <p:custDataLst>
              <p:tags r:id="rId72"/>
            </p:custDataLst>
          </p:nvPr>
        </p:nvSpPr>
        <p:spPr>
          <a:xfrm>
            <a:off x="8727440" y="255714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员工填写目标</a:t>
            </a:r>
            <a:endParaRPr lang="zh-CN" altLang="en-US" sz="1000" dirty="0">
              <a:solidFill>
                <a:srgbClr val="368AFE"/>
              </a:solidFill>
              <a:latin typeface="微软雅黑" panose="020B0503020204020204" charset="-122"/>
              <a:ea typeface="微软雅黑" panose="020B0503020204020204" charset="-122"/>
            </a:endParaRPr>
          </a:p>
        </p:txBody>
      </p:sp>
      <p:sp>
        <p:nvSpPr>
          <p:cNvPr id="15" name="矩形: 圆角 2"/>
          <p:cNvSpPr/>
          <p:nvPr>
            <p:custDataLst>
              <p:tags r:id="rId73"/>
            </p:custDataLst>
          </p:nvPr>
        </p:nvSpPr>
        <p:spPr>
          <a:xfrm>
            <a:off x="8727440" y="310451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确认目标</a:t>
            </a:r>
            <a:endParaRPr lang="zh-CN" altLang="en-US" sz="1000" dirty="0">
              <a:solidFill>
                <a:srgbClr val="368AFE"/>
              </a:solidFill>
              <a:latin typeface="微软雅黑" panose="020B0503020204020204" charset="-122"/>
              <a:ea typeface="微软雅黑" panose="020B0503020204020204" charset="-122"/>
            </a:endParaRPr>
          </a:p>
        </p:txBody>
      </p:sp>
      <p:sp>
        <p:nvSpPr>
          <p:cNvPr id="17" name="矩形: 圆角 2"/>
          <p:cNvSpPr/>
          <p:nvPr>
            <p:custDataLst>
              <p:tags r:id="rId74"/>
            </p:custDataLst>
          </p:nvPr>
        </p:nvSpPr>
        <p:spPr>
          <a:xfrm>
            <a:off x="8727440" y="365188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开启评定</a:t>
            </a:r>
            <a:endParaRPr lang="zh-CN" altLang="en-US" sz="1000" dirty="0">
              <a:solidFill>
                <a:srgbClr val="368AFE"/>
              </a:solidFill>
              <a:latin typeface="微软雅黑" panose="020B0503020204020204" charset="-122"/>
              <a:ea typeface="微软雅黑" panose="020B0503020204020204" charset="-122"/>
            </a:endParaRPr>
          </a:p>
        </p:txBody>
      </p:sp>
      <p:sp>
        <p:nvSpPr>
          <p:cNvPr id="78" name="矩形: 圆角 2"/>
          <p:cNvSpPr/>
          <p:nvPr>
            <p:custDataLst>
              <p:tags r:id="rId75"/>
            </p:custDataLst>
          </p:nvPr>
        </p:nvSpPr>
        <p:spPr>
          <a:xfrm>
            <a:off x="8727440" y="419925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结果评定</a:t>
            </a:r>
            <a:endParaRPr lang="zh-CN" altLang="en-US" sz="1000" dirty="0">
              <a:solidFill>
                <a:srgbClr val="368AFE"/>
              </a:solidFill>
              <a:latin typeface="微软雅黑" panose="020B0503020204020204" charset="-122"/>
              <a:ea typeface="微软雅黑" panose="020B0503020204020204" charset="-122"/>
            </a:endParaRPr>
          </a:p>
        </p:txBody>
      </p:sp>
      <p:sp>
        <p:nvSpPr>
          <p:cNvPr id="83" name="矩形: 圆角 2"/>
          <p:cNvSpPr/>
          <p:nvPr>
            <p:custDataLst>
              <p:tags r:id="rId76"/>
            </p:custDataLst>
          </p:nvPr>
        </p:nvSpPr>
        <p:spPr>
          <a:xfrm>
            <a:off x="8727440" y="474662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结果确认</a:t>
            </a:r>
            <a:endParaRPr lang="zh-CN" altLang="en-US" sz="1000" dirty="0">
              <a:solidFill>
                <a:srgbClr val="368AFE"/>
              </a:solidFill>
              <a:latin typeface="微软雅黑" panose="020B0503020204020204" charset="-122"/>
              <a:ea typeface="微软雅黑" panose="020B0503020204020204" charset="-122"/>
            </a:endParaRPr>
          </a:p>
        </p:txBody>
      </p:sp>
      <p:sp>
        <p:nvSpPr>
          <p:cNvPr id="85" name="矩形: 圆角 2"/>
          <p:cNvSpPr/>
          <p:nvPr>
            <p:custDataLst>
              <p:tags r:id="rId77"/>
            </p:custDataLst>
          </p:nvPr>
        </p:nvSpPr>
        <p:spPr>
          <a:xfrm>
            <a:off x="8727440" y="529399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确认通过</a:t>
            </a:r>
            <a:endParaRPr lang="zh-CN" altLang="en-US" sz="1000" dirty="0">
              <a:solidFill>
                <a:srgbClr val="368AFE"/>
              </a:solidFill>
              <a:latin typeface="微软雅黑" panose="020B0503020204020204" charset="-122"/>
              <a:ea typeface="微软雅黑" panose="020B0503020204020204" charset="-122"/>
            </a:endParaRPr>
          </a:p>
        </p:txBody>
      </p:sp>
      <p:sp>
        <p:nvSpPr>
          <p:cNvPr id="87" name="矩形: 圆角 2"/>
          <p:cNvSpPr/>
          <p:nvPr>
            <p:custDataLst>
              <p:tags r:id="rId78"/>
            </p:custDataLst>
          </p:nvPr>
        </p:nvSpPr>
        <p:spPr>
          <a:xfrm>
            <a:off x="8727440" y="5841365"/>
            <a:ext cx="1201420"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归档</a:t>
            </a:r>
            <a:endParaRPr lang="zh-CN" altLang="en-US" sz="1000" dirty="0">
              <a:solidFill>
                <a:srgbClr val="368AFE"/>
              </a:solidFill>
              <a:latin typeface="微软雅黑" panose="020B0503020204020204" charset="-122"/>
              <a:ea typeface="微软雅黑" panose="020B0503020204020204" charset="-122"/>
            </a:endParaRPr>
          </a:p>
        </p:txBody>
      </p:sp>
      <p:cxnSp>
        <p:nvCxnSpPr>
          <p:cNvPr id="89" name="直接箭头连接符 88"/>
          <p:cNvCxnSpPr>
            <a:stCxn id="9" idx="2"/>
            <a:endCxn id="11" idx="0"/>
          </p:cNvCxnSpPr>
          <p:nvPr>
            <p:custDataLst>
              <p:tags r:id="rId79"/>
            </p:custDataLst>
          </p:nvPr>
        </p:nvCxnSpPr>
        <p:spPr>
          <a:xfrm>
            <a:off x="9318625" y="175831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11" idx="2"/>
            <a:endCxn id="14" idx="0"/>
          </p:cNvCxnSpPr>
          <p:nvPr>
            <p:custDataLst>
              <p:tags r:id="rId80"/>
            </p:custDataLst>
          </p:nvPr>
        </p:nvCxnSpPr>
        <p:spPr>
          <a:xfrm>
            <a:off x="9318625" y="230568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14" idx="2"/>
            <a:endCxn id="15" idx="0"/>
          </p:cNvCxnSpPr>
          <p:nvPr>
            <p:custDataLst>
              <p:tags r:id="rId81"/>
            </p:custDataLst>
          </p:nvPr>
        </p:nvCxnSpPr>
        <p:spPr>
          <a:xfrm>
            <a:off x="9318625" y="285305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15" idx="2"/>
            <a:endCxn id="17" idx="0"/>
          </p:cNvCxnSpPr>
          <p:nvPr>
            <p:custDataLst>
              <p:tags r:id="rId82"/>
            </p:custDataLst>
          </p:nvPr>
        </p:nvCxnSpPr>
        <p:spPr>
          <a:xfrm>
            <a:off x="9318625" y="340042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17" idx="2"/>
            <a:endCxn id="78" idx="0"/>
          </p:cNvCxnSpPr>
          <p:nvPr>
            <p:custDataLst>
              <p:tags r:id="rId83"/>
            </p:custDataLst>
          </p:nvPr>
        </p:nvCxnSpPr>
        <p:spPr>
          <a:xfrm>
            <a:off x="9318625" y="394779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8" idx="2"/>
            <a:endCxn id="83" idx="0"/>
          </p:cNvCxnSpPr>
          <p:nvPr>
            <p:custDataLst>
              <p:tags r:id="rId84"/>
            </p:custDataLst>
          </p:nvPr>
        </p:nvCxnSpPr>
        <p:spPr>
          <a:xfrm>
            <a:off x="9318625" y="449516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a:stCxn id="83" idx="2"/>
            <a:endCxn id="85" idx="0"/>
          </p:cNvCxnSpPr>
          <p:nvPr>
            <p:custDataLst>
              <p:tags r:id="rId85"/>
            </p:custDataLst>
          </p:nvPr>
        </p:nvCxnSpPr>
        <p:spPr>
          <a:xfrm>
            <a:off x="9318625" y="504253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stCxn id="85" idx="2"/>
            <a:endCxn id="87" idx="0"/>
          </p:cNvCxnSpPr>
          <p:nvPr>
            <p:custDataLst>
              <p:tags r:id="rId86"/>
            </p:custDataLst>
          </p:nvPr>
        </p:nvCxnSpPr>
        <p:spPr>
          <a:xfrm>
            <a:off x="9318625" y="558990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2" name="肘形连接符 141"/>
          <p:cNvCxnSpPr>
            <a:stCxn id="15" idx="1"/>
            <a:endCxn id="14" idx="1"/>
          </p:cNvCxnSpPr>
          <p:nvPr>
            <p:custDataLst>
              <p:tags r:id="rId87"/>
            </p:custDataLst>
          </p:nvPr>
        </p:nvCxnSpPr>
        <p:spPr>
          <a:xfrm rot="10800000">
            <a:off x="8717915" y="2705100"/>
            <a:ext cx="3175" cy="547370"/>
          </a:xfrm>
          <a:prstGeom prst="bentConnector3">
            <a:avLst>
              <a:gd name="adj1" fmla="val 7600000"/>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7" name="肘形连接符 146"/>
          <p:cNvCxnSpPr>
            <a:stCxn id="78" idx="1"/>
            <a:endCxn id="14" idx="1"/>
          </p:cNvCxnSpPr>
          <p:nvPr>
            <p:custDataLst>
              <p:tags r:id="rId88"/>
            </p:custDataLst>
          </p:nvPr>
        </p:nvCxnSpPr>
        <p:spPr>
          <a:xfrm rot="10800000">
            <a:off x="8717915" y="2705100"/>
            <a:ext cx="3175" cy="1642110"/>
          </a:xfrm>
          <a:prstGeom prst="bentConnector3">
            <a:avLst>
              <a:gd name="adj1" fmla="val 7600000"/>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8" name="肘形连接符 147"/>
          <p:cNvCxnSpPr>
            <a:stCxn id="78" idx="3"/>
            <a:endCxn id="17" idx="3"/>
          </p:cNvCxnSpPr>
          <p:nvPr>
            <p:custDataLst>
              <p:tags r:id="rId89"/>
            </p:custDataLst>
          </p:nvPr>
        </p:nvCxnSpPr>
        <p:spPr>
          <a:xfrm flipV="1">
            <a:off x="9919335" y="3799840"/>
            <a:ext cx="3175" cy="547370"/>
          </a:xfrm>
          <a:prstGeom prst="bentConnector3">
            <a:avLst>
              <a:gd name="adj1" fmla="val 7500000"/>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9" name="矩形: 圆角 2"/>
          <p:cNvSpPr/>
          <p:nvPr>
            <p:custDataLst>
              <p:tags r:id="rId90"/>
            </p:custDataLst>
          </p:nvPr>
        </p:nvSpPr>
        <p:spPr>
          <a:xfrm>
            <a:off x="9977755" y="3987800"/>
            <a:ext cx="407670" cy="191135"/>
          </a:xfrm>
          <a:prstGeom prst="roundRect">
            <a:avLst>
              <a:gd name="adj" fmla="val 4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800" dirty="0">
                <a:solidFill>
                  <a:srgbClr val="368AFE"/>
                </a:solidFill>
                <a:latin typeface="微软雅黑" panose="020B0503020204020204" charset="-122"/>
                <a:ea typeface="微软雅黑" panose="020B0503020204020204" charset="-122"/>
              </a:rPr>
              <a:t>驳回</a:t>
            </a:r>
            <a:endParaRPr lang="zh-CN" altLang="en-US" sz="800" dirty="0">
              <a:solidFill>
                <a:srgbClr val="368AFE"/>
              </a:solidFill>
              <a:latin typeface="微软雅黑" panose="020B0503020204020204" charset="-122"/>
              <a:ea typeface="微软雅黑" panose="020B0503020204020204" charset="-122"/>
            </a:endParaRPr>
          </a:p>
        </p:txBody>
      </p:sp>
      <p:sp>
        <p:nvSpPr>
          <p:cNvPr id="150" name="矩形: 圆角 2"/>
          <p:cNvSpPr/>
          <p:nvPr>
            <p:custDataLst>
              <p:tags r:id="rId91"/>
            </p:custDataLst>
          </p:nvPr>
        </p:nvSpPr>
        <p:spPr>
          <a:xfrm>
            <a:off x="8282940" y="3719830"/>
            <a:ext cx="407670" cy="191135"/>
          </a:xfrm>
          <a:prstGeom prst="roundRect">
            <a:avLst>
              <a:gd name="adj" fmla="val 4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800" dirty="0">
                <a:solidFill>
                  <a:srgbClr val="368AFE"/>
                </a:solidFill>
                <a:latin typeface="微软雅黑" panose="020B0503020204020204" charset="-122"/>
                <a:ea typeface="微软雅黑" panose="020B0503020204020204" charset="-122"/>
              </a:rPr>
              <a:t>驳回</a:t>
            </a:r>
            <a:endParaRPr lang="zh-CN" altLang="en-US" sz="800" dirty="0">
              <a:solidFill>
                <a:srgbClr val="368AFE"/>
              </a:solidFill>
              <a:latin typeface="微软雅黑" panose="020B0503020204020204" charset="-122"/>
              <a:ea typeface="微软雅黑" panose="020B0503020204020204" charset="-122"/>
            </a:endParaRPr>
          </a:p>
        </p:txBody>
      </p:sp>
      <p:cxnSp>
        <p:nvCxnSpPr>
          <p:cNvPr id="151" name="直接箭头连接符 150"/>
          <p:cNvCxnSpPr/>
          <p:nvPr>
            <p:custDataLst>
              <p:tags r:id="rId92"/>
            </p:custDataLst>
          </p:nvPr>
        </p:nvCxnSpPr>
        <p:spPr>
          <a:xfrm flipH="1" flipV="1">
            <a:off x="7771130" y="2183130"/>
            <a:ext cx="212725" cy="127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p:nvPr>
            <p:custDataLst>
              <p:tags r:id="rId93"/>
            </p:custDataLst>
          </p:nvPr>
        </p:nvCxnSpPr>
        <p:spPr>
          <a:xfrm flipH="1" flipV="1">
            <a:off x="7771130" y="2304415"/>
            <a:ext cx="212725" cy="127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3" name="矩形: 圆角 125"/>
          <p:cNvSpPr/>
          <p:nvPr>
            <p:custDataLst>
              <p:tags r:id="rId94"/>
            </p:custDataLst>
          </p:nvPr>
        </p:nvSpPr>
        <p:spPr>
          <a:xfrm>
            <a:off x="8328660" y="1421765"/>
            <a:ext cx="2056765" cy="4756150"/>
          </a:xfrm>
          <a:prstGeom prst="roundRect">
            <a:avLst>
              <a:gd name="adj" fmla="val 0"/>
            </a:avLst>
          </a:prstGeom>
          <a:noFill/>
          <a:ln w="15875" cmpd="sng">
            <a:solidFill>
              <a:srgbClr val="368A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54" name="矩形: 圆角 2"/>
          <p:cNvSpPr/>
          <p:nvPr>
            <p:custDataLst>
              <p:tags r:id="rId95"/>
            </p:custDataLst>
          </p:nvPr>
        </p:nvSpPr>
        <p:spPr>
          <a:xfrm>
            <a:off x="10744835" y="3350895"/>
            <a:ext cx="882015"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终止绩效</a:t>
            </a:r>
            <a:endParaRPr lang="zh-CN" altLang="en-US" sz="1000" dirty="0">
              <a:solidFill>
                <a:srgbClr val="368AFE"/>
              </a:solidFill>
              <a:latin typeface="微软雅黑" panose="020B0503020204020204" charset="-122"/>
              <a:ea typeface="微软雅黑" panose="020B0503020204020204" charset="-122"/>
            </a:endParaRPr>
          </a:p>
        </p:txBody>
      </p:sp>
      <p:sp>
        <p:nvSpPr>
          <p:cNvPr id="155" name="矩形: 圆角 2"/>
          <p:cNvSpPr/>
          <p:nvPr>
            <p:custDataLst>
              <p:tags r:id="rId96"/>
            </p:custDataLst>
          </p:nvPr>
        </p:nvSpPr>
        <p:spPr>
          <a:xfrm>
            <a:off x="10744835" y="3898265"/>
            <a:ext cx="882015" cy="295910"/>
          </a:xfrm>
          <a:prstGeom prst="roundRect">
            <a:avLst>
              <a:gd name="adj" fmla="val 4740"/>
            </a:avLst>
          </a:prstGeom>
          <a:noFill/>
          <a:ln>
            <a:solidFill>
              <a:srgbClr val="368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dirty="0">
                <a:solidFill>
                  <a:srgbClr val="368AFE"/>
                </a:solidFill>
                <a:latin typeface="微软雅黑" panose="020B0503020204020204" charset="-122"/>
                <a:ea typeface="微软雅黑" panose="020B0503020204020204" charset="-122"/>
              </a:rPr>
              <a:t>删除绩效</a:t>
            </a:r>
            <a:endParaRPr lang="zh-CN" altLang="en-US" sz="1000" dirty="0">
              <a:solidFill>
                <a:srgbClr val="368AFE"/>
              </a:solidFill>
              <a:latin typeface="微软雅黑" panose="020B0503020204020204" charset="-122"/>
              <a:ea typeface="微软雅黑" panose="020B0503020204020204" charset="-122"/>
            </a:endParaRPr>
          </a:p>
        </p:txBody>
      </p:sp>
      <p:cxnSp>
        <p:nvCxnSpPr>
          <p:cNvPr id="156" name="肘形连接符 155"/>
          <p:cNvCxnSpPr>
            <a:stCxn id="153" idx="3"/>
            <a:endCxn id="154" idx="0"/>
          </p:cNvCxnSpPr>
          <p:nvPr>
            <p:custDataLst>
              <p:tags r:id="rId97"/>
            </p:custDataLst>
          </p:nvPr>
        </p:nvCxnSpPr>
        <p:spPr>
          <a:xfrm flipV="1">
            <a:off x="10385425" y="3350895"/>
            <a:ext cx="800735" cy="448945"/>
          </a:xfrm>
          <a:prstGeom prst="bentConnector4">
            <a:avLst>
              <a:gd name="adj1" fmla="val 22443"/>
              <a:gd name="adj2" fmla="val 164639"/>
            </a:avLst>
          </a:prstGeom>
          <a:ln w="28575" cmpd="sng">
            <a:solidFill>
              <a:srgbClr val="B4C7E7"/>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a:stCxn id="154" idx="2"/>
            <a:endCxn id="155" idx="0"/>
          </p:cNvCxnSpPr>
          <p:nvPr>
            <p:custDataLst>
              <p:tags r:id="rId98"/>
            </p:custDataLst>
          </p:nvPr>
        </p:nvCxnSpPr>
        <p:spPr>
          <a:xfrm>
            <a:off x="11186160" y="3646805"/>
            <a:ext cx="0" cy="251460"/>
          </a:xfrm>
          <a:prstGeom prst="straightConnector1">
            <a:avLst/>
          </a:prstGeom>
          <a:ln w="28575" cmpd="sng">
            <a:solidFill>
              <a:schemeClr val="accent5">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5420" y="213995"/>
            <a:ext cx="326390" cy="251460"/>
            <a:chOff x="1028" y="688"/>
            <a:chExt cx="514" cy="396"/>
          </a:xfrm>
        </p:grpSpPr>
        <p:sp>
          <p:nvSpPr>
            <p:cNvPr id="24" name="椭圆 23"/>
            <p:cNvSpPr/>
            <p:nvPr>
              <p:custDataLst>
                <p:tags r:id="rId99"/>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100"/>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101"/>
            </p:custDataLst>
          </p:nvPr>
        </p:nvSpPr>
        <p:spPr>
          <a:xfrm>
            <a:off x="580390" y="109855"/>
            <a:ext cx="10585450" cy="460375"/>
          </a:xfrm>
          <a:prstGeom prst="rect">
            <a:avLst/>
          </a:prstGeom>
          <a:noFill/>
        </p:spPr>
        <p:txBody>
          <a:bodyPr wrap="square" rtlCol="0">
            <a:spAutoFit/>
          </a:bodyPr>
          <a:p>
            <a:pPr algn="l"/>
            <a:r>
              <a:rPr lang="zh-CN" altLang="en-US" sz="2400" b="1">
                <a:solidFill>
                  <a:schemeClr val="tx1"/>
                </a:solidFill>
                <a:latin typeface="微软雅黑" panose="020B0503020204020204" charset="-122"/>
                <a:ea typeface="微软雅黑" panose="020B0503020204020204" charset="-122"/>
              </a:rPr>
              <a:t>人力资源</a:t>
            </a:r>
            <a:endParaRPr lang="zh-CN" altLang="en-US" sz="2400" b="1">
              <a:solidFill>
                <a:schemeClr val="tx1"/>
              </a:solidFill>
              <a:latin typeface="微软雅黑" panose="020B0503020204020204" charset="-122"/>
              <a:ea typeface="微软雅黑" panose="020B0503020204020204" charset="-122"/>
            </a:endParaRPr>
          </a:p>
        </p:txBody>
      </p:sp>
    </p:spTree>
    <p:custDataLst>
      <p:tags r:id="rId10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85420" y="213995"/>
            <a:ext cx="326390" cy="251460"/>
            <a:chOff x="1028" y="688"/>
            <a:chExt cx="514" cy="396"/>
          </a:xfrm>
        </p:grpSpPr>
        <p:sp>
          <p:nvSpPr>
            <p:cNvPr id="24" name="椭圆 23"/>
            <p:cNvSpPr/>
            <p:nvPr>
              <p:custDataLst>
                <p:tags r:id="rId2"/>
              </p:custDataLst>
            </p:nvPr>
          </p:nvSpPr>
          <p:spPr>
            <a:xfrm>
              <a:off x="1146" y="688"/>
              <a:ext cx="397" cy="397"/>
            </a:xfrm>
            <a:prstGeom prst="ellipse">
              <a:avLst/>
            </a:pr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3"/>
              </p:custDataLst>
            </p:nvPr>
          </p:nvSpPr>
          <p:spPr>
            <a:xfrm>
              <a:off x="1028" y="688"/>
              <a:ext cx="283" cy="283"/>
            </a:xfrm>
            <a:prstGeom prst="ellipse">
              <a:avLst/>
            </a:prstGeom>
            <a:solidFill>
              <a:srgbClr val="005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custDataLst>
              <p:tags r:id="rId4"/>
            </p:custDataLst>
          </p:nvPr>
        </p:nvSpPr>
        <p:spPr>
          <a:xfrm>
            <a:off x="580390" y="109855"/>
            <a:ext cx="10585450" cy="460375"/>
          </a:xfrm>
          <a:prstGeom prst="rect">
            <a:avLst/>
          </a:prstGeom>
          <a:noFill/>
        </p:spPr>
        <p:txBody>
          <a:bodyPr wrap="square" rtlCol="0">
            <a:spAutoFit/>
          </a:bodyPr>
          <a:p>
            <a:pPr algn="l"/>
            <a:r>
              <a:rPr lang="zh-CN" altLang="en-US" sz="2400" b="1">
                <a:solidFill>
                  <a:schemeClr val="tx1"/>
                </a:solidFill>
                <a:latin typeface="微软雅黑" panose="020B0503020204020204" charset="-122"/>
                <a:ea typeface="微软雅黑" panose="020B0503020204020204" charset="-122"/>
              </a:rPr>
              <a:t>组织管理</a:t>
            </a:r>
            <a:endParaRPr lang="en-US" altLang="zh-CN" sz="2400" b="1">
              <a:solidFill>
                <a:schemeClr val="tx1"/>
              </a:solidFill>
              <a:latin typeface="微软雅黑" panose="020B0503020204020204" charset="-122"/>
              <a:ea typeface="微软雅黑" panose="020B0503020204020204" charset="-122"/>
            </a:endParaRPr>
          </a:p>
        </p:txBody>
      </p:sp>
      <p:sp>
        <p:nvSpPr>
          <p:cNvPr id="3" name="矩形 2"/>
          <p:cNvSpPr/>
          <p:nvPr>
            <p:custDataLst>
              <p:tags r:id="rId5"/>
            </p:custDataLst>
          </p:nvPr>
        </p:nvSpPr>
        <p:spPr>
          <a:xfrm>
            <a:off x="242570" y="1425575"/>
            <a:ext cx="5514340" cy="1814830"/>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实现业务目标所需要的职能，并按专业化分工进行分类，按类别设立相应的工作岗位</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zh-CN" sz="1400" dirty="0">
                <a:latin typeface="微软雅黑" panose="020B0503020204020204" charset="-122"/>
                <a:ea typeface="微软雅黑" panose="020B0503020204020204" charset="-122"/>
                <a:sym typeface="+mn-ea"/>
              </a:rPr>
              <a:t>明确各岗位层级，</a:t>
            </a:r>
            <a:r>
              <a:rPr lang="zh-CN" altLang="en-US" sz="1400" dirty="0">
                <a:latin typeface="微软雅黑" panose="020B0503020204020204" charset="-122"/>
                <a:ea typeface="微软雅黑" panose="020B0503020204020204" charset="-122"/>
                <a:sym typeface="+mn-ea"/>
              </a:rPr>
              <a:t>职位体系与汇报关系清晰可见</a:t>
            </a:r>
            <a:endParaRPr lang="zh-CN" sz="1400" dirty="0">
              <a:latin typeface="微软雅黑" panose="020B0503020204020204" charset="-122"/>
              <a:ea typeface="微软雅黑" panose="020B0503020204020204" charset="-122"/>
              <a:sym typeface="+mn-ea"/>
            </a:endParaRPr>
          </a:p>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支持</a:t>
            </a:r>
            <a:r>
              <a:rPr lang="zh-CN" altLang="en-US" sz="1400" dirty="0">
                <a:latin typeface="微软雅黑" panose="020B0503020204020204" charset="-122"/>
                <a:ea typeface="微软雅黑" panose="020B0503020204020204" charset="-122"/>
                <a:sym typeface="+mn-ea"/>
              </a:rPr>
              <a:t>集团化组织管理，实现数据隔离，各子公司人员精细化管理</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6"/>
            </p:custDataLst>
          </p:nvPr>
        </p:nvSpPr>
        <p:spPr>
          <a:xfrm>
            <a:off x="260350" y="958850"/>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建立组织结构，明确责权关系</a:t>
            </a:r>
            <a:endParaRPr lang="zh-CN" altLang="en-US" b="1" dirty="0">
              <a:solidFill>
                <a:schemeClr val="tx1"/>
              </a:solidFill>
              <a:latin typeface="微软雅黑" panose="020B0503020204020204" charset="-122"/>
              <a:ea typeface="微软雅黑" panose="020B0503020204020204" charset="-122"/>
            </a:endParaRPr>
          </a:p>
        </p:txBody>
      </p:sp>
      <p:pic>
        <p:nvPicPr>
          <p:cNvPr id="7" name="图片 6" descr="组织管理"/>
          <p:cNvPicPr>
            <a:picLocks noChangeAspect="1"/>
          </p:cNvPicPr>
          <p:nvPr>
            <p:custDataLst>
              <p:tags r:id="rId7"/>
            </p:custDataLst>
          </p:nvPr>
        </p:nvPicPr>
        <p:blipFill>
          <a:blip r:embed="rId8"/>
          <a:stretch>
            <a:fillRect/>
          </a:stretch>
        </p:blipFill>
        <p:spPr>
          <a:xfrm>
            <a:off x="5992495" y="895350"/>
            <a:ext cx="5884545" cy="3677920"/>
          </a:xfrm>
          <a:prstGeom prst="rect">
            <a:avLst/>
          </a:prstGeom>
          <a:ln w="12700" cmpd="sng">
            <a:noFill/>
            <a:prstDash val="solid"/>
          </a:ln>
          <a:effectLst>
            <a:glow rad="139700">
              <a:schemeClr val="bg1">
                <a:lumMod val="75000"/>
                <a:alpha val="40000"/>
              </a:schemeClr>
            </a:glow>
          </a:effectLst>
        </p:spPr>
      </p:pic>
      <p:sp>
        <p:nvSpPr>
          <p:cNvPr id="8" name="矩形 7"/>
          <p:cNvSpPr/>
          <p:nvPr>
            <p:custDataLst>
              <p:tags r:id="rId9"/>
            </p:custDataLst>
          </p:nvPr>
        </p:nvSpPr>
        <p:spPr>
          <a:xfrm>
            <a:off x="260350" y="4004945"/>
            <a:ext cx="5143500" cy="368300"/>
          </a:xfrm>
          <a:prstGeom prst="rect">
            <a:avLst/>
          </a:prstGeom>
        </p:spPr>
        <p:txBody>
          <a:bodyPr wrap="square">
            <a:spAutoFit/>
          </a:bodyPr>
          <a:p>
            <a:pPr lvl="0"/>
            <a:r>
              <a:rPr lang="zh-CN" altLang="en-US" b="1" dirty="0">
                <a:solidFill>
                  <a:schemeClr val="tx1"/>
                </a:solidFill>
                <a:latin typeface="微软雅黑" panose="020B0503020204020204" charset="-122"/>
                <a:ea typeface="微软雅黑" panose="020B0503020204020204" charset="-122"/>
              </a:rPr>
              <a:t>组织人员编制数据实时更新</a:t>
            </a:r>
            <a:endParaRPr lang="zh-CN" altLang="en-US" b="1" dirty="0">
              <a:solidFill>
                <a:schemeClr val="tx1"/>
              </a:solidFill>
              <a:latin typeface="微软雅黑" panose="020B0503020204020204" charset="-122"/>
              <a:ea typeface="微软雅黑" panose="020B0503020204020204" charset="-122"/>
            </a:endParaRPr>
          </a:p>
        </p:txBody>
      </p:sp>
      <p:sp>
        <p:nvSpPr>
          <p:cNvPr id="5" name="矩形 4"/>
          <p:cNvSpPr/>
          <p:nvPr>
            <p:custDataLst>
              <p:tags r:id="rId10"/>
            </p:custDataLst>
          </p:nvPr>
        </p:nvSpPr>
        <p:spPr>
          <a:xfrm>
            <a:off x="260350" y="4452620"/>
            <a:ext cx="5514340" cy="1383665"/>
          </a:xfrm>
          <a:prstGeom prst="rect">
            <a:avLst/>
          </a:prstGeom>
        </p:spPr>
        <p:txBody>
          <a:bodyPr wrap="square">
            <a:spAutoFit/>
          </a:bodyPr>
          <a:p>
            <a:pPr marL="285750" indent="-285750">
              <a:lnSpc>
                <a:spcPct val="200000"/>
              </a:lnSpc>
              <a:buClr>
                <a:schemeClr val="bg1">
                  <a:lumMod val="50000"/>
                </a:schemeClr>
              </a:buClr>
              <a:buSzPct val="100000"/>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员工数据变更各模块联动调整</a:t>
            </a: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实时更新</a:t>
            </a:r>
            <a:endParaRPr lang="zh-CN" altLang="en-US" sz="1400" dirty="0">
              <a:solidFill>
                <a:schemeClr val="tx1"/>
              </a:solidFill>
              <a:latin typeface="微软雅黑" panose="020B0503020204020204" charset="-122"/>
              <a:ea typeface="微软雅黑" panose="020B0503020204020204" charset="-122"/>
            </a:endParaRPr>
          </a:p>
          <a:p>
            <a:pPr marL="285750" indent="-285750">
              <a:lnSpc>
                <a:spcPct val="200000"/>
              </a:lnSpc>
              <a:buClr>
                <a:schemeClr val="bg1">
                  <a:lumMod val="50000"/>
                </a:schemeClr>
              </a:buClr>
              <a:buSzPct val="100000"/>
              <a:buFont typeface="Wingdings" panose="05000000000000000000" charset="0"/>
              <a:buChar char="Ø"/>
            </a:pPr>
            <a:r>
              <a:rPr lang="en-US" altLang="zh-CN" sz="1400" dirty="0">
                <a:solidFill>
                  <a:schemeClr val="tx1"/>
                </a:solidFill>
                <a:latin typeface="微软雅黑" panose="020B0503020204020204" charset="-122"/>
                <a:ea typeface="微软雅黑" panose="020B0503020204020204" charset="-122"/>
              </a:rPr>
              <a:t>HR</a:t>
            </a:r>
            <a:r>
              <a:rPr lang="zh-CN" altLang="en-US" sz="1400" dirty="0">
                <a:solidFill>
                  <a:schemeClr val="tx1"/>
                </a:solidFill>
                <a:latin typeface="微软雅黑" panose="020B0503020204020204" charset="-122"/>
                <a:ea typeface="微软雅黑" panose="020B0503020204020204" charset="-122"/>
              </a:rPr>
              <a:t>清晰查看各岗位人员在职情况，把控人员编制，及时补员</a:t>
            </a:r>
            <a:endParaRPr lang="zh-CN" altLang="en-US" sz="1400" dirty="0">
              <a:solidFill>
                <a:schemeClr val="tx1"/>
              </a:solidFill>
              <a:latin typeface="微软雅黑" panose="020B0503020204020204" charset="-122"/>
              <a:ea typeface="微软雅黑" panose="020B0503020204020204" charset="-122"/>
            </a:endParaRPr>
          </a:p>
          <a:p>
            <a:pPr indent="0">
              <a:lnSpc>
                <a:spcPct val="200000"/>
              </a:lnSpc>
              <a:buClr>
                <a:schemeClr val="bg1">
                  <a:lumMod val="50000"/>
                </a:schemeClr>
              </a:buClr>
              <a:buSzPct val="100000"/>
              <a:buFont typeface="Arial" panose="020B0604020202020204" pitchFamily="34" charset="0"/>
              <a:buNone/>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11"/>
            </p:custDataLst>
          </p:nvPr>
        </p:nvSpPr>
        <p:spPr>
          <a:xfrm>
            <a:off x="8725535" y="1622425"/>
            <a:ext cx="3046730" cy="23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组织管理 – 详情(1)"/>
          <p:cNvPicPr>
            <a:picLocks noChangeAspect="1"/>
          </p:cNvPicPr>
          <p:nvPr>
            <p:custDataLst>
              <p:tags r:id="rId12"/>
            </p:custDataLst>
          </p:nvPr>
        </p:nvPicPr>
        <p:blipFill>
          <a:blip r:embed="rId13"/>
          <a:stretch>
            <a:fillRect/>
          </a:stretch>
        </p:blipFill>
        <p:spPr>
          <a:xfrm>
            <a:off x="6228080" y="2741295"/>
            <a:ext cx="5897245" cy="3686175"/>
          </a:xfrm>
          <a:prstGeom prst="rect">
            <a:avLst/>
          </a:prstGeom>
          <a:ln w="12700" cmpd="sng">
            <a:noFill/>
            <a:prstDash val="solid"/>
          </a:ln>
          <a:effectLst>
            <a:glow rad="139700">
              <a:schemeClr val="bg1">
                <a:lumMod val="75000"/>
                <a:alpha val="40000"/>
              </a:schemeClr>
            </a:glow>
          </a:effectLst>
        </p:spPr>
      </p:pic>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176"/>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176"/>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1374_1*q_h_f*1_2_1"/>
  <p:tag name="KSO_WM_TEMPLATE_CATEGORY" val="diagram"/>
  <p:tag name="KSO_WM_TEMPLATE_INDEX" val="20201374"/>
  <p:tag name="KSO_WM_UNIT_LAYERLEVEL" val="1_1_1"/>
  <p:tag name="KSO_WM_TAG_VERSION" val="1.0"/>
  <p:tag name="KSO_WM_BEAUTIFY_FLAG" val=""/>
  <p:tag name="KSO_WM_UNIT_PRESET_TEXT" val="盯紧河海大学海域环评、海域使用论证编制工作，明天早上催促河海大学负责人必须提供海域环评、海域使用论证初稿至邮箱"/>
  <p:tag name="KSO_WM_UNIT_VALUE" val="72"/>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1374_1*q_h_f*1_1_1"/>
  <p:tag name="KSO_WM_TEMPLATE_CATEGORY" val="diagram"/>
  <p:tag name="KSO_WM_TEMPLATE_INDEX" val="20201374"/>
  <p:tag name="KSO_WM_UNIT_LAYERLEVEL" val="1_1_1"/>
  <p:tag name="KSO_WM_TAG_VERSION" val="1.0"/>
  <p:tag name="KSO_WM_BEAUTIFY_FLAG" val=""/>
  <p:tag name="KSO_WM_UNIT_PRESET_TEXT" val="完成关于二产工程可行性报告、二产地质灾害评估报告、三产围墙设计和施工、土地整理平整、中间便道修建的三个报件起草"/>
  <p:tag name="KSO_WM_UNIT_VALUE" val="72"/>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FULL_TEXT_BEAUTIFY_COPY_ID" val="16"/>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wm#"/>
  <p:tag name="KSO_WM_TEMPLATE_CATEGORY" val="custom"/>
  <p:tag name="KSO_WM_TEMPLATE_INDEX" val="20205176"/>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wm#"/>
  <p:tag name="KSO_WM_TEMPLATE_CATEGORY" val="custom"/>
  <p:tag name="KSO_WM_TEMPLATE_INDEX" val="20205176"/>
</p:tagLst>
</file>

<file path=ppt/tags/tag184.xml><?xml version="1.0" encoding="utf-8"?>
<p:tagLst xmlns:p="http://schemas.openxmlformats.org/presentationml/2006/main">
  <p:tag name="KSO_WM_FULL_TEXT_BEAUTIFY_COPY_ID" val="126"/>
  <p:tag name="KSO_WM_BEAUTIFY_FLAG" val=""/>
</p:tagLst>
</file>

<file path=ppt/tags/tag185.xml><?xml version="1.0" encoding="utf-8"?>
<p:tagLst xmlns:p="http://schemas.openxmlformats.org/presentationml/2006/main">
  <p:tag name="KSO_WM_FULL_TEXT_BEAUTIFY_COPY_ID" val="126"/>
  <p:tag name="KSO_WM_BEAUTIFY_FLAG" val=""/>
</p:tagLst>
</file>

<file path=ppt/tags/tag186.xml><?xml version="1.0" encoding="utf-8"?>
<p:tagLst xmlns:p="http://schemas.openxmlformats.org/presentationml/2006/main">
  <p:tag name="KSO_WM_FULL_TEXT_BEAUTIFY_COPY_ID" val="126"/>
  <p:tag name="KSO_WM_BEAUTIFY_FLAG" val=""/>
</p:tagLst>
</file>

<file path=ppt/tags/tag187.xml><?xml version="1.0" encoding="utf-8"?>
<p:tagLst xmlns:p="http://schemas.openxmlformats.org/presentationml/2006/main">
  <p:tag name="KSO_WM_FULL_TEXT_BEAUTIFY_COPY_ID" val="126"/>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FULL_TEXT_BEAUTIFY_COPY_ID" val="7"/>
  <p:tag name="KSO_WM_BEAUTIFY_FLAG" val=""/>
</p:tagLst>
</file>

<file path=ppt/tags/tag191.xml><?xml version="1.0" encoding="utf-8"?>
<p:tagLst xmlns:p="http://schemas.openxmlformats.org/presentationml/2006/main">
  <p:tag name="KSO_WM_FULL_TEXT_BEAUTIFY_COPY_ID" val="8"/>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FULL_TEXT_BEAUTIFY_COPY_ID" val="7"/>
  <p:tag name="KSO_WM_BEAUTIFY_FLAG" val=""/>
</p:tagLst>
</file>

<file path=ppt/tags/tag194.xml><?xml version="1.0" encoding="utf-8"?>
<p:tagLst xmlns:p="http://schemas.openxmlformats.org/presentationml/2006/main">
  <p:tag name="KSO_WM_FULL_TEXT_BEAUTIFY_COPY_ID" val="7"/>
  <p:tag name="KSO_WM_BEAUTIFY_FLAG" val=""/>
</p:tagLst>
</file>

<file path=ppt/tags/tag195.xml><?xml version="1.0" encoding="utf-8"?>
<p:tagLst xmlns:p="http://schemas.openxmlformats.org/presentationml/2006/main">
  <p:tag name="KSO_WM_FULL_TEXT_BEAUTIFY_COPY_ID" val="7"/>
  <p:tag name="KSO_WM_BEAUTIFY_FLAG" val=""/>
</p:tagLst>
</file>

<file path=ppt/tags/tag196.xml><?xml version="1.0" encoding="utf-8"?>
<p:tagLst xmlns:p="http://schemas.openxmlformats.org/presentationml/2006/main">
  <p:tag name="KSO_WM_FULL_TEXT_BEAUTIFY_COPY_ID" val="7"/>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FULL_TEXT_BEAUTIFY_COPY_ID" val="7"/>
  <p:tag name="KSO_WM_BEAUTIFY_FLAG" val=""/>
</p:tagLst>
</file>

<file path=ppt/tags/tag199.xml><?xml version="1.0" encoding="utf-8"?>
<p:tagLst xmlns:p="http://schemas.openxmlformats.org/presentationml/2006/main">
  <p:tag name="KSO_WM_FULL_TEXT_BEAUTIFY_COPY_ID" val="7"/>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FULL_TEXT_BEAUTIFY_COPY_ID" val="7"/>
  <p:tag name="KSO_WM_BEAUTIFY_FLAG" val=""/>
</p:tagLst>
</file>

<file path=ppt/tags/tag201.xml><?xml version="1.0" encoding="utf-8"?>
<p:tagLst xmlns:p="http://schemas.openxmlformats.org/presentationml/2006/main">
  <p:tag name="KSO_WM_FULL_TEXT_BEAUTIFY_COPY_ID" val="7"/>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FULL_TEXT_BEAUTIFY_COPY_ID" val="8"/>
  <p:tag name="KSO_WM_BEAUTIFY_FLAG" val=""/>
</p:tagLst>
</file>

<file path=ppt/tags/tag222.xml><?xml version="1.0" encoding="utf-8"?>
<p:tagLst xmlns:p="http://schemas.openxmlformats.org/presentationml/2006/main">
  <p:tag name="KSO_WM_FULL_TEXT_BEAUTIFY_COPY_ID" val="8"/>
  <p:tag name="KSO_WM_BEAUTIFY_FLAG" val=""/>
</p:tagLst>
</file>

<file path=ppt/tags/tag223.xml><?xml version="1.0" encoding="utf-8"?>
<p:tagLst xmlns:p="http://schemas.openxmlformats.org/presentationml/2006/main">
  <p:tag name="KSO_WM_FULL_TEXT_BEAUTIFY_COPY_ID" val="7"/>
  <p:tag name="KSO_WM_BEAUTIFY_FLAG" val=""/>
</p:tagLst>
</file>

<file path=ppt/tags/tag224.xml><?xml version="1.0" encoding="utf-8"?>
<p:tagLst xmlns:p="http://schemas.openxmlformats.org/presentationml/2006/main">
  <p:tag name="KSO_WM_FULL_TEXT_BEAUTIFY_COPY_ID" val="7"/>
  <p:tag name="KSO_WM_BEAUTIFY_FLAG" val=""/>
</p:tagLst>
</file>

<file path=ppt/tags/tag225.xml><?xml version="1.0" encoding="utf-8"?>
<p:tagLst xmlns:p="http://schemas.openxmlformats.org/presentationml/2006/main">
  <p:tag name="KSO_WM_FULL_TEXT_BEAUTIFY_COPY_ID" val="7"/>
  <p:tag name="KSO_WM_BEAUTIFY_FLAG" val=""/>
</p:tagLst>
</file>

<file path=ppt/tags/tag226.xml><?xml version="1.0" encoding="utf-8"?>
<p:tagLst xmlns:p="http://schemas.openxmlformats.org/presentationml/2006/main">
  <p:tag name="KSO_WM_FULL_TEXT_BEAUTIFY_COPY_ID" val="7"/>
  <p:tag name="KSO_WM_BEAUTIFY_FLAG" val=""/>
</p:tagLst>
</file>

<file path=ppt/tags/tag227.xml><?xml version="1.0" encoding="utf-8"?>
<p:tagLst xmlns:p="http://schemas.openxmlformats.org/presentationml/2006/main">
  <p:tag name="KSO_WM_FULL_TEXT_BEAUTIFY_COPY_ID" val="7"/>
  <p:tag name="KSO_WM_BEAUTIFY_FLAG" val=""/>
</p:tagLst>
</file>

<file path=ppt/tags/tag228.xml><?xml version="1.0" encoding="utf-8"?>
<p:tagLst xmlns:p="http://schemas.openxmlformats.org/presentationml/2006/main">
  <p:tag name="KSO_WM_FULL_TEXT_BEAUTIFY_COPY_ID" val="7"/>
  <p:tag name="KSO_WM_BEAUTIFY_FLAG" val=""/>
</p:tagLst>
</file>

<file path=ppt/tags/tag229.xml><?xml version="1.0" encoding="utf-8"?>
<p:tagLst xmlns:p="http://schemas.openxmlformats.org/presentationml/2006/main">
  <p:tag name="KSO_WM_FULL_TEXT_BEAUTIFY_COPY_ID" val="7"/>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FULL_TEXT_BEAUTIFY_COPY_ID" val="7"/>
  <p:tag name="KSO_WM_BEAUTIFY_FLAG" val=""/>
</p:tagLst>
</file>

<file path=ppt/tags/tag231.xml><?xml version="1.0" encoding="utf-8"?>
<p:tagLst xmlns:p="http://schemas.openxmlformats.org/presentationml/2006/main">
  <p:tag name="KSO_WM_FULL_TEXT_BEAUTIFY_COPY_ID" val="7"/>
  <p:tag name="KSO_WM_BEAUTIFY_FLAG" val=""/>
</p:tagLst>
</file>

<file path=ppt/tags/tag232.xml><?xml version="1.0" encoding="utf-8"?>
<p:tagLst xmlns:p="http://schemas.openxmlformats.org/presentationml/2006/main">
  <p:tag name="KSO_WM_FULL_TEXT_BEAUTIFY_COPY_ID" val="7"/>
  <p:tag name="KSO_WM_BEAUTIFY_FLAG" val=""/>
</p:tagLst>
</file>

<file path=ppt/tags/tag233.xml><?xml version="1.0" encoding="utf-8"?>
<p:tagLst xmlns:p="http://schemas.openxmlformats.org/presentationml/2006/main">
  <p:tag name="KSO_WM_FULL_TEXT_BEAUTIFY_COPY_ID" val="7"/>
  <p:tag name="KSO_WM_BEAUTIFY_FLAG" val=""/>
</p:tagLst>
</file>

<file path=ppt/tags/tag234.xml><?xml version="1.0" encoding="utf-8"?>
<p:tagLst xmlns:p="http://schemas.openxmlformats.org/presentationml/2006/main">
  <p:tag name="KSO_WM_FULL_TEXT_BEAUTIFY_COPY_ID" val="7"/>
  <p:tag name="KSO_WM_BEAUTIFY_FLAG" val=""/>
</p:tagLst>
</file>

<file path=ppt/tags/tag235.xml><?xml version="1.0" encoding="utf-8"?>
<p:tagLst xmlns:p="http://schemas.openxmlformats.org/presentationml/2006/main">
  <p:tag name="KSO_WM_FULL_TEXT_BEAUTIFY_COPY_ID" val="7"/>
  <p:tag name="KSO_WM_BEAUTIFY_FLAG" val=""/>
</p:tagLst>
</file>

<file path=ppt/tags/tag236.xml><?xml version="1.0" encoding="utf-8"?>
<p:tagLst xmlns:p="http://schemas.openxmlformats.org/presentationml/2006/main">
  <p:tag name="KSO_WM_FULL_TEXT_BEAUTIFY_COPY_ID" val="8"/>
  <p:tag name="KSO_WM_BEAUTIFY_FLAG" val=""/>
</p:tagLst>
</file>

<file path=ppt/tags/tag237.xml><?xml version="1.0" encoding="utf-8"?>
<p:tagLst xmlns:p="http://schemas.openxmlformats.org/presentationml/2006/main">
  <p:tag name="KSO_WM_FULL_TEXT_BEAUTIFY_COPY_ID" val="7"/>
  <p:tag name="KSO_WM_BEAUTIFY_FLAG" val=""/>
</p:tagLst>
</file>

<file path=ppt/tags/tag238.xml><?xml version="1.0" encoding="utf-8"?>
<p:tagLst xmlns:p="http://schemas.openxmlformats.org/presentationml/2006/main">
  <p:tag name="KSO_WM_FULL_TEXT_BEAUTIFY_COPY_ID" val="7"/>
  <p:tag name="KSO_WM_BEAUTIFY_FLAG" val=""/>
</p:tagLst>
</file>

<file path=ppt/tags/tag239.xml><?xml version="1.0" encoding="utf-8"?>
<p:tagLst xmlns:p="http://schemas.openxmlformats.org/presentationml/2006/main">
  <p:tag name="KSO_WM_FULL_TEXT_BEAUTIFY_COPY_ID" val="7"/>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FULL_TEXT_BEAUTIFY_COPY_ID" val="7"/>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FULL_TEXT_BEAUTIFY_COPY_ID" val="8"/>
  <p:tag name="KSO_WM_BEAUTIFY_FLAG" val=""/>
</p:tagLst>
</file>

<file path=ppt/tags/tag252.xml><?xml version="1.0" encoding="utf-8"?>
<p:tagLst xmlns:p="http://schemas.openxmlformats.org/presentationml/2006/main">
  <p:tag name="KSO_WM_FULL_TEXT_BEAUTIFY_COPY_ID" val="7"/>
  <p:tag name="KSO_WM_BEAUTIFY_FLAG" val=""/>
</p:tagLst>
</file>

<file path=ppt/tags/tag253.xml><?xml version="1.0" encoding="utf-8"?>
<p:tagLst xmlns:p="http://schemas.openxmlformats.org/presentationml/2006/main">
  <p:tag name="KSO_WM_FULL_TEXT_BEAUTIFY_COPY_ID" val="7"/>
  <p:tag name="KSO_WM_BEAUTIFY_FLAG" val=""/>
</p:tagLst>
</file>

<file path=ppt/tags/tag254.xml><?xml version="1.0" encoding="utf-8"?>
<p:tagLst xmlns:p="http://schemas.openxmlformats.org/presentationml/2006/main">
  <p:tag name="KSO_WM_FULL_TEXT_BEAUTIFY_COPY_ID" val="7"/>
  <p:tag name="KSO_WM_BEAUTIFY_FLAG" val=""/>
</p:tagLst>
</file>

<file path=ppt/tags/tag255.xml><?xml version="1.0" encoding="utf-8"?>
<p:tagLst xmlns:p="http://schemas.openxmlformats.org/presentationml/2006/main">
  <p:tag name="KSO_WM_FULL_TEXT_BEAUTIFY_COPY_ID" val="7"/>
  <p:tag name="KSO_WM_BEAUTIFY_FLAG" val=""/>
</p:tagLst>
</file>

<file path=ppt/tags/tag256.xml><?xml version="1.0" encoding="utf-8"?>
<p:tagLst xmlns:p="http://schemas.openxmlformats.org/presentationml/2006/main">
  <p:tag name="KSO_WM_FULL_TEXT_BEAUTIFY_COPY_ID" val="7"/>
  <p:tag name="KSO_WM_BEAUTIFY_FLAG" val=""/>
</p:tagLst>
</file>

<file path=ppt/tags/tag257.xml><?xml version="1.0" encoding="utf-8"?>
<p:tagLst xmlns:p="http://schemas.openxmlformats.org/presentationml/2006/main">
  <p:tag name="KSO_WM_FULL_TEXT_BEAUTIFY_COPY_ID" val="7"/>
  <p:tag name="KSO_WM_BEAUTIFY_FLAG" val=""/>
</p:tagLst>
</file>

<file path=ppt/tags/tag258.xml><?xml version="1.0" encoding="utf-8"?>
<p:tagLst xmlns:p="http://schemas.openxmlformats.org/presentationml/2006/main">
  <p:tag name="KSO_WM_FULL_TEXT_BEAUTIFY_COPY_ID" val="7"/>
  <p:tag name="KSO_WM_BEAUTIFY_FLAG" val=""/>
</p:tagLst>
</file>

<file path=ppt/tags/tag259.xml><?xml version="1.0" encoding="utf-8"?>
<p:tagLst xmlns:p="http://schemas.openxmlformats.org/presentationml/2006/main">
  <p:tag name="KSO_WM_FULL_TEXT_BEAUTIFY_COPY_ID" val="7"/>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FULL_TEXT_BEAUTIFY_COPY_ID" val="7"/>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FULL_TEXT_BEAUTIFY_COPY_ID" val="7"/>
  <p:tag name="KSO_WM_BEAUTIFY_FLAG" val=""/>
</p:tagLst>
</file>

<file path=ppt/tags/tag273.xml><?xml version="1.0" encoding="utf-8"?>
<p:tagLst xmlns:p="http://schemas.openxmlformats.org/presentationml/2006/main">
  <p:tag name="KSO_WM_FULL_TEXT_BEAUTIFY_COPY_ID" val="7"/>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FULL_TEXT_BEAUTIFY_COPY_ID" val="126"/>
  <p:tag name="KSO_WM_BEAUTIFY_FLAG" val=""/>
</p:tagLst>
</file>

<file path=ppt/tags/tag277.xml><?xml version="1.0" encoding="utf-8"?>
<p:tagLst xmlns:p="http://schemas.openxmlformats.org/presentationml/2006/main">
  <p:tag name="KSO_WM_FULL_TEXT_BEAUTIFY_COPY_ID" val="7"/>
  <p:tag name="KSO_WM_BEAUTIFY_FLAG" val=""/>
</p:tagLst>
</file>

<file path=ppt/tags/tag278.xml><?xml version="1.0" encoding="utf-8"?>
<p:tagLst xmlns:p="http://schemas.openxmlformats.org/presentationml/2006/main">
  <p:tag name="KSO_WM_FULL_TEXT_BEAUTIFY_COPY_ID" val="7"/>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176"/>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PLACING_PICTURE_USER_VIEWPORT" val="{&quot;height&quot;:10800,&quot;width&quot;:17280}"/>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wm#"/>
  <p:tag name="KSO_WM_TEMPLATE_CATEGORY" val="custom"/>
  <p:tag name="KSO_WM_TEMPLATE_INDEX" val="20205176"/>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176"/>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176"/>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wm#"/>
  <p:tag name="KSO_WM_TEMPLATE_CATEGORY" val="custom"/>
  <p:tag name="KSO_WM_TEMPLATE_INDEX" val="20205176"/>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176"/>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wm#"/>
  <p:tag name="KSO_WM_TEMPLATE_CATEGORY" val="custom"/>
  <p:tag name="KSO_WM_TEMPLATE_INDEX" val="20205176"/>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5176"/>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wm#"/>
  <p:tag name="KSO_WM_TEMPLATE_CATEGORY" val="custom"/>
  <p:tag name="KSO_WM_TEMPLATE_INDEX" val="20205176"/>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wm#"/>
  <p:tag name="KSO_WM_TEMPLATE_CATEGORY" val="custom"/>
  <p:tag name="KSO_WM_TEMPLATE_INDEX" val="20205176"/>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wm#"/>
  <p:tag name="KSO_WM_TEMPLATE_CATEGORY" val="custom"/>
  <p:tag name="KSO_WM_TEMPLATE_INDEX" val="20205176"/>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wm#"/>
  <p:tag name="KSO_WM_TEMPLATE_CATEGORY" val="custom"/>
  <p:tag name="KSO_WM_TEMPLATE_INDEX" val="20205176"/>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wm#"/>
  <p:tag name="KSO_WM_TEMPLATE_CATEGORY" val="custom"/>
  <p:tag name="KSO_WM_TEMPLATE_INDEX" val="20205176"/>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custom"/>
  <p:tag name="KSO_WM_TEMPLATE_INDEX" val="20205176"/>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custom"/>
  <p:tag name="KSO_WM_TEMPLATE_INDEX" val="20205176"/>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wm#"/>
  <p:tag name="KSO_WM_TEMPLATE_CATEGORY" val="custom"/>
  <p:tag name="KSO_WM_TEMPLATE_INDEX" val="20205176"/>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wm#"/>
  <p:tag name="KSO_WM_TEMPLATE_CATEGORY" val="custom"/>
  <p:tag name="KSO_WM_TEMPLATE_INDEX" val="20205176"/>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wm#"/>
  <p:tag name="KSO_WM_TEMPLATE_CATEGORY" val="custom"/>
  <p:tag name="KSO_WM_TEMPLATE_INDEX" val="20205176"/>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wm#"/>
  <p:tag name="KSO_WM_TEMPLATE_CATEGORY" val="custom"/>
  <p:tag name="KSO_WM_TEMPLATE_INDEX" val="20205176"/>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wm#"/>
  <p:tag name="KSO_WM_TEMPLATE_CATEGORY" val="custom"/>
  <p:tag name="KSO_WM_TEMPLATE_INDEX" val="20205176"/>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wm#"/>
  <p:tag name="KSO_WM_TEMPLATE_CATEGORY" val="custom"/>
  <p:tag name="KSO_WM_TEMPLATE_INDEX" val="20205176"/>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wm#"/>
  <p:tag name="KSO_WM_TEMPLATE_CATEGORY" val="custom"/>
  <p:tag name="KSO_WM_TEMPLATE_INDEX" val="20205176"/>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wm#"/>
  <p:tag name="KSO_WM_TEMPLATE_CATEGORY" val="custom"/>
  <p:tag name="KSO_WM_TEMPLATE_INDEX" val="20205176"/>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wm#"/>
  <p:tag name="KSO_WM_TEMPLATE_CATEGORY" val="custom"/>
  <p:tag name="KSO_WM_TEMPLATE_INDEX" val="20205176"/>
</p:tagLst>
</file>

<file path=ppt/tags/tag492.xml><?xml version="1.0" encoding="utf-8"?>
<p:tagLst xmlns:p="http://schemas.openxmlformats.org/presentationml/2006/main">
  <p:tag name="COMMONDATA" val="eyJoZGlkIjoiMTFlNGUxMTY5M2NiYmVlNmUzYmQ5OTI4NTBhOWI3ZDEifQ=="/>
  <p:tag name="KSO_WPP_MARK_KEY" val="3a1ef34e-32e4-41ca-81ba-411b7e67eab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3995</Words>
  <Application>WPS 演示</Application>
  <PresentationFormat>宽屏</PresentationFormat>
  <Paragraphs>422</Paragraphs>
  <Slides>31</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31</vt:i4>
      </vt:variant>
    </vt:vector>
  </HeadingPairs>
  <TitlesOfParts>
    <vt:vector size="51" baseType="lpstr">
      <vt:lpstr>Arial</vt:lpstr>
      <vt:lpstr>宋体</vt:lpstr>
      <vt:lpstr>Wingdings</vt:lpstr>
      <vt:lpstr>Wingdings</vt:lpstr>
      <vt:lpstr>微软雅黑</vt:lpstr>
      <vt:lpstr>Arial Black</vt:lpstr>
      <vt:lpstr>OPPOSans M</vt:lpstr>
      <vt:lpstr>钉钉进步体</vt:lpstr>
      <vt:lpstr>Montserrat ExtraBold</vt:lpstr>
      <vt:lpstr>OPPOSans R</vt:lpstr>
      <vt:lpstr>OPPOSans B</vt:lpstr>
      <vt:lpstr>Gill Sans MT</vt:lpstr>
      <vt:lpstr>OPPOSans H</vt:lpstr>
      <vt:lpstr>Lato Regular</vt:lpstr>
      <vt:lpstr>Segoe Print</vt:lpstr>
      <vt:lpstr>Arial Unicode MS</vt:lpstr>
      <vt:lpstr>Calibri</vt:lpstr>
      <vt:lpstr>思源黑体旧字形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cp:lastModifiedBy>
  <cp:revision>186</cp:revision>
  <dcterms:created xsi:type="dcterms:W3CDTF">2019-06-19T02:08:00Z</dcterms:created>
  <dcterms:modified xsi:type="dcterms:W3CDTF">2023-10-11T07:47:00Z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43932277BE90423E8B462B67352781C2_12</vt:lpwstr>
  </property>
</Properties>
</file>