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31"/>
  </p:handoutMasterIdLst>
  <p:sldIdLst>
    <p:sldId id="3674" r:id="rId3"/>
    <p:sldId id="3675" r:id="rId4"/>
    <p:sldId id="3676" r:id="rId5"/>
    <p:sldId id="3677" r:id="rId6"/>
    <p:sldId id="3678" r:id="rId7"/>
    <p:sldId id="3679" r:id="rId9"/>
    <p:sldId id="3656" r:id="rId10"/>
    <p:sldId id="3318" r:id="rId11"/>
    <p:sldId id="3657" r:id="rId12"/>
    <p:sldId id="3596" r:id="rId13"/>
    <p:sldId id="3658" r:id="rId14"/>
    <p:sldId id="3659" r:id="rId15"/>
    <p:sldId id="3546" r:id="rId16"/>
    <p:sldId id="3660" r:id="rId17"/>
    <p:sldId id="3661" r:id="rId18"/>
    <p:sldId id="3662" r:id="rId19"/>
    <p:sldId id="3663" r:id="rId20"/>
    <p:sldId id="3664" r:id="rId21"/>
    <p:sldId id="3665" r:id="rId22"/>
    <p:sldId id="3667" r:id="rId23"/>
    <p:sldId id="3668" r:id="rId24"/>
    <p:sldId id="3669" r:id="rId25"/>
    <p:sldId id="3670" r:id="rId26"/>
    <p:sldId id="3671" r:id="rId27"/>
    <p:sldId id="3672" r:id="rId28"/>
    <p:sldId id="3673" r:id="rId29"/>
    <p:sldId id="3700" r:id="rId30"/>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CC"/>
    <a:srgbClr val="0052CD"/>
    <a:srgbClr val="F2F2F2"/>
    <a:srgbClr val="074ECC"/>
    <a:srgbClr val="F3F8FD"/>
    <a:srgbClr val="347EE2"/>
    <a:srgbClr val="F5F5F5"/>
    <a:srgbClr val="75A6E7"/>
    <a:srgbClr val="5D99E2"/>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16" autoAdjust="0"/>
    <p:restoredTop sz="96349" autoAdjust="0"/>
  </p:normalViewPr>
  <p:slideViewPr>
    <p:cSldViewPr snapToGrid="0" showGuides="1">
      <p:cViewPr>
        <p:scale>
          <a:sx n="100" d="100"/>
          <a:sy n="100" d="100"/>
        </p:scale>
        <p:origin x="612" y="216"/>
      </p:cViewPr>
      <p:guideLst>
        <p:guide orient="horz" pos="2159"/>
        <p:guide pos="39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108.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rPr>
            </a:fld>
            <a:endParaRPr lang="zh-CN" altLang="en-US" dirty="0">
              <a:latin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rPr>
            </a:fld>
            <a:endParaRPr lang="zh-CN" altLang="en-US" dirty="0">
              <a:latin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defRPr>
            </a:lvl1pPr>
          </a:lstStyle>
          <a:p>
            <a:fld id="{42B8483E-3ECB-44B0-B45F-FBA8C6F643B7}"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defRPr>
            </a:lvl1pPr>
          </a:lstStyle>
          <a:p>
            <a:fld id="{2D04298B-EB66-4F64-A987-9BA1EAB580A8}"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mn-ea"/>
        <a:cs typeface="+mn-cs"/>
      </a:defRPr>
    </a:lvl1pPr>
    <a:lvl2pPr marL="457200" algn="l" defTabSz="914400" rtl="0" eaLnBrk="1" latinLnBrk="0" hangingPunct="1">
      <a:defRPr sz="1200" kern="1200">
        <a:solidFill>
          <a:schemeClr val="tx1"/>
        </a:solidFill>
        <a:latin typeface="微软雅黑" panose="020B0503020204020204" pitchFamily="34" charset="-122"/>
        <a:ea typeface="+mn-ea"/>
        <a:cs typeface="+mn-cs"/>
      </a:defRPr>
    </a:lvl2pPr>
    <a:lvl3pPr marL="914400" algn="l" defTabSz="914400" rtl="0" eaLnBrk="1" latinLnBrk="0" hangingPunct="1">
      <a:defRPr sz="1200" kern="1200">
        <a:solidFill>
          <a:schemeClr val="tx1"/>
        </a:solidFill>
        <a:latin typeface="微软雅黑" panose="020B0503020204020204" pitchFamily="34" charset="-122"/>
        <a:ea typeface="+mn-ea"/>
        <a:cs typeface="+mn-cs"/>
      </a:defRPr>
    </a:lvl3pPr>
    <a:lvl4pPr marL="1371600" algn="l" defTabSz="914400" rtl="0" eaLnBrk="1" latinLnBrk="0" hangingPunct="1">
      <a:defRPr sz="1200" kern="1200">
        <a:solidFill>
          <a:schemeClr val="tx1"/>
        </a:solidFill>
        <a:latin typeface="微软雅黑" panose="020B0503020204020204" pitchFamily="34" charset="-122"/>
        <a:ea typeface="+mn-ea"/>
        <a:cs typeface="+mn-cs"/>
      </a:defRPr>
    </a:lvl4pPr>
    <a:lvl5pPr marL="1828800" algn="l" defTabSz="914400" rtl="0" eaLnBrk="1" latinLnBrk="0" hangingPunct="1">
      <a:defRPr sz="1200" kern="1200">
        <a:solidFill>
          <a:schemeClr val="tx1"/>
        </a:solidFill>
        <a:latin typeface="微软雅黑" panose="020B0503020204020204" pitchFamily="34"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2052D3-3D62-44F6-8F92-079D055DBA1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5B0B030-9254-4BB3-8E9D-5238906747A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FBBB45-6A57-475B-8B9C-E74C71255D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5B0B030-9254-4BB3-8E9D-5238906747A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FBBB45-6A57-475B-8B9C-E74C71255D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B0B030-9254-4BB3-8E9D-5238906747A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FBBB45-6A57-475B-8B9C-E74C71255D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4A8972B-ACCD-44C8-87A7-AEC322B7CAE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20A84D-5FF9-40E2-8842-3E61CD272CC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5B0B030-9254-4BB3-8E9D-5238906747A6}" type="datetimeFigureOut">
              <a:rPr lang="zh-CN" altLang="en-US" smtClean="0"/>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03FBBB45-6A57-475B-8B9C-E74C71255DFE}"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defRPr>
            </a:lvl1pPr>
          </a:lstStyle>
          <a:p>
            <a:fld id="{95B0B030-9254-4BB3-8E9D-5238906747A6}"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defRPr>
            </a:lvl1pPr>
          </a:lstStyle>
          <a:p>
            <a:fld id="{03FBBB45-6A57-475B-8B9C-E74C71255DFE}" type="slidenum">
              <a:rPr lang="zh-CN" altLang="en-US" smtClean="0"/>
            </a:fld>
            <a:endParaRPr lang="zh-CN" altLang="en-US" dirty="0"/>
          </a:p>
        </p:txBody>
      </p:sp>
      <p:grpSp>
        <p:nvGrpSpPr>
          <p:cNvPr id="7" name="组合 6"/>
          <p:cNvGrpSpPr/>
          <p:nvPr userDrawn="1"/>
        </p:nvGrpSpPr>
        <p:grpSpPr>
          <a:xfrm>
            <a:off x="-4445" y="93345"/>
            <a:ext cx="162560" cy="368300"/>
            <a:chOff x="168" y="552"/>
            <a:chExt cx="256" cy="816"/>
          </a:xfrm>
          <a:solidFill>
            <a:srgbClr val="1F6AD9"/>
          </a:solidFill>
        </p:grpSpPr>
        <p:sp>
          <p:nvSpPr>
            <p:cNvPr id="8" name="矩形 7"/>
            <p:cNvSpPr/>
            <p:nvPr/>
          </p:nvSpPr>
          <p:spPr>
            <a:xfrm>
              <a:off x="168" y="552"/>
              <a:ext cx="101" cy="8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思源黑体旧字形 Light" panose="020B0300000000000000" pitchFamily="34" charset="-128"/>
              </a:endParaRPr>
            </a:p>
          </p:txBody>
        </p:sp>
        <p:sp>
          <p:nvSpPr>
            <p:cNvPr id="9" name="矩形 8"/>
            <p:cNvSpPr/>
            <p:nvPr/>
          </p:nvSpPr>
          <p:spPr>
            <a:xfrm>
              <a:off x="323" y="552"/>
              <a:ext cx="101" cy="8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思源黑体旧字形 Light" panose="020B0300000000000000" pitchFamily="34" charset="-128"/>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p14:dur="0" advClick="0" advTm="2000"/>
    </mc:Choice>
    <mc:Fallback>
      <p:transition advClick="0"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74.xml"/><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tags" Target="../tags/tag73.xml"/></Relationships>
</file>

<file path=ppt/slides/_rels/slide11.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image" Target="../media/image39.png"/><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1.png"/><Relationship Id="rId10" Type="http://schemas.openxmlformats.org/officeDocument/2006/relationships/slideLayout" Target="../slideLayouts/slideLayout3.xml"/><Relationship Id="rId1" Type="http://schemas.openxmlformats.org/officeDocument/2006/relationships/tags" Target="../tags/tag75.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78.xml"/><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tags" Target="../tags/tag77.xml"/></Relationships>
</file>

<file path=ppt/slides/_rels/slide13.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image" Target="../media/image50.png"/><Relationship Id="rId7" Type="http://schemas.openxmlformats.org/officeDocument/2006/relationships/image" Target="../media/image49.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0" Type="http://schemas.openxmlformats.org/officeDocument/2006/relationships/slideLayout" Target="../slideLayouts/slideLayout3.xml"/><Relationship Id="rId1" Type="http://schemas.openxmlformats.org/officeDocument/2006/relationships/tags" Target="../tags/tag79.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82.xml"/><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tags" Target="../tags/tag81.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84.xml"/><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tags" Target="../tags/tag83.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86.xml"/><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tags" Target="../tags/tag85.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88.xml"/><Relationship Id="rId2" Type="http://schemas.openxmlformats.org/officeDocument/2006/relationships/image" Target="../media/image57.png"/><Relationship Id="rId1" Type="http://schemas.openxmlformats.org/officeDocument/2006/relationships/tags" Target="../tags/tag87.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90.xml"/><Relationship Id="rId4" Type="http://schemas.openxmlformats.org/officeDocument/2006/relationships/image" Target="../media/image60.png"/><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tags" Target="../tags/tag89.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92.xml"/><Relationship Id="rId4" Type="http://schemas.openxmlformats.org/officeDocument/2006/relationships/image" Target="../media/image63.png"/><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94.xml"/><Relationship Id="rId5" Type="http://schemas.openxmlformats.org/officeDocument/2006/relationships/image" Target="../media/image67.png"/><Relationship Id="rId4" Type="http://schemas.openxmlformats.org/officeDocument/2006/relationships/image" Target="../media/image66.png"/><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tags" Target="../tags/tag93.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96.xml"/><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tags" Target="../tags/tag95.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98.xml"/><Relationship Id="rId4" Type="http://schemas.openxmlformats.org/officeDocument/2006/relationships/image" Target="../media/image72.png"/><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tags" Target="../tags/tag97.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00.xml"/><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tags" Target="../tags/tag99.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102.xml"/><Relationship Id="rId4" Type="http://schemas.openxmlformats.org/officeDocument/2006/relationships/image" Target="../media/image69.png"/><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tags" Target="../tags/tag101.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04.xml"/><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tags" Target="../tags/tag103.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06.xml"/><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tags" Target="../tags/tag105.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xml"/><Relationship Id="rId3" Type="http://schemas.openxmlformats.org/officeDocument/2006/relationships/tags" Target="../tags/tag107.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6" Type="http://schemas.openxmlformats.org/officeDocument/2006/relationships/slideLayout" Target="../slideLayouts/slideLayout3.xml"/><Relationship Id="rId45" Type="http://schemas.openxmlformats.org/officeDocument/2006/relationships/tags" Target="../tags/tag53.xml"/><Relationship Id="rId44" Type="http://schemas.openxmlformats.org/officeDocument/2006/relationships/tags" Target="../tags/tag52.xml"/><Relationship Id="rId43" Type="http://schemas.openxmlformats.org/officeDocument/2006/relationships/tags" Target="../tags/tag51.xml"/><Relationship Id="rId42" Type="http://schemas.openxmlformats.org/officeDocument/2006/relationships/tags" Target="../tags/tag50.xml"/><Relationship Id="rId41" Type="http://schemas.openxmlformats.org/officeDocument/2006/relationships/tags" Target="../tags/tag49.xml"/><Relationship Id="rId40" Type="http://schemas.openxmlformats.org/officeDocument/2006/relationships/tags" Target="../tags/tag48.xml"/><Relationship Id="rId4" Type="http://schemas.openxmlformats.org/officeDocument/2006/relationships/tags" Target="../tags/tag12.xml"/><Relationship Id="rId39" Type="http://schemas.openxmlformats.org/officeDocument/2006/relationships/tags" Target="../tags/tag47.xml"/><Relationship Id="rId38" Type="http://schemas.openxmlformats.org/officeDocument/2006/relationships/tags" Target="../tags/tag46.xml"/><Relationship Id="rId37" Type="http://schemas.openxmlformats.org/officeDocument/2006/relationships/tags" Target="../tags/tag45.xml"/><Relationship Id="rId36" Type="http://schemas.openxmlformats.org/officeDocument/2006/relationships/tags" Target="../tags/tag44.xml"/><Relationship Id="rId35" Type="http://schemas.openxmlformats.org/officeDocument/2006/relationships/tags" Target="../tags/tag43.xml"/><Relationship Id="rId34" Type="http://schemas.openxmlformats.org/officeDocument/2006/relationships/tags" Target="../tags/tag42.xml"/><Relationship Id="rId33" Type="http://schemas.openxmlformats.org/officeDocument/2006/relationships/tags" Target="../tags/tag41.xml"/><Relationship Id="rId32" Type="http://schemas.openxmlformats.org/officeDocument/2006/relationships/tags" Target="../tags/tag40.xml"/><Relationship Id="rId31" Type="http://schemas.openxmlformats.org/officeDocument/2006/relationships/tags" Target="../tags/tag39.xml"/><Relationship Id="rId30" Type="http://schemas.openxmlformats.org/officeDocument/2006/relationships/tags" Target="../tags/tag38.xml"/><Relationship Id="rId3" Type="http://schemas.openxmlformats.org/officeDocument/2006/relationships/tags" Target="../tags/tag11.xml"/><Relationship Id="rId29" Type="http://schemas.openxmlformats.org/officeDocument/2006/relationships/tags" Target="../tags/tag37.xml"/><Relationship Id="rId28" Type="http://schemas.openxmlformats.org/officeDocument/2006/relationships/tags" Target="../tags/tag36.xml"/><Relationship Id="rId27" Type="http://schemas.openxmlformats.org/officeDocument/2006/relationships/tags" Target="../tags/tag35.xml"/><Relationship Id="rId26" Type="http://schemas.openxmlformats.org/officeDocument/2006/relationships/tags" Target="../tags/tag34.xml"/><Relationship Id="rId25" Type="http://schemas.openxmlformats.org/officeDocument/2006/relationships/tags" Target="../tags/tag33.xml"/><Relationship Id="rId24" Type="http://schemas.openxmlformats.org/officeDocument/2006/relationships/tags" Target="../tags/tag32.xml"/><Relationship Id="rId23" Type="http://schemas.openxmlformats.org/officeDocument/2006/relationships/tags" Target="../tags/tag31.xml"/><Relationship Id="rId22" Type="http://schemas.openxmlformats.org/officeDocument/2006/relationships/tags" Target="../tags/tag30.xml"/><Relationship Id="rId21" Type="http://schemas.openxmlformats.org/officeDocument/2006/relationships/tags" Target="../tags/tag29.xml"/><Relationship Id="rId20" Type="http://schemas.openxmlformats.org/officeDocument/2006/relationships/tags" Target="../tags/tag28.xml"/><Relationship Id="rId2" Type="http://schemas.openxmlformats.org/officeDocument/2006/relationships/tags" Target="../tags/tag10.xml"/><Relationship Id="rId19" Type="http://schemas.openxmlformats.org/officeDocument/2006/relationships/tags" Target="../tags/tag27.xml"/><Relationship Id="rId18" Type="http://schemas.openxmlformats.org/officeDocument/2006/relationships/tags" Target="../tags/tag26.xml"/><Relationship Id="rId17" Type="http://schemas.openxmlformats.org/officeDocument/2006/relationships/tags" Target="../tags/tag25.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image" Target="../media/image5.png"/><Relationship Id="rId7" Type="http://schemas.openxmlformats.org/officeDocument/2006/relationships/image" Target="../media/image4.png"/><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image" Target="../media/image3.png"/><Relationship Id="rId13" Type="http://schemas.openxmlformats.org/officeDocument/2006/relationships/slideLayout" Target="../slideLayouts/slideLayout3.xml"/><Relationship Id="rId12" Type="http://schemas.openxmlformats.org/officeDocument/2006/relationships/tags" Target="../tags/tag61.xml"/><Relationship Id="rId11" Type="http://schemas.openxmlformats.org/officeDocument/2006/relationships/image" Target="../media/image6.png"/><Relationship Id="rId10" Type="http://schemas.openxmlformats.org/officeDocument/2006/relationships/tags" Target="../tags/tag60.xml"/><Relationship Id="rId1" Type="http://schemas.openxmlformats.org/officeDocument/2006/relationships/tags" Target="../tags/tag5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3.xml"/><Relationship Id="rId6" Type="http://schemas.openxmlformats.org/officeDocument/2006/relationships/tags" Target="../tags/tag63.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62.xml"/></Relationships>
</file>

<file path=ppt/slides/_rels/slide6.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image" Target="../media/image17.jpeg"/><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11.jpeg"/><Relationship Id="rId15" Type="http://schemas.openxmlformats.org/officeDocument/2006/relationships/notesSlide" Target="../notesSlides/notesSlide2.xml"/><Relationship Id="rId14" Type="http://schemas.openxmlformats.org/officeDocument/2006/relationships/slideLayout" Target="../slideLayouts/slideLayout3.xml"/><Relationship Id="rId13" Type="http://schemas.openxmlformats.org/officeDocument/2006/relationships/tags" Target="../tags/tag65.xml"/><Relationship Id="rId12" Type="http://schemas.openxmlformats.org/officeDocument/2006/relationships/image" Target="../media/image21.png"/><Relationship Id="rId11" Type="http://schemas.openxmlformats.org/officeDocument/2006/relationships/image" Target="../media/image20.jpeg"/><Relationship Id="rId10" Type="http://schemas.openxmlformats.org/officeDocument/2006/relationships/image" Target="../media/image19.jpeg"/><Relationship Id="rId1" Type="http://schemas.openxmlformats.org/officeDocument/2006/relationships/tags" Target="../tags/tag64.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3.xml"/><Relationship Id="rId5" Type="http://schemas.openxmlformats.org/officeDocument/2006/relationships/tags" Target="../tags/tag6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66.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69.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tags" Target="../tags/tag68.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72.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tags" Target="../tags/tag71.xml"/><Relationship Id="rId1" Type="http://schemas.openxmlformats.org/officeDocument/2006/relationships/tags" Target="../tags/tag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p:cNvSpPr/>
          <p:nvPr/>
        </p:nvSpPr>
        <p:spPr>
          <a:xfrm rot="16200000" flipH="1">
            <a:off x="2672910" y="950612"/>
            <a:ext cx="452925" cy="4956775"/>
          </a:xfrm>
          <a:prstGeom prst="roundRect">
            <a:avLst>
              <a:gd name="adj" fmla="val 50000"/>
            </a:avLst>
          </a:prstGeom>
          <a:solidFill>
            <a:srgbClr val="0052CC"/>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郑州卡卡罗特软件科技有限公司</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20"/>
          <p:cNvSpPr/>
          <p:nvPr/>
        </p:nvSpPr>
        <p:spPr>
          <a:xfrm>
            <a:off x="101474" y="1779434"/>
            <a:ext cx="5595042" cy="1014730"/>
          </a:xfrm>
          <a:prstGeom prst="rect">
            <a:avLst/>
          </a:prstGeom>
        </p:spPr>
        <p:txBody>
          <a:bodyPr wrap="square">
            <a:spAutoFit/>
          </a:bodyPr>
          <a:lstStyle/>
          <a:p>
            <a:pPr algn="ctr">
              <a:lnSpc>
                <a:spcPct val="150000"/>
              </a:lnSpc>
            </a:pPr>
            <a:r>
              <a:rPr lang="zh-CN" altLang="en-US" sz="4000" b="1" dirty="0">
                <a:solidFill>
                  <a:srgbClr val="0052CC"/>
                </a:solidFill>
                <a:latin typeface="微软雅黑" panose="020B0503020204020204" pitchFamily="34" charset="-122"/>
                <a:ea typeface="微软雅黑" panose="020B0503020204020204" pitchFamily="34" charset="-122"/>
                <a:cs typeface="微软雅黑" panose="020B0503020204020204" pitchFamily="34" charset="-122"/>
              </a:rPr>
              <a:t>悟空</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rPr>
              <a:t>产品介绍</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4" name="图片 23"/>
          <p:cNvPicPr>
            <a:picLocks noChangeAspect="1"/>
          </p:cNvPicPr>
          <p:nvPr/>
        </p:nvPicPr>
        <p:blipFill>
          <a:blip r:embed="rId1"/>
          <a:stretch>
            <a:fillRect/>
          </a:stretch>
        </p:blipFill>
        <p:spPr>
          <a:xfrm>
            <a:off x="6401435" y="1874520"/>
            <a:ext cx="5457825" cy="3381375"/>
          </a:xfrm>
          <a:prstGeom prst="rect">
            <a:avLst/>
          </a:prstGeom>
        </p:spPr>
      </p:pic>
      <p:sp>
        <p:nvSpPr>
          <p:cNvPr id="25" name="矩形 24"/>
          <p:cNvSpPr/>
          <p:nvPr/>
        </p:nvSpPr>
        <p:spPr>
          <a:xfrm>
            <a:off x="0" y="0"/>
            <a:ext cx="841972" cy="679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26" name="图片 25" descr="图标&#10;&#10;描述已自动生成"/>
          <p:cNvPicPr>
            <a:picLocks noChangeAspect="1"/>
          </p:cNvPicPr>
          <p:nvPr/>
        </p:nvPicPr>
        <p:blipFill>
          <a:blip r:embed="rId2">
            <a:extLst>
              <a:ext uri="{28A0092B-C50C-407E-A947-70E740481C1C}">
                <a14:useLocalDpi xmlns:a14="http://schemas.microsoft.com/office/drawing/2010/main" val="0"/>
              </a:ext>
            </a:extLst>
          </a:blip>
          <a:srcRect r="55718"/>
          <a:stretch>
            <a:fillRect/>
          </a:stretch>
        </p:blipFill>
        <p:spPr>
          <a:xfrm>
            <a:off x="421005" y="281305"/>
            <a:ext cx="1020445" cy="710565"/>
          </a:xfrm>
          <a:prstGeom prst="rect">
            <a:avLst/>
          </a:prstGeom>
        </p:spPr>
      </p:pic>
      <p:sp>
        <p:nvSpPr>
          <p:cNvPr id="27" name="矩形 26"/>
          <p:cNvSpPr/>
          <p:nvPr/>
        </p:nvSpPr>
        <p:spPr>
          <a:xfrm>
            <a:off x="420984" y="4005924"/>
            <a:ext cx="7741941" cy="2093778"/>
          </a:xfrm>
          <a:prstGeom prst="rect">
            <a:avLst/>
          </a:prstGeom>
        </p:spPr>
        <p:txBody>
          <a:bodyPr wrap="square">
            <a:spAutoFit/>
          </a:bodyPr>
          <a:lstStyle/>
          <a:p>
            <a:pPr>
              <a:lnSpc>
                <a:spcPct val="150000"/>
              </a:lnSpc>
            </a:pPr>
            <a:r>
              <a:rPr lang="zh-CN" altLang="en-US" sz="1100" spc="224"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全国统一热线：</a:t>
            </a:r>
            <a:r>
              <a:rPr lang="en-US" altLang="zh-CN" sz="1100" spc="224"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400-0812-558</a:t>
            </a:r>
            <a:endParaRPr lang="en-US" altLang="zh-CN" sz="1100" spc="224"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1100" spc="224"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官方网址：</a:t>
            </a:r>
            <a:r>
              <a:rPr lang="en-US" altLang="zh-CN" sz="1100" spc="224"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https://www.72crm.com</a:t>
            </a:r>
            <a:endParaRPr lang="en-US" altLang="zh-CN" sz="1100" spc="224"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郑州研发中心：河南省郑州市郑东新区升龙广场</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3</a:t>
            </a: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号楼</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A</a:t>
            </a: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座</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2502</a:t>
            </a: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室 </a:t>
            </a:r>
            <a:endPar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pP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郑州客户服务中心：河南省郑州市郑东新区升龙广场</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3</a:t>
            </a: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号楼</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B</a:t>
            </a: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座</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2711</a:t>
            </a: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室 </a:t>
            </a:r>
            <a:endPar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pP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洛阳研发中心：河南省洛阳市洛龙区正大国际</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1012</a:t>
            </a: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室</a:t>
            </a:r>
            <a:endPar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pP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深圳运营中心：深圳市南山区海云路软件产业基地6栋701-腾讯众创空间（深圳）</a:t>
            </a:r>
            <a:endPar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pP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美国分公司</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kumimoji="1" lang="en-US" altLang="zh-CN" sz="1100" spc="224" dirty="0" err="1">
                <a:solidFill>
                  <a:schemeClr val="tx1">
                    <a:lumMod val="65000"/>
                    <a:lumOff val="35000"/>
                  </a:schemeClr>
                </a:solidFill>
                <a:latin typeface="微软雅黑" panose="020B0503020204020204" pitchFamily="34" charset="-122"/>
                <a:ea typeface="微软雅黑" panose="020B0503020204020204" pitchFamily="34" charset="-122"/>
                <a:sym typeface="+mn-ea"/>
              </a:rPr>
              <a:t>Wukong</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 INC):2060N </a:t>
            </a:r>
            <a:r>
              <a:rPr kumimoji="1" lang="en-US" altLang="zh-CN" sz="1100" spc="224" dirty="0" err="1">
                <a:solidFill>
                  <a:schemeClr val="tx1">
                    <a:lumMod val="65000"/>
                    <a:lumOff val="35000"/>
                  </a:schemeClr>
                </a:solidFill>
                <a:latin typeface="微软雅黑" panose="020B0503020204020204" pitchFamily="34" charset="-122"/>
                <a:ea typeface="微软雅黑" panose="020B0503020204020204" pitchFamily="34" charset="-122"/>
                <a:sym typeface="+mn-ea"/>
              </a:rPr>
              <a:t>collins</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 Blvd Ste 110 Richardson Tx. USA 75080 </a:t>
            </a:r>
            <a:endPar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pP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昆明运营中心：云南省昆明市五华区万彩城市花园（</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A3</a:t>
            </a: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地块）</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7</a:t>
            </a: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幢</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1201</a:t>
            </a: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号</a:t>
            </a:r>
            <a:endParaRPr lang="zh-CN" altLang="en-US" sz="1100" spc="224"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矩形 1"/>
          <p:cNvSpPr/>
          <p:nvPr/>
        </p:nvSpPr>
        <p:spPr>
          <a:xfrm>
            <a:off x="101474" y="2640494"/>
            <a:ext cx="5595042" cy="460375"/>
          </a:xfrm>
          <a:prstGeom prst="rect">
            <a:avLst/>
          </a:prstGeom>
        </p:spPr>
        <p:txBody>
          <a:bodyPr wrap="square">
            <a:sp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无代码</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设计服务</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国际服务</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2090" y="33655"/>
            <a:ext cx="595122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无代码</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模块配置</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自定义字段</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endParaRPr>
          </a:p>
        </p:txBody>
      </p:sp>
      <p:sp>
        <p:nvSpPr>
          <p:cNvPr id="29" name="矩形 28"/>
          <p:cNvSpPr/>
          <p:nvPr/>
        </p:nvSpPr>
        <p:spPr>
          <a:xfrm>
            <a:off x="429260" y="1558290"/>
            <a:ext cx="5132070" cy="1753235"/>
          </a:xfrm>
          <a:prstGeom prst="rect">
            <a:avLst/>
          </a:prstGeom>
        </p:spPr>
        <p:txBody>
          <a:bodyPr wrap="square">
            <a:spAutoFit/>
          </a:bodyPr>
          <a:lstStyle/>
          <a:p>
            <a:pPr marL="171450" lvl="0" indent="-171450" algn="l">
              <a:lnSpc>
                <a:spcPct val="150000"/>
              </a:lnSpc>
              <a:buClr>
                <a:schemeClr val="bg1">
                  <a:lumMod val="50000"/>
                </a:schemeClr>
              </a:buClr>
              <a:buSzTx/>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提供数据关联、数据关联多选两种连接工具字段</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171450" lvl="0" indent="-171450" algn="l">
              <a:lnSpc>
                <a:spcPct val="150000"/>
              </a:lnSpc>
              <a:buClr>
                <a:schemeClr val="bg1">
                  <a:lumMod val="50000"/>
                </a:schemeClr>
              </a:buClr>
              <a:buSzTx/>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支持设置关联应用内任意一个模块的数据</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171450" lvl="0" indent="-171450" algn="l">
              <a:lnSpc>
                <a:spcPct val="150000"/>
              </a:lnSpc>
              <a:buClr>
                <a:schemeClr val="bg1">
                  <a:lumMod val="50000"/>
                </a:schemeClr>
              </a:buClr>
              <a:buSzTx/>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通过连接工具字段可实现模块与模块之间的数据动态关联</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171450" lvl="0" indent="-171450" algn="l">
              <a:lnSpc>
                <a:spcPct val="150000"/>
              </a:lnSpc>
              <a:buClr>
                <a:schemeClr val="bg1">
                  <a:lumMod val="50000"/>
                </a:schemeClr>
              </a:buClr>
              <a:buSzTx/>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可通过配置选择数据关联时的筛选条件去限制展示的数据信息范围</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171450" lvl="0" indent="-171450" algn="l">
              <a:lnSpc>
                <a:spcPct val="150000"/>
              </a:lnSpc>
              <a:buClr>
                <a:schemeClr val="bg1">
                  <a:lumMod val="50000"/>
                </a:schemeClr>
              </a:buClr>
              <a:buSzTx/>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在选择数据关联时，可配置把关联数据的信息进行数据填充</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6" name="图片 5" descr="自定义字段-模块主字段"/>
          <p:cNvPicPr>
            <a:picLocks noChangeAspect="1"/>
          </p:cNvPicPr>
          <p:nvPr/>
        </p:nvPicPr>
        <p:blipFill>
          <a:blip r:embed="rId2"/>
          <a:stretch>
            <a:fillRect/>
          </a:stretch>
        </p:blipFill>
        <p:spPr>
          <a:xfrm>
            <a:off x="6106160" y="999490"/>
            <a:ext cx="5695200" cy="4034116"/>
          </a:xfrm>
          <a:prstGeom prst="rect">
            <a:avLst/>
          </a:prstGeom>
          <a:ln w="12700" cmpd="sng">
            <a:solidFill>
              <a:schemeClr val="bg1">
                <a:lumMod val="85000"/>
              </a:schemeClr>
            </a:solidFill>
            <a:prstDash val="solid"/>
          </a:ln>
        </p:spPr>
      </p:pic>
      <p:sp>
        <p:nvSpPr>
          <p:cNvPr id="10" name="文本框 9"/>
          <p:cNvSpPr txBox="1"/>
          <p:nvPr/>
        </p:nvSpPr>
        <p:spPr>
          <a:xfrm>
            <a:off x="295646" y="1075646"/>
            <a:ext cx="1097280" cy="368300"/>
          </a:xfrm>
          <a:prstGeom prst="rect">
            <a:avLst/>
          </a:prstGeom>
          <a:noFill/>
        </p:spPr>
        <p:txBody>
          <a:bodyPr wrap="none" rtlCol="0">
            <a:spAutoFit/>
          </a:bodyPr>
          <a:lstStyle/>
          <a:p>
            <a:pPr>
              <a:buClr>
                <a:schemeClr val="accent1"/>
              </a:buClr>
              <a:buSzPct val="80000"/>
            </a:pPr>
            <a:r>
              <a:rPr lang="zh-CN" altLang="en-US" b="1" dirty="0">
                <a:solidFill>
                  <a:srgbClr val="0052CC"/>
                </a:solidFill>
                <a:latin typeface="微软雅黑" panose="020B0503020204020204" pitchFamily="34" charset="-122"/>
                <a:ea typeface="微软雅黑" panose="020B0503020204020204" pitchFamily="34" charset="-122"/>
              </a:rPr>
              <a:t>连接工具</a:t>
            </a:r>
            <a:endParaRPr lang="zh-CN" altLang="en-US" b="1" dirty="0">
              <a:solidFill>
                <a:srgbClr val="0052CC"/>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a:stretch>
            <a:fillRect/>
          </a:stretch>
        </p:blipFill>
        <p:spPr>
          <a:xfrm>
            <a:off x="684530" y="3705225"/>
            <a:ext cx="4129867" cy="2620800"/>
          </a:xfrm>
          <a:prstGeom prst="rect">
            <a:avLst/>
          </a:prstGeom>
          <a:ln>
            <a:solidFill>
              <a:schemeClr val="bg1">
                <a:lumMod val="85000"/>
              </a:schemeClr>
            </a:solidFill>
          </a:ln>
        </p:spPr>
      </p:pic>
      <p:pic>
        <p:nvPicPr>
          <p:cNvPr id="7" name="图片 6"/>
          <p:cNvPicPr>
            <a:picLocks noChangeAspect="1"/>
          </p:cNvPicPr>
          <p:nvPr/>
        </p:nvPicPr>
        <p:blipFill>
          <a:blip r:embed="rId4"/>
          <a:stretch>
            <a:fillRect/>
          </a:stretch>
        </p:blipFill>
        <p:spPr>
          <a:xfrm>
            <a:off x="5199380" y="4165600"/>
            <a:ext cx="4308721" cy="2160000"/>
          </a:xfrm>
          <a:prstGeom prst="rect">
            <a:avLst/>
          </a:prstGeom>
          <a:ln>
            <a:solidFill>
              <a:schemeClr val="bg1">
                <a:lumMod val="85000"/>
              </a:schemeClr>
            </a:solidFill>
          </a:ln>
        </p:spPr>
      </p:pic>
    </p:spTree>
    <p:custDataLst>
      <p:tags r:id="rId5"/>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2090" y="33655"/>
            <a:ext cx="595122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无代码</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模块配置</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自定义字段</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endParaRPr>
          </a:p>
        </p:txBody>
      </p:sp>
      <p:sp>
        <p:nvSpPr>
          <p:cNvPr id="29" name="矩形 28"/>
          <p:cNvSpPr/>
          <p:nvPr/>
        </p:nvSpPr>
        <p:spPr>
          <a:xfrm>
            <a:off x="429260" y="1443990"/>
            <a:ext cx="5132070" cy="1753235"/>
          </a:xfrm>
          <a:prstGeom prst="rect">
            <a:avLst/>
          </a:prstGeom>
        </p:spPr>
        <p:txBody>
          <a:bodyPr wrap="square">
            <a:spAutoFit/>
          </a:bodyPr>
          <a:lstStyle/>
          <a:p>
            <a:pPr marL="171450" lvl="0" indent="-171450" algn="l">
              <a:lnSpc>
                <a:spcPct val="150000"/>
              </a:lnSpc>
              <a:buClr>
                <a:schemeClr val="bg1">
                  <a:lumMod val="50000"/>
                </a:schemeClr>
              </a:buClr>
              <a:buSzTx/>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在提交表单时可通过明细表格一次性提交多条表格数据，从而更方便信息的批量录入</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171450" lvl="0" indent="-171450" algn="l">
              <a:lnSpc>
                <a:spcPct val="150000"/>
              </a:lnSpc>
              <a:buClr>
                <a:schemeClr val="bg1">
                  <a:lumMod val="50000"/>
                </a:schemeClr>
              </a:buClr>
              <a:buSzTx/>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同时，通过在表单设计时，对表格的输入限制、规则等进行预先设置，从而保证收集到的信息更准确</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171450" lvl="0" indent="-171450" algn="l">
              <a:lnSpc>
                <a:spcPct val="150000"/>
              </a:lnSpc>
              <a:buClr>
                <a:schemeClr val="bg1">
                  <a:lumMod val="50000"/>
                </a:schemeClr>
              </a:buClr>
              <a:buSzTx/>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明细表格可选择使用表单或表格两种展示形式</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171450" lvl="0" indent="-171450" algn="l">
              <a:lnSpc>
                <a:spcPct val="150000"/>
              </a:lnSpc>
              <a:buClr>
                <a:schemeClr val="bg1">
                  <a:lumMod val="50000"/>
                </a:schemeClr>
              </a:buClr>
              <a:buSzTx/>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支持针对不同模块之间的明细表格子字段关联</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6" name="图片 5" descr="自定义字段-模块主字段"/>
          <p:cNvPicPr>
            <a:picLocks noChangeAspect="1"/>
          </p:cNvPicPr>
          <p:nvPr/>
        </p:nvPicPr>
        <p:blipFill>
          <a:blip r:embed="rId2"/>
          <a:stretch>
            <a:fillRect/>
          </a:stretch>
        </p:blipFill>
        <p:spPr>
          <a:xfrm>
            <a:off x="6058535" y="837565"/>
            <a:ext cx="5695200" cy="4034116"/>
          </a:xfrm>
          <a:prstGeom prst="rect">
            <a:avLst/>
          </a:prstGeom>
          <a:ln w="12700" cmpd="sng">
            <a:solidFill>
              <a:schemeClr val="bg1">
                <a:lumMod val="85000"/>
              </a:schemeClr>
            </a:solidFill>
            <a:prstDash val="solid"/>
          </a:ln>
        </p:spPr>
      </p:pic>
      <p:sp>
        <p:nvSpPr>
          <p:cNvPr id="10" name="文本框 9"/>
          <p:cNvSpPr txBox="1"/>
          <p:nvPr/>
        </p:nvSpPr>
        <p:spPr>
          <a:xfrm>
            <a:off x="295646" y="1075646"/>
            <a:ext cx="1097280" cy="368300"/>
          </a:xfrm>
          <a:prstGeom prst="rect">
            <a:avLst/>
          </a:prstGeom>
          <a:noFill/>
        </p:spPr>
        <p:txBody>
          <a:bodyPr wrap="none" rtlCol="0">
            <a:spAutoFit/>
          </a:bodyPr>
          <a:lstStyle/>
          <a:p>
            <a:pPr>
              <a:buClr>
                <a:schemeClr val="accent1"/>
              </a:buClr>
              <a:buSzPct val="80000"/>
            </a:pPr>
            <a:r>
              <a:rPr lang="zh-CN" altLang="en-US" b="1" dirty="0">
                <a:solidFill>
                  <a:srgbClr val="0052CC"/>
                </a:solidFill>
                <a:latin typeface="微软雅黑" panose="020B0503020204020204" pitchFamily="34" charset="-122"/>
                <a:ea typeface="微软雅黑" panose="020B0503020204020204" pitchFamily="34" charset="-122"/>
              </a:rPr>
              <a:t>表格工具</a:t>
            </a:r>
            <a:endParaRPr lang="zh-CN" altLang="en-US" b="1" dirty="0">
              <a:solidFill>
                <a:srgbClr val="0052CC"/>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668020" y="3305810"/>
            <a:ext cx="5132070" cy="1649095"/>
            <a:chOff x="676" y="7314"/>
            <a:chExt cx="8082" cy="2597"/>
          </a:xfrm>
        </p:grpSpPr>
        <p:pic>
          <p:nvPicPr>
            <p:cNvPr id="5" name="图片 4"/>
            <p:cNvPicPr>
              <a:picLocks noChangeAspect="1"/>
            </p:cNvPicPr>
            <p:nvPr/>
          </p:nvPicPr>
          <p:blipFill>
            <a:blip r:embed="rId3"/>
            <a:stretch>
              <a:fillRect/>
            </a:stretch>
          </p:blipFill>
          <p:spPr>
            <a:xfrm>
              <a:off x="676" y="7314"/>
              <a:ext cx="1870" cy="1712"/>
            </a:xfrm>
            <a:prstGeom prst="rect">
              <a:avLst/>
            </a:prstGeom>
            <a:ln>
              <a:solidFill>
                <a:schemeClr val="bg1">
                  <a:lumMod val="85000"/>
                </a:schemeClr>
              </a:solidFill>
            </a:ln>
          </p:spPr>
        </p:pic>
        <p:pic>
          <p:nvPicPr>
            <p:cNvPr id="9" name="图片 8"/>
            <p:cNvPicPr>
              <a:picLocks noChangeAspect="1"/>
            </p:cNvPicPr>
            <p:nvPr/>
          </p:nvPicPr>
          <p:blipFill>
            <a:blip r:embed="rId4"/>
            <a:stretch>
              <a:fillRect/>
            </a:stretch>
          </p:blipFill>
          <p:spPr>
            <a:xfrm>
              <a:off x="1922" y="7927"/>
              <a:ext cx="6836" cy="1984"/>
            </a:xfrm>
            <a:prstGeom prst="rect">
              <a:avLst/>
            </a:prstGeom>
            <a:ln>
              <a:solidFill>
                <a:schemeClr val="bg1">
                  <a:lumMod val="85000"/>
                </a:schemeClr>
              </a:solidFill>
            </a:ln>
          </p:spPr>
        </p:pic>
      </p:grpSp>
      <p:pic>
        <p:nvPicPr>
          <p:cNvPr id="13" name="图片 12"/>
          <p:cNvPicPr>
            <a:picLocks noChangeAspect="1"/>
          </p:cNvPicPr>
          <p:nvPr/>
        </p:nvPicPr>
        <p:blipFill>
          <a:blip r:embed="rId5"/>
          <a:stretch>
            <a:fillRect/>
          </a:stretch>
        </p:blipFill>
        <p:spPr>
          <a:xfrm>
            <a:off x="8496935" y="4511675"/>
            <a:ext cx="2681538" cy="2160000"/>
          </a:xfrm>
          <a:prstGeom prst="rect">
            <a:avLst/>
          </a:prstGeom>
          <a:ln>
            <a:solidFill>
              <a:schemeClr val="bg1">
                <a:lumMod val="85000"/>
              </a:schemeClr>
            </a:solidFill>
          </a:ln>
        </p:spPr>
      </p:pic>
      <p:pic>
        <p:nvPicPr>
          <p:cNvPr id="14" name="图片 13"/>
          <p:cNvPicPr>
            <a:picLocks noChangeAspect="1"/>
          </p:cNvPicPr>
          <p:nvPr/>
        </p:nvPicPr>
        <p:blipFill>
          <a:blip r:embed="rId6"/>
          <a:stretch>
            <a:fillRect/>
          </a:stretch>
        </p:blipFill>
        <p:spPr>
          <a:xfrm>
            <a:off x="6391275" y="4511675"/>
            <a:ext cx="1908537" cy="2160000"/>
          </a:xfrm>
          <a:prstGeom prst="rect">
            <a:avLst/>
          </a:prstGeom>
          <a:ln>
            <a:solidFill>
              <a:schemeClr val="bg1">
                <a:lumMod val="85000"/>
              </a:schemeClr>
            </a:solidFill>
          </a:ln>
        </p:spPr>
      </p:pic>
      <p:grpSp>
        <p:nvGrpSpPr>
          <p:cNvPr id="4" name="组合 3"/>
          <p:cNvGrpSpPr/>
          <p:nvPr/>
        </p:nvGrpSpPr>
        <p:grpSpPr>
          <a:xfrm>
            <a:off x="394335" y="4935855"/>
            <a:ext cx="5405755" cy="1736090"/>
            <a:chOff x="466" y="5900"/>
            <a:chExt cx="8513" cy="2734"/>
          </a:xfrm>
        </p:grpSpPr>
        <p:pic>
          <p:nvPicPr>
            <p:cNvPr id="2" name="图片 1"/>
            <p:cNvPicPr>
              <a:picLocks noChangeAspect="1"/>
            </p:cNvPicPr>
            <p:nvPr/>
          </p:nvPicPr>
          <p:blipFill>
            <a:blip r:embed="rId7"/>
            <a:stretch>
              <a:fillRect/>
            </a:stretch>
          </p:blipFill>
          <p:spPr>
            <a:xfrm>
              <a:off x="466" y="5900"/>
              <a:ext cx="3413" cy="1712"/>
            </a:xfrm>
            <a:prstGeom prst="rect">
              <a:avLst/>
            </a:prstGeom>
            <a:ln>
              <a:solidFill>
                <a:schemeClr val="bg1">
                  <a:lumMod val="85000"/>
                </a:schemeClr>
              </a:solidFill>
            </a:ln>
          </p:spPr>
        </p:pic>
        <p:pic>
          <p:nvPicPr>
            <p:cNvPr id="3" name="图片 2"/>
            <p:cNvPicPr>
              <a:picLocks noChangeAspect="1"/>
            </p:cNvPicPr>
            <p:nvPr/>
          </p:nvPicPr>
          <p:blipFill>
            <a:blip r:embed="rId8"/>
            <a:stretch>
              <a:fillRect/>
            </a:stretch>
          </p:blipFill>
          <p:spPr>
            <a:xfrm>
              <a:off x="1387" y="6740"/>
              <a:ext cx="7593" cy="1894"/>
            </a:xfrm>
            <a:prstGeom prst="rect">
              <a:avLst/>
            </a:prstGeom>
            <a:ln>
              <a:solidFill>
                <a:schemeClr val="bg1">
                  <a:lumMod val="85000"/>
                </a:schemeClr>
              </a:solidFill>
            </a:ln>
          </p:spPr>
        </p:pic>
      </p:grpSp>
    </p:spTree>
    <p:custDataLst>
      <p:tags r:id="rId9"/>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2090" y="33655"/>
            <a:ext cx="595122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无代码</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模块配置</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自定义字段</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endParaRPr>
          </a:p>
        </p:txBody>
      </p:sp>
      <p:sp>
        <p:nvSpPr>
          <p:cNvPr id="29" name="矩形 28"/>
          <p:cNvSpPr/>
          <p:nvPr/>
        </p:nvSpPr>
        <p:spPr>
          <a:xfrm>
            <a:off x="429260" y="1443990"/>
            <a:ext cx="4789805" cy="2030095"/>
          </a:xfrm>
          <a:prstGeom prst="rect">
            <a:avLst/>
          </a:prstGeom>
        </p:spPr>
        <p:txBody>
          <a:bodyPr wrap="square">
            <a:spAutoFit/>
          </a:bodyPr>
          <a:lstStyle/>
          <a:p>
            <a:pPr marL="171450" lvl="0" indent="-171450" algn="l">
              <a:lnSpc>
                <a:spcPct val="150000"/>
              </a:lnSpc>
              <a:buClr>
                <a:schemeClr val="bg1">
                  <a:lumMod val="50000"/>
                </a:schemeClr>
              </a:buClr>
              <a:buSzTx/>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提供统计字段和计算公式两种类型的计算字段</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171450" lvl="0" indent="-171450" algn="l">
              <a:lnSpc>
                <a:spcPct val="150000"/>
              </a:lnSpc>
              <a:buClr>
                <a:schemeClr val="bg1">
                  <a:lumMod val="50000"/>
                </a:schemeClr>
              </a:buClr>
              <a:buSzTx/>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统计类型字段支持进行计数、求和、最大值、最小值、平均值、最旧数据、最新数据七种统计方式</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171450" lvl="0" indent="-171450" algn="l">
              <a:lnSpc>
                <a:spcPct val="150000"/>
              </a:lnSpc>
              <a:buClr>
                <a:schemeClr val="bg1">
                  <a:lumMod val="50000"/>
                </a:schemeClr>
              </a:buClr>
              <a:buSzTx/>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计算公式支持对数值、货币、百分比、日期、日期时间、文本、布尔值七种不同的字段类型进行计算配置</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171450" lvl="0" indent="-171450" algn="l">
              <a:lnSpc>
                <a:spcPct val="150000"/>
              </a:lnSpc>
              <a:buClr>
                <a:schemeClr val="bg1">
                  <a:lumMod val="50000"/>
                </a:schemeClr>
              </a:buClr>
              <a:buSzTx/>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可通过计算公式进行函数配置，从而实现复杂的数据计算</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171450" lvl="0" indent="-171450" algn="l">
              <a:lnSpc>
                <a:spcPct val="150000"/>
              </a:lnSpc>
              <a:buClr>
                <a:schemeClr val="bg1">
                  <a:lumMod val="50000"/>
                </a:schemeClr>
              </a:buClr>
              <a:buSzTx/>
              <a:buFont typeface="Arial" panose="020B0604020202020204" pitchFamily="34" charset="0"/>
              <a:buChar char="•"/>
            </a:pP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0" name="文本框 9"/>
          <p:cNvSpPr txBox="1"/>
          <p:nvPr/>
        </p:nvSpPr>
        <p:spPr>
          <a:xfrm>
            <a:off x="295646" y="1075646"/>
            <a:ext cx="1097280" cy="368300"/>
          </a:xfrm>
          <a:prstGeom prst="rect">
            <a:avLst/>
          </a:prstGeom>
          <a:noFill/>
        </p:spPr>
        <p:txBody>
          <a:bodyPr wrap="none" rtlCol="0">
            <a:spAutoFit/>
          </a:bodyPr>
          <a:lstStyle/>
          <a:p>
            <a:pPr>
              <a:buClr>
                <a:schemeClr val="accent1"/>
              </a:buClr>
              <a:buSzPct val="80000"/>
            </a:pPr>
            <a:r>
              <a:rPr lang="zh-CN" altLang="en-US" b="1" dirty="0">
                <a:solidFill>
                  <a:srgbClr val="0052CC"/>
                </a:solidFill>
                <a:latin typeface="微软雅黑" panose="020B0503020204020204" pitchFamily="34" charset="-122"/>
                <a:ea typeface="微软雅黑" panose="020B0503020204020204" pitchFamily="34" charset="-122"/>
              </a:rPr>
              <a:t>计算字段</a:t>
            </a:r>
            <a:endParaRPr lang="zh-CN" altLang="en-US" b="1" dirty="0">
              <a:solidFill>
                <a:srgbClr val="0052CC"/>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5457825" y="866140"/>
            <a:ext cx="6639061" cy="3240000"/>
          </a:xfrm>
          <a:prstGeom prst="rect">
            <a:avLst/>
          </a:prstGeom>
        </p:spPr>
      </p:pic>
      <p:pic>
        <p:nvPicPr>
          <p:cNvPr id="8" name="图片 7"/>
          <p:cNvPicPr>
            <a:picLocks noChangeAspect="1"/>
          </p:cNvPicPr>
          <p:nvPr/>
        </p:nvPicPr>
        <p:blipFill>
          <a:blip r:embed="rId3"/>
          <a:stretch>
            <a:fillRect/>
          </a:stretch>
        </p:blipFill>
        <p:spPr>
          <a:xfrm>
            <a:off x="5542280" y="3776345"/>
            <a:ext cx="1986429" cy="2160000"/>
          </a:xfrm>
          <a:prstGeom prst="rect">
            <a:avLst/>
          </a:prstGeom>
          <a:ln>
            <a:solidFill>
              <a:schemeClr val="bg1">
                <a:lumMod val="85000"/>
              </a:schemeClr>
            </a:solidFill>
          </a:ln>
        </p:spPr>
      </p:pic>
      <p:pic>
        <p:nvPicPr>
          <p:cNvPr id="12" name="图片 11"/>
          <p:cNvPicPr>
            <a:picLocks noChangeAspect="1"/>
          </p:cNvPicPr>
          <p:nvPr/>
        </p:nvPicPr>
        <p:blipFill>
          <a:blip r:embed="rId4"/>
          <a:stretch>
            <a:fillRect/>
          </a:stretch>
        </p:blipFill>
        <p:spPr>
          <a:xfrm>
            <a:off x="7677785" y="3776345"/>
            <a:ext cx="1809730" cy="1080000"/>
          </a:xfrm>
          <a:prstGeom prst="rect">
            <a:avLst/>
          </a:prstGeom>
          <a:ln>
            <a:solidFill>
              <a:schemeClr val="bg1">
                <a:lumMod val="85000"/>
              </a:schemeClr>
            </a:solidFill>
          </a:ln>
        </p:spPr>
      </p:pic>
      <p:pic>
        <p:nvPicPr>
          <p:cNvPr id="15" name="图片 14"/>
          <p:cNvPicPr>
            <a:picLocks noChangeAspect="1"/>
          </p:cNvPicPr>
          <p:nvPr/>
        </p:nvPicPr>
        <p:blipFill>
          <a:blip r:embed="rId5"/>
          <a:stretch>
            <a:fillRect/>
          </a:stretch>
        </p:blipFill>
        <p:spPr>
          <a:xfrm>
            <a:off x="609600" y="3585845"/>
            <a:ext cx="4428590" cy="2880000"/>
          </a:xfrm>
          <a:prstGeom prst="rect">
            <a:avLst/>
          </a:prstGeom>
          <a:ln>
            <a:solidFill>
              <a:schemeClr val="bg1">
                <a:lumMod val="85000"/>
              </a:schemeClr>
            </a:solidFill>
          </a:ln>
        </p:spPr>
      </p:pic>
    </p:spTree>
    <p:custDataLst>
      <p:tags r:id="rId6"/>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2090" y="33655"/>
            <a:ext cx="489077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无代码</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配置流程</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endParaRPr>
          </a:p>
        </p:txBody>
      </p:sp>
      <p:sp>
        <p:nvSpPr>
          <p:cNvPr id="3" name="矩形 2"/>
          <p:cNvSpPr/>
          <p:nvPr/>
        </p:nvSpPr>
        <p:spPr>
          <a:xfrm>
            <a:off x="355632" y="1683253"/>
            <a:ext cx="4868218" cy="922020"/>
          </a:xfrm>
          <a:prstGeom prst="rect">
            <a:avLst/>
          </a:prstGeom>
        </p:spPr>
        <p:txBody>
          <a:bodyPr wrap="square">
            <a:spAutoFit/>
          </a:bodyPr>
          <a:lstStyle/>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支持配置审批节点、填写节点、抄送节点、添加数据、更新数据、条件分支等多种流程节点</a:t>
            </a:r>
            <a:endParaRPr lang="en-US" altLang="zh-CN"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通过多种节点支撑多样化业务流程，提升工作效率</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326126" y="1142321"/>
            <a:ext cx="1097280" cy="368300"/>
          </a:xfrm>
          <a:prstGeom prst="rect">
            <a:avLst/>
          </a:prstGeom>
          <a:noFill/>
        </p:spPr>
        <p:txBody>
          <a:bodyPr wrap="none" rtlCol="0">
            <a:spAutoFit/>
          </a:bodyPr>
          <a:lstStyle/>
          <a:p>
            <a:pPr>
              <a:buClr>
                <a:schemeClr val="accent1"/>
              </a:buClr>
              <a:buSzPct val="80000"/>
            </a:pPr>
            <a:r>
              <a:rPr lang="zh-CN" altLang="en-US" b="1" dirty="0">
                <a:solidFill>
                  <a:srgbClr val="0052CC"/>
                </a:solidFill>
                <a:latin typeface="微软雅黑" panose="020B0503020204020204" pitchFamily="34" charset="-122"/>
                <a:ea typeface="微软雅黑" panose="020B0503020204020204" pitchFamily="34" charset="-122"/>
              </a:rPr>
              <a:t>节点分类</a:t>
            </a:r>
            <a:endParaRPr lang="zh-CN" altLang="en-US" b="1" dirty="0">
              <a:solidFill>
                <a:srgbClr val="0052CC"/>
              </a:solidFill>
              <a:latin typeface="微软雅黑" panose="020B0503020204020204" pitchFamily="34" charset="-122"/>
              <a:ea typeface="微软雅黑" panose="020B0503020204020204" pitchFamily="34" charset="-122"/>
            </a:endParaRPr>
          </a:p>
        </p:txBody>
      </p:sp>
      <p:pic>
        <p:nvPicPr>
          <p:cNvPr id="47" name="图片 46" descr="流程配置11"/>
          <p:cNvPicPr>
            <a:picLocks noChangeAspect="1"/>
          </p:cNvPicPr>
          <p:nvPr/>
        </p:nvPicPr>
        <p:blipFill>
          <a:blip r:embed="rId2"/>
          <a:stretch>
            <a:fillRect/>
          </a:stretch>
        </p:blipFill>
        <p:spPr>
          <a:xfrm>
            <a:off x="5974715" y="884555"/>
            <a:ext cx="5672025" cy="5400000"/>
          </a:xfrm>
          <a:prstGeom prst="rect">
            <a:avLst/>
          </a:prstGeom>
        </p:spPr>
      </p:pic>
      <p:grpSp>
        <p:nvGrpSpPr>
          <p:cNvPr id="35" name="组合 34"/>
          <p:cNvGrpSpPr/>
          <p:nvPr/>
        </p:nvGrpSpPr>
        <p:grpSpPr>
          <a:xfrm>
            <a:off x="464185" y="2954020"/>
            <a:ext cx="5274945" cy="930910"/>
            <a:chOff x="9161" y="1209"/>
            <a:chExt cx="8307" cy="1466"/>
          </a:xfrm>
        </p:grpSpPr>
        <p:pic>
          <p:nvPicPr>
            <p:cNvPr id="2" name="图片 1"/>
            <p:cNvPicPr>
              <a:picLocks noChangeAspect="1"/>
            </p:cNvPicPr>
            <p:nvPr/>
          </p:nvPicPr>
          <p:blipFill>
            <a:blip r:embed="rId3"/>
            <a:stretch>
              <a:fillRect/>
            </a:stretch>
          </p:blipFill>
          <p:spPr>
            <a:xfrm>
              <a:off x="9161" y="1209"/>
              <a:ext cx="3969" cy="1467"/>
            </a:xfrm>
            <a:prstGeom prst="rect">
              <a:avLst/>
            </a:prstGeom>
            <a:ln>
              <a:solidFill>
                <a:schemeClr val="bg1">
                  <a:lumMod val="85000"/>
                </a:schemeClr>
              </a:solidFill>
            </a:ln>
          </p:spPr>
        </p:pic>
        <p:pic>
          <p:nvPicPr>
            <p:cNvPr id="5" name="图片 4"/>
            <p:cNvPicPr>
              <a:picLocks noChangeAspect="1"/>
            </p:cNvPicPr>
            <p:nvPr/>
          </p:nvPicPr>
          <p:blipFill>
            <a:blip r:embed="rId4"/>
            <a:stretch>
              <a:fillRect/>
            </a:stretch>
          </p:blipFill>
          <p:spPr>
            <a:xfrm>
              <a:off x="13500" y="1234"/>
              <a:ext cx="3969" cy="1417"/>
            </a:xfrm>
            <a:prstGeom prst="rect">
              <a:avLst/>
            </a:prstGeom>
            <a:ln>
              <a:solidFill>
                <a:schemeClr val="bg1">
                  <a:lumMod val="85000"/>
                </a:schemeClr>
              </a:solidFill>
            </a:ln>
          </p:spPr>
        </p:pic>
      </p:grpSp>
      <p:grpSp>
        <p:nvGrpSpPr>
          <p:cNvPr id="36" name="组合 35"/>
          <p:cNvGrpSpPr/>
          <p:nvPr/>
        </p:nvGrpSpPr>
        <p:grpSpPr>
          <a:xfrm>
            <a:off x="464185" y="4164965"/>
            <a:ext cx="5274945" cy="895350"/>
            <a:chOff x="9161" y="4205"/>
            <a:chExt cx="8307" cy="1410"/>
          </a:xfrm>
        </p:grpSpPr>
        <p:pic>
          <p:nvPicPr>
            <p:cNvPr id="7" name="图片 6"/>
            <p:cNvPicPr>
              <a:picLocks noChangeAspect="1"/>
            </p:cNvPicPr>
            <p:nvPr/>
          </p:nvPicPr>
          <p:blipFill>
            <a:blip r:embed="rId5"/>
            <a:stretch>
              <a:fillRect/>
            </a:stretch>
          </p:blipFill>
          <p:spPr>
            <a:xfrm>
              <a:off x="9161" y="4205"/>
              <a:ext cx="3969" cy="1411"/>
            </a:xfrm>
            <a:prstGeom prst="rect">
              <a:avLst/>
            </a:prstGeom>
            <a:ln>
              <a:solidFill>
                <a:schemeClr val="bg1">
                  <a:lumMod val="85000"/>
                </a:schemeClr>
              </a:solidFill>
            </a:ln>
          </p:spPr>
        </p:pic>
        <p:pic>
          <p:nvPicPr>
            <p:cNvPr id="8" name="图片 7"/>
            <p:cNvPicPr>
              <a:picLocks noChangeAspect="1"/>
            </p:cNvPicPr>
            <p:nvPr/>
          </p:nvPicPr>
          <p:blipFill>
            <a:blip r:embed="rId6"/>
            <a:stretch>
              <a:fillRect/>
            </a:stretch>
          </p:blipFill>
          <p:spPr>
            <a:xfrm>
              <a:off x="13500" y="4222"/>
              <a:ext cx="3969" cy="1377"/>
            </a:xfrm>
            <a:prstGeom prst="rect">
              <a:avLst/>
            </a:prstGeom>
            <a:ln>
              <a:solidFill>
                <a:schemeClr val="bg1">
                  <a:lumMod val="85000"/>
                </a:schemeClr>
              </a:solidFill>
            </a:ln>
          </p:spPr>
        </p:pic>
      </p:grpSp>
      <p:grpSp>
        <p:nvGrpSpPr>
          <p:cNvPr id="37" name="组合 36"/>
          <p:cNvGrpSpPr/>
          <p:nvPr/>
        </p:nvGrpSpPr>
        <p:grpSpPr>
          <a:xfrm>
            <a:off x="464185" y="5340350"/>
            <a:ext cx="5274945" cy="943610"/>
            <a:chOff x="9161" y="7437"/>
            <a:chExt cx="8307" cy="1486"/>
          </a:xfrm>
        </p:grpSpPr>
        <p:pic>
          <p:nvPicPr>
            <p:cNvPr id="10" name="图片 9"/>
            <p:cNvPicPr>
              <a:picLocks noChangeAspect="1"/>
            </p:cNvPicPr>
            <p:nvPr/>
          </p:nvPicPr>
          <p:blipFill>
            <a:blip r:embed="rId7"/>
            <a:stretch>
              <a:fillRect/>
            </a:stretch>
          </p:blipFill>
          <p:spPr>
            <a:xfrm>
              <a:off x="9161" y="7508"/>
              <a:ext cx="3969" cy="1344"/>
            </a:xfrm>
            <a:prstGeom prst="rect">
              <a:avLst/>
            </a:prstGeom>
            <a:ln>
              <a:solidFill>
                <a:schemeClr val="bg1">
                  <a:lumMod val="85000"/>
                </a:schemeClr>
              </a:solidFill>
            </a:ln>
          </p:spPr>
        </p:pic>
        <p:pic>
          <p:nvPicPr>
            <p:cNvPr id="11" name="图片 10"/>
            <p:cNvPicPr>
              <a:picLocks noChangeAspect="1"/>
            </p:cNvPicPr>
            <p:nvPr/>
          </p:nvPicPr>
          <p:blipFill>
            <a:blip r:embed="rId8"/>
            <a:stretch>
              <a:fillRect/>
            </a:stretch>
          </p:blipFill>
          <p:spPr>
            <a:xfrm>
              <a:off x="13500" y="7437"/>
              <a:ext cx="3969" cy="1487"/>
            </a:xfrm>
            <a:prstGeom prst="rect">
              <a:avLst/>
            </a:prstGeom>
            <a:ln>
              <a:solidFill>
                <a:schemeClr val="bg1">
                  <a:lumMod val="85000"/>
                </a:schemeClr>
              </a:solidFill>
            </a:ln>
          </p:spPr>
        </p:pic>
      </p:grpSp>
    </p:spTree>
    <p:custDataLst>
      <p:tags r:id="rId9"/>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2090" y="33655"/>
            <a:ext cx="489077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无代码</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配置流程</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endParaRPr>
          </a:p>
        </p:txBody>
      </p:sp>
      <p:sp>
        <p:nvSpPr>
          <p:cNvPr id="3" name="矩形 2"/>
          <p:cNvSpPr/>
          <p:nvPr/>
        </p:nvSpPr>
        <p:spPr>
          <a:xfrm>
            <a:off x="355600" y="1683385"/>
            <a:ext cx="4325620" cy="2584450"/>
          </a:xfrm>
          <a:prstGeom prst="rect">
            <a:avLst/>
          </a:prstGeom>
        </p:spPr>
        <p:txBody>
          <a:bodyPr wrap="square">
            <a:spAutoFit/>
          </a:bodyPr>
          <a:lstStyle/>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支持针对系统的数据进行审批节点设置</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提供基本设置和高级设置</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基本设置设定审批节点信息，支持指定成员、上级、角色、发起人自选、连续多级上级的审批设置</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支持在高级设置中开启审批节点消息通知，开启后会在系统内进行审批节点消息提醒</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支持设定是否开启审批节点待办转交、处理反馈是否必填、审批拒绝后的流转规则、节点限时处理、转交多人时采用的审批方式等规则</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326126" y="1161371"/>
            <a:ext cx="1097280" cy="368300"/>
          </a:xfrm>
          <a:prstGeom prst="rect">
            <a:avLst/>
          </a:prstGeom>
          <a:noFill/>
        </p:spPr>
        <p:txBody>
          <a:bodyPr wrap="none" rtlCol="0">
            <a:spAutoFit/>
          </a:bodyPr>
          <a:lstStyle/>
          <a:p>
            <a:pPr>
              <a:buClr>
                <a:schemeClr val="accent1"/>
              </a:buClr>
              <a:buSzPct val="80000"/>
            </a:pPr>
            <a:r>
              <a:rPr lang="zh-CN" altLang="en-US" b="1" dirty="0">
                <a:solidFill>
                  <a:srgbClr val="0052CC"/>
                </a:solidFill>
                <a:latin typeface="微软雅黑" panose="020B0503020204020204" pitchFamily="34" charset="-122"/>
                <a:ea typeface="微软雅黑" panose="020B0503020204020204" pitchFamily="34" charset="-122"/>
              </a:rPr>
              <a:t>审批节点</a:t>
            </a:r>
            <a:endParaRPr lang="zh-CN" altLang="en-US" b="1" dirty="0">
              <a:solidFill>
                <a:srgbClr val="0052CC"/>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5034280" y="976630"/>
            <a:ext cx="7157942" cy="4680000"/>
          </a:xfrm>
          <a:prstGeom prst="rect">
            <a:avLst/>
          </a:prstGeom>
          <a:ln>
            <a:solidFill>
              <a:schemeClr val="bg1">
                <a:lumMod val="85000"/>
              </a:schemeClr>
            </a:solidFill>
          </a:ln>
        </p:spPr>
      </p:pic>
      <p:pic>
        <p:nvPicPr>
          <p:cNvPr id="5" name="图片 4"/>
          <p:cNvPicPr>
            <a:picLocks noChangeAspect="1"/>
          </p:cNvPicPr>
          <p:nvPr/>
        </p:nvPicPr>
        <p:blipFill>
          <a:blip r:embed="rId3"/>
          <a:stretch>
            <a:fillRect/>
          </a:stretch>
        </p:blipFill>
        <p:spPr>
          <a:xfrm>
            <a:off x="6718300" y="2976245"/>
            <a:ext cx="2781575" cy="3600000"/>
          </a:xfrm>
          <a:prstGeom prst="rect">
            <a:avLst/>
          </a:prstGeom>
          <a:ln>
            <a:solidFill>
              <a:schemeClr val="bg1">
                <a:lumMod val="85000"/>
              </a:schemeClr>
            </a:solid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2090" y="33655"/>
            <a:ext cx="489077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无代码</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配置流程</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endParaRPr>
          </a:p>
        </p:txBody>
      </p:sp>
      <p:sp>
        <p:nvSpPr>
          <p:cNvPr id="3" name="矩形 2"/>
          <p:cNvSpPr/>
          <p:nvPr/>
        </p:nvSpPr>
        <p:spPr>
          <a:xfrm>
            <a:off x="355600" y="1683385"/>
            <a:ext cx="4325620" cy="2584450"/>
          </a:xfrm>
          <a:prstGeom prst="rect">
            <a:avLst/>
          </a:prstGeom>
        </p:spPr>
        <p:txBody>
          <a:bodyPr wrap="square">
            <a:spAutoFit/>
          </a:bodyPr>
          <a:lstStyle/>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可设置填写节点由指定成员</a:t>
            </a:r>
            <a:r>
              <a:rPr lang="en-US" altLang="zh-CN"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上级</a:t>
            </a:r>
            <a:r>
              <a:rPr lang="en-US" altLang="zh-CN"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角色</a:t>
            </a:r>
            <a:r>
              <a:rPr lang="en-US" altLang="zh-CN"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发起人字段，去进行数据信息的完善</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提供基本设置和高级设置</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基本设置设定节点处理人以及填写字段配置，可在模块已有的设置表单内选择需要填写补充的字段信息</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在高级设置中开启节点消息通知，开启后会在系统内进行节点消息提醒</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支持设定是否开启节点待办转交、处理反馈是否必填、节点限时处理、转交多人时采用的审批方式等规则</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326126" y="1161371"/>
            <a:ext cx="1097280" cy="368300"/>
          </a:xfrm>
          <a:prstGeom prst="rect">
            <a:avLst/>
          </a:prstGeom>
          <a:noFill/>
        </p:spPr>
        <p:txBody>
          <a:bodyPr wrap="none" rtlCol="0">
            <a:spAutoFit/>
          </a:bodyPr>
          <a:lstStyle/>
          <a:p>
            <a:pPr>
              <a:buClr>
                <a:schemeClr val="accent1"/>
              </a:buClr>
              <a:buSzPct val="80000"/>
            </a:pPr>
            <a:r>
              <a:rPr lang="zh-CN" altLang="en-US" b="1" dirty="0">
                <a:solidFill>
                  <a:srgbClr val="0052CC"/>
                </a:solidFill>
                <a:latin typeface="微软雅黑" panose="020B0503020204020204" pitchFamily="34" charset="-122"/>
                <a:ea typeface="微软雅黑" panose="020B0503020204020204" pitchFamily="34" charset="-122"/>
              </a:rPr>
              <a:t>填写节点</a:t>
            </a:r>
            <a:endParaRPr lang="zh-CN" altLang="en-US" b="1" dirty="0">
              <a:solidFill>
                <a:srgbClr val="0052CC"/>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5243830" y="912495"/>
            <a:ext cx="6448111" cy="4680000"/>
          </a:xfrm>
          <a:prstGeom prst="rect">
            <a:avLst/>
          </a:prstGeom>
          <a:ln>
            <a:solidFill>
              <a:schemeClr val="bg1">
                <a:lumMod val="85000"/>
              </a:schemeClr>
            </a:solidFill>
          </a:ln>
        </p:spPr>
      </p:pic>
      <p:pic>
        <p:nvPicPr>
          <p:cNvPr id="7" name="图片 6"/>
          <p:cNvPicPr>
            <a:picLocks noChangeAspect="1"/>
          </p:cNvPicPr>
          <p:nvPr/>
        </p:nvPicPr>
        <p:blipFill>
          <a:blip r:embed="rId3"/>
          <a:stretch>
            <a:fillRect/>
          </a:stretch>
        </p:blipFill>
        <p:spPr>
          <a:xfrm>
            <a:off x="6305550" y="2814320"/>
            <a:ext cx="2655319" cy="3600000"/>
          </a:xfrm>
          <a:prstGeom prst="rect">
            <a:avLst/>
          </a:prstGeom>
          <a:ln>
            <a:solidFill>
              <a:schemeClr val="bg1">
                <a:lumMod val="85000"/>
              </a:schemeClr>
            </a:solid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2090" y="33655"/>
            <a:ext cx="489077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无代码</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配置流程</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endParaRPr>
          </a:p>
        </p:txBody>
      </p:sp>
      <p:sp>
        <p:nvSpPr>
          <p:cNvPr id="3" name="矩形 2"/>
          <p:cNvSpPr/>
          <p:nvPr/>
        </p:nvSpPr>
        <p:spPr>
          <a:xfrm>
            <a:off x="355600" y="1683385"/>
            <a:ext cx="4325620" cy="3138170"/>
          </a:xfrm>
          <a:prstGeom prst="rect">
            <a:avLst/>
          </a:prstGeom>
        </p:spPr>
        <p:txBody>
          <a:bodyPr wrap="square">
            <a:spAutoFit/>
          </a:bodyPr>
          <a:lstStyle/>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更新数据：设置更新数据节点可在到达节点后更新指定模块的指定数据的某些字段信息</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添加数据：到达设置节点后，可设置在指定模块新增一条数据信息，新增的数据信息来源可与当前模块的操作数据进行关联</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添加数据时可根据实际业务情况设置新增数据的负责人信息，支持设置默认负责人为创建人或自定义设置</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添加数据和更新数据都需要设置操作对应的目标模块</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更新数据时，若找不到符合筛选条件的更新数据，可设置在目标模块中添加一条数据信息</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更新数据规则支持设置明细表格之间的数据更新规则</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326126" y="1161371"/>
            <a:ext cx="1662430" cy="368300"/>
          </a:xfrm>
          <a:prstGeom prst="rect">
            <a:avLst/>
          </a:prstGeom>
          <a:noFill/>
        </p:spPr>
        <p:txBody>
          <a:bodyPr wrap="none" rtlCol="0">
            <a:spAutoFit/>
          </a:bodyPr>
          <a:lstStyle/>
          <a:p>
            <a:pPr>
              <a:buClr>
                <a:schemeClr val="accent1"/>
              </a:buClr>
              <a:buSzPct val="80000"/>
            </a:pPr>
            <a:r>
              <a:rPr lang="zh-CN" altLang="en-US" b="1" dirty="0">
                <a:solidFill>
                  <a:srgbClr val="0052CC"/>
                </a:solidFill>
                <a:latin typeface="微软雅黑" panose="020B0503020204020204" pitchFamily="34" charset="-122"/>
                <a:ea typeface="微软雅黑" panose="020B0503020204020204" pitchFamily="34" charset="-122"/>
              </a:rPr>
              <a:t>更新</a:t>
            </a:r>
            <a:r>
              <a:rPr lang="en-US" altLang="zh-CN" b="1" dirty="0">
                <a:solidFill>
                  <a:srgbClr val="0052CC"/>
                </a:solidFill>
                <a:latin typeface="微软雅黑" panose="020B0503020204020204" pitchFamily="34" charset="-122"/>
                <a:ea typeface="微软雅黑" panose="020B0503020204020204" pitchFamily="34" charset="-122"/>
              </a:rPr>
              <a:t>/</a:t>
            </a:r>
            <a:r>
              <a:rPr lang="zh-CN" altLang="en-US" b="1" dirty="0">
                <a:solidFill>
                  <a:srgbClr val="0052CC"/>
                </a:solidFill>
                <a:latin typeface="微软雅黑" panose="020B0503020204020204" pitchFamily="34" charset="-122"/>
                <a:ea typeface="微软雅黑" panose="020B0503020204020204" pitchFamily="34" charset="-122"/>
              </a:rPr>
              <a:t>添加数据</a:t>
            </a:r>
            <a:endParaRPr lang="zh-CN" altLang="en-US" b="1" dirty="0">
              <a:solidFill>
                <a:srgbClr val="0052CC"/>
              </a:solidFill>
              <a:latin typeface="微软雅黑" panose="020B0503020204020204" pitchFamily="34" charset="-122"/>
              <a:ea typeface="微软雅黑" panose="020B0503020204020204" pitchFamily="34" charset="-122"/>
            </a:endParaRPr>
          </a:p>
        </p:txBody>
      </p:sp>
      <p:pic>
        <p:nvPicPr>
          <p:cNvPr id="11" name="图片 10" descr="更新数据"/>
          <p:cNvPicPr>
            <a:picLocks noChangeAspect="1"/>
          </p:cNvPicPr>
          <p:nvPr/>
        </p:nvPicPr>
        <p:blipFill>
          <a:blip r:embed="rId2"/>
          <a:stretch>
            <a:fillRect/>
          </a:stretch>
        </p:blipFill>
        <p:spPr>
          <a:xfrm>
            <a:off x="5274310" y="-12065"/>
            <a:ext cx="6912000" cy="4320000"/>
          </a:xfrm>
          <a:prstGeom prst="rect">
            <a:avLst/>
          </a:prstGeom>
          <a:ln>
            <a:noFill/>
          </a:ln>
        </p:spPr>
      </p:pic>
      <p:pic>
        <p:nvPicPr>
          <p:cNvPr id="10" name="图片 9" descr="添加数据"/>
          <p:cNvPicPr>
            <a:picLocks noChangeAspect="1"/>
          </p:cNvPicPr>
          <p:nvPr/>
        </p:nvPicPr>
        <p:blipFill rotWithShape="1">
          <a:blip r:embed="rId3"/>
          <a:srcRect b="30900"/>
          <a:stretch>
            <a:fillRect/>
          </a:stretch>
        </p:blipFill>
        <p:spPr>
          <a:xfrm>
            <a:off x="5274310" y="3872865"/>
            <a:ext cx="6912001" cy="2985135"/>
          </a:xfrm>
          <a:prstGeom prst="rect">
            <a:avLst/>
          </a:prstGeom>
          <a:ln>
            <a:no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2090" y="33655"/>
            <a:ext cx="489077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无代码</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页面布局</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endParaRPr>
          </a:p>
        </p:txBody>
      </p:sp>
      <p:sp>
        <p:nvSpPr>
          <p:cNvPr id="3" name="矩形 2"/>
          <p:cNvSpPr/>
          <p:nvPr/>
        </p:nvSpPr>
        <p:spPr>
          <a:xfrm>
            <a:off x="355600" y="1881505"/>
            <a:ext cx="4325620" cy="2584450"/>
          </a:xfrm>
          <a:prstGeom prst="rect">
            <a:avLst/>
          </a:prstGeom>
        </p:spPr>
        <p:txBody>
          <a:bodyPr wrap="square">
            <a:spAutoFit/>
          </a:bodyPr>
          <a:lstStyle/>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支持自定义设置信息详情页页面布局</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页面布局提供三种类型的组件信息</a:t>
            </a:r>
            <a:r>
              <a:rPr lang="en-US" altLang="zh-CN"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通用组件、详细信息组件和业务组件</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通用组件：标题和按钮、详细信息、快捷新建、重要信息、流程日志</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详细信息组件：详细资料、活动、团队成员、附件、操作记录</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业务组件：展示与当前模块通过</a:t>
            </a:r>
            <a:r>
              <a:rPr lang="en-US" altLang="zh-CN"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数据关联</a:t>
            </a:r>
            <a:r>
              <a:rPr lang="en-US" altLang="zh-CN"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字段产生关联的模块信息</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326126" y="1359491"/>
            <a:ext cx="1097280" cy="368300"/>
          </a:xfrm>
          <a:prstGeom prst="rect">
            <a:avLst/>
          </a:prstGeom>
          <a:noFill/>
        </p:spPr>
        <p:txBody>
          <a:bodyPr wrap="none" rtlCol="0">
            <a:spAutoFit/>
          </a:bodyPr>
          <a:lstStyle/>
          <a:p>
            <a:pPr>
              <a:buClr>
                <a:schemeClr val="accent1"/>
              </a:buClr>
              <a:buSzPct val="80000"/>
            </a:pPr>
            <a:r>
              <a:rPr lang="zh-CN" b="1" dirty="0">
                <a:solidFill>
                  <a:srgbClr val="0052CC"/>
                </a:solidFill>
                <a:latin typeface="微软雅黑" panose="020B0503020204020204" pitchFamily="34" charset="-122"/>
                <a:ea typeface="微软雅黑" panose="020B0503020204020204" pitchFamily="34" charset="-122"/>
              </a:rPr>
              <a:t>页面布局</a:t>
            </a:r>
            <a:endParaRPr lang="zh-CN" b="1" dirty="0">
              <a:solidFill>
                <a:srgbClr val="0052CC"/>
              </a:solidFill>
              <a:latin typeface="微软雅黑" panose="020B0503020204020204" pitchFamily="34" charset="-122"/>
              <a:ea typeface="微软雅黑" panose="020B0503020204020204" pitchFamily="34" charset="-122"/>
            </a:endParaRPr>
          </a:p>
        </p:txBody>
      </p:sp>
      <p:pic>
        <p:nvPicPr>
          <p:cNvPr id="2" name="图片 1" descr="重要信息组件"/>
          <p:cNvPicPr>
            <a:picLocks noChangeAspect="1"/>
          </p:cNvPicPr>
          <p:nvPr/>
        </p:nvPicPr>
        <p:blipFill>
          <a:blip r:embed="rId2"/>
          <a:stretch>
            <a:fillRect/>
          </a:stretch>
        </p:blipFill>
        <p:spPr>
          <a:xfrm>
            <a:off x="4982210" y="1268730"/>
            <a:ext cx="6912000" cy="432000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2090" y="33655"/>
            <a:ext cx="489077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无代码</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拓展配置</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endParaRPr>
          </a:p>
        </p:txBody>
      </p:sp>
      <p:sp>
        <p:nvSpPr>
          <p:cNvPr id="3" name="矩形 2"/>
          <p:cNvSpPr/>
          <p:nvPr/>
        </p:nvSpPr>
        <p:spPr>
          <a:xfrm>
            <a:off x="355600" y="1881505"/>
            <a:ext cx="4325620" cy="2306955"/>
          </a:xfrm>
          <a:prstGeom prst="rect">
            <a:avLst/>
          </a:prstGeom>
        </p:spPr>
        <p:txBody>
          <a:bodyPr wrap="square">
            <a:spAutoFit/>
          </a:bodyPr>
          <a:lstStyle/>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通过拓展配置可以实现除系统提供的标准功能之外的一些按钮功能、消息通知以及表单校验和阶段流程的设置</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拓展配置包含自定义按钮、自定义提醒、数据提交校验、阶段流程配置、打印模板设置、分类设置</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可灵活配置按钮功能以及数据校验规则</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同时支持对模块数据的阶段流程做配置，规范信息的跟进过程</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326126" y="1359491"/>
            <a:ext cx="1097280" cy="368300"/>
          </a:xfrm>
          <a:prstGeom prst="rect">
            <a:avLst/>
          </a:prstGeom>
          <a:noFill/>
        </p:spPr>
        <p:txBody>
          <a:bodyPr wrap="none" rtlCol="0">
            <a:spAutoFit/>
          </a:bodyPr>
          <a:lstStyle/>
          <a:p>
            <a:pPr>
              <a:buClr>
                <a:schemeClr val="accent1"/>
              </a:buClr>
              <a:buSzPct val="80000"/>
            </a:pPr>
            <a:r>
              <a:rPr lang="zh-CN" b="1" dirty="0">
                <a:solidFill>
                  <a:srgbClr val="0052CC"/>
                </a:solidFill>
                <a:latin typeface="微软雅黑" panose="020B0503020204020204" pitchFamily="34" charset="-122"/>
                <a:ea typeface="微软雅黑" panose="020B0503020204020204" pitchFamily="34" charset="-122"/>
              </a:rPr>
              <a:t>拓展配置</a:t>
            </a:r>
            <a:endParaRPr lang="zh-CN" b="1" dirty="0">
              <a:solidFill>
                <a:srgbClr val="0052CC"/>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4889500" y="774700"/>
            <a:ext cx="6911340" cy="5365750"/>
            <a:chOff x="7700" y="1649"/>
            <a:chExt cx="10884" cy="8450"/>
          </a:xfrm>
        </p:grpSpPr>
        <p:pic>
          <p:nvPicPr>
            <p:cNvPr id="5" name="图片 4" descr="分组配置"/>
            <p:cNvPicPr>
              <a:picLocks noChangeAspect="1"/>
            </p:cNvPicPr>
            <p:nvPr/>
          </p:nvPicPr>
          <p:blipFill>
            <a:blip r:embed="rId2"/>
            <a:stretch>
              <a:fillRect/>
            </a:stretch>
          </p:blipFill>
          <p:spPr>
            <a:xfrm>
              <a:off x="7700" y="1649"/>
              <a:ext cx="10885" cy="6803"/>
            </a:xfrm>
            <a:prstGeom prst="rect">
              <a:avLst/>
            </a:prstGeom>
          </p:spPr>
        </p:pic>
        <p:pic>
          <p:nvPicPr>
            <p:cNvPr id="6" name="图片 5"/>
            <p:cNvPicPr>
              <a:picLocks noChangeAspect="1"/>
            </p:cNvPicPr>
            <p:nvPr/>
          </p:nvPicPr>
          <p:blipFill>
            <a:blip r:embed="rId3"/>
            <a:stretch>
              <a:fillRect/>
            </a:stretch>
          </p:blipFill>
          <p:spPr>
            <a:xfrm>
              <a:off x="8036" y="5914"/>
              <a:ext cx="9689" cy="2835"/>
            </a:xfrm>
            <a:prstGeom prst="rect">
              <a:avLst/>
            </a:prstGeom>
            <a:ln>
              <a:solidFill>
                <a:schemeClr val="bg2"/>
              </a:solidFill>
            </a:ln>
          </p:spPr>
        </p:pic>
        <p:pic>
          <p:nvPicPr>
            <p:cNvPr id="7" name="图片 6"/>
            <p:cNvPicPr>
              <a:picLocks noChangeAspect="1"/>
            </p:cNvPicPr>
            <p:nvPr/>
          </p:nvPicPr>
          <p:blipFill>
            <a:blip r:embed="rId4"/>
            <a:stretch>
              <a:fillRect/>
            </a:stretch>
          </p:blipFill>
          <p:spPr>
            <a:xfrm>
              <a:off x="8036" y="8631"/>
              <a:ext cx="9638" cy="1469"/>
            </a:xfrm>
            <a:prstGeom prst="rect">
              <a:avLst/>
            </a:prstGeom>
          </p:spPr>
        </p:pic>
      </p:grpSp>
    </p:spTree>
    <p:custDataLst>
      <p:tags r:id="rId5"/>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2090" y="33655"/>
            <a:ext cx="489077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无代码</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拓展配置</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endParaRPr>
          </a:p>
        </p:txBody>
      </p:sp>
      <p:sp>
        <p:nvSpPr>
          <p:cNvPr id="3" name="矩形 2"/>
          <p:cNvSpPr/>
          <p:nvPr/>
        </p:nvSpPr>
        <p:spPr>
          <a:xfrm>
            <a:off x="355600" y="1881505"/>
            <a:ext cx="4325620" cy="2861310"/>
          </a:xfrm>
          <a:prstGeom prst="rect">
            <a:avLst/>
          </a:prstGeom>
        </p:spPr>
        <p:txBody>
          <a:bodyPr wrap="square">
            <a:spAutoFit/>
          </a:bodyPr>
          <a:lstStyle/>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自定义按钮设置后可以显示在页面布局的标题与按钮信息中</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在设置自定义按钮是可以选择触发条件，触发条件只是设置总是触发或满足条件触发</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设置满足条件触发时，数据满足条件设置后才会显示按钮信息</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支持设置点击按钮后的执行操作，可设置立即执行、二次确认或设置填写指定内容</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支持针对按钮进行工作流配置，按钮工作流支持设置条件节点、抄送节点、添加数据、更新数据</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326126" y="1359491"/>
            <a:ext cx="1325880" cy="368300"/>
          </a:xfrm>
          <a:prstGeom prst="rect">
            <a:avLst/>
          </a:prstGeom>
          <a:noFill/>
        </p:spPr>
        <p:txBody>
          <a:bodyPr wrap="none" rtlCol="0">
            <a:spAutoFit/>
          </a:bodyPr>
          <a:lstStyle/>
          <a:p>
            <a:pPr>
              <a:buClr>
                <a:schemeClr val="accent1"/>
              </a:buClr>
              <a:buSzPct val="80000"/>
            </a:pPr>
            <a:r>
              <a:rPr lang="zh-CN" b="1" dirty="0">
                <a:solidFill>
                  <a:srgbClr val="0052CC"/>
                </a:solidFill>
                <a:latin typeface="微软雅黑" panose="020B0503020204020204" pitchFamily="34" charset="-122"/>
                <a:ea typeface="微软雅黑" panose="020B0503020204020204" pitchFamily="34" charset="-122"/>
              </a:rPr>
              <a:t>自定义按钮</a:t>
            </a:r>
            <a:endParaRPr lang="zh-CN" b="1" dirty="0">
              <a:solidFill>
                <a:srgbClr val="0052CC"/>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391785" y="579755"/>
            <a:ext cx="5828724" cy="5848170"/>
            <a:chOff x="9450" y="453"/>
            <a:chExt cx="9179" cy="9210"/>
          </a:xfrm>
        </p:grpSpPr>
        <p:pic>
          <p:nvPicPr>
            <p:cNvPr id="2" name="图片 1"/>
            <p:cNvPicPr>
              <a:picLocks noChangeAspect="1"/>
            </p:cNvPicPr>
            <p:nvPr/>
          </p:nvPicPr>
          <p:blipFill>
            <a:blip r:embed="rId2"/>
            <a:stretch>
              <a:fillRect/>
            </a:stretch>
          </p:blipFill>
          <p:spPr>
            <a:xfrm>
              <a:off x="10756" y="453"/>
              <a:ext cx="7867" cy="6803"/>
            </a:xfrm>
            <a:prstGeom prst="rect">
              <a:avLst/>
            </a:prstGeom>
            <a:ln>
              <a:solidFill>
                <a:schemeClr val="bg2"/>
              </a:solidFill>
            </a:ln>
          </p:spPr>
        </p:pic>
        <p:pic>
          <p:nvPicPr>
            <p:cNvPr id="9" name="图片 8"/>
            <p:cNvPicPr>
              <a:picLocks noChangeAspect="1"/>
            </p:cNvPicPr>
            <p:nvPr/>
          </p:nvPicPr>
          <p:blipFill>
            <a:blip r:embed="rId3"/>
            <a:stretch>
              <a:fillRect/>
            </a:stretch>
          </p:blipFill>
          <p:spPr>
            <a:xfrm>
              <a:off x="14499" y="3365"/>
              <a:ext cx="4130" cy="4535"/>
            </a:xfrm>
            <a:prstGeom prst="rect">
              <a:avLst/>
            </a:prstGeom>
            <a:ln>
              <a:solidFill>
                <a:schemeClr val="bg2"/>
              </a:solidFill>
            </a:ln>
          </p:spPr>
        </p:pic>
        <p:pic>
          <p:nvPicPr>
            <p:cNvPr id="10" name="图片 9"/>
            <p:cNvPicPr>
              <a:picLocks noChangeAspect="1"/>
            </p:cNvPicPr>
            <p:nvPr/>
          </p:nvPicPr>
          <p:blipFill>
            <a:blip r:embed="rId4"/>
            <a:stretch>
              <a:fillRect/>
            </a:stretch>
          </p:blipFill>
          <p:spPr>
            <a:xfrm>
              <a:off x="9450" y="7395"/>
              <a:ext cx="5823" cy="2268"/>
            </a:xfrm>
            <a:prstGeom prst="rect">
              <a:avLst/>
            </a:prstGeom>
            <a:ln>
              <a:solidFill>
                <a:schemeClr val="bg2"/>
              </a:solidFill>
            </a:ln>
          </p:spPr>
        </p:pic>
      </p:grpSp>
    </p:spTree>
    <p:custDataLst>
      <p:tags r:id="rId5"/>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65659" y="3093984"/>
            <a:ext cx="3396667" cy="1338828"/>
          </a:xfrm>
          <a:prstGeom prst="rect">
            <a:avLst/>
          </a:prstGeom>
          <a:noFill/>
        </p:spPr>
        <p:txBody>
          <a:bodyPr wrap="square" rtlCol="0">
            <a:spAutoFit/>
          </a:bodyPr>
          <a:lstStyle/>
          <a:p>
            <a:pPr marL="285750" lvl="0" indent="-285750" algn="just" defTabSz="914400">
              <a:lnSpc>
                <a:spcPct val="150000"/>
              </a:lnSpc>
              <a:buFont typeface="Wingdings" panose="05000000000000000000" pitchFamily="2" charset="2"/>
              <a:buChar char="l"/>
            </a:pPr>
            <a:r>
              <a:rPr lang="zh-CN" altLang="en-US" dirty="0">
                <a:solidFill>
                  <a:srgbClr val="1F6AD9"/>
                </a:solidFill>
                <a:latin typeface="Arial" panose="020B0604020202020204" pitchFamily="34" charset="0"/>
                <a:ea typeface="微软雅黑" panose="020B0503020204020204" pitchFamily="34" charset="-122"/>
              </a:rPr>
              <a:t>无代码并不是没有代码</a:t>
            </a:r>
            <a:endParaRPr lang="en-US" altLang="zh-CN" dirty="0">
              <a:solidFill>
                <a:srgbClr val="1F6AD9"/>
              </a:solidFill>
              <a:latin typeface="Arial" panose="020B0604020202020204" pitchFamily="34" charset="0"/>
              <a:ea typeface="微软雅黑" panose="020B0503020204020204" pitchFamily="34" charset="-122"/>
            </a:endParaRPr>
          </a:p>
          <a:p>
            <a:pPr marL="285750" lvl="0" indent="-285750" algn="just" defTabSz="914400">
              <a:lnSpc>
                <a:spcPct val="150000"/>
              </a:lnSpc>
              <a:buFont typeface="Wingdings" panose="05000000000000000000" pitchFamily="2" charset="2"/>
              <a:buChar char="l"/>
            </a:pPr>
            <a:r>
              <a:rPr lang="zh-CN" altLang="en-US" dirty="0">
                <a:solidFill>
                  <a:srgbClr val="1F6AD9"/>
                </a:solidFill>
                <a:latin typeface="Arial" panose="020B0604020202020204" pitchFamily="34" charset="0"/>
                <a:ea typeface="微软雅黑" panose="020B0503020204020204" pitchFamily="34" charset="-122"/>
              </a:rPr>
              <a:t>无代码是大量代码的组件化</a:t>
            </a:r>
            <a:endParaRPr lang="en-US" altLang="zh-CN" dirty="0">
              <a:solidFill>
                <a:srgbClr val="1F6AD9"/>
              </a:solidFill>
              <a:latin typeface="Arial" panose="020B0604020202020204" pitchFamily="34" charset="0"/>
              <a:ea typeface="微软雅黑" panose="020B0503020204020204" pitchFamily="34" charset="-122"/>
            </a:endParaRPr>
          </a:p>
          <a:p>
            <a:pPr marL="285750" lvl="0" indent="-285750" algn="just" defTabSz="914400">
              <a:lnSpc>
                <a:spcPct val="150000"/>
              </a:lnSpc>
              <a:buFont typeface="Wingdings" panose="05000000000000000000" pitchFamily="2" charset="2"/>
              <a:buChar char="l"/>
            </a:pPr>
            <a:r>
              <a:rPr lang="zh-CN" altLang="en-US" dirty="0">
                <a:solidFill>
                  <a:srgbClr val="1F6AD9"/>
                </a:solidFill>
                <a:latin typeface="Arial" panose="020B0604020202020204" pitchFamily="34" charset="0"/>
                <a:ea typeface="微软雅黑" panose="020B0503020204020204" pitchFamily="34" charset="-122"/>
              </a:rPr>
              <a:t>无代码是数字化开发平台</a:t>
            </a:r>
            <a:endParaRPr lang="zh-CN" altLang="en-US" dirty="0">
              <a:solidFill>
                <a:srgbClr val="1F6AD9"/>
              </a:solidFill>
              <a:latin typeface="Arial" panose="020B0604020202020204" pitchFamily="34" charset="0"/>
              <a:ea typeface="微软雅黑" panose="020B0503020204020204" pitchFamily="34" charset="-122"/>
            </a:endParaRPr>
          </a:p>
        </p:txBody>
      </p:sp>
      <p:sp>
        <p:nvSpPr>
          <p:cNvPr id="3" name="文本框 2"/>
          <p:cNvSpPr txBox="1"/>
          <p:nvPr/>
        </p:nvSpPr>
        <p:spPr>
          <a:xfrm>
            <a:off x="1808524" y="2277079"/>
            <a:ext cx="2792568" cy="461665"/>
          </a:xfrm>
          <a:prstGeom prst="rect">
            <a:avLst/>
          </a:prstGeom>
          <a:noFill/>
        </p:spPr>
        <p:txBody>
          <a:bodyPr wrap="square" rtlCol="0">
            <a:spAutoFit/>
          </a:bodyPr>
          <a:lstStyle/>
          <a:p>
            <a:pPr lvl="0" defTabSz="914400"/>
            <a:r>
              <a:rPr lang="zh-CN" altLang="en-US" sz="2400" dirty="0">
                <a:solidFill>
                  <a:srgbClr val="1F6AD9"/>
                </a:solidFill>
                <a:latin typeface="Arial" panose="020B0604020202020204" pitchFamily="34" charset="0"/>
                <a:ea typeface="微软雅黑" panose="020B0503020204020204" pitchFamily="34" charset="-122"/>
              </a:rPr>
              <a:t>无代码的定义</a:t>
            </a:r>
            <a:endParaRPr lang="zh-CN" altLang="en-US" sz="2400" dirty="0">
              <a:solidFill>
                <a:srgbClr val="1F6AD9"/>
              </a:solidFill>
              <a:latin typeface="Arial" panose="020B0604020202020204" pitchFamily="34" charset="0"/>
              <a:ea typeface="微软雅黑" panose="020B0503020204020204" pitchFamily="34" charset="-122"/>
            </a:endParaRPr>
          </a:p>
        </p:txBody>
      </p:sp>
      <p:sp>
        <p:nvSpPr>
          <p:cNvPr id="4" name="文本框 3"/>
          <p:cNvSpPr txBox="1"/>
          <p:nvPr/>
        </p:nvSpPr>
        <p:spPr>
          <a:xfrm>
            <a:off x="7018494" y="3093984"/>
            <a:ext cx="3082271" cy="1338828"/>
          </a:xfrm>
          <a:prstGeom prst="rect">
            <a:avLst/>
          </a:prstGeom>
          <a:noFill/>
        </p:spPr>
        <p:txBody>
          <a:bodyPr wrap="square" rtlCol="0">
            <a:spAutoFit/>
          </a:bodyPr>
          <a:lstStyle/>
          <a:p>
            <a:pPr marL="285750" lvl="0" indent="-285750" algn="just" defTabSz="914400">
              <a:lnSpc>
                <a:spcPct val="150000"/>
              </a:lnSpc>
              <a:buFont typeface="Wingdings" panose="05000000000000000000" pitchFamily="2" charset="2"/>
              <a:buChar char="l"/>
            </a:pPr>
            <a:r>
              <a:rPr lang="zh-CN" altLang="en-US" dirty="0">
                <a:solidFill>
                  <a:srgbClr val="1F6AD9"/>
                </a:solidFill>
                <a:latin typeface="Arial" panose="020B0604020202020204" pitchFamily="34" charset="0"/>
                <a:ea typeface="微软雅黑" panose="020B0503020204020204" pitchFamily="34" charset="-122"/>
              </a:rPr>
              <a:t>使用人不需要写代码</a:t>
            </a:r>
            <a:endParaRPr lang="en-US" altLang="zh-CN" dirty="0">
              <a:solidFill>
                <a:srgbClr val="1F6AD9"/>
              </a:solidFill>
              <a:latin typeface="Arial" panose="020B0604020202020204" pitchFamily="34" charset="0"/>
              <a:ea typeface="微软雅黑" panose="020B0503020204020204" pitchFamily="34" charset="-122"/>
            </a:endParaRPr>
          </a:p>
          <a:p>
            <a:pPr marL="285750" lvl="0" indent="-285750" algn="just" defTabSz="914400">
              <a:lnSpc>
                <a:spcPct val="150000"/>
              </a:lnSpc>
              <a:buFont typeface="Wingdings" panose="05000000000000000000" pitchFamily="2" charset="2"/>
              <a:buChar char="l"/>
            </a:pPr>
            <a:r>
              <a:rPr lang="zh-CN" altLang="en-US" dirty="0">
                <a:solidFill>
                  <a:srgbClr val="1F6AD9"/>
                </a:solidFill>
                <a:latin typeface="Arial" panose="020B0604020202020204" pitchFamily="34" charset="0"/>
                <a:ea typeface="微软雅黑" panose="020B0503020204020204" pitchFamily="34" charset="-122"/>
              </a:rPr>
              <a:t>像搭乐高一样搭建应用</a:t>
            </a:r>
            <a:endParaRPr lang="en-US" altLang="zh-CN" dirty="0">
              <a:solidFill>
                <a:srgbClr val="1F6AD9"/>
              </a:solidFill>
              <a:latin typeface="Arial" panose="020B0604020202020204" pitchFamily="34" charset="0"/>
              <a:ea typeface="微软雅黑" panose="020B0503020204020204" pitchFamily="34" charset="-122"/>
            </a:endParaRPr>
          </a:p>
          <a:p>
            <a:pPr marL="285750" lvl="0" indent="-285750" algn="just" defTabSz="914400">
              <a:lnSpc>
                <a:spcPct val="150000"/>
              </a:lnSpc>
              <a:buFont typeface="Wingdings" panose="05000000000000000000" pitchFamily="2" charset="2"/>
              <a:buChar char="l"/>
            </a:pPr>
            <a:r>
              <a:rPr lang="zh-CN" altLang="en-US" dirty="0">
                <a:solidFill>
                  <a:srgbClr val="1F6AD9"/>
                </a:solidFill>
                <a:latin typeface="Arial" panose="020B0604020202020204" pitchFamily="34" charset="0"/>
                <a:ea typeface="微软雅黑" panose="020B0503020204020204" pitchFamily="34" charset="-122"/>
              </a:rPr>
              <a:t>多业务场景快速搭建</a:t>
            </a:r>
            <a:endParaRPr lang="zh-CN" altLang="en-US" dirty="0">
              <a:solidFill>
                <a:srgbClr val="1F6AD9"/>
              </a:solidFill>
              <a:latin typeface="Arial" panose="020B0604020202020204" pitchFamily="34" charset="0"/>
              <a:ea typeface="微软雅黑" panose="020B0503020204020204" pitchFamily="34" charset="-122"/>
            </a:endParaRPr>
          </a:p>
        </p:txBody>
      </p:sp>
      <p:sp>
        <p:nvSpPr>
          <p:cNvPr id="5" name="矩形 4"/>
          <p:cNvSpPr/>
          <p:nvPr/>
        </p:nvSpPr>
        <p:spPr>
          <a:xfrm>
            <a:off x="1614308" y="2108560"/>
            <a:ext cx="3791508" cy="3333750"/>
          </a:xfrm>
          <a:prstGeom prst="rect">
            <a:avLst/>
          </a:prstGeom>
          <a:noFill/>
          <a:ln>
            <a:solidFill>
              <a:srgbClr val="1F6AD9"/>
            </a:solidFill>
          </a:ln>
          <a:effectLst>
            <a:outerShdw blurRad="50800" dist="38100" dir="18900000" sx="102000" sy="102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482AC"/>
              </a:solidFill>
              <a:effectLst/>
              <a:uLnTx/>
              <a:uFillTx/>
              <a:latin typeface="Arial" panose="020B0604020202020204" pitchFamily="34" charset="0"/>
              <a:ea typeface="微软雅黑" panose="020B0503020204020204" pitchFamily="34" charset="-122"/>
              <a:cs typeface="+mn-cs"/>
            </a:endParaRPr>
          </a:p>
        </p:txBody>
      </p:sp>
      <p:cxnSp>
        <p:nvCxnSpPr>
          <p:cNvPr id="6" name="直接连接符 5"/>
          <p:cNvCxnSpPr/>
          <p:nvPr/>
        </p:nvCxnSpPr>
        <p:spPr>
          <a:xfrm>
            <a:off x="1869896" y="2859765"/>
            <a:ext cx="25431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853069" y="2108559"/>
            <a:ext cx="3778226" cy="3333751"/>
          </a:xfrm>
          <a:prstGeom prst="rect">
            <a:avLst/>
          </a:prstGeom>
          <a:noFill/>
          <a:ln>
            <a:solidFill>
              <a:srgbClr val="1F6AD9"/>
            </a:solidFill>
          </a:ln>
          <a:effectLst>
            <a:outerShdw blurRad="50800" dist="38100" dir="18900000" sx="102000" sy="102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482AC"/>
              </a:solidFill>
              <a:effectLst/>
              <a:uLnTx/>
              <a:uFillTx/>
              <a:latin typeface="Arial" panose="020B0604020202020204" pitchFamily="34" charset="0"/>
              <a:ea typeface="微软雅黑" panose="020B0503020204020204" pitchFamily="34" charset="-122"/>
              <a:cs typeface="+mn-cs"/>
            </a:endParaRPr>
          </a:p>
        </p:txBody>
      </p:sp>
      <p:cxnSp>
        <p:nvCxnSpPr>
          <p:cNvPr id="8" name="直接连接符 7"/>
          <p:cNvCxnSpPr/>
          <p:nvPr/>
        </p:nvCxnSpPr>
        <p:spPr>
          <a:xfrm>
            <a:off x="7108657" y="2859765"/>
            <a:ext cx="27225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PA-A000320150714E99PPSH-4357"/>
          <p:cNvSpPr/>
          <p:nvPr>
            <p:custDataLst>
              <p:tags r:id="rId1"/>
            </p:custDataLst>
          </p:nvPr>
        </p:nvSpPr>
        <p:spPr bwMode="auto">
          <a:xfrm>
            <a:off x="9659709" y="4510358"/>
            <a:ext cx="706280" cy="748524"/>
          </a:xfrm>
          <a:custGeom>
            <a:avLst/>
            <a:gdLst>
              <a:gd name="T0" fmla="*/ 1366642 w 3058"/>
              <a:gd name="T1" fmla="*/ 267199 h 3241"/>
              <a:gd name="T2" fmla="*/ 1120080 w 3058"/>
              <a:gd name="T3" fmla="*/ 814373 h 3241"/>
              <a:gd name="T4" fmla="*/ 1048444 w 3058"/>
              <a:gd name="T5" fmla="*/ 814373 h 3241"/>
              <a:gd name="T6" fmla="*/ 1311665 w 3058"/>
              <a:gd name="T7" fmla="*/ 234979 h 3241"/>
              <a:gd name="T8" fmla="*/ 905727 w 3058"/>
              <a:gd name="T9" fmla="*/ 234979 h 3241"/>
              <a:gd name="T10" fmla="*/ 905727 w 3058"/>
              <a:gd name="T11" fmla="*/ 1588749 h 3241"/>
              <a:gd name="T12" fmla="*/ 1416066 w 3058"/>
              <a:gd name="T13" fmla="*/ 1730403 h 3241"/>
              <a:gd name="T14" fmla="*/ 1416066 w 3058"/>
              <a:gd name="T15" fmla="*/ 1800397 h 3241"/>
              <a:gd name="T16" fmla="*/ 268775 w 3058"/>
              <a:gd name="T17" fmla="*/ 1800397 h 3241"/>
              <a:gd name="T18" fmla="*/ 268775 w 3058"/>
              <a:gd name="T19" fmla="*/ 1725959 h 3241"/>
              <a:gd name="T20" fmla="*/ 761899 w 3058"/>
              <a:gd name="T21" fmla="*/ 1588749 h 3241"/>
              <a:gd name="T22" fmla="*/ 761899 w 3058"/>
              <a:gd name="T23" fmla="*/ 234979 h 3241"/>
              <a:gd name="T24" fmla="*/ 378173 w 3058"/>
              <a:gd name="T25" fmla="*/ 234979 h 3241"/>
              <a:gd name="T26" fmla="*/ 640839 w 3058"/>
              <a:gd name="T27" fmla="*/ 814373 h 3241"/>
              <a:gd name="T28" fmla="*/ 569203 w 3058"/>
              <a:gd name="T29" fmla="*/ 814373 h 3241"/>
              <a:gd name="T30" fmla="*/ 322641 w 3058"/>
              <a:gd name="T31" fmla="*/ 267199 h 3241"/>
              <a:gd name="T32" fmla="*/ 76079 w 3058"/>
              <a:gd name="T33" fmla="*/ 814373 h 3241"/>
              <a:gd name="T34" fmla="*/ 4443 w 3058"/>
              <a:gd name="T35" fmla="*/ 814373 h 3241"/>
              <a:gd name="T36" fmla="*/ 268775 w 3058"/>
              <a:gd name="T37" fmla="*/ 228313 h 3241"/>
              <a:gd name="T38" fmla="*/ 268775 w 3058"/>
              <a:gd name="T39" fmla="*/ 161097 h 3241"/>
              <a:gd name="T40" fmla="*/ 273217 w 3058"/>
              <a:gd name="T41" fmla="*/ 161097 h 3241"/>
              <a:gd name="T42" fmla="*/ 710254 w 3058"/>
              <a:gd name="T43" fmla="*/ 161097 h 3241"/>
              <a:gd name="T44" fmla="*/ 838533 w 3058"/>
              <a:gd name="T45" fmla="*/ 0 h 3241"/>
              <a:gd name="T46" fmla="*/ 966812 w 3058"/>
              <a:gd name="T47" fmla="*/ 161097 h 3241"/>
              <a:gd name="T48" fmla="*/ 1416066 w 3058"/>
              <a:gd name="T49" fmla="*/ 161097 h 3241"/>
              <a:gd name="T50" fmla="*/ 1416066 w 3058"/>
              <a:gd name="T51" fmla="*/ 218870 h 3241"/>
              <a:gd name="T52" fmla="*/ 1684840 w 3058"/>
              <a:gd name="T53" fmla="*/ 814373 h 3241"/>
              <a:gd name="T54" fmla="*/ 1613204 w 3058"/>
              <a:gd name="T55" fmla="*/ 814373 h 3241"/>
              <a:gd name="T56" fmla="*/ 1366642 w 3058"/>
              <a:gd name="T57" fmla="*/ 267199 h 3241"/>
              <a:gd name="T58" fmla="*/ 645282 w 3058"/>
              <a:gd name="T59" fmla="*/ 889922 h 3241"/>
              <a:gd name="T60" fmla="*/ 322641 w 3058"/>
              <a:gd name="T61" fmla="*/ 1226003 h 3241"/>
              <a:gd name="T62" fmla="*/ 0 w 3058"/>
              <a:gd name="T63" fmla="*/ 889922 h 3241"/>
              <a:gd name="T64" fmla="*/ 645282 w 3058"/>
              <a:gd name="T65" fmla="*/ 889922 h 3241"/>
              <a:gd name="T66" fmla="*/ 1052886 w 3058"/>
              <a:gd name="T67" fmla="*/ 889922 h 3241"/>
              <a:gd name="T68" fmla="*/ 1698168 w 3058"/>
              <a:gd name="T69" fmla="*/ 889922 h 3241"/>
              <a:gd name="T70" fmla="*/ 1375527 w 3058"/>
              <a:gd name="T71" fmla="*/ 1226003 h 3241"/>
              <a:gd name="T72" fmla="*/ 1052886 w 3058"/>
              <a:gd name="T73" fmla="*/ 889922 h 32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058" h="3241">
                <a:moveTo>
                  <a:pt x="2461" y="481"/>
                </a:moveTo>
                <a:cubicBezTo>
                  <a:pt x="2017" y="1466"/>
                  <a:pt x="2017" y="1466"/>
                  <a:pt x="2017" y="1466"/>
                </a:cubicBezTo>
                <a:cubicBezTo>
                  <a:pt x="1888" y="1466"/>
                  <a:pt x="1888" y="1466"/>
                  <a:pt x="1888" y="1466"/>
                </a:cubicBezTo>
                <a:cubicBezTo>
                  <a:pt x="2362" y="423"/>
                  <a:pt x="2362" y="423"/>
                  <a:pt x="2362" y="423"/>
                </a:cubicBezTo>
                <a:cubicBezTo>
                  <a:pt x="1631" y="423"/>
                  <a:pt x="1631" y="423"/>
                  <a:pt x="1631" y="423"/>
                </a:cubicBezTo>
                <a:cubicBezTo>
                  <a:pt x="1631" y="2860"/>
                  <a:pt x="1631" y="2860"/>
                  <a:pt x="1631" y="2860"/>
                </a:cubicBezTo>
                <a:cubicBezTo>
                  <a:pt x="1782" y="2866"/>
                  <a:pt x="2550" y="3115"/>
                  <a:pt x="2550" y="3115"/>
                </a:cubicBezTo>
                <a:cubicBezTo>
                  <a:pt x="2550" y="3241"/>
                  <a:pt x="2550" y="3241"/>
                  <a:pt x="2550" y="3241"/>
                </a:cubicBezTo>
                <a:cubicBezTo>
                  <a:pt x="484" y="3241"/>
                  <a:pt x="484" y="3241"/>
                  <a:pt x="484" y="3241"/>
                </a:cubicBezTo>
                <a:cubicBezTo>
                  <a:pt x="484" y="3107"/>
                  <a:pt x="484" y="3107"/>
                  <a:pt x="484" y="3107"/>
                </a:cubicBezTo>
                <a:cubicBezTo>
                  <a:pt x="484" y="3107"/>
                  <a:pt x="1253" y="2860"/>
                  <a:pt x="1372" y="2860"/>
                </a:cubicBezTo>
                <a:cubicBezTo>
                  <a:pt x="1372" y="423"/>
                  <a:pt x="1372" y="423"/>
                  <a:pt x="1372" y="423"/>
                </a:cubicBezTo>
                <a:cubicBezTo>
                  <a:pt x="681" y="423"/>
                  <a:pt x="681" y="423"/>
                  <a:pt x="681" y="423"/>
                </a:cubicBezTo>
                <a:cubicBezTo>
                  <a:pt x="1154" y="1466"/>
                  <a:pt x="1154" y="1466"/>
                  <a:pt x="1154" y="1466"/>
                </a:cubicBezTo>
                <a:cubicBezTo>
                  <a:pt x="1025" y="1466"/>
                  <a:pt x="1025" y="1466"/>
                  <a:pt x="1025" y="1466"/>
                </a:cubicBezTo>
                <a:cubicBezTo>
                  <a:pt x="581" y="481"/>
                  <a:pt x="581" y="481"/>
                  <a:pt x="581" y="481"/>
                </a:cubicBezTo>
                <a:cubicBezTo>
                  <a:pt x="137" y="1466"/>
                  <a:pt x="137" y="1466"/>
                  <a:pt x="137" y="1466"/>
                </a:cubicBezTo>
                <a:cubicBezTo>
                  <a:pt x="8" y="1466"/>
                  <a:pt x="8" y="1466"/>
                  <a:pt x="8" y="1466"/>
                </a:cubicBezTo>
                <a:cubicBezTo>
                  <a:pt x="484" y="411"/>
                  <a:pt x="484" y="411"/>
                  <a:pt x="484" y="411"/>
                </a:cubicBezTo>
                <a:cubicBezTo>
                  <a:pt x="484" y="290"/>
                  <a:pt x="484" y="290"/>
                  <a:pt x="484" y="290"/>
                </a:cubicBezTo>
                <a:cubicBezTo>
                  <a:pt x="492" y="290"/>
                  <a:pt x="492" y="290"/>
                  <a:pt x="492" y="290"/>
                </a:cubicBezTo>
                <a:cubicBezTo>
                  <a:pt x="1279" y="290"/>
                  <a:pt x="1279" y="290"/>
                  <a:pt x="1279" y="290"/>
                </a:cubicBezTo>
                <a:cubicBezTo>
                  <a:pt x="1279" y="131"/>
                  <a:pt x="1385" y="0"/>
                  <a:pt x="1510" y="0"/>
                </a:cubicBezTo>
                <a:cubicBezTo>
                  <a:pt x="1641" y="0"/>
                  <a:pt x="1741" y="138"/>
                  <a:pt x="1741" y="290"/>
                </a:cubicBezTo>
                <a:cubicBezTo>
                  <a:pt x="2550" y="290"/>
                  <a:pt x="2550" y="290"/>
                  <a:pt x="2550" y="290"/>
                </a:cubicBezTo>
                <a:cubicBezTo>
                  <a:pt x="2550" y="394"/>
                  <a:pt x="2550" y="394"/>
                  <a:pt x="2550" y="394"/>
                </a:cubicBezTo>
                <a:cubicBezTo>
                  <a:pt x="3034" y="1466"/>
                  <a:pt x="3034" y="1466"/>
                  <a:pt x="3034" y="1466"/>
                </a:cubicBezTo>
                <a:cubicBezTo>
                  <a:pt x="2905" y="1466"/>
                  <a:pt x="2905" y="1466"/>
                  <a:pt x="2905" y="1466"/>
                </a:cubicBezTo>
                <a:lnTo>
                  <a:pt x="2461" y="481"/>
                </a:lnTo>
                <a:close/>
                <a:moveTo>
                  <a:pt x="1162" y="1602"/>
                </a:moveTo>
                <a:cubicBezTo>
                  <a:pt x="1162" y="1919"/>
                  <a:pt x="942" y="2207"/>
                  <a:pt x="581" y="2207"/>
                </a:cubicBezTo>
                <a:cubicBezTo>
                  <a:pt x="228" y="2207"/>
                  <a:pt x="0" y="1919"/>
                  <a:pt x="0" y="1602"/>
                </a:cubicBezTo>
                <a:cubicBezTo>
                  <a:pt x="0" y="1603"/>
                  <a:pt x="1162" y="1603"/>
                  <a:pt x="1162" y="1602"/>
                </a:cubicBezTo>
                <a:close/>
                <a:moveTo>
                  <a:pt x="1896" y="1602"/>
                </a:moveTo>
                <a:cubicBezTo>
                  <a:pt x="1896" y="1603"/>
                  <a:pt x="3058" y="1603"/>
                  <a:pt x="3058" y="1602"/>
                </a:cubicBezTo>
                <a:cubicBezTo>
                  <a:pt x="3058" y="1919"/>
                  <a:pt x="2839" y="2207"/>
                  <a:pt x="2477" y="2207"/>
                </a:cubicBezTo>
                <a:cubicBezTo>
                  <a:pt x="2124" y="2207"/>
                  <a:pt x="1896" y="1919"/>
                  <a:pt x="1896" y="1602"/>
                </a:cubicBezTo>
                <a:close/>
              </a:path>
            </a:pathLst>
          </a:custGeom>
          <a:solidFill>
            <a:srgbClr val="1F6AD9"/>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rgbClr val="1482AC"/>
              </a:solidFill>
            </a:endParaRPr>
          </a:p>
        </p:txBody>
      </p:sp>
      <p:grpSp>
        <p:nvGrpSpPr>
          <p:cNvPr id="10" name="PA-69-69717-Dartboard and Dart-420905"/>
          <p:cNvGrpSpPr/>
          <p:nvPr>
            <p:custDataLst>
              <p:tags r:id="rId2"/>
            </p:custDataLst>
          </p:nvPr>
        </p:nvGrpSpPr>
        <p:grpSpPr>
          <a:xfrm>
            <a:off x="4256632" y="4395872"/>
            <a:ext cx="905695" cy="904875"/>
            <a:chOff x="16795444" y="10413680"/>
            <a:chExt cx="1460245" cy="1458923"/>
          </a:xfrm>
          <a:solidFill>
            <a:srgbClr val="1F6AD9"/>
          </a:solidFill>
        </p:grpSpPr>
        <p:sp>
          <p:nvSpPr>
            <p:cNvPr id="11" name="PA-任意多边形: 形状 938"/>
            <p:cNvSpPr/>
            <p:nvPr>
              <p:custDataLst>
                <p:tags r:id="rId3"/>
              </p:custDataLst>
            </p:nvPr>
          </p:nvSpPr>
          <p:spPr>
            <a:xfrm>
              <a:off x="16795444" y="10714720"/>
              <a:ext cx="1157883" cy="1157883"/>
            </a:xfrm>
            <a:custGeom>
              <a:avLst/>
              <a:gdLst>
                <a:gd name="connsiteX0" fmla="*/ 867 w 261937"/>
                <a:gd name="connsiteY0" fmla="*/ 867 w 261937"/>
                <a:gd name="connsiteX1" fmla="*/ 867 w 261937"/>
                <a:gd name="connsiteY1" fmla="*/ 867 w 261937"/>
                <a:gd name="connsiteX2" fmla="*/ 867 w 261937"/>
                <a:gd name="connsiteY2" fmla="*/ 867 w 261937"/>
                <a:gd name="connsiteX3" fmla="*/ 867 w 261937"/>
                <a:gd name="connsiteY3" fmla="*/ 867 w 261937"/>
                <a:gd name="connsiteX4" fmla="*/ 867 w 261937"/>
                <a:gd name="connsiteY4" fmla="*/ 867 w 261937"/>
                <a:gd name="connsiteX5" fmla="*/ 867 w 261937"/>
                <a:gd name="connsiteY5" fmla="*/ 867 w 261937"/>
                <a:gd name="connsiteX6" fmla="*/ 867 w 261937"/>
                <a:gd name="connsiteY6" fmla="*/ 867 w 261937"/>
                <a:gd name="connsiteX7" fmla="*/ 867 w 261937"/>
                <a:gd name="connsiteY7" fmla="*/ 867 w 261937"/>
                <a:gd name="connsiteX8" fmla="*/ 867 w 261937"/>
                <a:gd name="connsiteY8" fmla="*/ 867 w 261937"/>
                <a:gd name="connsiteX9" fmla="*/ 867 w 261937"/>
                <a:gd name="connsiteY9" fmla="*/ 867 w 261937"/>
                <a:gd name="connsiteX10" fmla="*/ 867 w 261937"/>
                <a:gd name="connsiteY10" fmla="*/ 867 w 261937"/>
                <a:gd name="connsiteX11" fmla="*/ 867 w 261937"/>
                <a:gd name="connsiteY11" fmla="*/ 867 w 261937"/>
                <a:gd name="connsiteX12" fmla="*/ 867 w 261937"/>
                <a:gd name="connsiteY12" fmla="*/ 867 w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7882" h="1157882">
                  <a:moveTo>
                    <a:pt x="986599" y="330961"/>
                  </a:moveTo>
                  <a:cubicBezTo>
                    <a:pt x="1031245" y="403604"/>
                    <a:pt x="1057510" y="488737"/>
                    <a:pt x="1057510" y="580073"/>
                  </a:cubicBezTo>
                  <a:cubicBezTo>
                    <a:pt x="1057510" y="843338"/>
                    <a:pt x="843355" y="1057507"/>
                    <a:pt x="580052" y="1057507"/>
                  </a:cubicBezTo>
                  <a:cubicBezTo>
                    <a:pt x="316745" y="1057507"/>
                    <a:pt x="102590" y="843338"/>
                    <a:pt x="102590" y="580073"/>
                  </a:cubicBezTo>
                  <a:cubicBezTo>
                    <a:pt x="102590" y="316796"/>
                    <a:pt x="316745" y="102599"/>
                    <a:pt x="580052" y="102599"/>
                  </a:cubicBezTo>
                  <a:cubicBezTo>
                    <a:pt x="671349" y="102599"/>
                    <a:pt x="756520" y="128838"/>
                    <a:pt x="829139" y="173483"/>
                  </a:cubicBezTo>
                  <a:lnTo>
                    <a:pt x="902071" y="100536"/>
                  </a:lnTo>
                  <a:cubicBezTo>
                    <a:pt x="809941" y="38493"/>
                    <a:pt x="699186" y="2232"/>
                    <a:pt x="580052" y="2232"/>
                  </a:cubicBezTo>
                  <a:cubicBezTo>
                    <a:pt x="261470" y="2232"/>
                    <a:pt x="2232" y="261452"/>
                    <a:pt x="2232" y="580073"/>
                  </a:cubicBezTo>
                  <a:cubicBezTo>
                    <a:pt x="2232" y="898681"/>
                    <a:pt x="261470" y="1157865"/>
                    <a:pt x="580052" y="1157865"/>
                  </a:cubicBezTo>
                  <a:cubicBezTo>
                    <a:pt x="898630" y="1157865"/>
                    <a:pt x="1157868" y="898681"/>
                    <a:pt x="1157868" y="580073"/>
                  </a:cubicBezTo>
                  <a:cubicBezTo>
                    <a:pt x="1157868" y="460927"/>
                    <a:pt x="1121602" y="350115"/>
                    <a:pt x="1059573" y="258041"/>
                  </a:cubicBezTo>
                  <a:lnTo>
                    <a:pt x="986599" y="330961"/>
                  </a:ln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1482AC"/>
                </a:solidFill>
              </a:endParaRPr>
            </a:p>
          </p:txBody>
        </p:sp>
        <p:sp>
          <p:nvSpPr>
            <p:cNvPr id="12" name="PA-任意多边形: 形状 939"/>
            <p:cNvSpPr/>
            <p:nvPr>
              <p:custDataLst>
                <p:tags r:id="rId4"/>
              </p:custDataLst>
            </p:nvPr>
          </p:nvSpPr>
          <p:spPr>
            <a:xfrm>
              <a:off x="17014552" y="10933798"/>
              <a:ext cx="720328" cy="720328"/>
            </a:xfrm>
            <a:custGeom>
              <a:avLst/>
              <a:gdLst>
                <a:gd name="connsiteX0" fmla="*/ 867 w 261937"/>
                <a:gd name="connsiteY0" fmla="*/ 867 w 261937"/>
                <a:gd name="connsiteX1" fmla="*/ 867 w 261937"/>
                <a:gd name="connsiteY1" fmla="*/ 867 w 261937"/>
                <a:gd name="connsiteX2" fmla="*/ 867 w 261937"/>
                <a:gd name="connsiteY2" fmla="*/ 867 w 261937"/>
                <a:gd name="connsiteX3" fmla="*/ 867 w 261937"/>
                <a:gd name="connsiteY3" fmla="*/ 867 w 261937"/>
                <a:gd name="connsiteX4" fmla="*/ 867 w 261937"/>
                <a:gd name="connsiteY4" fmla="*/ 867 w 261937"/>
                <a:gd name="connsiteX5" fmla="*/ 867 w 261937"/>
                <a:gd name="connsiteY5" fmla="*/ 867 w 261937"/>
                <a:gd name="connsiteX6" fmla="*/ 867 w 261937"/>
                <a:gd name="connsiteY6" fmla="*/ 867 w 261937"/>
                <a:gd name="connsiteX7" fmla="*/ 867 w 261937"/>
                <a:gd name="connsiteY7" fmla="*/ 867 w 261937"/>
                <a:gd name="connsiteX8" fmla="*/ 867 w 261937"/>
                <a:gd name="connsiteY8" fmla="*/ 867 w 261937"/>
                <a:gd name="connsiteX9" fmla="*/ 867 w 261937"/>
                <a:gd name="connsiteY9" fmla="*/ 867 w 261937"/>
                <a:gd name="connsiteX10" fmla="*/ 867 w 261937"/>
                <a:gd name="connsiteY10" fmla="*/ 867 w 261937"/>
                <a:gd name="connsiteX11" fmla="*/ 867 w 261937"/>
                <a:gd name="connsiteY11" fmla="*/ 867 w 261937"/>
                <a:gd name="connsiteX12" fmla="*/ 867 w 261937"/>
                <a:gd name="connsiteY12" fmla="*/ 867 w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328" h="720328">
                  <a:moveTo>
                    <a:pt x="523003" y="41362"/>
                  </a:moveTo>
                  <a:cubicBezTo>
                    <a:pt x="474291" y="16544"/>
                    <a:pt x="419314" y="2232"/>
                    <a:pt x="360944" y="2232"/>
                  </a:cubicBezTo>
                  <a:cubicBezTo>
                    <a:pt x="163107" y="2232"/>
                    <a:pt x="2232" y="163157"/>
                    <a:pt x="2232" y="360995"/>
                  </a:cubicBezTo>
                  <a:cubicBezTo>
                    <a:pt x="2232" y="558778"/>
                    <a:pt x="163107" y="719691"/>
                    <a:pt x="360944" y="719691"/>
                  </a:cubicBezTo>
                  <a:cubicBezTo>
                    <a:pt x="558781" y="719691"/>
                    <a:pt x="719706" y="558778"/>
                    <a:pt x="719706" y="360995"/>
                  </a:cubicBezTo>
                  <a:cubicBezTo>
                    <a:pt x="719706" y="302609"/>
                    <a:pt x="705392" y="247620"/>
                    <a:pt x="680505" y="198837"/>
                  </a:cubicBezTo>
                  <a:lnTo>
                    <a:pt x="603671" y="275671"/>
                  </a:lnTo>
                  <a:cubicBezTo>
                    <a:pt x="613166" y="302511"/>
                    <a:pt x="619351" y="330958"/>
                    <a:pt x="619351" y="360992"/>
                  </a:cubicBezTo>
                  <a:cubicBezTo>
                    <a:pt x="619351" y="503432"/>
                    <a:pt x="503396" y="619330"/>
                    <a:pt x="360947" y="619330"/>
                  </a:cubicBezTo>
                  <a:cubicBezTo>
                    <a:pt x="218495" y="619330"/>
                    <a:pt x="102593" y="503429"/>
                    <a:pt x="102593" y="360992"/>
                  </a:cubicBezTo>
                  <a:cubicBezTo>
                    <a:pt x="102593" y="218512"/>
                    <a:pt x="218495" y="102587"/>
                    <a:pt x="360947" y="102587"/>
                  </a:cubicBezTo>
                  <a:cubicBezTo>
                    <a:pt x="390992" y="102587"/>
                    <a:pt x="419416" y="108740"/>
                    <a:pt x="446214" y="118196"/>
                  </a:cubicBezTo>
                  <a:lnTo>
                    <a:pt x="523003" y="41362"/>
                  </a:ln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1482AC"/>
                </a:solidFill>
              </a:endParaRPr>
            </a:p>
          </p:txBody>
        </p:sp>
        <p:sp>
          <p:nvSpPr>
            <p:cNvPr id="13" name="PA-任意多边形: 形状 940"/>
            <p:cNvSpPr/>
            <p:nvPr>
              <p:custDataLst>
                <p:tags r:id="rId5"/>
              </p:custDataLst>
            </p:nvPr>
          </p:nvSpPr>
          <p:spPr>
            <a:xfrm>
              <a:off x="17217179" y="11136437"/>
              <a:ext cx="315516" cy="315516"/>
            </a:xfrm>
            <a:custGeom>
              <a:avLst/>
              <a:gdLst>
                <a:gd name="connsiteX0" fmla="*/ 867 w 261937"/>
                <a:gd name="connsiteY0" fmla="*/ 867 w 261937"/>
                <a:gd name="connsiteX1" fmla="*/ 867 w 261937"/>
                <a:gd name="connsiteY1" fmla="*/ 867 w 261937"/>
                <a:gd name="connsiteX2" fmla="*/ 867 w 261937"/>
                <a:gd name="connsiteY2" fmla="*/ 867 w 261937"/>
                <a:gd name="connsiteX3" fmla="*/ 867 w 261937"/>
                <a:gd name="connsiteY3" fmla="*/ 867 w 261937"/>
                <a:gd name="connsiteX4" fmla="*/ 867 w 261937"/>
                <a:gd name="connsiteY4" fmla="*/ 867 w 261937"/>
                <a:gd name="connsiteX5" fmla="*/ 867 w 261937"/>
                <a:gd name="connsiteY5" fmla="*/ 867 w 261937"/>
                <a:gd name="connsiteX6" fmla="*/ 867 w 261937"/>
                <a:gd name="connsiteY6" fmla="*/ 867 w 261937"/>
                <a:gd name="connsiteX7" fmla="*/ 867 w 261937"/>
                <a:gd name="connsiteY7" fmla="*/ 867 w 261937"/>
                <a:gd name="connsiteX8" fmla="*/ 867 w 261937"/>
                <a:gd name="connsiteY8" fmla="*/ 867 w 261937"/>
                <a:gd name="connsiteX9" fmla="*/ 867 w 261937"/>
                <a:gd name="connsiteY9" fmla="*/ 867 w 261937"/>
                <a:gd name="connsiteX10" fmla="*/ 867 w 261937"/>
                <a:gd name="connsiteY10" fmla="*/ 867 w 261937"/>
                <a:gd name="connsiteX11" fmla="*/ 867 w 261937"/>
                <a:gd name="connsiteY11" fmla="*/ 867 w 261937"/>
                <a:gd name="connsiteX12" fmla="*/ 867 w 261937"/>
                <a:gd name="connsiteY12" fmla="*/ 867 w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515" h="315515">
                  <a:moveTo>
                    <a:pt x="189932" y="12466"/>
                  </a:moveTo>
                  <a:cubicBezTo>
                    <a:pt x="189973" y="10171"/>
                    <a:pt x="190518" y="7962"/>
                    <a:pt x="190708" y="5685"/>
                  </a:cubicBezTo>
                  <a:cubicBezTo>
                    <a:pt x="180219" y="3474"/>
                    <a:pt x="169438" y="2232"/>
                    <a:pt x="158317" y="2232"/>
                  </a:cubicBezTo>
                  <a:cubicBezTo>
                    <a:pt x="72122" y="2232"/>
                    <a:pt x="2232" y="72161"/>
                    <a:pt x="2232" y="158356"/>
                  </a:cubicBezTo>
                  <a:cubicBezTo>
                    <a:pt x="2232" y="244536"/>
                    <a:pt x="72119" y="314414"/>
                    <a:pt x="158317" y="314414"/>
                  </a:cubicBezTo>
                  <a:cubicBezTo>
                    <a:pt x="244510" y="314414"/>
                    <a:pt x="314402" y="244536"/>
                    <a:pt x="314402" y="158356"/>
                  </a:cubicBezTo>
                  <a:cubicBezTo>
                    <a:pt x="314402" y="147209"/>
                    <a:pt x="313131" y="136359"/>
                    <a:pt x="310965" y="125870"/>
                  </a:cubicBezTo>
                  <a:cubicBezTo>
                    <a:pt x="308670" y="126057"/>
                    <a:pt x="306461" y="126605"/>
                    <a:pt x="304208" y="126662"/>
                  </a:cubicBezTo>
                  <a:lnTo>
                    <a:pt x="223537" y="207341"/>
                  </a:lnTo>
                  <a:cubicBezTo>
                    <a:pt x="208255" y="222531"/>
                    <a:pt x="188021" y="230892"/>
                    <a:pt x="166503" y="230892"/>
                  </a:cubicBezTo>
                  <a:cubicBezTo>
                    <a:pt x="145039" y="230892"/>
                    <a:pt x="124751" y="222528"/>
                    <a:pt x="109359" y="207219"/>
                  </a:cubicBezTo>
                  <a:cubicBezTo>
                    <a:pt x="77894" y="175754"/>
                    <a:pt x="77894" y="124519"/>
                    <a:pt x="109359" y="92985"/>
                  </a:cubicBezTo>
                  <a:lnTo>
                    <a:pt x="189932" y="12466"/>
                  </a:ln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1482AC"/>
                </a:solidFill>
              </a:endParaRPr>
            </a:p>
          </p:txBody>
        </p:sp>
        <p:sp>
          <p:nvSpPr>
            <p:cNvPr id="14" name="PA-任意多边形: 形状 941"/>
            <p:cNvSpPr/>
            <p:nvPr>
              <p:custDataLst>
                <p:tags r:id="rId6"/>
              </p:custDataLst>
            </p:nvPr>
          </p:nvSpPr>
          <p:spPr>
            <a:xfrm>
              <a:off x="17350814" y="10413680"/>
              <a:ext cx="904875" cy="904875"/>
            </a:xfrm>
            <a:custGeom>
              <a:avLst/>
              <a:gdLst>
                <a:gd name="connsiteX0" fmla="*/ 867 w 261937"/>
                <a:gd name="connsiteY0" fmla="*/ 867 w 261937"/>
                <a:gd name="connsiteX1" fmla="*/ 867 w 261937"/>
                <a:gd name="connsiteY1" fmla="*/ 867 w 261937"/>
                <a:gd name="connsiteX2" fmla="*/ 867 w 261937"/>
                <a:gd name="connsiteY2" fmla="*/ 867 w 261937"/>
                <a:gd name="connsiteX3" fmla="*/ 867 w 261937"/>
                <a:gd name="connsiteY3" fmla="*/ 867 w 261937"/>
                <a:gd name="connsiteX4" fmla="*/ 867 w 261937"/>
                <a:gd name="connsiteY4" fmla="*/ 867 w 261937"/>
                <a:gd name="connsiteX5" fmla="*/ 867 w 261937"/>
                <a:gd name="connsiteY5" fmla="*/ 867 w 261937"/>
                <a:gd name="connsiteX6" fmla="*/ 867 w 261937"/>
                <a:gd name="connsiteY6" fmla="*/ 867 w 261937"/>
                <a:gd name="connsiteX7" fmla="*/ 867 w 261937"/>
                <a:gd name="connsiteY7" fmla="*/ 867 w 261937"/>
                <a:gd name="connsiteX8" fmla="*/ 867 w 261937"/>
                <a:gd name="connsiteY8" fmla="*/ 867 w 261937"/>
                <a:gd name="connsiteX9" fmla="*/ 867 w 261937"/>
                <a:gd name="connsiteY9" fmla="*/ 867 w 261937"/>
                <a:gd name="connsiteX10" fmla="*/ 867 w 261937"/>
                <a:gd name="connsiteY10" fmla="*/ 867 w 261937"/>
                <a:gd name="connsiteX11" fmla="*/ 867 w 261937"/>
                <a:gd name="connsiteY11" fmla="*/ 867 w 261937"/>
                <a:gd name="connsiteX12" fmla="*/ 867 w 261937"/>
                <a:gd name="connsiteY12" fmla="*/ 867 w 261937"/>
                <a:gd name="connsiteX13" fmla="*/ 867 w 261937"/>
                <a:gd name="connsiteY13" fmla="*/ 867 w 261937"/>
                <a:gd name="connsiteX14" fmla="*/ 867 w 261937"/>
                <a:gd name="connsiteY14" fmla="*/ 867 w 261937"/>
                <a:gd name="connsiteX15" fmla="*/ 867 w 261937"/>
                <a:gd name="connsiteY15" fmla="*/ 867 w 261937"/>
                <a:gd name="connsiteX16" fmla="*/ 867 w 261937"/>
                <a:gd name="connsiteY16" fmla="*/ 867 w 261937"/>
                <a:gd name="connsiteX17" fmla="*/ 867 w 261937"/>
                <a:gd name="connsiteY17" fmla="*/ 867 w 261937"/>
                <a:gd name="connsiteX18" fmla="*/ 867 w 261937"/>
                <a:gd name="connsiteY18" fmla="*/ 867 w 261937"/>
                <a:gd name="connsiteX19" fmla="*/ 867 w 261937"/>
                <a:gd name="connsiteY19" fmla="*/ 867 w 261937"/>
                <a:gd name="connsiteX20" fmla="*/ 867 w 261937"/>
                <a:gd name="connsiteY20" fmla="*/ 867 w 261937"/>
                <a:gd name="connsiteX21" fmla="*/ 867 w 261937"/>
                <a:gd name="connsiteY21" fmla="*/ 867 w 261937"/>
                <a:gd name="connsiteX22" fmla="*/ 867 w 261937"/>
                <a:gd name="connsiteY22" fmla="*/ 867 w 261937"/>
                <a:gd name="connsiteX23" fmla="*/ 867 w 261937"/>
                <a:gd name="connsiteY23" fmla="*/ 867 w 261937"/>
                <a:gd name="connsiteX24" fmla="*/ 867 w 261937"/>
                <a:gd name="connsiteY24" fmla="*/ 867 w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4875" h="904875">
                  <a:moveTo>
                    <a:pt x="902509" y="220724"/>
                  </a:moveTo>
                  <a:cubicBezTo>
                    <a:pt x="900258" y="213821"/>
                    <a:pt x="894281" y="208839"/>
                    <a:pt x="887117" y="207761"/>
                  </a:cubicBezTo>
                  <a:lnTo>
                    <a:pt x="722858" y="184785"/>
                  </a:lnTo>
                  <a:lnTo>
                    <a:pt x="698010" y="18657"/>
                  </a:lnTo>
                  <a:cubicBezTo>
                    <a:pt x="696879" y="11472"/>
                    <a:pt x="691926" y="5516"/>
                    <a:pt x="685023" y="3215"/>
                  </a:cubicBezTo>
                  <a:cubicBezTo>
                    <a:pt x="683059" y="2554"/>
                    <a:pt x="681008" y="2232"/>
                    <a:pt x="679046" y="2232"/>
                  </a:cubicBezTo>
                  <a:cubicBezTo>
                    <a:pt x="673998" y="2232"/>
                    <a:pt x="669045" y="4248"/>
                    <a:pt x="665414" y="7894"/>
                  </a:cubicBezTo>
                  <a:lnTo>
                    <a:pt x="488412" y="184848"/>
                  </a:lnTo>
                  <a:cubicBezTo>
                    <a:pt x="484102" y="189137"/>
                    <a:pt x="482138" y="195239"/>
                    <a:pt x="483022" y="201216"/>
                  </a:cubicBezTo>
                  <a:lnTo>
                    <a:pt x="500268" y="318951"/>
                  </a:lnTo>
                  <a:lnTo>
                    <a:pt x="123578" y="695655"/>
                  </a:lnTo>
                  <a:cubicBezTo>
                    <a:pt x="107749" y="711482"/>
                    <a:pt x="103382" y="733669"/>
                    <a:pt x="108582" y="753931"/>
                  </a:cubicBezTo>
                  <a:lnTo>
                    <a:pt x="11198" y="851219"/>
                  </a:lnTo>
                  <a:cubicBezTo>
                    <a:pt x="-756" y="863215"/>
                    <a:pt x="-756" y="882536"/>
                    <a:pt x="11198" y="894502"/>
                  </a:cubicBezTo>
                  <a:cubicBezTo>
                    <a:pt x="17228" y="900479"/>
                    <a:pt x="25075" y="903467"/>
                    <a:pt x="32864" y="903467"/>
                  </a:cubicBezTo>
                  <a:cubicBezTo>
                    <a:pt x="40696" y="903467"/>
                    <a:pt x="48545" y="900479"/>
                    <a:pt x="54519" y="894502"/>
                  </a:cubicBezTo>
                  <a:lnTo>
                    <a:pt x="151846" y="797147"/>
                  </a:lnTo>
                  <a:cubicBezTo>
                    <a:pt x="157237" y="798552"/>
                    <a:pt x="162720" y="799261"/>
                    <a:pt x="168206" y="799261"/>
                  </a:cubicBezTo>
                  <a:cubicBezTo>
                    <a:pt x="183404" y="799261"/>
                    <a:pt x="198498" y="793816"/>
                    <a:pt x="210068" y="782178"/>
                  </a:cubicBezTo>
                  <a:lnTo>
                    <a:pt x="586761" y="405506"/>
                  </a:lnTo>
                  <a:lnTo>
                    <a:pt x="704517" y="422779"/>
                  </a:lnTo>
                  <a:cubicBezTo>
                    <a:pt x="705407" y="422895"/>
                    <a:pt x="706389" y="422970"/>
                    <a:pt x="707276" y="422970"/>
                  </a:cubicBezTo>
                  <a:cubicBezTo>
                    <a:pt x="712366" y="422970"/>
                    <a:pt x="717262" y="420963"/>
                    <a:pt x="720891" y="417332"/>
                  </a:cubicBezTo>
                  <a:lnTo>
                    <a:pt x="897800" y="240304"/>
                  </a:lnTo>
                  <a:cubicBezTo>
                    <a:pt x="903000" y="235178"/>
                    <a:pt x="904857" y="227633"/>
                    <a:pt x="902509" y="220724"/>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1482AC"/>
                </a:solidFill>
              </a:endParaRPr>
            </a:p>
          </p:txBody>
        </p:sp>
      </p:grpSp>
      <p:sp>
        <p:nvSpPr>
          <p:cNvPr id="15" name="文本框 14"/>
          <p:cNvSpPr txBox="1"/>
          <p:nvPr/>
        </p:nvSpPr>
        <p:spPr>
          <a:xfrm>
            <a:off x="7025704" y="2277079"/>
            <a:ext cx="3996115" cy="461665"/>
          </a:xfrm>
          <a:prstGeom prst="rect">
            <a:avLst/>
          </a:prstGeom>
          <a:noFill/>
        </p:spPr>
        <p:txBody>
          <a:bodyPr wrap="square" rtlCol="0">
            <a:spAutoFit/>
          </a:bodyPr>
          <a:lstStyle/>
          <a:p>
            <a:pPr lvl="0" defTabSz="914400"/>
            <a:r>
              <a:rPr lang="zh-CN" altLang="en-US" sz="2400" dirty="0">
                <a:solidFill>
                  <a:srgbClr val="1F6AD9"/>
                </a:solidFill>
                <a:latin typeface="Arial" panose="020B0604020202020204" pitchFamily="34" charset="0"/>
                <a:ea typeface="微软雅黑" panose="020B0503020204020204" pitchFamily="34" charset="-122"/>
              </a:rPr>
              <a:t>无代码的特点</a:t>
            </a:r>
            <a:endParaRPr lang="zh-CN" altLang="en-US" sz="2400" dirty="0">
              <a:solidFill>
                <a:srgbClr val="1F6AD9"/>
              </a:solidFill>
              <a:latin typeface="Arial" panose="020B0604020202020204" pitchFamily="34" charset="0"/>
              <a:ea typeface="微软雅黑" panose="020B0503020204020204" pitchFamily="34" charset="-122"/>
            </a:endParaRPr>
          </a:p>
        </p:txBody>
      </p:sp>
      <p:sp>
        <p:nvSpPr>
          <p:cNvPr id="16" name="矩形 15"/>
          <p:cNvSpPr/>
          <p:nvPr>
            <p:custDataLst>
              <p:tags r:id="rId7"/>
            </p:custDataLst>
          </p:nvPr>
        </p:nvSpPr>
        <p:spPr>
          <a:xfrm>
            <a:off x="222979" y="35742"/>
            <a:ext cx="3509493" cy="461665"/>
          </a:xfrm>
          <a:prstGeom prst="rect">
            <a:avLst/>
          </a:prstGeom>
        </p:spPr>
        <p:txBody>
          <a:bodyPr wrap="square">
            <a:spAutoFit/>
          </a:bodyPr>
          <a:lstStyle/>
          <a:p>
            <a:pPr lvl="0"/>
            <a:r>
              <a:rPr lang="zh-CN" altLang="en-US" sz="2400">
                <a:solidFill>
                  <a:schemeClr val="tx1">
                    <a:lumMod val="95000"/>
                    <a:lumOff val="5000"/>
                  </a:schemeClr>
                </a:solidFill>
                <a:latin typeface="微软雅黑" panose="020B0503020204020204" pitchFamily="34" charset="-122"/>
                <a:ea typeface="微软雅黑" panose="020B0503020204020204" pitchFamily="34" charset="-122"/>
              </a:rPr>
              <a:t>无代码的概念</a:t>
            </a:r>
            <a:endPar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2090" y="33655"/>
            <a:ext cx="489077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无代码</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拓展配置</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endParaRPr>
          </a:p>
        </p:txBody>
      </p:sp>
      <p:sp>
        <p:nvSpPr>
          <p:cNvPr id="3" name="矩形 2"/>
          <p:cNvSpPr/>
          <p:nvPr/>
        </p:nvSpPr>
        <p:spPr>
          <a:xfrm>
            <a:off x="355600" y="1881505"/>
            <a:ext cx="4325620" cy="1753235"/>
          </a:xfrm>
          <a:prstGeom prst="rect">
            <a:avLst/>
          </a:prstGeom>
        </p:spPr>
        <p:txBody>
          <a:bodyPr wrap="square">
            <a:spAutoFit/>
          </a:bodyPr>
          <a:lstStyle/>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可针对系统内的新增数据、更新数据、表单内的时间字段或自定义流程进行触发消息提醒</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支持通过筛选条件去划定进行消息提醒的数据范围</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可自定义设置消息提醒的内容以及需要查看该消息提醒的用户</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消息提醒的内容可选择当前模块的字段进行动态展示</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326126" y="1359491"/>
            <a:ext cx="1325880" cy="368300"/>
          </a:xfrm>
          <a:prstGeom prst="rect">
            <a:avLst/>
          </a:prstGeom>
          <a:noFill/>
        </p:spPr>
        <p:txBody>
          <a:bodyPr wrap="none" rtlCol="0">
            <a:spAutoFit/>
          </a:bodyPr>
          <a:lstStyle/>
          <a:p>
            <a:pPr>
              <a:buClr>
                <a:schemeClr val="accent1"/>
              </a:buClr>
              <a:buSzPct val="80000"/>
            </a:pPr>
            <a:r>
              <a:rPr lang="zh-CN" b="1" dirty="0">
                <a:solidFill>
                  <a:srgbClr val="0052CC"/>
                </a:solidFill>
                <a:latin typeface="微软雅黑" panose="020B0503020204020204" pitchFamily="34" charset="-122"/>
                <a:ea typeface="微软雅黑" panose="020B0503020204020204" pitchFamily="34" charset="-122"/>
              </a:rPr>
              <a:t>自定义提醒</a:t>
            </a:r>
            <a:endParaRPr lang="zh-CN" b="1" dirty="0">
              <a:solidFill>
                <a:srgbClr val="0052CC"/>
              </a:solidFill>
              <a:latin typeface="微软雅黑" panose="020B0503020204020204" pitchFamily="34" charset="-122"/>
              <a:ea typeface="微软雅黑" panose="020B0503020204020204" pitchFamily="34" charset="-122"/>
            </a:endParaRPr>
          </a:p>
        </p:txBody>
      </p:sp>
      <p:pic>
        <p:nvPicPr>
          <p:cNvPr id="5" name="图片 4" descr="自定义提醒"/>
          <p:cNvPicPr>
            <a:picLocks noChangeAspect="1"/>
          </p:cNvPicPr>
          <p:nvPr/>
        </p:nvPicPr>
        <p:blipFill>
          <a:blip r:embed="rId2"/>
          <a:stretch>
            <a:fillRect/>
          </a:stretch>
        </p:blipFill>
        <p:spPr>
          <a:xfrm>
            <a:off x="5102860" y="494030"/>
            <a:ext cx="6912000" cy="4320000"/>
          </a:xfrm>
          <a:prstGeom prst="rect">
            <a:avLst/>
          </a:prstGeom>
          <a:ln>
            <a:solidFill>
              <a:schemeClr val="bg2"/>
            </a:solidFill>
          </a:ln>
        </p:spPr>
      </p:pic>
      <p:pic>
        <p:nvPicPr>
          <p:cNvPr id="6" name="图片 5"/>
          <p:cNvPicPr>
            <a:picLocks noChangeAspect="1"/>
          </p:cNvPicPr>
          <p:nvPr/>
        </p:nvPicPr>
        <p:blipFill>
          <a:blip r:embed="rId3"/>
          <a:stretch>
            <a:fillRect/>
          </a:stretch>
        </p:blipFill>
        <p:spPr>
          <a:xfrm>
            <a:off x="1060450" y="3764915"/>
            <a:ext cx="3392640" cy="2880000"/>
          </a:xfrm>
          <a:prstGeom prst="rect">
            <a:avLst/>
          </a:prstGeom>
          <a:ln>
            <a:solidFill>
              <a:schemeClr val="bg2"/>
            </a:solidFill>
          </a:ln>
        </p:spPr>
      </p:pic>
      <p:pic>
        <p:nvPicPr>
          <p:cNvPr id="7" name="图片 6"/>
          <p:cNvPicPr>
            <a:picLocks noChangeAspect="1"/>
          </p:cNvPicPr>
          <p:nvPr/>
        </p:nvPicPr>
        <p:blipFill>
          <a:blip r:embed="rId4"/>
          <a:stretch>
            <a:fillRect/>
          </a:stretch>
        </p:blipFill>
        <p:spPr>
          <a:xfrm>
            <a:off x="4681220" y="3764915"/>
            <a:ext cx="3267802" cy="2880000"/>
          </a:xfrm>
          <a:prstGeom prst="rect">
            <a:avLst/>
          </a:prstGeom>
          <a:ln>
            <a:solidFill>
              <a:schemeClr val="bg2"/>
            </a:solidFill>
          </a:ln>
        </p:spPr>
      </p:pic>
      <p:pic>
        <p:nvPicPr>
          <p:cNvPr id="8" name="图片 7"/>
          <p:cNvPicPr>
            <a:picLocks noChangeAspect="1"/>
          </p:cNvPicPr>
          <p:nvPr/>
        </p:nvPicPr>
        <p:blipFill>
          <a:blip r:embed="rId5"/>
          <a:stretch>
            <a:fillRect/>
          </a:stretch>
        </p:blipFill>
        <p:spPr>
          <a:xfrm>
            <a:off x="8228965" y="2626821"/>
            <a:ext cx="3391200" cy="4018094"/>
          </a:xfrm>
          <a:prstGeom prst="rect">
            <a:avLst/>
          </a:prstGeom>
          <a:ln>
            <a:solidFill>
              <a:schemeClr val="bg2"/>
            </a:solidFill>
          </a:ln>
        </p:spPr>
      </p:pic>
    </p:spTree>
    <p:custDataLst>
      <p:tags r:id="rId6"/>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2090" y="33655"/>
            <a:ext cx="489077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无代码</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拓展配置</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endParaRPr>
          </a:p>
        </p:txBody>
      </p:sp>
      <p:sp>
        <p:nvSpPr>
          <p:cNvPr id="3" name="矩形 2"/>
          <p:cNvSpPr/>
          <p:nvPr/>
        </p:nvSpPr>
        <p:spPr>
          <a:xfrm>
            <a:off x="355600" y="1468755"/>
            <a:ext cx="4325620" cy="1476375"/>
          </a:xfrm>
          <a:prstGeom prst="rect">
            <a:avLst/>
          </a:prstGeom>
        </p:spPr>
        <p:txBody>
          <a:bodyPr wrap="square">
            <a:spAutoFit/>
          </a:bodyPr>
          <a:lstStyle/>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支持自定义设置表单数据提交校验规则</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校验规则触发的提示内容支持自定义设置</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数据提交校验信息通过函数公式进行实现，配置灵活</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通过数据提交校验可实现业务场景下满足一定条件才可以提交数据的需求</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326126" y="946741"/>
            <a:ext cx="1554480" cy="368300"/>
          </a:xfrm>
          <a:prstGeom prst="rect">
            <a:avLst/>
          </a:prstGeom>
          <a:noFill/>
        </p:spPr>
        <p:txBody>
          <a:bodyPr wrap="none" rtlCol="0">
            <a:spAutoFit/>
          </a:bodyPr>
          <a:lstStyle/>
          <a:p>
            <a:pPr>
              <a:buClr>
                <a:schemeClr val="accent1"/>
              </a:buClr>
              <a:buSzPct val="80000"/>
            </a:pPr>
            <a:r>
              <a:rPr lang="zh-CN" b="1" dirty="0">
                <a:solidFill>
                  <a:srgbClr val="0052CC"/>
                </a:solidFill>
                <a:latin typeface="微软雅黑" panose="020B0503020204020204" pitchFamily="34" charset="-122"/>
                <a:ea typeface="微软雅黑" panose="020B0503020204020204" pitchFamily="34" charset="-122"/>
              </a:rPr>
              <a:t>数据提交校验</a:t>
            </a:r>
            <a:endParaRPr lang="zh-CN" b="1" dirty="0">
              <a:solidFill>
                <a:srgbClr val="0052CC"/>
              </a:solidFill>
              <a:latin typeface="微软雅黑" panose="020B0503020204020204" pitchFamily="34" charset="-122"/>
              <a:ea typeface="微软雅黑" panose="020B0503020204020204" pitchFamily="34" charset="-122"/>
            </a:endParaRPr>
          </a:p>
        </p:txBody>
      </p:sp>
      <p:pic>
        <p:nvPicPr>
          <p:cNvPr id="2" name="图片 1" descr="数据提交校验规则"/>
          <p:cNvPicPr>
            <a:picLocks noChangeAspect="1"/>
          </p:cNvPicPr>
          <p:nvPr/>
        </p:nvPicPr>
        <p:blipFill>
          <a:blip r:embed="rId2"/>
          <a:stretch>
            <a:fillRect/>
          </a:stretch>
        </p:blipFill>
        <p:spPr>
          <a:xfrm>
            <a:off x="5102860" y="905510"/>
            <a:ext cx="6912000" cy="4320000"/>
          </a:xfrm>
          <a:prstGeom prst="rect">
            <a:avLst/>
          </a:prstGeom>
        </p:spPr>
      </p:pic>
      <p:pic>
        <p:nvPicPr>
          <p:cNvPr id="9" name="图片 8"/>
          <p:cNvPicPr>
            <a:picLocks noChangeAspect="1"/>
          </p:cNvPicPr>
          <p:nvPr/>
        </p:nvPicPr>
        <p:blipFill>
          <a:blip r:embed="rId3"/>
          <a:stretch>
            <a:fillRect/>
          </a:stretch>
        </p:blipFill>
        <p:spPr>
          <a:xfrm>
            <a:off x="723265" y="3098800"/>
            <a:ext cx="5481290" cy="3600000"/>
          </a:xfrm>
          <a:prstGeom prst="rect">
            <a:avLst/>
          </a:prstGeom>
          <a:ln>
            <a:solidFill>
              <a:schemeClr val="bg2"/>
            </a:solid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2090" y="33655"/>
            <a:ext cx="489077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无代码</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拓展配置</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endParaRPr>
          </a:p>
        </p:txBody>
      </p:sp>
      <p:sp>
        <p:nvSpPr>
          <p:cNvPr id="3" name="矩形 2"/>
          <p:cNvSpPr/>
          <p:nvPr/>
        </p:nvSpPr>
        <p:spPr>
          <a:xfrm>
            <a:off x="355600" y="1468755"/>
            <a:ext cx="4325620" cy="2030095"/>
          </a:xfrm>
          <a:prstGeom prst="rect">
            <a:avLst/>
          </a:prstGeom>
        </p:spPr>
        <p:txBody>
          <a:bodyPr wrap="square">
            <a:spAutoFit/>
          </a:bodyPr>
          <a:lstStyle/>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可根据对象的发展情况拟定阶段发展流程并实时更新信息</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可针对模块进行阶段流程配置，规范各个阶段需要完成的阶段工作信息</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支持设置阶段流程的适用范围</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支持针对每个阶段设定需要完成的任务信息，并可设置任务是否必做</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326126" y="946741"/>
            <a:ext cx="1554480" cy="368300"/>
          </a:xfrm>
          <a:prstGeom prst="rect">
            <a:avLst/>
          </a:prstGeom>
          <a:noFill/>
        </p:spPr>
        <p:txBody>
          <a:bodyPr wrap="none" rtlCol="0">
            <a:spAutoFit/>
          </a:bodyPr>
          <a:lstStyle/>
          <a:p>
            <a:pPr>
              <a:buClr>
                <a:schemeClr val="accent1"/>
              </a:buClr>
              <a:buSzPct val="80000"/>
            </a:pPr>
            <a:r>
              <a:rPr lang="zh-CN" b="1" dirty="0">
                <a:solidFill>
                  <a:srgbClr val="0052CC"/>
                </a:solidFill>
                <a:latin typeface="微软雅黑" panose="020B0503020204020204" pitchFamily="34" charset="-122"/>
                <a:ea typeface="微软雅黑" panose="020B0503020204020204" pitchFamily="34" charset="-122"/>
              </a:rPr>
              <a:t>阶段流程配置</a:t>
            </a:r>
            <a:endParaRPr lang="zh-CN" b="1" dirty="0">
              <a:solidFill>
                <a:srgbClr val="0052CC"/>
              </a:solidFill>
              <a:latin typeface="微软雅黑" panose="020B0503020204020204" pitchFamily="34" charset="-122"/>
              <a:ea typeface="微软雅黑" panose="020B0503020204020204" pitchFamily="34" charset="-122"/>
            </a:endParaRPr>
          </a:p>
        </p:txBody>
      </p:sp>
      <p:pic>
        <p:nvPicPr>
          <p:cNvPr id="5" name="图片 4" descr="阶段流程配置"/>
          <p:cNvPicPr>
            <a:picLocks noChangeAspect="1"/>
          </p:cNvPicPr>
          <p:nvPr/>
        </p:nvPicPr>
        <p:blipFill>
          <a:blip r:embed="rId2"/>
          <a:stretch>
            <a:fillRect/>
          </a:stretch>
        </p:blipFill>
        <p:spPr>
          <a:xfrm>
            <a:off x="4965065" y="704850"/>
            <a:ext cx="6912000" cy="4320000"/>
          </a:xfrm>
          <a:prstGeom prst="rect">
            <a:avLst/>
          </a:prstGeom>
        </p:spPr>
      </p:pic>
      <p:pic>
        <p:nvPicPr>
          <p:cNvPr id="6" name="图片 5"/>
          <p:cNvPicPr>
            <a:picLocks noChangeAspect="1"/>
          </p:cNvPicPr>
          <p:nvPr/>
        </p:nvPicPr>
        <p:blipFill>
          <a:blip r:embed="rId3"/>
          <a:stretch>
            <a:fillRect/>
          </a:stretch>
        </p:blipFill>
        <p:spPr>
          <a:xfrm>
            <a:off x="1011555" y="3599180"/>
            <a:ext cx="4660844" cy="2880000"/>
          </a:xfrm>
          <a:prstGeom prst="rect">
            <a:avLst/>
          </a:prstGeom>
          <a:ln>
            <a:solidFill>
              <a:schemeClr val="bg2"/>
            </a:solidFill>
          </a:ln>
        </p:spPr>
      </p:pic>
      <p:pic>
        <p:nvPicPr>
          <p:cNvPr id="7" name="图片 6"/>
          <p:cNvPicPr>
            <a:picLocks noChangeAspect="1"/>
          </p:cNvPicPr>
          <p:nvPr/>
        </p:nvPicPr>
        <p:blipFill>
          <a:blip r:embed="rId4"/>
          <a:stretch>
            <a:fillRect/>
          </a:stretch>
        </p:blipFill>
        <p:spPr>
          <a:xfrm>
            <a:off x="5902325" y="3702685"/>
            <a:ext cx="3938346" cy="1800000"/>
          </a:xfrm>
          <a:prstGeom prst="rect">
            <a:avLst/>
          </a:prstGeom>
          <a:ln>
            <a:solidFill>
              <a:schemeClr val="bg2"/>
            </a:solidFill>
          </a:ln>
        </p:spPr>
      </p:pic>
    </p:spTree>
    <p:custDataLst>
      <p:tags r:id="rId5"/>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2090" y="33655"/>
            <a:ext cx="489077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无代码</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拓展配置</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endParaRPr>
          </a:p>
        </p:txBody>
      </p:sp>
      <p:sp>
        <p:nvSpPr>
          <p:cNvPr id="3" name="矩形 2"/>
          <p:cNvSpPr/>
          <p:nvPr/>
        </p:nvSpPr>
        <p:spPr>
          <a:xfrm>
            <a:off x="355600" y="1402080"/>
            <a:ext cx="4535805" cy="2306955"/>
          </a:xfrm>
          <a:prstGeom prst="rect">
            <a:avLst/>
          </a:prstGeom>
        </p:spPr>
        <p:txBody>
          <a:bodyPr wrap="square">
            <a:spAutoFit/>
          </a:bodyPr>
          <a:lstStyle/>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打印模板设置适用于文件、单据、合同需要生成文件的场景</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支持后台自定义模块的打印模板信息</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打印模板设置提供关联模块字段对应表以及文档编辑功能</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通过打印模板设置功能把需要打印的内容以</a:t>
            </a:r>
            <a:r>
              <a:rPr lang="en-US" altLang="zh-CN"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Word</a:t>
            </a: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的形式进行排版或者调整字体大小颜色等操作</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326126" y="880066"/>
            <a:ext cx="1097280" cy="368300"/>
          </a:xfrm>
          <a:prstGeom prst="rect">
            <a:avLst/>
          </a:prstGeom>
          <a:noFill/>
        </p:spPr>
        <p:txBody>
          <a:bodyPr wrap="none" rtlCol="0">
            <a:spAutoFit/>
          </a:bodyPr>
          <a:lstStyle/>
          <a:p>
            <a:pPr>
              <a:buClr>
                <a:schemeClr val="accent1"/>
              </a:buClr>
              <a:buSzPct val="80000"/>
            </a:pPr>
            <a:r>
              <a:rPr lang="zh-CN" altLang="en-US" b="1" dirty="0">
                <a:solidFill>
                  <a:srgbClr val="0052CC"/>
                </a:solidFill>
                <a:latin typeface="微软雅黑" panose="020B0503020204020204" pitchFamily="34" charset="-122"/>
                <a:ea typeface="微软雅黑" panose="020B0503020204020204" pitchFamily="34" charset="-122"/>
              </a:rPr>
              <a:t>打印模板</a:t>
            </a:r>
            <a:endParaRPr lang="zh-CN" altLang="en-US" b="1" dirty="0">
              <a:solidFill>
                <a:srgbClr val="0052CC"/>
              </a:solidFill>
              <a:latin typeface="微软雅黑" panose="020B0503020204020204" pitchFamily="34" charset="-122"/>
              <a:ea typeface="微软雅黑" panose="020B0503020204020204" pitchFamily="34" charset="-122"/>
            </a:endParaRPr>
          </a:p>
        </p:txBody>
      </p:sp>
      <p:pic>
        <p:nvPicPr>
          <p:cNvPr id="8" name="图片 7" descr="自定义打印模板"/>
          <p:cNvPicPr>
            <a:picLocks noChangeAspect="1"/>
          </p:cNvPicPr>
          <p:nvPr/>
        </p:nvPicPr>
        <p:blipFill>
          <a:blip r:embed="rId2"/>
          <a:stretch>
            <a:fillRect/>
          </a:stretch>
        </p:blipFill>
        <p:spPr>
          <a:xfrm>
            <a:off x="5067910" y="33655"/>
            <a:ext cx="6912000" cy="4320000"/>
          </a:xfrm>
          <a:prstGeom prst="rect">
            <a:avLst/>
          </a:prstGeom>
        </p:spPr>
      </p:pic>
      <p:pic>
        <p:nvPicPr>
          <p:cNvPr id="2" name="图片 1"/>
          <p:cNvPicPr>
            <a:picLocks noChangeAspect="1"/>
          </p:cNvPicPr>
          <p:nvPr/>
        </p:nvPicPr>
        <p:blipFill>
          <a:blip r:embed="rId3"/>
          <a:stretch>
            <a:fillRect/>
          </a:stretch>
        </p:blipFill>
        <p:spPr>
          <a:xfrm>
            <a:off x="4734962" y="3060821"/>
            <a:ext cx="7457037" cy="3763523"/>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2090" y="33655"/>
            <a:ext cx="489077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无代码</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拓展配置</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endParaRPr>
          </a:p>
        </p:txBody>
      </p:sp>
      <p:sp>
        <p:nvSpPr>
          <p:cNvPr id="3" name="矩形 2"/>
          <p:cNvSpPr/>
          <p:nvPr/>
        </p:nvSpPr>
        <p:spPr>
          <a:xfrm>
            <a:off x="355600" y="1468755"/>
            <a:ext cx="4325620" cy="1476375"/>
          </a:xfrm>
          <a:prstGeom prst="rect">
            <a:avLst/>
          </a:prstGeom>
        </p:spPr>
        <p:txBody>
          <a:bodyPr wrap="square">
            <a:spAutoFit/>
          </a:bodyPr>
          <a:lstStyle/>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支持通过设置分类实现同一数据来源的不同类型的数据分模块展示</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一个分类相当于一个模块，并且支持在角色权限中配置每个分类的权限</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支持配置每个分类的权限以及分类的流转规则</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326126" y="946741"/>
            <a:ext cx="1097280" cy="368300"/>
          </a:xfrm>
          <a:prstGeom prst="rect">
            <a:avLst/>
          </a:prstGeom>
          <a:noFill/>
        </p:spPr>
        <p:txBody>
          <a:bodyPr wrap="none" rtlCol="0">
            <a:spAutoFit/>
          </a:bodyPr>
          <a:lstStyle/>
          <a:p>
            <a:pPr>
              <a:buClr>
                <a:schemeClr val="accent1"/>
              </a:buClr>
              <a:buSzPct val="80000"/>
            </a:pPr>
            <a:r>
              <a:rPr lang="zh-CN" b="1" dirty="0">
                <a:solidFill>
                  <a:srgbClr val="0052CC"/>
                </a:solidFill>
                <a:latin typeface="微软雅黑" panose="020B0503020204020204" pitchFamily="34" charset="-122"/>
                <a:ea typeface="微软雅黑" panose="020B0503020204020204" pitchFamily="34" charset="-122"/>
              </a:rPr>
              <a:t>分类配置</a:t>
            </a:r>
            <a:endParaRPr lang="zh-CN" b="1" dirty="0">
              <a:solidFill>
                <a:srgbClr val="0052CC"/>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4946015" y="494030"/>
            <a:ext cx="6924978" cy="4320000"/>
          </a:xfrm>
          <a:prstGeom prst="rect">
            <a:avLst/>
          </a:prstGeom>
          <a:ln>
            <a:solidFill>
              <a:schemeClr val="bg2"/>
            </a:solidFill>
          </a:ln>
        </p:spPr>
      </p:pic>
      <p:pic>
        <p:nvPicPr>
          <p:cNvPr id="8" name="图片 7"/>
          <p:cNvPicPr>
            <a:picLocks noChangeAspect="1"/>
          </p:cNvPicPr>
          <p:nvPr/>
        </p:nvPicPr>
        <p:blipFill>
          <a:blip r:embed="rId3"/>
          <a:stretch>
            <a:fillRect/>
          </a:stretch>
        </p:blipFill>
        <p:spPr>
          <a:xfrm>
            <a:off x="7414895" y="2983865"/>
            <a:ext cx="4272948" cy="3600000"/>
          </a:xfrm>
          <a:prstGeom prst="rect">
            <a:avLst/>
          </a:prstGeom>
          <a:ln>
            <a:solidFill>
              <a:schemeClr val="bg2"/>
            </a:solidFill>
          </a:ln>
        </p:spPr>
      </p:pic>
      <p:pic>
        <p:nvPicPr>
          <p:cNvPr id="10" name="图片 9"/>
          <p:cNvPicPr>
            <a:picLocks noChangeAspect="1"/>
          </p:cNvPicPr>
          <p:nvPr/>
        </p:nvPicPr>
        <p:blipFill>
          <a:blip r:embed="rId4"/>
          <a:stretch>
            <a:fillRect/>
          </a:stretch>
        </p:blipFill>
        <p:spPr>
          <a:xfrm>
            <a:off x="1458595" y="2983865"/>
            <a:ext cx="5481290" cy="3600000"/>
          </a:xfrm>
          <a:prstGeom prst="rect">
            <a:avLst/>
          </a:prstGeom>
          <a:ln>
            <a:solidFill>
              <a:schemeClr val="bg2"/>
            </a:solidFill>
          </a:ln>
        </p:spPr>
      </p:pic>
    </p:spTree>
    <p:custDataLst>
      <p:tags r:id="rId5"/>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2090" y="33655"/>
            <a:ext cx="437007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无代码</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效果展示</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endParaRPr>
          </a:p>
        </p:txBody>
      </p:sp>
      <p:pic>
        <p:nvPicPr>
          <p:cNvPr id="2" name="图片 1" descr="前端页面入口"/>
          <p:cNvPicPr>
            <a:picLocks noChangeAspect="1"/>
          </p:cNvPicPr>
          <p:nvPr/>
        </p:nvPicPr>
        <p:blipFill>
          <a:blip r:embed="rId2"/>
          <a:stretch>
            <a:fillRect/>
          </a:stretch>
        </p:blipFill>
        <p:spPr>
          <a:xfrm>
            <a:off x="212090" y="1449070"/>
            <a:ext cx="5759998" cy="3600000"/>
          </a:xfrm>
          <a:prstGeom prst="rect">
            <a:avLst/>
          </a:prstGeom>
          <a:ln>
            <a:solidFill>
              <a:schemeClr val="bg2"/>
            </a:solidFill>
          </a:ln>
        </p:spPr>
      </p:pic>
      <p:pic>
        <p:nvPicPr>
          <p:cNvPr id="3" name="图片 2" descr="前端页面展示1"/>
          <p:cNvPicPr>
            <a:picLocks noChangeAspect="1"/>
          </p:cNvPicPr>
          <p:nvPr/>
        </p:nvPicPr>
        <p:blipFill>
          <a:blip r:embed="rId3"/>
          <a:stretch>
            <a:fillRect/>
          </a:stretch>
        </p:blipFill>
        <p:spPr>
          <a:xfrm>
            <a:off x="6144260" y="1449070"/>
            <a:ext cx="5760000" cy="3600000"/>
          </a:xfrm>
          <a:prstGeom prst="rect">
            <a:avLst/>
          </a:prstGeom>
          <a:ln>
            <a:solidFill>
              <a:schemeClr val="bg2"/>
            </a:solid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2090" y="33655"/>
            <a:ext cx="437007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无代码</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效果展示</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endParaRPr>
          </a:p>
        </p:txBody>
      </p:sp>
      <p:pic>
        <p:nvPicPr>
          <p:cNvPr id="5" name="图片 4"/>
          <p:cNvPicPr>
            <a:picLocks noChangeAspect="1"/>
          </p:cNvPicPr>
          <p:nvPr/>
        </p:nvPicPr>
        <p:blipFill>
          <a:blip r:embed="rId2"/>
          <a:stretch>
            <a:fillRect/>
          </a:stretch>
        </p:blipFill>
        <p:spPr>
          <a:xfrm>
            <a:off x="65707" y="1440771"/>
            <a:ext cx="5179141" cy="3600000"/>
          </a:xfrm>
          <a:prstGeom prst="rect">
            <a:avLst/>
          </a:prstGeom>
          <a:ln>
            <a:solidFill>
              <a:schemeClr val="bg1">
                <a:lumMod val="85000"/>
              </a:schemeClr>
            </a:solidFill>
          </a:ln>
        </p:spPr>
      </p:pic>
      <p:pic>
        <p:nvPicPr>
          <p:cNvPr id="4" name="图片 3"/>
          <p:cNvPicPr>
            <a:picLocks noChangeAspect="1"/>
          </p:cNvPicPr>
          <p:nvPr/>
        </p:nvPicPr>
        <p:blipFill>
          <a:blip r:embed="rId3"/>
          <a:srcRect l="1831"/>
          <a:stretch>
            <a:fillRect/>
          </a:stretch>
        </p:blipFill>
        <p:spPr>
          <a:xfrm>
            <a:off x="5282565" y="1440815"/>
            <a:ext cx="6909435" cy="3599815"/>
          </a:xfrm>
          <a:prstGeom prst="rect">
            <a:avLst/>
          </a:prstGeom>
          <a:ln>
            <a:solidFill>
              <a:schemeClr val="bg1">
                <a:lumMod val="85000"/>
              </a:schemeClr>
            </a:solid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rot="16200000" flipH="1">
            <a:off x="2672910" y="950612"/>
            <a:ext cx="452925" cy="4956775"/>
          </a:xfrm>
          <a:prstGeom prst="roundRect">
            <a:avLst>
              <a:gd name="adj" fmla="val 50000"/>
            </a:avLst>
          </a:prstGeom>
          <a:solidFill>
            <a:srgbClr val="0052CC"/>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郑州卡卡罗特软件科技有限公司</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矩形 31"/>
          <p:cNvSpPr/>
          <p:nvPr/>
        </p:nvSpPr>
        <p:spPr>
          <a:xfrm>
            <a:off x="63374" y="2132494"/>
            <a:ext cx="5595042" cy="743986"/>
          </a:xfrm>
          <a:prstGeom prst="rect">
            <a:avLst/>
          </a:prstGeom>
        </p:spPr>
        <p:txBody>
          <a:bodyPr wrap="square">
            <a:spAutoFit/>
          </a:bodyPr>
          <a:lstStyle/>
          <a:p>
            <a:pPr algn="ctr">
              <a:lnSpc>
                <a:spcPct val="150000"/>
              </a:lnSpc>
            </a:pP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rPr>
              <a:t>谢谢观看</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4" name="图片 33"/>
          <p:cNvPicPr>
            <a:picLocks noChangeAspect="1"/>
          </p:cNvPicPr>
          <p:nvPr/>
        </p:nvPicPr>
        <p:blipFill>
          <a:blip r:embed="rId1"/>
          <a:stretch>
            <a:fillRect/>
          </a:stretch>
        </p:blipFill>
        <p:spPr>
          <a:xfrm>
            <a:off x="6401435" y="1874520"/>
            <a:ext cx="5457825" cy="3381375"/>
          </a:xfrm>
          <a:prstGeom prst="rect">
            <a:avLst/>
          </a:prstGeom>
        </p:spPr>
      </p:pic>
      <p:sp>
        <p:nvSpPr>
          <p:cNvPr id="35" name="矩形 34"/>
          <p:cNvSpPr/>
          <p:nvPr/>
        </p:nvSpPr>
        <p:spPr>
          <a:xfrm>
            <a:off x="0" y="0"/>
            <a:ext cx="841972" cy="679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36" name="图片 35" descr="图标&#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84" y="281547"/>
            <a:ext cx="2304108" cy="710434"/>
          </a:xfrm>
          <a:prstGeom prst="rect">
            <a:avLst/>
          </a:prstGeom>
        </p:spPr>
      </p:pic>
      <p:sp>
        <p:nvSpPr>
          <p:cNvPr id="8" name="矩形 7"/>
          <p:cNvSpPr/>
          <p:nvPr/>
        </p:nvSpPr>
        <p:spPr>
          <a:xfrm>
            <a:off x="420984" y="4005924"/>
            <a:ext cx="7741941" cy="2093778"/>
          </a:xfrm>
          <a:prstGeom prst="rect">
            <a:avLst/>
          </a:prstGeom>
        </p:spPr>
        <p:txBody>
          <a:bodyPr wrap="square">
            <a:spAutoFit/>
          </a:bodyPr>
          <a:lstStyle/>
          <a:p>
            <a:pPr>
              <a:lnSpc>
                <a:spcPct val="150000"/>
              </a:lnSpc>
            </a:pPr>
            <a:r>
              <a:rPr lang="zh-CN" altLang="en-US" sz="1100" spc="224"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全国统一热线：</a:t>
            </a:r>
            <a:r>
              <a:rPr lang="en-US" altLang="zh-CN" sz="1100" spc="224"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400-0812-558</a:t>
            </a:r>
            <a:endParaRPr lang="en-US" altLang="zh-CN" sz="1100" spc="224"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1100" spc="224"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官方网址：</a:t>
            </a:r>
            <a:r>
              <a:rPr lang="en-US" altLang="zh-CN" sz="1100" spc="224"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https://www.72crm.com</a:t>
            </a:r>
            <a:endParaRPr lang="en-US" altLang="zh-CN" sz="1100" spc="224"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郑州研发中心：河南省郑州市郑东新区升龙广场</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3</a:t>
            </a: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号楼</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A</a:t>
            </a: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座</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2502</a:t>
            </a: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室 </a:t>
            </a:r>
            <a:endPar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pP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郑州客户服务中心：河南省郑州市郑东新区升龙广场</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3</a:t>
            </a: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号楼</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B</a:t>
            </a: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座</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2711</a:t>
            </a: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室 </a:t>
            </a:r>
            <a:endPar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pP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洛阳研发中心：河南省洛阳市洛龙区正大国际</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1012</a:t>
            </a: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室</a:t>
            </a:r>
            <a:endPar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pP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深圳运营中心：深圳市南山区海云路软件产业基地6栋701-腾讯众创空间（深圳）</a:t>
            </a:r>
            <a:endPar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pP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美国分公司</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a:t>
            </a:r>
            <a:r>
              <a:rPr kumimoji="1" lang="en-US" altLang="zh-CN" sz="1100" spc="224" dirty="0" err="1">
                <a:solidFill>
                  <a:schemeClr val="tx1">
                    <a:lumMod val="65000"/>
                    <a:lumOff val="35000"/>
                  </a:schemeClr>
                </a:solidFill>
                <a:latin typeface="微软雅黑" panose="020B0503020204020204" pitchFamily="34" charset="-122"/>
                <a:ea typeface="微软雅黑" panose="020B0503020204020204" pitchFamily="34" charset="-122"/>
                <a:sym typeface="+mn-ea"/>
              </a:rPr>
              <a:t>Wukong</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 INC):2060N </a:t>
            </a:r>
            <a:r>
              <a:rPr kumimoji="1" lang="en-US" altLang="zh-CN" sz="1100" spc="224" dirty="0" err="1">
                <a:solidFill>
                  <a:schemeClr val="tx1">
                    <a:lumMod val="65000"/>
                    <a:lumOff val="35000"/>
                  </a:schemeClr>
                </a:solidFill>
                <a:latin typeface="微软雅黑" panose="020B0503020204020204" pitchFamily="34" charset="-122"/>
                <a:ea typeface="微软雅黑" panose="020B0503020204020204" pitchFamily="34" charset="-122"/>
                <a:sym typeface="+mn-ea"/>
              </a:rPr>
              <a:t>collins</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 Blvd Ste 110 Richardson Tx. USA 75080 </a:t>
            </a:r>
            <a:endPar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pP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昆明运营中心：云南省昆明市五华区万彩城市花园（</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A3</a:t>
            </a: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地块）</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7</a:t>
            </a: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幢</a:t>
            </a:r>
            <a:r>
              <a:rPr kumimoji="1" lang="en-US" altLang="zh-CN"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1201</a:t>
            </a:r>
            <a:r>
              <a:rPr kumimoji="1" lang="zh-CN" altLang="en-US" sz="1100" spc="224" dirty="0">
                <a:solidFill>
                  <a:schemeClr val="tx1">
                    <a:lumMod val="65000"/>
                    <a:lumOff val="35000"/>
                  </a:schemeClr>
                </a:solidFill>
                <a:latin typeface="微软雅黑" panose="020B0503020204020204" pitchFamily="34" charset="-122"/>
                <a:ea typeface="微软雅黑" panose="020B0503020204020204" pitchFamily="34" charset="-122"/>
                <a:sym typeface="+mn-ea"/>
              </a:rPr>
              <a:t>号</a:t>
            </a:r>
            <a:endParaRPr lang="zh-CN" altLang="en-US" sz="1100" spc="224"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1821" y="33958"/>
            <a:ext cx="3879484" cy="46166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sym typeface="思源黑体旧字形 Light" panose="020B0300000000000000" pitchFamily="34" charset="-128"/>
              </a:rPr>
              <a:t>无代码功能架构图</a:t>
            </a:r>
            <a:endParaRPr lang="zh-CN" altLang="en-US" sz="2400" dirty="0">
              <a:solidFill>
                <a:schemeClr val="tx1"/>
              </a:solidFill>
              <a:latin typeface="微软雅黑" panose="020B0503020204020204" pitchFamily="34" charset="-122"/>
              <a:ea typeface="微软雅黑" panose="020B0503020204020204" pitchFamily="34" charset="-122"/>
              <a:sym typeface="思源黑体旧字形 Light" panose="020B0300000000000000" pitchFamily="34" charset="-128"/>
            </a:endParaRPr>
          </a:p>
        </p:txBody>
      </p:sp>
      <p:grpSp>
        <p:nvGrpSpPr>
          <p:cNvPr id="24" name="组合 23"/>
          <p:cNvGrpSpPr/>
          <p:nvPr/>
        </p:nvGrpSpPr>
        <p:grpSpPr>
          <a:xfrm>
            <a:off x="244475" y="619760"/>
            <a:ext cx="11608435" cy="5853430"/>
            <a:chOff x="385" y="901"/>
            <a:chExt cx="18281" cy="9218"/>
          </a:xfrm>
        </p:grpSpPr>
        <p:sp>
          <p:nvSpPr>
            <p:cNvPr id="25" name="矩形 24"/>
            <p:cNvSpPr/>
            <p:nvPr>
              <p:custDataLst>
                <p:tags r:id="rId2"/>
              </p:custDataLst>
            </p:nvPr>
          </p:nvSpPr>
          <p:spPr>
            <a:xfrm>
              <a:off x="385" y="8667"/>
              <a:ext cx="18281" cy="1452"/>
            </a:xfrm>
            <a:prstGeom prst="rect">
              <a:avLst/>
            </a:prstGeom>
            <a:solidFill>
              <a:srgbClr val="F2F2F2"/>
            </a:solidFill>
            <a:ln>
              <a:solidFill>
                <a:srgbClr val="074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多种部署方式</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圆角 26"/>
            <p:cNvSpPr/>
            <p:nvPr>
              <p:custDataLst>
                <p:tags r:id="rId3"/>
              </p:custDataLst>
            </p:nvPr>
          </p:nvSpPr>
          <p:spPr>
            <a:xfrm>
              <a:off x="2925" y="9147"/>
              <a:ext cx="2149" cy="602"/>
            </a:xfrm>
            <a:prstGeom prst="roundRect">
              <a:avLst>
                <a:gd name="adj" fmla="val 61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solidFill>
                  <a:latin typeface="微软雅黑" panose="020B0503020204020204" pitchFamily="34" charset="-122"/>
                  <a:ea typeface="微软雅黑" panose="020B0503020204020204" pitchFamily="34" charset="-122"/>
                </a:rPr>
                <a:t>公有云</a:t>
              </a:r>
              <a:endParaRPr lang="zh-CN" altLang="en-US" sz="1050" dirty="0">
                <a:solidFill>
                  <a:schemeClr val="tx1"/>
                </a:solidFill>
                <a:latin typeface="微软雅黑" panose="020B0503020204020204" pitchFamily="34" charset="-122"/>
                <a:ea typeface="微软雅黑" panose="020B0503020204020204" pitchFamily="34" charset="-122"/>
              </a:endParaRPr>
            </a:p>
          </p:txBody>
        </p:sp>
        <p:sp>
          <p:nvSpPr>
            <p:cNvPr id="28" name="矩形: 圆角 27"/>
            <p:cNvSpPr/>
            <p:nvPr>
              <p:custDataLst>
                <p:tags r:id="rId4"/>
              </p:custDataLst>
            </p:nvPr>
          </p:nvSpPr>
          <p:spPr>
            <a:xfrm>
              <a:off x="6205" y="9132"/>
              <a:ext cx="2149" cy="617"/>
            </a:xfrm>
            <a:prstGeom prst="roundRect">
              <a:avLst>
                <a:gd name="adj" fmla="val 61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zh-CN" altLang="en-US" sz="105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私有云</a:t>
              </a:r>
              <a:endParaRPr lang="zh-CN" altLang="en-US" sz="105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矩形: 圆角 28"/>
            <p:cNvSpPr/>
            <p:nvPr>
              <p:custDataLst>
                <p:tags r:id="rId5"/>
              </p:custDataLst>
            </p:nvPr>
          </p:nvSpPr>
          <p:spPr>
            <a:xfrm>
              <a:off x="9541" y="9144"/>
              <a:ext cx="2149" cy="617"/>
            </a:xfrm>
            <a:prstGeom prst="roundRect">
              <a:avLst>
                <a:gd name="adj" fmla="val 61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zh-CN" altLang="en-US" sz="105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混合云</a:t>
              </a:r>
              <a:endParaRPr lang="zh-CN" altLang="en-US" sz="105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2" name="矩形: 圆角 120"/>
            <p:cNvSpPr/>
            <p:nvPr>
              <p:custDataLst>
                <p:tags r:id="rId6"/>
              </p:custDataLst>
            </p:nvPr>
          </p:nvSpPr>
          <p:spPr>
            <a:xfrm>
              <a:off x="402" y="2071"/>
              <a:ext cx="1988" cy="6256"/>
            </a:xfrm>
            <a:prstGeom prst="roundRect">
              <a:avLst>
                <a:gd name="adj" fmla="val 0"/>
              </a:avLst>
            </a:prstGeom>
            <a:solidFill>
              <a:srgbClr val="F5F5F5"/>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3" name="矩形 52"/>
            <p:cNvSpPr/>
            <p:nvPr>
              <p:custDataLst>
                <p:tags r:id="rId7"/>
              </p:custDataLst>
            </p:nvPr>
          </p:nvSpPr>
          <p:spPr>
            <a:xfrm>
              <a:off x="510" y="2155"/>
              <a:ext cx="1772" cy="580"/>
            </a:xfrm>
            <a:prstGeom prst="rect">
              <a:avLst/>
            </a:prstGeom>
          </p:spPr>
          <p:txBody>
            <a:bodyPr wrap="square">
              <a:spAutoFit/>
            </a:bodyPr>
            <a:lstStyle/>
            <a:p>
              <a:pPr lvl="0"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组织引擎</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矩形 53"/>
            <p:cNvSpPr/>
            <p:nvPr>
              <p:custDataLst>
                <p:tags r:id="rId8"/>
              </p:custDataLst>
            </p:nvPr>
          </p:nvSpPr>
          <p:spPr>
            <a:xfrm>
              <a:off x="659" y="2848"/>
              <a:ext cx="1474" cy="591"/>
            </a:xfrm>
            <a:prstGeom prst="rect">
              <a:avLst/>
            </a:prstGeom>
            <a:solidFill>
              <a:srgbClr val="F3F8FD"/>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sym typeface="+mn-ea"/>
                </a:rPr>
                <a:t>集团组织</a:t>
              </a:r>
              <a:endParaRPr lang="zh-CN" altLang="en-US" sz="1050" dirty="0">
                <a:solidFill>
                  <a:schemeClr val="tx1"/>
                </a:solidFill>
                <a:latin typeface="微软雅黑" panose="020B0503020204020204" pitchFamily="34" charset="-122"/>
                <a:ea typeface="微软雅黑" panose="020B0503020204020204" pitchFamily="34" charset="-122"/>
                <a:sym typeface="+mn-ea"/>
              </a:endParaRPr>
            </a:p>
          </p:txBody>
        </p:sp>
        <p:sp>
          <p:nvSpPr>
            <p:cNvPr id="55" name="矩形 54"/>
            <p:cNvSpPr/>
            <p:nvPr>
              <p:custDataLst>
                <p:tags r:id="rId9"/>
              </p:custDataLst>
            </p:nvPr>
          </p:nvSpPr>
          <p:spPr>
            <a:xfrm>
              <a:off x="659" y="3613"/>
              <a:ext cx="1474" cy="591"/>
            </a:xfrm>
            <a:prstGeom prst="rect">
              <a:avLst/>
            </a:prstGeom>
            <a:solidFill>
              <a:srgbClr val="F3F8FD"/>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sym typeface="+mn-ea"/>
                </a:rPr>
                <a:t>分级授权</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56" name="矩形 55"/>
            <p:cNvSpPr/>
            <p:nvPr>
              <p:custDataLst>
                <p:tags r:id="rId10"/>
              </p:custDataLst>
            </p:nvPr>
          </p:nvSpPr>
          <p:spPr>
            <a:xfrm>
              <a:off x="659" y="4379"/>
              <a:ext cx="1474" cy="591"/>
            </a:xfrm>
            <a:prstGeom prst="rect">
              <a:avLst/>
            </a:prstGeom>
            <a:solidFill>
              <a:srgbClr val="F3F8FD"/>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sym typeface="+mn-ea"/>
                </a:rPr>
                <a:t>多维度</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57" name="矩形 56"/>
            <p:cNvSpPr/>
            <p:nvPr>
              <p:custDataLst>
                <p:tags r:id="rId11"/>
              </p:custDataLst>
            </p:nvPr>
          </p:nvSpPr>
          <p:spPr>
            <a:xfrm>
              <a:off x="659" y="5144"/>
              <a:ext cx="1474" cy="591"/>
            </a:xfrm>
            <a:prstGeom prst="rect">
              <a:avLst/>
            </a:prstGeom>
            <a:solidFill>
              <a:srgbClr val="F3F8FD"/>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sym typeface="+mn-ea"/>
                </a:rPr>
                <a:t>多角色</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58" name="矩形 57"/>
            <p:cNvSpPr/>
            <p:nvPr>
              <p:custDataLst>
                <p:tags r:id="rId12"/>
              </p:custDataLst>
            </p:nvPr>
          </p:nvSpPr>
          <p:spPr>
            <a:xfrm>
              <a:off x="385" y="901"/>
              <a:ext cx="18281" cy="995"/>
            </a:xfrm>
            <a:prstGeom prst="rect">
              <a:avLst/>
            </a:prstGeom>
            <a:solidFill>
              <a:srgbClr val="F2F2F2"/>
            </a:solidFill>
            <a:ln>
              <a:solidFill>
                <a:srgbClr val="074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开放平台</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16730" y="2071"/>
              <a:ext cx="1936" cy="6256"/>
              <a:chOff x="16730" y="1951"/>
              <a:chExt cx="1936" cy="6256"/>
            </a:xfrm>
          </p:grpSpPr>
          <p:sp>
            <p:nvSpPr>
              <p:cNvPr id="67" name="矩形: 圆角 66"/>
              <p:cNvSpPr/>
              <p:nvPr>
                <p:custDataLst>
                  <p:tags r:id="rId13"/>
                </p:custDataLst>
              </p:nvPr>
            </p:nvSpPr>
            <p:spPr>
              <a:xfrm>
                <a:off x="16730" y="1951"/>
                <a:ext cx="1936" cy="6256"/>
              </a:xfrm>
              <a:prstGeom prst="roundRect">
                <a:avLst>
                  <a:gd name="adj" fmla="val 0"/>
                </a:avLst>
              </a:prstGeom>
              <a:solidFill>
                <a:srgbClr val="F5F5F5"/>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8" name="矩形 67"/>
              <p:cNvSpPr/>
              <p:nvPr>
                <p:custDataLst>
                  <p:tags r:id="rId14"/>
                </p:custDataLst>
              </p:nvPr>
            </p:nvSpPr>
            <p:spPr>
              <a:xfrm>
                <a:off x="16798" y="1999"/>
                <a:ext cx="1772" cy="582"/>
              </a:xfrm>
              <a:prstGeom prst="rect">
                <a:avLst/>
              </a:prstGeom>
            </p:spPr>
            <p:txBody>
              <a:bodyPr wrap="square">
                <a:spAutoFit/>
              </a:bodyPr>
              <a:lstStyle/>
              <a:p>
                <a:pPr lvl="0"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表现层</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16977" y="2728"/>
                <a:ext cx="1474" cy="4380"/>
                <a:chOff x="725" y="2728"/>
                <a:chExt cx="1474" cy="4380"/>
              </a:xfrm>
            </p:grpSpPr>
            <p:sp>
              <p:nvSpPr>
                <p:cNvPr id="70" name="矩形 69"/>
                <p:cNvSpPr/>
                <p:nvPr>
                  <p:custDataLst>
                    <p:tags r:id="rId15"/>
                  </p:custDataLst>
                </p:nvPr>
              </p:nvSpPr>
              <p:spPr>
                <a:xfrm>
                  <a:off x="725" y="3532"/>
                  <a:ext cx="1474" cy="591"/>
                </a:xfrm>
                <a:prstGeom prst="rect">
                  <a:avLst/>
                </a:prstGeom>
                <a:solidFill>
                  <a:srgbClr val="F3F8FD"/>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桌面客户端</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矩形 70"/>
                <p:cNvSpPr/>
                <p:nvPr>
                  <p:custDataLst>
                    <p:tags r:id="rId16"/>
                  </p:custDataLst>
                </p:nvPr>
              </p:nvSpPr>
              <p:spPr>
                <a:xfrm>
                  <a:off x="725" y="6517"/>
                  <a:ext cx="1474" cy="591"/>
                </a:xfrm>
                <a:prstGeom prst="rect">
                  <a:avLst/>
                </a:prstGeom>
                <a:solidFill>
                  <a:srgbClr val="F3F8FD"/>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钉钉应用</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3" name="矩形 72"/>
                <p:cNvSpPr/>
                <p:nvPr>
                  <p:custDataLst>
                    <p:tags r:id="rId17"/>
                  </p:custDataLst>
                </p:nvPr>
              </p:nvSpPr>
              <p:spPr>
                <a:xfrm>
                  <a:off x="725" y="4998"/>
                  <a:ext cx="1474" cy="591"/>
                </a:xfrm>
                <a:prstGeom prst="rect">
                  <a:avLst/>
                </a:prstGeom>
                <a:solidFill>
                  <a:srgbClr val="F3F8FD"/>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微信小程序</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4" name="矩形 73"/>
                <p:cNvSpPr/>
                <p:nvPr>
                  <p:custDataLst>
                    <p:tags r:id="rId18"/>
                  </p:custDataLst>
                </p:nvPr>
              </p:nvSpPr>
              <p:spPr>
                <a:xfrm>
                  <a:off x="725" y="5751"/>
                  <a:ext cx="1474" cy="591"/>
                </a:xfrm>
                <a:prstGeom prst="rect">
                  <a:avLst/>
                </a:prstGeom>
                <a:solidFill>
                  <a:srgbClr val="F3F8FD"/>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900" dirty="0">
                      <a:solidFill>
                        <a:schemeClr val="tx1">
                          <a:lumMod val="85000"/>
                          <a:lumOff val="15000"/>
                        </a:schemeClr>
                      </a:solidFill>
                      <a:latin typeface="微软雅黑" panose="020B0503020204020204" pitchFamily="34" charset="-122"/>
                      <a:ea typeface="微软雅黑" panose="020B0503020204020204" pitchFamily="34" charset="-122"/>
                    </a:rPr>
                    <a:t>企业微信应用</a:t>
                  </a:r>
                  <a:endParaRPr lang="zh-CN" sz="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矩形 74"/>
                <p:cNvSpPr/>
                <p:nvPr>
                  <p:custDataLst>
                    <p:tags r:id="rId19"/>
                  </p:custDataLst>
                </p:nvPr>
              </p:nvSpPr>
              <p:spPr>
                <a:xfrm>
                  <a:off x="725" y="2728"/>
                  <a:ext cx="1474" cy="591"/>
                </a:xfrm>
                <a:prstGeom prst="rect">
                  <a:avLst/>
                </a:prstGeom>
                <a:solidFill>
                  <a:srgbClr val="F3F8FD"/>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浏览器端</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6" name="矩形 75"/>
                <p:cNvSpPr/>
                <p:nvPr>
                  <p:custDataLst>
                    <p:tags r:id="rId20"/>
                  </p:custDataLst>
                </p:nvPr>
              </p:nvSpPr>
              <p:spPr>
                <a:xfrm>
                  <a:off x="725" y="4292"/>
                  <a:ext cx="1474" cy="591"/>
                </a:xfrm>
                <a:prstGeom prst="rect">
                  <a:avLst/>
                </a:prstGeom>
                <a:solidFill>
                  <a:srgbClr val="F3F8FD"/>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rPr>
                    <a:t>APP</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sp>
          <p:nvSpPr>
            <p:cNvPr id="60" name="矩形: 圆角 181"/>
            <p:cNvSpPr/>
            <p:nvPr>
              <p:custDataLst>
                <p:tags r:id="rId21"/>
              </p:custDataLst>
            </p:nvPr>
          </p:nvSpPr>
          <p:spPr>
            <a:xfrm>
              <a:off x="2925" y="1148"/>
              <a:ext cx="2119" cy="495"/>
            </a:xfrm>
            <a:prstGeom prst="roundRect">
              <a:avLst>
                <a:gd name="adj" fmla="val 61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无代码连接中心</a:t>
              </a:r>
              <a:endParaRPr lang="zh-CN" altLang="en-US" sz="105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61" name="矩形: 圆角 181"/>
            <p:cNvSpPr/>
            <p:nvPr>
              <p:custDataLst>
                <p:tags r:id="rId22"/>
              </p:custDataLst>
            </p:nvPr>
          </p:nvSpPr>
          <p:spPr>
            <a:xfrm>
              <a:off x="5856" y="1148"/>
              <a:ext cx="1764" cy="495"/>
            </a:xfrm>
            <a:prstGeom prst="roundRect">
              <a:avLst>
                <a:gd name="adj" fmla="val 61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账号对接体系</a:t>
              </a:r>
              <a:endParaRPr lang="zh-CN" altLang="en-US" sz="105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62" name="矩形: 圆角 181"/>
            <p:cNvSpPr/>
            <p:nvPr>
              <p:custDataLst>
                <p:tags r:id="rId23"/>
              </p:custDataLst>
            </p:nvPr>
          </p:nvSpPr>
          <p:spPr>
            <a:xfrm>
              <a:off x="8594" y="1148"/>
              <a:ext cx="1763" cy="495"/>
            </a:xfrm>
            <a:prstGeom prst="roundRect">
              <a:avLst>
                <a:gd name="adj" fmla="val 61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zh-CN" altLang="en-US" sz="105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硬件集成</a:t>
              </a:r>
              <a:endParaRPr lang="zh-CN" altLang="en-US" sz="105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116" name="矩形 115"/>
            <p:cNvSpPr/>
            <p:nvPr>
              <p:custDataLst>
                <p:tags r:id="rId24"/>
              </p:custDataLst>
            </p:nvPr>
          </p:nvSpPr>
          <p:spPr>
            <a:xfrm>
              <a:off x="659" y="5933"/>
              <a:ext cx="1474" cy="591"/>
            </a:xfrm>
            <a:prstGeom prst="rect">
              <a:avLst/>
            </a:prstGeom>
            <a:solidFill>
              <a:srgbClr val="F3F8FD"/>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sp>
        <p:nvSpPr>
          <p:cNvPr id="77" name="矩形 76"/>
          <p:cNvSpPr/>
          <p:nvPr/>
        </p:nvSpPr>
        <p:spPr>
          <a:xfrm>
            <a:off x="1854272" y="1362711"/>
            <a:ext cx="8421227" cy="3971924"/>
          </a:xfrm>
          <a:prstGeom prst="rect">
            <a:avLst/>
          </a:prstGeom>
          <a:solidFill>
            <a:srgbClr val="074ECC"/>
          </a:solidFill>
          <a:ln>
            <a:solidFill>
              <a:srgbClr val="074E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8" name="矩形 77"/>
          <p:cNvSpPr/>
          <p:nvPr/>
        </p:nvSpPr>
        <p:spPr>
          <a:xfrm>
            <a:off x="1840111" y="1357929"/>
            <a:ext cx="8446964" cy="1240150"/>
          </a:xfrm>
          <a:prstGeom prst="rect">
            <a:avLst/>
          </a:prstGeom>
          <a:solidFill>
            <a:srgbClr val="F3F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
        <p:nvSpPr>
          <p:cNvPr id="79" name="文本框 78"/>
          <p:cNvSpPr txBox="1"/>
          <p:nvPr/>
        </p:nvSpPr>
        <p:spPr>
          <a:xfrm>
            <a:off x="2238295" y="1731463"/>
            <a:ext cx="1303977" cy="338554"/>
          </a:xfrm>
          <a:prstGeom prst="rect">
            <a:avLst/>
          </a:prstGeom>
          <a:noFill/>
        </p:spPr>
        <p:txBody>
          <a:bodyPr wrap="square" rtlCol="0">
            <a:spAutoFit/>
          </a:bodyPr>
          <a:lstStyle/>
          <a:p>
            <a:pPr algn="ctr"/>
            <a:r>
              <a:rPr lang="zh-CN" altLang="en-US" sz="1600" b="1" dirty="0">
                <a:solidFill>
                  <a:srgbClr val="074ECC"/>
                </a:solidFill>
                <a:latin typeface="微软雅黑" panose="020B0503020204020204" pitchFamily="34" charset="-122"/>
                <a:ea typeface="微软雅黑" panose="020B0503020204020204" pitchFamily="34" charset="-122"/>
              </a:rPr>
              <a:t>开发工具</a:t>
            </a:r>
            <a:endParaRPr lang="zh-CN" altLang="en-US" sz="1600" b="1" dirty="0">
              <a:solidFill>
                <a:srgbClr val="074ECC"/>
              </a:solidFill>
              <a:latin typeface="微软雅黑" panose="020B0503020204020204" pitchFamily="34" charset="-122"/>
              <a:ea typeface="微软雅黑" panose="020B0503020204020204" pitchFamily="34" charset="-122"/>
            </a:endParaRPr>
          </a:p>
        </p:txBody>
      </p:sp>
      <p:sp>
        <p:nvSpPr>
          <p:cNvPr id="80" name="矩形 79"/>
          <p:cNvSpPr/>
          <p:nvPr>
            <p:custDataLst>
              <p:tags r:id="rId25"/>
            </p:custDataLst>
          </p:nvPr>
        </p:nvSpPr>
        <p:spPr>
          <a:xfrm>
            <a:off x="4218478" y="1571669"/>
            <a:ext cx="1225887" cy="294808"/>
          </a:xfrm>
          <a:prstGeom prst="rect">
            <a:avLst/>
          </a:prstGeom>
          <a:solidFill>
            <a:schemeClr val="bg1"/>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pitchFamily="34" charset="-122"/>
                <a:ea typeface="微软雅黑" panose="020B0503020204020204" pitchFamily="34" charset="-122"/>
                <a:sym typeface="+mn-ea"/>
              </a:rPr>
              <a:t>自定义表单</a:t>
            </a:r>
            <a:endParaRPr lang="zh-CN" altLang="en-US" sz="1100" dirty="0">
              <a:solidFill>
                <a:schemeClr val="tx1"/>
              </a:solidFill>
              <a:latin typeface="微软雅黑" panose="020B0503020204020204" pitchFamily="34" charset="-122"/>
              <a:ea typeface="微软雅黑" panose="020B0503020204020204" pitchFamily="34" charset="-122"/>
              <a:sym typeface="+mn-ea"/>
            </a:endParaRPr>
          </a:p>
        </p:txBody>
      </p:sp>
      <p:sp>
        <p:nvSpPr>
          <p:cNvPr id="82" name="矩形 81"/>
          <p:cNvSpPr/>
          <p:nvPr>
            <p:custDataLst>
              <p:tags r:id="rId26"/>
            </p:custDataLst>
          </p:nvPr>
        </p:nvSpPr>
        <p:spPr>
          <a:xfrm>
            <a:off x="7104660" y="1570566"/>
            <a:ext cx="1245948" cy="294807"/>
          </a:xfrm>
          <a:prstGeom prst="rect">
            <a:avLst/>
          </a:prstGeom>
          <a:solidFill>
            <a:schemeClr val="bg1"/>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pitchFamily="34" charset="-122"/>
                <a:ea typeface="微软雅黑" panose="020B0503020204020204" pitchFamily="34" charset="-122"/>
                <a:sym typeface="+mn-ea"/>
              </a:rPr>
              <a:t>自定义规则</a:t>
            </a:r>
            <a:endParaRPr lang="zh-CN" altLang="en-US" sz="1100" dirty="0">
              <a:solidFill>
                <a:schemeClr val="tx1"/>
              </a:solidFill>
              <a:latin typeface="微软雅黑" panose="020B0503020204020204" pitchFamily="34" charset="-122"/>
              <a:ea typeface="微软雅黑" panose="020B0503020204020204" pitchFamily="34" charset="-122"/>
              <a:sym typeface="+mn-ea"/>
            </a:endParaRPr>
          </a:p>
        </p:txBody>
      </p:sp>
      <p:sp>
        <p:nvSpPr>
          <p:cNvPr id="84" name="矩形 83"/>
          <p:cNvSpPr/>
          <p:nvPr>
            <p:custDataLst>
              <p:tags r:id="rId27"/>
            </p:custDataLst>
          </p:nvPr>
        </p:nvSpPr>
        <p:spPr>
          <a:xfrm>
            <a:off x="8570644" y="1579221"/>
            <a:ext cx="1034944" cy="294807"/>
          </a:xfrm>
          <a:prstGeom prst="rect">
            <a:avLst/>
          </a:prstGeom>
          <a:solidFill>
            <a:schemeClr val="bg1"/>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pitchFamily="34" charset="-122"/>
                <a:ea typeface="微软雅黑" panose="020B0503020204020204" pitchFamily="34" charset="-122"/>
                <a:sym typeface="+mn-ea"/>
              </a:rPr>
              <a:t>自定义页面</a:t>
            </a:r>
            <a:endParaRPr lang="zh-CN" altLang="en-US" sz="1100" dirty="0">
              <a:solidFill>
                <a:schemeClr val="tx1"/>
              </a:solidFill>
              <a:latin typeface="微软雅黑" panose="020B0503020204020204" pitchFamily="34" charset="-122"/>
              <a:ea typeface="微软雅黑" panose="020B0503020204020204" pitchFamily="34" charset="-122"/>
              <a:sym typeface="+mn-ea"/>
            </a:endParaRPr>
          </a:p>
        </p:txBody>
      </p:sp>
      <p:sp>
        <p:nvSpPr>
          <p:cNvPr id="89" name="矩形 88"/>
          <p:cNvSpPr/>
          <p:nvPr/>
        </p:nvSpPr>
        <p:spPr>
          <a:xfrm>
            <a:off x="1840301" y="2865414"/>
            <a:ext cx="8446699" cy="1240150"/>
          </a:xfrm>
          <a:prstGeom prst="rect">
            <a:avLst/>
          </a:prstGeom>
          <a:solidFill>
            <a:srgbClr val="F3F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1" name="矩形 90"/>
          <p:cNvSpPr/>
          <p:nvPr/>
        </p:nvSpPr>
        <p:spPr>
          <a:xfrm>
            <a:off x="1838325" y="4348314"/>
            <a:ext cx="8446699" cy="995045"/>
          </a:xfrm>
          <a:prstGeom prst="rect">
            <a:avLst/>
          </a:prstGeom>
          <a:solidFill>
            <a:srgbClr val="F3F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2" name="矩形 91"/>
          <p:cNvSpPr/>
          <p:nvPr>
            <p:custDataLst>
              <p:tags r:id="rId28"/>
            </p:custDataLst>
          </p:nvPr>
        </p:nvSpPr>
        <p:spPr>
          <a:xfrm>
            <a:off x="4235367" y="3103371"/>
            <a:ext cx="1183556" cy="294808"/>
          </a:xfrm>
          <a:prstGeom prst="rect">
            <a:avLst/>
          </a:prstGeom>
          <a:solidFill>
            <a:schemeClr val="bg1"/>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pitchFamily="34" charset="-122"/>
                <a:ea typeface="微软雅黑" panose="020B0503020204020204" pitchFamily="34" charset="-122"/>
                <a:sym typeface="+mn-ea"/>
              </a:rPr>
              <a:t>表单引擎</a:t>
            </a:r>
            <a:endParaRPr lang="zh-CN" altLang="en-US" sz="1100" dirty="0">
              <a:solidFill>
                <a:schemeClr val="tx1"/>
              </a:solidFill>
              <a:latin typeface="微软雅黑" panose="020B0503020204020204" pitchFamily="34" charset="-122"/>
              <a:ea typeface="微软雅黑" panose="020B0503020204020204" pitchFamily="34" charset="-122"/>
              <a:sym typeface="+mn-ea"/>
            </a:endParaRPr>
          </a:p>
        </p:txBody>
      </p:sp>
      <p:sp>
        <p:nvSpPr>
          <p:cNvPr id="93" name="矩形 92"/>
          <p:cNvSpPr/>
          <p:nvPr>
            <p:custDataLst>
              <p:tags r:id="rId29"/>
            </p:custDataLst>
          </p:nvPr>
        </p:nvSpPr>
        <p:spPr>
          <a:xfrm>
            <a:off x="5638676" y="3103371"/>
            <a:ext cx="1045032" cy="294808"/>
          </a:xfrm>
          <a:prstGeom prst="rect">
            <a:avLst/>
          </a:prstGeom>
          <a:solidFill>
            <a:schemeClr val="bg1"/>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pitchFamily="34" charset="-122"/>
                <a:ea typeface="微软雅黑" panose="020B0503020204020204" pitchFamily="34" charset="-122"/>
                <a:sym typeface="+mn-ea"/>
              </a:rPr>
              <a:t>流程引擎</a:t>
            </a:r>
            <a:endParaRPr lang="zh-CN" altLang="en-US" sz="1100" dirty="0">
              <a:solidFill>
                <a:schemeClr val="tx1"/>
              </a:solidFill>
              <a:latin typeface="微软雅黑" panose="020B0503020204020204" pitchFamily="34" charset="-122"/>
              <a:ea typeface="微软雅黑" panose="020B0503020204020204" pitchFamily="34" charset="-122"/>
              <a:sym typeface="+mn-ea"/>
            </a:endParaRPr>
          </a:p>
        </p:txBody>
      </p:sp>
      <p:sp>
        <p:nvSpPr>
          <p:cNvPr id="94" name="矩形 93"/>
          <p:cNvSpPr/>
          <p:nvPr>
            <p:custDataLst>
              <p:tags r:id="rId30"/>
            </p:custDataLst>
          </p:nvPr>
        </p:nvSpPr>
        <p:spPr>
          <a:xfrm>
            <a:off x="6916214" y="3103371"/>
            <a:ext cx="1132656" cy="294808"/>
          </a:xfrm>
          <a:prstGeom prst="rect">
            <a:avLst/>
          </a:prstGeom>
          <a:solidFill>
            <a:schemeClr val="bg1"/>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pitchFamily="34" charset="-122"/>
                <a:ea typeface="微软雅黑" panose="020B0503020204020204" pitchFamily="34" charset="-122"/>
                <a:sym typeface="+mn-ea"/>
              </a:rPr>
              <a:t>规则引擎</a:t>
            </a:r>
            <a:endParaRPr lang="zh-CN" altLang="en-US" sz="1100" dirty="0">
              <a:solidFill>
                <a:schemeClr val="tx1"/>
              </a:solidFill>
              <a:latin typeface="微软雅黑" panose="020B0503020204020204" pitchFamily="34" charset="-122"/>
              <a:ea typeface="微软雅黑" panose="020B0503020204020204" pitchFamily="34" charset="-122"/>
              <a:sym typeface="+mn-ea"/>
            </a:endParaRPr>
          </a:p>
        </p:txBody>
      </p:sp>
      <p:sp>
        <p:nvSpPr>
          <p:cNvPr id="99" name="矩形 98"/>
          <p:cNvSpPr/>
          <p:nvPr>
            <p:custDataLst>
              <p:tags r:id="rId31"/>
            </p:custDataLst>
          </p:nvPr>
        </p:nvSpPr>
        <p:spPr>
          <a:xfrm>
            <a:off x="8260350" y="3103371"/>
            <a:ext cx="1045032" cy="294808"/>
          </a:xfrm>
          <a:prstGeom prst="rect">
            <a:avLst/>
          </a:prstGeom>
          <a:solidFill>
            <a:schemeClr val="bg1"/>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pitchFamily="34" charset="-122"/>
                <a:ea typeface="微软雅黑" panose="020B0503020204020204" pitchFamily="34" charset="-122"/>
                <a:sym typeface="+mn-ea"/>
              </a:rPr>
              <a:t>报表引擎</a:t>
            </a:r>
            <a:endParaRPr lang="zh-CN" altLang="en-US" sz="1100" dirty="0">
              <a:solidFill>
                <a:schemeClr val="tx1"/>
              </a:solidFill>
              <a:latin typeface="微软雅黑" panose="020B0503020204020204" pitchFamily="34" charset="-122"/>
              <a:ea typeface="微软雅黑" panose="020B0503020204020204" pitchFamily="34" charset="-122"/>
              <a:sym typeface="+mn-ea"/>
            </a:endParaRPr>
          </a:p>
        </p:txBody>
      </p:sp>
      <p:sp>
        <p:nvSpPr>
          <p:cNvPr id="100" name="矩形 99"/>
          <p:cNvSpPr/>
          <p:nvPr>
            <p:custDataLst>
              <p:tags r:id="rId32"/>
            </p:custDataLst>
          </p:nvPr>
        </p:nvSpPr>
        <p:spPr>
          <a:xfrm>
            <a:off x="5636584" y="3566327"/>
            <a:ext cx="1045032" cy="294808"/>
          </a:xfrm>
          <a:prstGeom prst="rect">
            <a:avLst/>
          </a:prstGeom>
          <a:solidFill>
            <a:schemeClr val="bg1"/>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pitchFamily="34" charset="-122"/>
                <a:ea typeface="微软雅黑" panose="020B0503020204020204" pitchFamily="34" charset="-122"/>
                <a:sym typeface="+mn-ea"/>
              </a:rPr>
              <a:t>集成引擎</a:t>
            </a:r>
            <a:endParaRPr lang="zh-CN" altLang="en-US" sz="1100" dirty="0">
              <a:solidFill>
                <a:schemeClr val="tx1"/>
              </a:solidFill>
              <a:latin typeface="微软雅黑" panose="020B0503020204020204" pitchFamily="34" charset="-122"/>
              <a:ea typeface="微软雅黑" panose="020B0503020204020204" pitchFamily="34" charset="-122"/>
              <a:sym typeface="+mn-ea"/>
            </a:endParaRPr>
          </a:p>
        </p:txBody>
      </p:sp>
      <p:sp>
        <p:nvSpPr>
          <p:cNvPr id="108" name="矩形 107"/>
          <p:cNvSpPr/>
          <p:nvPr>
            <p:custDataLst>
              <p:tags r:id="rId33"/>
            </p:custDataLst>
          </p:nvPr>
        </p:nvSpPr>
        <p:spPr>
          <a:xfrm>
            <a:off x="5638676" y="1570219"/>
            <a:ext cx="1238019" cy="294808"/>
          </a:xfrm>
          <a:prstGeom prst="rect">
            <a:avLst/>
          </a:prstGeom>
          <a:solidFill>
            <a:schemeClr val="bg1"/>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pitchFamily="34" charset="-122"/>
                <a:ea typeface="微软雅黑" panose="020B0503020204020204" pitchFamily="34" charset="-122"/>
                <a:sym typeface="+mn-ea"/>
              </a:rPr>
              <a:t>自定义流程</a:t>
            </a:r>
            <a:endParaRPr lang="zh-CN" altLang="en-US" sz="1100" dirty="0">
              <a:solidFill>
                <a:schemeClr val="tx1"/>
              </a:solidFill>
              <a:latin typeface="微软雅黑" panose="020B0503020204020204" pitchFamily="34" charset="-122"/>
              <a:ea typeface="微软雅黑" panose="020B0503020204020204" pitchFamily="34" charset="-122"/>
              <a:sym typeface="+mn-ea"/>
            </a:endParaRPr>
          </a:p>
        </p:txBody>
      </p:sp>
      <p:sp>
        <p:nvSpPr>
          <p:cNvPr id="110" name="矩形 109"/>
          <p:cNvSpPr/>
          <p:nvPr>
            <p:custDataLst>
              <p:tags r:id="rId34"/>
            </p:custDataLst>
          </p:nvPr>
        </p:nvSpPr>
        <p:spPr>
          <a:xfrm>
            <a:off x="4228260" y="2039637"/>
            <a:ext cx="1225887" cy="294808"/>
          </a:xfrm>
          <a:prstGeom prst="rect">
            <a:avLst/>
          </a:prstGeom>
          <a:solidFill>
            <a:schemeClr val="bg1"/>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pitchFamily="34" charset="-122"/>
                <a:ea typeface="微软雅黑" panose="020B0503020204020204" pitchFamily="34" charset="-122"/>
                <a:sym typeface="+mn-ea"/>
              </a:rPr>
              <a:t>自定义报表</a:t>
            </a:r>
            <a:endParaRPr lang="zh-CN" altLang="en-US" sz="1100" dirty="0">
              <a:solidFill>
                <a:schemeClr val="tx1"/>
              </a:solidFill>
              <a:latin typeface="微软雅黑" panose="020B0503020204020204" pitchFamily="34" charset="-122"/>
              <a:ea typeface="微软雅黑" panose="020B0503020204020204" pitchFamily="34" charset="-122"/>
              <a:sym typeface="+mn-ea"/>
            </a:endParaRPr>
          </a:p>
        </p:txBody>
      </p:sp>
      <p:sp>
        <p:nvSpPr>
          <p:cNvPr id="111" name="矩形 110"/>
          <p:cNvSpPr/>
          <p:nvPr>
            <p:custDataLst>
              <p:tags r:id="rId35"/>
            </p:custDataLst>
          </p:nvPr>
        </p:nvSpPr>
        <p:spPr>
          <a:xfrm>
            <a:off x="8570644" y="2075217"/>
            <a:ext cx="1034944" cy="294807"/>
          </a:xfrm>
          <a:prstGeom prst="rect">
            <a:avLst/>
          </a:prstGeom>
          <a:solidFill>
            <a:schemeClr val="bg1"/>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pitchFamily="34" charset="-122"/>
                <a:ea typeface="微软雅黑" panose="020B0503020204020204" pitchFamily="34" charset="-122"/>
                <a:sym typeface="+mn-ea"/>
              </a:rPr>
              <a:t>分级授权管理</a:t>
            </a:r>
            <a:endParaRPr lang="zh-CN" altLang="en-US" sz="1100" dirty="0">
              <a:solidFill>
                <a:schemeClr val="tx1"/>
              </a:solidFill>
              <a:latin typeface="微软雅黑" panose="020B0503020204020204" pitchFamily="34" charset="-122"/>
              <a:ea typeface="微软雅黑" panose="020B0503020204020204" pitchFamily="34" charset="-122"/>
              <a:sym typeface="+mn-ea"/>
            </a:endParaRPr>
          </a:p>
        </p:txBody>
      </p:sp>
      <p:sp>
        <p:nvSpPr>
          <p:cNvPr id="112" name="矩形 111"/>
          <p:cNvSpPr/>
          <p:nvPr>
            <p:custDataLst>
              <p:tags r:id="rId36"/>
            </p:custDataLst>
          </p:nvPr>
        </p:nvSpPr>
        <p:spPr>
          <a:xfrm>
            <a:off x="5638676" y="2038367"/>
            <a:ext cx="1238019" cy="294807"/>
          </a:xfrm>
          <a:prstGeom prst="rect">
            <a:avLst/>
          </a:prstGeom>
          <a:solidFill>
            <a:schemeClr val="bg1"/>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pitchFamily="34" charset="-122"/>
                <a:ea typeface="微软雅黑" panose="020B0503020204020204" pitchFamily="34" charset="-122"/>
                <a:sym typeface="+mn-ea"/>
              </a:rPr>
              <a:t>自定义消息提醒</a:t>
            </a:r>
            <a:endParaRPr lang="zh-CN" altLang="en-US" sz="1100" dirty="0">
              <a:solidFill>
                <a:schemeClr val="tx1"/>
              </a:solidFill>
              <a:latin typeface="微软雅黑" panose="020B0503020204020204" pitchFamily="34" charset="-122"/>
              <a:ea typeface="微软雅黑" panose="020B0503020204020204" pitchFamily="34" charset="-122"/>
              <a:sym typeface="+mn-ea"/>
            </a:endParaRPr>
          </a:p>
        </p:txBody>
      </p:sp>
      <p:sp>
        <p:nvSpPr>
          <p:cNvPr id="113" name="矩形 112"/>
          <p:cNvSpPr/>
          <p:nvPr>
            <p:custDataLst>
              <p:tags r:id="rId37"/>
            </p:custDataLst>
          </p:nvPr>
        </p:nvSpPr>
        <p:spPr>
          <a:xfrm>
            <a:off x="7104660" y="2073882"/>
            <a:ext cx="1238019" cy="294808"/>
          </a:xfrm>
          <a:prstGeom prst="rect">
            <a:avLst/>
          </a:prstGeom>
          <a:solidFill>
            <a:schemeClr val="bg1"/>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pitchFamily="34" charset="-122"/>
                <a:ea typeface="微软雅黑" panose="020B0503020204020204" pitchFamily="34" charset="-122"/>
                <a:sym typeface="+mn-ea"/>
              </a:rPr>
              <a:t>跨组织管理</a:t>
            </a:r>
            <a:endParaRPr lang="zh-CN" altLang="en-US" sz="1100" dirty="0">
              <a:solidFill>
                <a:schemeClr val="tx1"/>
              </a:solidFill>
              <a:latin typeface="微软雅黑" panose="020B0503020204020204" pitchFamily="34" charset="-122"/>
              <a:ea typeface="微软雅黑" panose="020B0503020204020204" pitchFamily="34" charset="-122"/>
              <a:sym typeface="+mn-ea"/>
            </a:endParaRPr>
          </a:p>
        </p:txBody>
      </p:sp>
      <p:sp>
        <p:nvSpPr>
          <p:cNvPr id="114" name="文本框 113"/>
          <p:cNvSpPr txBox="1"/>
          <p:nvPr/>
        </p:nvSpPr>
        <p:spPr>
          <a:xfrm>
            <a:off x="2238295" y="3242185"/>
            <a:ext cx="1303977" cy="338554"/>
          </a:xfrm>
          <a:prstGeom prst="rect">
            <a:avLst/>
          </a:prstGeom>
          <a:noFill/>
        </p:spPr>
        <p:txBody>
          <a:bodyPr wrap="square" rtlCol="0">
            <a:spAutoFit/>
          </a:bodyPr>
          <a:lstStyle/>
          <a:p>
            <a:pPr algn="ctr"/>
            <a:r>
              <a:rPr lang="zh-CN" altLang="en-US" sz="1600" b="1" dirty="0">
                <a:solidFill>
                  <a:srgbClr val="074ECC"/>
                </a:solidFill>
                <a:latin typeface="微软雅黑" panose="020B0503020204020204" pitchFamily="34" charset="-122"/>
                <a:ea typeface="微软雅黑" panose="020B0503020204020204" pitchFamily="34" charset="-122"/>
              </a:rPr>
              <a:t>多个引擎</a:t>
            </a:r>
            <a:endParaRPr lang="zh-CN" altLang="en-US" sz="1600" b="1" dirty="0">
              <a:solidFill>
                <a:srgbClr val="074ECC"/>
              </a:solidFill>
              <a:latin typeface="微软雅黑" panose="020B0503020204020204" pitchFamily="34" charset="-122"/>
              <a:ea typeface="微软雅黑" panose="020B0503020204020204" pitchFamily="34" charset="-122"/>
            </a:endParaRPr>
          </a:p>
        </p:txBody>
      </p:sp>
      <p:sp>
        <p:nvSpPr>
          <p:cNvPr id="115" name="矩形 114"/>
          <p:cNvSpPr/>
          <p:nvPr>
            <p:custDataLst>
              <p:tags r:id="rId38"/>
            </p:custDataLst>
          </p:nvPr>
        </p:nvSpPr>
        <p:spPr>
          <a:xfrm>
            <a:off x="4224815" y="3560145"/>
            <a:ext cx="1185367" cy="294808"/>
          </a:xfrm>
          <a:prstGeom prst="rect">
            <a:avLst/>
          </a:prstGeom>
          <a:solidFill>
            <a:schemeClr val="bg1"/>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pitchFamily="34" charset="-122"/>
                <a:ea typeface="微软雅黑" panose="020B0503020204020204" pitchFamily="34" charset="-122"/>
                <a:sym typeface="+mn-ea"/>
              </a:rPr>
              <a:t>自动化引擎</a:t>
            </a:r>
            <a:endParaRPr lang="zh-CN" altLang="en-US" sz="1100" dirty="0">
              <a:solidFill>
                <a:schemeClr val="tx1"/>
              </a:solidFill>
              <a:latin typeface="微软雅黑" panose="020B0503020204020204" pitchFamily="34" charset="-122"/>
              <a:ea typeface="微软雅黑" panose="020B0503020204020204" pitchFamily="34" charset="-122"/>
              <a:sym typeface="+mn-ea"/>
            </a:endParaRPr>
          </a:p>
        </p:txBody>
      </p:sp>
      <p:sp>
        <p:nvSpPr>
          <p:cNvPr id="117" name="矩形 116"/>
          <p:cNvSpPr/>
          <p:nvPr>
            <p:custDataLst>
              <p:tags r:id="rId39"/>
            </p:custDataLst>
          </p:nvPr>
        </p:nvSpPr>
        <p:spPr>
          <a:xfrm>
            <a:off x="4220127" y="4688030"/>
            <a:ext cx="818039" cy="294808"/>
          </a:xfrm>
          <a:prstGeom prst="rect">
            <a:avLst/>
          </a:prstGeom>
          <a:solidFill>
            <a:schemeClr val="bg1"/>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pitchFamily="34" charset="-122"/>
                <a:ea typeface="微软雅黑" panose="020B0503020204020204" pitchFamily="34" charset="-122"/>
                <a:sym typeface="+mn-ea"/>
              </a:rPr>
              <a:t>电子签章</a:t>
            </a:r>
            <a:endParaRPr lang="zh-CN" altLang="en-US" sz="1100" dirty="0">
              <a:solidFill>
                <a:schemeClr val="tx1"/>
              </a:solidFill>
              <a:latin typeface="微软雅黑" panose="020B0503020204020204" pitchFamily="34" charset="-122"/>
              <a:ea typeface="微软雅黑" panose="020B0503020204020204" pitchFamily="34" charset="-122"/>
              <a:sym typeface="+mn-ea"/>
            </a:endParaRPr>
          </a:p>
        </p:txBody>
      </p:sp>
      <p:sp>
        <p:nvSpPr>
          <p:cNvPr id="118" name="矩形 117"/>
          <p:cNvSpPr/>
          <p:nvPr>
            <p:custDataLst>
              <p:tags r:id="rId40"/>
            </p:custDataLst>
          </p:nvPr>
        </p:nvSpPr>
        <p:spPr>
          <a:xfrm>
            <a:off x="5269227" y="4688030"/>
            <a:ext cx="818039" cy="294808"/>
          </a:xfrm>
          <a:prstGeom prst="rect">
            <a:avLst/>
          </a:prstGeom>
          <a:solidFill>
            <a:schemeClr val="bg1"/>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pitchFamily="34" charset="-122"/>
                <a:ea typeface="微软雅黑" panose="020B0503020204020204" pitchFamily="34" charset="-122"/>
                <a:sym typeface="+mn-ea"/>
              </a:rPr>
              <a:t>文字识别</a:t>
            </a:r>
            <a:r>
              <a:rPr lang="en-US" altLang="zh-CN" sz="1100" dirty="0">
                <a:solidFill>
                  <a:schemeClr val="tx1"/>
                </a:solidFill>
                <a:latin typeface="微软雅黑" panose="020B0503020204020204" pitchFamily="34" charset="-122"/>
                <a:ea typeface="微软雅黑" panose="020B0503020204020204" pitchFamily="34" charset="-122"/>
                <a:sym typeface="+mn-ea"/>
              </a:rPr>
              <a:t>/OCR</a:t>
            </a:r>
            <a:endParaRPr lang="zh-CN" altLang="en-US" sz="1100" dirty="0">
              <a:solidFill>
                <a:schemeClr val="tx1"/>
              </a:solidFill>
              <a:latin typeface="微软雅黑" panose="020B0503020204020204" pitchFamily="34" charset="-122"/>
              <a:ea typeface="微软雅黑" panose="020B0503020204020204" pitchFamily="34" charset="-122"/>
              <a:sym typeface="+mn-ea"/>
            </a:endParaRPr>
          </a:p>
        </p:txBody>
      </p:sp>
      <p:sp>
        <p:nvSpPr>
          <p:cNvPr id="119" name="矩形 118"/>
          <p:cNvSpPr/>
          <p:nvPr>
            <p:custDataLst>
              <p:tags r:id="rId41"/>
            </p:custDataLst>
          </p:nvPr>
        </p:nvSpPr>
        <p:spPr>
          <a:xfrm>
            <a:off x="6312702" y="4688030"/>
            <a:ext cx="886630" cy="294808"/>
          </a:xfrm>
          <a:prstGeom prst="rect">
            <a:avLst/>
          </a:prstGeom>
          <a:solidFill>
            <a:schemeClr val="bg1"/>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pitchFamily="34" charset="-122"/>
                <a:ea typeface="微软雅黑" panose="020B0503020204020204" pitchFamily="34" charset="-122"/>
                <a:sym typeface="+mn-ea"/>
              </a:rPr>
              <a:t>自定义打印</a:t>
            </a:r>
            <a:endParaRPr lang="zh-CN" altLang="en-US" sz="1100" dirty="0">
              <a:solidFill>
                <a:schemeClr val="tx1"/>
              </a:solidFill>
              <a:latin typeface="微软雅黑" panose="020B0503020204020204" pitchFamily="34" charset="-122"/>
              <a:ea typeface="微软雅黑" panose="020B0503020204020204" pitchFamily="34" charset="-122"/>
              <a:sym typeface="+mn-ea"/>
            </a:endParaRPr>
          </a:p>
        </p:txBody>
      </p:sp>
      <p:sp>
        <p:nvSpPr>
          <p:cNvPr id="120" name="矩形 119"/>
          <p:cNvSpPr/>
          <p:nvPr>
            <p:custDataLst>
              <p:tags r:id="rId42"/>
            </p:custDataLst>
          </p:nvPr>
        </p:nvSpPr>
        <p:spPr>
          <a:xfrm>
            <a:off x="7356177" y="4688030"/>
            <a:ext cx="818039" cy="294808"/>
          </a:xfrm>
          <a:prstGeom prst="rect">
            <a:avLst/>
          </a:prstGeom>
          <a:solidFill>
            <a:schemeClr val="bg1"/>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pitchFamily="34" charset="-122"/>
                <a:ea typeface="微软雅黑" panose="020B0503020204020204" pitchFamily="34" charset="-122"/>
                <a:sym typeface="+mn-ea"/>
              </a:rPr>
              <a:t>工商查询</a:t>
            </a:r>
            <a:endParaRPr lang="zh-CN" altLang="en-US" sz="1100" dirty="0">
              <a:solidFill>
                <a:schemeClr val="tx1"/>
              </a:solidFill>
              <a:latin typeface="微软雅黑" panose="020B0503020204020204" pitchFamily="34" charset="-122"/>
              <a:ea typeface="微软雅黑" panose="020B0503020204020204" pitchFamily="34" charset="-122"/>
              <a:sym typeface="+mn-ea"/>
            </a:endParaRPr>
          </a:p>
        </p:txBody>
      </p:sp>
      <p:sp>
        <p:nvSpPr>
          <p:cNvPr id="121" name="矩形 120"/>
          <p:cNvSpPr/>
          <p:nvPr>
            <p:custDataLst>
              <p:tags r:id="rId43"/>
            </p:custDataLst>
          </p:nvPr>
        </p:nvSpPr>
        <p:spPr>
          <a:xfrm>
            <a:off x="8331061" y="4688030"/>
            <a:ext cx="818039" cy="294808"/>
          </a:xfrm>
          <a:prstGeom prst="rect">
            <a:avLst/>
          </a:prstGeom>
          <a:solidFill>
            <a:schemeClr val="bg1"/>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solidFill>
                <a:latin typeface="微软雅黑" panose="020B0503020204020204" pitchFamily="34" charset="-122"/>
                <a:ea typeface="微软雅黑" panose="020B0503020204020204" pitchFamily="34" charset="-122"/>
                <a:sym typeface="+mn-ea"/>
              </a:rPr>
              <a:t>呼叫中心</a:t>
            </a:r>
            <a:endParaRPr lang="zh-CN" altLang="en-US" sz="1100" dirty="0">
              <a:solidFill>
                <a:schemeClr val="tx1"/>
              </a:solidFill>
              <a:latin typeface="微软雅黑" panose="020B0503020204020204" pitchFamily="34" charset="-122"/>
              <a:ea typeface="微软雅黑" panose="020B0503020204020204" pitchFamily="34" charset="-122"/>
              <a:sym typeface="+mn-ea"/>
            </a:endParaRPr>
          </a:p>
        </p:txBody>
      </p:sp>
      <p:sp>
        <p:nvSpPr>
          <p:cNvPr id="123" name="文本框 122"/>
          <p:cNvSpPr txBox="1"/>
          <p:nvPr/>
        </p:nvSpPr>
        <p:spPr>
          <a:xfrm>
            <a:off x="2238295" y="4691983"/>
            <a:ext cx="1303977" cy="338554"/>
          </a:xfrm>
          <a:prstGeom prst="rect">
            <a:avLst/>
          </a:prstGeom>
          <a:noFill/>
        </p:spPr>
        <p:txBody>
          <a:bodyPr wrap="square" rtlCol="0">
            <a:spAutoFit/>
          </a:bodyPr>
          <a:lstStyle/>
          <a:p>
            <a:pPr algn="ctr"/>
            <a:r>
              <a:rPr lang="zh-CN" altLang="en-US" sz="1600" b="1" dirty="0">
                <a:solidFill>
                  <a:srgbClr val="074ECC"/>
                </a:solidFill>
                <a:latin typeface="微软雅黑" panose="020B0503020204020204" pitchFamily="34" charset="-122"/>
                <a:ea typeface="微软雅黑" panose="020B0503020204020204" pitchFamily="34" charset="-122"/>
              </a:rPr>
              <a:t>赋能拓展</a:t>
            </a:r>
            <a:endParaRPr lang="zh-CN" altLang="en-US" sz="1600" b="1" dirty="0">
              <a:solidFill>
                <a:srgbClr val="074ECC"/>
              </a:solidFill>
              <a:latin typeface="微软雅黑" panose="020B0503020204020204" pitchFamily="34" charset="-122"/>
              <a:ea typeface="微软雅黑" panose="020B0503020204020204" pitchFamily="34" charset="-122"/>
            </a:endParaRPr>
          </a:p>
        </p:txBody>
      </p:sp>
      <p:sp>
        <p:nvSpPr>
          <p:cNvPr id="124" name="矩形 123"/>
          <p:cNvSpPr/>
          <p:nvPr>
            <p:custDataLst>
              <p:tags r:id="rId44"/>
            </p:custDataLst>
          </p:nvPr>
        </p:nvSpPr>
        <p:spPr>
          <a:xfrm>
            <a:off x="9244273" y="4688030"/>
            <a:ext cx="575686" cy="294808"/>
          </a:xfrm>
          <a:prstGeom prst="rect">
            <a:avLst/>
          </a:prstGeom>
          <a:solidFill>
            <a:schemeClr val="bg1"/>
          </a:solidFill>
          <a:ln>
            <a:solidFill>
              <a:srgbClr val="005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latin typeface="微软雅黑" panose="020B0503020204020204" pitchFamily="34" charset="-122"/>
                <a:ea typeface="微软雅黑" panose="020B0503020204020204" pitchFamily="34" charset="-122"/>
                <a:sym typeface="+mn-ea"/>
              </a:rPr>
              <a:t>…</a:t>
            </a:r>
            <a:endParaRPr lang="zh-CN" altLang="en-US" sz="1100" dirty="0">
              <a:solidFill>
                <a:schemeClr val="tx1"/>
              </a:solidFill>
              <a:latin typeface="微软雅黑" panose="020B0503020204020204" pitchFamily="34" charset="-122"/>
              <a:ea typeface="微软雅黑" panose="020B0503020204020204" pitchFamily="34" charset="-122"/>
              <a:sym typeface="+mn-ea"/>
            </a:endParaRPr>
          </a:p>
        </p:txBody>
      </p:sp>
    </p:spTree>
    <p:custDataLst>
      <p:tags r:id="rId45"/>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1821" y="33958"/>
            <a:ext cx="309880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sym typeface="思源黑体旧字形 Light" panose="020B0300000000000000" pitchFamily="34" charset="-128"/>
              </a:rPr>
              <a:t>无代码概述</a:t>
            </a:r>
            <a:endParaRPr lang="zh-CN" altLang="en-US" sz="2400" dirty="0">
              <a:solidFill>
                <a:schemeClr val="tx1"/>
              </a:solidFill>
              <a:latin typeface="微软雅黑" panose="020B0503020204020204" pitchFamily="34" charset="-122"/>
              <a:ea typeface="微软雅黑" panose="020B0503020204020204" pitchFamily="34" charset="-122"/>
              <a:sym typeface="思源黑体旧字形 Light" panose="020B0300000000000000" pitchFamily="34" charset="-128"/>
            </a:endParaRPr>
          </a:p>
        </p:txBody>
      </p:sp>
      <p:pic>
        <p:nvPicPr>
          <p:cNvPr id="8" name="图片 7" descr="Discuss"/>
          <p:cNvPicPr>
            <a:picLocks noChangeAspect="1"/>
          </p:cNvPicPr>
          <p:nvPr/>
        </p:nvPicPr>
        <p:blipFill>
          <a:blip r:embed="rId2"/>
          <a:stretch>
            <a:fillRect/>
          </a:stretch>
        </p:blipFill>
        <p:spPr>
          <a:xfrm>
            <a:off x="1111829" y="2636346"/>
            <a:ext cx="4022725" cy="3070860"/>
          </a:xfrm>
          <a:prstGeom prst="rect">
            <a:avLst/>
          </a:prstGeom>
        </p:spPr>
      </p:pic>
      <p:grpSp>
        <p:nvGrpSpPr>
          <p:cNvPr id="40" name="组合 39"/>
          <p:cNvGrpSpPr/>
          <p:nvPr/>
        </p:nvGrpSpPr>
        <p:grpSpPr>
          <a:xfrm>
            <a:off x="5765142" y="2593340"/>
            <a:ext cx="5679463" cy="715654"/>
            <a:chOff x="9275" y="6277"/>
            <a:chExt cx="8944" cy="1127"/>
          </a:xfrm>
        </p:grpSpPr>
        <p:sp>
          <p:nvSpPr>
            <p:cNvPr id="96" name="文本框 95"/>
            <p:cNvSpPr txBox="1"/>
            <p:nvPr>
              <p:custDataLst>
                <p:tags r:id="rId3"/>
              </p:custDataLst>
            </p:nvPr>
          </p:nvSpPr>
          <p:spPr>
            <a:xfrm>
              <a:off x="10504" y="6677"/>
              <a:ext cx="7715" cy="682"/>
            </a:xfrm>
            <a:prstGeom prst="rect">
              <a:avLst/>
            </a:prstGeom>
            <a:noFill/>
          </p:spPr>
          <p:txBody>
            <a:bodyPr wrap="square" lIns="90000" tIns="46800" rIns="90000" bIns="46800" rtlCol="0" anchor="ctr" anchorCtr="0">
              <a:normAutofit/>
            </a:bodyPr>
            <a:lstStyle>
              <a:defPPr>
                <a:defRPr lang="en-US"/>
              </a:defPPr>
              <a:lvl1pPr indent="0">
                <a:lnSpc>
                  <a:spcPct val="130000"/>
                </a:lnSpc>
                <a:buFont typeface="Arial" panose="020B0604020202020204" pitchFamily="34" charset="0"/>
                <a:buNone/>
                <a:defRPr kumimoji="1" sz="1400">
                  <a:solidFill>
                    <a:srgbClr val="222222">
                      <a:lumMod val="75000"/>
                      <a:lumOff val="25000"/>
                    </a:srgbClr>
                  </a:solidFill>
                </a:defRPr>
              </a:lvl1pPr>
            </a:lstStyle>
            <a:p>
              <a:pPr>
                <a:lnSpc>
                  <a:spcPct val="150000"/>
                </a:lnSpc>
              </a:pPr>
              <a:r>
                <a:rPr lang="zh-CN" altLang="en-US" b="0" i="0" dirty="0">
                  <a:solidFill>
                    <a:schemeClr val="tx1">
                      <a:lumMod val="50000"/>
                      <a:lumOff val="50000"/>
                    </a:schemeClr>
                  </a:solidFill>
                  <a:effectLst/>
                  <a:latin typeface="微软雅黑" panose="020B0503020204020204" pitchFamily="34" charset="-122"/>
                  <a:ea typeface="微软雅黑" panose="020B0503020204020204" pitchFamily="34" charset="-122"/>
                </a:rPr>
                <a:t>端到端，一站式无代码应用搭建平台</a:t>
              </a:r>
              <a:endParaRPr lang="zh-CN" altLang="en-US" spc="1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5" name="椭圆 94"/>
            <p:cNvSpPr>
              <a:spLocks noChangeAspect="1"/>
            </p:cNvSpPr>
            <p:nvPr>
              <p:custDataLst>
                <p:tags r:id="rId4"/>
              </p:custDataLst>
            </p:nvPr>
          </p:nvSpPr>
          <p:spPr>
            <a:xfrm>
              <a:off x="9275" y="6277"/>
              <a:ext cx="1127" cy="1127"/>
            </a:xfrm>
            <a:prstGeom prst="ellipse">
              <a:avLst/>
            </a:prstGeom>
            <a:solidFill>
              <a:srgbClr val="8BC34A"/>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36" name="矩形 35"/>
            <p:cNvSpPr/>
            <p:nvPr/>
          </p:nvSpPr>
          <p:spPr>
            <a:xfrm>
              <a:off x="10452" y="6277"/>
              <a:ext cx="2860" cy="531"/>
            </a:xfrm>
            <a:prstGeom prst="rect">
              <a:avLst/>
            </a:prstGeom>
          </p:spPr>
          <p:txBody>
            <a:bodyPr wrap="square">
              <a:spAutoFit/>
            </a:bodyPr>
            <a:lstStyle/>
            <a:p>
              <a:r>
                <a:rPr lang="zh-CN" altLang="en-US" sz="1600" b="1" dirty="0">
                  <a:solidFill>
                    <a:srgbClr val="8BC34A"/>
                  </a:solidFill>
                  <a:latin typeface="微软雅黑" panose="020B0503020204020204" pitchFamily="34" charset="-122"/>
                  <a:ea typeface="微软雅黑" panose="020B0503020204020204" pitchFamily="34" charset="-122"/>
                </a:rPr>
                <a:t>应用可视化搭建</a:t>
              </a:r>
              <a:endParaRPr lang="zh-CN" altLang="en-US" sz="1600" b="1" dirty="0">
                <a:solidFill>
                  <a:srgbClr val="8BC34A"/>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5765142" y="3762244"/>
            <a:ext cx="6235092" cy="748796"/>
            <a:chOff x="9275" y="8553"/>
            <a:chExt cx="9819" cy="1179"/>
          </a:xfrm>
        </p:grpSpPr>
        <p:sp>
          <p:nvSpPr>
            <p:cNvPr id="98" name="文本框 97"/>
            <p:cNvSpPr txBox="1"/>
            <p:nvPr>
              <p:custDataLst>
                <p:tags r:id="rId5"/>
              </p:custDataLst>
            </p:nvPr>
          </p:nvSpPr>
          <p:spPr>
            <a:xfrm>
              <a:off x="10452" y="8919"/>
              <a:ext cx="8642" cy="813"/>
            </a:xfrm>
            <a:prstGeom prst="rect">
              <a:avLst/>
            </a:prstGeom>
            <a:noFill/>
          </p:spPr>
          <p:txBody>
            <a:bodyPr wrap="square" lIns="90000" tIns="46800" rIns="90000" bIns="46800" rtlCol="0" anchor="ctr" anchorCtr="0"/>
            <a:lstStyle>
              <a:defPPr>
                <a:defRPr lang="en-US"/>
              </a:defPPr>
              <a:lvl1pPr indent="0">
                <a:lnSpc>
                  <a:spcPct val="130000"/>
                </a:lnSpc>
                <a:buFont typeface="Arial" panose="020B0604020202020204" pitchFamily="34" charset="0"/>
                <a:buNone/>
                <a:defRPr kumimoji="1" sz="1400">
                  <a:solidFill>
                    <a:srgbClr val="222222">
                      <a:lumMod val="75000"/>
                      <a:lumOff val="25000"/>
                    </a:srgbClr>
                  </a:solidFill>
                </a:defRPr>
              </a:lvl1pPr>
            </a:lstStyle>
            <a:p>
              <a:pPr>
                <a:lnSpc>
                  <a:spcPct val="150000"/>
                </a:lnSpc>
              </a:pPr>
              <a:r>
                <a:rPr lang="zh-CN" altLang="en-US" spc="150" dirty="0">
                  <a:solidFill>
                    <a:schemeClr val="tx1">
                      <a:lumMod val="50000"/>
                      <a:lumOff val="50000"/>
                    </a:schemeClr>
                  </a:solidFill>
                  <a:latin typeface="微软雅黑" panose="020B0503020204020204" pitchFamily="34" charset="-122"/>
                  <a:ea typeface="微软雅黑" panose="020B0503020204020204" pitchFamily="34" charset="-122"/>
                </a:rPr>
                <a:t>在线表单、流程引擎、仪表盘、报表引擎</a:t>
              </a:r>
              <a:endParaRPr lang="zh-CN" altLang="en-US" spc="1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椭圆 96"/>
            <p:cNvSpPr>
              <a:spLocks noChangeAspect="1"/>
            </p:cNvSpPr>
            <p:nvPr>
              <p:custDataLst>
                <p:tags r:id="rId6"/>
              </p:custDataLst>
            </p:nvPr>
          </p:nvSpPr>
          <p:spPr>
            <a:xfrm>
              <a:off x="9275" y="8553"/>
              <a:ext cx="1127" cy="1127"/>
            </a:xfrm>
            <a:prstGeom prst="ellipse">
              <a:avLst/>
            </a:prstGeom>
            <a:solidFill>
              <a:srgbClr val="009587"/>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10458" y="8553"/>
              <a:ext cx="2860" cy="531"/>
            </a:xfrm>
            <a:prstGeom prst="rect">
              <a:avLst/>
            </a:prstGeom>
          </p:spPr>
          <p:txBody>
            <a:bodyPr wrap="square">
              <a:spAutoFit/>
            </a:bodyPr>
            <a:lstStyle/>
            <a:p>
              <a:r>
                <a:rPr lang="zh-CN" altLang="en-US" sz="1600" b="1" dirty="0">
                  <a:solidFill>
                    <a:srgbClr val="009587"/>
                  </a:solidFill>
                  <a:latin typeface="微软雅黑" panose="020B0503020204020204" pitchFamily="34" charset="-122"/>
                  <a:ea typeface="微软雅黑" panose="020B0503020204020204" pitchFamily="34" charset="-122"/>
                </a:rPr>
                <a:t>根据业务灵活定制</a:t>
              </a:r>
              <a:endParaRPr lang="zh-CN" altLang="en-US" sz="1600" b="1" dirty="0">
                <a:solidFill>
                  <a:srgbClr val="009587"/>
                </a:solidFill>
                <a:latin typeface="微软雅黑" panose="020B0503020204020204" pitchFamily="34" charset="-122"/>
                <a:ea typeface="微软雅黑" panose="020B0503020204020204" pitchFamily="34" charset="-122"/>
              </a:endParaRPr>
            </a:p>
          </p:txBody>
        </p:sp>
      </p:grpSp>
      <p:pic>
        <p:nvPicPr>
          <p:cNvPr id="46" name="图片 45" descr="人工绩效"/>
          <p:cNvPicPr>
            <a:picLocks noChangeAspect="1"/>
          </p:cNvPicPr>
          <p:nvPr/>
        </p:nvPicPr>
        <p:blipFill>
          <a:blip r:embed="rId7"/>
          <a:stretch>
            <a:fillRect/>
          </a:stretch>
        </p:blipFill>
        <p:spPr>
          <a:xfrm>
            <a:off x="5925185" y="3922395"/>
            <a:ext cx="394970" cy="394970"/>
          </a:xfrm>
          <a:prstGeom prst="rect">
            <a:avLst/>
          </a:prstGeom>
        </p:spPr>
      </p:pic>
      <p:pic>
        <p:nvPicPr>
          <p:cNvPr id="47" name="图片 46" descr="考勤管理"/>
          <p:cNvPicPr>
            <a:picLocks noChangeAspect="1"/>
          </p:cNvPicPr>
          <p:nvPr/>
        </p:nvPicPr>
        <p:blipFill>
          <a:blip r:embed="rId8"/>
          <a:stretch>
            <a:fillRect/>
          </a:stretch>
        </p:blipFill>
        <p:spPr>
          <a:xfrm>
            <a:off x="5922645" y="2741295"/>
            <a:ext cx="419735" cy="419735"/>
          </a:xfrm>
          <a:prstGeom prst="rect">
            <a:avLst/>
          </a:prstGeom>
        </p:spPr>
      </p:pic>
      <p:grpSp>
        <p:nvGrpSpPr>
          <p:cNvPr id="2" name="组合 1"/>
          <p:cNvGrpSpPr/>
          <p:nvPr/>
        </p:nvGrpSpPr>
        <p:grpSpPr>
          <a:xfrm>
            <a:off x="5765142" y="4857710"/>
            <a:ext cx="5960771" cy="715685"/>
            <a:chOff x="9275" y="4002"/>
            <a:chExt cx="9387" cy="1127"/>
          </a:xfrm>
        </p:grpSpPr>
        <p:sp>
          <p:nvSpPr>
            <p:cNvPr id="3" name="文本框 2"/>
            <p:cNvSpPr txBox="1"/>
            <p:nvPr>
              <p:custDataLst>
                <p:tags r:id="rId9"/>
              </p:custDataLst>
            </p:nvPr>
          </p:nvSpPr>
          <p:spPr>
            <a:xfrm>
              <a:off x="10458" y="4337"/>
              <a:ext cx="8204" cy="792"/>
            </a:xfrm>
            <a:prstGeom prst="rect">
              <a:avLst/>
            </a:prstGeom>
            <a:noFill/>
          </p:spPr>
          <p:txBody>
            <a:bodyPr wrap="square" lIns="90000" tIns="46800" rIns="90000" bIns="46800" rtlCol="0" anchor="ctr" anchorCtr="0">
              <a:normAutofit/>
            </a:bodyPr>
            <a:lstStyle>
              <a:defPPr>
                <a:defRPr lang="en-US"/>
              </a:defPPr>
              <a:lvl1pPr indent="0">
                <a:lnSpc>
                  <a:spcPct val="130000"/>
                </a:lnSpc>
                <a:buFont typeface="Arial" panose="020B0604020202020204" pitchFamily="34" charset="0"/>
                <a:buNone/>
                <a:defRPr kumimoji="1" sz="1400">
                  <a:solidFill>
                    <a:srgbClr val="222222">
                      <a:lumMod val="75000"/>
                      <a:lumOff val="25000"/>
                    </a:srgbClr>
                  </a:solidFill>
                </a:defRPr>
              </a:lvl1pPr>
            </a:lstStyle>
            <a:p>
              <a:pPr>
                <a:lnSpc>
                  <a:spcPct val="150000"/>
                </a:lnSpc>
              </a:pPr>
              <a:r>
                <a:rPr lang="zh-CN" altLang="en-US" spc="150" dirty="0">
                  <a:solidFill>
                    <a:schemeClr val="tx1">
                      <a:lumMod val="50000"/>
                      <a:lumOff val="50000"/>
                    </a:schemeClr>
                  </a:solidFill>
                  <a:latin typeface="微软雅黑" panose="020B0503020204020204" pitchFamily="34" charset="-122"/>
                  <a:ea typeface="微软雅黑" panose="020B0503020204020204" pitchFamily="34" charset="-122"/>
                </a:rPr>
                <a:t>组织架构、权限体系、消息通知</a:t>
              </a:r>
              <a:endParaRPr lang="zh-CN" spc="1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 name="椭圆 3"/>
            <p:cNvSpPr>
              <a:spLocks noChangeAspect="1"/>
            </p:cNvSpPr>
            <p:nvPr>
              <p:custDataLst>
                <p:tags r:id="rId10"/>
              </p:custDataLst>
            </p:nvPr>
          </p:nvSpPr>
          <p:spPr>
            <a:xfrm>
              <a:off x="9275" y="4002"/>
              <a:ext cx="1127" cy="1127"/>
            </a:xfrm>
            <a:prstGeom prst="ellipse">
              <a:avLst/>
            </a:prstGeom>
            <a:solidFill>
              <a:srgbClr val="074ECC"/>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10458" y="4002"/>
              <a:ext cx="3363" cy="531"/>
            </a:xfrm>
            <a:prstGeom prst="rect">
              <a:avLst/>
            </a:prstGeom>
          </p:spPr>
          <p:txBody>
            <a:bodyPr wrap="square">
              <a:spAutoFit/>
            </a:bodyPr>
            <a:lstStyle/>
            <a:p>
              <a:r>
                <a:rPr lang="zh-CN" altLang="en-US" sz="1600" b="1" dirty="0">
                  <a:solidFill>
                    <a:srgbClr val="074ECC"/>
                  </a:solidFill>
                  <a:latin typeface="微软雅黑" panose="020B0503020204020204" pitchFamily="34" charset="-122"/>
                  <a:ea typeface="微软雅黑" panose="020B0503020204020204" pitchFamily="34" charset="-122"/>
                </a:rPr>
                <a:t>系统权限灵活配置</a:t>
              </a:r>
              <a:endParaRPr lang="zh-CN" altLang="en-US" sz="1600" b="1" dirty="0">
                <a:solidFill>
                  <a:srgbClr val="074ECC"/>
                </a:solidFill>
                <a:latin typeface="微软雅黑" panose="020B0503020204020204" pitchFamily="34" charset="-122"/>
                <a:ea typeface="微软雅黑" panose="020B0503020204020204" pitchFamily="34" charset="-122"/>
              </a:endParaRPr>
            </a:p>
          </p:txBody>
        </p:sp>
      </p:grpSp>
      <p:pic>
        <p:nvPicPr>
          <p:cNvPr id="9" name="图片 8" descr="流程"/>
          <p:cNvPicPr>
            <a:picLocks noChangeAspect="1"/>
          </p:cNvPicPr>
          <p:nvPr/>
        </p:nvPicPr>
        <p:blipFill>
          <a:blip r:embed="rId11"/>
          <a:stretch>
            <a:fillRect/>
          </a:stretch>
        </p:blipFill>
        <p:spPr>
          <a:xfrm>
            <a:off x="5902960" y="4986020"/>
            <a:ext cx="459105" cy="459105"/>
          </a:xfrm>
          <a:prstGeom prst="rect">
            <a:avLst/>
          </a:prstGeom>
        </p:spPr>
      </p:pic>
      <p:sp>
        <p:nvSpPr>
          <p:cNvPr id="22" name="矩形 21"/>
          <p:cNvSpPr/>
          <p:nvPr/>
        </p:nvSpPr>
        <p:spPr>
          <a:xfrm>
            <a:off x="367137" y="815659"/>
            <a:ext cx="10180150" cy="1156855"/>
          </a:xfrm>
          <a:prstGeom prst="rect">
            <a:avLst/>
          </a:prstGeom>
        </p:spPr>
        <p:txBody>
          <a:bodyPr wrap="square">
            <a:spAutoFit/>
          </a:bodyPr>
          <a:lstStyle/>
          <a:p>
            <a:pPr>
              <a:lnSpc>
                <a:spcPct val="150000"/>
              </a:lnSpc>
            </a:pPr>
            <a:r>
              <a:rPr lang="zh-CN" altLang="en-US" b="1" i="0" dirty="0">
                <a:effectLst/>
                <a:latin typeface="微软雅黑" panose="020B0503020204020204" pitchFamily="34" charset="-122"/>
                <a:ea typeface="微软雅黑" panose="020B0503020204020204" pitchFamily="34" charset="-122"/>
              </a:rPr>
              <a:t>通过悟空无代码平台，零基础快速实现应用落地与迭代更新</a:t>
            </a:r>
            <a:endParaRPr lang="en-US" altLang="zh-CN" b="1" i="0" dirty="0">
              <a:effectLst/>
              <a:latin typeface="微软雅黑" panose="020B0503020204020204" pitchFamily="34" charset="-122"/>
              <a:ea typeface="微软雅黑" panose="020B0503020204020204" pitchFamily="34" charset="-122"/>
            </a:endParaRPr>
          </a:p>
          <a:p>
            <a:pPr>
              <a:lnSpc>
                <a:spcPct val="150000"/>
              </a:lnSpc>
            </a:pPr>
            <a:r>
              <a:rPr lang="zh-CN" altLang="en-US" sz="1400" spc="150" dirty="0">
                <a:latin typeface="微软雅黑" panose="020B0503020204020204" pitchFamily="34" charset="-122"/>
                <a:ea typeface="微软雅黑" panose="020B0503020204020204" pitchFamily="34" charset="-122"/>
                <a:cs typeface="Arial" panose="020B0604020202020204" pitchFamily="34" charset="0"/>
              </a:rPr>
              <a:t>支持用户自定义搭建个性化应用，快速配置出项目管理、律所管理、学员管理、进销存管理等应用</a:t>
            </a:r>
            <a:endParaRPr lang="zh-CN" altLang="en-US" sz="1400" spc="150" dirty="0">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pPr>
            <a:endParaRPr lang="zh-CN" altLang="en-US" sz="1600" b="1" dirty="0">
              <a:solidFill>
                <a:srgbClr val="8BC34A"/>
              </a:solidFill>
              <a:latin typeface="微软雅黑" panose="020B0503020204020204" pitchFamily="34" charset="-122"/>
              <a:ea typeface="微软雅黑" panose="020B0503020204020204" pitchFamily="34" charset="-122"/>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1821" y="33958"/>
            <a:ext cx="309880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sym typeface="思源黑体旧字形 Light" panose="020B0300000000000000" pitchFamily="34" charset="-128"/>
              </a:rPr>
              <a:t>无代码概述</a:t>
            </a:r>
            <a:endParaRPr lang="zh-CN" altLang="en-US" sz="2400" dirty="0">
              <a:solidFill>
                <a:schemeClr val="tx1"/>
              </a:solidFill>
              <a:latin typeface="微软雅黑" panose="020B0503020204020204" pitchFamily="34" charset="-122"/>
              <a:ea typeface="微软雅黑" panose="020B0503020204020204" pitchFamily="34" charset="-122"/>
              <a:sym typeface="思源黑体旧字形 Light" panose="020B0300000000000000" pitchFamily="34" charset="-128"/>
            </a:endParaRPr>
          </a:p>
        </p:txBody>
      </p:sp>
      <p:pic>
        <p:nvPicPr>
          <p:cNvPr id="4" name="图片 3" descr="图标&#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584" y="1824260"/>
            <a:ext cx="1057274" cy="1233486"/>
          </a:xfrm>
          <a:prstGeom prst="rect">
            <a:avLst/>
          </a:prstGeom>
        </p:spPr>
      </p:pic>
      <p:pic>
        <p:nvPicPr>
          <p:cNvPr id="6" name="图片 5" descr="图标&#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8776" y="1824260"/>
            <a:ext cx="1057274" cy="1233486"/>
          </a:xfrm>
          <a:prstGeom prst="rect">
            <a:avLst/>
          </a:prstGeom>
        </p:spPr>
      </p:pic>
      <p:pic>
        <p:nvPicPr>
          <p:cNvPr id="8" name="图片 7" descr="图标&#10;&#10;描述已自动生成"/>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4648" y="1824260"/>
            <a:ext cx="1057274" cy="1233486"/>
          </a:xfrm>
          <a:prstGeom prst="rect">
            <a:avLst/>
          </a:prstGeom>
        </p:spPr>
      </p:pic>
      <p:pic>
        <p:nvPicPr>
          <p:cNvPr id="10" name="图片 9" descr="图标&#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6712" y="1824260"/>
            <a:ext cx="1057274" cy="1233486"/>
          </a:xfrm>
          <a:prstGeom prst="rect">
            <a:avLst/>
          </a:prstGeom>
        </p:spPr>
      </p:pic>
      <p:sp>
        <p:nvSpPr>
          <p:cNvPr id="12" name="矩形 11"/>
          <p:cNvSpPr/>
          <p:nvPr/>
        </p:nvSpPr>
        <p:spPr>
          <a:xfrm>
            <a:off x="471381" y="3779282"/>
            <a:ext cx="2572953" cy="824200"/>
          </a:xfrm>
          <a:prstGeom prst="rect">
            <a:avLst/>
          </a:prstGeom>
        </p:spPr>
        <p:txBody>
          <a:bodyPr wrap="square">
            <a:spAutoFit/>
          </a:bodyPr>
          <a:lstStyle/>
          <a:p>
            <a:pPr algn="ctr">
              <a:lnSpc>
                <a:spcPct val="150000"/>
              </a:lnSpc>
              <a:buClr>
                <a:schemeClr val="bg1">
                  <a:lumMod val="50000"/>
                </a:schemeClr>
              </a:buClr>
              <a:buSzPct val="100000"/>
            </a:pPr>
            <a:r>
              <a:rPr lang="zh-CN" altLang="en-US" sz="1100" b="0" i="0" dirty="0">
                <a:solidFill>
                  <a:schemeClr val="tx1">
                    <a:lumMod val="50000"/>
                    <a:lumOff val="50000"/>
                  </a:schemeClr>
                </a:solidFill>
                <a:effectLst/>
                <a:latin typeface="微软雅黑" panose="020B0503020204020204" pitchFamily="34" charset="-122"/>
                <a:ea typeface="微软雅黑" panose="020B0503020204020204" pitchFamily="34" charset="-122"/>
              </a:rPr>
              <a:t>操作简单，没有任何</a:t>
            </a:r>
            <a:r>
              <a:rPr lang="en-US" altLang="zh-CN" sz="1100" b="0" i="0" dirty="0">
                <a:solidFill>
                  <a:schemeClr val="tx1">
                    <a:lumMod val="50000"/>
                    <a:lumOff val="50000"/>
                  </a:schemeClr>
                </a:solidFill>
                <a:effectLst/>
                <a:latin typeface="微软雅黑" panose="020B0503020204020204" pitchFamily="34" charset="-122"/>
                <a:ea typeface="微软雅黑" panose="020B0503020204020204" pitchFamily="34" charset="-122"/>
              </a:rPr>
              <a:t>IT</a:t>
            </a:r>
            <a:r>
              <a:rPr lang="zh-CN" altLang="en-US" sz="1100" b="0" i="0" dirty="0">
                <a:solidFill>
                  <a:schemeClr val="tx1">
                    <a:lumMod val="50000"/>
                    <a:lumOff val="50000"/>
                  </a:schemeClr>
                </a:solidFill>
                <a:effectLst/>
                <a:latin typeface="微软雅黑" panose="020B0503020204020204" pitchFamily="34" charset="-122"/>
                <a:ea typeface="微软雅黑" panose="020B0503020204020204" pitchFamily="34" charset="-122"/>
              </a:rPr>
              <a:t>基础的小白也可以快速搭建自己的管理应用，不涉及相关编程理论知识的习得，快速上手。</a:t>
            </a:r>
            <a:endParaRPr lang="zh-CN" altLang="en-US" sz="1100" spc="15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文本框 12"/>
          <p:cNvSpPr txBox="1"/>
          <p:nvPr/>
        </p:nvSpPr>
        <p:spPr>
          <a:xfrm>
            <a:off x="1155927" y="3300345"/>
            <a:ext cx="1210588" cy="338554"/>
          </a:xfrm>
          <a:prstGeom prst="rect">
            <a:avLst/>
          </a:prstGeom>
          <a:noFill/>
        </p:spPr>
        <p:txBody>
          <a:bodyPr wrap="none" rtlCol="0">
            <a:spAutoFit/>
          </a:bodyPr>
          <a:lstStyle/>
          <a:p>
            <a:pPr algn="ctr">
              <a:buClr>
                <a:schemeClr val="accent1"/>
              </a:buClr>
              <a:buSzPct val="80000"/>
            </a:pPr>
            <a:r>
              <a:rPr lang="zh-CN" altLang="en-US" sz="1600" b="1" i="0" dirty="0">
                <a:effectLst/>
                <a:latin typeface="微软雅黑" panose="020B0503020204020204" pitchFamily="34" charset="-122"/>
                <a:ea typeface="微软雅黑" panose="020B0503020204020204" pitchFamily="34" charset="-122"/>
              </a:rPr>
              <a:t>零基础搭建</a:t>
            </a:r>
            <a:endParaRPr lang="zh-CN" altLang="en-US" sz="1600" b="1" dirty="0">
              <a:latin typeface="微软雅黑" panose="020B0503020204020204" pitchFamily="34" charset="-122"/>
              <a:ea typeface="微软雅黑" panose="020B0503020204020204" pitchFamily="34" charset="-122"/>
            </a:endParaRPr>
          </a:p>
        </p:txBody>
      </p:sp>
      <p:sp>
        <p:nvSpPr>
          <p:cNvPr id="14" name="矩形 13"/>
          <p:cNvSpPr/>
          <p:nvPr/>
        </p:nvSpPr>
        <p:spPr>
          <a:xfrm>
            <a:off x="3367167" y="3809923"/>
            <a:ext cx="2338308" cy="824200"/>
          </a:xfrm>
          <a:prstGeom prst="rect">
            <a:avLst/>
          </a:prstGeom>
        </p:spPr>
        <p:txBody>
          <a:bodyPr wrap="square">
            <a:spAutoFit/>
          </a:bodyPr>
          <a:lstStyle/>
          <a:p>
            <a:pPr algn="ctr">
              <a:lnSpc>
                <a:spcPct val="150000"/>
              </a:lnSpc>
              <a:buClr>
                <a:schemeClr val="bg1">
                  <a:lumMod val="50000"/>
                </a:schemeClr>
              </a:buClr>
              <a:buSzPct val="100000"/>
            </a:pPr>
            <a:r>
              <a:rPr lang="zh-CN" altLang="en-US" sz="1100" b="0" i="0" dirty="0">
                <a:solidFill>
                  <a:schemeClr val="tx1">
                    <a:lumMod val="50000"/>
                    <a:lumOff val="50000"/>
                  </a:schemeClr>
                </a:solidFill>
                <a:effectLst/>
                <a:latin typeface="微软雅黑" panose="020B0503020204020204" pitchFamily="34" charset="-122"/>
                <a:ea typeface="微软雅黑" panose="020B0503020204020204" pitchFamily="34" charset="-122"/>
              </a:rPr>
              <a:t>可覆盖多种常见业务场景，满足数据收集、分析、协作等多种需求。您只需考虑场景需求搭建即可。</a:t>
            </a:r>
            <a:endParaRPr lang="zh-CN" altLang="en-US" sz="1100" spc="15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文本框 14"/>
          <p:cNvSpPr txBox="1"/>
          <p:nvPr/>
        </p:nvSpPr>
        <p:spPr>
          <a:xfrm>
            <a:off x="3832020" y="3300345"/>
            <a:ext cx="1210588" cy="338554"/>
          </a:xfrm>
          <a:prstGeom prst="rect">
            <a:avLst/>
          </a:prstGeom>
          <a:noFill/>
        </p:spPr>
        <p:txBody>
          <a:bodyPr wrap="none" rtlCol="0">
            <a:spAutoFit/>
          </a:bodyPr>
          <a:lstStyle/>
          <a:p>
            <a:pPr algn="ctr">
              <a:buClr>
                <a:schemeClr val="accent1"/>
              </a:buClr>
              <a:buSzPct val="80000"/>
            </a:pPr>
            <a:r>
              <a:rPr lang="zh-CN" altLang="en-US" sz="1600" b="1" i="0" dirty="0">
                <a:effectLst/>
                <a:latin typeface="微软雅黑" panose="020B0503020204020204" pitchFamily="34" charset="-122"/>
                <a:ea typeface="微软雅黑" panose="020B0503020204020204" pitchFamily="34" charset="-122"/>
              </a:rPr>
              <a:t>多业务场景</a:t>
            </a:r>
            <a:endParaRPr lang="zh-CN" altLang="en-US" sz="1600" b="1" dirty="0">
              <a:latin typeface="微软雅黑" panose="020B0503020204020204" pitchFamily="34" charset="-122"/>
              <a:ea typeface="微软雅黑" panose="020B0503020204020204" pitchFamily="34" charset="-122"/>
            </a:endParaRPr>
          </a:p>
        </p:txBody>
      </p:sp>
      <p:sp>
        <p:nvSpPr>
          <p:cNvPr id="16" name="矩形 15"/>
          <p:cNvSpPr/>
          <p:nvPr/>
        </p:nvSpPr>
        <p:spPr>
          <a:xfrm>
            <a:off x="6028308" y="3779282"/>
            <a:ext cx="2154082" cy="1078116"/>
          </a:xfrm>
          <a:prstGeom prst="rect">
            <a:avLst/>
          </a:prstGeom>
        </p:spPr>
        <p:txBody>
          <a:bodyPr wrap="square">
            <a:spAutoFit/>
          </a:bodyPr>
          <a:lstStyle/>
          <a:p>
            <a:pPr algn="ctr">
              <a:lnSpc>
                <a:spcPct val="150000"/>
              </a:lnSpc>
              <a:buClr>
                <a:schemeClr val="bg1">
                  <a:lumMod val="50000"/>
                </a:schemeClr>
              </a:buClr>
              <a:buSzPct val="100000"/>
            </a:pPr>
            <a:r>
              <a:rPr lang="zh-CN" altLang="en-US" sz="1100" b="0" i="0" dirty="0">
                <a:solidFill>
                  <a:schemeClr val="tx1">
                    <a:lumMod val="50000"/>
                    <a:lumOff val="50000"/>
                  </a:schemeClr>
                </a:solidFill>
                <a:effectLst/>
                <a:latin typeface="微软雅黑" panose="020B0503020204020204" pitchFamily="34" charset="-122"/>
                <a:ea typeface="微软雅黑" panose="020B0503020204020204" pitchFamily="34" charset="-122"/>
              </a:rPr>
              <a:t>应用落地速度快，搭建后即可直接选择覆盖范围，目标用户即刻应用，无需等待漫长的开发期，即刻生效。</a:t>
            </a:r>
            <a:endParaRPr lang="zh-CN" altLang="en-US" sz="1100" spc="15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文本框 16"/>
          <p:cNvSpPr txBox="1"/>
          <p:nvPr/>
        </p:nvSpPr>
        <p:spPr>
          <a:xfrm>
            <a:off x="6508113" y="3300345"/>
            <a:ext cx="1210588" cy="338554"/>
          </a:xfrm>
          <a:prstGeom prst="rect">
            <a:avLst/>
          </a:prstGeom>
          <a:noFill/>
        </p:spPr>
        <p:txBody>
          <a:bodyPr wrap="none" rtlCol="0">
            <a:spAutoFit/>
          </a:bodyPr>
          <a:lstStyle/>
          <a:p>
            <a:pPr algn="ctr">
              <a:buClr>
                <a:schemeClr val="accent1"/>
              </a:buClr>
              <a:buSzPct val="80000"/>
            </a:pPr>
            <a:r>
              <a:rPr lang="zh-CN" altLang="en-US" sz="1600" b="1" i="0" dirty="0">
                <a:effectLst/>
                <a:latin typeface="微软雅黑" panose="020B0503020204020204" pitchFamily="34" charset="-122"/>
                <a:ea typeface="微软雅黑" panose="020B0503020204020204" pitchFamily="34" charset="-122"/>
              </a:rPr>
              <a:t>应用落地快</a:t>
            </a:r>
            <a:endParaRPr lang="zh-CN" altLang="en-US" sz="1600" b="1" dirty="0">
              <a:latin typeface="微软雅黑" panose="020B0503020204020204" pitchFamily="34" charset="-122"/>
              <a:ea typeface="微软雅黑" panose="020B0503020204020204" pitchFamily="34" charset="-122"/>
            </a:endParaRPr>
          </a:p>
        </p:txBody>
      </p:sp>
      <p:sp>
        <p:nvSpPr>
          <p:cNvPr id="19" name="矩形 18"/>
          <p:cNvSpPr/>
          <p:nvPr/>
        </p:nvSpPr>
        <p:spPr>
          <a:xfrm>
            <a:off x="8600474" y="3809923"/>
            <a:ext cx="2587440" cy="824200"/>
          </a:xfrm>
          <a:prstGeom prst="rect">
            <a:avLst/>
          </a:prstGeom>
        </p:spPr>
        <p:txBody>
          <a:bodyPr wrap="square">
            <a:spAutoFit/>
          </a:bodyPr>
          <a:lstStyle/>
          <a:p>
            <a:pPr algn="ctr">
              <a:lnSpc>
                <a:spcPct val="150000"/>
              </a:lnSpc>
              <a:buClr>
                <a:schemeClr val="bg1">
                  <a:lumMod val="50000"/>
                </a:schemeClr>
              </a:buClr>
              <a:buSzPct val="100000"/>
            </a:pPr>
            <a:r>
              <a:rPr lang="zh-CN" altLang="en-US" sz="1100" b="0" i="0" dirty="0">
                <a:solidFill>
                  <a:schemeClr val="tx1">
                    <a:lumMod val="50000"/>
                    <a:lumOff val="50000"/>
                  </a:schemeClr>
                </a:solidFill>
                <a:effectLst/>
                <a:latin typeface="微软雅黑" panose="020B0503020204020204" pitchFamily="34" charset="-122"/>
                <a:ea typeface="微软雅黑" panose="020B0503020204020204" pitchFamily="34" charset="-122"/>
              </a:rPr>
              <a:t>需求发生变化时，管理员可在后台直接修改或增减相关功能，有效降低迭代的时间成本与人力成本。</a:t>
            </a:r>
            <a:endParaRPr lang="zh-CN" altLang="en-US" sz="1100" spc="15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文本框 19"/>
          <p:cNvSpPr txBox="1"/>
          <p:nvPr/>
        </p:nvSpPr>
        <p:spPr>
          <a:xfrm>
            <a:off x="9184206" y="3300345"/>
            <a:ext cx="1210588" cy="338554"/>
          </a:xfrm>
          <a:prstGeom prst="rect">
            <a:avLst/>
          </a:prstGeom>
          <a:noFill/>
        </p:spPr>
        <p:txBody>
          <a:bodyPr wrap="none" rtlCol="0">
            <a:spAutoFit/>
          </a:bodyPr>
          <a:lstStyle/>
          <a:p>
            <a:pPr algn="ctr">
              <a:buClr>
                <a:schemeClr val="accent1"/>
              </a:buClr>
              <a:buSzPct val="80000"/>
            </a:pPr>
            <a:r>
              <a:rPr lang="zh-CN" altLang="en-US" sz="1600" b="1" i="0" dirty="0">
                <a:effectLst/>
                <a:latin typeface="微软雅黑" panose="020B0503020204020204" pitchFamily="34" charset="-122"/>
                <a:ea typeface="微软雅黑" panose="020B0503020204020204" pitchFamily="34" charset="-122"/>
              </a:rPr>
              <a:t>更新迭代易</a:t>
            </a:r>
            <a:endParaRPr lang="zh-CN" altLang="en-US" sz="1600" b="1" dirty="0">
              <a:latin typeface="微软雅黑" panose="020B0503020204020204" pitchFamily="34" charset="-122"/>
              <a:ea typeface="微软雅黑" panose="020B0503020204020204" pitchFamily="3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1821" y="33958"/>
            <a:ext cx="3341004" cy="461665"/>
          </a:xfrm>
          <a:prstGeom prst="rect">
            <a:avLst/>
          </a:prstGeom>
          <a:noFill/>
        </p:spPr>
        <p:txBody>
          <a:bodyPr wrap="square" rtlCol="0">
            <a:spAutoFit/>
          </a:bodyPr>
          <a:lstStyle/>
          <a:p>
            <a:pPr algn="l" fontAlgn="auto">
              <a:lnSpc>
                <a:spcPct val="100000"/>
              </a:lnSpc>
            </a:pPr>
            <a:r>
              <a:rPr lang="zh-CN" altLang="en-US" sz="2400" dirty="0">
                <a:latin typeface="微软雅黑" panose="020B0503020204020204" pitchFamily="34" charset="-122"/>
                <a:ea typeface="微软雅黑" panose="020B0503020204020204" pitchFamily="34" charset="-122"/>
                <a:sym typeface="思源黑体旧字形 Light" panose="020B0300000000000000" pitchFamily="34" charset="-128"/>
              </a:rPr>
              <a:t>丰富的</a:t>
            </a:r>
            <a:r>
              <a:rPr lang="en-US" altLang="zh-CN" sz="2400" dirty="0">
                <a:latin typeface="微软雅黑" panose="020B0503020204020204" pitchFamily="34" charset="-122"/>
                <a:ea typeface="微软雅黑" panose="020B0503020204020204" pitchFamily="34" charset="-122"/>
                <a:sym typeface="思源黑体旧字形 Light" panose="020B0300000000000000" pitchFamily="34" charset="-128"/>
              </a:rPr>
              <a:t>API</a:t>
            </a:r>
            <a:r>
              <a:rPr lang="zh-CN" altLang="en-US" sz="2400">
                <a:latin typeface="微软雅黑" panose="020B0503020204020204" pitchFamily="34" charset="-122"/>
                <a:ea typeface="微软雅黑" panose="020B0503020204020204" pitchFamily="34" charset="-122"/>
                <a:sym typeface="思源黑体旧字形 Light" panose="020B0300000000000000" pitchFamily="34" charset="-128"/>
              </a:rPr>
              <a:t>开放能力</a:t>
            </a:r>
            <a:endParaRPr lang="zh-CN" altLang="en-US" sz="2400" dirty="0">
              <a:latin typeface="微软雅黑" panose="020B0503020204020204" pitchFamily="34" charset="-122"/>
              <a:ea typeface="微软雅黑" panose="020B0503020204020204" pitchFamily="34" charset="-122"/>
              <a:sym typeface="思源黑体旧字形 Light" panose="020B0300000000000000" pitchFamily="34" charset="-128"/>
            </a:endParaRPr>
          </a:p>
        </p:txBody>
      </p:sp>
      <p:sp>
        <p:nvSpPr>
          <p:cNvPr id="22" name="文本框 21"/>
          <p:cNvSpPr txBox="1"/>
          <p:nvPr/>
        </p:nvSpPr>
        <p:spPr>
          <a:xfrm>
            <a:off x="858186" y="5306214"/>
            <a:ext cx="2664000" cy="307777"/>
          </a:xfrm>
          <a:prstGeom prst="rect">
            <a:avLst/>
          </a:prstGeom>
          <a:solidFill>
            <a:srgbClr val="0052CC"/>
          </a:solidFill>
          <a:ln>
            <a:noFill/>
          </a:ln>
        </p:spPr>
        <p:txBody>
          <a:bodyPr wrap="square" rtlCol="0">
            <a:spAutoFit/>
          </a:bodyPr>
          <a:lstStyle/>
          <a:p>
            <a:pPr algn="ctr"/>
            <a:r>
              <a:rPr kumimoji="1" lang="zh-CN" altLang="en-US" sz="1400" b="1" dirty="0">
                <a:solidFill>
                  <a:schemeClr val="bg1"/>
                </a:solidFill>
                <a:latin typeface="微软雅黑" panose="020B0503020204020204" pitchFamily="34" charset="-122"/>
                <a:ea typeface="微软雅黑" panose="020B0503020204020204" pitchFamily="34" charset="-122"/>
              </a:rPr>
              <a:t>对接企业</a:t>
            </a:r>
            <a:r>
              <a:rPr kumimoji="1" lang="en-US" altLang="zh-CN" sz="1400" b="1" dirty="0">
                <a:solidFill>
                  <a:schemeClr val="bg1"/>
                </a:solidFill>
                <a:latin typeface="微软雅黑" panose="020B0503020204020204" pitchFamily="34" charset="-122"/>
                <a:ea typeface="微软雅黑" panose="020B0503020204020204" pitchFamily="34" charset="-122"/>
              </a:rPr>
              <a:t>ERP</a:t>
            </a:r>
            <a:r>
              <a:rPr kumimoji="1" lang="zh-CN" altLang="en-US" sz="1400" b="1" dirty="0">
                <a:solidFill>
                  <a:schemeClr val="bg1"/>
                </a:solidFill>
                <a:latin typeface="微软雅黑" panose="020B0503020204020204" pitchFamily="34" charset="-122"/>
                <a:ea typeface="微软雅黑" panose="020B0503020204020204" pitchFamily="34" charset="-122"/>
              </a:rPr>
              <a:t>系统</a:t>
            </a:r>
            <a:endParaRPr kumimoji="1"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852471" y="5614454"/>
            <a:ext cx="2664000" cy="810260"/>
          </a:xfrm>
          <a:prstGeom prst="rect">
            <a:avLst/>
          </a:prstGeom>
        </p:spPr>
        <p:txBody>
          <a:bodyPr wrap="square">
            <a:spAutoFit/>
          </a:bodyPr>
          <a:lstStyle/>
          <a:p>
            <a:pPr algn="ctr">
              <a:lnSpc>
                <a:spcPct val="130000"/>
              </a:lnSpc>
              <a:spcBef>
                <a:spcPts val="0"/>
              </a:spcBef>
              <a:spcAft>
                <a:spcPts val="0"/>
              </a:spcAft>
            </a:pPr>
            <a:r>
              <a:rPr lang="zh-CN" altLang="en-US" sz="1200" dirty="0">
                <a:latin typeface="微软雅黑" panose="020B0503020204020204" pitchFamily="34" charset="-122"/>
                <a:ea typeface="微软雅黑" panose="020B0503020204020204" pitchFamily="34" charset="-122"/>
              </a:rPr>
              <a:t>无缝对接企业现在有</a:t>
            </a:r>
            <a:r>
              <a:rPr lang="en-US" altLang="zh-CN" sz="1200" dirty="0">
                <a:latin typeface="微软雅黑" panose="020B0503020204020204" pitchFamily="34" charset="-122"/>
                <a:ea typeface="微软雅黑" panose="020B0503020204020204" pitchFamily="34" charset="-122"/>
              </a:rPr>
              <a:t>ERP</a:t>
            </a:r>
            <a:r>
              <a:rPr lang="zh-CN" altLang="en-US" sz="1200" dirty="0">
                <a:latin typeface="微软雅黑" panose="020B0503020204020204" pitchFamily="34" charset="-122"/>
                <a:ea typeface="微软雅黑" panose="020B0503020204020204" pitchFamily="34" charset="-122"/>
              </a:rPr>
              <a:t>系统，可以订单数据、库存数据以及财务数据通过</a:t>
            </a:r>
            <a:r>
              <a:rPr lang="en-US" altLang="zh-CN" sz="1200" dirty="0">
                <a:latin typeface="微软雅黑" panose="020B0503020204020204" pitchFamily="34" charset="-122"/>
                <a:ea typeface="微软雅黑" panose="020B0503020204020204" pitchFamily="34" charset="-122"/>
              </a:rPr>
              <a:t>API</a:t>
            </a:r>
            <a:r>
              <a:rPr lang="zh-CN" altLang="en-US" sz="1200" dirty="0">
                <a:latin typeface="微软雅黑" panose="020B0503020204020204" pitchFamily="34" charset="-122"/>
                <a:ea typeface="微软雅黑" panose="020B0503020204020204" pitchFamily="34" charset="-122"/>
              </a:rPr>
              <a:t>进行双向同步</a:t>
            </a:r>
            <a:endParaRPr lang="zh-CN" altLang="en-US" sz="1200" b="0" i="0" u="none" strike="noStrike" dirty="0">
              <a:effectLst/>
              <a:latin typeface="微软雅黑" panose="020B0503020204020204" pitchFamily="34" charset="-122"/>
              <a:ea typeface="微软雅黑" panose="020B0503020204020204" pitchFamily="34" charset="-122"/>
            </a:endParaRPr>
          </a:p>
        </p:txBody>
      </p:sp>
      <p:sp>
        <p:nvSpPr>
          <p:cNvPr id="24" name="文本框 23"/>
          <p:cNvSpPr txBox="1"/>
          <p:nvPr/>
        </p:nvSpPr>
        <p:spPr>
          <a:xfrm>
            <a:off x="4649311" y="5306436"/>
            <a:ext cx="2663825" cy="307777"/>
          </a:xfrm>
          <a:prstGeom prst="rect">
            <a:avLst/>
          </a:prstGeom>
          <a:solidFill>
            <a:srgbClr val="0052CC"/>
          </a:solidFill>
          <a:ln>
            <a:noFill/>
          </a:ln>
        </p:spPr>
        <p:txBody>
          <a:bodyPr wrap="square" rtlCol="0">
            <a:spAutoFit/>
          </a:bodyPr>
          <a:lstStyle/>
          <a:p>
            <a:pPr algn="ctr"/>
            <a:r>
              <a:rPr kumimoji="1" lang="zh-CN" altLang="en-US" sz="1400" b="1" dirty="0">
                <a:solidFill>
                  <a:schemeClr val="bg1"/>
                </a:solidFill>
                <a:latin typeface="微软雅黑" panose="020B0503020204020204" pitchFamily="34" charset="-122"/>
                <a:ea typeface="微软雅黑" panose="020B0503020204020204" pitchFamily="34" charset="-122"/>
              </a:rPr>
              <a:t>对接企业财务系统</a:t>
            </a:r>
            <a:endParaRPr kumimoji="1"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4643596" y="5628011"/>
            <a:ext cx="2663825" cy="810260"/>
          </a:xfrm>
          <a:prstGeom prst="rect">
            <a:avLst/>
          </a:prstGeom>
        </p:spPr>
        <p:txBody>
          <a:bodyPr wrap="square">
            <a:spAutoFit/>
          </a:bodyPr>
          <a:lstStyle/>
          <a:p>
            <a:pPr algn="ctr">
              <a:lnSpc>
                <a:spcPct val="130000"/>
              </a:lnSpc>
              <a:spcBef>
                <a:spcPts val="0"/>
              </a:spcBef>
              <a:spcAft>
                <a:spcPts val="0"/>
              </a:spcAft>
            </a:pPr>
            <a:r>
              <a:rPr lang="zh-CN" altLang="en-US" sz="1200" dirty="0">
                <a:latin typeface="微软雅黑" panose="020B0503020204020204" pitchFamily="34" charset="-122"/>
                <a:ea typeface="微软雅黑" panose="020B0503020204020204" pitchFamily="34" charset="-122"/>
              </a:rPr>
              <a:t>将企业财务数据进行对接，实现财务数据实时把控，报销、回款、付款等数据实施更新</a:t>
            </a:r>
            <a:endParaRPr lang="zh-CN" altLang="en-US" sz="1200" b="0" i="0" u="none" strike="noStrike" dirty="0">
              <a:effectLst/>
              <a:latin typeface="微软雅黑" panose="020B0503020204020204" pitchFamily="34" charset="-122"/>
              <a:ea typeface="微软雅黑" panose="020B0503020204020204" pitchFamily="34" charset="-122"/>
            </a:endParaRPr>
          </a:p>
        </p:txBody>
      </p:sp>
      <p:sp>
        <p:nvSpPr>
          <p:cNvPr id="26" name="文本框 25"/>
          <p:cNvSpPr txBox="1"/>
          <p:nvPr/>
        </p:nvSpPr>
        <p:spPr>
          <a:xfrm>
            <a:off x="8445976" y="5306537"/>
            <a:ext cx="2663825" cy="307777"/>
          </a:xfrm>
          <a:prstGeom prst="rect">
            <a:avLst/>
          </a:prstGeom>
          <a:solidFill>
            <a:srgbClr val="0052CC"/>
          </a:solidFill>
          <a:ln>
            <a:noFill/>
          </a:ln>
        </p:spPr>
        <p:txBody>
          <a:bodyPr wrap="square" rtlCol="0">
            <a:spAutoFit/>
          </a:bodyPr>
          <a:lstStyle/>
          <a:p>
            <a:pPr algn="ctr"/>
            <a:r>
              <a:rPr kumimoji="1" lang="zh-CN" altLang="en-US" sz="1400" b="1" dirty="0">
                <a:solidFill>
                  <a:schemeClr val="bg1"/>
                </a:solidFill>
                <a:latin typeface="微软雅黑" panose="020B0503020204020204" pitchFamily="34" charset="-122"/>
                <a:ea typeface="微软雅黑" panose="020B0503020204020204" pitchFamily="34" charset="-122"/>
              </a:rPr>
              <a:t>对接企业人力资源系统</a:t>
            </a:r>
            <a:endParaRPr kumimoji="1"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8445976" y="5626106"/>
            <a:ext cx="2663825" cy="570865"/>
          </a:xfrm>
          <a:prstGeom prst="rect">
            <a:avLst/>
          </a:prstGeom>
        </p:spPr>
        <p:txBody>
          <a:bodyPr wrap="square">
            <a:spAutoFit/>
          </a:bodyPr>
          <a:lstStyle/>
          <a:p>
            <a:pPr algn="ctr">
              <a:lnSpc>
                <a:spcPct val="130000"/>
              </a:lnSpc>
              <a:spcBef>
                <a:spcPts val="0"/>
              </a:spcBef>
              <a:spcAft>
                <a:spcPts val="0"/>
              </a:spcAft>
            </a:pPr>
            <a:r>
              <a:rPr lang="zh-CN" altLang="en-US" sz="1200" dirty="0">
                <a:latin typeface="微软雅黑" panose="020B0503020204020204" pitchFamily="34" charset="-122"/>
                <a:ea typeface="微软雅黑" panose="020B0503020204020204" pitchFamily="34" charset="-122"/>
              </a:rPr>
              <a:t>通过组织架构打通，实现员工数据与无代码系统数据对接</a:t>
            </a:r>
            <a:endParaRPr lang="zh-CN" altLang="en-US" sz="1200" b="0" i="0" u="none" strike="noStrike" dirty="0">
              <a:effectLst/>
              <a:latin typeface="微软雅黑" panose="020B0503020204020204" pitchFamily="34" charset="-122"/>
              <a:ea typeface="微软雅黑" panose="020B0503020204020204" pitchFamily="34" charset="-122"/>
            </a:endParaRPr>
          </a:p>
        </p:txBody>
      </p:sp>
      <p:sp>
        <p:nvSpPr>
          <p:cNvPr id="28" name="圆角矩形 9"/>
          <p:cNvSpPr/>
          <p:nvPr/>
        </p:nvSpPr>
        <p:spPr>
          <a:xfrm>
            <a:off x="750570" y="2276475"/>
            <a:ext cx="5613400" cy="2082800"/>
          </a:xfrm>
          <a:prstGeom prst="roundRect">
            <a:avLst>
              <a:gd name="adj" fmla="val 50000"/>
            </a:avLst>
          </a:prstGeom>
          <a:gradFill>
            <a:gsLst>
              <a:gs pos="0">
                <a:schemeClr val="accent1">
                  <a:lumMod val="5000"/>
                  <a:lumOff val="95000"/>
                  <a:alpha val="0"/>
                </a:schemeClr>
              </a:gs>
              <a:gs pos="100000">
                <a:srgbClr val="0052CC">
                  <a:alpha val="1400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13"/>
          <p:cNvSpPr/>
          <p:nvPr/>
        </p:nvSpPr>
        <p:spPr>
          <a:xfrm flipH="1">
            <a:off x="5999480" y="2276475"/>
            <a:ext cx="5613400" cy="2082800"/>
          </a:xfrm>
          <a:prstGeom prst="roundRect">
            <a:avLst>
              <a:gd name="adj" fmla="val 50000"/>
            </a:avLst>
          </a:prstGeom>
          <a:gradFill>
            <a:gsLst>
              <a:gs pos="0">
                <a:schemeClr val="accent1">
                  <a:lumMod val="5000"/>
                  <a:lumOff val="95000"/>
                  <a:alpha val="0"/>
                </a:schemeClr>
              </a:gs>
              <a:gs pos="100000">
                <a:srgbClr val="0052CC">
                  <a:alpha val="1400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7131685" y="2477770"/>
            <a:ext cx="913130" cy="890270"/>
            <a:chOff x="11651" y="6279"/>
            <a:chExt cx="1438" cy="1402"/>
          </a:xfrm>
        </p:grpSpPr>
        <p:sp>
          <p:nvSpPr>
            <p:cNvPr id="31" name="Oval 16"/>
            <p:cNvSpPr/>
            <p:nvPr/>
          </p:nvSpPr>
          <p:spPr>
            <a:xfrm>
              <a:off x="11651" y="6279"/>
              <a:ext cx="1439" cy="1402"/>
            </a:xfrm>
            <a:prstGeom prst="ellipse">
              <a:avLst/>
            </a:prstGeom>
            <a:solidFill>
              <a:schemeClr val="bg1"/>
            </a:solidFill>
            <a:ln>
              <a:noFill/>
            </a:ln>
            <a:effectLst>
              <a:outerShdw blurRad="571500" dist="279400" dir="1500000" sx="98000" sy="98000" algn="ctr" rotWithShape="0">
                <a:schemeClr val="bg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2" name="图片 31"/>
            <p:cNvPicPr>
              <a:picLocks noChangeAspect="1"/>
            </p:cNvPicPr>
            <p:nvPr/>
          </p:nvPicPr>
          <p:blipFill rotWithShape="1">
            <a:blip r:embed="rId2" cstate="print">
              <a:extLst>
                <a:ext uri="{28A0092B-C50C-407E-A947-70E740481C1C}">
                  <a14:useLocalDpi xmlns:a14="http://schemas.microsoft.com/office/drawing/2010/main" val="0"/>
                </a:ext>
              </a:extLst>
            </a:blip>
            <a:srcRect l="18644" t="14406" r="13559" b="14407"/>
            <a:stretch>
              <a:fillRect/>
            </a:stretch>
          </p:blipFill>
          <p:spPr>
            <a:xfrm>
              <a:off x="11905" y="6492"/>
              <a:ext cx="930" cy="976"/>
            </a:xfrm>
            <a:prstGeom prst="rect">
              <a:avLst/>
            </a:prstGeom>
          </p:spPr>
        </p:pic>
      </p:grpSp>
      <p:grpSp>
        <p:nvGrpSpPr>
          <p:cNvPr id="33" name="组合 32"/>
          <p:cNvGrpSpPr/>
          <p:nvPr/>
        </p:nvGrpSpPr>
        <p:grpSpPr>
          <a:xfrm>
            <a:off x="8494395" y="2268220"/>
            <a:ext cx="913130" cy="890270"/>
            <a:chOff x="14048" y="5996"/>
            <a:chExt cx="1438" cy="1402"/>
          </a:xfrm>
        </p:grpSpPr>
        <p:sp>
          <p:nvSpPr>
            <p:cNvPr id="34" name="Oval 16"/>
            <p:cNvSpPr/>
            <p:nvPr/>
          </p:nvSpPr>
          <p:spPr>
            <a:xfrm>
              <a:off x="14048" y="5996"/>
              <a:ext cx="1439" cy="1402"/>
            </a:xfrm>
            <a:prstGeom prst="ellipse">
              <a:avLst/>
            </a:prstGeom>
            <a:solidFill>
              <a:schemeClr val="bg1"/>
            </a:solidFill>
            <a:ln>
              <a:noFill/>
            </a:ln>
            <a:effectLst>
              <a:outerShdw blurRad="571500" dist="279400" dir="1500000" sx="98000" sy="98000" algn="ctr" rotWithShape="0">
                <a:schemeClr val="bg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l="11046" t="12110" r="11046" b="11719"/>
            <a:stretch>
              <a:fillRect/>
            </a:stretch>
          </p:blipFill>
          <p:spPr>
            <a:xfrm>
              <a:off x="14352" y="6290"/>
              <a:ext cx="832" cy="814"/>
            </a:xfrm>
            <a:prstGeom prst="rect">
              <a:avLst/>
            </a:prstGeom>
          </p:spPr>
        </p:pic>
      </p:grpSp>
      <p:grpSp>
        <p:nvGrpSpPr>
          <p:cNvPr id="36" name="组合 35"/>
          <p:cNvGrpSpPr/>
          <p:nvPr/>
        </p:nvGrpSpPr>
        <p:grpSpPr>
          <a:xfrm>
            <a:off x="3697605" y="3463925"/>
            <a:ext cx="768350" cy="748665"/>
            <a:chOff x="16446" y="6472"/>
            <a:chExt cx="1439" cy="1402"/>
          </a:xfrm>
        </p:grpSpPr>
        <p:sp>
          <p:nvSpPr>
            <p:cNvPr id="37" name="Oval 16"/>
            <p:cNvSpPr/>
            <p:nvPr/>
          </p:nvSpPr>
          <p:spPr>
            <a:xfrm>
              <a:off x="16446" y="6472"/>
              <a:ext cx="1439" cy="1402"/>
            </a:xfrm>
            <a:prstGeom prst="ellipse">
              <a:avLst/>
            </a:prstGeom>
            <a:solidFill>
              <a:schemeClr val="bg1"/>
            </a:solidFill>
            <a:ln>
              <a:noFill/>
            </a:ln>
            <a:effectLst>
              <a:outerShdw blurRad="571500" dist="279400" dir="1500000" sx="98000" sy="98000" algn="ctr" rotWithShape="0">
                <a:schemeClr val="bg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8" name="图片 37"/>
            <p:cNvPicPr>
              <a:picLocks noChangeAspect="1"/>
            </p:cNvPicPr>
            <p:nvPr/>
          </p:nvPicPr>
          <p:blipFill rotWithShape="1">
            <a:blip r:embed="rId4" cstate="print">
              <a:extLst>
                <a:ext uri="{28A0092B-C50C-407E-A947-70E740481C1C}">
                  <a14:useLocalDpi xmlns:a14="http://schemas.microsoft.com/office/drawing/2010/main" val="0"/>
                </a:ext>
              </a:extLst>
            </a:blip>
            <a:srcRect l="10367" t="33029" r="9600" b="37458"/>
            <a:stretch>
              <a:fillRect/>
            </a:stretch>
          </p:blipFill>
          <p:spPr>
            <a:xfrm>
              <a:off x="16560" y="6950"/>
              <a:ext cx="1211" cy="447"/>
            </a:xfrm>
            <a:prstGeom prst="rect">
              <a:avLst/>
            </a:prstGeom>
          </p:spPr>
        </p:pic>
      </p:grpSp>
      <p:grpSp>
        <p:nvGrpSpPr>
          <p:cNvPr id="39" name="组合 38"/>
          <p:cNvGrpSpPr/>
          <p:nvPr/>
        </p:nvGrpSpPr>
        <p:grpSpPr>
          <a:xfrm>
            <a:off x="2911475" y="2268220"/>
            <a:ext cx="913765" cy="890270"/>
            <a:chOff x="6787" y="5985"/>
            <a:chExt cx="1439" cy="1402"/>
          </a:xfrm>
        </p:grpSpPr>
        <p:sp>
          <p:nvSpPr>
            <p:cNvPr id="40" name="Oval 16"/>
            <p:cNvSpPr/>
            <p:nvPr/>
          </p:nvSpPr>
          <p:spPr>
            <a:xfrm>
              <a:off x="6787" y="5985"/>
              <a:ext cx="1439" cy="1402"/>
            </a:xfrm>
            <a:prstGeom prst="ellipse">
              <a:avLst/>
            </a:prstGeom>
            <a:solidFill>
              <a:schemeClr val="bg1"/>
            </a:solidFill>
            <a:ln>
              <a:noFill/>
            </a:ln>
            <a:effectLst>
              <a:outerShdw blurRad="571500" dist="279400" dir="1500000" sx="98000" sy="98000" algn="ctr" rotWithShape="0">
                <a:schemeClr val="bg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1" name="图片 40"/>
            <p:cNvPicPr>
              <a:picLocks noChangeAspect="1"/>
            </p:cNvPicPr>
            <p:nvPr/>
          </p:nvPicPr>
          <p:blipFill>
            <a:blip r:embed="rId5"/>
            <a:stretch>
              <a:fillRect/>
            </a:stretch>
          </p:blipFill>
          <p:spPr>
            <a:xfrm>
              <a:off x="7080" y="6279"/>
              <a:ext cx="854" cy="814"/>
            </a:xfrm>
            <a:prstGeom prst="rect">
              <a:avLst/>
            </a:prstGeom>
          </p:spPr>
        </p:pic>
      </p:grpSp>
      <p:grpSp>
        <p:nvGrpSpPr>
          <p:cNvPr id="42" name="组合 41"/>
          <p:cNvGrpSpPr/>
          <p:nvPr/>
        </p:nvGrpSpPr>
        <p:grpSpPr>
          <a:xfrm>
            <a:off x="2620010" y="3289300"/>
            <a:ext cx="668655" cy="652145"/>
            <a:chOff x="2983" y="6976"/>
            <a:chExt cx="1438" cy="1402"/>
          </a:xfrm>
        </p:grpSpPr>
        <p:sp>
          <p:nvSpPr>
            <p:cNvPr id="43" name="Oval 16"/>
            <p:cNvSpPr/>
            <p:nvPr/>
          </p:nvSpPr>
          <p:spPr>
            <a:xfrm>
              <a:off x="2983" y="6976"/>
              <a:ext cx="1439" cy="1402"/>
            </a:xfrm>
            <a:prstGeom prst="ellipse">
              <a:avLst/>
            </a:prstGeom>
            <a:solidFill>
              <a:schemeClr val="bg1"/>
            </a:solidFill>
            <a:ln>
              <a:noFill/>
            </a:ln>
            <a:effectLst>
              <a:outerShdw blurRad="571500" dist="279400" dir="1500000" sx="98000" sy="98000" algn="ctr" rotWithShape="0">
                <a:schemeClr val="bg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8040" t="29291" r="9752" b="20616"/>
            <a:stretch>
              <a:fillRect/>
            </a:stretch>
          </p:blipFill>
          <p:spPr>
            <a:xfrm>
              <a:off x="3204" y="7351"/>
              <a:ext cx="996" cy="651"/>
            </a:xfrm>
            <a:prstGeom prst="rect">
              <a:avLst/>
            </a:prstGeom>
          </p:spPr>
        </p:pic>
      </p:grpSp>
      <p:grpSp>
        <p:nvGrpSpPr>
          <p:cNvPr id="45" name="组合 44"/>
          <p:cNvGrpSpPr/>
          <p:nvPr/>
        </p:nvGrpSpPr>
        <p:grpSpPr>
          <a:xfrm>
            <a:off x="9695180" y="3363595"/>
            <a:ext cx="717550" cy="699770"/>
            <a:chOff x="4968" y="7162"/>
            <a:chExt cx="1438" cy="1402"/>
          </a:xfrm>
        </p:grpSpPr>
        <p:sp>
          <p:nvSpPr>
            <p:cNvPr id="46" name="Oval 16"/>
            <p:cNvSpPr/>
            <p:nvPr/>
          </p:nvSpPr>
          <p:spPr>
            <a:xfrm>
              <a:off x="4968" y="7162"/>
              <a:ext cx="1439" cy="1402"/>
            </a:xfrm>
            <a:prstGeom prst="ellipse">
              <a:avLst/>
            </a:prstGeom>
            <a:solidFill>
              <a:schemeClr val="bg1"/>
            </a:solidFill>
            <a:ln>
              <a:noFill/>
            </a:ln>
            <a:effectLst>
              <a:outerShdw blurRad="571500" dist="279400" dir="1500000" sx="98000" sy="98000" algn="ctr" rotWithShape="0">
                <a:schemeClr val="bg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7" name="图片 46"/>
            <p:cNvPicPr>
              <a:picLocks noChangeAspect="1"/>
            </p:cNvPicPr>
            <p:nvPr/>
          </p:nvPicPr>
          <p:blipFill rotWithShape="1">
            <a:blip r:embed="rId7" cstate="print">
              <a:extLst>
                <a:ext uri="{28A0092B-C50C-407E-A947-70E740481C1C}">
                  <a14:useLocalDpi xmlns:a14="http://schemas.microsoft.com/office/drawing/2010/main" val="0"/>
                </a:ext>
              </a:extLst>
            </a:blip>
            <a:srcRect t="33807" b="33607"/>
            <a:stretch>
              <a:fillRect/>
            </a:stretch>
          </p:blipFill>
          <p:spPr>
            <a:xfrm>
              <a:off x="5090" y="7668"/>
              <a:ext cx="1194" cy="389"/>
            </a:xfrm>
            <a:prstGeom prst="rect">
              <a:avLst/>
            </a:prstGeom>
          </p:spPr>
        </p:pic>
      </p:grpSp>
      <p:grpSp>
        <p:nvGrpSpPr>
          <p:cNvPr id="48" name="组合 47"/>
          <p:cNvGrpSpPr/>
          <p:nvPr/>
        </p:nvGrpSpPr>
        <p:grpSpPr>
          <a:xfrm>
            <a:off x="8392795" y="3463925"/>
            <a:ext cx="718185" cy="700405"/>
            <a:chOff x="13406" y="7435"/>
            <a:chExt cx="1438" cy="1402"/>
          </a:xfrm>
        </p:grpSpPr>
        <p:sp>
          <p:nvSpPr>
            <p:cNvPr id="49" name="Oval 16"/>
            <p:cNvSpPr/>
            <p:nvPr/>
          </p:nvSpPr>
          <p:spPr>
            <a:xfrm>
              <a:off x="13406" y="7435"/>
              <a:ext cx="1439" cy="1402"/>
            </a:xfrm>
            <a:prstGeom prst="ellipse">
              <a:avLst/>
            </a:prstGeom>
            <a:solidFill>
              <a:schemeClr val="bg1"/>
            </a:solidFill>
            <a:ln>
              <a:noFill/>
            </a:ln>
            <a:effectLst>
              <a:outerShdw blurRad="571500" dist="279400" dir="1500000" sx="98000" sy="98000" algn="ctr" rotWithShape="0">
                <a:schemeClr val="bg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50" name="图片 49"/>
            <p:cNvPicPr>
              <a:picLocks noChangeAspect="1"/>
            </p:cNvPicPr>
            <p:nvPr/>
          </p:nvPicPr>
          <p:blipFill rotWithShape="1">
            <a:blip r:embed="rId8" cstate="print">
              <a:extLst>
                <a:ext uri="{28A0092B-C50C-407E-A947-70E740481C1C}">
                  <a14:useLocalDpi xmlns:a14="http://schemas.microsoft.com/office/drawing/2010/main" val="0"/>
                </a:ext>
              </a:extLst>
            </a:blip>
            <a:srcRect l="24301" t="13353" r="25311" b="12015"/>
            <a:stretch>
              <a:fillRect/>
            </a:stretch>
          </p:blipFill>
          <p:spPr>
            <a:xfrm>
              <a:off x="13595" y="7668"/>
              <a:ext cx="1062" cy="936"/>
            </a:xfrm>
            <a:prstGeom prst="rect">
              <a:avLst/>
            </a:prstGeom>
          </p:spPr>
        </p:pic>
      </p:grpSp>
      <p:grpSp>
        <p:nvGrpSpPr>
          <p:cNvPr id="51" name="组合 50"/>
          <p:cNvGrpSpPr/>
          <p:nvPr/>
        </p:nvGrpSpPr>
        <p:grpSpPr>
          <a:xfrm>
            <a:off x="1640840" y="3432810"/>
            <a:ext cx="668655" cy="652145"/>
            <a:chOff x="495" y="7634"/>
            <a:chExt cx="1438" cy="1402"/>
          </a:xfrm>
        </p:grpSpPr>
        <p:sp>
          <p:nvSpPr>
            <p:cNvPr id="52" name="Oval 16"/>
            <p:cNvSpPr/>
            <p:nvPr/>
          </p:nvSpPr>
          <p:spPr>
            <a:xfrm>
              <a:off x="495" y="7634"/>
              <a:ext cx="1439" cy="1402"/>
            </a:xfrm>
            <a:prstGeom prst="ellipse">
              <a:avLst/>
            </a:prstGeom>
            <a:solidFill>
              <a:schemeClr val="bg1"/>
            </a:solidFill>
            <a:ln>
              <a:noFill/>
            </a:ln>
            <a:effectLst>
              <a:outerShdw blurRad="571500" dist="279400" dir="1500000" sx="98000" sy="98000" algn="ctr" rotWithShape="0">
                <a:schemeClr val="bg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53" name="图片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1" y="7942"/>
              <a:ext cx="787" cy="786"/>
            </a:xfrm>
            <a:prstGeom prst="rect">
              <a:avLst/>
            </a:prstGeom>
          </p:spPr>
        </p:pic>
      </p:grpSp>
      <p:sp>
        <p:nvSpPr>
          <p:cNvPr id="54" name="矩形 53"/>
          <p:cNvSpPr/>
          <p:nvPr/>
        </p:nvSpPr>
        <p:spPr>
          <a:xfrm>
            <a:off x="4335145" y="1337945"/>
            <a:ext cx="3274060" cy="400050"/>
          </a:xfrm>
          <a:prstGeom prst="rect">
            <a:avLst/>
          </a:prstGeom>
        </p:spPr>
        <p:txBody>
          <a:bodyPr wrap="none">
            <a:spAutoFit/>
          </a:bodyPr>
          <a:lstStyle/>
          <a:p>
            <a:pPr algn="ctr" fontAlgn="base"/>
            <a:r>
              <a:rPr lang="en-US" altLang="zh-CN" sz="2000" b="1" dirty="0">
                <a:solidFill>
                  <a:srgbClr val="0052CC"/>
                </a:solidFill>
                <a:latin typeface="微软雅黑" panose="020B0503020204020204" pitchFamily="34" charset="-122"/>
                <a:ea typeface="微软雅黑" panose="020B0503020204020204" pitchFamily="34" charset="-122"/>
              </a:rPr>
              <a:t>API</a:t>
            </a:r>
            <a:r>
              <a:rPr lang="zh-CN" altLang="en-US" sz="2000" b="1" dirty="0">
                <a:solidFill>
                  <a:srgbClr val="C00000"/>
                </a:solidFill>
                <a:latin typeface="微软雅黑" panose="020B0503020204020204" pitchFamily="34" charset="-122"/>
                <a:ea typeface="微软雅黑" panose="020B0503020204020204" pitchFamily="34" charset="-122"/>
              </a:rPr>
              <a:t> </a:t>
            </a:r>
            <a:r>
              <a:rPr lang="zh-CN" altLang="en-US" sz="2000" b="1" dirty="0">
                <a:solidFill>
                  <a:srgbClr val="000000"/>
                </a:solidFill>
                <a:latin typeface="微软雅黑" panose="020B0503020204020204" pitchFamily="34" charset="-122"/>
                <a:ea typeface="微软雅黑" panose="020B0503020204020204" pitchFamily="34" charset="-122"/>
              </a:rPr>
              <a:t>无缝对接更多热门应用</a:t>
            </a:r>
            <a:endParaRPr lang="zh-CN" altLang="en-US" sz="2000" b="1" i="0" u="none" strike="noStrike" dirty="0">
              <a:solidFill>
                <a:srgbClr val="000000"/>
              </a:solidFill>
              <a:effectLst/>
              <a:latin typeface="微软雅黑" panose="020B0503020204020204" pitchFamily="34" charset="-122"/>
              <a:ea typeface="微软雅黑" panose="020B0503020204020204" pitchFamily="34" charset="-122"/>
            </a:endParaRPr>
          </a:p>
        </p:txBody>
      </p:sp>
      <p:sp>
        <p:nvSpPr>
          <p:cNvPr id="55" name="矩形 54"/>
          <p:cNvSpPr/>
          <p:nvPr/>
        </p:nvSpPr>
        <p:spPr>
          <a:xfrm>
            <a:off x="4401185" y="1764665"/>
            <a:ext cx="3236595" cy="307975"/>
          </a:xfrm>
          <a:prstGeom prst="rect">
            <a:avLst/>
          </a:prstGeom>
        </p:spPr>
        <p:txBody>
          <a:bodyPr wrap="non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为企业内外开发者提供完善的开发环境</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6" name="组合 55"/>
          <p:cNvGrpSpPr/>
          <p:nvPr/>
        </p:nvGrpSpPr>
        <p:grpSpPr>
          <a:xfrm>
            <a:off x="4326255" y="2477770"/>
            <a:ext cx="913130" cy="890270"/>
            <a:chOff x="4117" y="5439"/>
            <a:chExt cx="1438" cy="1402"/>
          </a:xfrm>
        </p:grpSpPr>
        <p:sp>
          <p:nvSpPr>
            <p:cNvPr id="57" name="Oval 16"/>
            <p:cNvSpPr/>
            <p:nvPr/>
          </p:nvSpPr>
          <p:spPr>
            <a:xfrm>
              <a:off x="4117" y="5439"/>
              <a:ext cx="1439" cy="1402"/>
            </a:xfrm>
            <a:prstGeom prst="ellipse">
              <a:avLst/>
            </a:prstGeom>
            <a:solidFill>
              <a:schemeClr val="bg1"/>
            </a:solidFill>
            <a:ln>
              <a:noFill/>
            </a:ln>
            <a:effectLst>
              <a:outerShdw blurRad="571500" dist="279400" dir="1500000" sx="98000" sy="98000" algn="ctr" rotWithShape="0">
                <a:schemeClr val="bg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58" name="图片 57"/>
            <p:cNvPicPr>
              <a:picLocks noChangeAspect="1"/>
            </p:cNvPicPr>
            <p:nvPr/>
          </p:nvPicPr>
          <p:blipFill rotWithShape="1">
            <a:blip r:embed="rId10" cstate="print">
              <a:extLst>
                <a:ext uri="{28A0092B-C50C-407E-A947-70E740481C1C}">
                  <a14:useLocalDpi xmlns:a14="http://schemas.microsoft.com/office/drawing/2010/main" val="0"/>
                </a:ext>
              </a:extLst>
            </a:blip>
            <a:srcRect l="8980" t="16238" r="6075" b="11299"/>
            <a:stretch>
              <a:fillRect/>
            </a:stretch>
          </p:blipFill>
          <p:spPr>
            <a:xfrm>
              <a:off x="4369" y="5741"/>
              <a:ext cx="936" cy="798"/>
            </a:xfrm>
            <a:prstGeom prst="rect">
              <a:avLst/>
            </a:prstGeom>
          </p:spPr>
        </p:pic>
      </p:grpSp>
      <p:grpSp>
        <p:nvGrpSpPr>
          <p:cNvPr id="59" name="组合 58"/>
          <p:cNvGrpSpPr/>
          <p:nvPr/>
        </p:nvGrpSpPr>
        <p:grpSpPr>
          <a:xfrm>
            <a:off x="1337310" y="2386330"/>
            <a:ext cx="913130" cy="890270"/>
            <a:chOff x="1359" y="5754"/>
            <a:chExt cx="1438" cy="1402"/>
          </a:xfrm>
        </p:grpSpPr>
        <p:sp>
          <p:nvSpPr>
            <p:cNvPr id="60" name="Oval 16"/>
            <p:cNvSpPr/>
            <p:nvPr/>
          </p:nvSpPr>
          <p:spPr>
            <a:xfrm>
              <a:off x="1359" y="5754"/>
              <a:ext cx="1439" cy="1402"/>
            </a:xfrm>
            <a:prstGeom prst="ellipse">
              <a:avLst/>
            </a:prstGeom>
            <a:solidFill>
              <a:schemeClr val="bg1"/>
            </a:solidFill>
            <a:ln>
              <a:noFill/>
            </a:ln>
            <a:effectLst>
              <a:outerShdw blurRad="571500" dist="279400" dir="1500000" sx="98000" sy="98000" algn="ctr" rotWithShape="0">
                <a:schemeClr val="bg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iconfont-1161-857324"/>
            <p:cNvSpPr>
              <a:spLocks noChangeAspect="1"/>
            </p:cNvSpPr>
            <p:nvPr/>
          </p:nvSpPr>
          <p:spPr>
            <a:xfrm>
              <a:off x="1686" y="6084"/>
              <a:ext cx="786" cy="743"/>
            </a:xfrm>
            <a:custGeom>
              <a:avLst/>
              <a:gdLst>
                <a:gd name="T0" fmla="*/ 4657 w 9225"/>
                <a:gd name="T1" fmla="*/ 1912 h 8729"/>
                <a:gd name="T2" fmla="*/ 4500 w 9225"/>
                <a:gd name="T3" fmla="*/ 1920 h 8729"/>
                <a:gd name="T4" fmla="*/ 4500 w 9225"/>
                <a:gd name="T5" fmla="*/ 2884 h 8729"/>
                <a:gd name="T6" fmla="*/ 4657 w 9225"/>
                <a:gd name="T7" fmla="*/ 2869 h 8729"/>
                <a:gd name="T8" fmla="*/ 6390 w 9225"/>
                <a:gd name="T9" fmla="*/ 4621 h 8729"/>
                <a:gd name="T10" fmla="*/ 6316 w 9225"/>
                <a:gd name="T11" fmla="*/ 5099 h 8729"/>
                <a:gd name="T12" fmla="*/ 7291 w 9225"/>
                <a:gd name="T13" fmla="*/ 5099 h 8729"/>
                <a:gd name="T14" fmla="*/ 7335 w 9225"/>
                <a:gd name="T15" fmla="*/ 4621 h 8729"/>
                <a:gd name="T16" fmla="*/ 4657 w 9225"/>
                <a:gd name="T17" fmla="*/ 1912 h 8729"/>
                <a:gd name="T18" fmla="*/ 4657 w 9225"/>
                <a:gd name="T19" fmla="*/ 0 h 8729"/>
                <a:gd name="T20" fmla="*/ 4500 w 9225"/>
                <a:gd name="T21" fmla="*/ 8 h 8729"/>
                <a:gd name="T22" fmla="*/ 4500 w 9225"/>
                <a:gd name="T23" fmla="*/ 964 h 8729"/>
                <a:gd name="T24" fmla="*/ 4657 w 9225"/>
                <a:gd name="T25" fmla="*/ 956 h 8729"/>
                <a:gd name="T26" fmla="*/ 8280 w 9225"/>
                <a:gd name="T27" fmla="*/ 4621 h 8729"/>
                <a:gd name="T28" fmla="*/ 8246 w 9225"/>
                <a:gd name="T29" fmla="*/ 5099 h 8729"/>
                <a:gd name="T30" fmla="*/ 9201 w 9225"/>
                <a:gd name="T31" fmla="*/ 5099 h 8729"/>
                <a:gd name="T32" fmla="*/ 9225 w 9225"/>
                <a:gd name="T33" fmla="*/ 4621 h 8729"/>
                <a:gd name="T34" fmla="*/ 4657 w 9225"/>
                <a:gd name="T35" fmla="*/ 0 h 8729"/>
                <a:gd name="T36" fmla="*/ 6318 w 9225"/>
                <a:gd name="T37" fmla="*/ 6507 h 8729"/>
                <a:gd name="T38" fmla="*/ 4721 w 9225"/>
                <a:gd name="T39" fmla="*/ 6586 h 8729"/>
                <a:gd name="T40" fmla="*/ 3876 w 9225"/>
                <a:gd name="T41" fmla="*/ 6760 h 8729"/>
                <a:gd name="T42" fmla="*/ 2017 w 9225"/>
                <a:gd name="T43" fmla="*/ 4674 h 8729"/>
                <a:gd name="T44" fmla="*/ 2017 w 9225"/>
                <a:gd name="T45" fmla="*/ 3978 h 8729"/>
                <a:gd name="T46" fmla="*/ 2355 w 9225"/>
                <a:gd name="T47" fmla="*/ 2413 h 8729"/>
                <a:gd name="T48" fmla="*/ 158 w 9225"/>
                <a:gd name="T49" fmla="*/ 2413 h 8729"/>
                <a:gd name="T50" fmla="*/ 158 w 9225"/>
                <a:gd name="T51" fmla="*/ 3457 h 8729"/>
                <a:gd name="T52" fmla="*/ 4890 w 9225"/>
                <a:gd name="T53" fmla="*/ 8499 h 8729"/>
                <a:gd name="T54" fmla="*/ 7255 w 9225"/>
                <a:gd name="T55" fmla="*/ 7456 h 8729"/>
                <a:gd name="T56" fmla="*/ 6318 w 9225"/>
                <a:gd name="T57" fmla="*/ 6507 h 8729"/>
                <a:gd name="T58" fmla="*/ 6318 w 9225"/>
                <a:gd name="T59" fmla="*/ 6507 h 8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25" h="8729">
                  <a:moveTo>
                    <a:pt x="4657" y="1912"/>
                  </a:moveTo>
                  <a:cubicBezTo>
                    <a:pt x="4604" y="1912"/>
                    <a:pt x="4552" y="1917"/>
                    <a:pt x="4500" y="1920"/>
                  </a:cubicBezTo>
                  <a:lnTo>
                    <a:pt x="4500" y="2884"/>
                  </a:lnTo>
                  <a:cubicBezTo>
                    <a:pt x="4553" y="2880"/>
                    <a:pt x="4603" y="2869"/>
                    <a:pt x="4657" y="2869"/>
                  </a:cubicBezTo>
                  <a:cubicBezTo>
                    <a:pt x="5614" y="2869"/>
                    <a:pt x="6390" y="3653"/>
                    <a:pt x="6390" y="4621"/>
                  </a:cubicBezTo>
                  <a:cubicBezTo>
                    <a:pt x="6390" y="4788"/>
                    <a:pt x="6360" y="4946"/>
                    <a:pt x="6316" y="5099"/>
                  </a:cubicBezTo>
                  <a:lnTo>
                    <a:pt x="7291" y="5099"/>
                  </a:lnTo>
                  <a:cubicBezTo>
                    <a:pt x="7318" y="4944"/>
                    <a:pt x="7335" y="4785"/>
                    <a:pt x="7335" y="4621"/>
                  </a:cubicBezTo>
                  <a:cubicBezTo>
                    <a:pt x="7335" y="3125"/>
                    <a:pt x="6136" y="1912"/>
                    <a:pt x="4657" y="1912"/>
                  </a:cubicBezTo>
                  <a:close/>
                  <a:moveTo>
                    <a:pt x="4657" y="0"/>
                  </a:moveTo>
                  <a:cubicBezTo>
                    <a:pt x="4604" y="0"/>
                    <a:pt x="4553" y="6"/>
                    <a:pt x="4500" y="8"/>
                  </a:cubicBezTo>
                  <a:lnTo>
                    <a:pt x="4500" y="964"/>
                  </a:lnTo>
                  <a:cubicBezTo>
                    <a:pt x="4552" y="962"/>
                    <a:pt x="4604" y="956"/>
                    <a:pt x="4657" y="956"/>
                  </a:cubicBezTo>
                  <a:cubicBezTo>
                    <a:pt x="6658" y="956"/>
                    <a:pt x="8280" y="2597"/>
                    <a:pt x="8280" y="4621"/>
                  </a:cubicBezTo>
                  <a:cubicBezTo>
                    <a:pt x="8280" y="4784"/>
                    <a:pt x="8266" y="4943"/>
                    <a:pt x="8246" y="5099"/>
                  </a:cubicBezTo>
                  <a:lnTo>
                    <a:pt x="9201" y="5099"/>
                  </a:lnTo>
                  <a:cubicBezTo>
                    <a:pt x="9217" y="4942"/>
                    <a:pt x="9225" y="4783"/>
                    <a:pt x="9225" y="4621"/>
                  </a:cubicBezTo>
                  <a:cubicBezTo>
                    <a:pt x="9225" y="2069"/>
                    <a:pt x="7180" y="0"/>
                    <a:pt x="4657" y="0"/>
                  </a:cubicBezTo>
                  <a:close/>
                  <a:moveTo>
                    <a:pt x="6318" y="6507"/>
                  </a:moveTo>
                  <a:cubicBezTo>
                    <a:pt x="5794" y="6304"/>
                    <a:pt x="5297" y="6043"/>
                    <a:pt x="4721" y="6586"/>
                  </a:cubicBezTo>
                  <a:cubicBezTo>
                    <a:pt x="4365" y="6922"/>
                    <a:pt x="4108" y="6885"/>
                    <a:pt x="3876" y="6760"/>
                  </a:cubicBezTo>
                  <a:cubicBezTo>
                    <a:pt x="3644" y="6635"/>
                    <a:pt x="2213" y="5157"/>
                    <a:pt x="2017" y="4674"/>
                  </a:cubicBezTo>
                  <a:cubicBezTo>
                    <a:pt x="1822" y="4190"/>
                    <a:pt x="1927" y="4125"/>
                    <a:pt x="2017" y="3978"/>
                  </a:cubicBezTo>
                  <a:cubicBezTo>
                    <a:pt x="2107" y="3832"/>
                    <a:pt x="2730" y="3489"/>
                    <a:pt x="2355" y="2413"/>
                  </a:cubicBezTo>
                  <a:cubicBezTo>
                    <a:pt x="1980" y="1338"/>
                    <a:pt x="1686" y="527"/>
                    <a:pt x="158" y="2413"/>
                  </a:cubicBezTo>
                  <a:cubicBezTo>
                    <a:pt x="0" y="2609"/>
                    <a:pt x="158" y="3457"/>
                    <a:pt x="158" y="3457"/>
                  </a:cubicBezTo>
                  <a:cubicBezTo>
                    <a:pt x="158" y="3457"/>
                    <a:pt x="1235" y="7018"/>
                    <a:pt x="4890" y="8499"/>
                  </a:cubicBezTo>
                  <a:cubicBezTo>
                    <a:pt x="5457" y="8729"/>
                    <a:pt x="6738" y="8365"/>
                    <a:pt x="7255" y="7456"/>
                  </a:cubicBezTo>
                  <a:cubicBezTo>
                    <a:pt x="7509" y="7010"/>
                    <a:pt x="7141" y="6825"/>
                    <a:pt x="6318" y="6507"/>
                  </a:cubicBezTo>
                  <a:close/>
                  <a:moveTo>
                    <a:pt x="6318" y="6507"/>
                  </a:moveTo>
                  <a:close/>
                </a:path>
              </a:pathLst>
            </a:custGeom>
            <a:solidFill>
              <a:srgbClr val="005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10019030" y="2386330"/>
            <a:ext cx="913130" cy="890270"/>
            <a:chOff x="15643" y="4837"/>
            <a:chExt cx="1438" cy="1402"/>
          </a:xfrm>
        </p:grpSpPr>
        <p:sp>
          <p:nvSpPr>
            <p:cNvPr id="63" name="Oval 16"/>
            <p:cNvSpPr/>
            <p:nvPr/>
          </p:nvSpPr>
          <p:spPr>
            <a:xfrm>
              <a:off x="15643" y="4837"/>
              <a:ext cx="1439" cy="1402"/>
            </a:xfrm>
            <a:prstGeom prst="ellipse">
              <a:avLst/>
            </a:prstGeom>
            <a:solidFill>
              <a:schemeClr val="bg1"/>
            </a:solidFill>
            <a:ln>
              <a:noFill/>
            </a:ln>
            <a:effectLst>
              <a:outerShdw blurRad="571500" dist="279400" dir="1500000" sx="98000" sy="98000" algn="ctr" rotWithShape="0">
                <a:schemeClr val="bg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64" name="图片 63"/>
            <p:cNvPicPr>
              <a:picLocks noChangeAspect="1"/>
            </p:cNvPicPr>
            <p:nvPr/>
          </p:nvPicPr>
          <p:blipFill rotWithShape="1">
            <a:blip r:embed="rId11" cstate="print">
              <a:extLst>
                <a:ext uri="{28A0092B-C50C-407E-A947-70E740481C1C}">
                  <a14:useLocalDpi xmlns:a14="http://schemas.microsoft.com/office/drawing/2010/main" val="0"/>
                </a:ext>
              </a:extLst>
            </a:blip>
            <a:srcRect t="13225" b="22688"/>
            <a:stretch>
              <a:fillRect/>
            </a:stretch>
          </p:blipFill>
          <p:spPr>
            <a:xfrm>
              <a:off x="15799" y="5177"/>
              <a:ext cx="1126" cy="722"/>
            </a:xfrm>
            <a:prstGeom prst="rect">
              <a:avLst/>
            </a:prstGeom>
          </p:spPr>
        </p:pic>
      </p:grpSp>
      <p:pic>
        <p:nvPicPr>
          <p:cNvPr id="65" name="图片 64" descr="图层 0"/>
          <p:cNvPicPr>
            <a:picLocks noChangeAspect="1"/>
          </p:cNvPicPr>
          <p:nvPr/>
        </p:nvPicPr>
        <p:blipFill>
          <a:blip r:embed="rId12"/>
          <a:stretch>
            <a:fillRect/>
          </a:stretch>
        </p:blipFill>
        <p:spPr>
          <a:xfrm>
            <a:off x="5643880" y="2750820"/>
            <a:ext cx="1059180" cy="1059180"/>
          </a:xfrm>
          <a:prstGeom prst="rect">
            <a:avLst/>
          </a:prstGeom>
        </p:spPr>
      </p:pic>
      <p:sp>
        <p:nvSpPr>
          <p:cNvPr id="66" name="文本框 65"/>
          <p:cNvSpPr txBox="1"/>
          <p:nvPr/>
        </p:nvSpPr>
        <p:spPr>
          <a:xfrm>
            <a:off x="5499735" y="3926840"/>
            <a:ext cx="1337945" cy="368300"/>
          </a:xfrm>
          <a:prstGeom prst="rect">
            <a:avLst/>
          </a:prstGeom>
          <a:noFill/>
        </p:spPr>
        <p:txBody>
          <a:bodyPr wrap="square" rtlCol="0">
            <a:spAutoFit/>
          </a:bodyPr>
          <a:lstStyle/>
          <a:p>
            <a:pPr algn="ctr"/>
            <a:r>
              <a:rPr lang="zh-CN" altLang="en-US" b="1" dirty="0">
                <a:solidFill>
                  <a:srgbClr val="0052CC"/>
                </a:solidFill>
                <a:latin typeface="微软雅黑" panose="020B0503020204020204" pitchFamily="34" charset="-122"/>
                <a:ea typeface="微软雅黑" panose="020B0503020204020204" pitchFamily="34" charset="-122"/>
              </a:rPr>
              <a:t>无代码</a:t>
            </a:r>
            <a:endParaRPr lang="en-US" altLang="zh-CN" b="1" dirty="0">
              <a:solidFill>
                <a:srgbClr val="0052CC"/>
              </a:solidFill>
              <a:latin typeface="微软雅黑" panose="020B0503020204020204" pitchFamily="34" charset="-122"/>
              <a:ea typeface="微软雅黑" panose="020B0503020204020204" pitchFamily="34" charset="-122"/>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12090" y="33655"/>
            <a:ext cx="505587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无代码</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应用管理</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endParaRPr>
          </a:p>
        </p:txBody>
      </p:sp>
      <p:sp>
        <p:nvSpPr>
          <p:cNvPr id="3" name="矩形 2"/>
          <p:cNvSpPr/>
          <p:nvPr/>
        </p:nvSpPr>
        <p:spPr>
          <a:xfrm>
            <a:off x="212090" y="1254760"/>
            <a:ext cx="5039360" cy="2030095"/>
          </a:xfrm>
          <a:prstGeom prst="rect">
            <a:avLst/>
          </a:prstGeom>
        </p:spPr>
        <p:txBody>
          <a:bodyPr wrap="square">
            <a:spAutoFit/>
          </a:bodyPr>
          <a:lstStyle/>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根据业务需求自定义添加应用</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支持自定义配置业务流程，简单模块无需进行二次开发</a:t>
            </a:r>
            <a:endParaRPr lang="en-US" altLang="zh-CN"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自定义添加的应用配置模块表单</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自定义应用可行设置应用停用、启用状态</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可在应用管理页面快捷应用内的模块信息</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新建应用支持从空白页面开始创建</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也可以基于系统内提供的标准模块进行扩展配置</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文本框 29"/>
          <p:cNvSpPr txBox="1"/>
          <p:nvPr/>
        </p:nvSpPr>
        <p:spPr>
          <a:xfrm>
            <a:off x="211955" y="762103"/>
            <a:ext cx="1800493" cy="369332"/>
          </a:xfrm>
          <a:prstGeom prst="rect">
            <a:avLst/>
          </a:prstGeom>
          <a:noFill/>
        </p:spPr>
        <p:txBody>
          <a:bodyPr wrap="none" rtlCol="0">
            <a:spAutoFit/>
          </a:bodyPr>
          <a:lstStyle/>
          <a:p>
            <a:pPr>
              <a:buClr>
                <a:schemeClr val="accent1"/>
              </a:buClr>
              <a:buSzPct val="80000"/>
            </a:pPr>
            <a:r>
              <a:rPr lang="zh-CN" altLang="en-US" b="1" dirty="0">
                <a:solidFill>
                  <a:srgbClr val="0052CC"/>
                </a:solidFill>
                <a:latin typeface="微软雅黑" panose="020B0503020204020204" pitchFamily="34" charset="-122"/>
                <a:ea typeface="微软雅黑" panose="020B0503020204020204" pitchFamily="34" charset="-122"/>
              </a:rPr>
              <a:t>自定义应用管理</a:t>
            </a:r>
            <a:endParaRPr lang="zh-CN" altLang="en-US" b="1" dirty="0">
              <a:solidFill>
                <a:srgbClr val="0052CC"/>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4901564" y="761048"/>
            <a:ext cx="6779626" cy="3636000"/>
          </a:xfrm>
          <a:prstGeom prst="rect">
            <a:avLst/>
          </a:prstGeom>
          <a:ln>
            <a:solidFill>
              <a:schemeClr val="bg1">
                <a:lumMod val="85000"/>
              </a:schemeClr>
            </a:solidFill>
          </a:ln>
        </p:spPr>
      </p:pic>
      <p:pic>
        <p:nvPicPr>
          <p:cNvPr id="11" name="图片 10"/>
          <p:cNvPicPr>
            <a:picLocks noChangeAspect="1"/>
          </p:cNvPicPr>
          <p:nvPr/>
        </p:nvPicPr>
        <p:blipFill>
          <a:blip r:embed="rId3"/>
          <a:stretch>
            <a:fillRect/>
          </a:stretch>
        </p:blipFill>
        <p:spPr>
          <a:xfrm>
            <a:off x="916940" y="3840480"/>
            <a:ext cx="3629047" cy="2520000"/>
          </a:xfrm>
          <a:prstGeom prst="rect">
            <a:avLst/>
          </a:prstGeom>
          <a:ln>
            <a:solidFill>
              <a:schemeClr val="bg1">
                <a:lumMod val="85000"/>
              </a:schemeClr>
            </a:solidFill>
          </a:ln>
        </p:spPr>
      </p:pic>
      <p:pic>
        <p:nvPicPr>
          <p:cNvPr id="9" name="图片 8"/>
          <p:cNvPicPr>
            <a:picLocks noChangeAspect="1"/>
          </p:cNvPicPr>
          <p:nvPr/>
        </p:nvPicPr>
        <p:blipFill>
          <a:blip r:embed="rId4"/>
          <a:stretch>
            <a:fillRect/>
          </a:stretch>
        </p:blipFill>
        <p:spPr>
          <a:xfrm>
            <a:off x="4901565" y="4560570"/>
            <a:ext cx="3630822" cy="1800000"/>
          </a:xfrm>
          <a:prstGeom prst="rect">
            <a:avLst/>
          </a:prstGeom>
          <a:ln>
            <a:solidFill>
              <a:schemeClr val="bg1">
                <a:lumMod val="85000"/>
              </a:schemeClr>
            </a:solidFill>
          </a:ln>
        </p:spPr>
      </p:pic>
    </p:spTree>
    <p:custDataLst>
      <p:tags r:id="rId5"/>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212090" y="33655"/>
            <a:ext cx="505587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无代码</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应用详情</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endParaRPr>
          </a:p>
        </p:txBody>
      </p:sp>
      <p:sp>
        <p:nvSpPr>
          <p:cNvPr id="4" name="文本框 3"/>
          <p:cNvSpPr txBox="1"/>
          <p:nvPr/>
        </p:nvSpPr>
        <p:spPr>
          <a:xfrm>
            <a:off x="295646" y="1075646"/>
            <a:ext cx="1338828" cy="369332"/>
          </a:xfrm>
          <a:prstGeom prst="rect">
            <a:avLst/>
          </a:prstGeom>
          <a:noFill/>
        </p:spPr>
        <p:txBody>
          <a:bodyPr wrap="none" rtlCol="0">
            <a:spAutoFit/>
          </a:bodyPr>
          <a:lstStyle/>
          <a:p>
            <a:pPr>
              <a:buClr>
                <a:schemeClr val="accent1"/>
              </a:buClr>
              <a:buSzPct val="80000"/>
            </a:pPr>
            <a:r>
              <a:rPr lang="zh-CN" altLang="en-US" b="1" dirty="0">
                <a:solidFill>
                  <a:srgbClr val="0052CC"/>
                </a:solidFill>
                <a:latin typeface="微软雅黑" panose="020B0503020204020204" pitchFamily="34" charset="-122"/>
                <a:ea typeface="微软雅黑" panose="020B0503020204020204" pitchFamily="34" charset="-122"/>
              </a:rPr>
              <a:t>自定义表单</a:t>
            </a:r>
            <a:endParaRPr lang="zh-CN" altLang="en-US" b="1" dirty="0">
              <a:solidFill>
                <a:srgbClr val="0052CC"/>
              </a:solidFill>
              <a:latin typeface="微软雅黑" panose="020B0503020204020204" pitchFamily="34" charset="-122"/>
              <a:ea typeface="微软雅黑" panose="020B0503020204020204" pitchFamily="34" charset="-122"/>
            </a:endParaRPr>
          </a:p>
        </p:txBody>
      </p:sp>
      <p:sp>
        <p:nvSpPr>
          <p:cNvPr id="29" name="矩形 28"/>
          <p:cNvSpPr/>
          <p:nvPr/>
        </p:nvSpPr>
        <p:spPr>
          <a:xfrm>
            <a:off x="295910" y="1577340"/>
            <a:ext cx="4779645" cy="2584450"/>
          </a:xfrm>
          <a:prstGeom prst="rect">
            <a:avLst/>
          </a:prstGeom>
        </p:spPr>
        <p:txBody>
          <a:bodyPr wrap="square">
            <a:spAutoFit/>
          </a:bodyPr>
          <a:lstStyle/>
          <a:p>
            <a:pPr marL="171450" indent="-171450" algn="l">
              <a:lnSpc>
                <a:spcPct val="150000"/>
              </a:lnSpc>
              <a:buClr>
                <a:schemeClr val="bg1">
                  <a:lumMod val="50000"/>
                </a:schemeClr>
              </a:buClr>
              <a:buSzTx/>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在应用下自定义创建模块</a:t>
            </a:r>
            <a:endParaRPr lang="en-US" altLang="zh-CN"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gn="l">
              <a:lnSpc>
                <a:spcPct val="150000"/>
              </a:lnSpc>
              <a:buClr>
                <a:schemeClr val="bg1">
                  <a:lumMod val="50000"/>
                </a:schemeClr>
              </a:buClr>
              <a:buSzTx/>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模块支持自定义配置表单、流程及页面布局</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gn="l">
              <a:lnSpc>
                <a:spcPct val="150000"/>
              </a:lnSpc>
              <a:buClr>
                <a:schemeClr val="bg1">
                  <a:lumMod val="50000"/>
                </a:schemeClr>
              </a:buClr>
              <a:buSzTx/>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支持自行设置模块分组、拖动进行模块排序</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gn="l">
              <a:lnSpc>
                <a:spcPct val="150000"/>
              </a:lnSpc>
              <a:buClr>
                <a:schemeClr val="bg1">
                  <a:lumMod val="50000"/>
                </a:schemeClr>
              </a:buClr>
              <a:buSzTx/>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可对已经完成配置的模块进行复制，复制的模块表单内容以及流程与原模块保持一致</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gn="l">
              <a:lnSpc>
                <a:spcPct val="150000"/>
              </a:lnSpc>
              <a:buClr>
                <a:schemeClr val="bg1">
                  <a:lumMod val="50000"/>
                </a:schemeClr>
              </a:buClr>
              <a:buSzTx/>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模块列表展示模块的发布状态，提示模块未发布或有更改内容未发布</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gn="l">
              <a:lnSpc>
                <a:spcPct val="150000"/>
              </a:lnSpc>
              <a:buClr>
                <a:schemeClr val="bg1">
                  <a:lumMod val="50000"/>
                </a:schemeClr>
              </a:buClr>
              <a:buSzTx/>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支持对应用内的某一模块进行停用操作</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gn="l">
              <a:lnSpc>
                <a:spcPct val="150000"/>
              </a:lnSpc>
              <a:buClr>
                <a:schemeClr val="bg1">
                  <a:lumMod val="50000"/>
                </a:schemeClr>
              </a:buClr>
              <a:buSzTx/>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支持针对模块设置对应的模块管理员以及模块对应的图标</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8" name="图片 7"/>
          <p:cNvPicPr>
            <a:picLocks noChangeAspect="1"/>
          </p:cNvPicPr>
          <p:nvPr/>
        </p:nvPicPr>
        <p:blipFill rotWithShape="1">
          <a:blip r:embed="rId2"/>
          <a:srcRect b="4527"/>
          <a:stretch>
            <a:fillRect/>
          </a:stretch>
        </p:blipFill>
        <p:spPr>
          <a:xfrm>
            <a:off x="5268229" y="493713"/>
            <a:ext cx="5697038" cy="3155617"/>
          </a:xfrm>
          <a:prstGeom prst="rect">
            <a:avLst/>
          </a:prstGeom>
          <a:ln>
            <a:solidFill>
              <a:schemeClr val="bg1">
                <a:lumMod val="85000"/>
              </a:schemeClr>
            </a:solidFill>
          </a:ln>
        </p:spPr>
      </p:pic>
      <p:pic>
        <p:nvPicPr>
          <p:cNvPr id="6" name="图片 5" descr="新建模块"/>
          <p:cNvPicPr>
            <a:picLocks noChangeAspect="1"/>
          </p:cNvPicPr>
          <p:nvPr/>
        </p:nvPicPr>
        <p:blipFill>
          <a:blip r:embed="rId3"/>
          <a:stretch>
            <a:fillRect/>
          </a:stretch>
        </p:blipFill>
        <p:spPr>
          <a:xfrm>
            <a:off x="6269990" y="2499360"/>
            <a:ext cx="5698800" cy="4036666"/>
          </a:xfrm>
          <a:prstGeom prst="rect">
            <a:avLst/>
          </a:prstGeom>
        </p:spPr>
      </p:pic>
      <p:pic>
        <p:nvPicPr>
          <p:cNvPr id="2" name="图片 1"/>
          <p:cNvPicPr>
            <a:picLocks noChangeAspect="1"/>
          </p:cNvPicPr>
          <p:nvPr/>
        </p:nvPicPr>
        <p:blipFill>
          <a:blip r:embed="rId4"/>
          <a:stretch>
            <a:fillRect/>
          </a:stretch>
        </p:blipFill>
        <p:spPr>
          <a:xfrm>
            <a:off x="4378960" y="4370070"/>
            <a:ext cx="3618305" cy="1800000"/>
          </a:xfrm>
          <a:prstGeom prst="rect">
            <a:avLst/>
          </a:prstGeom>
          <a:ln>
            <a:solidFill>
              <a:schemeClr val="bg1">
                <a:lumMod val="85000"/>
              </a:schemeClr>
            </a:solidFill>
          </a:ln>
        </p:spPr>
      </p:pic>
    </p:spTree>
    <p:custDataLst>
      <p:tags r:id="rId5"/>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12090" y="33655"/>
            <a:ext cx="5951220" cy="460375"/>
          </a:xfrm>
          <a:prstGeom prst="rect">
            <a:avLst/>
          </a:prstGeom>
          <a:noFill/>
        </p:spPr>
        <p:txBody>
          <a:bodyPr wrap="square" rtlCol="0">
            <a:spAutoFit/>
          </a:bodyPr>
          <a:lstStyle/>
          <a:p>
            <a:pPr algn="l" fontAlgn="auto">
              <a:lnSpc>
                <a:spcPct val="100000"/>
              </a:lnSpc>
            </a:pP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无代码</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模块配置</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 ·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rPr>
              <a:t>自定义字段</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思源黑体旧字形 Light" panose="020B0300000000000000" pitchFamily="34" charset="-128"/>
            </a:endParaRPr>
          </a:p>
        </p:txBody>
      </p:sp>
      <p:sp>
        <p:nvSpPr>
          <p:cNvPr id="5" name="矩形 4"/>
          <p:cNvSpPr/>
          <p:nvPr/>
        </p:nvSpPr>
        <p:spPr>
          <a:xfrm>
            <a:off x="372777" y="1452113"/>
            <a:ext cx="5257517" cy="4246245"/>
          </a:xfrm>
          <a:prstGeom prst="rect">
            <a:avLst/>
          </a:prstGeom>
        </p:spPr>
        <p:txBody>
          <a:bodyPr wrap="square">
            <a:spAutoFit/>
          </a:bodyPr>
          <a:lstStyle/>
          <a:p>
            <a:pPr marL="171450" indent="-171450">
              <a:lnSpc>
                <a:spcPct val="150000"/>
              </a:lnSpc>
              <a:buClr>
                <a:schemeClr val="bg1">
                  <a:lumMod val="50000"/>
                </a:schemeClr>
              </a:buClr>
              <a:buSzPct val="100000"/>
              <a:buFont typeface="Arial" panose="020B0604020202020204" pitchFamily="34" charset="0"/>
              <a:buChar char="•"/>
            </a:pP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提供</a:t>
            </a:r>
            <a:r>
              <a:rPr lang="en-US" altLang="zh-CN"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30</a:t>
            </a: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种类型丰富的字段库</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企业可根据业务需求自定义表单收集信息，支持设置模块主字段、是否必填、唯一性、默认值等</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更多高级字段组件：数据关联、数据关联多选、统计字段等，助力企业自定义满足业务的应用及表单</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文本</a:t>
            </a:r>
            <a:r>
              <a:rPr lang="en-US" altLang="zh-CN"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数字输入：单行文本、多行文本、数字、百分数</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选择：单选、多选、货币</a:t>
            </a: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、布尔值</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特殊输入：网址、手机、邮箱、日期、日期时间、日期区间、地址、定位、附件、手写签名、自定义标签、关注度、自定义编号</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成员部门：人员、部门</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连接工具：数据关联、数据关联多选</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布局工具：描述文字、分组标题</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表格工具：明细表格</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a:lnSpc>
                <a:spcPct val="150000"/>
              </a:lnSpc>
              <a:buClr>
                <a:schemeClr val="bg1">
                  <a:lumMod val="50000"/>
                </a:schemeClr>
              </a:buClr>
              <a:buSzPct val="100000"/>
              <a:buFont typeface="Arial" panose="020B0604020202020204" pitchFamily="34" charset="0"/>
              <a:buChar char="•"/>
            </a:pPr>
            <a:r>
              <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计算字段：统计字段、计算公式</a:t>
            </a:r>
            <a:endParaRPr lang="zh-CN" altLang="en-US" sz="1200" spc="15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框 9"/>
          <p:cNvSpPr txBox="1"/>
          <p:nvPr/>
        </p:nvSpPr>
        <p:spPr>
          <a:xfrm>
            <a:off x="295646" y="1075646"/>
            <a:ext cx="1554480" cy="368300"/>
          </a:xfrm>
          <a:prstGeom prst="rect">
            <a:avLst/>
          </a:prstGeom>
          <a:noFill/>
        </p:spPr>
        <p:txBody>
          <a:bodyPr wrap="none" rtlCol="0">
            <a:spAutoFit/>
          </a:bodyPr>
          <a:lstStyle/>
          <a:p>
            <a:pPr>
              <a:buClr>
                <a:schemeClr val="accent1"/>
              </a:buClr>
              <a:buSzPct val="80000"/>
            </a:pPr>
            <a:r>
              <a:rPr lang="zh-CN" altLang="en-US" b="1" dirty="0">
                <a:solidFill>
                  <a:srgbClr val="0052CC"/>
                </a:solidFill>
                <a:latin typeface="微软雅黑" panose="020B0503020204020204" pitchFamily="34" charset="-122"/>
                <a:ea typeface="微软雅黑" panose="020B0503020204020204" pitchFamily="34" charset="-122"/>
              </a:rPr>
              <a:t>自定义字段库</a:t>
            </a:r>
            <a:endParaRPr lang="zh-CN" altLang="en-US" b="1" dirty="0">
              <a:solidFill>
                <a:srgbClr val="0052CC"/>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992495" y="1103630"/>
            <a:ext cx="5696585" cy="5137785"/>
            <a:chOff x="9437" y="778"/>
            <a:chExt cx="8971" cy="8091"/>
          </a:xfrm>
        </p:grpSpPr>
        <p:pic>
          <p:nvPicPr>
            <p:cNvPr id="9" name="图片 8"/>
            <p:cNvPicPr>
              <a:picLocks noChangeAspect="1"/>
            </p:cNvPicPr>
            <p:nvPr>
              <p:custDataLst>
                <p:tags r:id="rId2"/>
              </p:custDataLst>
            </p:nvPr>
          </p:nvPicPr>
          <p:blipFill>
            <a:blip r:embed="rId3"/>
            <a:stretch>
              <a:fillRect/>
            </a:stretch>
          </p:blipFill>
          <p:spPr>
            <a:xfrm>
              <a:off x="9442" y="778"/>
              <a:ext cx="8966" cy="5347"/>
            </a:xfrm>
            <a:prstGeom prst="rect">
              <a:avLst/>
            </a:prstGeom>
            <a:ln>
              <a:solidFill>
                <a:schemeClr val="bg1">
                  <a:lumMod val="85000"/>
                </a:schemeClr>
              </a:solidFill>
            </a:ln>
          </p:spPr>
        </p:pic>
        <p:pic>
          <p:nvPicPr>
            <p:cNvPr id="11" name="图片 10"/>
            <p:cNvPicPr>
              <a:picLocks noChangeAspect="1"/>
            </p:cNvPicPr>
            <p:nvPr/>
          </p:nvPicPr>
          <p:blipFill>
            <a:blip r:embed="rId4"/>
            <a:stretch>
              <a:fillRect/>
            </a:stretch>
          </p:blipFill>
          <p:spPr>
            <a:xfrm>
              <a:off x="9437" y="1285"/>
              <a:ext cx="1932" cy="3969"/>
            </a:xfrm>
            <a:prstGeom prst="rect">
              <a:avLst/>
            </a:prstGeom>
          </p:spPr>
        </p:pic>
        <p:pic>
          <p:nvPicPr>
            <p:cNvPr id="14" name="图片 13"/>
            <p:cNvPicPr>
              <a:picLocks noChangeAspect="1"/>
            </p:cNvPicPr>
            <p:nvPr/>
          </p:nvPicPr>
          <p:blipFill>
            <a:blip r:embed="rId5"/>
            <a:stretch>
              <a:fillRect/>
            </a:stretch>
          </p:blipFill>
          <p:spPr>
            <a:xfrm>
              <a:off x="14670" y="5467"/>
              <a:ext cx="3229" cy="3402"/>
            </a:xfrm>
            <a:prstGeom prst="rect">
              <a:avLst/>
            </a:prstGeom>
            <a:ln>
              <a:solidFill>
                <a:schemeClr val="bg1">
                  <a:lumMod val="85000"/>
                </a:schemeClr>
              </a:solidFill>
            </a:ln>
          </p:spPr>
        </p:pic>
      </p:grpSp>
    </p:spTree>
    <p:custDataLst>
      <p:tags r:id="rId6"/>
    </p:custDataLst>
  </p:cSld>
  <p:clrMapOvr>
    <a:masterClrMapping/>
  </p:clrMapOvr>
  <mc:AlternateContent xmlns:mc="http://schemas.openxmlformats.org/markup-compatibility/2006">
    <mc:Choice xmlns:p14="http://schemas.microsoft.com/office/powerpoint/2010/main" Requires="p14">
      <p:transition p14:dur="0" advClick="0" advTm="2000"/>
    </mc:Choice>
    <mc:Fallback>
      <p:transition advClick="0" advTm="2000"/>
    </mc:Fallback>
  </mc:AlternateContent>
</p:sld>
</file>

<file path=ppt/tags/tag1.xml><?xml version="1.0" encoding="utf-8"?>
<p:tagLst xmlns:p="http://schemas.openxmlformats.org/presentationml/2006/main">
  <p:tag name="KSO_WM_FULL_TEXT_BEAUTIFY_COPY_ID" val="150998195"/>
</p:tagLst>
</file>

<file path=ppt/tags/tag10.xml><?xml version="1.0" encoding="utf-8"?>
<p:tagLst xmlns:p="http://schemas.openxmlformats.org/presentationml/2006/main">
  <p:tag name="KSO_WM_FULL_TEXT_BEAUTIFY_COPY_ID" val="122"/>
</p:tagLst>
</file>

<file path=ppt/tags/tag100.xml><?xml version="1.0" encoding="utf-8"?>
<p:tagLst xmlns:p="http://schemas.openxmlformats.org/presentationml/2006/main">
  <p:tag name="KSO_WM_FULL_TEXT_BEAUTIFY_COPY_ID" val="150998195"/>
</p:tagLst>
</file>

<file path=ppt/tags/tag101.xml><?xml version="1.0" encoding="utf-8"?>
<p:tagLst xmlns:p="http://schemas.openxmlformats.org/presentationml/2006/main">
  <p:tag name="KSO_WM_FULL_TEXT_BEAUTIFY_COPY_ID" val="18"/>
</p:tagLst>
</file>

<file path=ppt/tags/tag102.xml><?xml version="1.0" encoding="utf-8"?>
<p:tagLst xmlns:p="http://schemas.openxmlformats.org/presentationml/2006/main">
  <p:tag name="KSO_WM_FULL_TEXT_BEAUTIFY_COPY_ID" val="150998195"/>
</p:tagLst>
</file>

<file path=ppt/tags/tag103.xml><?xml version="1.0" encoding="utf-8"?>
<p:tagLst xmlns:p="http://schemas.openxmlformats.org/presentationml/2006/main">
  <p:tag name="KSO_WM_FULL_TEXT_BEAUTIFY_COPY_ID" val="18"/>
</p:tagLst>
</file>

<file path=ppt/tags/tag104.xml><?xml version="1.0" encoding="utf-8"?>
<p:tagLst xmlns:p="http://schemas.openxmlformats.org/presentationml/2006/main">
  <p:tag name="KSO_WM_FULL_TEXT_BEAUTIFY_COPY_ID" val="150998195"/>
</p:tagLst>
</file>

<file path=ppt/tags/tag105.xml><?xml version="1.0" encoding="utf-8"?>
<p:tagLst xmlns:p="http://schemas.openxmlformats.org/presentationml/2006/main">
  <p:tag name="KSO_WM_FULL_TEXT_BEAUTIFY_COPY_ID" val="18"/>
</p:tagLst>
</file>

<file path=ppt/tags/tag106.xml><?xml version="1.0" encoding="utf-8"?>
<p:tagLst xmlns:p="http://schemas.openxmlformats.org/presentationml/2006/main">
  <p:tag name="KSO_WM_FULL_TEXT_BEAUTIFY_COPY_ID" val="150998195"/>
</p:tagLst>
</file>

<file path=ppt/tags/tag107.xml><?xml version="1.0" encoding="utf-8"?>
<p:tagLst xmlns:p="http://schemas.openxmlformats.org/presentationml/2006/main">
  <p:tag name="KSO_WM_FULL_TEXT_BEAUTIFY_COPY_ID" val="150998137"/>
</p:tagLst>
</file>

<file path=ppt/tags/tag108.xml><?xml version="1.0" encoding="utf-8"?>
<p:tagLst xmlns:p="http://schemas.openxmlformats.org/presentationml/2006/main">
  <p:tag name="ISPRING_PRESENTATION_TITLE" val="2"/>
  <p:tag name="COMMONDATA" val="eyJoZGlkIjoiY2I2NWRmMWVhMWM2NDQ0ZGU0ZWJmZDFjOTk0YzUyYTAifQ=="/>
</p:tagLst>
</file>

<file path=ppt/tags/tag11.xml><?xml version="1.0" encoding="utf-8"?>
<p:tagLst xmlns:p="http://schemas.openxmlformats.org/presentationml/2006/main">
  <p:tag name="KSO_WM_FULL_TEXT_BEAUTIFY_COPY_ID" val="124"/>
</p:tagLst>
</file>

<file path=ppt/tags/tag12.xml><?xml version="1.0" encoding="utf-8"?>
<p:tagLst xmlns:p="http://schemas.openxmlformats.org/presentationml/2006/main">
  <p:tag name="KSO_WM_FULL_TEXT_BEAUTIFY_COPY_ID" val="137"/>
</p:tagLst>
</file>

<file path=ppt/tags/tag13.xml><?xml version="1.0" encoding="utf-8"?>
<p:tagLst xmlns:p="http://schemas.openxmlformats.org/presentationml/2006/main">
  <p:tag name="KSO_WM_FULL_TEXT_BEAUTIFY_COPY_ID" val="138"/>
</p:tagLst>
</file>

<file path=ppt/tags/tag14.xml><?xml version="1.0" encoding="utf-8"?>
<p:tagLst xmlns:p="http://schemas.openxmlformats.org/presentationml/2006/main">
  <p:tag name="KSO_WM_FULL_TEXT_BEAUTIFY_COPY_ID" val="13"/>
</p:tagLst>
</file>

<file path=ppt/tags/tag15.xml><?xml version="1.0" encoding="utf-8"?>
<p:tagLst xmlns:p="http://schemas.openxmlformats.org/presentationml/2006/main">
  <p:tag name="KSO_WM_FULL_TEXT_BEAUTIFY_COPY_ID" val="15"/>
</p:tagLst>
</file>

<file path=ppt/tags/tag16.xml><?xml version="1.0" encoding="utf-8"?>
<p:tagLst xmlns:p="http://schemas.openxmlformats.org/presentationml/2006/main">
  <p:tag name="KSO_WM_FULL_TEXT_BEAUTIFY_COPY_ID" val="16"/>
</p:tagLst>
</file>

<file path=ppt/tags/tag17.xml><?xml version="1.0" encoding="utf-8"?>
<p:tagLst xmlns:p="http://schemas.openxmlformats.org/presentationml/2006/main">
  <p:tag name="KSO_WM_FULL_TEXT_BEAUTIFY_COPY_ID" val="17"/>
</p:tagLst>
</file>

<file path=ppt/tags/tag18.xml><?xml version="1.0" encoding="utf-8"?>
<p:tagLst xmlns:p="http://schemas.openxmlformats.org/presentationml/2006/main">
  <p:tag name="KSO_WM_FULL_TEXT_BEAUTIFY_COPY_ID" val="19"/>
</p:tagLst>
</file>

<file path=ppt/tags/tag19.xml><?xml version="1.0" encoding="utf-8"?>
<p:tagLst xmlns:p="http://schemas.openxmlformats.org/presentationml/2006/main">
  <p:tag name="KSO_WM_FULL_TEXT_BEAUTIFY_COPY_ID" val="20"/>
</p:tagLst>
</file>

<file path=ppt/tags/tag2.xml><?xml version="1.0" encoding="utf-8"?>
<p:tagLst xmlns:p="http://schemas.openxmlformats.org/presentationml/2006/main">
  <p:tag name="PA" val="v5.2.11"/>
  <p:tag name="PAMAINTYPE" val="4"/>
  <p:tag name="PATYPE" val="150"/>
  <p:tag name="PASUBTYPE" val="151"/>
  <p:tag name="RESOURCELIBID_SHAPE" val="4357"/>
  <p:tag name="RESOURCELIB_SHAPETYPE" val="4"/>
</p:tagLst>
</file>

<file path=ppt/tags/tag20.xml><?xml version="1.0" encoding="utf-8"?>
<p:tagLst xmlns:p="http://schemas.openxmlformats.org/presentationml/2006/main">
  <p:tag name="KSO_WM_FULL_TEXT_BEAUTIFY_COPY_ID" val="34"/>
</p:tagLst>
</file>

<file path=ppt/tags/tag21.xml><?xml version="1.0" encoding="utf-8"?>
<p:tagLst xmlns:p="http://schemas.openxmlformats.org/presentationml/2006/main">
  <p:tag name="KSO_WM_FULL_TEXT_BEAUTIFY_COPY_ID" val="139"/>
</p:tagLst>
</file>

<file path=ppt/tags/tag22.xml><?xml version="1.0" encoding="utf-8"?>
<p:tagLst xmlns:p="http://schemas.openxmlformats.org/presentationml/2006/main">
  <p:tag name="KSO_WM_FULL_TEXT_BEAUTIFY_COPY_ID" val="141"/>
</p:tagLst>
</file>

<file path=ppt/tags/tag23.xml><?xml version="1.0" encoding="utf-8"?>
<p:tagLst xmlns:p="http://schemas.openxmlformats.org/presentationml/2006/main">
  <p:tag name="KSO_WM_FULL_TEXT_BEAUTIFY_COPY_ID" val="5"/>
</p:tagLst>
</file>

<file path=ppt/tags/tag24.xml><?xml version="1.0" encoding="utf-8"?>
<p:tagLst xmlns:p="http://schemas.openxmlformats.org/presentationml/2006/main">
  <p:tag name="KSO_WM_FULL_TEXT_BEAUTIFY_COPY_ID" val="6"/>
</p:tagLst>
</file>

<file path=ppt/tags/tag25.xml><?xml version="1.0" encoding="utf-8"?>
<p:tagLst xmlns:p="http://schemas.openxmlformats.org/presentationml/2006/main">
  <p:tag name="KSO_WM_FULL_TEXT_BEAUTIFY_COPY_ID" val="8"/>
</p:tagLst>
</file>

<file path=ppt/tags/tag26.xml><?xml version="1.0" encoding="utf-8"?>
<p:tagLst xmlns:p="http://schemas.openxmlformats.org/presentationml/2006/main">
  <p:tag name="KSO_WM_FULL_TEXT_BEAUTIFY_COPY_ID" val="9"/>
</p:tagLst>
</file>

<file path=ppt/tags/tag27.xml><?xml version="1.0" encoding="utf-8"?>
<p:tagLst xmlns:p="http://schemas.openxmlformats.org/presentationml/2006/main">
  <p:tag name="KSO_WM_FULL_TEXT_BEAUTIFY_COPY_ID" val="10"/>
</p:tagLst>
</file>

<file path=ppt/tags/tag28.xml><?xml version="1.0" encoding="utf-8"?>
<p:tagLst xmlns:p="http://schemas.openxmlformats.org/presentationml/2006/main">
  <p:tag name="KSO_WM_FULL_TEXT_BEAUTIFY_COPY_ID" val="11"/>
</p:tagLst>
</file>

<file path=ppt/tags/tag29.xml><?xml version="1.0" encoding="utf-8"?>
<p:tagLst xmlns:p="http://schemas.openxmlformats.org/presentationml/2006/main">
  <p:tag name="KSO_WM_FULL_TEXT_BEAUTIFY_COPY_ID" val="44"/>
</p:tagLst>
</file>

<file path=ppt/tags/tag3.xml><?xml version="1.0" encoding="utf-8"?>
<p:tagLst xmlns:p="http://schemas.openxmlformats.org/presentationml/2006/main">
  <p:tag name="PA" val="v5.2.11"/>
  <p:tag name="PAMAINTYPE" val="4"/>
  <p:tag name="PATYPE" val="163"/>
  <p:tag name="PASUBTYPE" val="166"/>
  <p:tag name="RESOURCELIBID_SHAPE" val="420905"/>
  <p:tag name="RESOURCELIB_SHAPETYPE" val="4"/>
</p:tagLst>
</file>

<file path=ppt/tags/tag30.xml><?xml version="1.0" encoding="utf-8"?>
<p:tagLst xmlns:p="http://schemas.openxmlformats.org/presentationml/2006/main">
  <p:tag name="KSO_WM_FULL_TEXT_BEAUTIFY_COPY_ID" val="45"/>
</p:tagLst>
</file>

<file path=ppt/tags/tag31.xml><?xml version="1.0" encoding="utf-8"?>
<p:tagLst xmlns:p="http://schemas.openxmlformats.org/presentationml/2006/main">
  <p:tag name="KSO_WM_FULL_TEXT_BEAUTIFY_COPY_ID" val="46"/>
</p:tagLst>
</file>

<file path=ppt/tags/tag32.xml><?xml version="1.0" encoding="utf-8"?>
<p:tagLst xmlns:p="http://schemas.openxmlformats.org/presentationml/2006/main">
  <p:tag name="KSO_WM_FULL_TEXT_BEAUTIFY_COPY_ID" val="20"/>
</p:tagLst>
</file>

<file path=ppt/tags/tag33.xml><?xml version="1.0" encoding="utf-8"?>
<p:tagLst xmlns:p="http://schemas.openxmlformats.org/presentationml/2006/main">
  <p:tag name="KSO_WM_FULL_TEXT_BEAUTIFY_COPY_ID" val="14"/>
</p:tagLst>
</file>

<file path=ppt/tags/tag34.xml><?xml version="1.0" encoding="utf-8"?>
<p:tagLst xmlns:p="http://schemas.openxmlformats.org/presentationml/2006/main">
  <p:tag name="KSO_WM_FULL_TEXT_BEAUTIFY_COPY_ID" val="39"/>
</p:tagLst>
</file>

<file path=ppt/tags/tag35.xml><?xml version="1.0" encoding="utf-8"?>
<p:tagLst xmlns:p="http://schemas.openxmlformats.org/presentationml/2006/main">
  <p:tag name="KSO_WM_FULL_TEXT_BEAUTIFY_COPY_ID" val="39"/>
</p:tagLst>
</file>

<file path=ppt/tags/tag36.xml><?xml version="1.0" encoding="utf-8"?>
<p:tagLst xmlns:p="http://schemas.openxmlformats.org/presentationml/2006/main">
  <p:tag name="KSO_WM_FULL_TEXT_BEAUTIFY_COPY_ID" val="14"/>
</p:tagLst>
</file>

<file path=ppt/tags/tag37.xml><?xml version="1.0" encoding="utf-8"?>
<p:tagLst xmlns:p="http://schemas.openxmlformats.org/presentationml/2006/main">
  <p:tag name="KSO_WM_FULL_TEXT_BEAUTIFY_COPY_ID" val="14"/>
</p:tagLst>
</file>

<file path=ppt/tags/tag38.xml><?xml version="1.0" encoding="utf-8"?>
<p:tagLst xmlns:p="http://schemas.openxmlformats.org/presentationml/2006/main">
  <p:tag name="KSO_WM_FULL_TEXT_BEAUTIFY_COPY_ID" val="14"/>
</p:tagLst>
</file>

<file path=ppt/tags/tag39.xml><?xml version="1.0" encoding="utf-8"?>
<p:tagLst xmlns:p="http://schemas.openxmlformats.org/presentationml/2006/main">
  <p:tag name="KSO_WM_FULL_TEXT_BEAUTIFY_COPY_ID" val="14"/>
</p:tagLst>
</file>

<file path=ppt/tags/tag4.xml><?xml version="1.0" encoding="utf-8"?>
<p:tagLst xmlns:p="http://schemas.openxmlformats.org/presentationml/2006/main">
  <p:tag name="PA" val="v5.2.11"/>
</p:tagLst>
</file>

<file path=ppt/tags/tag40.xml><?xml version="1.0" encoding="utf-8"?>
<p:tagLst xmlns:p="http://schemas.openxmlformats.org/presentationml/2006/main">
  <p:tag name="KSO_WM_FULL_TEXT_BEAUTIFY_COPY_ID" val="14"/>
</p:tagLst>
</file>

<file path=ppt/tags/tag41.xml><?xml version="1.0" encoding="utf-8"?>
<p:tagLst xmlns:p="http://schemas.openxmlformats.org/presentationml/2006/main">
  <p:tag name="KSO_WM_FULL_TEXT_BEAUTIFY_COPY_ID" val="14"/>
</p:tagLst>
</file>

<file path=ppt/tags/tag42.xml><?xml version="1.0" encoding="utf-8"?>
<p:tagLst xmlns:p="http://schemas.openxmlformats.org/presentationml/2006/main">
  <p:tag name="KSO_WM_FULL_TEXT_BEAUTIFY_COPY_ID" val="14"/>
</p:tagLst>
</file>

<file path=ppt/tags/tag43.xml><?xml version="1.0" encoding="utf-8"?>
<p:tagLst xmlns:p="http://schemas.openxmlformats.org/presentationml/2006/main">
  <p:tag name="KSO_WM_FULL_TEXT_BEAUTIFY_COPY_ID" val="39"/>
</p:tagLst>
</file>

<file path=ppt/tags/tag44.xml><?xml version="1.0" encoding="utf-8"?>
<p:tagLst xmlns:p="http://schemas.openxmlformats.org/presentationml/2006/main">
  <p:tag name="KSO_WM_FULL_TEXT_BEAUTIFY_COPY_ID" val="39"/>
</p:tagLst>
</file>

<file path=ppt/tags/tag45.xml><?xml version="1.0" encoding="utf-8"?>
<p:tagLst xmlns:p="http://schemas.openxmlformats.org/presentationml/2006/main">
  <p:tag name="KSO_WM_FULL_TEXT_BEAUTIFY_COPY_ID" val="14"/>
</p:tagLst>
</file>

<file path=ppt/tags/tag46.xml><?xml version="1.0" encoding="utf-8"?>
<p:tagLst xmlns:p="http://schemas.openxmlformats.org/presentationml/2006/main">
  <p:tag name="KSO_WM_FULL_TEXT_BEAUTIFY_COPY_ID" val="14"/>
</p:tagLst>
</file>

<file path=ppt/tags/tag47.xml><?xml version="1.0" encoding="utf-8"?>
<p:tagLst xmlns:p="http://schemas.openxmlformats.org/presentationml/2006/main">
  <p:tag name="KSO_WM_FULL_TEXT_BEAUTIFY_COPY_ID" val="14"/>
</p:tagLst>
</file>

<file path=ppt/tags/tag48.xml><?xml version="1.0" encoding="utf-8"?>
<p:tagLst xmlns:p="http://schemas.openxmlformats.org/presentationml/2006/main">
  <p:tag name="KSO_WM_FULL_TEXT_BEAUTIFY_COPY_ID" val="14"/>
</p:tagLst>
</file>

<file path=ppt/tags/tag49.xml><?xml version="1.0" encoding="utf-8"?>
<p:tagLst xmlns:p="http://schemas.openxmlformats.org/presentationml/2006/main">
  <p:tag name="KSO_WM_FULL_TEXT_BEAUTIFY_COPY_ID" val="14"/>
</p:tagLst>
</file>

<file path=ppt/tags/tag5.xml><?xml version="1.0" encoding="utf-8"?>
<p:tagLst xmlns:p="http://schemas.openxmlformats.org/presentationml/2006/main">
  <p:tag name="PA" val="v5.2.11"/>
</p:tagLst>
</file>

<file path=ppt/tags/tag50.xml><?xml version="1.0" encoding="utf-8"?>
<p:tagLst xmlns:p="http://schemas.openxmlformats.org/presentationml/2006/main">
  <p:tag name="KSO_WM_FULL_TEXT_BEAUTIFY_COPY_ID" val="14"/>
</p:tagLst>
</file>

<file path=ppt/tags/tag51.xml><?xml version="1.0" encoding="utf-8"?>
<p:tagLst xmlns:p="http://schemas.openxmlformats.org/presentationml/2006/main">
  <p:tag name="KSO_WM_FULL_TEXT_BEAUTIFY_COPY_ID" val="14"/>
</p:tagLst>
</file>

<file path=ppt/tags/tag52.xml><?xml version="1.0" encoding="utf-8"?>
<p:tagLst xmlns:p="http://schemas.openxmlformats.org/presentationml/2006/main">
  <p:tag name="KSO_WM_FULL_TEXT_BEAUTIFY_COPY_ID" val="14"/>
</p:tagLst>
</file>

<file path=ppt/tags/tag53.xml><?xml version="1.0" encoding="utf-8"?>
<p:tagLst xmlns:p="http://schemas.openxmlformats.org/presentationml/2006/main">
  <p:tag name="KSO_WM_FULL_TEXT_BEAUTIFY_COPY_ID" val="150998195"/>
</p:tagLst>
</file>

<file path=ppt/tags/tag54.xml><?xml version="1.0" encoding="utf-8"?>
<p:tagLst xmlns:p="http://schemas.openxmlformats.org/presentationml/2006/main">
  <p:tag name="KSO_WM_FULL_TEXT_BEAUTIFY_COPY_ID" val="18"/>
</p:tagLst>
</file>

<file path=ppt/tags/tag5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diagram20201374_1*q_h_f*1_2_1"/>
  <p:tag name="KSO_WM_TEMPLATE_CATEGORY" val="diagram"/>
  <p:tag name="KSO_WM_TEMPLATE_INDEX" val="20201374"/>
  <p:tag name="KSO_WM_UNIT_LAYERLEVEL" val="1_1_1"/>
  <p:tag name="KSO_WM_TAG_VERSION" val="1.0"/>
  <p:tag name="KSO_WM_BEAUTIFY_FLAG" val="#wm#"/>
  <p:tag name="KSO_WM_UNIT_PRESET_TEXT" val="盯紧河海大学海域环评、海域使用论证编制工作，明天早上催促河海大学负责人必须提供海域环评、海域使用论证初稿至邮箱"/>
  <p:tag name="KSO_WM_UNIT_VALUE" val="72"/>
  <p:tag name="KSO_WM_UNIT_TEXT_FILL_FORE_SCHEMECOLOR_INDEX" val="13"/>
  <p:tag name="KSO_WM_UNIT_TEXT_FILL_TYPE" val="1"/>
  <p:tag name="KSO_WM_UNIT_USESOURCEFORMAT_APPLY"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3"/>
  <p:tag name="KSO_WM_UNIT_ID" val="diagram20201374_1*q_h_i*1_2_3"/>
  <p:tag name="KSO_WM_TEMPLATE_CATEGORY" val="diagram"/>
  <p:tag name="KSO_WM_TEMPLATE_INDEX" val="20201374"/>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1"/>
</p:tagLst>
</file>

<file path=ppt/tags/tag5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3_1"/>
  <p:tag name="KSO_WM_UNIT_ID" val="diagram20201374_1*q_h_f*1_3_1"/>
  <p:tag name="KSO_WM_TEMPLATE_CATEGORY" val="diagram"/>
  <p:tag name="KSO_WM_TEMPLATE_INDEX" val="20201374"/>
  <p:tag name="KSO_WM_UNIT_LAYERLEVEL" val="1_1_1"/>
  <p:tag name="KSO_WM_TAG_VERSION" val="1.0"/>
  <p:tag name="KSO_WM_BEAUTIFY_FLAG" val="#wm#"/>
  <p:tag name="KSO_WM_UNIT_PRESET_TEXT" val="完成关于办理申报“国家循环化改造示范试点园区试点企业扶持资金”工作汇报"/>
  <p:tag name="KSO_WM_UNIT_VALUE" val="72"/>
  <p:tag name="KSO_WM_UNIT_TEXT_FILL_FORE_SCHEMECOLOR_INDEX" val="13"/>
  <p:tag name="KSO_WM_UNIT_TEXT_FILL_TYPE" val="1"/>
  <p:tag name="KSO_WM_UNIT_USESOURCEFORMAT_APPLY"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3"/>
  <p:tag name="KSO_WM_UNIT_ID" val="diagram20201374_1*q_h_i*1_3_3"/>
  <p:tag name="KSO_WM_TEMPLATE_CATEGORY" val="diagram"/>
  <p:tag name="KSO_WM_TEMPLATE_INDEX" val="2020137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5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201374_1*q_h_f*1_1_1"/>
  <p:tag name="KSO_WM_TEMPLATE_CATEGORY" val="diagram"/>
  <p:tag name="KSO_WM_TEMPLATE_INDEX" val="20201374"/>
  <p:tag name="KSO_WM_UNIT_LAYERLEVEL" val="1_1_1"/>
  <p:tag name="KSO_WM_TAG_VERSION" val="1.0"/>
  <p:tag name="KSO_WM_BEAUTIFY_FLAG" val="#wm#"/>
  <p:tag name="KSO_WM_UNIT_PRESET_TEXT" val="完成关于二产工程可行性报告、二产地质灾害评估报告、三产围墙设计和施工、土地整理平整、中间便道修建的三个报件起草"/>
  <p:tag name="KSO_WM_UNIT_VALUE" val="72"/>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PA" val="v5.2.1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3"/>
  <p:tag name="KSO_WM_UNIT_ID" val="diagram20201374_1*q_h_i*1_1_3"/>
  <p:tag name="KSO_WM_TEMPLATE_CATEGORY" val="diagram"/>
  <p:tag name="KSO_WM_TEMPLATE_INDEX" val="2020137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61.xml><?xml version="1.0" encoding="utf-8"?>
<p:tagLst xmlns:p="http://schemas.openxmlformats.org/presentationml/2006/main">
  <p:tag name="KSO_WM_FULL_TEXT_BEAUTIFY_COPY_ID" val="150998195"/>
</p:tagLst>
</file>

<file path=ppt/tags/tag62.xml><?xml version="1.0" encoding="utf-8"?>
<p:tagLst xmlns:p="http://schemas.openxmlformats.org/presentationml/2006/main">
  <p:tag name="KSO_WM_FULL_TEXT_BEAUTIFY_COPY_ID" val="18"/>
</p:tagLst>
</file>

<file path=ppt/tags/tag63.xml><?xml version="1.0" encoding="utf-8"?>
<p:tagLst xmlns:p="http://schemas.openxmlformats.org/presentationml/2006/main">
  <p:tag name="KSO_WM_FULL_TEXT_BEAUTIFY_COPY_ID" val="150998195"/>
</p:tagLst>
</file>

<file path=ppt/tags/tag64.xml><?xml version="1.0" encoding="utf-8"?>
<p:tagLst xmlns:p="http://schemas.openxmlformats.org/presentationml/2006/main">
  <p:tag name="KSO_WM_FULL_TEXT_BEAUTIFY_COPY_ID" val="18"/>
</p:tagLst>
</file>

<file path=ppt/tags/tag65.xml><?xml version="1.0" encoding="utf-8"?>
<p:tagLst xmlns:p="http://schemas.openxmlformats.org/presentationml/2006/main">
  <p:tag name="KSO_WM_FULL_TEXT_BEAUTIFY_COPY_ID" val="150998195"/>
</p:tagLst>
</file>

<file path=ppt/tags/tag66.xml><?xml version="1.0" encoding="utf-8"?>
<p:tagLst xmlns:p="http://schemas.openxmlformats.org/presentationml/2006/main">
  <p:tag name="KSO_WM_FULL_TEXT_BEAUTIFY_COPY_ID" val="18"/>
</p:tagLst>
</file>

<file path=ppt/tags/tag67.xml><?xml version="1.0" encoding="utf-8"?>
<p:tagLst xmlns:p="http://schemas.openxmlformats.org/presentationml/2006/main">
  <p:tag name="KSO_WM_FULL_TEXT_BEAUTIFY_COPY_ID" val="150998195"/>
</p:tagLst>
</file>

<file path=ppt/tags/tag68.xml><?xml version="1.0" encoding="utf-8"?>
<p:tagLst xmlns:p="http://schemas.openxmlformats.org/presentationml/2006/main">
  <p:tag name="KSO_WM_FULL_TEXT_BEAUTIFY_COPY_ID" val="18"/>
</p:tagLst>
</file>

<file path=ppt/tags/tag69.xml><?xml version="1.0" encoding="utf-8"?>
<p:tagLst xmlns:p="http://schemas.openxmlformats.org/presentationml/2006/main">
  <p:tag name="KSO_WM_FULL_TEXT_BEAUTIFY_COPY_ID" val="150998195"/>
</p:tagLst>
</file>

<file path=ppt/tags/tag7.xml><?xml version="1.0" encoding="utf-8"?>
<p:tagLst xmlns:p="http://schemas.openxmlformats.org/presentationml/2006/main">
  <p:tag name="PA" val="v5.2.11"/>
</p:tagLst>
</file>

<file path=ppt/tags/tag70.xml><?xml version="1.0" encoding="utf-8"?>
<p:tagLst xmlns:p="http://schemas.openxmlformats.org/presentationml/2006/main">
  <p:tag name="KSO_WM_FULL_TEXT_BEAUTIFY_COPY_ID" val="18"/>
</p:tagLst>
</file>

<file path=ppt/tags/tag71.xml><?xml version="1.0" encoding="utf-8"?>
<p:tagLst xmlns:p="http://schemas.openxmlformats.org/presentationml/2006/main">
  <p:tag name="KSO_WM_UNIT_PLACING_PICTURE_USER_VIEWPORT" val="{&quot;height&quot;:5346.930708661417,&quot;width&quot;:8966.19842519685}"/>
</p:tagLst>
</file>

<file path=ppt/tags/tag72.xml><?xml version="1.0" encoding="utf-8"?>
<p:tagLst xmlns:p="http://schemas.openxmlformats.org/presentationml/2006/main">
  <p:tag name="KSO_WM_FULL_TEXT_BEAUTIFY_COPY_ID" val="150998195"/>
</p:tagLst>
</file>

<file path=ppt/tags/tag73.xml><?xml version="1.0" encoding="utf-8"?>
<p:tagLst xmlns:p="http://schemas.openxmlformats.org/presentationml/2006/main">
  <p:tag name="KSO_WM_FULL_TEXT_BEAUTIFY_COPY_ID" val="18"/>
</p:tagLst>
</file>

<file path=ppt/tags/tag74.xml><?xml version="1.0" encoding="utf-8"?>
<p:tagLst xmlns:p="http://schemas.openxmlformats.org/presentationml/2006/main">
  <p:tag name="KSO_WM_FULL_TEXT_BEAUTIFY_COPY_ID" val="150998195"/>
</p:tagLst>
</file>

<file path=ppt/tags/tag75.xml><?xml version="1.0" encoding="utf-8"?>
<p:tagLst xmlns:p="http://schemas.openxmlformats.org/presentationml/2006/main">
  <p:tag name="KSO_WM_FULL_TEXT_BEAUTIFY_COPY_ID" val="18"/>
</p:tagLst>
</file>

<file path=ppt/tags/tag76.xml><?xml version="1.0" encoding="utf-8"?>
<p:tagLst xmlns:p="http://schemas.openxmlformats.org/presentationml/2006/main">
  <p:tag name="KSO_WM_FULL_TEXT_BEAUTIFY_COPY_ID" val="150998195"/>
</p:tagLst>
</file>

<file path=ppt/tags/tag77.xml><?xml version="1.0" encoding="utf-8"?>
<p:tagLst xmlns:p="http://schemas.openxmlformats.org/presentationml/2006/main">
  <p:tag name="KSO_WM_FULL_TEXT_BEAUTIFY_COPY_ID" val="18"/>
</p:tagLst>
</file>

<file path=ppt/tags/tag78.xml><?xml version="1.0" encoding="utf-8"?>
<p:tagLst xmlns:p="http://schemas.openxmlformats.org/presentationml/2006/main">
  <p:tag name="KSO_WM_FULL_TEXT_BEAUTIFY_COPY_ID" val="150998195"/>
</p:tagLst>
</file>

<file path=ppt/tags/tag79.xml><?xml version="1.0" encoding="utf-8"?>
<p:tagLst xmlns:p="http://schemas.openxmlformats.org/presentationml/2006/main">
  <p:tag name="KSO_WM_FULL_TEXT_BEAUTIFY_COPY_ID" val="18"/>
</p:tagLst>
</file>

<file path=ppt/tags/tag8.xml><?xml version="1.0" encoding="utf-8"?>
<p:tagLst xmlns:p="http://schemas.openxmlformats.org/presentationml/2006/main">
  <p:tag name="KSO_WM_FULL_TEXT_BEAUTIFY_COPY_ID" val="86"/>
</p:tagLst>
</file>

<file path=ppt/tags/tag80.xml><?xml version="1.0" encoding="utf-8"?>
<p:tagLst xmlns:p="http://schemas.openxmlformats.org/presentationml/2006/main">
  <p:tag name="KSO_WM_FULL_TEXT_BEAUTIFY_COPY_ID" val="150998195"/>
</p:tagLst>
</file>

<file path=ppt/tags/tag81.xml><?xml version="1.0" encoding="utf-8"?>
<p:tagLst xmlns:p="http://schemas.openxmlformats.org/presentationml/2006/main">
  <p:tag name="KSO_WM_FULL_TEXT_BEAUTIFY_COPY_ID" val="18"/>
</p:tagLst>
</file>

<file path=ppt/tags/tag82.xml><?xml version="1.0" encoding="utf-8"?>
<p:tagLst xmlns:p="http://schemas.openxmlformats.org/presentationml/2006/main">
  <p:tag name="KSO_WM_FULL_TEXT_BEAUTIFY_COPY_ID" val="150998195"/>
</p:tagLst>
</file>

<file path=ppt/tags/tag83.xml><?xml version="1.0" encoding="utf-8"?>
<p:tagLst xmlns:p="http://schemas.openxmlformats.org/presentationml/2006/main">
  <p:tag name="KSO_WM_FULL_TEXT_BEAUTIFY_COPY_ID" val="18"/>
</p:tagLst>
</file>

<file path=ppt/tags/tag84.xml><?xml version="1.0" encoding="utf-8"?>
<p:tagLst xmlns:p="http://schemas.openxmlformats.org/presentationml/2006/main">
  <p:tag name="KSO_WM_FULL_TEXT_BEAUTIFY_COPY_ID" val="150998195"/>
</p:tagLst>
</file>

<file path=ppt/tags/tag85.xml><?xml version="1.0" encoding="utf-8"?>
<p:tagLst xmlns:p="http://schemas.openxmlformats.org/presentationml/2006/main">
  <p:tag name="KSO_WM_FULL_TEXT_BEAUTIFY_COPY_ID" val="18"/>
</p:tagLst>
</file>

<file path=ppt/tags/tag86.xml><?xml version="1.0" encoding="utf-8"?>
<p:tagLst xmlns:p="http://schemas.openxmlformats.org/presentationml/2006/main">
  <p:tag name="KSO_WM_FULL_TEXT_BEAUTIFY_COPY_ID" val="150998195"/>
</p:tagLst>
</file>

<file path=ppt/tags/tag87.xml><?xml version="1.0" encoding="utf-8"?>
<p:tagLst xmlns:p="http://schemas.openxmlformats.org/presentationml/2006/main">
  <p:tag name="KSO_WM_FULL_TEXT_BEAUTIFY_COPY_ID" val="18"/>
</p:tagLst>
</file>

<file path=ppt/tags/tag88.xml><?xml version="1.0" encoding="utf-8"?>
<p:tagLst xmlns:p="http://schemas.openxmlformats.org/presentationml/2006/main">
  <p:tag name="KSO_WM_FULL_TEXT_BEAUTIFY_COPY_ID" val="150998195"/>
</p:tagLst>
</file>

<file path=ppt/tags/tag89.xml><?xml version="1.0" encoding="utf-8"?>
<p:tagLst xmlns:p="http://schemas.openxmlformats.org/presentationml/2006/main">
  <p:tag name="KSO_WM_FULL_TEXT_BEAUTIFY_COPY_ID" val="18"/>
</p:tagLst>
</file>

<file path=ppt/tags/tag9.xml><?xml version="1.0" encoding="utf-8"?>
<p:tagLst xmlns:p="http://schemas.openxmlformats.org/presentationml/2006/main">
  <p:tag name="KSO_WM_FULL_TEXT_BEAUTIFY_COPY_ID" val="18"/>
</p:tagLst>
</file>

<file path=ppt/tags/tag90.xml><?xml version="1.0" encoding="utf-8"?>
<p:tagLst xmlns:p="http://schemas.openxmlformats.org/presentationml/2006/main">
  <p:tag name="KSO_WM_FULL_TEXT_BEAUTIFY_COPY_ID" val="150998195"/>
</p:tagLst>
</file>

<file path=ppt/tags/tag91.xml><?xml version="1.0" encoding="utf-8"?>
<p:tagLst xmlns:p="http://schemas.openxmlformats.org/presentationml/2006/main">
  <p:tag name="KSO_WM_FULL_TEXT_BEAUTIFY_COPY_ID" val="18"/>
</p:tagLst>
</file>

<file path=ppt/tags/tag92.xml><?xml version="1.0" encoding="utf-8"?>
<p:tagLst xmlns:p="http://schemas.openxmlformats.org/presentationml/2006/main">
  <p:tag name="KSO_WM_FULL_TEXT_BEAUTIFY_COPY_ID" val="150998195"/>
</p:tagLst>
</file>

<file path=ppt/tags/tag93.xml><?xml version="1.0" encoding="utf-8"?>
<p:tagLst xmlns:p="http://schemas.openxmlformats.org/presentationml/2006/main">
  <p:tag name="KSO_WM_FULL_TEXT_BEAUTIFY_COPY_ID" val="18"/>
</p:tagLst>
</file>

<file path=ppt/tags/tag94.xml><?xml version="1.0" encoding="utf-8"?>
<p:tagLst xmlns:p="http://schemas.openxmlformats.org/presentationml/2006/main">
  <p:tag name="KSO_WM_FULL_TEXT_BEAUTIFY_COPY_ID" val="150998195"/>
</p:tagLst>
</file>

<file path=ppt/tags/tag95.xml><?xml version="1.0" encoding="utf-8"?>
<p:tagLst xmlns:p="http://schemas.openxmlformats.org/presentationml/2006/main">
  <p:tag name="KSO_WM_FULL_TEXT_BEAUTIFY_COPY_ID" val="18"/>
</p:tagLst>
</file>

<file path=ppt/tags/tag96.xml><?xml version="1.0" encoding="utf-8"?>
<p:tagLst xmlns:p="http://schemas.openxmlformats.org/presentationml/2006/main">
  <p:tag name="KSO_WM_FULL_TEXT_BEAUTIFY_COPY_ID" val="150998195"/>
</p:tagLst>
</file>

<file path=ppt/tags/tag97.xml><?xml version="1.0" encoding="utf-8"?>
<p:tagLst xmlns:p="http://schemas.openxmlformats.org/presentationml/2006/main">
  <p:tag name="KSO_WM_FULL_TEXT_BEAUTIFY_COPY_ID" val="18"/>
</p:tagLst>
</file>

<file path=ppt/tags/tag98.xml><?xml version="1.0" encoding="utf-8"?>
<p:tagLst xmlns:p="http://schemas.openxmlformats.org/presentationml/2006/main">
  <p:tag name="KSO_WM_FULL_TEXT_BEAUTIFY_COPY_ID" val="150998195"/>
</p:tagLst>
</file>

<file path=ppt/tags/tag99.xml><?xml version="1.0" encoding="utf-8"?>
<p:tagLst xmlns:p="http://schemas.openxmlformats.org/presentationml/2006/main">
  <p:tag name="KSO_WM_FULL_TEXT_BEAUTIFY_COPY_ID" val="18"/>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4204</Words>
  <Application>WPS 演示</Application>
  <PresentationFormat>宽屏</PresentationFormat>
  <Paragraphs>375</Paragraphs>
  <Slides>27</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Arial</vt:lpstr>
      <vt:lpstr>宋体</vt:lpstr>
      <vt:lpstr>Wingdings</vt:lpstr>
      <vt:lpstr>微软雅黑</vt:lpstr>
      <vt:lpstr>思源黑体旧字形 Light</vt:lpstr>
      <vt:lpstr>Calibri</vt:lpstr>
      <vt:lpstr>黑体</vt:lpstr>
      <vt:lpstr>Arial Unicode MS</vt:lpstr>
      <vt:lpstr>Calibri Light</vt:lpstr>
      <vt:lpstr>千图网拥有20W+精美PPT模板 更多PPT模板下载至：www.58pic.com/office/ppt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c:title>
  <dc:creator>邵邵</dc:creator>
  <cp:lastModifiedBy>Admin</cp:lastModifiedBy>
  <cp:revision>759</cp:revision>
  <dcterms:created xsi:type="dcterms:W3CDTF">2018-08-11T01:11:00Z</dcterms:created>
  <dcterms:modified xsi:type="dcterms:W3CDTF">2023-03-31T09:23:58Z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ICV">
    <vt:lpwstr>977FD87C83E9413E9148AA1EFDC74243</vt:lpwstr>
  </property>
</Properties>
</file>