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9" r:id="rId4"/>
    <p:sldId id="260" r:id="rId5"/>
    <p:sldId id="261" r:id="rId6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wx383118" initials="l" lastIdx="2" clrIdx="0"/>
  <p:cmAuthor id="1" name="ISS3602000075" initials="I" lastIdx="1" clrIdx="0"/>
  <p:cmAuthor id="2" name="Chenxingying (Nick)" initials="C(" lastIdx="1" clrIdx="1"/>
  <p:cmAuthor id="3" name="issuser" initials="i" lastIdx="13" clrIdx="2"/>
  <p:cmAuthor id="4" name="作者" initials="A" lastIdx="0" clrIdx="3"/>
  <p:cmAuthor id="5" name="Gao,Wenguang" initials="G" lastIdx="1" clrIdx="3"/>
  <p:cmAuthor id="6" name="wenguang gao" initials="wg" lastIdx="14" clrIdx="4"/>
  <p:cmAuthor id="7" name="Qiang,Jing" initials="Q" lastIdx="3" clrIdx="3"/>
  <p:cmAuthor id="8" name="zhang_xiaowei" initials="z" lastIdx="2" clrIdx="4"/>
  <p:cmAuthor id="9" name="未知用户4" initials="未" lastIdx="1" clrIdx="5"/>
  <p:cmAuthor id="10" name="Zhaohuan" initials="Z" lastIdx="14" clrIdx="9"/>
  <p:cmAuthor id="11" name="范晓科" initials="l" lastIdx="1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189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4_米色背景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单圆角矩形 11"/>
          <p:cNvSpPr/>
          <p:nvPr userDrawn="1"/>
        </p:nvSpPr>
        <p:spPr>
          <a:xfrm>
            <a:off x="11501350" y="6526225"/>
            <a:ext cx="575421" cy="215444"/>
          </a:xfrm>
          <a:prstGeom prst="round1Rect">
            <a:avLst>
              <a:gd name="adj" fmla="val 50000"/>
            </a:avLst>
          </a:prstGeom>
          <a:solidFill>
            <a:srgbClr val="D601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501348" y="6448463"/>
            <a:ext cx="5754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</a:defRPr>
            </a:lvl1pPr>
          </a:lstStyle>
          <a:p>
            <a:fld id="{BA5AA548-F88F-1644-9623-DEB29B1AF9E7}" type="slidenum">
              <a:rPr kumimoji="1" lang="zh-CN" altLang="en-US" smtClean="0"/>
            </a:fld>
            <a:endParaRPr kumimoji="1" lang="zh-CN" altLang="en-US" dirty="0"/>
          </a:p>
        </p:txBody>
      </p:sp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9631907" y="307573"/>
            <a:ext cx="2201938" cy="341399"/>
          </a:xfrm>
          <a:prstGeom prst="rect">
            <a:avLst/>
          </a:prstGeom>
        </p:spPr>
      </p:pic>
      <p:sp>
        <p:nvSpPr>
          <p:cNvPr id="7" name="标题 1"/>
          <p:cNvSpPr>
            <a:spLocks noGrp="1"/>
          </p:cNvSpPr>
          <p:nvPr>
            <p:ph type="title" hasCustomPrompt="1"/>
          </p:nvPr>
        </p:nvSpPr>
        <p:spPr>
          <a:xfrm>
            <a:off x="499297" y="262994"/>
            <a:ext cx="5596702" cy="600813"/>
          </a:xfrm>
          <a:prstGeom prst="rect">
            <a:avLst/>
          </a:prstGeom>
        </p:spPr>
        <p:txBody>
          <a:bodyPr anchor="ctr" anchorCtr="0"/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2800" b="1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defRPr>
            </a:lvl1pPr>
          </a:lstStyle>
          <a:p>
            <a:pPr lvl="0"/>
            <a:r>
              <a:rPr kumimoji="1" lang="zh-CN" altLang="en-US" dirty="0"/>
              <a:t>微软雅黑 粗体 </a:t>
            </a:r>
            <a:r>
              <a:rPr kumimoji="1" lang="en-US" altLang="zh-CN" dirty="0"/>
              <a:t>28</a:t>
            </a:r>
            <a:r>
              <a:rPr kumimoji="1" lang="zh-CN" altLang="en-US" dirty="0"/>
              <a:t>号</a:t>
            </a:r>
            <a:endParaRPr kumimoji="1" lang="zh-CN" altLang="en-US" dirty="0"/>
          </a:p>
        </p:txBody>
      </p:sp>
      <p:sp>
        <p:nvSpPr>
          <p:cNvPr id="8" name="圆角矩形 7"/>
          <p:cNvSpPr/>
          <p:nvPr userDrawn="1"/>
        </p:nvSpPr>
        <p:spPr>
          <a:xfrm>
            <a:off x="358155" y="239292"/>
            <a:ext cx="54641" cy="648214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rgbClr val="C00000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0" y="6537236"/>
            <a:ext cx="11332603" cy="186145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11" name="文本框 10"/>
          <p:cNvSpPr txBox="1"/>
          <p:nvPr userDrawn="1"/>
        </p:nvSpPr>
        <p:spPr>
          <a:xfrm>
            <a:off x="7266643" y="6517887"/>
            <a:ext cx="41168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800" b="0" i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©2023</a:t>
            </a:r>
            <a:r>
              <a:rPr kumimoji="1" lang="zh-CN" altLang="en-US" sz="800" b="0" i="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本文档版权归软通动力信息技术（集团）股份有限公司所有，并保留所有权利。</a:t>
            </a:r>
            <a:endParaRPr kumimoji="1" lang="zh-CN" altLang="en-US" sz="800" b="0" i="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4" Type="http://schemas.openxmlformats.org/officeDocument/2006/relationships/slideLayout" Target="../slideLayouts/slideLayout1.xml"/><Relationship Id="rId63" Type="http://schemas.openxmlformats.org/officeDocument/2006/relationships/tags" Target="../tags/tag125.xml"/><Relationship Id="rId62" Type="http://schemas.openxmlformats.org/officeDocument/2006/relationships/tags" Target="../tags/tag124.xml"/><Relationship Id="rId61" Type="http://schemas.openxmlformats.org/officeDocument/2006/relationships/tags" Target="../tags/tag123.xml"/><Relationship Id="rId60" Type="http://schemas.openxmlformats.org/officeDocument/2006/relationships/tags" Target="../tags/tag122.xml"/><Relationship Id="rId6" Type="http://schemas.openxmlformats.org/officeDocument/2006/relationships/tags" Target="../tags/tag68.xml"/><Relationship Id="rId59" Type="http://schemas.openxmlformats.org/officeDocument/2006/relationships/tags" Target="../tags/tag121.xml"/><Relationship Id="rId58" Type="http://schemas.openxmlformats.org/officeDocument/2006/relationships/tags" Target="../tags/tag120.xml"/><Relationship Id="rId57" Type="http://schemas.openxmlformats.org/officeDocument/2006/relationships/tags" Target="../tags/tag119.xml"/><Relationship Id="rId56" Type="http://schemas.openxmlformats.org/officeDocument/2006/relationships/tags" Target="../tags/tag118.xml"/><Relationship Id="rId55" Type="http://schemas.openxmlformats.org/officeDocument/2006/relationships/tags" Target="../tags/tag117.xml"/><Relationship Id="rId54" Type="http://schemas.openxmlformats.org/officeDocument/2006/relationships/tags" Target="../tags/tag116.xml"/><Relationship Id="rId53" Type="http://schemas.openxmlformats.org/officeDocument/2006/relationships/tags" Target="../tags/tag115.xml"/><Relationship Id="rId52" Type="http://schemas.openxmlformats.org/officeDocument/2006/relationships/tags" Target="../tags/tag114.xml"/><Relationship Id="rId51" Type="http://schemas.openxmlformats.org/officeDocument/2006/relationships/tags" Target="../tags/tag113.xml"/><Relationship Id="rId50" Type="http://schemas.openxmlformats.org/officeDocument/2006/relationships/tags" Target="../tags/tag112.xml"/><Relationship Id="rId5" Type="http://schemas.openxmlformats.org/officeDocument/2006/relationships/tags" Target="../tags/tag67.xml"/><Relationship Id="rId49" Type="http://schemas.openxmlformats.org/officeDocument/2006/relationships/tags" Target="../tags/tag111.xml"/><Relationship Id="rId48" Type="http://schemas.openxmlformats.org/officeDocument/2006/relationships/tags" Target="../tags/tag110.xml"/><Relationship Id="rId47" Type="http://schemas.openxmlformats.org/officeDocument/2006/relationships/tags" Target="../tags/tag109.xml"/><Relationship Id="rId46" Type="http://schemas.openxmlformats.org/officeDocument/2006/relationships/tags" Target="../tags/tag108.xml"/><Relationship Id="rId45" Type="http://schemas.openxmlformats.org/officeDocument/2006/relationships/tags" Target="../tags/tag107.xml"/><Relationship Id="rId44" Type="http://schemas.openxmlformats.org/officeDocument/2006/relationships/tags" Target="../tags/tag106.xml"/><Relationship Id="rId43" Type="http://schemas.openxmlformats.org/officeDocument/2006/relationships/tags" Target="../tags/tag105.xml"/><Relationship Id="rId42" Type="http://schemas.openxmlformats.org/officeDocument/2006/relationships/tags" Target="../tags/tag104.xml"/><Relationship Id="rId41" Type="http://schemas.openxmlformats.org/officeDocument/2006/relationships/tags" Target="../tags/tag103.xml"/><Relationship Id="rId40" Type="http://schemas.openxmlformats.org/officeDocument/2006/relationships/tags" Target="../tags/tag102.xml"/><Relationship Id="rId4" Type="http://schemas.openxmlformats.org/officeDocument/2006/relationships/tags" Target="../tags/tag66.xml"/><Relationship Id="rId39" Type="http://schemas.openxmlformats.org/officeDocument/2006/relationships/tags" Target="../tags/tag101.xml"/><Relationship Id="rId38" Type="http://schemas.openxmlformats.org/officeDocument/2006/relationships/tags" Target="../tags/tag100.xml"/><Relationship Id="rId37" Type="http://schemas.openxmlformats.org/officeDocument/2006/relationships/tags" Target="../tags/tag99.xml"/><Relationship Id="rId36" Type="http://schemas.openxmlformats.org/officeDocument/2006/relationships/tags" Target="../tags/tag98.xml"/><Relationship Id="rId35" Type="http://schemas.openxmlformats.org/officeDocument/2006/relationships/tags" Target="../tags/tag97.xml"/><Relationship Id="rId34" Type="http://schemas.openxmlformats.org/officeDocument/2006/relationships/tags" Target="../tags/tag96.xml"/><Relationship Id="rId33" Type="http://schemas.openxmlformats.org/officeDocument/2006/relationships/tags" Target="../tags/tag95.xml"/><Relationship Id="rId32" Type="http://schemas.openxmlformats.org/officeDocument/2006/relationships/tags" Target="../tags/tag94.xml"/><Relationship Id="rId31" Type="http://schemas.openxmlformats.org/officeDocument/2006/relationships/tags" Target="../tags/tag93.xml"/><Relationship Id="rId30" Type="http://schemas.openxmlformats.org/officeDocument/2006/relationships/tags" Target="../tags/tag92.xml"/><Relationship Id="rId3" Type="http://schemas.openxmlformats.org/officeDocument/2006/relationships/tags" Target="../tags/tag65.xml"/><Relationship Id="rId29" Type="http://schemas.openxmlformats.org/officeDocument/2006/relationships/tags" Target="../tags/tag91.xml"/><Relationship Id="rId28" Type="http://schemas.openxmlformats.org/officeDocument/2006/relationships/tags" Target="../tags/tag90.xml"/><Relationship Id="rId27" Type="http://schemas.openxmlformats.org/officeDocument/2006/relationships/tags" Target="../tags/tag89.xml"/><Relationship Id="rId26" Type="http://schemas.openxmlformats.org/officeDocument/2006/relationships/tags" Target="../tags/tag88.xml"/><Relationship Id="rId25" Type="http://schemas.openxmlformats.org/officeDocument/2006/relationships/tags" Target="../tags/tag87.xml"/><Relationship Id="rId24" Type="http://schemas.openxmlformats.org/officeDocument/2006/relationships/tags" Target="../tags/tag86.xml"/><Relationship Id="rId23" Type="http://schemas.openxmlformats.org/officeDocument/2006/relationships/tags" Target="../tags/tag85.xml"/><Relationship Id="rId22" Type="http://schemas.openxmlformats.org/officeDocument/2006/relationships/tags" Target="../tags/tag84.xml"/><Relationship Id="rId21" Type="http://schemas.openxmlformats.org/officeDocument/2006/relationships/tags" Target="../tags/tag83.xml"/><Relationship Id="rId20" Type="http://schemas.openxmlformats.org/officeDocument/2006/relationships/tags" Target="../tags/tag82.xml"/><Relationship Id="rId2" Type="http://schemas.openxmlformats.org/officeDocument/2006/relationships/tags" Target="../tags/tag64.xml"/><Relationship Id="rId19" Type="http://schemas.openxmlformats.org/officeDocument/2006/relationships/tags" Target="../tags/tag81.xml"/><Relationship Id="rId18" Type="http://schemas.openxmlformats.org/officeDocument/2006/relationships/tags" Target="../tags/tag80.xml"/><Relationship Id="rId17" Type="http://schemas.openxmlformats.org/officeDocument/2006/relationships/tags" Target="../tags/tag79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4" Type="http://schemas.openxmlformats.org/officeDocument/2006/relationships/slideLayout" Target="../slideLayouts/slideLayout1.xml"/><Relationship Id="rId33" Type="http://schemas.openxmlformats.org/officeDocument/2006/relationships/tags" Target="../tags/tag157.xml"/><Relationship Id="rId32" Type="http://schemas.openxmlformats.org/officeDocument/2006/relationships/image" Target="../media/image2.png"/><Relationship Id="rId31" Type="http://schemas.openxmlformats.org/officeDocument/2006/relationships/tags" Target="../tags/tag156.xml"/><Relationship Id="rId30" Type="http://schemas.openxmlformats.org/officeDocument/2006/relationships/tags" Target="../tags/tag155.xml"/><Relationship Id="rId3" Type="http://schemas.openxmlformats.org/officeDocument/2006/relationships/tags" Target="../tags/tag128.xml"/><Relationship Id="rId29" Type="http://schemas.openxmlformats.org/officeDocument/2006/relationships/tags" Target="../tags/tag154.xml"/><Relationship Id="rId28" Type="http://schemas.openxmlformats.org/officeDocument/2006/relationships/tags" Target="../tags/tag153.xml"/><Relationship Id="rId27" Type="http://schemas.openxmlformats.org/officeDocument/2006/relationships/tags" Target="../tags/tag152.xml"/><Relationship Id="rId26" Type="http://schemas.openxmlformats.org/officeDocument/2006/relationships/tags" Target="../tags/tag151.xml"/><Relationship Id="rId25" Type="http://schemas.openxmlformats.org/officeDocument/2006/relationships/tags" Target="../tags/tag150.xml"/><Relationship Id="rId24" Type="http://schemas.openxmlformats.org/officeDocument/2006/relationships/tags" Target="../tags/tag149.xml"/><Relationship Id="rId23" Type="http://schemas.openxmlformats.org/officeDocument/2006/relationships/tags" Target="../tags/tag148.xml"/><Relationship Id="rId22" Type="http://schemas.openxmlformats.org/officeDocument/2006/relationships/tags" Target="../tags/tag147.xml"/><Relationship Id="rId21" Type="http://schemas.openxmlformats.org/officeDocument/2006/relationships/tags" Target="../tags/tag146.xml"/><Relationship Id="rId20" Type="http://schemas.openxmlformats.org/officeDocument/2006/relationships/tags" Target="../tags/tag145.xml"/><Relationship Id="rId2" Type="http://schemas.openxmlformats.org/officeDocument/2006/relationships/tags" Target="../tags/tag127.xml"/><Relationship Id="rId19" Type="http://schemas.openxmlformats.org/officeDocument/2006/relationships/tags" Target="../tags/tag144.xml"/><Relationship Id="rId18" Type="http://schemas.openxmlformats.org/officeDocument/2006/relationships/tags" Target="../tags/tag143.xml"/><Relationship Id="rId17" Type="http://schemas.openxmlformats.org/officeDocument/2006/relationships/tags" Target="../tags/tag142.xml"/><Relationship Id="rId16" Type="http://schemas.openxmlformats.org/officeDocument/2006/relationships/tags" Target="../tags/tag141.xml"/><Relationship Id="rId15" Type="http://schemas.openxmlformats.org/officeDocument/2006/relationships/tags" Target="../tags/tag140.xml"/><Relationship Id="rId14" Type="http://schemas.openxmlformats.org/officeDocument/2006/relationships/tags" Target="../tags/tag139.xml"/><Relationship Id="rId13" Type="http://schemas.openxmlformats.org/officeDocument/2006/relationships/tags" Target="../tags/tag138.xml"/><Relationship Id="rId12" Type="http://schemas.openxmlformats.org/officeDocument/2006/relationships/tags" Target="../tags/tag137.xml"/><Relationship Id="rId11" Type="http://schemas.openxmlformats.org/officeDocument/2006/relationships/tags" Target="../tags/tag136.xml"/><Relationship Id="rId10" Type="http://schemas.openxmlformats.org/officeDocument/2006/relationships/tags" Target="../tags/tag135.xml"/><Relationship Id="rId1" Type="http://schemas.openxmlformats.org/officeDocument/2006/relationships/tags" Target="../tags/tag1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59.xml"/><Relationship Id="rId1" Type="http://schemas.openxmlformats.org/officeDocument/2006/relationships/tags" Target="../tags/tag158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167.xml"/><Relationship Id="rId7" Type="http://schemas.openxmlformats.org/officeDocument/2006/relationships/tags" Target="../tags/tag166.xml"/><Relationship Id="rId6" Type="http://schemas.openxmlformats.org/officeDocument/2006/relationships/tags" Target="../tags/tag165.xml"/><Relationship Id="rId5" Type="http://schemas.openxmlformats.org/officeDocument/2006/relationships/tags" Target="../tags/tag164.xml"/><Relationship Id="rId4" Type="http://schemas.openxmlformats.org/officeDocument/2006/relationships/tags" Target="../tags/tag163.xml"/><Relationship Id="rId31" Type="http://schemas.openxmlformats.org/officeDocument/2006/relationships/slideLayout" Target="../slideLayouts/slideLayout1.xml"/><Relationship Id="rId30" Type="http://schemas.openxmlformats.org/officeDocument/2006/relationships/tags" Target="../tags/tag188.xml"/><Relationship Id="rId3" Type="http://schemas.openxmlformats.org/officeDocument/2006/relationships/tags" Target="../tags/tag162.xml"/><Relationship Id="rId29" Type="http://schemas.openxmlformats.org/officeDocument/2006/relationships/tags" Target="../tags/tag187.xml"/><Relationship Id="rId28" Type="http://schemas.openxmlformats.org/officeDocument/2006/relationships/tags" Target="../tags/tag186.xml"/><Relationship Id="rId27" Type="http://schemas.openxmlformats.org/officeDocument/2006/relationships/tags" Target="../tags/tag185.xml"/><Relationship Id="rId26" Type="http://schemas.openxmlformats.org/officeDocument/2006/relationships/tags" Target="../tags/tag184.xml"/><Relationship Id="rId25" Type="http://schemas.openxmlformats.org/officeDocument/2006/relationships/tags" Target="../tags/tag183.xml"/><Relationship Id="rId24" Type="http://schemas.openxmlformats.org/officeDocument/2006/relationships/tags" Target="../tags/tag182.xml"/><Relationship Id="rId23" Type="http://schemas.openxmlformats.org/officeDocument/2006/relationships/tags" Target="../tags/tag181.xml"/><Relationship Id="rId22" Type="http://schemas.openxmlformats.org/officeDocument/2006/relationships/tags" Target="../tags/tag180.xml"/><Relationship Id="rId21" Type="http://schemas.openxmlformats.org/officeDocument/2006/relationships/tags" Target="../tags/tag179.xml"/><Relationship Id="rId20" Type="http://schemas.openxmlformats.org/officeDocument/2006/relationships/tags" Target="../tags/tag178.xml"/><Relationship Id="rId2" Type="http://schemas.openxmlformats.org/officeDocument/2006/relationships/tags" Target="../tags/tag161.xml"/><Relationship Id="rId19" Type="http://schemas.openxmlformats.org/officeDocument/2006/relationships/tags" Target="../tags/tag177.xml"/><Relationship Id="rId18" Type="http://schemas.openxmlformats.org/officeDocument/2006/relationships/tags" Target="../tags/tag176.xml"/><Relationship Id="rId17" Type="http://schemas.openxmlformats.org/officeDocument/2006/relationships/tags" Target="../tags/tag175.xml"/><Relationship Id="rId16" Type="http://schemas.openxmlformats.org/officeDocument/2006/relationships/tags" Target="../tags/tag174.xml"/><Relationship Id="rId15" Type="http://schemas.openxmlformats.org/officeDocument/2006/relationships/tags" Target="../tags/tag173.xml"/><Relationship Id="rId14" Type="http://schemas.openxmlformats.org/officeDocument/2006/relationships/tags" Target="../tags/tag172.xml"/><Relationship Id="rId13" Type="http://schemas.openxmlformats.org/officeDocument/2006/relationships/tags" Target="../tags/tag171.xml"/><Relationship Id="rId12" Type="http://schemas.openxmlformats.org/officeDocument/2006/relationships/tags" Target="../tags/tag170.xml"/><Relationship Id="rId11" Type="http://schemas.openxmlformats.org/officeDocument/2006/relationships/tags" Target="../tags/tag169.xml"/><Relationship Id="rId10" Type="http://schemas.openxmlformats.org/officeDocument/2006/relationships/tags" Target="../tags/tag168.xml"/><Relationship Id="rId1" Type="http://schemas.openxmlformats.org/officeDocument/2006/relationships/tags" Target="../tags/tag1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173509" y="968457"/>
            <a:ext cx="2105314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914400">
              <a:buFont typeface="Wingdings" panose="05000000000000000000" pitchFamily="2" charset="2"/>
              <a:buChar char="Ø"/>
              <a:defRPr/>
            </a:pPr>
            <a:r>
              <a:rPr lang="zh-CN" altLang="en-US" sz="1600" b="1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解决方案架构图</a:t>
            </a:r>
            <a:r>
              <a:rPr lang="zh-CN" altLang="en-US" sz="1600" b="1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：</a:t>
            </a:r>
            <a:endParaRPr lang="zh-CN" altLang="en-US" sz="1600" b="1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6990182" y="956126"/>
            <a:ext cx="4853841" cy="15684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1376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1400" b="1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方案描述：</a:t>
            </a:r>
            <a:endParaRPr lang="en-US" altLang="zh-CN" sz="1400" b="1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  <a:p>
            <a:pPr defTabSz="685800">
              <a:lnSpc>
                <a:spcPct val="150000"/>
              </a:lnSpc>
              <a:defRPr/>
            </a:pPr>
            <a:r>
              <a:rPr lang="en-US" altLang="zh-CN" sz="1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     </a:t>
            </a:r>
            <a:r>
              <a:rPr lang="zh-CN" altLang="en-US" sz="1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该解决方案可以满足客户在数据库上</a:t>
            </a:r>
            <a:r>
              <a:rPr lang="en-US" altLang="zh-CN" sz="1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/</a:t>
            </a:r>
            <a:r>
              <a:rPr lang="zh-CN" altLang="en-US" sz="1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下云、数据库同步以及异构数据库迁移等方面的需求，为客户打造全方位的迁移服务体验。调研阶段提供专业上云评估与风险评估，为客户选择合适的服务规格，在专业技术方面，为客户定制项目方案、回退方案与风险应急预案，最大限度确保客户的业务数据零丢失与业务的及时恢复。从迁移演练中，打磨细化实施的各个细节。最终保障客户能顺利的完成业务割接。</a:t>
            </a:r>
            <a:endParaRPr lang="zh-CN" altLang="en-US" sz="100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2" name="矩形 51"/>
          <p:cNvSpPr/>
          <p:nvPr>
            <p:custDataLst>
              <p:tags r:id="rId3"/>
            </p:custDataLst>
          </p:nvPr>
        </p:nvSpPr>
        <p:spPr>
          <a:xfrm>
            <a:off x="6990183" y="2663988"/>
            <a:ext cx="4853841" cy="2707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913765">
              <a:buFont typeface="Wingdings" panose="05000000000000000000" pitchFamily="2" charset="2"/>
              <a:buChar char="Ø"/>
              <a:defRPr/>
            </a:pPr>
            <a:r>
              <a:rPr lang="zh-CN" altLang="en-US" sz="1400" b="1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方案竞争力：</a:t>
            </a:r>
            <a:endParaRPr lang="zh-CN" altLang="en-US" sz="1400" b="1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171450" indent="-171450" defTabSz="911860">
              <a:lnSpc>
                <a:spcPct val="15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sz="110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在数据库异构迁移方面，软通动力具备</a:t>
            </a:r>
            <a:r>
              <a:rPr lang="zh-CN" sz="110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自主研发</a:t>
            </a:r>
            <a:r>
              <a:rPr sz="110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的异构数据库迁移能力，做到更安全、可靠、高效的数据迁移，以满足客户的数据库去O或国产化需求。</a:t>
            </a:r>
            <a:endParaRPr lang="en-US" altLang="zh-CN" sz="110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  <a:p>
            <a:pPr marL="171450" indent="-171450" defTabSz="911860">
              <a:lnSpc>
                <a:spcPct val="15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sz="1100" ker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服务质量</a:t>
            </a:r>
            <a:r>
              <a:rPr lang="zh-CN" sz="1100" ker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方面，</a:t>
            </a:r>
            <a:r>
              <a:rPr sz="1100" ker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+mn-lt"/>
              </a:rPr>
              <a:t>软通更加深入了解客户需求，对于客户的痛点团队内将横向拉通纵向贯穿，为客户提供高质量的解决方案，在重大项目或者重大案例上将定期复盘，沉淀经验提炼精华，确保客户可以更加安全、可靠、高效的生产作业。</a:t>
            </a:r>
            <a:endParaRPr lang="en-US" altLang="zh-CN" sz="110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+mn-lt"/>
            </a:endParaRPr>
          </a:p>
          <a:p>
            <a:pPr marL="171450" indent="-171450" defTabSz="911860">
              <a:lnSpc>
                <a:spcPct val="15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10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减低成本方面，该解决方案使用迁移工具大大减少工程师的人工成本；客户迁移方案的标准化，可以避免重复劳动与</a:t>
            </a:r>
            <a:r>
              <a:rPr lang="zh-CN" altLang="en-US" sz="1100" kern="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人为失误。</a:t>
            </a:r>
            <a:endParaRPr lang="zh-CN" altLang="en-US" sz="1100" kern="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7" name="矩形 56"/>
          <p:cNvSpPr/>
          <p:nvPr>
            <p:custDataLst>
              <p:tags r:id="rId4"/>
            </p:custDataLst>
          </p:nvPr>
        </p:nvSpPr>
        <p:spPr>
          <a:xfrm>
            <a:off x="349072" y="1339298"/>
            <a:ext cx="6197734" cy="349919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ctr" anchorCtr="1"/>
          <a:lstStyle/>
          <a:p>
            <a:pPr algn="ctr" defTabSz="914400">
              <a:lnSpc>
                <a:spcPct val="120000"/>
              </a:lnSpc>
              <a:defRPr/>
            </a:pPr>
            <a:endParaRPr lang="en-US" altLang="zh-CN" sz="14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8" name="文本框 6"/>
          <p:cNvSpPr txBox="1"/>
          <p:nvPr>
            <p:custDataLst>
              <p:tags r:id="rId5"/>
            </p:custDataLst>
          </p:nvPr>
        </p:nvSpPr>
        <p:spPr>
          <a:xfrm>
            <a:off x="415206" y="1805277"/>
            <a:ext cx="298176" cy="33845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 defTabSz="914400">
              <a:defRPr/>
            </a:pPr>
            <a:r>
              <a:rPr kumimoji="1" lang="zh-CN" altLang="en-US" sz="11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场景</a:t>
            </a:r>
            <a:endParaRPr kumimoji="1" lang="en-US" altLang="zh-CN" sz="1100" b="1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 defTabSz="914400">
              <a:defRPr/>
            </a:pPr>
            <a:r>
              <a:rPr kumimoji="1" lang="zh-CN" altLang="en-US" sz="11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方案</a:t>
            </a:r>
            <a:endParaRPr kumimoji="1" lang="zh-CN" altLang="en-US" sz="1100" b="1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349123" y="1687830"/>
            <a:ext cx="6197880" cy="541458"/>
          </a:xfrm>
          <a:prstGeom prst="rect">
            <a:avLst/>
          </a:prstGeom>
          <a:noFill/>
          <a:ln w="3175" cap="flat" cmpd="sng" algn="ctr">
            <a:solidFill>
              <a:srgbClr val="1D1D1A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lstStyle/>
          <a:p>
            <a:pPr algn="ctr" defTabSz="914400">
              <a:defRPr/>
            </a:pPr>
            <a:endParaRPr lang="zh-CN" altLang="en-US" sz="1600" kern="0">
              <a:solidFill>
                <a:srgbClr val="6666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1" name="矩形 60"/>
          <p:cNvSpPr/>
          <p:nvPr>
            <p:custDataLst>
              <p:tags r:id="rId7"/>
            </p:custDataLst>
          </p:nvPr>
        </p:nvSpPr>
        <p:spPr>
          <a:xfrm>
            <a:off x="366261" y="2294669"/>
            <a:ext cx="6197880" cy="2125840"/>
          </a:xfrm>
          <a:prstGeom prst="rect">
            <a:avLst/>
          </a:prstGeom>
          <a:noFill/>
          <a:ln w="3175" cap="flat" cmpd="sng" algn="ctr">
            <a:solidFill>
              <a:srgbClr val="1D1D1A"/>
            </a:solidFill>
            <a:prstDash val="dash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txBody>
          <a:bodyPr rot="0" spcFirstLastPara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lstStyle/>
          <a:p>
            <a:pPr algn="ctr" defTabSz="914400">
              <a:defRPr/>
            </a:pPr>
            <a:endParaRPr lang="zh-CN" altLang="en-US" sz="1600" kern="0" dirty="0">
              <a:solidFill>
                <a:srgbClr val="6666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2" name="矩形 61"/>
          <p:cNvSpPr/>
          <p:nvPr>
            <p:custDataLst>
              <p:tags r:id="rId8"/>
            </p:custDataLst>
          </p:nvPr>
        </p:nvSpPr>
        <p:spPr>
          <a:xfrm>
            <a:off x="767215" y="5068478"/>
            <a:ext cx="1454996" cy="293371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sz="11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资源弹性管理</a:t>
            </a:r>
            <a:endParaRPr sz="11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4" name="矩形 63"/>
          <p:cNvSpPr/>
          <p:nvPr>
            <p:custDataLst>
              <p:tags r:id="rId9"/>
            </p:custDataLst>
          </p:nvPr>
        </p:nvSpPr>
        <p:spPr>
          <a:xfrm>
            <a:off x="349072" y="4983990"/>
            <a:ext cx="6197733" cy="854879"/>
          </a:xfrm>
          <a:prstGeom prst="rect">
            <a:avLst/>
          </a:prstGeom>
          <a:noFill/>
          <a:ln w="3175" cap="flat" cmpd="sng" algn="ctr">
            <a:solidFill>
              <a:srgbClr val="1D1D1A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lstStyle/>
          <a:p>
            <a:pPr algn="ctr" defTabSz="914400">
              <a:defRPr/>
            </a:pPr>
            <a:endParaRPr lang="zh-CN" altLang="en-US" sz="1600" kern="0">
              <a:solidFill>
                <a:srgbClr val="6666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5" name="文本框 219"/>
          <p:cNvSpPr txBox="1"/>
          <p:nvPr>
            <p:custDataLst>
              <p:tags r:id="rId10"/>
            </p:custDataLst>
          </p:nvPr>
        </p:nvSpPr>
        <p:spPr>
          <a:xfrm>
            <a:off x="411454" y="5187353"/>
            <a:ext cx="297538" cy="50736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kumimoji="1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400">
              <a:defRPr/>
            </a:pP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技术即服务</a:t>
            </a:r>
            <a:endParaRPr lang="zh-CN" altLang="en-US" sz="11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6" name="矩形 65"/>
          <p:cNvSpPr/>
          <p:nvPr>
            <p:custDataLst>
              <p:tags r:id="rId11"/>
            </p:custDataLst>
          </p:nvPr>
        </p:nvSpPr>
        <p:spPr>
          <a:xfrm>
            <a:off x="349073" y="5883516"/>
            <a:ext cx="6214930" cy="712717"/>
          </a:xfrm>
          <a:prstGeom prst="rect">
            <a:avLst/>
          </a:prstGeom>
          <a:solidFill>
            <a:schemeClr val="bg1">
              <a:lumMod val="85000"/>
              <a:alpha val="10000"/>
            </a:schemeClr>
          </a:solidFill>
          <a:ln w="3175" cap="flat" cmpd="sng" algn="ctr">
            <a:solidFill>
              <a:srgbClr val="1D1D1A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lstStyle/>
          <a:p>
            <a:pPr algn="ctr" defTabSz="914400">
              <a:defRPr/>
            </a:pPr>
            <a:endParaRPr lang="zh-CN" altLang="en-US" sz="1600" kern="0">
              <a:solidFill>
                <a:srgbClr val="6666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7" name="文本框 246"/>
          <p:cNvSpPr txBox="1"/>
          <p:nvPr>
            <p:custDataLst>
              <p:tags r:id="rId12"/>
            </p:custDataLst>
          </p:nvPr>
        </p:nvSpPr>
        <p:spPr>
          <a:xfrm>
            <a:off x="2451778" y="5943088"/>
            <a:ext cx="2210430" cy="16891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kumimoji="1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400">
              <a:defRPr/>
            </a:pP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公有云</a:t>
            </a:r>
            <a:r>
              <a:rPr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/HCS</a:t>
            </a:r>
            <a:endParaRPr sz="11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0" name="矩形 79"/>
          <p:cNvSpPr/>
          <p:nvPr>
            <p:custDataLst>
              <p:tags r:id="rId13"/>
            </p:custDataLst>
          </p:nvPr>
        </p:nvSpPr>
        <p:spPr>
          <a:xfrm>
            <a:off x="754555" y="6153562"/>
            <a:ext cx="537781" cy="349919"/>
          </a:xfrm>
          <a:prstGeom prst="rect">
            <a:avLst/>
          </a:prstGeom>
          <a:solidFill>
            <a:srgbClr val="666666">
              <a:lumMod val="20000"/>
              <a:lumOff val="80000"/>
              <a:alpha val="20000"/>
            </a:srgbClr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</a:ln>
          <a:effectLst/>
        </p:spPr>
        <p:txBody>
          <a:bodyPr lIns="23625" tIns="23625" rIns="23625" bIns="23625" rtlCol="0" anchor="ctr"/>
          <a:lstStyle/>
          <a:p>
            <a:pPr algn="ctr" defTabSz="800100">
              <a:defRPr/>
            </a:pPr>
            <a:r>
              <a:rPr lang="zh-CN" altLang="en-US" sz="10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计算</a:t>
            </a:r>
            <a:endParaRPr lang="zh-CN" altLang="en-US" sz="10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1" name="矩形 80"/>
          <p:cNvSpPr/>
          <p:nvPr>
            <p:custDataLst>
              <p:tags r:id="rId14"/>
            </p:custDataLst>
          </p:nvPr>
        </p:nvSpPr>
        <p:spPr>
          <a:xfrm>
            <a:off x="2284399" y="1348117"/>
            <a:ext cx="2138680" cy="3067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defRPr/>
            </a:pPr>
            <a:r>
              <a:rPr lang="zh-CN" altLang="en-US" sz="1400" b="1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数据库迁移服务解决方案</a:t>
            </a:r>
            <a:endParaRPr lang="zh-CN" altLang="en-US" sz="1400" b="1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" name="矩形 81"/>
          <p:cNvSpPr/>
          <p:nvPr>
            <p:custDataLst>
              <p:tags r:id="rId15"/>
            </p:custDataLst>
          </p:nvPr>
        </p:nvSpPr>
        <p:spPr>
          <a:xfrm>
            <a:off x="2844564" y="5072526"/>
            <a:ext cx="1539349" cy="289324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sz="11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DRS</a:t>
            </a:r>
            <a:endParaRPr sz="11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3" name="矩形 82"/>
          <p:cNvSpPr/>
          <p:nvPr>
            <p:custDataLst>
              <p:tags r:id="rId16"/>
            </p:custDataLst>
          </p:nvPr>
        </p:nvSpPr>
        <p:spPr>
          <a:xfrm>
            <a:off x="767215" y="5458651"/>
            <a:ext cx="1427829" cy="293371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lang="en-US" altLang="zh-CN" sz="11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数据库生命周期管理</a:t>
            </a:r>
            <a:endParaRPr lang="en-US" altLang="zh-CN" sz="11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4" name="矩形 83"/>
          <p:cNvSpPr/>
          <p:nvPr>
            <p:custDataLst>
              <p:tags r:id="rId17"/>
            </p:custDataLst>
          </p:nvPr>
        </p:nvSpPr>
        <p:spPr>
          <a:xfrm>
            <a:off x="2305685" y="5458460"/>
            <a:ext cx="1024255" cy="293370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lang="en-US" altLang="zh-CN" sz="11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数据可视化</a:t>
            </a:r>
            <a:endParaRPr lang="en-US" altLang="zh-CN" sz="11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5" name="矩形 84"/>
          <p:cNvSpPr/>
          <p:nvPr>
            <p:custDataLst>
              <p:tags r:id="rId18"/>
            </p:custDataLst>
          </p:nvPr>
        </p:nvSpPr>
        <p:spPr>
          <a:xfrm>
            <a:off x="3413128" y="5458422"/>
            <a:ext cx="816047" cy="293371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lang="zh-CN" altLang="en-US" sz="11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G</a:t>
            </a:r>
            <a:r>
              <a:rPr lang="en-US" altLang="zh-CN" sz="11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au</a:t>
            </a:r>
            <a:r>
              <a:rPr lang="zh-CN" altLang="en-US" sz="11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ssDB</a:t>
            </a:r>
            <a:endParaRPr lang="zh-CN" altLang="en-US" sz="11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6" name="矩形 85"/>
          <p:cNvSpPr/>
          <p:nvPr>
            <p:custDataLst>
              <p:tags r:id="rId19"/>
            </p:custDataLst>
          </p:nvPr>
        </p:nvSpPr>
        <p:spPr>
          <a:xfrm>
            <a:off x="4453460" y="5458422"/>
            <a:ext cx="819417" cy="293600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lang="en-US" altLang="zh-CN" sz="1100" b="1" dirty="0" err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UGO</a:t>
            </a:r>
            <a:endParaRPr lang="zh-CN" altLang="en-US" sz="11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7" name="矩形 86"/>
          <p:cNvSpPr/>
          <p:nvPr>
            <p:custDataLst>
              <p:tags r:id="rId20"/>
            </p:custDataLst>
          </p:nvPr>
        </p:nvSpPr>
        <p:spPr>
          <a:xfrm>
            <a:off x="5497167" y="5458422"/>
            <a:ext cx="512973" cy="293371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lang="en-US" altLang="zh-CN" sz="11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ECS</a:t>
            </a:r>
            <a:endParaRPr lang="en-US" altLang="zh-CN" sz="11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8" name="矩形 87"/>
          <p:cNvSpPr/>
          <p:nvPr>
            <p:custDataLst>
              <p:tags r:id="rId21"/>
            </p:custDataLst>
          </p:nvPr>
        </p:nvSpPr>
        <p:spPr>
          <a:xfrm>
            <a:off x="5006268" y="5080957"/>
            <a:ext cx="981799" cy="289324"/>
          </a:xfrm>
          <a:prstGeom prst="rect">
            <a:avLst/>
          </a:prstGeom>
          <a:gradFill flip="none" rotWithShape="1">
            <a:gsLst>
              <a:gs pos="85000">
                <a:srgbClr val="C00000">
                  <a:alpha val="0"/>
                </a:srgbClr>
              </a:gs>
              <a:gs pos="100000">
                <a:srgbClr val="C00000">
                  <a:alpha val="5000"/>
                </a:srgbClr>
              </a:gs>
            </a:gsLst>
            <a:path path="shape">
              <a:fillToRect l="50000" t="50000" r="50000" b="50000"/>
            </a:path>
            <a:tileRect/>
          </a:gradFill>
          <a:ln w="3175" cap="flat" cmpd="sng" algn="ctr">
            <a:gradFill flip="none" rotWithShape="1">
              <a:gsLst>
                <a:gs pos="50000">
                  <a:srgbClr val="FFFFFF">
                    <a:alpha val="10000"/>
                  </a:srgbClr>
                </a:gs>
                <a:gs pos="75000">
                  <a:srgbClr val="C00000">
                    <a:alpha val="0"/>
                  </a:srgbClr>
                </a:gs>
                <a:gs pos="25000">
                  <a:srgbClr val="C00000">
                    <a:alpha val="0"/>
                  </a:srgbClr>
                </a:gs>
                <a:gs pos="0">
                  <a:srgbClr val="C00000">
                    <a:alpha val="50000"/>
                  </a:srgbClr>
                </a:gs>
                <a:gs pos="100000">
                  <a:srgbClr val="C00000">
                    <a:alpha val="50000"/>
                  </a:srgbClr>
                </a:gs>
              </a:gsLst>
              <a:lin ang="0" scaled="0"/>
              <a:tileRect/>
            </a:gra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square" lIns="35986" tIns="35986" rIns="35986" bIns="35986" anchor="t" anchorCtr="1"/>
          <a:lstStyle/>
          <a:p>
            <a:pPr algn="ctr" defTabSz="914400">
              <a:lnSpc>
                <a:spcPct val="120000"/>
              </a:lnSpc>
              <a:defRPr/>
            </a:pPr>
            <a:r>
              <a:rPr lang="en-US" altLang="zh-CN" sz="1100" b="1" dirty="0" err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平台监控</a:t>
            </a:r>
            <a:endParaRPr lang="en-US" altLang="zh-CN" sz="1100" b="1" dirty="0" err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2" name="矩形 121"/>
          <p:cNvSpPr/>
          <p:nvPr>
            <p:custDataLst>
              <p:tags r:id="rId22"/>
            </p:custDataLst>
          </p:nvPr>
        </p:nvSpPr>
        <p:spPr>
          <a:xfrm>
            <a:off x="2419092" y="6153562"/>
            <a:ext cx="537781" cy="349919"/>
          </a:xfrm>
          <a:prstGeom prst="rect">
            <a:avLst/>
          </a:prstGeom>
          <a:solidFill>
            <a:srgbClr val="666666">
              <a:lumMod val="20000"/>
              <a:lumOff val="80000"/>
              <a:alpha val="20000"/>
            </a:srgbClr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</a:ln>
          <a:effectLst/>
        </p:spPr>
        <p:txBody>
          <a:bodyPr lIns="23625" tIns="23625" rIns="23625" bIns="23625" rtlCol="0" anchor="ctr"/>
          <a:lstStyle/>
          <a:p>
            <a:pPr algn="ctr" defTabSz="800100">
              <a:defRPr/>
            </a:pPr>
            <a:r>
              <a:rPr lang="zh-CN" altLang="en-US" sz="10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存储</a:t>
            </a:r>
            <a:endParaRPr lang="zh-CN" altLang="en-US" sz="10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3" name="矩形 122"/>
          <p:cNvSpPr/>
          <p:nvPr>
            <p:custDataLst>
              <p:tags r:id="rId23"/>
            </p:custDataLst>
          </p:nvPr>
        </p:nvSpPr>
        <p:spPr>
          <a:xfrm>
            <a:off x="4124253" y="6170993"/>
            <a:ext cx="537781" cy="349919"/>
          </a:xfrm>
          <a:prstGeom prst="rect">
            <a:avLst/>
          </a:prstGeom>
          <a:solidFill>
            <a:srgbClr val="666666">
              <a:lumMod val="20000"/>
              <a:lumOff val="80000"/>
              <a:alpha val="20000"/>
            </a:srgbClr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</a:ln>
          <a:effectLst/>
        </p:spPr>
        <p:txBody>
          <a:bodyPr lIns="23625" tIns="23625" rIns="23625" bIns="23625" rtlCol="0" anchor="ctr"/>
          <a:lstStyle/>
          <a:p>
            <a:pPr algn="ctr" defTabSz="800100">
              <a:defRPr/>
            </a:pPr>
            <a:r>
              <a:rPr lang="zh-CN" altLang="en-US" sz="10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网络</a:t>
            </a:r>
            <a:endParaRPr lang="zh-CN" altLang="en-US" sz="10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4" name="矩形 123"/>
          <p:cNvSpPr/>
          <p:nvPr>
            <p:custDataLst>
              <p:tags r:id="rId24"/>
            </p:custDataLst>
          </p:nvPr>
        </p:nvSpPr>
        <p:spPr>
          <a:xfrm>
            <a:off x="5590108" y="6171335"/>
            <a:ext cx="537781" cy="349919"/>
          </a:xfrm>
          <a:prstGeom prst="rect">
            <a:avLst/>
          </a:prstGeom>
          <a:solidFill>
            <a:srgbClr val="666666">
              <a:lumMod val="20000"/>
              <a:lumOff val="80000"/>
              <a:alpha val="20000"/>
            </a:srgbClr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miter lim="800000"/>
          </a:ln>
          <a:effectLst/>
        </p:spPr>
        <p:txBody>
          <a:bodyPr lIns="23625" tIns="23625" rIns="23625" bIns="23625" rtlCol="0" anchor="ctr"/>
          <a:lstStyle/>
          <a:p>
            <a:pPr algn="ctr" defTabSz="800100">
              <a:defRPr/>
            </a:pPr>
            <a:r>
              <a:rPr lang="zh-CN" altLang="en-US" sz="10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安全</a:t>
            </a:r>
            <a:endParaRPr lang="zh-CN" altLang="en-US" sz="10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9" name="文本框 7"/>
          <p:cNvSpPr txBox="1"/>
          <p:nvPr>
            <p:custDataLst>
              <p:tags r:id="rId25"/>
            </p:custDataLst>
          </p:nvPr>
        </p:nvSpPr>
        <p:spPr>
          <a:xfrm>
            <a:off x="411371" y="3175379"/>
            <a:ext cx="297538" cy="50736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kumimoji="1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400">
              <a:defRPr/>
            </a:pP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经验即服务</a:t>
            </a:r>
            <a:endParaRPr lang="zh-CN" altLang="en-US" sz="11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" name="文本框 29"/>
          <p:cNvSpPr txBox="1"/>
          <p:nvPr>
            <p:custDataLst>
              <p:tags r:id="rId26"/>
            </p:custDataLst>
          </p:nvPr>
        </p:nvSpPr>
        <p:spPr>
          <a:xfrm>
            <a:off x="878520" y="2406388"/>
            <a:ext cx="1207330" cy="153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迁移咨询</a:t>
            </a:r>
            <a:endParaRPr kumimoji="1" lang="zh-CN" altLang="en-US" sz="10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矩形 31"/>
          <p:cNvSpPr/>
          <p:nvPr>
            <p:custDataLst>
              <p:tags r:id="rId27"/>
            </p:custDataLst>
          </p:nvPr>
        </p:nvSpPr>
        <p:spPr>
          <a:xfrm>
            <a:off x="767435" y="2293399"/>
            <a:ext cx="1374909" cy="2127109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p>
            <a:pPr algn="ctr"/>
            <a:endParaRPr lang="zh-CN" altLang="en-US"/>
          </a:p>
        </p:txBody>
      </p:sp>
      <p:sp>
        <p:nvSpPr>
          <p:cNvPr id="33" name="矩形 32"/>
          <p:cNvSpPr/>
          <p:nvPr>
            <p:custDataLst>
              <p:tags r:id="rId28"/>
            </p:custDataLst>
          </p:nvPr>
        </p:nvSpPr>
        <p:spPr>
          <a:xfrm>
            <a:off x="2169004" y="2299747"/>
            <a:ext cx="1407917" cy="2122031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p>
            <a:pPr algn="ctr"/>
            <a:endParaRPr lang="zh-CN" altLang="en-US"/>
          </a:p>
        </p:txBody>
      </p:sp>
      <p:sp>
        <p:nvSpPr>
          <p:cNvPr id="34" name="矩形 33"/>
          <p:cNvSpPr/>
          <p:nvPr>
            <p:custDataLst>
              <p:tags r:id="rId29"/>
            </p:custDataLst>
          </p:nvPr>
        </p:nvSpPr>
        <p:spPr>
          <a:xfrm>
            <a:off x="3606120" y="2293399"/>
            <a:ext cx="1433942" cy="2127744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p>
            <a:pPr algn="ctr"/>
            <a:endParaRPr lang="zh-CN" altLang="en-US"/>
          </a:p>
        </p:txBody>
      </p:sp>
      <p:sp>
        <p:nvSpPr>
          <p:cNvPr id="35" name="矩形 34"/>
          <p:cNvSpPr/>
          <p:nvPr>
            <p:custDataLst>
              <p:tags r:id="rId30"/>
            </p:custDataLst>
          </p:nvPr>
        </p:nvSpPr>
        <p:spPr>
          <a:xfrm>
            <a:off x="5062279" y="2294034"/>
            <a:ext cx="1503767" cy="2126475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p>
            <a:pPr algn="ctr"/>
            <a:endParaRPr lang="zh-CN" altLang="en-US"/>
          </a:p>
        </p:txBody>
      </p:sp>
      <p:sp>
        <p:nvSpPr>
          <p:cNvPr id="36" name="文本框 35"/>
          <p:cNvSpPr txBox="1"/>
          <p:nvPr>
            <p:custDataLst>
              <p:tags r:id="rId31"/>
            </p:custDataLst>
          </p:nvPr>
        </p:nvSpPr>
        <p:spPr>
          <a:xfrm>
            <a:off x="2305479" y="2406388"/>
            <a:ext cx="1207330" cy="153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方案设计</a:t>
            </a:r>
            <a:endParaRPr kumimoji="1" lang="zh-CN" altLang="en-US" sz="10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7" name="文本框 36"/>
          <p:cNvSpPr txBox="1"/>
          <p:nvPr>
            <p:custDataLst>
              <p:tags r:id="rId32"/>
            </p:custDataLst>
          </p:nvPr>
        </p:nvSpPr>
        <p:spPr>
          <a:xfrm>
            <a:off x="3732439" y="2406388"/>
            <a:ext cx="1207330" cy="153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迁移演练</a:t>
            </a:r>
            <a:endParaRPr kumimoji="1" lang="zh-CN" altLang="en-US" sz="10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8" name="文本框 37"/>
          <p:cNvSpPr txBox="1"/>
          <p:nvPr>
            <p:custDataLst>
              <p:tags r:id="rId33"/>
            </p:custDataLst>
          </p:nvPr>
        </p:nvSpPr>
        <p:spPr>
          <a:xfrm>
            <a:off x="5201928" y="2406388"/>
            <a:ext cx="1207330" cy="1536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b="1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实施交付</a:t>
            </a:r>
            <a:endParaRPr kumimoji="1" lang="zh-CN" altLang="en-US" sz="1000" b="1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9" name="文本框 38"/>
          <p:cNvSpPr txBox="1"/>
          <p:nvPr>
            <p:custDataLst>
              <p:tags r:id="rId34"/>
            </p:custDataLst>
          </p:nvPr>
        </p:nvSpPr>
        <p:spPr>
          <a:xfrm>
            <a:off x="999126" y="285390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上云评估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0" name="文本框 39"/>
          <p:cNvSpPr txBox="1"/>
          <p:nvPr>
            <p:custDataLst>
              <p:tags r:id="rId35"/>
            </p:custDataLst>
          </p:nvPr>
        </p:nvSpPr>
        <p:spPr>
          <a:xfrm>
            <a:off x="1009917" y="315541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平台环境调研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1" name="文本框 40"/>
          <p:cNvSpPr txBox="1"/>
          <p:nvPr>
            <p:custDataLst>
              <p:tags r:id="rId36"/>
            </p:custDataLst>
          </p:nvPr>
        </p:nvSpPr>
        <p:spPr>
          <a:xfrm>
            <a:off x="1009917" y="345693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服务选型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文本框 41"/>
          <p:cNvSpPr txBox="1"/>
          <p:nvPr>
            <p:custDataLst>
              <p:tags r:id="rId37"/>
            </p:custDataLst>
          </p:nvPr>
        </p:nvSpPr>
        <p:spPr>
          <a:xfrm>
            <a:off x="999126" y="3737498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业务背景调研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文本框 42"/>
          <p:cNvSpPr txBox="1"/>
          <p:nvPr>
            <p:custDataLst>
              <p:tags r:id="rId38"/>
            </p:custDataLst>
          </p:nvPr>
        </p:nvSpPr>
        <p:spPr>
          <a:xfrm>
            <a:off x="2419103" y="285390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项目排期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4" name="文本框 43"/>
          <p:cNvSpPr txBox="1"/>
          <p:nvPr>
            <p:custDataLst>
              <p:tags r:id="rId39"/>
            </p:custDataLst>
          </p:nvPr>
        </p:nvSpPr>
        <p:spPr>
          <a:xfrm>
            <a:off x="2419103" y="315541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技术评审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文本框 44"/>
          <p:cNvSpPr txBox="1"/>
          <p:nvPr>
            <p:custDataLst>
              <p:tags r:id="rId40"/>
            </p:custDataLst>
          </p:nvPr>
        </p:nvSpPr>
        <p:spPr>
          <a:xfrm>
            <a:off x="2419103" y="345693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停机窗口评估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6" name="文本框 45"/>
          <p:cNvSpPr txBox="1"/>
          <p:nvPr>
            <p:custDataLst>
              <p:tags r:id="rId41"/>
            </p:custDataLst>
          </p:nvPr>
        </p:nvSpPr>
        <p:spPr>
          <a:xfrm>
            <a:off x="2419103" y="3737498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回退方案评估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7" name="文本框 46"/>
          <p:cNvSpPr txBox="1"/>
          <p:nvPr>
            <p:custDataLst>
              <p:tags r:id="rId42"/>
            </p:custDataLst>
          </p:nvPr>
        </p:nvSpPr>
        <p:spPr>
          <a:xfrm>
            <a:off x="2419103" y="401806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风险预案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文本框 47"/>
          <p:cNvSpPr txBox="1"/>
          <p:nvPr>
            <p:custDataLst>
              <p:tags r:id="rId43"/>
            </p:custDataLst>
          </p:nvPr>
        </p:nvSpPr>
        <p:spPr>
          <a:xfrm>
            <a:off x="1009917" y="401806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风险评估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9" name="文本框 48"/>
          <p:cNvSpPr txBox="1"/>
          <p:nvPr>
            <p:custDataLst>
              <p:tags r:id="rId44"/>
            </p:custDataLst>
          </p:nvPr>
        </p:nvSpPr>
        <p:spPr>
          <a:xfrm>
            <a:off x="3880975" y="285390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演练环境部署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0" name="文本框 49"/>
          <p:cNvSpPr txBox="1"/>
          <p:nvPr>
            <p:custDataLst>
              <p:tags r:id="rId45"/>
            </p:custDataLst>
          </p:nvPr>
        </p:nvSpPr>
        <p:spPr>
          <a:xfrm>
            <a:off x="3880975" y="315541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迁移方案演练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文本框 52"/>
          <p:cNvSpPr txBox="1"/>
          <p:nvPr>
            <p:custDataLst>
              <p:tags r:id="rId46"/>
            </p:custDataLst>
          </p:nvPr>
        </p:nvSpPr>
        <p:spPr>
          <a:xfrm>
            <a:off x="3880975" y="345693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回退方案演练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4" name="文本框 53"/>
          <p:cNvSpPr txBox="1"/>
          <p:nvPr>
            <p:custDataLst>
              <p:tags r:id="rId47"/>
            </p:custDataLst>
          </p:nvPr>
        </p:nvSpPr>
        <p:spPr>
          <a:xfrm>
            <a:off x="3880975" y="3737498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细化迁移步骤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5" name="文本框 54"/>
          <p:cNvSpPr txBox="1"/>
          <p:nvPr>
            <p:custDataLst>
              <p:tags r:id="rId48"/>
            </p:custDataLst>
          </p:nvPr>
        </p:nvSpPr>
        <p:spPr>
          <a:xfrm>
            <a:off x="3880975" y="401806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最终方案复审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3" name="文本框 62"/>
          <p:cNvSpPr txBox="1"/>
          <p:nvPr>
            <p:custDataLst>
              <p:tags r:id="rId49"/>
            </p:custDataLst>
          </p:nvPr>
        </p:nvSpPr>
        <p:spPr>
          <a:xfrm>
            <a:off x="5358716" y="285390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环境准备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5" name="文本框 124"/>
          <p:cNvSpPr txBox="1"/>
          <p:nvPr>
            <p:custDataLst>
              <p:tags r:id="rId50"/>
            </p:custDataLst>
          </p:nvPr>
        </p:nvSpPr>
        <p:spPr>
          <a:xfrm>
            <a:off x="5358716" y="315541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迁移实施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7" name="文本框 126"/>
          <p:cNvSpPr txBox="1"/>
          <p:nvPr>
            <p:custDataLst>
              <p:tags r:id="rId51"/>
            </p:custDataLst>
          </p:nvPr>
        </p:nvSpPr>
        <p:spPr>
          <a:xfrm>
            <a:off x="5358716" y="3456930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数据对比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8" name="文本框 127"/>
          <p:cNvSpPr txBox="1"/>
          <p:nvPr>
            <p:custDataLst>
              <p:tags r:id="rId52"/>
            </p:custDataLst>
          </p:nvPr>
        </p:nvSpPr>
        <p:spPr>
          <a:xfrm>
            <a:off x="5358716" y="3737498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业务验证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9" name="文本框 128"/>
          <p:cNvSpPr txBox="1"/>
          <p:nvPr>
            <p:custDataLst>
              <p:tags r:id="rId53"/>
            </p:custDataLst>
          </p:nvPr>
        </p:nvSpPr>
        <p:spPr>
          <a:xfrm>
            <a:off x="5358716" y="4018065"/>
            <a:ext cx="910893" cy="153670"/>
          </a:xfrm>
          <a:prstGeom prst="rect">
            <a:avLst/>
          </a:prstGeom>
          <a:solidFill>
            <a:schemeClr val="bg2"/>
          </a:solidFill>
        </p:spPr>
        <p:txBody>
          <a:bodyPr wrap="square" lIns="0" tIns="0" rIns="0" bIns="0" rtlCol="0">
            <a:spAutoFit/>
          </a:bodyPr>
          <a:p>
            <a:pPr algn="ctr"/>
            <a:r>
              <a:rPr kumimoji="1" lang="zh-CN" altLang="en-US" sz="10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割接保障</a:t>
            </a:r>
            <a:endParaRPr kumimoji="1" lang="zh-CN" altLang="en-US" sz="10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0" name="文本框 129"/>
          <p:cNvSpPr txBox="1"/>
          <p:nvPr>
            <p:custDataLst>
              <p:tags r:id="rId54"/>
            </p:custDataLst>
          </p:nvPr>
        </p:nvSpPr>
        <p:spPr>
          <a:xfrm>
            <a:off x="768030" y="1870008"/>
            <a:ext cx="895024" cy="273585"/>
          </a:xfrm>
          <a:prstGeom prst="rect">
            <a:avLst/>
          </a:prstGeom>
          <a:noFill/>
          <a:ln>
            <a:noFill/>
            <a:prstDash val="sysDot"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txBody>
          <a:bodyPr wrap="square" lIns="0" tIns="0" rIns="0" bIns="0" rtlCol="0">
            <a:noAutofit/>
          </a:bodyPr>
          <a:p>
            <a:pPr algn="ctr"/>
            <a:r>
              <a:rPr kumimoji="1" lang="zh-CN" altLang="en-US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迁移咨询</a:t>
            </a:r>
            <a:endParaRPr kumimoji="1" lang="zh-CN" altLang="en-US" sz="12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1" name="文本框 130"/>
          <p:cNvSpPr txBox="1"/>
          <p:nvPr>
            <p:custDataLst>
              <p:tags r:id="rId55"/>
            </p:custDataLst>
          </p:nvPr>
        </p:nvSpPr>
        <p:spPr>
          <a:xfrm>
            <a:off x="1637665" y="1870075"/>
            <a:ext cx="1072515" cy="2736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p>
            <a:pPr algn="ctr"/>
            <a:r>
              <a:rPr kumimoji="1" lang="zh-CN" altLang="en-US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数据库上</a:t>
            </a:r>
            <a:r>
              <a:rPr kumimoji="1" lang="en-US" altLang="zh-CN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kumimoji="1" lang="zh-CN" altLang="en-US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下云</a:t>
            </a:r>
            <a:endParaRPr kumimoji="1" lang="zh-CN" altLang="en-US" sz="12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2" name="文本框 131"/>
          <p:cNvSpPr txBox="1"/>
          <p:nvPr>
            <p:custDataLst>
              <p:tags r:id="rId56"/>
            </p:custDataLst>
          </p:nvPr>
        </p:nvSpPr>
        <p:spPr>
          <a:xfrm>
            <a:off x="2711097" y="1870008"/>
            <a:ext cx="1169244" cy="2735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p>
            <a:pPr algn="ctr"/>
            <a:r>
              <a:rPr kumimoji="1" lang="zh-CN" altLang="en-US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异构数据库迁移</a:t>
            </a:r>
            <a:endParaRPr kumimoji="1" lang="zh-CN" altLang="en-US" sz="12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3" name="文本框 132"/>
          <p:cNvSpPr txBox="1"/>
          <p:nvPr>
            <p:custDataLst>
              <p:tags r:id="rId57"/>
            </p:custDataLst>
          </p:nvPr>
        </p:nvSpPr>
        <p:spPr>
          <a:xfrm>
            <a:off x="3880340" y="1870008"/>
            <a:ext cx="895024" cy="2735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p>
            <a:pPr algn="ctr"/>
            <a:r>
              <a:rPr kumimoji="1" lang="zh-CN" altLang="en-US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全库迁移</a:t>
            </a:r>
            <a:endParaRPr kumimoji="1" lang="zh-CN" altLang="en-US" sz="12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4" name="文本框 133"/>
          <p:cNvSpPr txBox="1"/>
          <p:nvPr>
            <p:custDataLst>
              <p:tags r:id="rId58"/>
            </p:custDataLst>
          </p:nvPr>
        </p:nvSpPr>
        <p:spPr>
          <a:xfrm>
            <a:off x="4775364" y="1870008"/>
            <a:ext cx="895024" cy="2735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p>
            <a:pPr algn="ctr"/>
            <a:r>
              <a:rPr kumimoji="1" lang="zh-CN" altLang="en-US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对象迁移</a:t>
            </a:r>
            <a:endParaRPr kumimoji="1" lang="zh-CN" altLang="en-US" sz="12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5" name="文本框 134"/>
          <p:cNvSpPr txBox="1"/>
          <p:nvPr>
            <p:custDataLst>
              <p:tags r:id="rId59"/>
            </p:custDataLst>
          </p:nvPr>
        </p:nvSpPr>
        <p:spPr>
          <a:xfrm>
            <a:off x="5590407" y="1870008"/>
            <a:ext cx="895024" cy="2735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p>
            <a:pPr algn="ctr"/>
            <a:r>
              <a:rPr kumimoji="1" lang="zh-CN" altLang="en-US" sz="1200" dirty="0" smtClean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数据同步</a:t>
            </a:r>
            <a:endParaRPr kumimoji="1" lang="zh-CN" altLang="en-US" sz="1200" dirty="0" smtClean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6" name="矩形 135"/>
          <p:cNvSpPr/>
          <p:nvPr>
            <p:custDataLst>
              <p:tags r:id="rId60"/>
            </p:custDataLst>
          </p:nvPr>
        </p:nvSpPr>
        <p:spPr>
          <a:xfrm>
            <a:off x="351027" y="4474464"/>
            <a:ext cx="6202324" cy="480520"/>
          </a:xfrm>
          <a:prstGeom prst="rect">
            <a:avLst/>
          </a:prstGeom>
          <a:solidFill>
            <a:schemeClr val="bg1">
              <a:lumMod val="85000"/>
              <a:alpha val="10000"/>
            </a:schemeClr>
          </a:solidFill>
          <a:ln w="3175" cap="flat" cmpd="sng" algn="ctr">
            <a:solidFill>
              <a:srgbClr val="1D1D1A"/>
            </a:solidFill>
            <a:prstDash val="dash"/>
            <a:miter lim="800000"/>
          </a:ln>
          <a:effectLst/>
        </p:spPr>
        <p:txBody>
          <a:bodyPr rot="0" spcFirstLastPara="0" vertOverflow="overflow" horzOverflow="overflow" vert="horz" wrap="square" lIns="91406" tIns="45703" rIns="91406" bIns="45703" numCol="1" spcCol="0" rtlCol="0" fromWordArt="0" anchor="ctr" anchorCtr="0" forceAA="0" compatLnSpc="1">
            <a:noAutofit/>
          </a:bodyPr>
          <a:p>
            <a:pPr algn="ctr" defTabSz="914400">
              <a:defRPr/>
            </a:pPr>
            <a:endParaRPr lang="zh-CN" altLang="en-US" sz="1600" kern="0">
              <a:solidFill>
                <a:srgbClr val="666666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7" name="文本框 7"/>
          <p:cNvSpPr txBox="1"/>
          <p:nvPr>
            <p:custDataLst>
              <p:tags r:id="rId61"/>
            </p:custDataLst>
          </p:nvPr>
        </p:nvSpPr>
        <p:spPr>
          <a:xfrm>
            <a:off x="2582873" y="4630269"/>
            <a:ext cx="1541218" cy="16891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kumimoji="1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defTabSz="914400">
              <a:defRPr/>
            </a:pPr>
            <a:r>
              <a:rPr lang="zh-CN" altLang="en-US" sz="1100" kern="0" dirty="0">
                <a:solidFill>
                  <a:prstClr val="black"/>
                </a:solidFill>
                <a:latin typeface="微软雅黑" panose="020B0503020204020204" charset="-122"/>
                <a:ea typeface="微软雅黑" panose="020B0503020204020204" charset="-122"/>
              </a:rPr>
              <a:t>迁移工具（软通动力）</a:t>
            </a:r>
            <a:endParaRPr lang="zh-CN" altLang="en-US" sz="1100" kern="0" dirty="0">
              <a:solidFill>
                <a:prstClr val="black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62"/>
            </p:custDataLst>
          </p:nvPr>
        </p:nvSpPr>
        <p:spPr>
          <a:xfrm>
            <a:off x="349250" y="162560"/>
            <a:ext cx="7240905" cy="623570"/>
          </a:xfrm>
        </p:spPr>
        <p:txBody>
          <a:bodyPr>
            <a:normAutofit/>
          </a:bodyPr>
          <a:p>
            <a:pPr algn="l"/>
            <a:r>
              <a:rPr sz="3110" dirty="0">
                <a:solidFill>
                  <a:srgbClr val="1D1D1A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服务方案</a:t>
            </a:r>
            <a:endParaRPr sz="3110" dirty="0">
              <a:solidFill>
                <a:srgbClr val="1D1D1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  <p:custDataLst>
      <p:tags r:id="rId6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49250" y="162560"/>
            <a:ext cx="7240905" cy="623570"/>
          </a:xfrm>
        </p:spPr>
        <p:txBody>
          <a:bodyPr>
            <a:normAutofit/>
          </a:bodyPr>
          <a:p>
            <a:pPr algn="l"/>
            <a:r>
              <a:rPr sz="3110" dirty="0">
                <a:solidFill>
                  <a:srgbClr val="1D1D1A"/>
                </a:solidFill>
                <a:sym typeface="+mn-ea"/>
              </a:rPr>
              <a:t>数据库迁移能力</a:t>
            </a:r>
            <a:endParaRPr sz="3110" dirty="0">
              <a:solidFill>
                <a:srgbClr val="1D1D1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0" name="文本框 69"/>
          <p:cNvSpPr txBox="1"/>
          <p:nvPr>
            <p:custDataLst>
              <p:tags r:id="rId2"/>
            </p:custDataLst>
          </p:nvPr>
        </p:nvSpPr>
        <p:spPr>
          <a:xfrm>
            <a:off x="396240" y="1120775"/>
            <a:ext cx="11411585" cy="617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noAutofit/>
          </a:bodyPr>
          <a:p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软通动力数据库专家团队为客户提供专业的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数据库迁移服务，支持多种主流数据库：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Oracle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MySQL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PostgreSQL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GaussDB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等，适用本地上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云上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、本地迁移与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云上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迁移的各种迁移链路，软通动力拥有成熟的自研数据库迁移工具，可实现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Oracle to GaussDB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的异构数据库迁移与数据同步，各项核心技术在丰富的案例中不断打磨与优化，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做到易部署、易操作、日志异地解析（不影响源端性能）、迁移中数据校验（不影响割接时间）、实时监控与数据零丢失等优势。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1" name="文本框 70"/>
          <p:cNvSpPr txBox="1"/>
          <p:nvPr>
            <p:custDataLst>
              <p:tags r:id="rId3"/>
            </p:custDataLst>
          </p:nvPr>
        </p:nvSpPr>
        <p:spPr>
          <a:xfrm>
            <a:off x="396240" y="3865245"/>
            <a:ext cx="2548890" cy="23133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noAutofit/>
          </a:bodyPr>
          <a:p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2" name="文本框 71"/>
          <p:cNvSpPr txBox="1"/>
          <p:nvPr>
            <p:custDataLst>
              <p:tags r:id="rId4"/>
            </p:custDataLst>
          </p:nvPr>
        </p:nvSpPr>
        <p:spPr>
          <a:xfrm>
            <a:off x="396240" y="2092960"/>
            <a:ext cx="2548890" cy="1402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noAutofit/>
          </a:bodyPr>
          <a:p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3" name="文本框 72"/>
          <p:cNvSpPr txBox="1"/>
          <p:nvPr>
            <p:custDataLst>
              <p:tags r:id="rId5"/>
            </p:custDataLst>
          </p:nvPr>
        </p:nvSpPr>
        <p:spPr>
          <a:xfrm>
            <a:off x="396240" y="1770380"/>
            <a:ext cx="2550160" cy="280035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noAutofit/>
          </a:bodyPr>
          <a:p>
            <a:pPr algn="ctr"/>
            <a:r>
              <a:rPr lang="zh-CN" altLang="en-US" sz="1000" b="1">
                <a:latin typeface="微软雅黑" panose="020B0503020204020204" charset="-122"/>
                <a:ea typeface="微软雅黑" panose="020B0503020204020204" charset="-122"/>
              </a:rPr>
              <a:t>迁移链路</a:t>
            </a:r>
            <a:endParaRPr lang="zh-CN" altLang="en-US" sz="1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4" name="文本框 73"/>
          <p:cNvSpPr txBox="1"/>
          <p:nvPr>
            <p:custDataLst>
              <p:tags r:id="rId6"/>
            </p:custDataLst>
          </p:nvPr>
        </p:nvSpPr>
        <p:spPr>
          <a:xfrm>
            <a:off x="454660" y="219773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本地 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5" name="文本框 74"/>
          <p:cNvSpPr txBox="1"/>
          <p:nvPr>
            <p:custDataLst>
              <p:tags r:id="rId7"/>
            </p:custDataLst>
          </p:nvPr>
        </p:nvSpPr>
        <p:spPr>
          <a:xfrm>
            <a:off x="2015490" y="219773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云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 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6" name="左右箭头 75"/>
          <p:cNvSpPr/>
          <p:nvPr>
            <p:custDataLst>
              <p:tags r:id="rId8"/>
            </p:custDataLst>
          </p:nvPr>
        </p:nvSpPr>
        <p:spPr>
          <a:xfrm>
            <a:off x="1360805" y="2267585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7" name="文本框 76"/>
          <p:cNvSpPr txBox="1"/>
          <p:nvPr>
            <p:custDataLst>
              <p:tags r:id="rId9"/>
            </p:custDataLst>
          </p:nvPr>
        </p:nvSpPr>
        <p:spPr>
          <a:xfrm>
            <a:off x="454660" y="265366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本地 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8" name="文本框 77"/>
          <p:cNvSpPr txBox="1"/>
          <p:nvPr>
            <p:custDataLst>
              <p:tags r:id="rId10"/>
            </p:custDataLst>
          </p:nvPr>
        </p:nvSpPr>
        <p:spPr>
          <a:xfrm>
            <a:off x="2015490" y="265366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本地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9" name="左右箭头 78"/>
          <p:cNvSpPr/>
          <p:nvPr>
            <p:custDataLst>
              <p:tags r:id="rId11"/>
            </p:custDataLst>
          </p:nvPr>
        </p:nvSpPr>
        <p:spPr>
          <a:xfrm>
            <a:off x="1360805" y="2723515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9" name="文本框 88"/>
          <p:cNvSpPr txBox="1"/>
          <p:nvPr>
            <p:custDataLst>
              <p:tags r:id="rId12"/>
            </p:custDataLst>
          </p:nvPr>
        </p:nvSpPr>
        <p:spPr>
          <a:xfrm>
            <a:off x="454660" y="310959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云上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0" name="文本框 89"/>
          <p:cNvSpPr txBox="1"/>
          <p:nvPr>
            <p:custDataLst>
              <p:tags r:id="rId13"/>
            </p:custDataLst>
          </p:nvPr>
        </p:nvSpPr>
        <p:spPr>
          <a:xfrm>
            <a:off x="2015490" y="310959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云上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1" name="左右箭头 90"/>
          <p:cNvSpPr/>
          <p:nvPr>
            <p:custDataLst>
              <p:tags r:id="rId14"/>
            </p:custDataLst>
          </p:nvPr>
        </p:nvSpPr>
        <p:spPr>
          <a:xfrm>
            <a:off x="1360805" y="3179445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" name="文本框 91"/>
          <p:cNvSpPr txBox="1"/>
          <p:nvPr>
            <p:custDataLst>
              <p:tags r:id="rId15"/>
            </p:custDataLst>
          </p:nvPr>
        </p:nvSpPr>
        <p:spPr>
          <a:xfrm>
            <a:off x="454660" y="3942080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Oracle 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3" name="文本框 92"/>
          <p:cNvSpPr txBox="1"/>
          <p:nvPr>
            <p:custDataLst>
              <p:tags r:id="rId16"/>
            </p:custDataLst>
          </p:nvPr>
        </p:nvSpPr>
        <p:spPr>
          <a:xfrm>
            <a:off x="2015490" y="3942080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Oracle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4" name="左右箭头 93"/>
          <p:cNvSpPr/>
          <p:nvPr>
            <p:custDataLst>
              <p:tags r:id="rId17"/>
            </p:custDataLst>
          </p:nvPr>
        </p:nvSpPr>
        <p:spPr>
          <a:xfrm>
            <a:off x="1360805" y="4011930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5" name="文本框 94"/>
          <p:cNvSpPr txBox="1"/>
          <p:nvPr>
            <p:custDataLst>
              <p:tags r:id="rId18"/>
            </p:custDataLst>
          </p:nvPr>
        </p:nvSpPr>
        <p:spPr>
          <a:xfrm>
            <a:off x="444500" y="436054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MySQL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6" name="文本框 95"/>
          <p:cNvSpPr txBox="1"/>
          <p:nvPr>
            <p:custDataLst>
              <p:tags r:id="rId19"/>
            </p:custDataLst>
          </p:nvPr>
        </p:nvSpPr>
        <p:spPr>
          <a:xfrm>
            <a:off x="2005330" y="436054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MySQL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 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7" name="左右箭头 96"/>
          <p:cNvSpPr/>
          <p:nvPr>
            <p:custDataLst>
              <p:tags r:id="rId20"/>
            </p:custDataLst>
          </p:nvPr>
        </p:nvSpPr>
        <p:spPr>
          <a:xfrm>
            <a:off x="1350645" y="4430395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8" name="文本框 97"/>
          <p:cNvSpPr txBox="1"/>
          <p:nvPr>
            <p:custDataLst>
              <p:tags r:id="rId21"/>
            </p:custDataLst>
          </p:nvPr>
        </p:nvSpPr>
        <p:spPr>
          <a:xfrm>
            <a:off x="439420" y="4779010"/>
            <a:ext cx="794385" cy="39878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PostgreSQL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9" name="文本框 98"/>
          <p:cNvSpPr txBox="1"/>
          <p:nvPr>
            <p:custDataLst>
              <p:tags r:id="rId22"/>
            </p:custDataLst>
          </p:nvPr>
        </p:nvSpPr>
        <p:spPr>
          <a:xfrm>
            <a:off x="2000250" y="4779010"/>
            <a:ext cx="794385" cy="39878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PostgreSQL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0" name="左右箭头 99"/>
          <p:cNvSpPr/>
          <p:nvPr>
            <p:custDataLst>
              <p:tags r:id="rId23"/>
            </p:custDataLst>
          </p:nvPr>
        </p:nvSpPr>
        <p:spPr>
          <a:xfrm>
            <a:off x="1345565" y="4848860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1" name="文本框 100"/>
          <p:cNvSpPr txBox="1"/>
          <p:nvPr>
            <p:custDataLst>
              <p:tags r:id="rId24"/>
            </p:custDataLst>
          </p:nvPr>
        </p:nvSpPr>
        <p:spPr>
          <a:xfrm>
            <a:off x="433070" y="517715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G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</a:rPr>
              <a:t>au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ssDB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" name="文本框 101"/>
          <p:cNvSpPr txBox="1"/>
          <p:nvPr>
            <p:custDataLst>
              <p:tags r:id="rId25"/>
            </p:custDataLst>
          </p:nvPr>
        </p:nvSpPr>
        <p:spPr>
          <a:xfrm>
            <a:off x="1993900" y="5177155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G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</a:rPr>
              <a:t>au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ssDB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3" name="左右箭头 102"/>
          <p:cNvSpPr/>
          <p:nvPr>
            <p:custDataLst>
              <p:tags r:id="rId26"/>
            </p:custDataLst>
          </p:nvPr>
        </p:nvSpPr>
        <p:spPr>
          <a:xfrm>
            <a:off x="1339215" y="5247005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" name="文本框 103"/>
          <p:cNvSpPr txBox="1"/>
          <p:nvPr>
            <p:custDataLst>
              <p:tags r:id="rId27"/>
            </p:custDataLst>
          </p:nvPr>
        </p:nvSpPr>
        <p:spPr>
          <a:xfrm>
            <a:off x="433070" y="5585460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</a:rPr>
              <a:t>Oracle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5" name="文本框 104"/>
          <p:cNvSpPr txBox="1"/>
          <p:nvPr>
            <p:custDataLst>
              <p:tags r:id="rId28"/>
            </p:custDataLst>
          </p:nvPr>
        </p:nvSpPr>
        <p:spPr>
          <a:xfrm>
            <a:off x="1993900" y="5585460"/>
            <a:ext cx="794385" cy="245110"/>
          </a:xfrm>
          <a:prstGeom prst="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G</a:t>
            </a:r>
            <a:r>
              <a:rPr lang="en-US" altLang="zh-CN" sz="1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au</a:t>
            </a:r>
            <a:r>
              <a:rPr lang="zh-CN" altLang="en-US" sz="1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ssDB</a:t>
            </a:r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6" name="左右箭头 105"/>
          <p:cNvSpPr/>
          <p:nvPr>
            <p:custDataLst>
              <p:tags r:id="rId29"/>
            </p:custDataLst>
          </p:nvPr>
        </p:nvSpPr>
        <p:spPr>
          <a:xfrm>
            <a:off x="1339215" y="5655310"/>
            <a:ext cx="542925" cy="106045"/>
          </a:xfrm>
          <a:prstGeom prst="leftRightArrow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7" name="文本框 106"/>
          <p:cNvSpPr txBox="1"/>
          <p:nvPr>
            <p:custDataLst>
              <p:tags r:id="rId30"/>
            </p:custDataLst>
          </p:nvPr>
        </p:nvSpPr>
        <p:spPr>
          <a:xfrm>
            <a:off x="398145" y="3538855"/>
            <a:ext cx="2548255" cy="273685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  <a:prstDash val="sysDot"/>
          </a:ln>
        </p:spPr>
        <p:txBody>
          <a:bodyPr wrap="square" rtlCol="0">
            <a:noAutofit/>
          </a:bodyPr>
          <a:p>
            <a:pPr algn="ctr"/>
            <a:r>
              <a:rPr lang="zh-CN" altLang="en-US" sz="1000" b="1">
                <a:latin typeface="微软雅黑" panose="020B0503020204020204" charset="-122"/>
                <a:ea typeface="微软雅黑" panose="020B0503020204020204" charset="-122"/>
              </a:rPr>
              <a:t>数据库迁移服务</a:t>
            </a:r>
            <a:endParaRPr lang="zh-CN" altLang="en-US" sz="1000" b="1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08" name="图片 107"/>
          <p:cNvPicPr>
            <a:picLocks noChangeAspect="1"/>
          </p:cNvPicPr>
          <p:nvPr>
            <p:custDataLst>
              <p:tags r:id="rId31"/>
            </p:custDataLst>
          </p:nvPr>
        </p:nvPicPr>
        <p:blipFill>
          <a:blip r:embed="rId32"/>
          <a:stretch>
            <a:fillRect/>
          </a:stretch>
        </p:blipFill>
        <p:spPr>
          <a:xfrm>
            <a:off x="2969895" y="1770380"/>
            <a:ext cx="8837295" cy="4407535"/>
          </a:xfrm>
          <a:prstGeom prst="rect">
            <a:avLst/>
          </a:prstGeom>
        </p:spPr>
      </p:pic>
    </p:spTree>
    <p:custDataLst>
      <p:tags r:id="rId3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49250" y="162560"/>
            <a:ext cx="7240905" cy="623570"/>
          </a:xfrm>
        </p:spPr>
        <p:txBody>
          <a:bodyPr>
            <a:normAutofit/>
          </a:bodyPr>
          <a:p>
            <a:pPr algn="l"/>
            <a:r>
              <a:rPr sz="3110" dirty="0">
                <a:solidFill>
                  <a:srgbClr val="1D1D1A"/>
                </a:solidFill>
                <a:sym typeface="+mn-ea"/>
              </a:rPr>
              <a:t>数据库迁移服务</a:t>
            </a:r>
            <a:endParaRPr sz="3110" dirty="0">
              <a:solidFill>
                <a:srgbClr val="1D1D1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53060" y="985520"/>
          <a:ext cx="11609705" cy="5067300"/>
        </p:xfrm>
        <a:graphic>
          <a:graphicData uri="http://schemas.openxmlformats.org/drawingml/2006/table">
            <a:tbl>
              <a:tblPr/>
              <a:tblGrid>
                <a:gridCol w="1160780"/>
                <a:gridCol w="1965325"/>
                <a:gridCol w="1442720"/>
                <a:gridCol w="1600835"/>
                <a:gridCol w="2176780"/>
                <a:gridCol w="1854835"/>
                <a:gridCol w="1408430"/>
              </a:tblGrid>
              <a:tr h="3619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服务名称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BD3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交付物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BD3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支持数据库类型（源端）</a:t>
                      </a:r>
                      <a:endParaRPr lang="zh-CN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BD3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支持数据库类型（目标端）</a:t>
                      </a:r>
                      <a:endParaRPr lang="zh-CN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BD3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报价量纲</a:t>
                      </a:r>
                      <a:endParaRPr lang="zh-CN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BD3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交付方式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BD3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选择说明（可选/必选）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DBD3"/>
                    </a:solidFill>
                  </a:tcPr>
                </a:tc>
              </a:tr>
              <a:tr h="361950"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迁移咨询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数据库迁移方案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Oracle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Oracle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12">
                  <a:txBody>
                    <a:bodyPr/>
                    <a:p>
                      <a:pPr indent="0" algn="l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基础报价：数据库数量在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套或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套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以下的，</a:t>
                      </a: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按3套数据库计算。</a:t>
                      </a:r>
                      <a:endParaRPr lang="zh-CN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indent="0" algn="l">
                        <a:buNone/>
                      </a:pPr>
                      <a:endParaRPr lang="zh-CN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增量报价：大于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套数据库的，使用阶梯价方式</a:t>
                      </a: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按每增加1套数据库</a:t>
                      </a: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计算（阶梯价标准：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套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/10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套</a:t>
                      </a:r>
                      <a:r>
                        <a:rPr lang="en-US" alt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/10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套以上</a:t>
                      </a: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）。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现场/远程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必选（六选一）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</a:tr>
              <a:tr h="36195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GaussDB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6195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GaussDB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Oracle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6195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GaussDB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6195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PostgreSQL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PostgreSQL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</a:tcPr>
                </a:tc>
              </a:tr>
              <a:tr h="36195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MySQL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MySQL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>
                      <a:solidFill>
                        <a:schemeClr val="tx1"/>
                      </a:solidFill>
                      <a:prstDash val="soli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数据</a:t>
                      </a:r>
                      <a:r>
                        <a:rPr lang="zh-CN" alt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库</a:t>
                      </a: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迁移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数据库迁移实施手册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Oracle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Oracle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现场交付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rowSpan="6">
                  <a:txBody>
                    <a:bodyPr/>
                    <a:p>
                      <a:pPr indent="0">
                        <a:buNone/>
                      </a:pPr>
                      <a:r>
                        <a:rPr lang="zh-CN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必选（六选一）</a:t>
                      </a:r>
                      <a:endParaRPr lang="zh-CN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</a:tr>
              <a:tr h="361950"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GaussDB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361950"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GaussDB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Oracle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361950"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GaussDB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361950"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PostgreSQL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PostgreSQL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</a:tr>
              <a:tr h="361950"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MySQL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MySQL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运维保障（7*24）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运维保障日报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N/A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N/A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人天收费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7*24h（现场交付/远程支持）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000" b="0">
                          <a:solidFill>
                            <a:srgbClr val="0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可选</a:t>
                      </a:r>
                      <a:endParaRPr lang="en-US" altLang="en-US" sz="1000" b="0">
                        <a:solidFill>
                          <a:srgbClr val="000000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9E8"/>
                    </a:solidFill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349250" y="162560"/>
            <a:ext cx="7240905" cy="623570"/>
          </a:xfrm>
        </p:spPr>
        <p:txBody>
          <a:bodyPr>
            <a:normAutofit/>
          </a:bodyPr>
          <a:p>
            <a:pPr algn="l"/>
            <a:r>
              <a:rPr lang="zh-CN" altLang="en-US" sz="3110" dirty="0">
                <a:solidFill>
                  <a:schemeClr val="tx1"/>
                </a:solidFill>
                <a:sym typeface="+mn-ea"/>
              </a:rPr>
              <a:t>客户案例</a:t>
            </a:r>
            <a:endParaRPr sz="3110" dirty="0">
              <a:solidFill>
                <a:srgbClr val="1D1D1A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9" name="文本框 108"/>
          <p:cNvSpPr txBox="1"/>
          <p:nvPr>
            <p:custDataLst>
              <p:tags r:id="rId2"/>
            </p:custDataLst>
          </p:nvPr>
        </p:nvSpPr>
        <p:spPr>
          <a:xfrm>
            <a:off x="533400" y="1220470"/>
            <a:ext cx="3634105" cy="4417060"/>
          </a:xfrm>
          <a:prstGeom prst="rect">
            <a:avLst/>
          </a:prstGeom>
          <a:solidFill>
            <a:srgbClr val="DBE2F2"/>
          </a:solidFill>
        </p:spPr>
        <p:txBody>
          <a:bodyPr wrap="square" rtlCol="0">
            <a:noAutofit/>
          </a:bodyPr>
          <a:p>
            <a:endParaRPr lang="zh-CN" altLang="en-US" sz="80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1" name="文本框 100"/>
          <p:cNvSpPr txBox="1"/>
          <p:nvPr>
            <p:custDataLst>
              <p:tags r:id="rId3"/>
            </p:custDataLst>
          </p:nvPr>
        </p:nvSpPr>
        <p:spPr>
          <a:xfrm>
            <a:off x="626110" y="1706245"/>
            <a:ext cx="3459480" cy="213995"/>
          </a:xfrm>
          <a:prstGeom prst="rect">
            <a:avLst/>
          </a:prstGeom>
          <a:solidFill>
            <a:srgbClr val="B6C4E5"/>
          </a:solidFill>
        </p:spPr>
        <p:txBody>
          <a:bodyPr wrap="square" rtlCol="0" anchor="t">
            <a:spAutoFit/>
          </a:bodyPr>
          <a:p>
            <a:pPr algn="l"/>
            <a:r>
              <a:rPr lang="zh-CN" altLang="en-US" sz="800" b="1" spc="70" dirty="0">
                <a:solidFill>
                  <a:schemeClr val="tx2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某书城上云迁移项目</a:t>
            </a:r>
            <a:endParaRPr lang="zh-CN" altLang="en-US" sz="800" b="1" spc="70" dirty="0">
              <a:solidFill>
                <a:schemeClr val="tx2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2" name="文本框 101"/>
          <p:cNvSpPr txBox="1"/>
          <p:nvPr>
            <p:custDataLst>
              <p:tags r:id="rId4"/>
            </p:custDataLst>
          </p:nvPr>
        </p:nvSpPr>
        <p:spPr>
          <a:xfrm>
            <a:off x="626110" y="2369185"/>
            <a:ext cx="3459480" cy="953135"/>
          </a:xfrm>
          <a:prstGeom prst="rect">
            <a:avLst/>
          </a:prstGeom>
          <a:solidFill>
            <a:srgbClr val="B6C4E5"/>
          </a:solidFill>
          <a:extLst>
            <a:ext uri="{909E8E84-426E-40DD-AFC4-6F175D3DCCD1}">
              <a14:hiddenFill xmlns:a14="http://schemas.microsoft.com/office/drawing/2010/main">
                <a:solidFill>
                  <a:srgbClr val="DFEFF6"/>
                </a:solidFill>
              </a14:hiddenFill>
            </a:ext>
          </a:extLst>
        </p:spPr>
        <p:txBody>
          <a:bodyPr wrap="square" rtlCol="0" anchor="t">
            <a:spAutoFit/>
          </a:bodyPr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运维困难: 中间件和数据库的维护和管理带来巨大压力，导致运维成本增加。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缺乏高可用性: 当前的部署方式可能会面临稳定性问题，存在业务中断的风险。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业务线不清晰: 需要对业务线进行梳理，优化流程。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自建K8s的挑战: 客户在自建K8s时遇到技术和资源难题，寻求更有效的解决方案。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3" name="文本框 102"/>
          <p:cNvSpPr txBox="1"/>
          <p:nvPr>
            <p:custDataLst>
              <p:tags r:id="rId5"/>
            </p:custDataLst>
          </p:nvPr>
        </p:nvSpPr>
        <p:spPr>
          <a:xfrm>
            <a:off x="935355" y="2081530"/>
            <a:ext cx="70739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用户痛点:</a:t>
            </a:r>
            <a:endParaRPr lang="zh-CN" altLang="en-US" sz="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4" name="文本框 103"/>
          <p:cNvSpPr txBox="1"/>
          <p:nvPr>
            <p:custDataLst>
              <p:tags r:id="rId6"/>
            </p:custDataLst>
          </p:nvPr>
        </p:nvSpPr>
        <p:spPr>
          <a:xfrm>
            <a:off x="935355" y="3601720"/>
            <a:ext cx="71755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客户收益:</a:t>
            </a:r>
            <a:endParaRPr lang="zh-CN" altLang="en-US" sz="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5" name="文本框 104"/>
          <p:cNvSpPr txBox="1"/>
          <p:nvPr>
            <p:custDataLst>
              <p:tags r:id="rId7"/>
            </p:custDataLst>
          </p:nvPr>
        </p:nvSpPr>
        <p:spPr>
          <a:xfrm>
            <a:off x="626110" y="3923665"/>
            <a:ext cx="3459480" cy="1076325"/>
          </a:xfrm>
          <a:prstGeom prst="rect">
            <a:avLst/>
          </a:prstGeom>
          <a:solidFill>
            <a:srgbClr val="B6C4E5"/>
          </a:solidFill>
        </p:spPr>
        <p:txBody>
          <a:bodyPr wrap="square" rtlCol="0" anchor="t">
            <a:spAutoFit/>
          </a:bodyPr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简化运维流程: 通过新的云平台，显著降低中间件及数据库的运维难度和成本。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增强业务稳定性: 实现平稳迁移，确保业务无缝连续运行，减少业务中断风险。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业务安全升级: 在新平台上，数据和业务得到了更高级别的安全保障。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提升自主运营能力: 新平台赋予了客户更大的业务调整和优化空间。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巩固行业地位: 技术升级助力客户在行业中确立领导地位。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高效项目交付: 面对挑战，项目团队仍确保准时、无故障地完成迁移。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107" name="组合 60"/>
          <p:cNvPicPr>
            <a:picLocks noChangeArrowheads="1"/>
          </p:cNvPicPr>
          <p:nvPr>
            <p:custDataLst>
              <p:tags r:id="rId8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626110" y="2082165"/>
            <a:ext cx="309245" cy="2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" name="组合 60"/>
          <p:cNvPicPr>
            <a:picLocks noChangeArrowheads="1"/>
          </p:cNvPicPr>
          <p:nvPr>
            <p:custDataLst>
              <p:tags r:id="rId10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626110" y="3602355"/>
            <a:ext cx="309245" cy="2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" name="文本框 109"/>
          <p:cNvSpPr txBox="1"/>
          <p:nvPr>
            <p:custDataLst>
              <p:tags r:id="rId11"/>
            </p:custDataLst>
          </p:nvPr>
        </p:nvSpPr>
        <p:spPr>
          <a:xfrm>
            <a:off x="626110" y="1330325"/>
            <a:ext cx="1327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案例</a:t>
            </a:r>
            <a:r>
              <a:rPr lang="en-US" altLang="zh-CN" sz="16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endParaRPr lang="en-US" altLang="zh-CN" sz="16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9" name="文本框 128"/>
          <p:cNvSpPr txBox="1"/>
          <p:nvPr>
            <p:custDataLst>
              <p:tags r:id="rId12"/>
            </p:custDataLst>
          </p:nvPr>
        </p:nvSpPr>
        <p:spPr>
          <a:xfrm>
            <a:off x="4352925" y="1220470"/>
            <a:ext cx="3634105" cy="4417060"/>
          </a:xfrm>
          <a:prstGeom prst="rect">
            <a:avLst/>
          </a:prstGeom>
          <a:solidFill>
            <a:srgbClr val="DBE2F2"/>
          </a:solidFill>
        </p:spPr>
        <p:txBody>
          <a:bodyPr wrap="square" rtlCol="0">
            <a:noAutofit/>
          </a:bodyPr>
          <a:p>
            <a:endParaRPr lang="zh-CN" altLang="en-US" sz="80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0" name="文本框 129"/>
          <p:cNvSpPr txBox="1"/>
          <p:nvPr>
            <p:custDataLst>
              <p:tags r:id="rId13"/>
            </p:custDataLst>
          </p:nvPr>
        </p:nvSpPr>
        <p:spPr>
          <a:xfrm>
            <a:off x="4445635" y="1706245"/>
            <a:ext cx="3459480" cy="213995"/>
          </a:xfrm>
          <a:prstGeom prst="rect">
            <a:avLst/>
          </a:prstGeom>
          <a:solidFill>
            <a:srgbClr val="B6C4E5"/>
          </a:solidFill>
        </p:spPr>
        <p:txBody>
          <a:bodyPr wrap="square" rtlCol="0" anchor="t">
            <a:spAutoFit/>
          </a:bodyPr>
          <a:p>
            <a:pPr algn="l"/>
            <a:r>
              <a:rPr lang="zh-CN" altLang="en-US" sz="800" b="1" spc="70" dirty="0">
                <a:solidFill>
                  <a:schemeClr val="tx2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大连某交易所迁移项目</a:t>
            </a:r>
            <a:endParaRPr lang="zh-CN" altLang="en-US" sz="800" b="1" spc="70" dirty="0">
              <a:solidFill>
                <a:schemeClr val="tx2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31" name="文本框 130"/>
          <p:cNvSpPr txBox="1"/>
          <p:nvPr>
            <p:custDataLst>
              <p:tags r:id="rId14"/>
            </p:custDataLst>
          </p:nvPr>
        </p:nvSpPr>
        <p:spPr>
          <a:xfrm>
            <a:off x="4445635" y="2369185"/>
            <a:ext cx="3459480" cy="1060450"/>
          </a:xfrm>
          <a:prstGeom prst="rect">
            <a:avLst/>
          </a:prstGeom>
          <a:solidFill>
            <a:srgbClr val="B6C4E5"/>
          </a:solidFill>
          <a:extLst>
            <a:ext uri="{909E8E84-426E-40DD-AFC4-6F175D3DCCD1}">
              <a14:hiddenFill xmlns:a14="http://schemas.microsoft.com/office/drawing/2010/main">
                <a:solidFill>
                  <a:srgbClr val="DFEFF6"/>
                </a:solidFill>
              </a14:hiddenFill>
            </a:ext>
          </a:extLst>
        </p:spPr>
        <p:txBody>
          <a:bodyPr wrap="square" rtlCol="0" anchor="t">
            <a:noAutofit/>
          </a:bodyPr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高性能低时延：当前架构在全链路低时延上已经不能满足客户要求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使用成本：当前现网为oracle数据库，硬件和许可成本高，后期维护成本高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安全风险：在当前大环境下，oracle存在断供的可能，后期存在安全风险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2" name="文本框 131"/>
          <p:cNvSpPr txBox="1"/>
          <p:nvPr>
            <p:custDataLst>
              <p:tags r:id="rId15"/>
            </p:custDataLst>
          </p:nvPr>
        </p:nvSpPr>
        <p:spPr>
          <a:xfrm>
            <a:off x="4754880" y="2081530"/>
            <a:ext cx="70739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用户痛点:</a:t>
            </a:r>
            <a:endParaRPr lang="zh-CN" altLang="en-US" sz="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3" name="文本框 132"/>
          <p:cNvSpPr txBox="1"/>
          <p:nvPr>
            <p:custDataLst>
              <p:tags r:id="rId16"/>
            </p:custDataLst>
          </p:nvPr>
        </p:nvSpPr>
        <p:spPr>
          <a:xfrm>
            <a:off x="4754880" y="3601720"/>
            <a:ext cx="71755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客户收益:</a:t>
            </a:r>
            <a:endParaRPr lang="zh-CN" altLang="en-US" sz="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4" name="文本框 133"/>
          <p:cNvSpPr txBox="1"/>
          <p:nvPr>
            <p:custDataLst>
              <p:tags r:id="rId17"/>
            </p:custDataLst>
          </p:nvPr>
        </p:nvSpPr>
        <p:spPr>
          <a:xfrm>
            <a:off x="4445635" y="3923665"/>
            <a:ext cx="3459480" cy="1476375"/>
          </a:xfrm>
          <a:prstGeom prst="rect">
            <a:avLst/>
          </a:prstGeom>
          <a:solidFill>
            <a:srgbClr val="B6C4E5"/>
          </a:solidFill>
        </p:spPr>
        <p:txBody>
          <a:bodyPr wrap="square" rtlCol="0" anchor="t">
            <a:noAutofit/>
          </a:bodyPr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降低综合成本：客户批量采购硬件和软件，显著降低成本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增强安全性：选购国产数据库，平稳迁移数据，大厂出品，后期维护支持有保障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增强系统能力：客户全力攻关全链路低时延，在新的架构平台上，获得更好的性能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提升行业地位：使用新架构新平台，技术上升级，使客户能在行业中处于领先地位，向更多客户推广产品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35" name="组合 60"/>
          <p:cNvPicPr>
            <a:picLocks noChangeArrowheads="1"/>
          </p:cNvPicPr>
          <p:nvPr>
            <p:custDataLst>
              <p:tags r:id="rId18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4445635" y="2082165"/>
            <a:ext cx="309245" cy="2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6" name="组合 60"/>
          <p:cNvPicPr>
            <a:picLocks noChangeArrowheads="1"/>
          </p:cNvPicPr>
          <p:nvPr>
            <p:custDataLst>
              <p:tags r:id="rId19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4445635" y="3602355"/>
            <a:ext cx="309245" cy="2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" name="文本框 136"/>
          <p:cNvSpPr txBox="1"/>
          <p:nvPr>
            <p:custDataLst>
              <p:tags r:id="rId20"/>
            </p:custDataLst>
          </p:nvPr>
        </p:nvSpPr>
        <p:spPr>
          <a:xfrm>
            <a:off x="4445635" y="1330325"/>
            <a:ext cx="1327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案例</a:t>
            </a:r>
            <a:r>
              <a:rPr lang="en-US" altLang="zh-CN" sz="16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lang="en-US" altLang="zh-CN" sz="16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8" name="文本框 137"/>
          <p:cNvSpPr txBox="1"/>
          <p:nvPr>
            <p:custDataLst>
              <p:tags r:id="rId21"/>
            </p:custDataLst>
          </p:nvPr>
        </p:nvSpPr>
        <p:spPr>
          <a:xfrm>
            <a:off x="8183245" y="1220470"/>
            <a:ext cx="3634105" cy="4417060"/>
          </a:xfrm>
          <a:prstGeom prst="rect">
            <a:avLst/>
          </a:prstGeom>
          <a:solidFill>
            <a:srgbClr val="DBE2F2"/>
          </a:solidFill>
        </p:spPr>
        <p:txBody>
          <a:bodyPr wrap="square" rtlCol="0">
            <a:noAutofit/>
          </a:bodyPr>
          <a:p>
            <a:endParaRPr lang="zh-CN" altLang="en-US" sz="80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9" name="文本框 138"/>
          <p:cNvSpPr txBox="1"/>
          <p:nvPr>
            <p:custDataLst>
              <p:tags r:id="rId22"/>
            </p:custDataLst>
          </p:nvPr>
        </p:nvSpPr>
        <p:spPr>
          <a:xfrm>
            <a:off x="8275955" y="1706245"/>
            <a:ext cx="3459480" cy="213995"/>
          </a:xfrm>
          <a:prstGeom prst="rect">
            <a:avLst/>
          </a:prstGeom>
          <a:solidFill>
            <a:srgbClr val="B6C4E5"/>
          </a:solidFill>
        </p:spPr>
        <p:txBody>
          <a:bodyPr wrap="square" rtlCol="0" anchor="t">
            <a:spAutoFit/>
          </a:bodyPr>
          <a:p>
            <a:pPr algn="l"/>
            <a:r>
              <a:rPr lang="zh-CN" altLang="en-US" sz="800" b="1" spc="70" dirty="0">
                <a:solidFill>
                  <a:schemeClr val="tx2">
                    <a:alpha val="10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某双一流大学数据库迁移项目</a:t>
            </a:r>
            <a:endParaRPr lang="zh-CN" altLang="en-US" sz="800" b="1" spc="70" dirty="0">
              <a:solidFill>
                <a:schemeClr val="tx2">
                  <a:alpha val="10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40" name="文本框 139"/>
          <p:cNvSpPr txBox="1"/>
          <p:nvPr>
            <p:custDataLst>
              <p:tags r:id="rId23"/>
            </p:custDataLst>
          </p:nvPr>
        </p:nvSpPr>
        <p:spPr>
          <a:xfrm>
            <a:off x="8275955" y="2369185"/>
            <a:ext cx="3459480" cy="1059815"/>
          </a:xfrm>
          <a:prstGeom prst="rect">
            <a:avLst/>
          </a:prstGeom>
          <a:solidFill>
            <a:srgbClr val="B6C4E5"/>
          </a:solidFill>
          <a:extLst>
            <a:ext uri="{909E8E84-426E-40DD-AFC4-6F175D3DCCD1}">
              <a14:hiddenFill xmlns:a14="http://schemas.microsoft.com/office/drawing/2010/main">
                <a:solidFill>
                  <a:srgbClr val="DFEFF6"/>
                </a:solidFill>
              </a14:hiddenFill>
            </a:ext>
          </a:extLst>
        </p:spPr>
        <p:txBody>
          <a:bodyPr wrap="square" rtlCol="0" anchor="t">
            <a:noAutofit/>
          </a:bodyPr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急需实现本研数据资源的整合与共享，形成统一、规范、标准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实现学生一体化培养方案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运用相关技术手段，提高工作效率，提升师生满意度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解决系统高峰时期的访问压力大的问题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1" name="文本框 140"/>
          <p:cNvSpPr txBox="1"/>
          <p:nvPr>
            <p:custDataLst>
              <p:tags r:id="rId24"/>
            </p:custDataLst>
          </p:nvPr>
        </p:nvSpPr>
        <p:spPr>
          <a:xfrm>
            <a:off x="8585200" y="2081530"/>
            <a:ext cx="70739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用户痛点:</a:t>
            </a:r>
            <a:endParaRPr lang="zh-CN" altLang="en-US" sz="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2" name="文本框 141"/>
          <p:cNvSpPr txBox="1"/>
          <p:nvPr>
            <p:custDataLst>
              <p:tags r:id="rId25"/>
            </p:custDataLst>
          </p:nvPr>
        </p:nvSpPr>
        <p:spPr>
          <a:xfrm>
            <a:off x="8585200" y="3601720"/>
            <a:ext cx="71755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客户收益:</a:t>
            </a:r>
            <a:endParaRPr lang="zh-CN" altLang="en-US" sz="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3" name="文本框 142"/>
          <p:cNvSpPr txBox="1"/>
          <p:nvPr>
            <p:custDataLst>
              <p:tags r:id="rId26"/>
            </p:custDataLst>
          </p:nvPr>
        </p:nvSpPr>
        <p:spPr>
          <a:xfrm>
            <a:off x="8275955" y="3923665"/>
            <a:ext cx="3459480" cy="1477010"/>
          </a:xfrm>
          <a:prstGeom prst="rect">
            <a:avLst/>
          </a:prstGeom>
          <a:solidFill>
            <a:srgbClr val="B6C4E5"/>
          </a:solidFill>
        </p:spPr>
        <p:txBody>
          <a:bodyPr wrap="square" rtlCol="0" anchor="t">
            <a:noAutofit/>
          </a:bodyPr>
          <a:p>
            <a:r>
              <a:rPr lang="zh-CN" altLang="en-US" sz="800">
                <a:latin typeface="微软雅黑" panose="020B0503020204020204" charset="-122"/>
                <a:ea typeface="微软雅黑" panose="020B0503020204020204" charset="-122"/>
              </a:rPr>
              <a:t>通过数据集成能力，打通异构系统互联通道，加强业务之间的数据共享，优化资源配置、规范业务流程；帮助学校各类教学数据资源得到统一管理，整体协调、高效运作；在国内率先实现本研一体化人才培养的管理方案能力，提高学校师生的满意度，及工作效率。</a:t>
            </a:r>
            <a:endParaRPr lang="zh-CN" altLang="en-US" sz="80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44" name="组合 60"/>
          <p:cNvPicPr>
            <a:picLocks noChangeArrowheads="1"/>
          </p:cNvPicPr>
          <p:nvPr>
            <p:custDataLst>
              <p:tags r:id="rId27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275955" y="2082165"/>
            <a:ext cx="309245" cy="2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" name="组合 60"/>
          <p:cNvPicPr>
            <a:picLocks noChangeArrowheads="1"/>
          </p:cNvPicPr>
          <p:nvPr>
            <p:custDataLst>
              <p:tags r:id="rId28"/>
            </p:custDataLst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8275955" y="3602355"/>
            <a:ext cx="309245" cy="229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" name="文本框 145"/>
          <p:cNvSpPr txBox="1"/>
          <p:nvPr>
            <p:custDataLst>
              <p:tags r:id="rId29"/>
            </p:custDataLst>
          </p:nvPr>
        </p:nvSpPr>
        <p:spPr>
          <a:xfrm>
            <a:off x="8275955" y="1330325"/>
            <a:ext cx="132778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案例</a:t>
            </a:r>
            <a:r>
              <a:rPr lang="en-US" altLang="zh-CN" sz="1600" b="1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endParaRPr lang="en-US" altLang="zh-CN" sz="1600" b="1">
              <a:solidFill>
                <a:srgbClr val="00206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30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KSO_WM_BEAUTIFY_FLAG" val=""/>
</p:tagLst>
</file>

<file path=ppt/tags/tag12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26.xml><?xml version="1.0" encoding="utf-8"?>
<p:tagLst xmlns:p="http://schemas.openxmlformats.org/presentationml/2006/main">
  <p:tag name="KSO_WM_BEAUTIFY_FLAG" val=""/>
</p:tagLst>
</file>

<file path=ppt/tags/tag127.xml><?xml version="1.0" encoding="utf-8"?>
<p:tagLst xmlns:p="http://schemas.openxmlformats.org/presentationml/2006/main">
  <p:tag name="KSO_WM_BEAUTIFY_FLAG" val=""/>
</p:tagLst>
</file>

<file path=ppt/tags/tag128.xml><?xml version="1.0" encoding="utf-8"?>
<p:tagLst xmlns:p="http://schemas.openxmlformats.org/presentationml/2006/main">
  <p:tag name="KSO_WM_BEAUTIFY_FLAG" val=""/>
</p:tagLst>
</file>

<file path=ppt/tags/tag129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BEAUTIFY_FLAG" val=""/>
</p:tagLst>
</file>

<file path=ppt/tags/tag131.xml><?xml version="1.0" encoding="utf-8"?>
<p:tagLst xmlns:p="http://schemas.openxmlformats.org/presentationml/2006/main">
  <p:tag name="KSO_WM_BEAUTIFY_FLAG" val=""/>
</p:tagLst>
</file>

<file path=ppt/tags/tag132.xml><?xml version="1.0" encoding="utf-8"?>
<p:tagLst xmlns:p="http://schemas.openxmlformats.org/presentationml/2006/main">
  <p:tag name="KSO_WM_BEAUTIFY_FLAG" val=""/>
</p:tagLst>
</file>

<file path=ppt/tags/tag133.xml><?xml version="1.0" encoding="utf-8"?>
<p:tagLst xmlns:p="http://schemas.openxmlformats.org/presentationml/2006/main">
  <p:tag name="KSO_WM_BEAUTIFY_FLAG" val=""/>
</p:tagLst>
</file>

<file path=ppt/tags/tag134.xml><?xml version="1.0" encoding="utf-8"?>
<p:tagLst xmlns:p="http://schemas.openxmlformats.org/presentationml/2006/main">
  <p:tag name="KSO_WM_BEAUTIFY_FLAG" val=""/>
</p:tagLst>
</file>

<file path=ppt/tags/tag135.xml><?xml version="1.0" encoding="utf-8"?>
<p:tagLst xmlns:p="http://schemas.openxmlformats.org/presentationml/2006/main">
  <p:tag name="KSO_WM_BEAUTIFY_FLAG" val="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BEAUTIFY_FLAG" val="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BEAUTIFY_FLAG" val=""/>
</p:tagLst>
</file>

<file path=ppt/tags/tag153.xml><?xml version="1.0" encoding="utf-8"?>
<p:tagLst xmlns:p="http://schemas.openxmlformats.org/presentationml/2006/main">
  <p:tag name="KSO_WM_BEAUTIFY_FLAG" val="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"/>
</p:tagLst>
</file>

<file path=ppt/tags/tag161.xml><?xml version="1.0" encoding="utf-8"?>
<p:tagLst xmlns:p="http://schemas.openxmlformats.org/presentationml/2006/main">
  <p:tag name="KSO_WM_BEAUTIFY_FLAG" val="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BEAUTIFY_FLAG" val=""/>
</p:tagLst>
</file>

<file path=ppt/tags/tag174.xml><?xml version="1.0" encoding="utf-8"?>
<p:tagLst xmlns:p="http://schemas.openxmlformats.org/presentationml/2006/main">
  <p:tag name="KSO_WM_BEAUTIFY_FLAG" val="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BEAUTIFY_FLAG" val=""/>
</p:tagLst>
</file>

<file path=ppt/tags/tag187.xml><?xml version="1.0" encoding="utf-8"?>
<p:tagLst xmlns:p="http://schemas.openxmlformats.org/presentationml/2006/main">
  <p:tag name="KSO_WM_BEAUTIFY_FLAG" val=""/>
</p:tagLst>
</file>

<file path=ppt/tags/tag18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189.xml><?xml version="1.0" encoding="utf-8"?>
<p:tagLst xmlns:p="http://schemas.openxmlformats.org/presentationml/2006/main">
  <p:tag name="COMMONDATA" val="eyJoZGlkIjoiNWFmZTM5OGE2ODM4YWZiNjNlM2NkMTk3ZGI3NzY4YTQifQ==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3379</Words>
  <Application>WPS 演示</Application>
  <PresentationFormat>宽屏</PresentationFormat>
  <Paragraphs>426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服务方案</vt:lpstr>
      <vt:lpstr>数据库迁移能力</vt:lpstr>
      <vt:lpstr>数据库迁移能力</vt:lpstr>
      <vt:lpstr>数据库迁移服务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Nancy</cp:lastModifiedBy>
  <cp:revision>156</cp:revision>
  <dcterms:created xsi:type="dcterms:W3CDTF">2019-06-19T02:08:00Z</dcterms:created>
  <dcterms:modified xsi:type="dcterms:W3CDTF">2023-10-24T03:52:55Z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2052-12.1.0.15673</vt:lpwstr>
  </property>
  <property fmtid="{D5CDD505-2E9C-101B-9397-08002B2CF9AE}" pid="3" name="ICV">
    <vt:lpwstr>FE2AD42D0DF247FEBC68D7C7C1213DE4_11</vt:lpwstr>
  </property>
</Properties>
</file>