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296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52" r:id="rId15"/>
    <p:sldId id="349" r:id="rId16"/>
    <p:sldId id="350" r:id="rId17"/>
    <p:sldId id="351" r:id="rId18"/>
    <p:sldId id="354" r:id="rId19"/>
  </p:sldIdLst>
  <p:sldSz cx="9144000" cy="5143500" type="screen16x9"/>
  <p:notesSz cx="6858000" cy="9144000"/>
  <p:custDataLst>
    <p:tags r:id="rId2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2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2424"/>
    <a:srgbClr val="AD4352"/>
    <a:srgbClr val="D24C4F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317" autoAdjust="0"/>
  </p:normalViewPr>
  <p:slideViewPr>
    <p:cSldViewPr snapToGrid="0" showGuides="1">
      <p:cViewPr varScale="1">
        <p:scale>
          <a:sx n="111" d="100"/>
          <a:sy n="111" d="100"/>
        </p:scale>
        <p:origin x="384" y="108"/>
      </p:cViewPr>
      <p:guideLst>
        <p:guide orient="horz" pos="1592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137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F76E1-6CAC-44DF-93C7-FF6F3621D3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34547-E012-4F67-9E38-BBECC82398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2C143-F062-47FD-B908-DF702BAE4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4547-E012-4F67-9E38-BBECC8239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4547-E012-4F67-9E38-BBECC8239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4547-E012-4F67-9E38-BBECC8239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4547-E012-4F67-9E38-BBECC8239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4547-E012-4F67-9E38-BBECC8239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4547-E012-4F67-9E38-BBECC8239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4547-E012-4F67-9E38-BBECC8239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4547-E012-4F67-9E38-BBECC8239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4547-E012-4F67-9E38-BBECC8239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4547-E012-4F67-9E38-BBECC8239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4547-E012-4F67-9E38-BBECC8239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4547-E012-4F67-9E38-BBECC8239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4547-E012-4F67-9E38-BBECC8239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4547-E012-4F67-9E38-BBECC8239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4547-E012-4F67-9E38-BBECC8239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三部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/>
        </p:nvGrpSpPr>
        <p:grpSpPr>
          <a:xfrm>
            <a:off x="428433" y="628030"/>
            <a:ext cx="8204942" cy="617221"/>
            <a:chOff x="440954" y="748080"/>
            <a:chExt cx="8204942" cy="61722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0" t="18119" r="16607" b="69949"/>
            <a:stretch>
              <a:fillRect/>
            </a:stretch>
          </p:blipFill>
          <p:spPr>
            <a:xfrm>
              <a:off x="1485900" y="748080"/>
              <a:ext cx="6115050" cy="61722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3" t="18119" r="74495" b="69949"/>
            <a:stretch>
              <a:fillRect/>
            </a:stretch>
          </p:blipFill>
          <p:spPr>
            <a:xfrm>
              <a:off x="440954" y="748080"/>
              <a:ext cx="1362446" cy="61722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09" t="18119" r="67181" b="69949"/>
            <a:stretch>
              <a:fillRect/>
            </a:stretch>
          </p:blipFill>
          <p:spPr>
            <a:xfrm>
              <a:off x="7367588" y="748080"/>
              <a:ext cx="1278308" cy="61722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四部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/>
        </p:nvGrpSpPr>
        <p:grpSpPr>
          <a:xfrm>
            <a:off x="428433" y="628030"/>
            <a:ext cx="8204942" cy="617221"/>
            <a:chOff x="440954" y="748080"/>
            <a:chExt cx="8204942" cy="61722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0" t="18119" r="16607" b="69949"/>
            <a:stretch>
              <a:fillRect/>
            </a:stretch>
          </p:blipFill>
          <p:spPr>
            <a:xfrm>
              <a:off x="1485900" y="748080"/>
              <a:ext cx="6115050" cy="61722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3" t="18119" r="74495" b="69949"/>
            <a:stretch>
              <a:fillRect/>
            </a:stretch>
          </p:blipFill>
          <p:spPr>
            <a:xfrm>
              <a:off x="440954" y="748080"/>
              <a:ext cx="1362446" cy="61722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09" t="18119" r="67181" b="69949"/>
            <a:stretch>
              <a:fillRect/>
            </a:stretch>
          </p:blipFill>
          <p:spPr>
            <a:xfrm>
              <a:off x="7367588" y="748080"/>
              <a:ext cx="1278308" cy="61722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 userDrawn="1"/>
        </p:nvSpPr>
        <p:spPr>
          <a:xfrm>
            <a:off x="963427" y="297729"/>
            <a:ext cx="7217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zh-CN" altLang="en-US" sz="20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</a:rPr>
              <a:t>新时代党的组织路线下党员干部的担当</a:t>
            </a:r>
            <a:endParaRPr lang="zh-CN" altLang="en-US" sz="2000" b="1" kern="0" dirty="0"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400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400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400" dirty="0">
              <a:noFill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700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700" dirty="0">
              <a:noFill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image" Target="../media/image34.jpeg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4.xml"/><Relationship Id="rId4" Type="http://schemas.openxmlformats.org/officeDocument/2006/relationships/image" Target="../media/image35.jpeg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6" Type="http://schemas.openxmlformats.org/officeDocument/2006/relationships/notesSlide" Target="../notesSlides/notesSlide13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108.xml"/><Relationship Id="rId23" Type="http://schemas.openxmlformats.org/officeDocument/2006/relationships/tags" Target="../tags/tag107.xml"/><Relationship Id="rId22" Type="http://schemas.openxmlformats.org/officeDocument/2006/relationships/tags" Target="../tags/tag106.xml"/><Relationship Id="rId21" Type="http://schemas.openxmlformats.org/officeDocument/2006/relationships/tags" Target="../tags/tag105.xml"/><Relationship Id="rId20" Type="http://schemas.openxmlformats.org/officeDocument/2006/relationships/tags" Target="../tags/tag104.xml"/><Relationship Id="rId2" Type="http://schemas.openxmlformats.org/officeDocument/2006/relationships/tags" Target="../tags/tag86.xml"/><Relationship Id="rId19" Type="http://schemas.openxmlformats.org/officeDocument/2006/relationships/tags" Target="../tags/tag103.xml"/><Relationship Id="rId18" Type="http://schemas.openxmlformats.org/officeDocument/2006/relationships/tags" Target="../tags/tag102.xml"/><Relationship Id="rId17" Type="http://schemas.openxmlformats.org/officeDocument/2006/relationships/tags" Target="../tags/tag101.xml"/><Relationship Id="rId16" Type="http://schemas.openxmlformats.org/officeDocument/2006/relationships/tags" Target="../tags/tag10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tags" Target="../tags/tag8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image" Target="../media/image37.png"/><Relationship Id="rId6" Type="http://schemas.openxmlformats.org/officeDocument/2006/relationships/tags" Target="../tags/tag113.xml"/><Relationship Id="rId5" Type="http://schemas.openxmlformats.org/officeDocument/2006/relationships/image" Target="../media/image36.png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7" Type="http://schemas.openxmlformats.org/officeDocument/2006/relationships/notesSlide" Target="../notesSlides/notesSlide14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20.xml"/><Relationship Id="rId14" Type="http://schemas.openxmlformats.org/officeDocument/2006/relationships/image" Target="../media/image38.png"/><Relationship Id="rId13" Type="http://schemas.openxmlformats.org/officeDocument/2006/relationships/tags" Target="../tags/tag119.xml"/><Relationship Id="rId12" Type="http://schemas.openxmlformats.org/officeDocument/2006/relationships/tags" Target="../tags/tag11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tags" Target="../tags/tag10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26.xml"/><Relationship Id="rId7" Type="http://schemas.openxmlformats.org/officeDocument/2006/relationships/image" Target="../media/image40.png"/><Relationship Id="rId6" Type="http://schemas.openxmlformats.org/officeDocument/2006/relationships/tags" Target="../tags/tag125.xml"/><Relationship Id="rId5" Type="http://schemas.openxmlformats.org/officeDocument/2006/relationships/image" Target="../media/image39.png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0" Type="http://schemas.openxmlformats.org/officeDocument/2006/relationships/notesSlide" Target="../notesSlides/notesSlide15.xml"/><Relationship Id="rId1" Type="http://schemas.openxmlformats.org/officeDocument/2006/relationships/tags" Target="../tags/tag12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image" Target="../media/image42.png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image" Target="../media/image41.png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6" Type="http://schemas.openxmlformats.org/officeDocument/2006/relationships/notesSlide" Target="../notesSlides/notesSlide16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36.xml"/><Relationship Id="rId13" Type="http://schemas.openxmlformats.org/officeDocument/2006/relationships/tags" Target="../tags/tag135.xml"/><Relationship Id="rId12" Type="http://schemas.openxmlformats.org/officeDocument/2006/relationships/image" Target="../media/image44.png"/><Relationship Id="rId11" Type="http://schemas.openxmlformats.org/officeDocument/2006/relationships/tags" Target="../tags/tag134.xml"/><Relationship Id="rId10" Type="http://schemas.openxmlformats.org/officeDocument/2006/relationships/image" Target="../media/image43.png"/><Relationship Id="rId1" Type="http://schemas.openxmlformats.org/officeDocument/2006/relationships/tags" Target="../tags/tag127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9" Type="http://schemas.openxmlformats.org/officeDocument/2006/relationships/notesSlide" Target="../notesSlides/notesSlide3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3.xml"/><Relationship Id="rId7" Type="http://schemas.openxmlformats.org/officeDocument/2006/relationships/image" Target="../media/image12.jpeg"/><Relationship Id="rId6" Type="http://schemas.openxmlformats.org/officeDocument/2006/relationships/tags" Target="../tags/tag22.xml"/><Relationship Id="rId5" Type="http://schemas.openxmlformats.org/officeDocument/2006/relationships/image" Target="../media/image11.jpeg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0" Type="http://schemas.openxmlformats.org/officeDocument/2006/relationships/notesSlide" Target="../notesSlides/notesSlide4.xml"/><Relationship Id="rId1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image" Target="../media/image15.png"/><Relationship Id="rId5" Type="http://schemas.openxmlformats.org/officeDocument/2006/relationships/tags" Target="../tags/tag30.xml"/><Relationship Id="rId4" Type="http://schemas.openxmlformats.org/officeDocument/2006/relationships/image" Target="../media/image14.png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37.xml"/><Relationship Id="rId13" Type="http://schemas.openxmlformats.org/officeDocument/2006/relationships/image" Target="../media/image16.png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tags" Target="../tags/tag42.xml"/><Relationship Id="rId7" Type="http://schemas.openxmlformats.org/officeDocument/2006/relationships/image" Target="../media/image19.jpeg"/><Relationship Id="rId6" Type="http://schemas.openxmlformats.org/officeDocument/2006/relationships/tags" Target="../tags/tag41.xml"/><Relationship Id="rId5" Type="http://schemas.openxmlformats.org/officeDocument/2006/relationships/image" Target="../media/image18.jpeg"/><Relationship Id="rId4" Type="http://schemas.openxmlformats.org/officeDocument/2006/relationships/tags" Target="../tags/tag40.xml"/><Relationship Id="rId3" Type="http://schemas.openxmlformats.org/officeDocument/2006/relationships/image" Target="../media/image17.jpeg"/><Relationship Id="rId23" Type="http://schemas.openxmlformats.org/officeDocument/2006/relationships/notesSlide" Target="../notesSlides/notesSlide7.xml"/><Relationship Id="rId22" Type="http://schemas.openxmlformats.org/officeDocument/2006/relationships/vmlDrawing" Target="../drawings/vmlDrawing1.v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48.xml"/><Relationship Id="rId2" Type="http://schemas.openxmlformats.org/officeDocument/2006/relationships/tags" Target="../tags/tag39.xml"/><Relationship Id="rId19" Type="http://schemas.openxmlformats.org/officeDocument/2006/relationships/image" Target="../media/image23.emf"/><Relationship Id="rId18" Type="http://schemas.openxmlformats.org/officeDocument/2006/relationships/oleObject" Target="../embeddings/oleObject2.bin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image" Target="../media/image22.emf"/><Relationship Id="rId13" Type="http://schemas.openxmlformats.org/officeDocument/2006/relationships/oleObject" Target="../embeddings/oleObject1.bin"/><Relationship Id="rId12" Type="http://schemas.openxmlformats.org/officeDocument/2006/relationships/tags" Target="../tags/tag44.xml"/><Relationship Id="rId11" Type="http://schemas.openxmlformats.org/officeDocument/2006/relationships/image" Target="../media/image21.jpeg"/><Relationship Id="rId10" Type="http://schemas.openxmlformats.org/officeDocument/2006/relationships/tags" Target="../tags/tag43.xml"/><Relationship Id="rId1" Type="http://schemas.openxmlformats.org/officeDocument/2006/relationships/tags" Target="../tags/tag3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image" Target="../media/image26.jpeg"/><Relationship Id="rId7" Type="http://schemas.openxmlformats.org/officeDocument/2006/relationships/tags" Target="../tags/tag53.xml"/><Relationship Id="rId6" Type="http://schemas.openxmlformats.org/officeDocument/2006/relationships/image" Target="../media/image25.jpeg"/><Relationship Id="rId5" Type="http://schemas.openxmlformats.org/officeDocument/2006/relationships/tags" Target="../tags/tag52.xml"/><Relationship Id="rId4" Type="http://schemas.openxmlformats.org/officeDocument/2006/relationships/image" Target="../media/image24.jpe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image" Target="../media/image28.png"/><Relationship Id="rId13" Type="http://schemas.openxmlformats.org/officeDocument/2006/relationships/tags" Target="../tags/tag57.xml"/><Relationship Id="rId12" Type="http://schemas.openxmlformats.org/officeDocument/2006/relationships/image" Target="../media/image27.jpeg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tags" Target="../tags/tag4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image" Target="../media/image29.png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2" Type="http://schemas.openxmlformats.org/officeDocument/2006/relationships/notesSlide" Target="../notesSlides/notesSlide9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75.xml"/><Relationship Id="rId2" Type="http://schemas.openxmlformats.org/officeDocument/2006/relationships/tags" Target="../tags/tag62.xml"/><Relationship Id="rId19" Type="http://schemas.openxmlformats.org/officeDocument/2006/relationships/image" Target="../media/image33.jpeg"/><Relationship Id="rId18" Type="http://schemas.openxmlformats.org/officeDocument/2006/relationships/tags" Target="../tags/tag74.xml"/><Relationship Id="rId17" Type="http://schemas.openxmlformats.org/officeDocument/2006/relationships/image" Target="../media/image32.png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image" Target="../media/image31.png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image" Target="../media/image30.png"/><Relationship Id="rId10" Type="http://schemas.openxmlformats.org/officeDocument/2006/relationships/tags" Target="../tags/tag69.xml"/><Relationship Id="rId1" Type="http://schemas.openxmlformats.org/officeDocument/2006/relationships/tags" Target="../tags/tag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2" t="56082" r="69366" b="14301"/>
          <a:stretch>
            <a:fillRect/>
          </a:stretch>
        </p:blipFill>
        <p:spPr>
          <a:xfrm>
            <a:off x="1376120" y="2549250"/>
            <a:ext cx="1201622" cy="17166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4" t="55446" r="15915" b="13878"/>
          <a:stretch>
            <a:fillRect/>
          </a:stretch>
        </p:blipFill>
        <p:spPr>
          <a:xfrm>
            <a:off x="6578534" y="2544096"/>
            <a:ext cx="1459113" cy="17779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6" t="53661" r="20204" b="4570"/>
          <a:stretch>
            <a:fillRect/>
          </a:stretch>
        </p:blipFill>
        <p:spPr>
          <a:xfrm>
            <a:off x="2221587" y="2859053"/>
            <a:ext cx="5074856" cy="1907156"/>
          </a:xfrm>
          <a:custGeom>
            <a:avLst/>
            <a:gdLst>
              <a:gd name="connsiteX0" fmla="*/ 0 w 6766475"/>
              <a:gd name="connsiteY0" fmla="*/ 0 h 2542875"/>
              <a:gd name="connsiteX1" fmla="*/ 6766475 w 6766475"/>
              <a:gd name="connsiteY1" fmla="*/ 0 h 2542875"/>
              <a:gd name="connsiteX2" fmla="*/ 6766475 w 6766475"/>
              <a:gd name="connsiteY2" fmla="*/ 2542875 h 2542875"/>
              <a:gd name="connsiteX3" fmla="*/ 0 w 6766475"/>
              <a:gd name="connsiteY3" fmla="*/ 2542875 h 25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475" h="2542875">
                <a:moveTo>
                  <a:pt x="0" y="0"/>
                </a:moveTo>
                <a:lnTo>
                  <a:pt x="6766475" y="0"/>
                </a:lnTo>
                <a:lnTo>
                  <a:pt x="6766475" y="2542875"/>
                </a:lnTo>
                <a:lnTo>
                  <a:pt x="0" y="2542875"/>
                </a:lnTo>
                <a:close/>
              </a:path>
            </a:pathLst>
          </a:cu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t="9680" r="80082" b="76650"/>
          <a:stretch>
            <a:fillRect/>
          </a:stretch>
        </p:blipFill>
        <p:spPr>
          <a:xfrm>
            <a:off x="413897" y="340263"/>
            <a:ext cx="1563054" cy="880570"/>
          </a:xfrm>
          <a:custGeom>
            <a:avLst/>
            <a:gdLst>
              <a:gd name="connsiteX0" fmla="*/ 0 w 1477288"/>
              <a:gd name="connsiteY0" fmla="*/ 0 h 832252"/>
              <a:gd name="connsiteX1" fmla="*/ 1477288 w 1477288"/>
              <a:gd name="connsiteY1" fmla="*/ 0 h 832252"/>
              <a:gd name="connsiteX2" fmla="*/ 1477288 w 1477288"/>
              <a:gd name="connsiteY2" fmla="*/ 832252 h 832252"/>
              <a:gd name="connsiteX3" fmla="*/ 0 w 1477288"/>
              <a:gd name="connsiteY3" fmla="*/ 832252 h 832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288" h="832252">
                <a:moveTo>
                  <a:pt x="0" y="0"/>
                </a:moveTo>
                <a:lnTo>
                  <a:pt x="1477288" y="0"/>
                </a:lnTo>
                <a:lnTo>
                  <a:pt x="1477288" y="832252"/>
                </a:lnTo>
                <a:lnTo>
                  <a:pt x="0" y="832252"/>
                </a:ln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3" r="53838" b="3300"/>
          <a:stretch>
            <a:fillRect/>
          </a:stretch>
        </p:blipFill>
        <p:spPr>
          <a:xfrm flipH="1">
            <a:off x="4922929" y="3267431"/>
            <a:ext cx="4221051" cy="15358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3" r="53838" b="3300"/>
          <a:stretch>
            <a:fillRect/>
          </a:stretch>
        </p:blipFill>
        <p:spPr>
          <a:xfrm>
            <a:off x="-20" y="3288357"/>
            <a:ext cx="4221051" cy="153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70252" r="71475" b="5863"/>
          <a:stretch>
            <a:fillRect/>
          </a:stretch>
        </p:blipFill>
        <p:spPr>
          <a:xfrm flipH="1">
            <a:off x="5526415" y="3433245"/>
            <a:ext cx="2518349" cy="10905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70252" r="71475" b="5863"/>
          <a:stretch>
            <a:fillRect/>
          </a:stretch>
        </p:blipFill>
        <p:spPr>
          <a:xfrm>
            <a:off x="1017199" y="3490065"/>
            <a:ext cx="2518349" cy="10905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48" b="550"/>
          <a:stretch>
            <a:fillRect/>
          </a:stretch>
        </p:blipFill>
        <p:spPr>
          <a:xfrm>
            <a:off x="-20" y="3433379"/>
            <a:ext cx="9144000" cy="1506829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14020" y="1454150"/>
            <a:ext cx="850265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CN" altLang="en-US" sz="4500" b="1" dirty="0">
                <a:solidFill>
                  <a:srgbClr val="D70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中望软件基层组织智慧党建系统</a:t>
            </a:r>
            <a:endParaRPr lang="zh-CN" altLang="en-US" sz="45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algn="ctr"/>
            <a:endParaRPr lang="zh-CN" altLang="en-US" sz="4500" b="1" dirty="0">
              <a:solidFill>
                <a:srgbClr val="D7000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65874" y="2293079"/>
            <a:ext cx="664893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kern="0" dirty="0">
                <a:ln w="3175">
                  <a:noFill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——【</a:t>
            </a:r>
            <a:r>
              <a:rPr sz="1800" ker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让党建深入到每个角落、每个基层组织</a:t>
            </a:r>
            <a:r>
              <a:rPr lang="en-US" altLang="zh-CN" sz="1800" kern="0" dirty="0">
                <a:ln w="3175">
                  <a:noFill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】——</a:t>
            </a:r>
            <a:endParaRPr lang="en-US" altLang="zh-CN" sz="1800" kern="0" dirty="0">
              <a:ln w="3175">
                <a:noFill/>
              </a:ln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59088" y="4650740"/>
            <a:ext cx="342582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西安中望软件资讯有限责任公司</a:t>
            </a:r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908817" y="198034"/>
            <a:ext cx="7217146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20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基层组织智慧党建系统——</a:t>
            </a:r>
            <a:r>
              <a:rPr lang="zh-CN" altLang="en-US" sz="32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党员风采</a:t>
            </a:r>
            <a:endParaRPr lang="zh-CN" altLang="en-US" sz="3200" b="1" kern="0" dirty="0"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2"/>
            </p:custDataLst>
          </p:nvPr>
        </p:nvSpPr>
        <p:spPr>
          <a:xfrm>
            <a:off x="788035" y="739775"/>
            <a:ext cx="7458710" cy="361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展示基层党组织各个党员一览图，以及党员学习笔记的成果展示。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pic>
        <p:nvPicPr>
          <p:cNvPr id="2" name="图片 1" descr="党建系统原型设计_页面_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8035" y="1101090"/>
            <a:ext cx="6750685" cy="38938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圆角矩形标注 26"/>
          <p:cNvSpPr/>
          <p:nvPr>
            <p:custDataLst>
              <p:tags r:id="rId5"/>
            </p:custDataLst>
          </p:nvPr>
        </p:nvSpPr>
        <p:spPr>
          <a:xfrm>
            <a:off x="7376160" y="2420620"/>
            <a:ext cx="1471930" cy="1255395"/>
          </a:xfrm>
          <a:prstGeom prst="wedgeRoundRectCallout">
            <a:avLst>
              <a:gd name="adj1" fmla="val -65962"/>
              <a:gd name="adj2" fmla="val 314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dirty="0"/>
              <a:t>来自党员学习笔记</a:t>
            </a:r>
            <a:endParaRPr lang="zh-CN" altLang="en-US" sz="2000" dirty="0"/>
          </a:p>
        </p:txBody>
      </p:sp>
      <p:sp>
        <p:nvSpPr>
          <p:cNvPr id="4" name="椭圆 3"/>
          <p:cNvSpPr/>
          <p:nvPr>
            <p:custDataLst>
              <p:tags r:id="rId6"/>
            </p:custDataLst>
          </p:nvPr>
        </p:nvSpPr>
        <p:spPr>
          <a:xfrm>
            <a:off x="155575" y="212725"/>
            <a:ext cx="571500" cy="5537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845952" y="212639"/>
            <a:ext cx="72171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20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基层组织智慧党建系统——</a:t>
            </a:r>
            <a:r>
              <a:rPr lang="zh-CN" altLang="en-US" sz="32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党建数据看板</a:t>
            </a:r>
            <a:endParaRPr lang="zh-CN" altLang="en-US" sz="3200" b="1" kern="0" dirty="0"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14"/>
          <p:cNvSpPr txBox="1"/>
          <p:nvPr>
            <p:custDataLst>
              <p:tags r:id="rId2"/>
            </p:custDataLst>
          </p:nvPr>
        </p:nvSpPr>
        <p:spPr>
          <a:xfrm>
            <a:off x="297815" y="1330325"/>
            <a:ext cx="1424940" cy="235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6400">
                <a:gradFill flip="none" rotWithShape="1">
                  <a:gsLst>
                    <a:gs pos="0">
                      <a:srgbClr val="C00000"/>
                    </a:gs>
                    <a:gs pos="6000">
                      <a:srgbClr val="131D7E"/>
                    </a:gs>
                    <a:gs pos="31000">
                      <a:srgbClr val="151C83"/>
                    </a:gs>
                    <a:gs pos="47000">
                      <a:srgbClr val="C00000"/>
                    </a:gs>
                    <a:gs pos="100000">
                      <a:srgbClr val="C00000"/>
                    </a:gs>
                  </a:gsLst>
                  <a:lin ang="0" scaled="1"/>
                  <a:tileRect/>
                </a:gradFill>
                <a:latin typeface="方正粗谭黑简体" panose="02000000000000000000" pitchFamily="2" charset="-122"/>
                <a:ea typeface="方正粗谭黑简体" panose="02000000000000000000" pitchFamily="2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lang="zh-CN" altLang="en-US" sz="14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通过党建数据看板，了解基层组织智慧党建系统的各项数据统计，为领导提供决策支持。</a:t>
            </a:r>
            <a:endParaRPr lang="zh-CN" altLang="en-US" sz="1400" b="1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党建系统原型设计_页面_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3501" t="2494" r="4668" b="3330"/>
          <a:stretch>
            <a:fillRect/>
          </a:stretch>
        </p:blipFill>
        <p:spPr>
          <a:xfrm>
            <a:off x="1631950" y="765810"/>
            <a:ext cx="6825615" cy="420814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155575" y="212725"/>
            <a:ext cx="571500" cy="5537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8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3" r="51649"/>
          <a:stretch>
            <a:fillRect/>
          </a:stretch>
        </p:blipFill>
        <p:spPr>
          <a:xfrm>
            <a:off x="-318882" y="-52086"/>
            <a:ext cx="4705109" cy="526798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0" t="18119" r="16607" b="69949"/>
          <a:stretch>
            <a:fillRect/>
          </a:stretch>
        </p:blipFill>
        <p:spPr>
          <a:xfrm>
            <a:off x="3028950" y="1787524"/>
            <a:ext cx="6115050" cy="61722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278630" y="2850514"/>
            <a:ext cx="370713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spc="225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后端</a:t>
            </a:r>
            <a:r>
              <a:rPr lang="zh-CN" altLang="en-US" sz="4400" b="1" spc="225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管理展示</a:t>
            </a:r>
            <a:endParaRPr lang="zh-CN" altLang="en-US" sz="4400" b="1" spc="225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78755" y="2277918"/>
            <a:ext cx="1706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0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zh-CN" altLang="en-US" sz="30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  <a:endParaRPr lang="zh-CN" altLang="en-US" sz="30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0" t="18119" r="54804" b="69949"/>
          <a:stretch>
            <a:fillRect/>
          </a:stretch>
        </p:blipFill>
        <p:spPr>
          <a:xfrm>
            <a:off x="2594610" y="3390256"/>
            <a:ext cx="6564630" cy="61722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57791" r="71262" b="12529"/>
          <a:stretch>
            <a:fillRect/>
          </a:stretch>
        </p:blipFill>
        <p:spPr>
          <a:xfrm flipH="1">
            <a:off x="7213921" y="330200"/>
            <a:ext cx="1930079" cy="1494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889767" y="216449"/>
            <a:ext cx="7217146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20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系统后台管理——</a:t>
            </a:r>
            <a:r>
              <a:rPr lang="zh-CN" altLang="en-US" sz="32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下层组织管理</a:t>
            </a:r>
            <a:endParaRPr lang="zh-CN" altLang="en-US" sz="3200" b="1" kern="0" dirty="0"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155575" y="212725"/>
            <a:ext cx="571500" cy="5537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>
            <p:custDataLst>
              <p:tags r:id="rId3"/>
            </p:custDataLst>
          </p:nvPr>
        </p:nvSpPr>
        <p:spPr>
          <a:xfrm>
            <a:off x="889635" y="800100"/>
            <a:ext cx="7368540" cy="58864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13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实现下层基层组织体系的管理，包括下层组织的绩效考核、活动内容组织情况。最多可支持</a:t>
            </a:r>
            <a:r>
              <a:rPr lang="en-US" altLang="zh-CN" sz="13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6</a:t>
            </a:r>
            <a:r>
              <a:rPr lang="zh-CN" altLang="en-US" sz="13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级组织管理。</a:t>
            </a:r>
            <a:endParaRPr lang="zh-CN" altLang="en-US" sz="13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5" name="圆角矩形 4"/>
          <p:cNvSpPr/>
          <p:nvPr>
            <p:custDataLst>
              <p:tags r:id="rId4"/>
            </p:custDataLst>
          </p:nvPr>
        </p:nvSpPr>
        <p:spPr>
          <a:xfrm>
            <a:off x="2186305" y="2733675"/>
            <a:ext cx="1685925" cy="5715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下层党建组织</a:t>
            </a:r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5"/>
            </p:custDataLst>
          </p:nvPr>
        </p:nvSpPr>
        <p:spPr>
          <a:xfrm>
            <a:off x="6086475" y="2733675"/>
            <a:ext cx="1685925" cy="5715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下层党建组织</a:t>
            </a:r>
            <a:endParaRPr lang="zh-CN" altLang="en-US"/>
          </a:p>
        </p:txBody>
      </p:sp>
      <p:sp>
        <p:nvSpPr>
          <p:cNvPr id="12" name="右大括号 11"/>
          <p:cNvSpPr/>
          <p:nvPr>
            <p:custDataLst>
              <p:tags r:id="rId6"/>
            </p:custDataLst>
          </p:nvPr>
        </p:nvSpPr>
        <p:spPr>
          <a:xfrm rot="16200000">
            <a:off x="4685665" y="511810"/>
            <a:ext cx="594995" cy="384873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>
            <p:custDataLst>
              <p:tags r:id="rId7"/>
            </p:custDataLst>
          </p:nvPr>
        </p:nvSpPr>
        <p:spPr>
          <a:xfrm>
            <a:off x="3767455" y="1638300"/>
            <a:ext cx="2438400" cy="495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上级党建组织</a:t>
            </a:r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8"/>
            </p:custDataLst>
          </p:nvPr>
        </p:nvSpPr>
        <p:spPr>
          <a:xfrm>
            <a:off x="4186555" y="3763645"/>
            <a:ext cx="382270" cy="10960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p>
            <a:pPr algn="ctr"/>
            <a:r>
              <a:rPr lang="zh-CN" altLang="en-US"/>
              <a:t>三会一课</a:t>
            </a:r>
            <a:endParaRPr lang="zh-CN" altLang="en-US"/>
          </a:p>
        </p:txBody>
      </p:sp>
      <p:sp>
        <p:nvSpPr>
          <p:cNvPr id="14" name="圆角矩形 13"/>
          <p:cNvSpPr/>
          <p:nvPr>
            <p:custDataLst>
              <p:tags r:id="rId9"/>
            </p:custDataLst>
          </p:nvPr>
        </p:nvSpPr>
        <p:spPr>
          <a:xfrm>
            <a:off x="4653280" y="3763645"/>
            <a:ext cx="382270" cy="10960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p>
            <a:pPr algn="ctr"/>
            <a:r>
              <a:rPr lang="zh-CN" altLang="en-US"/>
              <a:t>学习笔记</a:t>
            </a:r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0"/>
            </p:custDataLst>
          </p:nvPr>
        </p:nvSpPr>
        <p:spPr>
          <a:xfrm>
            <a:off x="5095875" y="3763645"/>
            <a:ext cx="382270" cy="10960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p>
            <a:pPr algn="ctr"/>
            <a:r>
              <a:rPr lang="zh-CN" altLang="en-US"/>
              <a:t>党建活动</a:t>
            </a:r>
            <a:endParaRPr lang="zh-CN" altLang="en-US"/>
          </a:p>
        </p:txBody>
      </p:sp>
      <p:sp>
        <p:nvSpPr>
          <p:cNvPr id="16" name="右大括号 15"/>
          <p:cNvSpPr/>
          <p:nvPr>
            <p:custDataLst>
              <p:tags r:id="rId11"/>
            </p:custDataLst>
          </p:nvPr>
        </p:nvSpPr>
        <p:spPr>
          <a:xfrm rot="16200000">
            <a:off x="4830445" y="2891155"/>
            <a:ext cx="462280" cy="127952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12"/>
            </p:custDataLst>
          </p:nvPr>
        </p:nvSpPr>
        <p:spPr>
          <a:xfrm>
            <a:off x="4143375" y="2733675"/>
            <a:ext cx="1685925" cy="5715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下层党建组织</a:t>
            </a:r>
            <a:endParaRPr lang="zh-CN" altLang="en-US"/>
          </a:p>
        </p:txBody>
      </p:sp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2203450" y="3763645"/>
            <a:ext cx="382270" cy="10960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p>
            <a:pPr algn="ctr"/>
            <a:r>
              <a:rPr lang="zh-CN" altLang="en-US"/>
              <a:t>三会一课</a:t>
            </a:r>
            <a:endParaRPr lang="zh-CN" altLang="en-US"/>
          </a:p>
        </p:txBody>
      </p:sp>
      <p:sp>
        <p:nvSpPr>
          <p:cNvPr id="18" name="圆角矩形 17"/>
          <p:cNvSpPr/>
          <p:nvPr>
            <p:custDataLst>
              <p:tags r:id="rId14"/>
            </p:custDataLst>
          </p:nvPr>
        </p:nvSpPr>
        <p:spPr>
          <a:xfrm>
            <a:off x="2660650" y="3763645"/>
            <a:ext cx="382270" cy="10960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p>
            <a:pPr algn="ctr"/>
            <a:r>
              <a:rPr lang="zh-CN" altLang="en-US"/>
              <a:t>学习笔记</a:t>
            </a:r>
            <a:endParaRPr lang="zh-CN" altLang="en-US"/>
          </a:p>
        </p:txBody>
      </p:sp>
      <p:sp>
        <p:nvSpPr>
          <p:cNvPr id="19" name="圆角矩形 18"/>
          <p:cNvSpPr/>
          <p:nvPr>
            <p:custDataLst>
              <p:tags r:id="rId15"/>
            </p:custDataLst>
          </p:nvPr>
        </p:nvSpPr>
        <p:spPr>
          <a:xfrm>
            <a:off x="3122295" y="3763645"/>
            <a:ext cx="382270" cy="10960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p>
            <a:pPr algn="ctr"/>
            <a:r>
              <a:rPr lang="zh-CN" altLang="en-US"/>
              <a:t>党建活动</a:t>
            </a:r>
            <a:endParaRPr lang="zh-CN" altLang="en-US"/>
          </a:p>
        </p:txBody>
      </p:sp>
      <p:sp>
        <p:nvSpPr>
          <p:cNvPr id="20" name="右大括号 19"/>
          <p:cNvSpPr/>
          <p:nvPr>
            <p:custDataLst>
              <p:tags r:id="rId16"/>
            </p:custDataLst>
          </p:nvPr>
        </p:nvSpPr>
        <p:spPr>
          <a:xfrm rot="16200000">
            <a:off x="2872105" y="2866390"/>
            <a:ext cx="462280" cy="132905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>
            <p:custDataLst>
              <p:tags r:id="rId17"/>
            </p:custDataLst>
          </p:nvPr>
        </p:nvSpPr>
        <p:spPr>
          <a:xfrm>
            <a:off x="6132830" y="3763645"/>
            <a:ext cx="382270" cy="10960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p>
            <a:pPr algn="ctr"/>
            <a:r>
              <a:rPr lang="zh-CN" altLang="en-US"/>
              <a:t>三会一课</a:t>
            </a:r>
            <a:endParaRPr lang="zh-CN" altLang="en-US"/>
          </a:p>
        </p:txBody>
      </p:sp>
      <p:sp>
        <p:nvSpPr>
          <p:cNvPr id="22" name="圆角矩形 21"/>
          <p:cNvSpPr/>
          <p:nvPr>
            <p:custDataLst>
              <p:tags r:id="rId18"/>
            </p:custDataLst>
          </p:nvPr>
        </p:nvSpPr>
        <p:spPr>
          <a:xfrm>
            <a:off x="6590030" y="3763645"/>
            <a:ext cx="382270" cy="10960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p>
            <a:pPr algn="ctr"/>
            <a:r>
              <a:rPr lang="zh-CN" altLang="en-US"/>
              <a:t>学习笔记</a:t>
            </a:r>
            <a:endParaRPr lang="zh-CN" altLang="en-US"/>
          </a:p>
        </p:txBody>
      </p:sp>
      <p:sp>
        <p:nvSpPr>
          <p:cNvPr id="23" name="圆角矩形 22"/>
          <p:cNvSpPr/>
          <p:nvPr>
            <p:custDataLst>
              <p:tags r:id="rId19"/>
            </p:custDataLst>
          </p:nvPr>
        </p:nvSpPr>
        <p:spPr>
          <a:xfrm>
            <a:off x="7042150" y="3763645"/>
            <a:ext cx="382270" cy="10960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p>
            <a:pPr algn="ctr"/>
            <a:r>
              <a:rPr lang="zh-CN" altLang="en-US"/>
              <a:t>党建活动</a:t>
            </a:r>
            <a:endParaRPr lang="zh-CN" altLang="en-US"/>
          </a:p>
        </p:txBody>
      </p:sp>
      <p:sp>
        <p:nvSpPr>
          <p:cNvPr id="24" name="右大括号 23"/>
          <p:cNvSpPr/>
          <p:nvPr>
            <p:custDataLst>
              <p:tags r:id="rId20"/>
            </p:custDataLst>
          </p:nvPr>
        </p:nvSpPr>
        <p:spPr>
          <a:xfrm rot="16200000">
            <a:off x="6789420" y="2880995"/>
            <a:ext cx="462280" cy="130556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>
            <p:custDataLst>
              <p:tags r:id="rId21"/>
            </p:custDataLst>
          </p:nvPr>
        </p:nvSpPr>
        <p:spPr>
          <a:xfrm>
            <a:off x="3566160" y="3764915"/>
            <a:ext cx="382270" cy="10960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rtlCol="0" anchor="ctr"/>
          <a:p>
            <a:pPr algn="ctr"/>
            <a:r>
              <a:rPr lang="zh-CN" altLang="en-US"/>
              <a:t>数据看板</a:t>
            </a:r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22"/>
            </p:custDataLst>
          </p:nvPr>
        </p:nvSpPr>
        <p:spPr>
          <a:xfrm>
            <a:off x="5510530" y="3761740"/>
            <a:ext cx="382270" cy="10960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rtlCol="0" anchor="ctr"/>
          <a:p>
            <a:pPr algn="ctr"/>
            <a:r>
              <a:rPr lang="zh-CN" altLang="en-US"/>
              <a:t>数据看板</a:t>
            </a:r>
            <a:endParaRPr lang="zh-CN" altLang="en-US"/>
          </a:p>
        </p:txBody>
      </p:sp>
      <p:sp>
        <p:nvSpPr>
          <p:cNvPr id="28" name="圆角矩形 27"/>
          <p:cNvSpPr/>
          <p:nvPr>
            <p:custDataLst>
              <p:tags r:id="rId23"/>
            </p:custDataLst>
          </p:nvPr>
        </p:nvSpPr>
        <p:spPr>
          <a:xfrm>
            <a:off x="7494270" y="3764915"/>
            <a:ext cx="382270" cy="10960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rtlCol="0" anchor="ctr"/>
          <a:p>
            <a:pPr algn="ctr"/>
            <a:r>
              <a:rPr lang="zh-CN" altLang="en-US"/>
              <a:t>数据看板</a:t>
            </a:r>
            <a:endParaRPr lang="zh-CN" altLang="en-US"/>
          </a:p>
        </p:txBody>
      </p:sp>
      <p:sp>
        <p:nvSpPr>
          <p:cNvPr id="29" name="五边形 28"/>
          <p:cNvSpPr/>
          <p:nvPr>
            <p:custDataLst>
              <p:tags r:id="rId24"/>
            </p:custDataLst>
          </p:nvPr>
        </p:nvSpPr>
        <p:spPr>
          <a:xfrm>
            <a:off x="889635" y="2043430"/>
            <a:ext cx="1161415" cy="105727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实现各级</a:t>
            </a:r>
            <a:endParaRPr lang="zh-CN" altLang="en-US"/>
          </a:p>
          <a:p>
            <a:pPr algn="ctr"/>
            <a:r>
              <a:rPr lang="zh-CN" altLang="en-US"/>
              <a:t>党建监管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889767" y="216449"/>
            <a:ext cx="72171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20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系统后台管理——</a:t>
            </a:r>
            <a:r>
              <a:rPr lang="zh-CN" altLang="en-US" sz="32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传播推送</a:t>
            </a:r>
            <a:endParaRPr lang="zh-CN" altLang="en-US" sz="3200" b="1" kern="0" dirty="0"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2"/>
            </p:custDataLst>
          </p:nvPr>
        </p:nvSpPr>
        <p:spPr>
          <a:xfrm>
            <a:off x="2723515" y="1099185"/>
            <a:ext cx="3840480" cy="714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将党建学习内容、活动组织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直推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给每个党员、周边群众，让党建活动得到最大化的宣传。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 10"/>
          <p:cNvSpPr/>
          <p:nvPr>
            <p:custDataLst>
              <p:tags r:id="rId3"/>
            </p:custDataLst>
          </p:nvPr>
        </p:nvSpPr>
        <p:spPr bwMode="auto">
          <a:xfrm>
            <a:off x="6642100" y="3425190"/>
            <a:ext cx="1265555" cy="847090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32270" y="960120"/>
            <a:ext cx="930910" cy="930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01610" y="960120"/>
            <a:ext cx="930910" cy="930910"/>
          </a:xfrm>
          <a:prstGeom prst="rect">
            <a:avLst/>
          </a:prstGeom>
        </p:spPr>
      </p:pic>
      <p:sp>
        <p:nvSpPr>
          <p:cNvPr id="4" name="圆角矩形 3"/>
          <p:cNvSpPr/>
          <p:nvPr>
            <p:custDataLst>
              <p:tags r:id="rId8"/>
            </p:custDataLst>
          </p:nvPr>
        </p:nvSpPr>
        <p:spPr>
          <a:xfrm>
            <a:off x="704850" y="1117600"/>
            <a:ext cx="1850390" cy="695960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阿里巴巴普惠体 Heavy" panose="00020600040101010101" charset="-122"/>
                <a:ea typeface="阿里巴巴普惠体 Heavy" panose="00020600040101010101" charset="-122"/>
              </a:rPr>
              <a:t>直接推送</a:t>
            </a:r>
            <a:endParaRPr lang="zh-CN" altLang="en-US" sz="1600">
              <a:solidFill>
                <a:schemeClr val="bg1"/>
              </a:solidFill>
              <a:latin typeface="阿里巴巴普惠体 Heavy" panose="00020600040101010101" charset="-122"/>
              <a:ea typeface="阿里巴巴普惠体 Heavy" panose="0002060004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2717165" y="2334859"/>
            <a:ext cx="3840480" cy="6324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30000"/>
              </a:lnSpc>
              <a:buClrTx/>
              <a:buSzTx/>
              <a:buNone/>
            </a:pPr>
            <a:r>
              <a:rPr 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实现一键式将党建内容向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QQ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、微信、</a:t>
            </a:r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空间、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微</a:t>
            </a:r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博等第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三方自媒体平台进行</a:t>
            </a:r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分享。</a:t>
            </a:r>
            <a:endParaRPr lang="zh-CN" altLang="en-US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圆角矩形 18"/>
          <p:cNvSpPr/>
          <p:nvPr>
            <p:custDataLst>
              <p:tags r:id="rId10"/>
            </p:custDataLst>
          </p:nvPr>
        </p:nvSpPr>
        <p:spPr>
          <a:xfrm>
            <a:off x="698500" y="2301875"/>
            <a:ext cx="1850390" cy="695960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阿里巴巴普惠体 Heavy" panose="00020600040101010101" charset="-122"/>
                <a:ea typeface="阿里巴巴普惠体 Heavy" panose="00020600040101010101" charset="-122"/>
              </a:rPr>
              <a:t>全网分享</a:t>
            </a:r>
            <a:endParaRPr lang="zh-CN" altLang="en-US" sz="1600">
              <a:solidFill>
                <a:schemeClr val="bg1"/>
              </a:solidFill>
              <a:latin typeface="阿里巴巴普惠体 Heavy" panose="00020600040101010101" charset="-122"/>
              <a:ea typeface="阿里巴巴普惠体 Heavy" panose="00020600040101010101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2710815" y="3477260"/>
            <a:ext cx="3840480" cy="9010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30000"/>
              </a:lnSpc>
              <a:buClrTx/>
              <a:buSzTx/>
              <a:buNone/>
            </a:pPr>
            <a:r>
              <a:rPr 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由各个党员进行信息分享传播，系统将自动记录各人传播量，从而实现传播任务的统计考核，实现组织化传播。</a:t>
            </a:r>
            <a:endParaRPr 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12"/>
            </p:custDataLst>
          </p:nvPr>
        </p:nvSpPr>
        <p:spPr>
          <a:xfrm>
            <a:off x="692150" y="3533775"/>
            <a:ext cx="1850390" cy="695960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阿里巴巴普惠体 Heavy" panose="00020600040101010101" charset="-122"/>
                <a:ea typeface="阿里巴巴普惠体 Heavy" panose="00020600040101010101" charset="-122"/>
              </a:rPr>
              <a:t>任务式传播</a:t>
            </a:r>
            <a:endParaRPr lang="zh-CN" altLang="en-US" sz="1600">
              <a:solidFill>
                <a:schemeClr val="bg1"/>
              </a:solidFill>
              <a:latin typeface="阿里巴巴普惠体 Heavy" panose="00020600040101010101" charset="-122"/>
              <a:ea typeface="阿里巴巴普惠体 Heavy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725920" y="2112010"/>
            <a:ext cx="2024380" cy="114363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椭圆 5"/>
          <p:cNvSpPr/>
          <p:nvPr>
            <p:custDataLst>
              <p:tags r:id="rId15"/>
            </p:custDataLst>
          </p:nvPr>
        </p:nvSpPr>
        <p:spPr>
          <a:xfrm>
            <a:off x="155575" y="212725"/>
            <a:ext cx="571500" cy="5537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889767" y="216449"/>
            <a:ext cx="7217146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20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系统后台管理——</a:t>
            </a:r>
            <a:r>
              <a:rPr lang="zh-CN" altLang="en-US" sz="32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系统用户管理</a:t>
            </a:r>
            <a:endParaRPr lang="zh-CN" altLang="en-US" sz="3200" b="1" kern="0" dirty="0"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155575" y="212725"/>
            <a:ext cx="571500" cy="5537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>
            <p:custDataLst>
              <p:tags r:id="rId3"/>
            </p:custDataLst>
          </p:nvPr>
        </p:nvSpPr>
        <p:spPr>
          <a:xfrm>
            <a:off x="889635" y="766445"/>
            <a:ext cx="7439025" cy="5886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党员是本基层党建系统的主要使用用户，是党建内容学习的参与者及传播者。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管理员可以通过【批量添加】、【党员分组】、【删除】等方式建立自己的党员体系。</a:t>
            </a:r>
            <a:endParaRPr lang="zh-CN" altLang="en-US" sz="13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89635" y="1503680"/>
            <a:ext cx="5966460" cy="2454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917950" y="2275205"/>
            <a:ext cx="4951095" cy="24491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矩形标注 14"/>
          <p:cNvSpPr/>
          <p:nvPr>
            <p:custDataLst>
              <p:tags r:id="rId8"/>
            </p:custDataLst>
          </p:nvPr>
        </p:nvSpPr>
        <p:spPr>
          <a:xfrm>
            <a:off x="889635" y="4106545"/>
            <a:ext cx="2766060" cy="617855"/>
          </a:xfrm>
          <a:prstGeom prst="wedgeRectCallout">
            <a:avLst>
              <a:gd name="adj1" fmla="val 76285"/>
              <a:gd name="adj2" fmla="val -84121"/>
            </a:avLst>
          </a:prstGeom>
          <a:solidFill>
            <a:srgbClr val="5B9BD5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800">
                <a:solidFill>
                  <a:schemeClr val="bg1"/>
                </a:solidFill>
              </a:rPr>
              <a:t>查看党员个人详细信息</a:t>
            </a:r>
            <a:endParaRPr lang="zh-CN" alt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889767" y="216449"/>
            <a:ext cx="7217146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20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系统后台管理——</a:t>
            </a:r>
            <a:r>
              <a:rPr lang="zh-CN" altLang="en-US" sz="32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内容管理平台</a:t>
            </a:r>
            <a:endParaRPr lang="zh-CN" altLang="en-US" sz="3200" b="1" kern="0" dirty="0"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155575" y="212725"/>
            <a:ext cx="571500" cy="5537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>
            <p:custDataLst>
              <p:tags r:id="rId3"/>
            </p:custDataLst>
          </p:nvPr>
        </p:nvSpPr>
        <p:spPr>
          <a:xfrm>
            <a:off x="889635" y="800100"/>
            <a:ext cx="7368540" cy="58864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13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内容管理是对三会一课总结、党建活动等信息内容的设计制作。支持图文音视多格式编辑、支持流程化审批和在线投标等活动建立。</a:t>
            </a:r>
            <a:endParaRPr lang="zh-CN" altLang="en-US" sz="13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29970" y="1434465"/>
            <a:ext cx="3368675" cy="1747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圆角矩形 1"/>
          <p:cNvSpPr/>
          <p:nvPr>
            <p:custDataLst>
              <p:tags r:id="rId6"/>
            </p:custDataLst>
          </p:nvPr>
        </p:nvSpPr>
        <p:spPr>
          <a:xfrm>
            <a:off x="2103120" y="1750695"/>
            <a:ext cx="746125" cy="1365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p>
            <a:pPr algn="ctr"/>
            <a:r>
              <a:rPr lang="zh-CN" altLang="en-US"/>
              <a:t>可视化快速内容设计编辑</a:t>
            </a:r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4669790" y="1398905"/>
            <a:ext cx="3979545" cy="3562350"/>
            <a:chOff x="3915" y="5898"/>
            <a:chExt cx="5368" cy="4614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11453" b="10056"/>
            <a:stretch>
              <a:fillRect/>
            </a:stretch>
          </p:blipFill>
          <p:spPr>
            <a:xfrm>
              <a:off x="6639" y="5898"/>
              <a:ext cx="2644" cy="461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t="11333" b="10165"/>
            <a:stretch>
              <a:fillRect/>
            </a:stretch>
          </p:blipFill>
          <p:spPr>
            <a:xfrm>
              <a:off x="3915" y="5898"/>
              <a:ext cx="2644" cy="461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pic>
        <p:nvPicPr>
          <p:cNvPr id="10" name="图片 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278380" y="3227705"/>
            <a:ext cx="2120265" cy="1747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圆角矩形 10"/>
          <p:cNvSpPr/>
          <p:nvPr>
            <p:custDataLst>
              <p:tags r:id="rId13"/>
            </p:custDataLst>
          </p:nvPr>
        </p:nvSpPr>
        <p:spPr>
          <a:xfrm>
            <a:off x="1029970" y="3402965"/>
            <a:ext cx="664845" cy="1396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p>
            <a:pPr algn="ctr"/>
            <a:r>
              <a:rPr lang="zh-CN" altLang="en-US"/>
              <a:t>在线投标系统</a:t>
            </a:r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14"/>
            </p:custDataLst>
          </p:nvPr>
        </p:nvSpPr>
        <p:spPr>
          <a:xfrm>
            <a:off x="5982335" y="3788410"/>
            <a:ext cx="1514475" cy="525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p>
            <a:pPr algn="ctr"/>
            <a:r>
              <a:rPr lang="zh-CN" altLang="en-US"/>
              <a:t>内容审批系统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3" r="51649"/>
          <a:stretch>
            <a:fillRect/>
          </a:stretch>
        </p:blipFill>
        <p:spPr>
          <a:xfrm>
            <a:off x="-318882" y="-52086"/>
            <a:ext cx="4705109" cy="526798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0" t="18119" r="16607" b="69949"/>
          <a:stretch>
            <a:fillRect/>
          </a:stretch>
        </p:blipFill>
        <p:spPr>
          <a:xfrm>
            <a:off x="3028950" y="1787524"/>
            <a:ext cx="6115050" cy="61722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278630" y="2850514"/>
            <a:ext cx="370713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spc="225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前端功能</a:t>
            </a:r>
            <a:r>
              <a:rPr lang="zh-CN" altLang="en-US" sz="4400" b="1" spc="225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  <a:endParaRPr lang="zh-CN" altLang="en-US" sz="4400" b="1" spc="225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78755" y="2277918"/>
            <a:ext cx="1706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0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zh-CN" altLang="en-US" sz="30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  <a:endParaRPr lang="zh-CN" altLang="en-US" sz="30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0" t="18119" r="54804" b="69949"/>
          <a:stretch>
            <a:fillRect/>
          </a:stretch>
        </p:blipFill>
        <p:spPr>
          <a:xfrm>
            <a:off x="2594610" y="3390256"/>
            <a:ext cx="6564630" cy="61722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57791" r="71262" b="12529"/>
          <a:stretch>
            <a:fillRect/>
          </a:stretch>
        </p:blipFill>
        <p:spPr>
          <a:xfrm flipH="1">
            <a:off x="7213921" y="330200"/>
            <a:ext cx="1930079" cy="1494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57480" y="1167130"/>
            <a:ext cx="957580" cy="2968625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914400">
              <a:lnSpc>
                <a:spcPct val="130000"/>
              </a:lnSpc>
              <a:buClrTx/>
              <a:buSzTx/>
              <a:buFontTx/>
              <a:defRPr/>
            </a:pPr>
            <a:r>
              <a:rPr lang="zh-CN" altLang="en-US" sz="24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基层组织智慧党建系统架构</a:t>
            </a:r>
            <a:endParaRPr lang="zh-CN" altLang="en-US" sz="2400" b="1" kern="0" dirty="0"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1563370" y="347345"/>
            <a:ext cx="2365375" cy="52959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党建大屏端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圆角矩形 21"/>
          <p:cNvSpPr/>
          <p:nvPr>
            <p:custDataLst>
              <p:tags r:id="rId3"/>
            </p:custDataLst>
          </p:nvPr>
        </p:nvSpPr>
        <p:spPr>
          <a:xfrm>
            <a:off x="4107815" y="347345"/>
            <a:ext cx="2365375" cy="52959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平板、手机移动端</a:t>
            </a:r>
            <a:endParaRPr lang="en-US" altLang="zh-CN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>
            <p:custDataLst>
              <p:tags r:id="rId4"/>
            </p:custDataLst>
          </p:nvPr>
        </p:nvSpPr>
        <p:spPr>
          <a:xfrm>
            <a:off x="6614160" y="347345"/>
            <a:ext cx="1908175" cy="52959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党建</a:t>
            </a:r>
            <a:r>
              <a:rPr 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智慧笔记本</a:t>
            </a:r>
            <a:endParaRPr lang="zh-CN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1346200" y="1167130"/>
            <a:ext cx="7472045" cy="1017270"/>
          </a:xfrm>
          <a:prstGeom prst="rect">
            <a:avLst/>
          </a:prstGeom>
          <a:gradFill>
            <a:gsLst>
              <a:gs pos="70000">
                <a:schemeClr val="tx2">
                  <a:lumMod val="40000"/>
                  <a:lumOff val="60000"/>
                </a:schemeClr>
              </a:gs>
              <a:gs pos="6000">
                <a:srgbClr val="0070C0"/>
              </a:gs>
              <a:gs pos="96000">
                <a:schemeClr val="accent4">
                  <a:tint val="15000"/>
                  <a:satMod val="350000"/>
                </a:schemeClr>
              </a:gs>
            </a:gsLst>
            <a:lin ang="0"/>
          </a:gradFill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sz="16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SAAS</a:t>
            </a:r>
            <a:r>
              <a:rPr lang="zh-CN" altLang="en-US" sz="16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层</a:t>
            </a:r>
            <a:endParaRPr lang="zh-CN" altLang="en-US" sz="1600" b="1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2544445" y="1300480"/>
            <a:ext cx="6070600" cy="73723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基层组织智慧党建系统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>
            <p:custDataLst>
              <p:tags r:id="rId7"/>
            </p:custDataLst>
          </p:nvPr>
        </p:nvSpPr>
        <p:spPr>
          <a:xfrm>
            <a:off x="1346835" y="2308225"/>
            <a:ext cx="7472045" cy="956310"/>
          </a:xfrm>
          <a:prstGeom prst="rect">
            <a:avLst/>
          </a:prstGeom>
          <a:gradFill>
            <a:gsLst>
              <a:gs pos="70000">
                <a:schemeClr val="tx2">
                  <a:lumMod val="40000"/>
                  <a:lumOff val="60000"/>
                </a:schemeClr>
              </a:gs>
              <a:gs pos="6000">
                <a:srgbClr val="0070C0"/>
              </a:gs>
              <a:gs pos="96000">
                <a:schemeClr val="accent4">
                  <a:tint val="15000"/>
                  <a:satMod val="350000"/>
                </a:schemeClr>
              </a:gs>
            </a:gsLst>
            <a:lin ang="0"/>
          </a:gradFill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 sz="16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PAAS</a:t>
            </a:r>
            <a:r>
              <a:rPr lang="zh-CN" altLang="en-US" sz="16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层</a:t>
            </a:r>
            <a:endParaRPr lang="zh-CN" altLang="en-US" sz="1600" b="1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8"/>
            </p:custDataLst>
          </p:nvPr>
        </p:nvSpPr>
        <p:spPr>
          <a:xfrm>
            <a:off x="7058025" y="2512695"/>
            <a:ext cx="1557655" cy="53975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shade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统一消息服务</a:t>
            </a:r>
            <a:endParaRPr lang="zh-CN" altLang="en-US" sz="1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>
            <p:custDataLst>
              <p:tags r:id="rId9"/>
            </p:custDataLst>
          </p:nvPr>
        </p:nvSpPr>
        <p:spPr>
          <a:xfrm>
            <a:off x="4053205" y="2512695"/>
            <a:ext cx="1421765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shade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统一安全管理</a:t>
            </a:r>
            <a:endParaRPr lang="en-US" altLang="zh-CN" sz="1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>
            <p:custDataLst>
              <p:tags r:id="rId10"/>
            </p:custDataLst>
          </p:nvPr>
        </p:nvSpPr>
        <p:spPr>
          <a:xfrm>
            <a:off x="5541010" y="2512695"/>
            <a:ext cx="1421765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shade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统一知识库</a:t>
            </a:r>
            <a:endParaRPr lang="zh-CN" altLang="en-US" sz="1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343025" y="3406140"/>
            <a:ext cx="7475855" cy="1390650"/>
            <a:chOff x="2211" y="5749"/>
            <a:chExt cx="9853" cy="1962"/>
          </a:xfrm>
        </p:grpSpPr>
        <p:sp>
          <p:nvSpPr>
            <p:cNvPr id="37" name="矩形 36"/>
            <p:cNvSpPr/>
            <p:nvPr>
              <p:custDataLst>
                <p:tags r:id="rId11"/>
              </p:custDataLst>
            </p:nvPr>
          </p:nvSpPr>
          <p:spPr>
            <a:xfrm>
              <a:off x="2211" y="5749"/>
              <a:ext cx="9853" cy="1962"/>
            </a:xfrm>
            <a:prstGeom prst="rect">
              <a:avLst/>
            </a:prstGeom>
            <a:gradFill>
              <a:gsLst>
                <a:gs pos="6000">
                  <a:srgbClr val="ECEFF5">
                    <a:lumMod val="60000"/>
                    <a:lumOff val="40000"/>
                  </a:srgbClr>
                </a:gs>
                <a:gs pos="57000">
                  <a:srgbClr val="ECEFF5">
                    <a:lumMod val="40000"/>
                    <a:lumOff val="60000"/>
                  </a:srgbClr>
                </a:gs>
                <a:gs pos="96000">
                  <a:srgbClr val="578949"/>
                </a:gs>
              </a:gsLst>
              <a:lin ang="0" scaled="0"/>
            </a:gradFill>
            <a:ln>
              <a:solidFill>
                <a:schemeClr val="accent4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p>
              <a:pPr algn="l"/>
              <a:r>
                <a:rPr lang="en-US" altLang="zh-CN" sz="1400" b="1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IAAS</a:t>
              </a:r>
              <a:r>
                <a:rPr lang="zh-CN" altLang="en-US" sz="1400" b="1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层</a:t>
              </a:r>
              <a:endParaRPr lang="zh-CN" altLang="en-US" sz="1400" b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圆角矩形 37"/>
            <p:cNvSpPr/>
            <p:nvPr>
              <p:custDataLst>
                <p:tags r:id="rId12"/>
              </p:custDataLst>
            </p:nvPr>
          </p:nvSpPr>
          <p:spPr>
            <a:xfrm>
              <a:off x="4024" y="6885"/>
              <a:ext cx="6946" cy="68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l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云计算（</a:t>
              </a:r>
              <a:r>
                <a:rPr lang="zh-CN" altLang="en-US" sz="1400" b="1" dirty="0" smtClean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华为云）</a:t>
              </a:r>
              <a:endParaRPr lang="zh-CN" altLang="en-US" sz="1400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40" name="矩形 39"/>
          <p:cNvSpPr/>
          <p:nvPr>
            <p:custDataLst>
              <p:tags r:id="rId13"/>
            </p:custDataLst>
          </p:nvPr>
        </p:nvSpPr>
        <p:spPr>
          <a:xfrm>
            <a:off x="1235075" y="1109345"/>
            <a:ext cx="7731760" cy="3815715"/>
          </a:xfrm>
          <a:prstGeom prst="rect">
            <a:avLst/>
          </a:prstGeom>
          <a:noFill/>
          <a:ln w="22225" cmpd="sng">
            <a:solidFill>
              <a:schemeClr val="bg1">
                <a:lumMod val="65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>
            <p:custDataLst>
              <p:tags r:id="rId14"/>
            </p:custDataLst>
          </p:nvPr>
        </p:nvSpPr>
        <p:spPr>
          <a:xfrm>
            <a:off x="2544445" y="2512695"/>
            <a:ext cx="1452245" cy="540000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统一标识解析</a:t>
            </a:r>
            <a:endParaRPr lang="zh-CN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721610" y="3535680"/>
            <a:ext cx="5267325" cy="622935"/>
            <a:chOff x="4024" y="5523"/>
            <a:chExt cx="6941" cy="963"/>
          </a:xfrm>
        </p:grpSpPr>
        <p:sp>
          <p:nvSpPr>
            <p:cNvPr id="31" name="流程图: 磁盘 30"/>
            <p:cNvSpPr/>
            <p:nvPr>
              <p:custDataLst>
                <p:tags r:id="rId15"/>
              </p:custDataLst>
            </p:nvPr>
          </p:nvSpPr>
          <p:spPr>
            <a:xfrm>
              <a:off x="4024" y="5541"/>
              <a:ext cx="2760" cy="886"/>
            </a:xfrm>
            <a:prstGeom prst="flowChartMagneticDisk">
              <a:avLst/>
            </a:prstGeom>
            <a:solidFill>
              <a:schemeClr val="dk2"/>
            </a:solidFill>
            <a:ln w="3175" cmpd="sng">
              <a:solidFill>
                <a:schemeClr val="dk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10000"/>
                </a:lnSpc>
              </a:pPr>
              <a:r>
                <a: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数据库管理系统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流程图: 磁盘 31"/>
            <p:cNvSpPr/>
            <p:nvPr>
              <p:custDataLst>
                <p:tags r:id="rId16"/>
              </p:custDataLst>
            </p:nvPr>
          </p:nvSpPr>
          <p:spPr>
            <a:xfrm>
              <a:off x="7997" y="5523"/>
              <a:ext cx="2968" cy="963"/>
            </a:xfrm>
            <a:prstGeom prst="flowChartMagneticDisk">
              <a:avLst/>
            </a:prstGeom>
            <a:solidFill>
              <a:schemeClr val="dk2"/>
            </a:solidFill>
            <a:ln w="3175" cmpd="sng">
              <a:solidFill>
                <a:schemeClr val="dk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10000"/>
                </a:lnSpc>
              </a:pPr>
              <a:r>
                <a: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应用中间件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17"/>
            </p:custDataLst>
          </p:nvPr>
        </p:nvSpPr>
        <p:spPr>
          <a:xfrm>
            <a:off x="4199890" y="977900"/>
            <a:ext cx="3040380" cy="291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>
            <p:custDataLst>
              <p:tags r:id="rId1"/>
            </p:custDataLst>
          </p:nvPr>
        </p:nvSpPr>
        <p:spPr>
          <a:xfrm>
            <a:off x="296704" y="231934"/>
            <a:ext cx="4315778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7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基层组织智慧党建系统</a:t>
            </a:r>
            <a:endParaRPr lang="zh-CN" altLang="en-US" sz="27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57" name="Straight Connector 56"/>
          <p:cNvCxnSpPr/>
          <p:nvPr>
            <p:custDataLst>
              <p:tags r:id="rId2"/>
            </p:custDataLst>
          </p:nvPr>
        </p:nvCxnSpPr>
        <p:spPr>
          <a:xfrm>
            <a:off x="1549670" y="182980"/>
            <a:ext cx="4353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40080" y="1014889"/>
            <a:ext cx="5129689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在每</a:t>
            </a:r>
            <a:r>
              <a:rPr lang="zh-CN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</a:t>
            </a:r>
            <a:r>
              <a:rPr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r>
              <a:rPr lang="zh-CN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基层组织都有党的声音，都有党的学习</a:t>
            </a:r>
            <a:endParaRPr lang="zh-CN" sz="1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 descr="微信图片_202005161141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080" y="1617345"/>
            <a:ext cx="5372100" cy="31580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图片 7" descr="会议屏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8315" r="14708" b="725"/>
          <a:stretch>
            <a:fillRect/>
          </a:stretch>
        </p:blipFill>
        <p:spPr>
          <a:xfrm>
            <a:off x="6150769" y="75724"/>
            <a:ext cx="2911793" cy="31037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圆角矩形 8"/>
          <p:cNvSpPr/>
          <p:nvPr>
            <p:custDataLst>
              <p:tags r:id="rId8"/>
            </p:custDataLst>
          </p:nvPr>
        </p:nvSpPr>
        <p:spPr>
          <a:xfrm>
            <a:off x="5603558" y="3296603"/>
            <a:ext cx="2803208" cy="1410176"/>
          </a:xfrm>
          <a:prstGeom prst="roundRect">
            <a:avLst/>
          </a:prstGeom>
          <a:solidFill>
            <a:srgbClr val="C2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00"/>
              <a:t>基层智慧党建系统</a:t>
            </a:r>
            <a:endParaRPr lang="zh-CN" altLang="en-US" sz="2100"/>
          </a:p>
          <a:p>
            <a:pPr algn="ctr"/>
            <a:r>
              <a:rPr lang="zh-CN" altLang="en-US" sz="2100"/>
              <a:t>（</a:t>
            </a:r>
            <a:r>
              <a:rPr lang="en-US" altLang="zh-CN" sz="2100"/>
              <a:t>5G</a:t>
            </a:r>
            <a:r>
              <a:rPr lang="zh-CN" altLang="en-US" sz="2100"/>
              <a:t>大屏）</a:t>
            </a:r>
            <a:endParaRPr lang="zh-CN" altLang="en-US" sz="2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868812" y="198034"/>
            <a:ext cx="7217146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20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基层组织智慧党建系统——</a:t>
            </a:r>
            <a:r>
              <a:rPr lang="zh-CN" altLang="en-US" sz="32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智慧大屏</a:t>
            </a:r>
            <a:endParaRPr lang="zh-CN" altLang="en-US" sz="3200" b="1" kern="0" dirty="0"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椭圆 1"/>
          <p:cNvSpPr/>
          <p:nvPr>
            <p:custDataLst>
              <p:tags r:id="rId2"/>
            </p:custDataLst>
          </p:nvPr>
        </p:nvSpPr>
        <p:spPr>
          <a:xfrm>
            <a:off x="155575" y="212725"/>
            <a:ext cx="571500" cy="5537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69570" y="902970"/>
            <a:ext cx="8405495" cy="3999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902335" y="212725"/>
            <a:ext cx="6214110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20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基层组织智慧党建系统</a:t>
            </a:r>
            <a:r>
              <a:rPr lang="en-US" altLang="zh-CN" sz="20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32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党建</a:t>
            </a:r>
            <a:r>
              <a:rPr lang="zh-CN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</a:t>
            </a:r>
            <a:endParaRPr lang="zh-CN" altLang="en-US" sz="32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2"/>
            </p:custDataLst>
          </p:nvPr>
        </p:nvSpPr>
        <p:spPr>
          <a:xfrm>
            <a:off x="962660" y="749935"/>
            <a:ext cx="6295390" cy="402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党员可以通过手机终端，或会议大屏进行相关党建主题方面的在线学习。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13225" y="1193800"/>
            <a:ext cx="2011045" cy="358711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398260" y="1201420"/>
            <a:ext cx="2011045" cy="3589655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2" name="组合 21"/>
          <p:cNvGrpSpPr/>
          <p:nvPr/>
        </p:nvGrpSpPr>
        <p:grpSpPr>
          <a:xfrm>
            <a:off x="902335" y="1355090"/>
            <a:ext cx="2760980" cy="3238500"/>
            <a:chOff x="12925" y="1431"/>
            <a:chExt cx="4162" cy="4119"/>
          </a:xfrm>
          <a:solidFill>
            <a:srgbClr val="C00000"/>
          </a:solidFill>
        </p:grpSpPr>
        <p:sp>
          <p:nvSpPr>
            <p:cNvPr id="13" name="矩形 12"/>
            <p:cNvSpPr/>
            <p:nvPr>
              <p:custDataLst>
                <p:tags r:id="rId7"/>
              </p:custDataLst>
            </p:nvPr>
          </p:nvSpPr>
          <p:spPr>
            <a:xfrm>
              <a:off x="12925" y="1431"/>
              <a:ext cx="4162" cy="7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《习近平新时代中国特色</a:t>
              </a:r>
              <a:br>
                <a: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社会主义思想》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8"/>
              </p:custDataLst>
            </p:nvPr>
          </p:nvSpPr>
          <p:spPr>
            <a:xfrm>
              <a:off x="12925" y="2358"/>
              <a:ext cx="4162" cy="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《学习十九大精神》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9"/>
              </p:custDataLst>
            </p:nvPr>
          </p:nvSpPr>
          <p:spPr>
            <a:xfrm>
              <a:off x="12925" y="3230"/>
              <a:ext cx="4162" cy="6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《习近平讲话&amp;金句</a:t>
              </a:r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&amp;</a:t>
              </a:r>
              <a:r>
                <a: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文汇》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0"/>
              </p:custDataLst>
            </p:nvPr>
          </p:nvSpPr>
          <p:spPr>
            <a:xfrm>
              <a:off x="12925" y="4082"/>
              <a:ext cx="4162" cy="6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《不忘初心，牢记使命》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1"/>
              </p:custDataLst>
            </p:nvPr>
          </p:nvSpPr>
          <p:spPr>
            <a:xfrm>
              <a:off x="12925" y="4919"/>
              <a:ext cx="4162" cy="6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《百年党史》</a:t>
              </a:r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最新</a:t>
              </a:r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  <a:endPara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410450" y="166370"/>
            <a:ext cx="986155" cy="986155"/>
          </a:xfrm>
          <a:prstGeom prst="rect">
            <a:avLst/>
          </a:prstGeom>
        </p:spPr>
      </p:pic>
      <p:sp>
        <p:nvSpPr>
          <p:cNvPr id="2" name="椭圆 1"/>
          <p:cNvSpPr/>
          <p:nvPr>
            <p:custDataLst>
              <p:tags r:id="rId14"/>
            </p:custDataLst>
          </p:nvPr>
        </p:nvSpPr>
        <p:spPr>
          <a:xfrm>
            <a:off x="155575" y="212725"/>
            <a:ext cx="571500" cy="5537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919480" y="197485"/>
            <a:ext cx="5887720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20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基层组织智慧党建系统——</a:t>
            </a:r>
            <a:r>
              <a:rPr lang="zh-CN" altLang="en-US" sz="32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学习笔记</a:t>
            </a:r>
            <a:endParaRPr lang="zh-CN" altLang="en-US" sz="3200" b="1" kern="0" dirty="0"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 descr="微信图片_2021070523015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8955" y="1809115"/>
            <a:ext cx="1544955" cy="3044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 descr="微信图片_2021070523020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185670" y="1809115"/>
            <a:ext cx="1544955" cy="3044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 descr="微信图片_2021070523023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844290" y="1809115"/>
            <a:ext cx="1544955" cy="3044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 descr="微信图片_2021070523022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512435" y="1809115"/>
            <a:ext cx="1544955" cy="3044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图片 22" descr="微信图片_2021070523204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165340" y="1809115"/>
            <a:ext cx="1534160" cy="3044190"/>
          </a:xfrm>
          <a:prstGeom prst="rect">
            <a:avLst/>
          </a:prstGeom>
        </p:spPr>
      </p:pic>
      <p:graphicFrame>
        <p:nvGraphicFramePr>
          <p:cNvPr id="24" name="对象 23"/>
          <p:cNvGraphicFramePr/>
          <p:nvPr>
            <p:custDataLst>
              <p:tags r:id="rId12"/>
            </p:custDataLst>
          </p:nvPr>
        </p:nvGraphicFramePr>
        <p:xfrm>
          <a:off x="7919720" y="3683635"/>
          <a:ext cx="926465" cy="922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" r:id="rId13" imgW="7338695" imgH="7338695" progId="Photoshop.Image.8">
                  <p:embed/>
                </p:oleObj>
              </mc:Choice>
              <mc:Fallback>
                <p:oleObj name="" r:id="rId13" imgW="7338695" imgH="7338695" progId="Photoshop.Image.8">
                  <p:embed/>
                  <p:pic>
                    <p:nvPicPr>
                      <p:cNvPr id="0" name="图片 2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919720" y="3683635"/>
                        <a:ext cx="926465" cy="922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14"/>
          <p:cNvSpPr txBox="1"/>
          <p:nvPr>
            <p:custDataLst>
              <p:tags r:id="rId15"/>
            </p:custDataLst>
          </p:nvPr>
        </p:nvSpPr>
        <p:spPr>
          <a:xfrm>
            <a:off x="528320" y="816610"/>
            <a:ext cx="6529705" cy="837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个党员通过记录、编辑、发布功能，随时记录自己的党建学习心得、党建生活。系统支持语音、图片、视频、文字的手机编排，支持多种播放方式，并能够进行广泛分享。党组织可以收阅查看各个党员的学习状况，同时作为党员风采重要素材来源。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1" name="圆角矩形 30"/>
          <p:cNvSpPr/>
          <p:nvPr>
            <p:custDataLst>
              <p:tags r:id="rId16"/>
            </p:custDataLst>
          </p:nvPr>
        </p:nvSpPr>
        <p:spPr>
          <a:xfrm>
            <a:off x="7096125" y="221615"/>
            <a:ext cx="1514475" cy="1473200"/>
          </a:xfrm>
          <a:prstGeom prst="roundRect">
            <a:avLst>
              <a:gd name="adj" fmla="val 99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16" name="对象 15"/>
          <p:cNvGraphicFramePr/>
          <p:nvPr>
            <p:custDataLst>
              <p:tags r:id="rId17"/>
            </p:custDataLst>
          </p:nvPr>
        </p:nvGraphicFramePr>
        <p:xfrm>
          <a:off x="7165340" y="278765"/>
          <a:ext cx="1334135" cy="1375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" r:id="rId18" imgW="960755" imgH="960755" progId="">
                  <p:embed/>
                </p:oleObj>
              </mc:Choice>
              <mc:Fallback>
                <p:oleObj name="" r:id="rId18" imgW="960755" imgH="960755" progId="">
                  <p:embed/>
                  <p:pic>
                    <p:nvPicPr>
                      <p:cNvPr id="0" name="图片 26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165340" y="278765"/>
                        <a:ext cx="1334135" cy="1375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椭圆 18"/>
          <p:cNvSpPr/>
          <p:nvPr>
            <p:custDataLst>
              <p:tags r:id="rId20"/>
            </p:custDataLst>
          </p:nvPr>
        </p:nvSpPr>
        <p:spPr>
          <a:xfrm>
            <a:off x="155575" y="212725"/>
            <a:ext cx="571500" cy="5537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855345" y="182880"/>
            <a:ext cx="5632450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20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基层组织智慧党建系统——</a:t>
            </a:r>
            <a:r>
              <a:rPr lang="zh-CN" altLang="en-US" sz="32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党建活动</a:t>
            </a:r>
            <a:endParaRPr lang="zh-CN" altLang="en-US" sz="3200" b="1" kern="0" dirty="0"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Rectangle: Rounded Corners 3"/>
          <p:cNvSpPr/>
          <p:nvPr>
            <p:custDataLst>
              <p:tags r:id="rId2"/>
            </p:custDataLst>
          </p:nvPr>
        </p:nvSpPr>
        <p:spPr>
          <a:xfrm>
            <a:off x="4860925" y="3841115"/>
            <a:ext cx="1706880" cy="4400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各类党建活动记录</a:t>
            </a: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党建活动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28925" y="1229360"/>
            <a:ext cx="1916430" cy="362013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图片 6" descr="党建活动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9600" y="1234440"/>
            <a:ext cx="2012950" cy="11899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图片 3" descr="党建活动1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9600" y="2500630"/>
            <a:ext cx="2000885" cy="11836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Rectangle: Rounded Corners 3"/>
          <p:cNvSpPr/>
          <p:nvPr>
            <p:custDataLst>
              <p:tags r:id="rId9"/>
            </p:custDataLst>
          </p:nvPr>
        </p:nvSpPr>
        <p:spPr>
          <a:xfrm>
            <a:off x="4860925" y="4378325"/>
            <a:ext cx="1706880" cy="4400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支持图文、视频</a:t>
            </a: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: Rounded Corners 3"/>
          <p:cNvSpPr/>
          <p:nvPr>
            <p:custDataLst>
              <p:tags r:id="rId10"/>
            </p:custDataLst>
          </p:nvPr>
        </p:nvSpPr>
        <p:spPr>
          <a:xfrm>
            <a:off x="6776085" y="3841115"/>
            <a:ext cx="1979930" cy="4400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可实现多维传播</a:t>
            </a: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IMG_20150703_16144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09600" y="3749040"/>
            <a:ext cx="2000250" cy="108013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图片 12" descr="党建活动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813935" y="1251585"/>
            <a:ext cx="4020185" cy="246951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962660" y="749935"/>
            <a:ext cx="6295390" cy="402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党员可以通过手机终端，或会议大屏进行相关党建主题方面的在线学习。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Rectangle: Rounded Corners 3"/>
          <p:cNvSpPr/>
          <p:nvPr>
            <p:custDataLst>
              <p:tags r:id="rId16"/>
            </p:custDataLst>
          </p:nvPr>
        </p:nvSpPr>
        <p:spPr>
          <a:xfrm>
            <a:off x="6776085" y="4378325"/>
            <a:ext cx="1979930" cy="4400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支持网络投票、活动报名</a:t>
            </a: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>
            <p:custDataLst>
              <p:tags r:id="rId17"/>
            </p:custDataLst>
          </p:nvPr>
        </p:nvSpPr>
        <p:spPr>
          <a:xfrm>
            <a:off x="155575" y="212725"/>
            <a:ext cx="571500" cy="5537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861060" y="205740"/>
            <a:ext cx="548068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20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基层组织智慧党建系统——</a:t>
            </a:r>
            <a:r>
              <a:rPr lang="zh-CN" altLang="en-US" sz="3200" b="1" kern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三会一课</a:t>
            </a:r>
            <a:endParaRPr lang="zh-CN" altLang="en-US" sz="3200" b="1" kern="0" dirty="0"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2"/>
            </p:custDataLst>
          </p:nvPr>
        </p:nvSpPr>
        <p:spPr>
          <a:xfrm>
            <a:off x="841375" y="766445"/>
            <a:ext cx="7458710" cy="6311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三会一课指定期召开支部委员会、党小组会、支部党员大会、按时上好党课。是党组织生活基本制度。系统功能包括：会议通知、签到、会议活动报道。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>
            <a:off x="496570" y="1697355"/>
            <a:ext cx="994410" cy="8305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支部</a:t>
            </a:r>
            <a:endParaRPr lang="zh-CN" altLang="en-US"/>
          </a:p>
          <a:p>
            <a:pPr algn="ctr"/>
            <a:r>
              <a:rPr lang="zh-CN" altLang="en-US"/>
              <a:t>委员会</a:t>
            </a:r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4"/>
            </p:custDataLst>
          </p:nvPr>
        </p:nvSpPr>
        <p:spPr>
          <a:xfrm>
            <a:off x="496570" y="2658110"/>
            <a:ext cx="994410" cy="8305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党小</a:t>
            </a:r>
            <a:br>
              <a:rPr lang="zh-CN" altLang="en-US"/>
            </a:br>
            <a:r>
              <a:rPr lang="zh-CN" altLang="en-US"/>
              <a:t>组会</a:t>
            </a:r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496570" y="3615055"/>
            <a:ext cx="994410" cy="8305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支部党员大会</a:t>
            </a:r>
            <a:endParaRPr lang="zh-CN" altLang="en-US"/>
          </a:p>
        </p:txBody>
      </p:sp>
      <p:sp>
        <p:nvSpPr>
          <p:cNvPr id="4" name="Rectangle: Rounded Corners 3"/>
          <p:cNvSpPr/>
          <p:nvPr>
            <p:custDataLst>
              <p:tags r:id="rId6"/>
            </p:custDataLst>
          </p:nvPr>
        </p:nvSpPr>
        <p:spPr>
          <a:xfrm>
            <a:off x="1605915" y="2383790"/>
            <a:ext cx="1536065" cy="68135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会议通知</a:t>
            </a: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 descr="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609725" y="2430780"/>
            <a:ext cx="632460" cy="584835"/>
          </a:xfrm>
          <a:prstGeom prst="rect">
            <a:avLst/>
          </a:prstGeom>
        </p:spPr>
      </p:pic>
      <p:sp>
        <p:nvSpPr>
          <p:cNvPr id="6" name="Rectangle: Rounded Corners 3"/>
          <p:cNvSpPr/>
          <p:nvPr>
            <p:custDataLst>
              <p:tags r:id="rId9"/>
            </p:custDataLst>
          </p:nvPr>
        </p:nvSpPr>
        <p:spPr>
          <a:xfrm>
            <a:off x="1605915" y="3938270"/>
            <a:ext cx="1536065" cy="68135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活动报道</a:t>
            </a: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 descr="1e5b8efb90955496e9489d66eb86303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609725" y="3996690"/>
            <a:ext cx="644525" cy="659130"/>
          </a:xfrm>
          <a:prstGeom prst="rect">
            <a:avLst/>
          </a:prstGeom>
        </p:spPr>
      </p:pic>
      <p:sp>
        <p:nvSpPr>
          <p:cNvPr id="24" name="Rectangle: Rounded Corners 3"/>
          <p:cNvSpPr/>
          <p:nvPr>
            <p:custDataLst>
              <p:tags r:id="rId12"/>
            </p:custDataLst>
          </p:nvPr>
        </p:nvSpPr>
        <p:spPr>
          <a:xfrm>
            <a:off x="1602105" y="1573530"/>
            <a:ext cx="1536065" cy="68135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会议管理</a:t>
            </a: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 descr="918a707c82994c96f313534038ae68bc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652905" y="1680210"/>
            <a:ext cx="590550" cy="541655"/>
          </a:xfrm>
          <a:prstGeom prst="rect">
            <a:avLst/>
          </a:prstGeom>
        </p:spPr>
      </p:pic>
      <p:sp>
        <p:nvSpPr>
          <p:cNvPr id="8" name="Rectangle: Rounded Corners 3"/>
          <p:cNvSpPr/>
          <p:nvPr>
            <p:custDataLst>
              <p:tags r:id="rId15"/>
            </p:custDataLst>
          </p:nvPr>
        </p:nvSpPr>
        <p:spPr>
          <a:xfrm>
            <a:off x="1605915" y="3161030"/>
            <a:ext cx="1536065" cy="68135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会议签到</a:t>
            </a: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 descr="4009c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650365" y="3266440"/>
            <a:ext cx="579120" cy="474345"/>
          </a:xfrm>
          <a:prstGeom prst="rect">
            <a:avLst/>
          </a:prstGeom>
        </p:spPr>
      </p:pic>
      <p:pic>
        <p:nvPicPr>
          <p:cNvPr id="2" name="图片 1" descr="党建系统原型设计_页面_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282315" y="1397635"/>
            <a:ext cx="5574665" cy="33515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椭圆 6"/>
          <p:cNvSpPr/>
          <p:nvPr>
            <p:custDataLst>
              <p:tags r:id="rId20"/>
            </p:custDataLst>
          </p:nvPr>
        </p:nvSpPr>
        <p:spPr>
          <a:xfrm>
            <a:off x="155575" y="212725"/>
            <a:ext cx="571500" cy="5537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FULL_TEXT_BEAUTIFY_COPY_ID" val="19"/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FILL_FORE_SCHEMECOLOR_INDEX_1_BRIGHTNESS" val="0.4"/>
  <p:tag name="KSO_WM_UNIT_FILL_FORE_SCHEMECOLOR_INDEX_1" val="15"/>
  <p:tag name="KSO_WM_UNIT_FILL_FORE_SCHEMECOLOR_INDEX_1_POS" val="0.06"/>
  <p:tag name="KSO_WM_UNIT_FILL_FORE_SCHEMECOLOR_INDEX_1_TRANS" val="0"/>
  <p:tag name="KSO_WM_UNIT_FILL_FORE_SCHEMECOLOR_INDEX_2_BRIGHTNESS" val="0.6"/>
  <p:tag name="KSO_WM_UNIT_FILL_FORE_SCHEMECOLOR_INDEX_2" val="15"/>
  <p:tag name="KSO_WM_UNIT_FILL_FORE_SCHEMECOLOR_INDEX_2_POS" val="0.57"/>
  <p:tag name="KSO_WM_UNIT_FILL_FORE_SCHEMECOLOR_INDEX_2_TRANS" val="0"/>
  <p:tag name="KSO_WM_UNIT_FILL_FORE_SCHEMECOLOR_INDEX_3_BRIGHTNESS" val="0"/>
  <p:tag name="KSO_WM_UNIT_FILL_FORE_SCHEMECOLOR_INDEX_3" val="8"/>
  <p:tag name="KSO_WM_UNIT_FILL_FORE_SCHEMECOLOR_INDEX_3_POS" val="0.96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FILL_TYPE" val="3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FULL_TEXT_BEAUTIFY_COPY_ID" val="30"/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UNIT_PLACING_PICTURE_USER_VIEWPORT" val="{&quot;height&quot;:1919,&quot;width&quot;:1919}"/>
  <p:tag name="KSO_WM_BEAUTIFY_FLAG" val=""/>
</p:tagLst>
</file>

<file path=ppt/tags/tag113.xml><?xml version="1.0" encoding="utf-8"?>
<p:tagLst xmlns:p="http://schemas.openxmlformats.org/presentationml/2006/main">
  <p:tag name="KSO_WM_UNIT_PLACING_PICTURE_USER_VIEWPORT" val="{&quot;height&quot;:1919,&quot;width&quot;:1919}"/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UNIT_PLACING_PICTURE_USER_VIEWPORT" val="{&quot;height&quot;:4714,&quot;width&quot;:8348}"/>
  <p:tag name="KSO_WM_BEAUTIFY_FLAG" val=""/>
</p:tagLst>
</file>

<file path=ppt/tags/tag1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2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FULL_TEXT_BEAUTIFY_COPY_ID" val="31"/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UNIT_PLACING_PICTURE_USER_VIEWPORT" val="{&quot;height&quot;:6255,&quot;width&quot;:12645}"/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FULL_TEXT_BEAUTIFY_COPY_ID" val="37"/>
  <p:tag name="KSO_WM_BEAUTIFY_FLAG" val=""/>
</p:tagLst>
</file>

<file path=ppt/tags/tag130.xml><?xml version="1.0" encoding="utf-8"?>
<p:tagLst xmlns:p="http://schemas.openxmlformats.org/presentationml/2006/main">
  <p:tag name="KSO_WM_UNIT_PLACING_PICTURE_USER_VIEWPORT" val="{&quot;height&quot;:2378,&quot;width&quot;:4595}"/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UNIT_PLACING_PICTURE_USER_VIEWPORT" val="{&quot;height&quot;:4614,&quot;width&quot;:2644}"/>
  <p:tag name="KSO_WM_BEAUTIFY_FLAG" val=""/>
</p:tagLst>
</file>

<file path=ppt/tags/tag133.xml><?xml version="1.0" encoding="utf-8"?>
<p:tagLst xmlns:p="http://schemas.openxmlformats.org/presentationml/2006/main">
  <p:tag name="KSO_WM_UNIT_PLACING_PICTURE_USER_VIEWPORT" val="{&quot;height&quot;:4614,&quot;width&quot;:2644}"/>
  <p:tag name="KSO_WM_BEAUTIFY_FLAG" val=""/>
</p:tagLst>
</file>

<file path=ppt/tags/tag134.xml><?xml version="1.0" encoding="utf-8"?>
<p:tagLst xmlns:p="http://schemas.openxmlformats.org/presentationml/2006/main">
  <p:tag name="KSO_WM_UNIT_PLACING_PICTURE_USER_VIEWPORT" val="{&quot;height&quot;:5291,&quot;width&quot;:6040}"/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ISPRING_PRESENTATION_TITLE" val="贯彻新时代党的组织路线PPT模板"/>
  <p:tag name="ISPRING_FIRST_PUBLISH" val="1"/>
  <p:tag name="commondata" val="eyJoZGlkIjoiZTdiYTc4MDUxNmI5NDRkN2E0MTUyN2RhMjVjN2JlNzAifQ=="/>
</p:tagLst>
</file>

<file path=ppt/tags/tag14.xml><?xml version="1.0" encoding="utf-8"?>
<p:tagLst xmlns:p="http://schemas.openxmlformats.org/presentationml/2006/main">
  <p:tag name="KSO_WM_UNIT_FILL_FORE_SCHEMECOLOR_INDEX_1_BRIGHTNESS" val="0.1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5"/>
  <p:tag name="KSO_WM_UNIT_FILL_FORE_SCHEMECOLOR_INDEX_2" val="5"/>
  <p:tag name="KSO_WM_UNIT_FILL_FORE_SCHEMECOLOR_INDEX_2_POS" val="0.5"/>
  <p:tag name="KSO_WM_UNIT_FILL_FORE_SCHEMECOLOR_INDEX_2_TRANS" val="0"/>
  <p:tag name="KSO_WM_UNIT_FILL_FORE_SCHEMECOLOR_INDEX_3_BRIGHTNESS" val="0.0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FULL_TEXT_BEAUTIFY_COPY_ID" val="7"/>
  <p:tag name="KSO_WM_BEAUTIFY_FLAG" val=""/>
</p:tagLst>
</file>

<file path=ppt/tags/tag15.xml><?xml version="1.0" encoding="utf-8"?>
<p:tagLst xmlns:p="http://schemas.openxmlformats.org/presentationml/2006/main">
  <p:tag name="KSO_WM_UNIT_FILL_FORE_SCHEMECOLOR_INDEX_BRIGHTNESS" val="0.8"/>
  <p:tag name="KSO_WM_UNIT_FILL_FORE_SCHEMECOLOR_INDEX" val="15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FULL_TEXT_BEAUTIFY_COPY_ID" val="26"/>
  <p:tag name="KSO_WM_BEAUTIFY_FLAG" val=""/>
</p:tagLst>
</file>

<file path=ppt/tags/tag16.xml><?xml version="1.0" encoding="utf-8"?>
<p:tagLst xmlns:p="http://schemas.openxmlformats.org/presentationml/2006/main">
  <p:tag name="KSO_WM_UNIT_FILL_FORE_SCHEMECOLOR_INDEX_BRIGHTNESS" val="0.8"/>
  <p:tag name="KSO_WM_UNIT_FILL_FORE_SCHEMECOLOR_INDEX" val="15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FULL_TEXT_BEAUTIFY_COPY_ID" val="27"/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FULL_TEXT_BEAUTIFY_COPY_ID" val="8"/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UNIT_PLACING_PICTURE_USER_VIEWPORT" val="{&quot;height&quot;:9440,&quot;width&quot;:4542}"/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FILL_FORE_SCHEMECOLOR_INDEX_BRIGHTNESS" val="0.8"/>
  <p:tag name="KSO_WM_UNIT_FILL_FORE_SCHEMECOLOR_INDEX" val="15"/>
  <p:tag name="KSO_WM_UNIT_FILL_TYPE" val="1"/>
  <p:tag name="KSO_WM_UNIT_LINE_FORE_SCHEMECOLOR_INDEX_BRIGHTNESS" val="0.6"/>
  <p:tag name="KSO_WM_UNIT_LINE_FORE_SCHEMECOLOR_INDEX" val="1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FULL_TEXT_BEAUTIFY_COPY_ID" val="2"/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FULL_TEXT_BEAUTIFY_COPY_ID" val="16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FULL_TEXT_BEAUTIFY_COPY_ID" val="17"/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FULL_TEXT_BEAUTIFY_COPY_ID" val="18"/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涂豆思">
  <a:themeElements>
    <a:clrScheme name="自定义 6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00000"/>
      </a:hlink>
      <a:folHlink>
        <a:srgbClr val="C00000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1268</Words>
  <Application>WPS 演示</Application>
  <PresentationFormat>全屏显示(16:9)</PresentationFormat>
  <Paragraphs>205</Paragraphs>
  <Slides>16</Slides>
  <Notes>25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Arial</vt:lpstr>
      <vt:lpstr>Calibri</vt:lpstr>
      <vt:lpstr>黑体</vt:lpstr>
      <vt:lpstr>方正粗谭黑简体</vt:lpstr>
      <vt:lpstr>阿里巴巴普惠体 Heavy</vt:lpstr>
      <vt:lpstr>Arial Unicode MS</vt:lpstr>
      <vt:lpstr>等线</vt:lpstr>
      <vt:lpstr>涂豆思</vt:lpstr>
      <vt:lpstr>Photoshop.Image.8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楠桉</cp:lastModifiedBy>
  <cp:revision>20</cp:revision>
  <dcterms:created xsi:type="dcterms:W3CDTF">2018-07-23T15:13:00Z</dcterms:created>
  <dcterms:modified xsi:type="dcterms:W3CDTF">2023-10-27T06:28:13Z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39326D4549274AB1872E55E7C2FC1AE4_13</vt:lpwstr>
  </property>
  <property fmtid="{D5CDD505-2E9C-101B-9397-08002B2CF9AE}" pid="3" name="KSOProductBuildVer">
    <vt:lpwstr>2052-12.1.0.15712</vt:lpwstr>
  </property>
</Properties>
</file>