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836" r:id="rId3"/>
    <p:sldId id="1100" r:id="rId5"/>
    <p:sldId id="963" r:id="rId6"/>
    <p:sldId id="1137" r:id="rId7"/>
    <p:sldId id="1323" r:id="rId8"/>
    <p:sldId id="1101" r:id="rId9"/>
    <p:sldId id="1213" r:id="rId10"/>
    <p:sldId id="1248" r:id="rId11"/>
    <p:sldId id="1162" r:id="rId12"/>
    <p:sldId id="1164" r:id="rId13"/>
    <p:sldId id="1249" r:id="rId14"/>
    <p:sldId id="1261" r:id="rId15"/>
    <p:sldId id="1262" r:id="rId16"/>
    <p:sldId id="1263" r:id="rId17"/>
    <p:sldId id="1264" r:id="rId18"/>
    <p:sldId id="1265" r:id="rId19"/>
    <p:sldId id="1266" r:id="rId20"/>
    <p:sldId id="1267" r:id="rId21"/>
    <p:sldId id="1268" r:id="rId22"/>
    <p:sldId id="1269" r:id="rId23"/>
    <p:sldId id="1270" r:id="rId24"/>
    <p:sldId id="1271" r:id="rId25"/>
    <p:sldId id="1272" r:id="rId26"/>
    <p:sldId id="1273" r:id="rId27"/>
    <p:sldId id="1284" r:id="rId28"/>
    <p:sldId id="1285" r:id="rId29"/>
    <p:sldId id="1286" r:id="rId30"/>
    <p:sldId id="1287" r:id="rId31"/>
    <p:sldId id="1288" r:id="rId32"/>
    <p:sldId id="1289" r:id="rId33"/>
    <p:sldId id="1290" r:id="rId34"/>
    <p:sldId id="1296" r:id="rId35"/>
    <p:sldId id="1297" r:id="rId36"/>
    <p:sldId id="1303" r:id="rId37"/>
    <p:sldId id="1304" r:id="rId38"/>
    <p:sldId id="1305" r:id="rId39"/>
    <p:sldId id="1311" r:id="rId40"/>
    <p:sldId id="1312" r:id="rId41"/>
    <p:sldId id="1320" r:id="rId42"/>
    <p:sldId id="1208" r:id="rId43"/>
    <p:sldId id="1104" r:id="rId44"/>
  </p:sldIdLst>
  <p:sldSz cx="9144000" cy="5143500" type="screen16x9"/>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5" userDrawn="1">
          <p15:clr>
            <a:srgbClr val="A4A3A4"/>
          </p15:clr>
        </p15:guide>
        <p15:guide id="2" pos="287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Administrator" initials="A" lastIdx="2" clrIdx="0"/>
  <p:cmAuthor id="8" name="姜伟光" initials="姜" lastIdx="1" clrIdx="0"/>
  <p:cmAuthor id="2" name="作者" initials="A" lastIdx="0" clrIdx="1"/>
  <p:cmAuthor id="3" name="lenovo" initials="l" lastIdx="6" clrIdx="2"/>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3354" autoAdjust="0"/>
  </p:normalViewPr>
  <p:slideViewPr>
    <p:cSldViewPr showGuides="1">
      <p:cViewPr>
        <p:scale>
          <a:sx n="75" d="100"/>
          <a:sy n="75" d="100"/>
        </p:scale>
        <p:origin x="-2670" y="-1350"/>
      </p:cViewPr>
      <p:guideLst>
        <p:guide orient="horz" pos="1615"/>
        <p:guide pos="2877"/>
      </p:guideLst>
    </p:cSldViewPr>
  </p:slideViewPr>
  <p:notesTextViewPr>
    <p:cViewPr>
      <p:scale>
        <a:sx n="1" d="1"/>
        <a:sy n="1" d="1"/>
      </p:scale>
      <p:origin x="0" y="0"/>
    </p:cViewPr>
  </p:notesTextViewPr>
  <p:sorterViewPr>
    <p:cViewPr>
      <p:scale>
        <a:sx n="186" d="100"/>
        <a:sy n="186" d="100"/>
      </p:scale>
      <p:origin x="0" y="0"/>
    </p:cViewPr>
  </p:sorterViewPr>
  <p:notesViewPr>
    <p:cSldViewPr>
      <p:cViewPr varScale="1">
        <p:scale>
          <a:sx n="69" d="100"/>
          <a:sy n="69" d="100"/>
        </p:scale>
        <p:origin x="3264" y="48"/>
      </p:cViewPr>
      <p:guideLst>
        <p:guide orient="horz" pos="2871"/>
        <p:guide pos="215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gs" Target="tags/tag54.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2-13T16:53:30.382" idx="2">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2-12-13T16:53:30.382" idx="2">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2-12-13T16:53:30.382" idx="2">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5269EB1-FB43-484A-8C14-5DE0D39DB1D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项目介绍</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EFC946-6D13-4F8C-9740-992A906A613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EFC946-6D13-4F8C-9740-992A906A613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7" name="矩形 6"/>
          <p:cNvSpPr/>
          <p:nvPr userDrawn="1"/>
        </p:nvSpPr>
        <p:spPr>
          <a:xfrm>
            <a:off x="7092280" y="4789190"/>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www.1ppt.com/sucai/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www.1ppt.com/tubiao/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www.1ppt.com/kejian/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www.1ppt.com/xiazai/jihua/</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www.1ppt.com/xiazai/jianli/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www.1ppt.com/xiazai/huibao/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en-US" altLang="zh-CN" sz="100" b="0" i="0" u="none" strike="noStrike" kern="0" cap="none" spc="0" normalizeH="0" baseline="0" noProof="0" dirty="0" smtClean="0">
              <a:ln>
                <a:noFill/>
              </a:ln>
              <a:solidFill>
                <a:prstClr val="white"/>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EFC946-6D13-4F8C-9740-992A906A613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产品运行</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市场分析</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投资回报</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28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ortfolio #4">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2836069" y="0"/>
            <a:ext cx="2064544" cy="2503885"/>
          </a:xfrm>
          <a:prstGeom prst="rect">
            <a:avLst/>
          </a:prstGeom>
          <a:solidFill>
            <a:schemeClr val="bg1">
              <a:lumMod val="65000"/>
            </a:schemeClr>
          </a:solidFill>
        </p:spPr>
        <p:txBody>
          <a:bodyPr/>
          <a:lstStyle>
            <a:lvl1pPr marL="0" indent="0">
              <a:buNone/>
              <a:defRPr sz="700">
                <a:solidFill>
                  <a:schemeClr val="bg1"/>
                </a:solidFill>
              </a:defRPr>
            </a:lvl1pPr>
          </a:lstStyle>
          <a:p>
            <a:r>
              <a:rPr lang="zh-CN" altLang="en-US" dirty="0"/>
              <a:t>请替换文字内容</a:t>
            </a:r>
            <a:r>
              <a:rPr lang="en-US" dirty="0"/>
              <a:t>#</a:t>
            </a:r>
            <a:endParaRPr lang="en-US" dirty="0"/>
          </a:p>
        </p:txBody>
      </p:sp>
      <p:sp>
        <p:nvSpPr>
          <p:cNvPr id="16" name="Picture Placeholder 14"/>
          <p:cNvSpPr>
            <a:spLocks noGrp="1"/>
          </p:cNvSpPr>
          <p:nvPr>
            <p:ph type="pic" sz="quarter" idx="11" hasCustomPrompt="1"/>
          </p:nvPr>
        </p:nvSpPr>
        <p:spPr>
          <a:xfrm>
            <a:off x="7108032" y="1132284"/>
            <a:ext cx="2035969" cy="2811066"/>
          </a:xfrm>
          <a:prstGeom prst="rect">
            <a:avLst/>
          </a:prstGeom>
          <a:solidFill>
            <a:schemeClr val="bg1">
              <a:lumMod val="65000"/>
            </a:schemeClr>
          </a:solidFill>
        </p:spPr>
        <p:txBody>
          <a:bodyPr/>
          <a:lstStyle>
            <a:lvl1pPr marL="0" indent="0">
              <a:buNone/>
              <a:defRPr sz="700">
                <a:solidFill>
                  <a:schemeClr val="bg1"/>
                </a:solidFill>
              </a:defRPr>
            </a:lvl1pPr>
          </a:lstStyle>
          <a:p>
            <a:r>
              <a:rPr lang="zh-CN" altLang="en-US" dirty="0"/>
              <a:t>请替换文字内容</a:t>
            </a:r>
            <a:r>
              <a:rPr lang="en-US" dirty="0"/>
              <a:t>#</a:t>
            </a:r>
            <a:endParaRPr lang="en-US" dirty="0"/>
          </a:p>
        </p:txBody>
      </p:sp>
      <p:sp>
        <p:nvSpPr>
          <p:cNvPr id="17" name="Picture Placeholder 14"/>
          <p:cNvSpPr>
            <a:spLocks noGrp="1"/>
          </p:cNvSpPr>
          <p:nvPr>
            <p:ph type="pic" sz="quarter" idx="12" hasCustomPrompt="1"/>
          </p:nvPr>
        </p:nvSpPr>
        <p:spPr>
          <a:xfrm>
            <a:off x="698896" y="1132284"/>
            <a:ext cx="2065734" cy="2811066"/>
          </a:xfrm>
          <a:prstGeom prst="rect">
            <a:avLst/>
          </a:prstGeom>
          <a:solidFill>
            <a:schemeClr val="bg1">
              <a:lumMod val="65000"/>
            </a:schemeClr>
          </a:solidFill>
        </p:spPr>
        <p:txBody>
          <a:bodyPr/>
          <a:lstStyle>
            <a:lvl1pPr marL="0" indent="0">
              <a:buNone/>
              <a:defRPr sz="700">
                <a:solidFill>
                  <a:schemeClr val="bg1"/>
                </a:solidFill>
              </a:defRPr>
            </a:lvl1pPr>
          </a:lstStyle>
          <a:p>
            <a:r>
              <a:rPr lang="zh-CN" altLang="en-US" dirty="0"/>
              <a:t>请替换文字内容</a:t>
            </a:r>
            <a:r>
              <a:rPr lang="en-US" dirty="0"/>
              <a:t>#</a:t>
            </a:r>
            <a:endParaRPr lang="en-US" dirty="0"/>
          </a:p>
        </p:txBody>
      </p:sp>
      <p:sp>
        <p:nvSpPr>
          <p:cNvPr id="18" name="Picture Placeholder 14"/>
          <p:cNvSpPr>
            <a:spLocks noGrp="1"/>
          </p:cNvSpPr>
          <p:nvPr>
            <p:ph type="pic" sz="quarter" idx="13" hasCustomPrompt="1"/>
          </p:nvPr>
        </p:nvSpPr>
        <p:spPr>
          <a:xfrm>
            <a:off x="4972051" y="1132284"/>
            <a:ext cx="2065734" cy="1371600"/>
          </a:xfrm>
          <a:prstGeom prst="rect">
            <a:avLst/>
          </a:prstGeom>
          <a:solidFill>
            <a:schemeClr val="bg1">
              <a:lumMod val="65000"/>
            </a:schemeClr>
          </a:solidFill>
        </p:spPr>
        <p:txBody>
          <a:bodyPr/>
          <a:lstStyle>
            <a:lvl1pPr marL="0" indent="0">
              <a:buNone/>
              <a:defRPr sz="700">
                <a:solidFill>
                  <a:schemeClr val="bg1"/>
                </a:solidFill>
              </a:defRPr>
            </a:lvl1pPr>
          </a:lstStyle>
          <a:p>
            <a:r>
              <a:rPr lang="zh-CN" altLang="en-US" dirty="0"/>
              <a:t>请替换文字内容</a:t>
            </a:r>
            <a:r>
              <a:rPr lang="en-US" dirty="0"/>
              <a:t>#</a:t>
            </a:r>
            <a:endParaRPr lang="en-US" dirty="0"/>
          </a:p>
        </p:txBody>
      </p:sp>
      <p:sp>
        <p:nvSpPr>
          <p:cNvPr id="19" name="Picture Placeholder 14"/>
          <p:cNvSpPr>
            <a:spLocks noGrp="1"/>
          </p:cNvSpPr>
          <p:nvPr>
            <p:ph type="pic" sz="quarter" idx="14" hasCustomPrompt="1"/>
          </p:nvPr>
        </p:nvSpPr>
        <p:spPr>
          <a:xfrm>
            <a:off x="4972051" y="2571749"/>
            <a:ext cx="2065734" cy="1371600"/>
          </a:xfrm>
          <a:prstGeom prst="rect">
            <a:avLst/>
          </a:prstGeom>
          <a:solidFill>
            <a:schemeClr val="bg1">
              <a:lumMod val="65000"/>
            </a:schemeClr>
          </a:solidFill>
        </p:spPr>
        <p:txBody>
          <a:bodyPr/>
          <a:lstStyle>
            <a:lvl1pPr marL="0" indent="0">
              <a:buNone/>
              <a:defRPr sz="700">
                <a:solidFill>
                  <a:schemeClr val="bg1"/>
                </a:solidFill>
              </a:defRPr>
            </a:lvl1pPr>
          </a:lstStyle>
          <a:p>
            <a:r>
              <a:rPr lang="zh-CN" altLang="en-US" dirty="0"/>
              <a:t>请替换文字内容</a:t>
            </a:r>
            <a:r>
              <a:rPr lang="en-US" dirty="0"/>
              <a:t>#</a:t>
            </a:r>
            <a:endParaRPr lang="en-US" dirty="0"/>
          </a:p>
        </p:txBody>
      </p:sp>
      <p:sp>
        <p:nvSpPr>
          <p:cNvPr id="20" name="Picture Placeholder 14"/>
          <p:cNvSpPr>
            <a:spLocks noGrp="1"/>
          </p:cNvSpPr>
          <p:nvPr>
            <p:ph type="pic" sz="quarter" idx="15" hasCustomPrompt="1"/>
          </p:nvPr>
        </p:nvSpPr>
        <p:spPr>
          <a:xfrm>
            <a:off x="2834877" y="2571749"/>
            <a:ext cx="2065734" cy="1371600"/>
          </a:xfrm>
          <a:prstGeom prst="rect">
            <a:avLst/>
          </a:prstGeom>
          <a:solidFill>
            <a:schemeClr val="bg1">
              <a:lumMod val="65000"/>
            </a:schemeClr>
          </a:solidFill>
        </p:spPr>
        <p:txBody>
          <a:bodyPr/>
          <a:lstStyle>
            <a:lvl1pPr marL="0" indent="0">
              <a:buNone/>
              <a:defRPr sz="700">
                <a:solidFill>
                  <a:schemeClr val="bg1"/>
                </a:solidFill>
              </a:defRPr>
            </a:lvl1pPr>
          </a:lstStyle>
          <a:p>
            <a:r>
              <a:rPr lang="zh-CN" altLang="en-US" dirty="0"/>
              <a:t>请替换文字内容</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0.png"/><Relationship Id="rId3" Type="http://schemas.openxmlformats.org/officeDocument/2006/relationships/tags" Target="../tags/tag51.xml"/><Relationship Id="rId2" Type="http://schemas.openxmlformats.org/officeDocument/2006/relationships/image" Target="../media/image9.png"/><Relationship Id="rId1" Type="http://schemas.openxmlformats.org/officeDocument/2006/relationships/tags" Target="../tags/tag5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tags" Target="../tags/tag5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tags" Target="../tags/tag5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38.png"/></Relationships>
</file>

<file path=ppt/slides/_rels/slide39.xml.rels><?xml version="1.0" encoding="UTF-8" standalone="yes"?>
<Relationships xmlns="http://schemas.openxmlformats.org/package/2006/relationships"><Relationship Id="rId4" Type="http://schemas.openxmlformats.org/officeDocument/2006/relationships/comments" Target="../comments/comment3.xml"/><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4.jpe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2" Type="http://schemas.openxmlformats.org/officeDocument/2006/relationships/slideLayout" Target="../slideLayouts/slideLayout6.xml"/><Relationship Id="rId21" Type="http://schemas.openxmlformats.org/officeDocument/2006/relationships/image" Target="../media/image8.svg"/><Relationship Id="rId20" Type="http://schemas.openxmlformats.org/officeDocument/2006/relationships/image" Target="../media/image7.png"/><Relationship Id="rId2" Type="http://schemas.openxmlformats.org/officeDocument/2006/relationships/tags" Target="../tags/tag3.xml"/><Relationship Id="rId19" Type="http://schemas.openxmlformats.org/officeDocument/2006/relationships/tags" Target="../tags/tag18.xml"/><Relationship Id="rId18" Type="http://schemas.openxmlformats.org/officeDocument/2006/relationships/image" Target="../media/image6.svg"/><Relationship Id="rId17" Type="http://schemas.openxmlformats.org/officeDocument/2006/relationships/image" Target="../media/image5.png"/><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2" Type="http://schemas.openxmlformats.org/officeDocument/2006/relationships/slideLayout" Target="../slideLayouts/slideLayout6.xml"/><Relationship Id="rId31" Type="http://schemas.openxmlformats.org/officeDocument/2006/relationships/tags" Target="../tags/tag49.xml"/><Relationship Id="rId30" Type="http://schemas.openxmlformats.org/officeDocument/2006/relationships/tags" Target="../tags/tag48.xml"/><Relationship Id="rId3" Type="http://schemas.openxmlformats.org/officeDocument/2006/relationships/tags" Target="../tags/tag21.xml"/><Relationship Id="rId29" Type="http://schemas.openxmlformats.org/officeDocument/2006/relationships/tags" Target="../tags/tag47.xml"/><Relationship Id="rId28" Type="http://schemas.openxmlformats.org/officeDocument/2006/relationships/tags" Target="../tags/tag46.xml"/><Relationship Id="rId27" Type="http://schemas.openxmlformats.org/officeDocument/2006/relationships/tags" Target="../tags/tag45.xml"/><Relationship Id="rId26" Type="http://schemas.openxmlformats.org/officeDocument/2006/relationships/tags" Target="../tags/tag44.xml"/><Relationship Id="rId25" Type="http://schemas.openxmlformats.org/officeDocument/2006/relationships/tags" Target="../tags/tag43.xml"/><Relationship Id="rId24" Type="http://schemas.openxmlformats.org/officeDocument/2006/relationships/tags" Target="../tags/tag42.xml"/><Relationship Id="rId23" Type="http://schemas.openxmlformats.org/officeDocument/2006/relationships/tags" Target="../tags/tag41.xml"/><Relationship Id="rId22" Type="http://schemas.openxmlformats.org/officeDocument/2006/relationships/tags" Target="../tags/tag40.xml"/><Relationship Id="rId21" Type="http://schemas.openxmlformats.org/officeDocument/2006/relationships/tags" Target="../tags/tag39.xml"/><Relationship Id="rId20" Type="http://schemas.openxmlformats.org/officeDocument/2006/relationships/tags" Target="../tags/tag38.xml"/><Relationship Id="rId2" Type="http://schemas.openxmlformats.org/officeDocument/2006/relationships/tags" Target="../tags/tag20.xml"/><Relationship Id="rId19" Type="http://schemas.openxmlformats.org/officeDocument/2006/relationships/tags" Target="../tags/tag37.xml"/><Relationship Id="rId18" Type="http://schemas.openxmlformats.org/officeDocument/2006/relationships/tags" Target="../tags/tag36.xml"/><Relationship Id="rId17" Type="http://schemas.openxmlformats.org/officeDocument/2006/relationships/tags" Target="../tags/tag35.xml"/><Relationship Id="rId16" Type="http://schemas.openxmlformats.org/officeDocument/2006/relationships/tags" Target="../tags/tag34.xml"/><Relationship Id="rId15" Type="http://schemas.openxmlformats.org/officeDocument/2006/relationships/tags" Target="../tags/tag33.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4" Type="http://schemas.openxmlformats.org/officeDocument/2006/relationships/comments" Target="../comments/comment2.xml"/><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59"/>
          <p:cNvSpPr>
            <a:spLocks noChangeArrowheads="1"/>
          </p:cNvSpPr>
          <p:nvPr/>
        </p:nvSpPr>
        <p:spPr bwMode="auto">
          <a:xfrm>
            <a:off x="2282190" y="2893060"/>
            <a:ext cx="3231515" cy="758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endParaRPr lang="en-US" altLang="zh-CN" sz="14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Arial" panose="020B0604020202020204" pitchFamily="34" charset="0"/>
            </a:endParaRPr>
          </a:p>
          <a:p>
            <a:pPr>
              <a:buNone/>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 </a:t>
            </a:r>
            <a:r>
              <a:rPr lang="zh-CN" altLang="en-US" sz="2000" dirty="0">
                <a:solidFill>
                  <a:schemeClr val="tx1">
                    <a:lumMod val="75000"/>
                    <a:lumOff val="25000"/>
                  </a:schemeClr>
                </a:solidFill>
                <a:latin typeface="Arial" panose="020B0604020202020204" pitchFamily="34" charset="0"/>
                <a:cs typeface="Arial" panose="020B0604020202020204" pitchFamily="34" charset="0"/>
              </a:rPr>
              <a:t>西安微光软件科技有限公司</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1006475" y="1302385"/>
            <a:ext cx="6637020" cy="744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dirty="0">
                <a:solidFill>
                  <a:schemeClr val="accent1"/>
                </a:solidFill>
                <a:latin typeface="方正细谭黑简体" panose="02000000000000000000" pitchFamily="2" charset="-122"/>
                <a:ea typeface="方正细谭黑简体" panose="02000000000000000000" pitchFamily="2" charset="-122"/>
                <a:cs typeface="Arial" panose="020B0604020202020204" pitchFamily="34" charset="0"/>
              </a:rPr>
              <a:t>智慧养老云平台</a:t>
            </a:r>
            <a:endParaRPr lang="en-US" altLang="zh-CN" sz="4000" dirty="0">
              <a:solidFill>
                <a:schemeClr val="accent1"/>
              </a:solidFill>
              <a:latin typeface="方正细谭黑简体" panose="02000000000000000000" pitchFamily="2" charset="-122"/>
              <a:ea typeface="方正细谭黑简体" panose="02000000000000000000" pitchFamily="2" charset="-122"/>
              <a:cs typeface="Arial" panose="020B0604020202020204" pitchFamily="34" charset="0"/>
            </a:endParaRPr>
          </a:p>
        </p:txBody>
      </p:sp>
      <p:pic>
        <p:nvPicPr>
          <p:cNvPr id="28" name="图片 27"/>
          <p:cNvPicPr>
            <a:picLocks noChangeAspect="1"/>
          </p:cNvPicPr>
          <p:nvPr>
            <p:custDataLst>
              <p:tags r:id="rId1"/>
            </p:custDataLst>
          </p:nvPr>
        </p:nvPicPr>
        <p:blipFill>
          <a:blip r:embed="rId2"/>
          <a:stretch>
            <a:fillRect/>
          </a:stretch>
        </p:blipFill>
        <p:spPr>
          <a:xfrm>
            <a:off x="3491750" y="-92075"/>
            <a:ext cx="5199495" cy="5143500"/>
          </a:xfrm>
          <a:prstGeom prst="rect">
            <a:avLst/>
          </a:prstGeom>
        </p:spPr>
      </p:pic>
      <p:sp>
        <p:nvSpPr>
          <p:cNvPr id="2" name="文本框 1"/>
          <p:cNvSpPr txBox="1"/>
          <p:nvPr/>
        </p:nvSpPr>
        <p:spPr>
          <a:xfrm>
            <a:off x="1780540" y="2532380"/>
            <a:ext cx="3048000" cy="368300"/>
          </a:xfrm>
          <a:prstGeom prst="rect">
            <a:avLst/>
          </a:prstGeom>
          <a:noFill/>
        </p:spPr>
        <p:txBody>
          <a:bodyPr wrap="square" rtlCol="0">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par>
                          <p:cTn id="18" fill="hold">
                            <p:stCondLst>
                              <p:cond delay="8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1"/>
                                        </p:tgtEl>
                                      </p:cBhvr>
                                    </p:animEffect>
                                    <p:animScale>
                                      <p:cBhvr>
                                        <p:cTn id="21" dur="250" autoRev="1" fill="hold"/>
                                        <p:tgtEl>
                                          <p:spTgt spid="21"/>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0"/>
                                        </p:tgtEl>
                                        <p:attrNameLst>
                                          <p:attrName>ppt_y</p:attrName>
                                        </p:attrNameLst>
                                      </p:cBhvr>
                                      <p:tavLst>
                                        <p:tav tm="0">
                                          <p:val>
                                            <p:strVal val="#ppt_y"/>
                                          </p:val>
                                        </p:tav>
                                        <p:tav tm="100000">
                                          <p:val>
                                            <p:strVal val="#ppt_y"/>
                                          </p:val>
                                        </p:tav>
                                      </p:tavLst>
                                    </p:anim>
                                    <p:anim calcmode="lin" valueType="num">
                                      <p:cBhvr>
                                        <p:cTn id="2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0"/>
                                        </p:tgtEl>
                                      </p:cBhvr>
                                    </p:animEffect>
                                  </p:childTnLst>
                                </p:cTn>
                              </p:par>
                            </p:childTnLst>
                          </p:cTn>
                        </p:par>
                        <p:par>
                          <p:cTn id="31" fill="hold">
                            <p:stCondLst>
                              <p:cond delay="110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20"/>
                                        </p:tgtEl>
                                      </p:cBhvr>
                                    </p:animEffect>
                                    <p:animScale>
                                      <p:cBhvr>
                                        <p:cTn id="34"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bldLvl="0" animBg="1"/>
      <p:bldP spid="21" grpId="0"/>
      <p:bldP spid="21"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15695" y="1623060"/>
            <a:ext cx="1249045" cy="340995"/>
          </a:xfrm>
          <a:prstGeom prst="rect">
            <a:avLst/>
          </a:prstGeom>
          <a:noFill/>
        </p:spPr>
        <p:txBody>
          <a:bodyPr wrap="square" rtlCol="0">
            <a:noAutofit/>
          </a:bodyPr>
          <a:p>
            <a:r>
              <a:rPr lang="zh-CN" altLang="en-US" sz="1600"/>
              <a:t>登录界面</a:t>
            </a:r>
            <a:endParaRPr lang="zh-CN" altLang="en-US" sz="1600"/>
          </a:p>
        </p:txBody>
      </p:sp>
      <p:sp>
        <p:nvSpPr>
          <p:cNvPr id="11" name="文本框 10"/>
          <p:cNvSpPr txBox="1"/>
          <p:nvPr/>
        </p:nvSpPr>
        <p:spPr>
          <a:xfrm>
            <a:off x="5507990" y="771525"/>
            <a:ext cx="2685415" cy="364490"/>
          </a:xfrm>
          <a:prstGeom prst="rect">
            <a:avLst/>
          </a:prstGeom>
          <a:noFill/>
        </p:spPr>
        <p:txBody>
          <a:bodyPr wrap="square" rtlCol="0">
            <a:noAutofit/>
          </a:bodyPr>
          <a:p>
            <a:r>
              <a:rPr lang="zh-CN" altLang="en-US" sz="1600"/>
              <a:t>系统主界面</a:t>
            </a:r>
            <a:endParaRPr lang="zh-CN" altLang="en-US" sz="1600"/>
          </a:p>
        </p:txBody>
      </p:sp>
      <p:sp>
        <p:nvSpPr>
          <p:cNvPr id="15" name="文本框 14"/>
          <p:cNvSpPr txBox="1"/>
          <p:nvPr/>
        </p:nvSpPr>
        <p:spPr>
          <a:xfrm>
            <a:off x="9378315" y="3176905"/>
            <a:ext cx="3048000" cy="368300"/>
          </a:xfrm>
          <a:prstGeom prst="rect">
            <a:avLst/>
          </a:prstGeom>
          <a:noFill/>
        </p:spPr>
        <p:txBody>
          <a:bodyPr wrap="square" rtlCol="0">
            <a:spAutoFit/>
          </a:bodyPr>
          <a:p>
            <a:endParaRPr lang="zh-CN" altLang="en-US"/>
          </a:p>
        </p:txBody>
      </p:sp>
      <p:sp>
        <p:nvSpPr>
          <p:cNvPr id="7" name="文本框 6"/>
          <p:cNvSpPr txBox="1"/>
          <p:nvPr/>
        </p:nvSpPr>
        <p:spPr>
          <a:xfrm>
            <a:off x="6986270" y="1737995"/>
            <a:ext cx="3048000" cy="368300"/>
          </a:xfrm>
          <a:prstGeom prst="rect">
            <a:avLst/>
          </a:prstGeom>
          <a:noFill/>
        </p:spPr>
        <p:txBody>
          <a:bodyPr wrap="square" rtlCol="0">
            <a:spAutoFit/>
          </a:bodyPr>
          <a:p>
            <a:endParaRPr lang="zh-CN" altLang="en-US"/>
          </a:p>
        </p:txBody>
      </p:sp>
      <p:sp>
        <p:nvSpPr>
          <p:cNvPr id="22" name="文本框 21"/>
          <p:cNvSpPr txBox="1"/>
          <p:nvPr/>
        </p:nvSpPr>
        <p:spPr>
          <a:xfrm>
            <a:off x="3492500" y="-235585"/>
            <a:ext cx="3159760" cy="626110"/>
          </a:xfrm>
          <a:prstGeom prst="rect">
            <a:avLst/>
          </a:prstGeom>
          <a:noFill/>
        </p:spPr>
        <p:txBody>
          <a:bodyPr wrap="square" rtlCol="0">
            <a:noAutofit/>
          </a:bodyPr>
          <a:p>
            <a:endParaRPr lang="zh-CN" altLang="en-US"/>
          </a:p>
        </p:txBody>
      </p:sp>
      <p:pic>
        <p:nvPicPr>
          <p:cNvPr id="2" name="图片 1"/>
          <p:cNvPicPr>
            <a:picLocks noChangeAspect="1"/>
          </p:cNvPicPr>
          <p:nvPr>
            <p:custDataLst>
              <p:tags r:id="rId1"/>
            </p:custDataLst>
          </p:nvPr>
        </p:nvPicPr>
        <p:blipFill>
          <a:blip r:embed="rId2"/>
          <a:stretch>
            <a:fillRect/>
          </a:stretch>
        </p:blipFill>
        <p:spPr>
          <a:xfrm>
            <a:off x="107315" y="2106295"/>
            <a:ext cx="2693670" cy="131826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2915920" y="1174750"/>
            <a:ext cx="6120130" cy="3157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5000"/>
    </mc:Choice>
    <mc:Fallback>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3.1.1  </a:t>
            </a:r>
            <a:r>
              <a:rPr lang="zh-CN" altLang="en-US" sz="1600"/>
              <a:t>床位类型</a:t>
            </a:r>
            <a:endParaRPr lang="zh-CN" altLang="en-US" sz="1600"/>
          </a:p>
        </p:txBody>
      </p:sp>
      <p:sp>
        <p:nvSpPr>
          <p:cNvPr id="13" name="文本框 12"/>
          <p:cNvSpPr txBox="1"/>
          <p:nvPr/>
        </p:nvSpPr>
        <p:spPr>
          <a:xfrm>
            <a:off x="172720" y="695960"/>
            <a:ext cx="8862060" cy="306705"/>
          </a:xfrm>
          <a:prstGeom prst="rect">
            <a:avLst/>
          </a:prstGeom>
          <a:noFill/>
        </p:spPr>
        <p:txBody>
          <a:bodyPr wrap="square" rtlCol="0">
            <a:noAutofit/>
          </a:bodyPr>
          <a:p>
            <a:r>
              <a:rPr lang="zh-CN" altLang="en-US" sz="1200"/>
              <a:t>点击床位管理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床位类型</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加号，可添加床位类型，价格，定金。添加好的床位类型也可删除或编辑。</a:t>
            </a:r>
            <a:endParaRPr lang="en-US" altLang="zh-CN" sz="1200">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custDataLst>
              <p:tags r:id="rId1"/>
            </p:custDataLst>
          </p:nvPr>
        </p:nvPicPr>
        <p:blipFill>
          <a:blip r:embed="rId2"/>
          <a:stretch>
            <a:fillRect/>
          </a:stretch>
        </p:blipFill>
        <p:spPr>
          <a:xfrm>
            <a:off x="183515" y="1002665"/>
            <a:ext cx="8777605" cy="37572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3.1.2  </a:t>
            </a:r>
            <a:r>
              <a:rPr lang="zh-CN" altLang="en-US" sz="1600"/>
              <a:t>床位设置</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点击床位管理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床位设置</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添加楼栋</a:t>
            </a:r>
            <a:r>
              <a:rPr lang="zh-CN" altLang="en-US" sz="1200">
                <a:sym typeface="+mn-ea"/>
              </a:rPr>
              <a:t>，可添加楼栋名称，楼栋编号，楼层数量，房间数量，床位数量。</a:t>
            </a:r>
            <a:endParaRPr lang="zh-CN" altLang="en-US" sz="1200">
              <a:sym typeface="+mn-ea"/>
            </a:endParaRPr>
          </a:p>
          <a:p>
            <a:r>
              <a:rPr lang="zh-CN" altLang="en-US" sz="1200">
                <a:sym typeface="+mn-ea"/>
              </a:rPr>
              <a:t>添加好的信息也可删除或编辑。</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pic>
        <p:nvPicPr>
          <p:cNvPr id="4" name="图片 3" descr="无标题"/>
          <p:cNvPicPr>
            <a:picLocks noChangeAspect="1"/>
          </p:cNvPicPr>
          <p:nvPr/>
        </p:nvPicPr>
        <p:blipFill>
          <a:blip r:embed="rId1"/>
          <a:stretch>
            <a:fillRect/>
          </a:stretch>
        </p:blipFill>
        <p:spPr>
          <a:xfrm>
            <a:off x="0" y="1003300"/>
            <a:ext cx="9144000" cy="3925570"/>
          </a:xfrm>
          <a:prstGeom prst="rect">
            <a:avLst/>
          </a:prstGeom>
        </p:spPr>
      </p:pic>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3.1.3  </a:t>
            </a:r>
            <a:r>
              <a:rPr lang="zh-CN" altLang="en-US" sz="1600"/>
              <a:t>床位图</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点击床位管理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床位图</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具体楼栋</a:t>
            </a:r>
            <a:r>
              <a:rPr lang="zh-CN" altLang="en-US" sz="1200">
                <a:sym typeface="+mn-ea"/>
              </a:rPr>
              <a:t>，可查看床位是否空闲。</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pic>
        <p:nvPicPr>
          <p:cNvPr id="3" name="图片 2"/>
          <p:cNvPicPr>
            <a:picLocks noChangeAspect="1"/>
          </p:cNvPicPr>
          <p:nvPr>
            <p:custDataLst>
              <p:tags r:id="rId1"/>
            </p:custDataLst>
          </p:nvPr>
        </p:nvPicPr>
        <p:blipFill>
          <a:blip r:embed="rId2"/>
          <a:srcRect l="538" r="830" b="2797"/>
          <a:stretch>
            <a:fillRect/>
          </a:stretch>
        </p:blipFill>
        <p:spPr>
          <a:xfrm>
            <a:off x="251460" y="843280"/>
            <a:ext cx="8054975" cy="41046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3.2.1  </a:t>
            </a:r>
            <a:r>
              <a:rPr lang="zh-CN" altLang="en-US" sz="1600"/>
              <a:t>咨询信息</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点击老人管理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咨询信息</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加号，可添加老人信息（基础信息、自理情况、家庭住址），咨询人信息。已添加的咨询信息可进行编辑，可通过输入关键词查找咨询信息。</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pic>
        <p:nvPicPr>
          <p:cNvPr id="4" name="图片 3" descr="无标题"/>
          <p:cNvPicPr>
            <a:picLocks noChangeAspect="1"/>
          </p:cNvPicPr>
          <p:nvPr/>
        </p:nvPicPr>
        <p:blipFill>
          <a:blip r:embed="rId1"/>
          <a:stretch>
            <a:fillRect/>
          </a:stretch>
        </p:blipFill>
        <p:spPr>
          <a:xfrm>
            <a:off x="0" y="1003300"/>
            <a:ext cx="9144000" cy="3987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3.2.2   </a:t>
            </a:r>
            <a:r>
              <a:rPr lang="zh-CN" altLang="en-US" sz="1600"/>
              <a:t>预约信息</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点击老人管理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预约信息</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加号，可添加预约老人信息（基础信息、自理情况、预约入住日期、床位类型、预约床位、家庭住址），以及预约人信息。已添加的预约信息可进行编辑，可通过输入关键词查找预约信息。</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pic>
        <p:nvPicPr>
          <p:cNvPr id="3" name="图片 2" descr="无标题"/>
          <p:cNvPicPr>
            <a:picLocks noChangeAspect="1"/>
          </p:cNvPicPr>
          <p:nvPr/>
        </p:nvPicPr>
        <p:blipFill>
          <a:blip r:embed="rId1"/>
          <a:stretch>
            <a:fillRect/>
          </a:stretch>
        </p:blipFill>
        <p:spPr>
          <a:xfrm>
            <a:off x="0" y="1003300"/>
            <a:ext cx="9144000" cy="38792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3.2.3   </a:t>
            </a:r>
            <a:r>
              <a:rPr lang="zh-CN" altLang="en-US" sz="1600"/>
              <a:t>入住老人</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点击老人管理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入住老人</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加号，可添加入住老人信息（基本信息登记、家属信息登记、健康信息登记、护理任务设置、餐饮床位选择、入院缴费）。可通过输入关键词查找入住老人信息。</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pic>
        <p:nvPicPr>
          <p:cNvPr id="4" name="图片 3" descr="无标题"/>
          <p:cNvPicPr>
            <a:picLocks noChangeAspect="1"/>
          </p:cNvPicPr>
          <p:nvPr/>
        </p:nvPicPr>
        <p:blipFill>
          <a:blip r:embed="rId1"/>
          <a:stretch>
            <a:fillRect/>
          </a:stretch>
        </p:blipFill>
        <p:spPr>
          <a:xfrm>
            <a:off x="0" y="977265"/>
            <a:ext cx="9144000" cy="39731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3.2.4   </a:t>
            </a:r>
            <a:r>
              <a:rPr lang="zh-CN" altLang="en-US" sz="1600"/>
              <a:t>试住老人</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点击老人管理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试住老人</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加号，可添加试住老人信息（基本信息登记、家属信息登记、健康信息登记、护理任务设置、餐饮床位选择、入院缴费）。可通过输入关键词查找试住老人信息。</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pic>
        <p:nvPicPr>
          <p:cNvPr id="7" name="图片 6" descr="无标题"/>
          <p:cNvPicPr>
            <a:picLocks noChangeAspect="1"/>
          </p:cNvPicPr>
          <p:nvPr/>
        </p:nvPicPr>
        <p:blipFill>
          <a:blip r:embed="rId1"/>
          <a:stretch>
            <a:fillRect/>
          </a:stretch>
        </p:blipFill>
        <p:spPr>
          <a:xfrm>
            <a:off x="0" y="1003935"/>
            <a:ext cx="9143365" cy="40944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3.2.5   </a:t>
            </a:r>
            <a:r>
              <a:rPr lang="zh-CN" altLang="en-US" sz="1600"/>
              <a:t>探视来访</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点击老人管理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探视来访</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加号，可添加探访人信息，可通过输入关键词查找探视人信息。</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pic>
        <p:nvPicPr>
          <p:cNvPr id="5" name="图片 4" descr="无标题"/>
          <p:cNvPicPr>
            <a:picLocks noChangeAspect="1"/>
          </p:cNvPicPr>
          <p:nvPr/>
        </p:nvPicPr>
        <p:blipFill>
          <a:blip r:embed="rId1"/>
          <a:stretch>
            <a:fillRect/>
          </a:stretch>
        </p:blipFill>
        <p:spPr>
          <a:xfrm>
            <a:off x="0" y="980440"/>
            <a:ext cx="9144000" cy="40608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3.2.6   </a:t>
            </a:r>
            <a:r>
              <a:rPr lang="zh-CN" altLang="en-US" sz="1600"/>
              <a:t>外出信息</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点击老人管理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外出信息</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加号，可对老人详细外出信息进行登记，可通过输入关键词查找老人外出登记信息。</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pic>
        <p:nvPicPr>
          <p:cNvPr id="7" name="图片 6" descr="无标题1"/>
          <p:cNvPicPr>
            <a:picLocks noChangeAspect="1"/>
          </p:cNvPicPr>
          <p:nvPr/>
        </p:nvPicPr>
        <p:blipFill>
          <a:blip r:embed="rId1"/>
          <a:stretch>
            <a:fillRect/>
          </a:stretch>
        </p:blipFill>
        <p:spPr>
          <a:xfrm>
            <a:off x="0" y="832485"/>
            <a:ext cx="9144000" cy="4247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502" y="283"/>
            <a:ext cx="3649847" cy="51429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          </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1102471" y="1840439"/>
            <a:ext cx="1445910" cy="761619"/>
          </a:xfrm>
          <a:prstGeom prst="rect">
            <a:avLst/>
          </a:prstGeom>
        </p:spPr>
        <p:txBody>
          <a:bodyPr wrap="none" lIns="0" tIns="0" rIns="0" bIns="0">
            <a:spAutoFit/>
          </a:bodyPr>
          <a:lstStyle/>
          <a:p>
            <a:pPr algn="ctr"/>
            <a:r>
              <a:rPr lang="zh-CN" altLang="en-US" sz="495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4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1124110" y="2624783"/>
            <a:ext cx="1402628" cy="306366"/>
          </a:xfrm>
          <a:prstGeom prst="rect">
            <a:avLst/>
          </a:prstGeom>
        </p:spPr>
        <p:txBody>
          <a:bodyPr wrap="none" lIns="0" tIns="0" rIns="0" bIns="0">
            <a:spAutoFit/>
          </a:bodyPr>
          <a:lstStyle/>
          <a:p>
            <a:pPr algn="ctr"/>
            <a:r>
              <a:rPr lang="en-US" altLang="zh-CN" sz="199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CONTENTS</a:t>
            </a:r>
            <a:endParaRPr lang="en-US" altLang="zh-CN" sz="199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3" name="圆角矩形 16"/>
          <p:cNvSpPr/>
          <p:nvPr/>
        </p:nvSpPr>
        <p:spPr>
          <a:xfrm>
            <a:off x="4266546" y="723458"/>
            <a:ext cx="1063975" cy="461353"/>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95"/>
          <p:cNvSpPr/>
          <p:nvPr/>
        </p:nvSpPr>
        <p:spPr>
          <a:xfrm>
            <a:off x="4266546" y="1469895"/>
            <a:ext cx="1063339" cy="441626"/>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dirty="0"/>
          </a:p>
        </p:txBody>
      </p:sp>
      <p:sp>
        <p:nvSpPr>
          <p:cNvPr id="15" name="圆角矩形 100"/>
          <p:cNvSpPr/>
          <p:nvPr/>
        </p:nvSpPr>
        <p:spPr>
          <a:xfrm>
            <a:off x="4266546" y="2194059"/>
            <a:ext cx="1101519" cy="44480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a:t>03</a:t>
            </a:r>
            <a:endParaRPr lang="en-US" altLang="zh-CN" sz="2400"/>
          </a:p>
        </p:txBody>
      </p:sp>
      <p:sp>
        <p:nvSpPr>
          <p:cNvPr id="16" name="圆角矩形 101"/>
          <p:cNvSpPr/>
          <p:nvPr/>
        </p:nvSpPr>
        <p:spPr>
          <a:xfrm>
            <a:off x="4266546" y="2913770"/>
            <a:ext cx="1100883" cy="447989"/>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a:t>04</a:t>
            </a:r>
            <a:endParaRPr lang="en-US" altLang="zh-CN" sz="2400"/>
          </a:p>
        </p:txBody>
      </p:sp>
      <p:sp>
        <p:nvSpPr>
          <p:cNvPr id="17" name="椭圆 80"/>
          <p:cNvSpPr/>
          <p:nvPr/>
        </p:nvSpPr>
        <p:spPr bwMode="auto">
          <a:xfrm>
            <a:off x="4245546" y="671914"/>
            <a:ext cx="971704" cy="587350"/>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000" b="1" kern="0" dirty="0">
                <a:solidFill>
                  <a:srgbClr val="FFFFFF"/>
                </a:solidFill>
                <a:latin typeface="微软雅黑" panose="020B0503020204020204" pitchFamily="34" charset="-122"/>
                <a:ea typeface="微软雅黑" panose="020B0503020204020204" pitchFamily="34" charset="-122"/>
              </a:rPr>
              <a:t> 01</a:t>
            </a:r>
            <a:endParaRPr lang="en-US" altLang="zh-CN" sz="2000" b="1" kern="0" dirty="0">
              <a:solidFill>
                <a:srgbClr val="FFFFFF"/>
              </a:solidFill>
              <a:latin typeface="微软雅黑" panose="020B0503020204020204" pitchFamily="34" charset="-122"/>
              <a:ea typeface="微软雅黑" panose="020B0503020204020204" pitchFamily="34" charset="-122"/>
            </a:endParaRPr>
          </a:p>
        </p:txBody>
      </p:sp>
      <p:sp>
        <p:nvSpPr>
          <p:cNvPr id="22" name="椭圆 80"/>
          <p:cNvSpPr/>
          <p:nvPr/>
        </p:nvSpPr>
        <p:spPr bwMode="auto">
          <a:xfrm>
            <a:off x="4245546" y="1249082"/>
            <a:ext cx="1084338" cy="898524"/>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000" b="1" kern="0" dirty="0">
                <a:solidFill>
                  <a:srgbClr val="FFFFFF"/>
                </a:solidFill>
                <a:latin typeface="微软雅黑" panose="020B0503020204020204" pitchFamily="34" charset="-122"/>
                <a:ea typeface="微软雅黑" panose="020B0503020204020204" pitchFamily="34" charset="-122"/>
              </a:rPr>
              <a:t>02</a:t>
            </a:r>
            <a:endParaRPr lang="en-US" altLang="zh-CN" sz="2000" b="1" kern="0" dirty="0">
              <a:solidFill>
                <a:srgbClr val="FFFFFF"/>
              </a:solidFill>
              <a:latin typeface="微软雅黑" panose="020B0503020204020204" pitchFamily="34" charset="-122"/>
              <a:ea typeface="微软雅黑" panose="020B0503020204020204" pitchFamily="34" charset="-122"/>
            </a:endParaRPr>
          </a:p>
        </p:txBody>
      </p:sp>
      <p:sp>
        <p:nvSpPr>
          <p:cNvPr id="24" name="椭圆 80"/>
          <p:cNvSpPr/>
          <p:nvPr/>
        </p:nvSpPr>
        <p:spPr bwMode="auto">
          <a:xfrm>
            <a:off x="4245417" y="3216756"/>
            <a:ext cx="971557" cy="711650"/>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04</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25" name="矩形 39"/>
          <p:cNvSpPr>
            <a:spLocks noChangeArrowheads="1"/>
          </p:cNvSpPr>
          <p:nvPr/>
        </p:nvSpPr>
        <p:spPr bwMode="auto">
          <a:xfrm>
            <a:off x="5855970" y="632460"/>
            <a:ext cx="3513455" cy="54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企业简介</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矩形 39"/>
          <p:cNvSpPr>
            <a:spLocks noChangeArrowheads="1"/>
          </p:cNvSpPr>
          <p:nvPr/>
        </p:nvSpPr>
        <p:spPr bwMode="auto">
          <a:xfrm>
            <a:off x="5855508" y="1406260"/>
            <a:ext cx="3513917" cy="52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系统概述</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7" name="矩形 39"/>
          <p:cNvSpPr>
            <a:spLocks noChangeArrowheads="1"/>
          </p:cNvSpPr>
          <p:nvPr/>
        </p:nvSpPr>
        <p:spPr bwMode="auto">
          <a:xfrm>
            <a:off x="5856144" y="2137424"/>
            <a:ext cx="3513281" cy="63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功能展示</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8" name="矩形 39"/>
          <p:cNvSpPr>
            <a:spLocks noChangeArrowheads="1"/>
          </p:cNvSpPr>
          <p:nvPr/>
        </p:nvSpPr>
        <p:spPr bwMode="auto">
          <a:xfrm>
            <a:off x="5884545" y="2938780"/>
            <a:ext cx="3484880" cy="70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售后服务</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文本框 3"/>
          <p:cNvSpPr txBox="1"/>
          <p:nvPr/>
        </p:nvSpPr>
        <p:spPr>
          <a:xfrm>
            <a:off x="4218940" y="3806190"/>
            <a:ext cx="1577340" cy="369570"/>
          </a:xfrm>
          <a:prstGeom prst="rect">
            <a:avLst/>
          </a:prstGeom>
          <a:noFill/>
        </p:spPr>
        <p:txBody>
          <a:bodyPr wrap="square" rtlCol="0">
            <a:noAutofit/>
          </a:bodyPr>
          <a:p>
            <a:endParaRPr lang="zh-CN" altLang="en-US"/>
          </a:p>
        </p:txBody>
      </p:sp>
      <p:sp>
        <p:nvSpPr>
          <p:cNvPr id="7" name="文本框 6"/>
          <p:cNvSpPr txBox="1"/>
          <p:nvPr/>
        </p:nvSpPr>
        <p:spPr>
          <a:xfrm>
            <a:off x="5884545" y="3716020"/>
            <a:ext cx="3441700" cy="409575"/>
          </a:xfrm>
          <a:prstGeom prst="rect">
            <a:avLst/>
          </a:prstGeom>
          <a:noFill/>
        </p:spPr>
        <p:txBody>
          <a:bodyPr wrap="square" rtlCol="0">
            <a:no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5"/>
                                        </p:tgtEl>
                                        <p:attrNameLst>
                                          <p:attrName>ppt_y</p:attrName>
                                        </p:attrNameLst>
                                      </p:cBhvr>
                                      <p:tavLst>
                                        <p:tav tm="0">
                                          <p:val>
                                            <p:strVal val="#ppt_y"/>
                                          </p:val>
                                        </p:tav>
                                        <p:tav tm="100000">
                                          <p:val>
                                            <p:strVal val="#ppt_y"/>
                                          </p:val>
                                        </p:tav>
                                      </p:tavLst>
                                    </p:anim>
                                    <p:anim calcmode="lin" valueType="num">
                                      <p:cBhvr>
                                        <p:cTn id="14"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6"/>
                                        </p:tgtEl>
                                        <p:attrNameLst>
                                          <p:attrName>ppt_y</p:attrName>
                                        </p:attrNameLst>
                                      </p:cBhvr>
                                      <p:tavLst>
                                        <p:tav tm="0">
                                          <p:val>
                                            <p:strVal val="#ppt_y"/>
                                          </p:val>
                                        </p:tav>
                                        <p:tav tm="100000">
                                          <p:val>
                                            <p:strVal val="#ppt_y"/>
                                          </p:val>
                                        </p:tav>
                                      </p:tavLst>
                                    </p:anim>
                                    <p:anim calcmode="lin" valueType="num">
                                      <p:cBhvr>
                                        <p:cTn id="23"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6"/>
                                        </p:tgtEl>
                                      </p:cBhvr>
                                    </p:animEffect>
                                  </p:childTnLst>
                                </p:cTn>
                              </p:par>
                            </p:childTnLst>
                          </p:cTn>
                        </p:par>
                        <p:par>
                          <p:cTn id="26" fill="hold">
                            <p:stCondLst>
                              <p:cond delay="850"/>
                            </p:stCondLst>
                            <p:childTnLst>
                              <p:par>
                                <p:cTn id="27" presetID="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1+#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1+#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par>
                                <p:cTn id="55" presetID="22" presetClass="entr" presetSubtype="8"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13" grpId="0" bldLvl="0" animBg="1"/>
      <p:bldP spid="14" grpId="0" bldLvl="0" animBg="1"/>
      <p:bldP spid="15" grpId="0" bldLvl="0" animBg="1"/>
      <p:bldP spid="16" grpId="0" bldLvl="0" animBg="1"/>
      <p:bldP spid="17" grpId="0" bldLvl="0" animBg="1"/>
      <p:bldP spid="22" grpId="0" bldLvl="0" animBg="1"/>
      <p:bldP spid="24" grpId="0" bldLvl="0" animBg="1"/>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196215"/>
            <a:ext cx="8998585" cy="288290"/>
          </a:xfrm>
          <a:prstGeom prst="rect">
            <a:avLst/>
          </a:prstGeom>
          <a:noFill/>
        </p:spPr>
        <p:txBody>
          <a:bodyPr wrap="square" rtlCol="0">
            <a:noAutofit/>
          </a:bodyPr>
          <a:p>
            <a:r>
              <a:rPr lang="en-US" altLang="zh-CN" sz="1600"/>
              <a:t>3.2.7  </a:t>
            </a:r>
            <a:r>
              <a:rPr lang="zh-CN" altLang="en-US" sz="1600"/>
              <a:t>意外记录</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点击老人管理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意外记录</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加号，可添加意外信息（包括事故原因、事故描述、可选择一张或多张图片上传到系统）。</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pic>
        <p:nvPicPr>
          <p:cNvPr id="3" name="图片 2" descr="无标题"/>
          <p:cNvPicPr>
            <a:picLocks noChangeAspect="1"/>
          </p:cNvPicPr>
          <p:nvPr/>
        </p:nvPicPr>
        <p:blipFill>
          <a:blip r:embed="rId1"/>
          <a:stretch>
            <a:fillRect/>
          </a:stretch>
        </p:blipFill>
        <p:spPr>
          <a:xfrm>
            <a:off x="0" y="960120"/>
            <a:ext cx="9144000" cy="39782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3.2.8  </a:t>
            </a:r>
            <a:r>
              <a:rPr lang="zh-CN" altLang="en-US" sz="1600"/>
              <a:t>护理项目</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点击老人管理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护理项目</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加号，可添加护理项目（包括项目名称、所属类别、收费方式、项目费用、护理类型）。</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pic>
        <p:nvPicPr>
          <p:cNvPr id="5" name="图片 4" descr="无标题1"/>
          <p:cNvPicPr>
            <a:picLocks noChangeAspect="1"/>
          </p:cNvPicPr>
          <p:nvPr/>
        </p:nvPicPr>
        <p:blipFill>
          <a:blip r:embed="rId1"/>
          <a:stretch>
            <a:fillRect/>
          </a:stretch>
        </p:blipFill>
        <p:spPr>
          <a:xfrm>
            <a:off x="0" y="973455"/>
            <a:ext cx="9144000" cy="39738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3.3.1  </a:t>
            </a:r>
            <a:r>
              <a:rPr lang="zh-CN" altLang="en-US" sz="1600"/>
              <a:t>体检登记</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点击服务管理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体检登记</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加号，可添加体检登记项目（包括基本体征、血压血氧信息、血糖信息）。</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pic>
        <p:nvPicPr>
          <p:cNvPr id="3" name="图片 2" descr="无标题"/>
          <p:cNvPicPr>
            <a:picLocks noChangeAspect="1"/>
          </p:cNvPicPr>
          <p:nvPr/>
        </p:nvPicPr>
        <p:blipFill>
          <a:blip r:embed="rId1"/>
          <a:stretch>
            <a:fillRect/>
          </a:stretch>
        </p:blipFill>
        <p:spPr>
          <a:xfrm>
            <a:off x="0" y="838835"/>
            <a:ext cx="9144000" cy="4180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3.3.2   </a:t>
            </a:r>
            <a:r>
              <a:rPr lang="zh-CN" altLang="en-US" sz="1600"/>
              <a:t>就医记录</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点击服务管理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就医记录</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加号，可添加就医信息（包括老人姓名、就医时间、医师、就医地点、诊断结果）。</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pic>
        <p:nvPicPr>
          <p:cNvPr id="7" name="图片 6" descr="无标题1"/>
          <p:cNvPicPr>
            <a:picLocks noChangeAspect="1"/>
          </p:cNvPicPr>
          <p:nvPr/>
        </p:nvPicPr>
        <p:blipFill>
          <a:blip r:embed="rId1"/>
          <a:stretch>
            <a:fillRect/>
          </a:stretch>
        </p:blipFill>
        <p:spPr>
          <a:xfrm>
            <a:off x="0" y="914400"/>
            <a:ext cx="9143365" cy="39579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3.3.3   </a:t>
            </a:r>
            <a:r>
              <a:rPr lang="zh-CN" altLang="en-US" sz="1600"/>
              <a:t>缴存药品</a:t>
            </a:r>
            <a:endParaRPr lang="en-US" altLang="zh-CN"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点击服务管理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缴存药品</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加号，可添加缴存药品信息（包括老人姓名、缴药方式、缴药时间、药品名称）。</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8" name="图片 7" descr="无标题3"/>
          <p:cNvPicPr>
            <a:picLocks noChangeAspect="1"/>
          </p:cNvPicPr>
          <p:nvPr/>
        </p:nvPicPr>
        <p:blipFill>
          <a:blip r:embed="rId1"/>
          <a:stretch>
            <a:fillRect/>
          </a:stretch>
        </p:blipFill>
        <p:spPr>
          <a:xfrm>
            <a:off x="0" y="908685"/>
            <a:ext cx="9144000" cy="39617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3.3.4    </a:t>
            </a:r>
            <a:r>
              <a:rPr lang="zh-CN" altLang="en-US" sz="1600"/>
              <a:t>投诉管理</a:t>
            </a:r>
            <a:endParaRPr lang="en-US" altLang="zh-CN"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点击服务管理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投诉管理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加号，可添加投诉信息。</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5" name="图片 4" descr="无标题4"/>
          <p:cNvPicPr>
            <a:picLocks noChangeAspect="1"/>
          </p:cNvPicPr>
          <p:nvPr/>
        </p:nvPicPr>
        <p:blipFill>
          <a:blip r:embed="rId1"/>
          <a:stretch>
            <a:fillRect/>
          </a:stretch>
        </p:blipFill>
        <p:spPr>
          <a:xfrm>
            <a:off x="0" y="922020"/>
            <a:ext cx="9144000" cy="39611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3.3.5   </a:t>
            </a:r>
            <a:r>
              <a:rPr lang="zh-CN" altLang="en-US" sz="1600"/>
              <a:t>评估记录</a:t>
            </a:r>
            <a:endParaRPr lang="en-US" altLang="zh-CN"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点击服务管理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评估记录</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加号，可添加老人详细的评估信息。</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7" name="图片 6" descr="无标题"/>
          <p:cNvPicPr>
            <a:picLocks noChangeAspect="1"/>
          </p:cNvPicPr>
          <p:nvPr/>
        </p:nvPicPr>
        <p:blipFill>
          <a:blip r:embed="rId1"/>
          <a:stretch>
            <a:fillRect/>
          </a:stretch>
        </p:blipFill>
        <p:spPr>
          <a:xfrm>
            <a:off x="0" y="848360"/>
            <a:ext cx="9143365" cy="40881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3.3.6    </a:t>
            </a:r>
            <a:r>
              <a:rPr lang="zh-CN" altLang="en-US" sz="1600"/>
              <a:t>押金类别</a:t>
            </a:r>
            <a:endParaRPr lang="en-US" altLang="zh-CN"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点击服务管理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押金类别</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加号，可添加押金类别、收费标准。</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8" name="图片 7" descr="无标题5"/>
          <p:cNvPicPr>
            <a:picLocks noChangeAspect="1"/>
          </p:cNvPicPr>
          <p:nvPr/>
        </p:nvPicPr>
        <p:blipFill>
          <a:blip r:embed="rId1"/>
          <a:stretch>
            <a:fillRect/>
          </a:stretch>
        </p:blipFill>
        <p:spPr>
          <a:xfrm>
            <a:off x="0" y="919480"/>
            <a:ext cx="9144000" cy="39598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3.3.7    </a:t>
            </a:r>
            <a:r>
              <a:rPr lang="zh-CN" altLang="en-US" sz="1600"/>
              <a:t>活动管理</a:t>
            </a:r>
            <a:endParaRPr lang="en-US" altLang="zh-CN"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点击服务管理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活动管理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加号，可添加老人添加活动的详细信息，还可上传活动图片。</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5" name="图片 4" descr="无标题2"/>
          <p:cNvPicPr>
            <a:picLocks noChangeAspect="1"/>
          </p:cNvPicPr>
          <p:nvPr/>
        </p:nvPicPr>
        <p:blipFill>
          <a:blip r:embed="rId1"/>
          <a:stretch>
            <a:fillRect/>
          </a:stretch>
        </p:blipFill>
        <p:spPr>
          <a:xfrm>
            <a:off x="0" y="778510"/>
            <a:ext cx="9144000" cy="41567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3.3.8   </a:t>
            </a:r>
            <a:r>
              <a:rPr lang="zh-CN" altLang="en-US" sz="1600"/>
              <a:t>药品字典</a:t>
            </a:r>
            <a:endParaRPr lang="en-US" altLang="zh-CN"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点击服务管理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药品字典</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加号，可添加药品有关的详细信息。</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7" name="图片 6" descr="无标题7"/>
          <p:cNvPicPr>
            <a:picLocks noChangeAspect="1"/>
          </p:cNvPicPr>
          <p:nvPr/>
        </p:nvPicPr>
        <p:blipFill>
          <a:blip r:embed="rId1"/>
          <a:stretch>
            <a:fillRect/>
          </a:stretch>
        </p:blipFill>
        <p:spPr>
          <a:xfrm>
            <a:off x="0" y="915670"/>
            <a:ext cx="9144000" cy="3881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483768" y="1580929"/>
            <a:ext cx="1037768" cy="1037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TextBox 48"/>
          <p:cNvSpPr txBox="1"/>
          <p:nvPr/>
        </p:nvSpPr>
        <p:spPr>
          <a:xfrm>
            <a:off x="2240541" y="2723263"/>
            <a:ext cx="2816312" cy="492125"/>
          </a:xfrm>
          <a:prstGeom prst="rect">
            <a:avLst/>
          </a:prstGeom>
          <a:noFill/>
        </p:spPr>
        <p:txBody>
          <a:bodyPr wrap="square" lIns="0" tIns="0" rIns="0" bIns="0" rtlCol="0">
            <a:spAutoFit/>
          </a:bodyPr>
          <a:lstStyle/>
          <a:p>
            <a:r>
              <a:rPr lang="zh-CN" altLang="en-US" sz="3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企业简介</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矩形 259"/>
          <p:cNvSpPr>
            <a:spLocks noChangeArrowheads="1"/>
          </p:cNvSpPr>
          <p:nvPr/>
        </p:nvSpPr>
        <p:spPr bwMode="auto">
          <a:xfrm>
            <a:off x="2248131" y="1724945"/>
            <a:ext cx="1561914" cy="74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spc="213" dirty="0">
                <a:solidFill>
                  <a:schemeClr val="bg1"/>
                </a:solidFill>
                <a:cs typeface="Arial" panose="020B0604020202020204" pitchFamily="34" charset="0"/>
              </a:rPr>
              <a:t>01</a:t>
            </a:r>
            <a:endParaRPr lang="zh-CN" altLang="en-US" sz="4400" b="1" cap="all" spc="213" dirty="0">
              <a:solidFill>
                <a:schemeClr val="bg1"/>
              </a:solidFill>
              <a:cs typeface="Arial" panose="020B0604020202020204" pitchFamily="34" charset="0"/>
            </a:endParaRPr>
          </a:p>
        </p:txBody>
      </p:sp>
      <p:pic>
        <p:nvPicPr>
          <p:cNvPr id="23" name="图片 22"/>
          <p:cNvPicPr>
            <a:picLocks noChangeAspect="1"/>
          </p:cNvPicPr>
          <p:nvPr/>
        </p:nvPicPr>
        <p:blipFill>
          <a:blip r:embed="rId1"/>
          <a:stretch>
            <a:fillRect/>
          </a:stretch>
        </p:blipFill>
        <p:spPr>
          <a:xfrm>
            <a:off x="3944505" y="0"/>
            <a:ext cx="5199495"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anim calcmode="lin" valueType="num">
                                      <p:cBhvr>
                                        <p:cTn id="20"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8"/>
                                        </p:tgtEl>
                                      </p:cBhvr>
                                    </p:animEffect>
                                  </p:childTnLst>
                                </p:cTn>
                              </p:par>
                            </p:childTnLst>
                          </p:cTn>
                        </p:par>
                        <p:par>
                          <p:cTn id="23" fill="hold">
                            <p:stCondLst>
                              <p:cond delay="104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28"/>
                                        </p:tgtEl>
                                      </p:cBhvr>
                                    </p:animEffect>
                                    <p:animScale>
                                      <p:cBhvr>
                                        <p:cTn id="26" dur="250" autoRev="1" fill="hold"/>
                                        <p:tgtEl>
                                          <p:spTgt spid="28"/>
                                        </p:tgtEl>
                                      </p:cBhvr>
                                      <p:by x="105000" y="105000"/>
                                    </p:animScale>
                                  </p:childTnLst>
                                </p:cTn>
                              </p:par>
                            </p:childTnLst>
                          </p:cTn>
                        </p:par>
                        <p:par>
                          <p:cTn id="27" fill="hold">
                            <p:stCondLst>
                              <p:cond delay="1549"/>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6"/>
                                        </p:tgtEl>
                                        <p:attrNameLst>
                                          <p:attrName>style.visibility</p:attrName>
                                        </p:attrNameLst>
                                      </p:cBhvr>
                                      <p:to>
                                        <p:strVal val="visible"/>
                                      </p:to>
                                    </p:set>
                                    <p:animEffect transition="in" filter="wipe(left)">
                                      <p:cBhvr>
                                        <p:cTn id="30" dur="200"/>
                                        <p:tgtEl>
                                          <p:spTgt spid="2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26"/>
                                        </p:tgtEl>
                                      </p:cBhvr>
                                      <p:to x="80000" y="100000"/>
                                    </p:animScale>
                                    <p:anim by="(#ppt_w*0.10)" calcmode="lin" valueType="num">
                                      <p:cBhvr>
                                        <p:cTn id="33" dur="50" autoRev="1" fill="hold">
                                          <p:stCondLst>
                                            <p:cond delay="0"/>
                                          </p:stCondLst>
                                        </p:cTn>
                                        <p:tgtEl>
                                          <p:spTgt spid="26"/>
                                        </p:tgtEl>
                                        <p:attrNameLst>
                                          <p:attrName>ppt_x</p:attrName>
                                        </p:attrNameLst>
                                      </p:cBhvr>
                                    </p:anim>
                                    <p:anim by="(-#ppt_w*0.10)" calcmode="lin" valueType="num">
                                      <p:cBhvr>
                                        <p:cTn id="34" dur="50" autoRev="1" fill="hold">
                                          <p:stCondLst>
                                            <p:cond delay="0"/>
                                          </p:stCondLst>
                                        </p:cTn>
                                        <p:tgtEl>
                                          <p:spTgt spid="26"/>
                                        </p:tgtEl>
                                        <p:attrNameLst>
                                          <p:attrName>ppt_y</p:attrName>
                                        </p:attrNameLst>
                                      </p:cBhvr>
                                    </p:anim>
                                    <p:animRot by="-480000">
                                      <p:cBhvr>
                                        <p:cTn id="35" dur="50" autoRev="1"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26" grpId="1"/>
      <p:bldP spid="28" grpId="0"/>
      <p:bldP spid="2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3.3.9   </a:t>
            </a:r>
            <a:r>
              <a:rPr lang="zh-CN" altLang="en-US" sz="1600"/>
              <a:t>能力评估记录</a:t>
            </a:r>
            <a:endParaRPr lang="en-US" altLang="zh-CN"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点击服务管理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能力评估记录</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加号，可添加老人能力评估（包括基本信息登记、长者能力评估、评估结果）。</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5" name="图片 4" descr="无标题8"/>
          <p:cNvPicPr>
            <a:picLocks noChangeAspect="1"/>
          </p:cNvPicPr>
          <p:nvPr/>
        </p:nvPicPr>
        <p:blipFill>
          <a:blip r:embed="rId1"/>
          <a:stretch>
            <a:fillRect/>
          </a:stretch>
        </p:blipFill>
        <p:spPr>
          <a:xfrm>
            <a:off x="0" y="828040"/>
            <a:ext cx="9144000" cy="4254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3.4.1  </a:t>
            </a:r>
            <a:r>
              <a:rPr lang="zh-CN" altLang="en-US" sz="1600"/>
              <a:t>退住结算</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点击退住办理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退住结算</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新增</a:t>
            </a:r>
            <a:r>
              <a:rPr lang="zh-CN" altLang="en-US" sz="1200">
                <a:sym typeface="+mn-ea"/>
              </a:rPr>
              <a:t>，可添加老人已交入住费用结算情况。</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5" name="图片 4" descr="无标题9"/>
          <p:cNvPicPr>
            <a:picLocks noChangeAspect="1"/>
          </p:cNvPicPr>
          <p:nvPr/>
        </p:nvPicPr>
        <p:blipFill>
          <a:blip r:embed="rId1"/>
          <a:stretch>
            <a:fillRect/>
          </a:stretch>
        </p:blipFill>
        <p:spPr>
          <a:xfrm>
            <a:off x="0" y="791845"/>
            <a:ext cx="9143365" cy="39947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3.5.1   </a:t>
            </a:r>
            <a:r>
              <a:rPr lang="zh-CN" altLang="en-US" sz="1600"/>
              <a:t>护工列表</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点击护工管理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护工列表</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加号，可添加护工分组，具体组内再添加护工详细信息。</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8" name="图片 7" descr="无标题2"/>
          <p:cNvPicPr>
            <a:picLocks noChangeAspect="1"/>
          </p:cNvPicPr>
          <p:nvPr/>
        </p:nvPicPr>
        <p:blipFill>
          <a:blip r:embed="rId1"/>
          <a:stretch>
            <a:fillRect/>
          </a:stretch>
        </p:blipFill>
        <p:spPr>
          <a:xfrm>
            <a:off x="0" y="832485"/>
            <a:ext cx="9144000" cy="41738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3.5.2   </a:t>
            </a:r>
            <a:r>
              <a:rPr lang="zh-CN" altLang="en-US" sz="1600"/>
              <a:t>护工排班方案</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点击护工管理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护工排班方案</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加号，可添加护工排班情况。</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7" name="图片 6" descr="无标题"/>
          <p:cNvPicPr>
            <a:picLocks noChangeAspect="1"/>
          </p:cNvPicPr>
          <p:nvPr/>
        </p:nvPicPr>
        <p:blipFill>
          <a:blip r:embed="rId1"/>
          <a:stretch>
            <a:fillRect/>
          </a:stretch>
        </p:blipFill>
        <p:spPr>
          <a:xfrm>
            <a:off x="0" y="914400"/>
            <a:ext cx="9143365" cy="41084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3.5.3   </a:t>
            </a:r>
            <a:r>
              <a:rPr lang="zh-CN" altLang="en-US" sz="1600"/>
              <a:t>护工排班列表</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点击护工管理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护工排班列表</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加号，可添加护工排班。</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8" name="图片 7" descr="无标题2"/>
          <p:cNvPicPr>
            <a:picLocks noChangeAspect="1"/>
          </p:cNvPicPr>
          <p:nvPr/>
        </p:nvPicPr>
        <p:blipFill>
          <a:blip r:embed="rId1"/>
          <a:stretch>
            <a:fillRect/>
          </a:stretch>
        </p:blipFill>
        <p:spPr>
          <a:xfrm>
            <a:off x="0" y="845820"/>
            <a:ext cx="9143365" cy="4041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3.6.1    </a:t>
            </a:r>
            <a:r>
              <a:rPr lang="zh-CN" altLang="en-US" sz="1600"/>
              <a:t>费用流水</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点击费用管理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费用流水</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加号，可添加费用信息。</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7" name="图片 6" descr="无标题5"/>
          <p:cNvPicPr>
            <a:picLocks noChangeAspect="1"/>
          </p:cNvPicPr>
          <p:nvPr/>
        </p:nvPicPr>
        <p:blipFill>
          <a:blip r:embed="rId1"/>
          <a:stretch>
            <a:fillRect/>
          </a:stretch>
        </p:blipFill>
        <p:spPr>
          <a:xfrm>
            <a:off x="0" y="823595"/>
            <a:ext cx="9144000" cy="40570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3.6.2    </a:t>
            </a:r>
            <a:r>
              <a:rPr lang="zh-CN" altLang="en-US" sz="1600"/>
              <a:t>预存管理</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点击费用管理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预存管理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加号，可添加老人详细的预存金额。</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5" name="图片 4" descr="无标题3"/>
          <p:cNvPicPr>
            <a:picLocks noChangeAspect="1"/>
          </p:cNvPicPr>
          <p:nvPr/>
        </p:nvPicPr>
        <p:blipFill>
          <a:blip r:embed="rId1"/>
          <a:stretch>
            <a:fillRect/>
          </a:stretch>
        </p:blipFill>
        <p:spPr>
          <a:xfrm>
            <a:off x="0" y="922020"/>
            <a:ext cx="9144000" cy="39382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3.7.1    </a:t>
            </a:r>
            <a:r>
              <a:rPr lang="zh-CN" altLang="zh-CN" sz="1600"/>
              <a:t>权限角色</a:t>
            </a:r>
            <a:endParaRPr lang="zh-CN" altLang="en-US"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点击系统管理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权限角色</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加号添加权限角色，可为不同角色名定义不同的权限。</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8" name="图片 7" descr="无标题"/>
          <p:cNvPicPr>
            <a:picLocks noChangeAspect="1"/>
          </p:cNvPicPr>
          <p:nvPr/>
        </p:nvPicPr>
        <p:blipFill>
          <a:blip r:embed="rId1"/>
          <a:stretch>
            <a:fillRect/>
          </a:stretch>
        </p:blipFill>
        <p:spPr>
          <a:xfrm>
            <a:off x="0" y="858520"/>
            <a:ext cx="9144000" cy="40754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195" y="267970"/>
            <a:ext cx="8998585" cy="288290"/>
          </a:xfrm>
          <a:prstGeom prst="rect">
            <a:avLst/>
          </a:prstGeom>
          <a:noFill/>
        </p:spPr>
        <p:txBody>
          <a:bodyPr wrap="square" rtlCol="0">
            <a:noAutofit/>
          </a:bodyPr>
          <a:p>
            <a:r>
              <a:rPr lang="en-US" altLang="zh-CN" sz="1600"/>
              <a:t>3.7.2    </a:t>
            </a:r>
            <a:r>
              <a:rPr lang="zh-CN" altLang="zh-CN" sz="1600"/>
              <a:t>用户管理</a:t>
            </a:r>
            <a:endParaRPr lang="en-US" altLang="zh-CN" sz="1600"/>
          </a:p>
        </p:txBody>
      </p:sp>
      <p:sp>
        <p:nvSpPr>
          <p:cNvPr id="13" name="文本框 12"/>
          <p:cNvSpPr txBox="1"/>
          <p:nvPr/>
        </p:nvSpPr>
        <p:spPr>
          <a:xfrm>
            <a:off x="172720" y="556895"/>
            <a:ext cx="8862060" cy="445770"/>
          </a:xfrm>
          <a:prstGeom prst="rect">
            <a:avLst/>
          </a:prstGeom>
          <a:noFill/>
        </p:spPr>
        <p:txBody>
          <a:bodyPr wrap="square" rtlCol="0">
            <a:noAutofit/>
          </a:bodyPr>
          <a:p>
            <a:r>
              <a:rPr lang="zh-CN" altLang="en-US" sz="1200"/>
              <a:t>点击系统管理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用户管理</a:t>
            </a:r>
            <a:r>
              <a:rPr lang="zh-CN" altLang="en-US" sz="1200">
                <a:latin typeface="微软雅黑" panose="020B0503020204020204" pitchFamily="34" charset="-122"/>
                <a:ea typeface="微软雅黑" panose="020B0503020204020204" pitchFamily="34" charset="-122"/>
                <a:sym typeface="+mn-ea"/>
              </a:rPr>
              <a:t>➪</a:t>
            </a:r>
            <a:r>
              <a:rPr lang="zh-CN" altLang="en-US" sz="1200">
                <a:sym typeface="+mn-ea"/>
              </a:rPr>
              <a:t>加号添加，可添加用户（为新员工建账号）。</a:t>
            </a:r>
            <a:endParaRPr lang="en-US" altLang="zh-CN" sz="120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84275" y="1449705"/>
            <a:ext cx="3048000" cy="368300"/>
          </a:xfrm>
          <a:prstGeom prst="rect">
            <a:avLst/>
          </a:prstGeom>
          <a:noFill/>
        </p:spPr>
        <p:txBody>
          <a:bodyPr wrap="square" rtlCol="0">
            <a:spAutoFit/>
          </a:bodyPr>
          <a:p>
            <a:endParaRPr lang="zh-CN" altLang="en-US"/>
          </a:p>
        </p:txBody>
      </p:sp>
      <p:sp>
        <p:nvSpPr>
          <p:cNvPr id="6" name="文本框 5"/>
          <p:cNvSpPr txBox="1"/>
          <p:nvPr/>
        </p:nvSpPr>
        <p:spPr>
          <a:xfrm>
            <a:off x="4572635" y="1003300"/>
            <a:ext cx="3053080" cy="414655"/>
          </a:xfrm>
          <a:prstGeom prst="rect">
            <a:avLst/>
          </a:prstGeom>
          <a:noFill/>
        </p:spPr>
        <p:txBody>
          <a:bodyPr wrap="square" rtlCol="0">
            <a:noAutofit/>
          </a:bodyPr>
          <a:p>
            <a:endParaRPr lang="zh-CN" altLang="en-US"/>
          </a:p>
        </p:txBody>
      </p:sp>
      <p:sp>
        <p:nvSpPr>
          <p:cNvPr id="4" name="文本框 3"/>
          <p:cNvSpPr txBox="1"/>
          <p:nvPr/>
        </p:nvSpPr>
        <p:spPr>
          <a:xfrm>
            <a:off x="508000" y="1249680"/>
            <a:ext cx="3048000" cy="368300"/>
          </a:xfrm>
          <a:prstGeom prst="rect">
            <a:avLst/>
          </a:prstGeom>
          <a:noFill/>
        </p:spPr>
        <p:txBody>
          <a:bodyPr wrap="square" rtlCol="0">
            <a:spAutoFit/>
          </a:bodyPr>
          <a:p>
            <a:endParaRPr lang="zh-CN" altLang="en-US"/>
          </a:p>
        </p:txBody>
      </p:sp>
      <p:sp>
        <p:nvSpPr>
          <p:cNvPr id="3" name="文本框 2"/>
          <p:cNvSpPr txBox="1"/>
          <p:nvPr/>
        </p:nvSpPr>
        <p:spPr>
          <a:xfrm>
            <a:off x="372110" y="1365885"/>
            <a:ext cx="3048000" cy="368300"/>
          </a:xfrm>
          <a:prstGeom prst="rect">
            <a:avLst/>
          </a:prstGeom>
          <a:noFill/>
        </p:spPr>
        <p:txBody>
          <a:bodyPr wrap="square" rtlCol="0">
            <a:spAutoFit/>
          </a:bodyPr>
          <a:p>
            <a:endParaRPr lang="zh-CN" altLang="en-US"/>
          </a:p>
        </p:txBody>
      </p:sp>
      <p:pic>
        <p:nvPicPr>
          <p:cNvPr id="7" name="图片 6" descr="无标题1"/>
          <p:cNvPicPr>
            <a:picLocks noChangeAspect="1"/>
          </p:cNvPicPr>
          <p:nvPr/>
        </p:nvPicPr>
        <p:blipFill>
          <a:blip r:embed="rId1"/>
          <a:stretch>
            <a:fillRect/>
          </a:stretch>
        </p:blipFill>
        <p:spPr>
          <a:xfrm>
            <a:off x="0" y="916940"/>
            <a:ext cx="9143365" cy="39528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483768" y="1580929"/>
            <a:ext cx="1037768" cy="1037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TextBox 48"/>
          <p:cNvSpPr txBox="1"/>
          <p:nvPr/>
        </p:nvSpPr>
        <p:spPr>
          <a:xfrm>
            <a:off x="2240541" y="2723263"/>
            <a:ext cx="2816312" cy="492125"/>
          </a:xfrm>
          <a:prstGeom prst="rect">
            <a:avLst/>
          </a:prstGeom>
          <a:noFill/>
        </p:spPr>
        <p:txBody>
          <a:bodyPr wrap="square" lIns="0" tIns="0" rIns="0" bIns="0" rtlCol="0">
            <a:spAutoFit/>
          </a:bodyPr>
          <a:lstStyle/>
          <a:p>
            <a:r>
              <a:rPr lang="zh-CN" altLang="en-US" sz="3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售后服务</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矩形 259"/>
          <p:cNvSpPr>
            <a:spLocks noChangeArrowheads="1"/>
          </p:cNvSpPr>
          <p:nvPr/>
        </p:nvSpPr>
        <p:spPr bwMode="auto">
          <a:xfrm>
            <a:off x="2248131" y="1724945"/>
            <a:ext cx="1561914" cy="74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spc="213" dirty="0">
                <a:solidFill>
                  <a:schemeClr val="bg1"/>
                </a:solidFill>
                <a:cs typeface="Arial" panose="020B0604020202020204" pitchFamily="34" charset="0"/>
              </a:rPr>
              <a:t>04</a:t>
            </a:r>
            <a:endParaRPr lang="zh-CN" altLang="en-US" sz="4400" b="1" cap="all" spc="213" dirty="0">
              <a:solidFill>
                <a:schemeClr val="bg1"/>
              </a:solidFill>
              <a:cs typeface="Arial" panose="020B0604020202020204" pitchFamily="34" charset="0"/>
            </a:endParaRPr>
          </a:p>
        </p:txBody>
      </p:sp>
      <p:pic>
        <p:nvPicPr>
          <p:cNvPr id="23" name="图片 22"/>
          <p:cNvPicPr>
            <a:picLocks noChangeAspect="1"/>
          </p:cNvPicPr>
          <p:nvPr/>
        </p:nvPicPr>
        <p:blipFill>
          <a:blip r:embed="rId1"/>
          <a:stretch>
            <a:fillRect/>
          </a:stretch>
        </p:blipFill>
        <p:spPr>
          <a:xfrm>
            <a:off x="3944505" y="0"/>
            <a:ext cx="5199495"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anim calcmode="lin" valueType="num">
                                      <p:cBhvr>
                                        <p:cTn id="20"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8"/>
                                        </p:tgtEl>
                                      </p:cBhvr>
                                    </p:animEffect>
                                  </p:childTnLst>
                                </p:cTn>
                              </p:par>
                            </p:childTnLst>
                          </p:cTn>
                        </p:par>
                        <p:par>
                          <p:cTn id="23" fill="hold">
                            <p:stCondLst>
                              <p:cond delay="104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28"/>
                                        </p:tgtEl>
                                      </p:cBhvr>
                                    </p:animEffect>
                                    <p:animScale>
                                      <p:cBhvr>
                                        <p:cTn id="26" dur="250" autoRev="1" fill="hold"/>
                                        <p:tgtEl>
                                          <p:spTgt spid="28"/>
                                        </p:tgtEl>
                                      </p:cBhvr>
                                      <p:by x="105000" y="105000"/>
                                    </p:animScale>
                                  </p:childTnLst>
                                </p:cTn>
                              </p:par>
                            </p:childTnLst>
                          </p:cTn>
                        </p:par>
                        <p:par>
                          <p:cTn id="27" fill="hold">
                            <p:stCondLst>
                              <p:cond delay="1549"/>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6"/>
                                        </p:tgtEl>
                                        <p:attrNameLst>
                                          <p:attrName>style.visibility</p:attrName>
                                        </p:attrNameLst>
                                      </p:cBhvr>
                                      <p:to>
                                        <p:strVal val="visible"/>
                                      </p:to>
                                    </p:set>
                                    <p:animEffect transition="in" filter="wipe(left)">
                                      <p:cBhvr>
                                        <p:cTn id="30" dur="200"/>
                                        <p:tgtEl>
                                          <p:spTgt spid="2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26"/>
                                        </p:tgtEl>
                                      </p:cBhvr>
                                      <p:to x="80000" y="100000"/>
                                    </p:animScale>
                                    <p:anim by="(#ppt_w*0.10)" calcmode="lin" valueType="num">
                                      <p:cBhvr>
                                        <p:cTn id="33" dur="50" autoRev="1" fill="hold">
                                          <p:stCondLst>
                                            <p:cond delay="0"/>
                                          </p:stCondLst>
                                        </p:cTn>
                                        <p:tgtEl>
                                          <p:spTgt spid="26"/>
                                        </p:tgtEl>
                                        <p:attrNameLst>
                                          <p:attrName>ppt_x</p:attrName>
                                        </p:attrNameLst>
                                      </p:cBhvr>
                                    </p:anim>
                                    <p:anim by="(-#ppt_w*0.10)" calcmode="lin" valueType="num">
                                      <p:cBhvr>
                                        <p:cTn id="34" dur="50" autoRev="1" fill="hold">
                                          <p:stCondLst>
                                            <p:cond delay="0"/>
                                          </p:stCondLst>
                                        </p:cTn>
                                        <p:tgtEl>
                                          <p:spTgt spid="26"/>
                                        </p:tgtEl>
                                        <p:attrNameLst>
                                          <p:attrName>ppt_y</p:attrName>
                                        </p:attrNameLst>
                                      </p:cBhvr>
                                    </p:anim>
                                    <p:animRot by="-480000">
                                      <p:cBhvr>
                                        <p:cTn id="35" dur="50" autoRev="1"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 grpId="0"/>
      <p:bldP spid="26" grpId="1"/>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a:stretch>
            <a:fillRect/>
          </a:stretch>
        </p:blipFill>
        <p:spPr>
          <a:xfrm>
            <a:off x="1143000" y="858203"/>
            <a:ext cx="6858000" cy="3857624"/>
          </a:xfrm>
          <a:prstGeom prst="rect">
            <a:avLst/>
          </a:prstGeom>
        </p:spPr>
      </p:pic>
      <p:sp>
        <p:nvSpPr>
          <p:cNvPr id="3" name="Rectangle 70"/>
          <p:cNvSpPr>
            <a:spLocks noChangeArrowheads="1"/>
          </p:cNvSpPr>
          <p:nvPr/>
        </p:nvSpPr>
        <p:spPr bwMode="auto">
          <a:xfrm>
            <a:off x="1254760" y="946150"/>
            <a:ext cx="1746885" cy="30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1500" noProof="1">
                <a:solidFill>
                  <a:schemeClr val="tx1"/>
                </a:solidFill>
                <a:effectLst>
                  <a:outerShdw blurRad="38100" dist="19050" dir="2700000" algn="tl" rotWithShape="0">
                    <a:schemeClr val="dk1">
                      <a:alpha val="40000"/>
                    </a:schemeClr>
                  </a:outerShdw>
                </a:effectLst>
                <a:latin typeface="+mn-lt"/>
                <a:cs typeface="+mn-ea"/>
                <a:sym typeface="+mn-lt"/>
              </a:rPr>
              <a:t>   1. </a:t>
            </a:r>
            <a:r>
              <a:rPr lang="zh-CN" altLang="en-US" sz="1500" noProof="1">
                <a:solidFill>
                  <a:schemeClr val="tx1"/>
                </a:solidFill>
                <a:effectLst>
                  <a:outerShdw blurRad="38100" dist="19050" dir="2700000" algn="tl" rotWithShape="0">
                    <a:schemeClr val="dk1">
                      <a:alpha val="40000"/>
                    </a:schemeClr>
                  </a:outerShdw>
                </a:effectLst>
                <a:latin typeface="+mn-lt"/>
                <a:cs typeface="+mn-ea"/>
                <a:sym typeface="+mn-lt"/>
              </a:rPr>
              <a:t>企业简介</a:t>
            </a:r>
            <a:endParaRPr lang="zh-CN" altLang="en-US" sz="1500" noProof="1">
              <a:solidFill>
                <a:schemeClr val="tx1"/>
              </a:solidFill>
              <a:effectLst>
                <a:outerShdw blurRad="38100" dist="19050" dir="2700000" algn="tl" rotWithShape="0">
                  <a:schemeClr val="dk1">
                    <a:alpha val="40000"/>
                  </a:schemeClr>
                </a:outerShdw>
              </a:effectLst>
              <a:latin typeface="+mn-lt"/>
              <a:cs typeface="+mn-ea"/>
              <a:sym typeface="+mn-lt"/>
            </a:endParaRPr>
          </a:p>
        </p:txBody>
      </p:sp>
      <p:sp>
        <p:nvSpPr>
          <p:cNvPr id="69" name="任意多边形 199"/>
          <p:cNvSpPr/>
          <p:nvPr/>
        </p:nvSpPr>
        <p:spPr>
          <a:xfrm rot="16200000">
            <a:off x="2031326" y="1743790"/>
            <a:ext cx="960835" cy="1183005"/>
          </a:xfrm>
          <a:custGeom>
            <a:avLst/>
            <a:gdLst>
              <a:gd name="connsiteX0" fmla="*/ 1483106 w 2743766"/>
              <a:gd name="connsiteY0" fmla="*/ 425314 h 9703632"/>
              <a:gd name="connsiteX1" fmla="*/ 1474141 w 2743766"/>
              <a:gd name="connsiteY1" fmla="*/ 416349 h 9703632"/>
              <a:gd name="connsiteX2" fmla="*/ 1438283 w 2743766"/>
              <a:gd name="connsiteY2" fmla="*/ 416349 h 9703632"/>
              <a:gd name="connsiteX3" fmla="*/ 1429318 w 2743766"/>
              <a:gd name="connsiteY3" fmla="*/ 425314 h 9703632"/>
              <a:gd name="connsiteX4" fmla="*/ 1429318 w 2743766"/>
              <a:gd name="connsiteY4" fmla="*/ 9163284 h 9703632"/>
              <a:gd name="connsiteX5" fmla="*/ 1438283 w 2743766"/>
              <a:gd name="connsiteY5" fmla="*/ 9172248 h 9703632"/>
              <a:gd name="connsiteX6" fmla="*/ 1474141 w 2743766"/>
              <a:gd name="connsiteY6" fmla="*/ 9172248 h 9703632"/>
              <a:gd name="connsiteX7" fmla="*/ 1483106 w 2743766"/>
              <a:gd name="connsiteY7" fmla="*/ 9163284 h 9703632"/>
              <a:gd name="connsiteX8" fmla="*/ 2743766 w 2743766"/>
              <a:gd name="connsiteY8" fmla="*/ 0 h 9703632"/>
              <a:gd name="connsiteX9" fmla="*/ 2743766 w 2743766"/>
              <a:gd name="connsiteY9" fmla="*/ 9703632 h 9703632"/>
              <a:gd name="connsiteX10" fmla="*/ 0 w 2743766"/>
              <a:gd name="connsiteY10" fmla="*/ 9703632 h 9703632"/>
              <a:gd name="connsiteX11" fmla="*/ 0 w 2743766"/>
              <a:gd name="connsiteY11" fmla="*/ 0 h 970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766" h="9703632">
                <a:moveTo>
                  <a:pt x="1483106" y="425314"/>
                </a:moveTo>
                <a:cubicBezTo>
                  <a:pt x="1483106" y="420363"/>
                  <a:pt x="1479092" y="416349"/>
                  <a:pt x="1474141" y="416349"/>
                </a:cubicBezTo>
                <a:lnTo>
                  <a:pt x="1438283" y="416349"/>
                </a:lnTo>
                <a:cubicBezTo>
                  <a:pt x="1433332" y="416349"/>
                  <a:pt x="1429318" y="420363"/>
                  <a:pt x="1429318" y="425314"/>
                </a:cubicBezTo>
                <a:lnTo>
                  <a:pt x="1429318" y="9163284"/>
                </a:lnTo>
                <a:cubicBezTo>
                  <a:pt x="1429318" y="9168234"/>
                  <a:pt x="1433332" y="9172248"/>
                  <a:pt x="1438283" y="9172248"/>
                </a:cubicBezTo>
                <a:lnTo>
                  <a:pt x="1474141" y="9172248"/>
                </a:lnTo>
                <a:cubicBezTo>
                  <a:pt x="1479092" y="9172248"/>
                  <a:pt x="1483106" y="9168234"/>
                  <a:pt x="1483106" y="9163284"/>
                </a:cubicBezTo>
                <a:close/>
                <a:moveTo>
                  <a:pt x="2743766" y="0"/>
                </a:moveTo>
                <a:lnTo>
                  <a:pt x="2743766" y="9703632"/>
                </a:lnTo>
                <a:lnTo>
                  <a:pt x="0" y="9703632"/>
                </a:lnTo>
                <a:lnTo>
                  <a:pt x="0" y="0"/>
                </a:lnTo>
                <a:close/>
              </a:path>
            </a:pathLst>
          </a:custGeom>
          <a:solidFill>
            <a:schemeClr val="bg1">
              <a:alpha val="80000"/>
            </a:schemeClr>
          </a:solidFill>
          <a:ln>
            <a:noFill/>
          </a:ln>
          <a:effectLst>
            <a:outerShdw blurRad="1270000" dist="889000" dir="2700000" algn="tl" rotWithShape="0">
              <a:srgbClr val="4B6D7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0" anchor="ctr" anchorCtr="0" forceAA="0" compatLnSpc="1">
            <a:noAutofit/>
          </a:bodyPr>
          <a:lstStyle/>
          <a:p>
            <a:pPr algn="ctr"/>
            <a:endParaRPr lang="zh-CN" altLang="en-US" sz="760">
              <a:solidFill>
                <a:srgbClr val="9BC6CF"/>
              </a:solidFill>
              <a:cs typeface="+mn-ea"/>
              <a:sym typeface="+mn-lt"/>
            </a:endParaRPr>
          </a:p>
        </p:txBody>
      </p:sp>
      <p:sp>
        <p:nvSpPr>
          <p:cNvPr id="79" name="Text Box 18"/>
          <p:cNvSpPr txBox="1">
            <a:spLocks noChangeArrowheads="1"/>
          </p:cNvSpPr>
          <p:nvPr/>
        </p:nvSpPr>
        <p:spPr bwMode="auto">
          <a:xfrm>
            <a:off x="4796683" y="1250228"/>
            <a:ext cx="2967695" cy="244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015" dirty="0">
                <a:solidFill>
                  <a:schemeClr val="tx1">
                    <a:lumMod val="65000"/>
                    <a:lumOff val="35000"/>
                  </a:schemeClr>
                </a:solidFill>
                <a:cs typeface="+mn-ea"/>
                <a:sym typeface="+mn-lt"/>
              </a:rPr>
              <a:t>      </a:t>
            </a:r>
            <a:r>
              <a:rPr lang="zh-CN" altLang="zh-CN" sz="1015" dirty="0">
                <a:solidFill>
                  <a:schemeClr val="tx1">
                    <a:lumMod val="65000"/>
                    <a:lumOff val="35000"/>
                  </a:schemeClr>
                </a:solidFill>
                <a:cs typeface="+mn-ea"/>
                <a:sym typeface="+mn-lt"/>
              </a:rPr>
              <a:t>西安微光软件科技有限公司，成立于</a:t>
            </a:r>
            <a:r>
              <a:rPr lang="en-US" altLang="zh-CN" sz="1015" dirty="0">
                <a:solidFill>
                  <a:schemeClr val="tx1">
                    <a:lumMod val="65000"/>
                    <a:lumOff val="35000"/>
                  </a:schemeClr>
                </a:solidFill>
                <a:cs typeface="+mn-ea"/>
                <a:sym typeface="+mn-lt"/>
              </a:rPr>
              <a:t>2013</a:t>
            </a:r>
            <a:r>
              <a:rPr lang="zh-CN" altLang="en-US" sz="1015" dirty="0">
                <a:solidFill>
                  <a:schemeClr val="tx1">
                    <a:lumMod val="65000"/>
                    <a:lumOff val="35000"/>
                  </a:schemeClr>
                </a:solidFill>
                <a:cs typeface="+mn-ea"/>
                <a:sym typeface="+mn-lt"/>
              </a:rPr>
              <a:t>年</a:t>
            </a:r>
            <a:r>
              <a:rPr lang="en-US" altLang="zh-CN" sz="1015" dirty="0">
                <a:solidFill>
                  <a:schemeClr val="tx1">
                    <a:lumMod val="65000"/>
                    <a:lumOff val="35000"/>
                  </a:schemeClr>
                </a:solidFill>
                <a:cs typeface="+mn-ea"/>
                <a:sym typeface="+mn-lt"/>
              </a:rPr>
              <a:t>9</a:t>
            </a:r>
            <a:r>
              <a:rPr lang="zh-CN" altLang="en-US" sz="1015" dirty="0">
                <a:solidFill>
                  <a:schemeClr val="tx1">
                    <a:lumMod val="65000"/>
                    <a:lumOff val="35000"/>
                  </a:schemeClr>
                </a:solidFill>
                <a:cs typeface="+mn-ea"/>
                <a:sym typeface="+mn-lt"/>
              </a:rPr>
              <a:t>月，</a:t>
            </a:r>
            <a:r>
              <a:rPr lang="zh-CN" altLang="zh-CN" sz="1015" dirty="0">
                <a:solidFill>
                  <a:schemeClr val="tx1">
                    <a:lumMod val="65000"/>
                    <a:lumOff val="35000"/>
                  </a:schemeClr>
                </a:solidFill>
                <a:cs typeface="+mn-ea"/>
                <a:sym typeface="+mn-lt"/>
              </a:rPr>
              <a:t>位于古城西安的高新技术开发区，是一家以软件技术为核心，专业从事各类行业软件开发、设计、销售的创新型高新技术企业。</a:t>
            </a:r>
            <a:endParaRPr lang="zh-CN" altLang="zh-CN" sz="1015" dirty="0">
              <a:solidFill>
                <a:schemeClr val="tx1">
                  <a:lumMod val="65000"/>
                  <a:lumOff val="35000"/>
                </a:schemeClr>
              </a:solidFill>
              <a:latin typeface="+mn-lt"/>
              <a:ea typeface="+mn-ea"/>
              <a:cs typeface="+mn-ea"/>
              <a:sym typeface="+mn-lt"/>
            </a:endParaRPr>
          </a:p>
          <a:p>
            <a:pPr>
              <a:lnSpc>
                <a:spcPct val="150000"/>
              </a:lnSpc>
            </a:pPr>
            <a:r>
              <a:rPr lang="en-US" altLang="zh-CN" sz="1015" dirty="0">
                <a:solidFill>
                  <a:schemeClr val="tx1">
                    <a:lumMod val="65000"/>
                    <a:lumOff val="35000"/>
                  </a:schemeClr>
                </a:solidFill>
                <a:cs typeface="+mn-ea"/>
                <a:sym typeface="+mn-lt"/>
              </a:rPr>
              <a:t>      </a:t>
            </a:r>
            <a:r>
              <a:rPr lang="zh-CN" altLang="zh-CN" sz="1015" dirty="0">
                <a:solidFill>
                  <a:schemeClr val="tx1">
                    <a:lumMod val="65000"/>
                    <a:lumOff val="35000"/>
                  </a:schemeClr>
                </a:solidFill>
                <a:cs typeface="+mn-ea"/>
                <a:sym typeface="+mn-lt"/>
              </a:rPr>
              <a:t>微光软件始终秉承“勇于创新、用心服务、真诚共赢”的企业发展战略，致力于系统开发、流程信息化管理、等领域的软件研发，经过多年的沉淀积累，已在多方领域拥有多项完全自主知识产权的系列产品和成熟的解决方案，并屡屡得到客户及社会的一致认可和好评。</a:t>
            </a:r>
            <a:endParaRPr lang="zh-CN" altLang="en-US" sz="1015" dirty="0">
              <a:solidFill>
                <a:schemeClr val="bg1">
                  <a:lumMod val="50000"/>
                </a:schemeClr>
              </a:solidFill>
              <a:cs typeface="+mn-ea"/>
              <a:sym typeface="+mn-lt"/>
            </a:endParaRPr>
          </a:p>
        </p:txBody>
      </p:sp>
      <p:pic>
        <p:nvPicPr>
          <p:cNvPr id="4" name="图片 3" descr="微信图片_20200116102126"/>
          <p:cNvPicPr>
            <a:picLocks noChangeAspect="1"/>
          </p:cNvPicPr>
          <p:nvPr/>
        </p:nvPicPr>
        <p:blipFill>
          <a:blip r:embed="rId2"/>
          <a:stretch>
            <a:fillRect/>
          </a:stretch>
        </p:blipFill>
        <p:spPr>
          <a:xfrm>
            <a:off x="1395889" y="1591628"/>
            <a:ext cx="2677478" cy="200846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to="" calcmode="lin" valueType="num">
                                          <p:cBhvr>
                                            <p:cTn id="7" dur="1000" fill="hold">
                                              <p:stCondLst>
                                                <p:cond delay="0"/>
                                              </p:stCondLst>
                                            </p:cTn>
                                            <p:tgtEl>
                                              <p:spTgt spid="3"/>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3"/>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3"/>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3"/>
                                            </p:tgtEl>
                                            <p:attrNameLst>
                                              <p:attrName>ppt_h</p:attrName>
                                            </p:attrNameLst>
                                          </p:cBhvr>
                                          <p:tavLst>
                                            <p:tav tm="0" fmla="#ppt_h+(8/9)*(#ppt_h-0)*((1.5-1.5*$)^2-(1.5-1.5*$)^3)">
                                              <p:val>
                                                <p:fltVal val="0"/>
                                              </p:val>
                                            </p:tav>
                                            <p:tav tm="100000">
                                              <p:val>
                                                <p:fltVal val="1"/>
                                              </p:val>
                                            </p:tav>
                                          </p:tavLst>
                                        </p:anim>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childTnLst>
                              </p:cTn>
                            </p:par>
                            <p:par>
                              <p:cTn id="14" fill="hold">
                                <p:stCondLst>
                                  <p:cond delay="0"/>
                                </p:stCondLst>
                                <p:childTnLst>
                                  <p:par>
                                    <p:cTn id="15" presetID="2" presetClass="entr" presetSubtype="4" decel="100000"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500" fill="hold"/>
                                            <p:tgtEl>
                                              <p:spTgt spid="69"/>
                                            </p:tgtEl>
                                            <p:attrNameLst>
                                              <p:attrName>ppt_x</p:attrName>
                                            </p:attrNameLst>
                                          </p:cBhvr>
                                          <p:tavLst>
                                            <p:tav tm="0">
                                              <p:val>
                                                <p:strVal val="#ppt_x"/>
                                              </p:val>
                                            </p:tav>
                                            <p:tav tm="100000">
                                              <p:val>
                                                <p:strVal val="#ppt_x"/>
                                              </p:val>
                                            </p:tav>
                                          </p:tavLst>
                                        </p:anim>
                                        <p:anim calcmode="lin" valueType="num">
                                          <p:cBhvr additive="base">
                                            <p:cTn id="18" dur="1500" fill="hold"/>
                                            <p:tgtEl>
                                              <p:spTgt spid="6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67000">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14:bounceEnd="67000">
                                          <p:cBhvr additive="base">
                                            <p:cTn id="22" dur="2000" fill="hold"/>
                                            <p:tgtEl>
                                              <p:spTgt spid="79"/>
                                            </p:tgtEl>
                                            <p:attrNameLst>
                                              <p:attrName>ppt_x</p:attrName>
                                            </p:attrNameLst>
                                          </p:cBhvr>
                                          <p:tavLst>
                                            <p:tav tm="0">
                                              <p:val>
                                                <p:strVal val="#ppt_x"/>
                                              </p:val>
                                            </p:tav>
                                            <p:tav tm="100000">
                                              <p:val>
                                                <p:strVal val="#ppt_x"/>
                                              </p:val>
                                            </p:tav>
                                          </p:tavLst>
                                        </p:anim>
                                        <p:anim calcmode="lin" valueType="num" p14:bounceEnd="67000">
                                          <p:cBhvr additive="base">
                                            <p:cTn id="23" dur="20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bldLvl="0" animBg="1"/>
          <p:bldP spid="7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to="" calcmode="lin" valueType="num">
                                          <p:cBhvr>
                                            <p:cTn id="7" dur="1000" fill="hold">
                                              <p:stCondLst>
                                                <p:cond delay="0"/>
                                              </p:stCondLst>
                                            </p:cTn>
                                            <p:tgtEl>
                                              <p:spTgt spid="3"/>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3"/>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3"/>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3"/>
                                            </p:tgtEl>
                                            <p:attrNameLst>
                                              <p:attrName>ppt_h</p:attrName>
                                            </p:attrNameLst>
                                          </p:cBhvr>
                                          <p:tavLst>
                                            <p:tav tm="0" fmla="#ppt_h+(8/9)*(#ppt_h-0)*((1.5-1.5*$)^2-(1.5-1.5*$)^3)">
                                              <p:val>
                                                <p:fltVal val="0"/>
                                              </p:val>
                                            </p:tav>
                                            <p:tav tm="100000">
                                              <p:val>
                                                <p:fltVal val="1"/>
                                              </p:val>
                                            </p:tav>
                                          </p:tavLst>
                                        </p:anim>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childTnLst>
                              </p:cTn>
                            </p:par>
                            <p:par>
                              <p:cTn id="14" fill="hold">
                                <p:stCondLst>
                                  <p:cond delay="0"/>
                                </p:stCondLst>
                                <p:childTnLst>
                                  <p:par>
                                    <p:cTn id="15" presetID="2" presetClass="entr" presetSubtype="4" decel="100000"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500" fill="hold"/>
                                            <p:tgtEl>
                                              <p:spTgt spid="69"/>
                                            </p:tgtEl>
                                            <p:attrNameLst>
                                              <p:attrName>ppt_x</p:attrName>
                                            </p:attrNameLst>
                                          </p:cBhvr>
                                          <p:tavLst>
                                            <p:tav tm="0">
                                              <p:val>
                                                <p:strVal val="#ppt_x"/>
                                              </p:val>
                                            </p:tav>
                                            <p:tav tm="100000">
                                              <p:val>
                                                <p:strVal val="#ppt_x"/>
                                              </p:val>
                                            </p:tav>
                                          </p:tavLst>
                                        </p:anim>
                                        <p:anim calcmode="lin" valueType="num">
                                          <p:cBhvr additive="base">
                                            <p:cTn id="18" dur="1500" fill="hold"/>
                                            <p:tgtEl>
                                              <p:spTgt spid="6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2000" fill="hold"/>
                                            <p:tgtEl>
                                              <p:spTgt spid="79"/>
                                            </p:tgtEl>
                                            <p:attrNameLst>
                                              <p:attrName>ppt_x</p:attrName>
                                            </p:attrNameLst>
                                          </p:cBhvr>
                                          <p:tavLst>
                                            <p:tav tm="0">
                                              <p:val>
                                                <p:strVal val="#ppt_x"/>
                                              </p:val>
                                            </p:tav>
                                            <p:tav tm="100000">
                                              <p:val>
                                                <p:strVal val="#ppt_x"/>
                                              </p:val>
                                            </p:tav>
                                          </p:tavLst>
                                        </p:anim>
                                        <p:anim calcmode="lin" valueType="num">
                                          <p:cBhvr additive="base">
                                            <p:cTn id="23" dur="20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bldLvl="0" animBg="1"/>
          <p:bldP spid="79"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6640" y="1425179"/>
            <a:ext cx="1629847" cy="794385"/>
            <a:chOff x="1522" y="2190"/>
            <a:chExt cx="4563" cy="2224"/>
          </a:xfrm>
        </p:grpSpPr>
        <p:sp>
          <p:nvSpPr>
            <p:cNvPr id="30" name="išḷïḑe"/>
            <p:cNvSpPr/>
            <p:nvPr/>
          </p:nvSpPr>
          <p:spPr>
            <a:xfrm>
              <a:off x="1522" y="2190"/>
              <a:ext cx="4563" cy="2224"/>
            </a:xfrm>
            <a:custGeom>
              <a:avLst/>
              <a:gdLst/>
              <a:ahLst/>
              <a:cxnLst/>
              <a:rect l="l" t="t" r="r" b="b"/>
              <a:pathLst>
                <a:path w="21600" h="21600" extrusionOk="0">
                  <a:moveTo>
                    <a:pt x="1124" y="0"/>
                  </a:moveTo>
                  <a:lnTo>
                    <a:pt x="20476" y="0"/>
                  </a:lnTo>
                  <a:cubicBezTo>
                    <a:pt x="20637" y="0"/>
                    <a:pt x="20758" y="0"/>
                    <a:pt x="20861" y="15"/>
                  </a:cubicBezTo>
                  <a:cubicBezTo>
                    <a:pt x="20964" y="30"/>
                    <a:pt x="21049" y="59"/>
                    <a:pt x="21136" y="119"/>
                  </a:cubicBezTo>
                  <a:cubicBezTo>
                    <a:pt x="21231" y="193"/>
                    <a:pt x="21316" y="311"/>
                    <a:pt x="21386" y="461"/>
                  </a:cubicBezTo>
                  <a:cubicBezTo>
                    <a:pt x="21455" y="612"/>
                    <a:pt x="21510" y="795"/>
                    <a:pt x="21545" y="999"/>
                  </a:cubicBezTo>
                  <a:cubicBezTo>
                    <a:pt x="21572" y="1186"/>
                    <a:pt x="21586" y="1368"/>
                    <a:pt x="21593" y="1591"/>
                  </a:cubicBezTo>
                  <a:cubicBezTo>
                    <a:pt x="21600" y="1813"/>
                    <a:pt x="21600" y="2077"/>
                    <a:pt x="21600" y="2430"/>
                  </a:cubicBezTo>
                  <a:lnTo>
                    <a:pt x="21600" y="19181"/>
                  </a:lnTo>
                  <a:cubicBezTo>
                    <a:pt x="21600" y="19528"/>
                    <a:pt x="21600" y="19789"/>
                    <a:pt x="21593" y="20011"/>
                  </a:cubicBezTo>
                  <a:cubicBezTo>
                    <a:pt x="21586" y="20232"/>
                    <a:pt x="21572" y="20414"/>
                    <a:pt x="21545" y="20601"/>
                  </a:cubicBezTo>
                  <a:cubicBezTo>
                    <a:pt x="21510" y="20805"/>
                    <a:pt x="21455" y="20988"/>
                    <a:pt x="21386" y="21139"/>
                  </a:cubicBezTo>
                  <a:cubicBezTo>
                    <a:pt x="21316" y="21289"/>
                    <a:pt x="21231" y="21407"/>
                    <a:pt x="21136" y="21481"/>
                  </a:cubicBezTo>
                  <a:cubicBezTo>
                    <a:pt x="21049" y="21541"/>
                    <a:pt x="20964" y="21570"/>
                    <a:pt x="20861" y="21585"/>
                  </a:cubicBezTo>
                  <a:cubicBezTo>
                    <a:pt x="20757" y="21600"/>
                    <a:pt x="20634" y="21600"/>
                    <a:pt x="20471" y="21600"/>
                  </a:cubicBezTo>
                  <a:lnTo>
                    <a:pt x="1124" y="21600"/>
                  </a:lnTo>
                  <a:cubicBezTo>
                    <a:pt x="963" y="21600"/>
                    <a:pt x="842" y="21600"/>
                    <a:pt x="739" y="21585"/>
                  </a:cubicBezTo>
                  <a:cubicBezTo>
                    <a:pt x="636" y="21570"/>
                    <a:pt x="551" y="21541"/>
                    <a:pt x="464" y="21481"/>
                  </a:cubicBezTo>
                  <a:cubicBezTo>
                    <a:pt x="369" y="21407"/>
                    <a:pt x="284" y="21289"/>
                    <a:pt x="214" y="21139"/>
                  </a:cubicBezTo>
                  <a:cubicBezTo>
                    <a:pt x="145" y="20988"/>
                    <a:pt x="90" y="20805"/>
                    <a:pt x="55" y="20601"/>
                  </a:cubicBezTo>
                  <a:cubicBezTo>
                    <a:pt x="28" y="20414"/>
                    <a:pt x="14" y="20232"/>
                    <a:pt x="7" y="20009"/>
                  </a:cubicBezTo>
                  <a:cubicBezTo>
                    <a:pt x="0" y="19787"/>
                    <a:pt x="0" y="19523"/>
                    <a:pt x="0" y="19170"/>
                  </a:cubicBezTo>
                  <a:lnTo>
                    <a:pt x="0" y="2419"/>
                  </a:lnTo>
                  <a:cubicBezTo>
                    <a:pt x="0" y="2072"/>
                    <a:pt x="0" y="1811"/>
                    <a:pt x="7" y="1589"/>
                  </a:cubicBezTo>
                  <a:cubicBezTo>
                    <a:pt x="14" y="1368"/>
                    <a:pt x="28" y="1186"/>
                    <a:pt x="55" y="999"/>
                  </a:cubicBezTo>
                  <a:cubicBezTo>
                    <a:pt x="90" y="795"/>
                    <a:pt x="145" y="612"/>
                    <a:pt x="214" y="461"/>
                  </a:cubicBezTo>
                  <a:cubicBezTo>
                    <a:pt x="284" y="311"/>
                    <a:pt x="369" y="193"/>
                    <a:pt x="464" y="119"/>
                  </a:cubicBezTo>
                  <a:cubicBezTo>
                    <a:pt x="551" y="59"/>
                    <a:pt x="636" y="30"/>
                    <a:pt x="739" y="15"/>
                  </a:cubicBezTo>
                  <a:cubicBezTo>
                    <a:pt x="843" y="0"/>
                    <a:pt x="966" y="0"/>
                    <a:pt x="1129" y="0"/>
                  </a:cubicBezTo>
                  <a:lnTo>
                    <a:pt x="1124" y="0"/>
                  </a:lnTo>
                  <a:close/>
                </a:path>
              </a:pathLst>
            </a:custGeom>
            <a:solidFill>
              <a:srgbClr val="1E4A7A"/>
            </a:solidFill>
            <a:ln>
              <a:noFill/>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252D30"/>
                </a:buClr>
                <a:buSzPts val="800"/>
                <a:buFont typeface="Arial" panose="020B0604020202020204"/>
                <a:buNone/>
              </a:pPr>
              <a:endParaRPr sz="450" b="0" i="0" u="none" strike="noStrike" cap="none">
                <a:solidFill>
                  <a:srgbClr val="252D30"/>
                </a:solidFill>
              </a:endParaRPr>
            </a:p>
          </p:txBody>
        </p:sp>
        <p:sp>
          <p:nvSpPr>
            <p:cNvPr id="654" name="矩形 653"/>
            <p:cNvSpPr/>
            <p:nvPr/>
          </p:nvSpPr>
          <p:spPr>
            <a:xfrm>
              <a:off x="1625" y="2328"/>
              <a:ext cx="4290" cy="1934"/>
            </a:xfrm>
            <a:prstGeom prst="rect">
              <a:avLst/>
            </a:prstGeom>
          </p:spPr>
          <p:txBody>
            <a:bodyPr wrap="square">
              <a:spAutoFit/>
            </a:bodyPr>
            <a:p>
              <a:pPr algn="r">
                <a:lnSpc>
                  <a:spcPct val="150000"/>
                </a:lnSpc>
              </a:pPr>
              <a:r>
                <a:rPr lang="zh-CN" altLang="en-US" sz="1015" b="1" dirty="0">
                  <a:solidFill>
                    <a:schemeClr val="bg1"/>
                  </a:solidFill>
                  <a:latin typeface="思源黑体 CN Bold" panose="020B0800000000000000" charset="-122"/>
                  <a:ea typeface="思源黑体 CN Bold" panose="020B0800000000000000" charset="-122"/>
                  <a:sym typeface="思源黑体旧字形 ExtraLight" panose="020B0200000000000000" pitchFamily="34" charset="-128"/>
                </a:rPr>
                <a:t>免费远程培训</a:t>
              </a:r>
              <a:endParaRPr lang="en-US" altLang="zh-CN" sz="1125" b="1" dirty="0">
                <a:solidFill>
                  <a:schemeClr val="bg1"/>
                </a:solidFill>
                <a:latin typeface="思源黑体 CN Bold" panose="020B0800000000000000" charset="-122"/>
                <a:ea typeface="思源黑体 CN Bold" panose="020B0800000000000000" charset="-122"/>
                <a:sym typeface="思源黑体旧字形 ExtraLight" panose="020B0200000000000000" pitchFamily="34" charset="-128"/>
              </a:endParaRPr>
            </a:p>
            <a:p>
              <a:pPr algn="r">
                <a:lnSpc>
                  <a:spcPct val="150000"/>
                </a:lnSpc>
              </a:pPr>
              <a:r>
                <a:rPr lang="zh-CN" altLang="en-US" sz="790" dirty="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思源黑体旧字形 ExtraLight" panose="020B0200000000000000" pitchFamily="34" charset="-128"/>
                </a:rPr>
                <a:t>为不同角色提供专属培训方案线上线下培训渠道全覆盖</a:t>
              </a:r>
              <a:r>
                <a:rPr lang="zh-CN" altLang="en-US" sz="790" dirty="0">
                  <a:solidFill>
                    <a:schemeClr val="bg1">
                      <a:lumMod val="65000"/>
                    </a:schemeClr>
                  </a:solidFill>
                  <a:latin typeface="思源黑体 CN Regular" panose="020B0500000000000000" charset="-122"/>
                  <a:ea typeface="思源黑体 CN Regular" panose="020B0500000000000000" charset="-122"/>
                  <a:cs typeface="思源黑体 CN Regular" panose="020B0500000000000000" charset="-122"/>
                  <a:sym typeface="思源黑体旧字形 ExtraLight" panose="020B0200000000000000" pitchFamily="34" charset="-128"/>
                </a:rPr>
                <a:t> </a:t>
              </a:r>
              <a:endParaRPr lang="zh-CN" altLang="en-US" sz="790" dirty="0">
                <a:solidFill>
                  <a:schemeClr val="bg1">
                    <a:lumMod val="65000"/>
                  </a:schemeClr>
                </a:solidFill>
                <a:latin typeface="思源黑体 CN Regular" panose="020B0500000000000000" charset="-122"/>
                <a:ea typeface="思源黑体 CN Regular" panose="020B0500000000000000" charset="-122"/>
                <a:cs typeface="思源黑体 CN Regular" panose="020B0500000000000000" charset="-122"/>
                <a:sym typeface="思源黑体旧字形 ExtraLight" panose="020B0200000000000000" pitchFamily="34" charset="-128"/>
              </a:endParaRPr>
            </a:p>
          </p:txBody>
        </p:sp>
      </p:grpSp>
      <p:grpSp>
        <p:nvGrpSpPr>
          <p:cNvPr id="5" name="组合 4"/>
          <p:cNvGrpSpPr/>
          <p:nvPr/>
        </p:nvGrpSpPr>
        <p:grpSpPr>
          <a:xfrm>
            <a:off x="1683782" y="2314218"/>
            <a:ext cx="1629847" cy="794385"/>
            <a:chOff x="1514" y="4679"/>
            <a:chExt cx="4563" cy="2224"/>
          </a:xfrm>
        </p:grpSpPr>
        <p:sp>
          <p:nvSpPr>
            <p:cNvPr id="34" name="íṥḷíḑè"/>
            <p:cNvSpPr/>
            <p:nvPr/>
          </p:nvSpPr>
          <p:spPr>
            <a:xfrm>
              <a:off x="1514" y="4679"/>
              <a:ext cx="4563" cy="2224"/>
            </a:xfrm>
            <a:custGeom>
              <a:avLst/>
              <a:gdLst/>
              <a:ahLst/>
              <a:cxnLst/>
              <a:rect l="l" t="t" r="r" b="b"/>
              <a:pathLst>
                <a:path w="21600" h="21600" extrusionOk="0">
                  <a:moveTo>
                    <a:pt x="1124" y="0"/>
                  </a:moveTo>
                  <a:lnTo>
                    <a:pt x="20476" y="0"/>
                  </a:lnTo>
                  <a:cubicBezTo>
                    <a:pt x="20637" y="0"/>
                    <a:pt x="20758" y="0"/>
                    <a:pt x="20861" y="15"/>
                  </a:cubicBezTo>
                  <a:cubicBezTo>
                    <a:pt x="20964" y="30"/>
                    <a:pt x="21049" y="59"/>
                    <a:pt x="21136" y="119"/>
                  </a:cubicBezTo>
                  <a:cubicBezTo>
                    <a:pt x="21231" y="193"/>
                    <a:pt x="21316" y="311"/>
                    <a:pt x="21386" y="461"/>
                  </a:cubicBezTo>
                  <a:cubicBezTo>
                    <a:pt x="21455" y="612"/>
                    <a:pt x="21510" y="795"/>
                    <a:pt x="21545" y="999"/>
                  </a:cubicBezTo>
                  <a:cubicBezTo>
                    <a:pt x="21572" y="1186"/>
                    <a:pt x="21586" y="1368"/>
                    <a:pt x="21593" y="1591"/>
                  </a:cubicBezTo>
                  <a:cubicBezTo>
                    <a:pt x="21600" y="1813"/>
                    <a:pt x="21600" y="2077"/>
                    <a:pt x="21600" y="2430"/>
                  </a:cubicBezTo>
                  <a:lnTo>
                    <a:pt x="21600" y="19181"/>
                  </a:lnTo>
                  <a:cubicBezTo>
                    <a:pt x="21600" y="19528"/>
                    <a:pt x="21600" y="19789"/>
                    <a:pt x="21593" y="20011"/>
                  </a:cubicBezTo>
                  <a:cubicBezTo>
                    <a:pt x="21586" y="20232"/>
                    <a:pt x="21572" y="20414"/>
                    <a:pt x="21545" y="20601"/>
                  </a:cubicBezTo>
                  <a:cubicBezTo>
                    <a:pt x="21510" y="20805"/>
                    <a:pt x="21455" y="20988"/>
                    <a:pt x="21386" y="21139"/>
                  </a:cubicBezTo>
                  <a:cubicBezTo>
                    <a:pt x="21316" y="21289"/>
                    <a:pt x="21231" y="21407"/>
                    <a:pt x="21136" y="21481"/>
                  </a:cubicBezTo>
                  <a:cubicBezTo>
                    <a:pt x="21049" y="21541"/>
                    <a:pt x="20964" y="21570"/>
                    <a:pt x="20861" y="21585"/>
                  </a:cubicBezTo>
                  <a:cubicBezTo>
                    <a:pt x="20757" y="21600"/>
                    <a:pt x="20634" y="21600"/>
                    <a:pt x="20471" y="21600"/>
                  </a:cubicBezTo>
                  <a:lnTo>
                    <a:pt x="1124" y="21600"/>
                  </a:lnTo>
                  <a:cubicBezTo>
                    <a:pt x="963" y="21600"/>
                    <a:pt x="842" y="21600"/>
                    <a:pt x="739" y="21585"/>
                  </a:cubicBezTo>
                  <a:cubicBezTo>
                    <a:pt x="636" y="21570"/>
                    <a:pt x="551" y="21541"/>
                    <a:pt x="464" y="21481"/>
                  </a:cubicBezTo>
                  <a:cubicBezTo>
                    <a:pt x="369" y="21407"/>
                    <a:pt x="284" y="21289"/>
                    <a:pt x="214" y="21139"/>
                  </a:cubicBezTo>
                  <a:cubicBezTo>
                    <a:pt x="145" y="20988"/>
                    <a:pt x="90" y="20805"/>
                    <a:pt x="55" y="20601"/>
                  </a:cubicBezTo>
                  <a:cubicBezTo>
                    <a:pt x="28" y="20414"/>
                    <a:pt x="14" y="20232"/>
                    <a:pt x="7" y="20009"/>
                  </a:cubicBezTo>
                  <a:cubicBezTo>
                    <a:pt x="0" y="19787"/>
                    <a:pt x="0" y="19523"/>
                    <a:pt x="0" y="19170"/>
                  </a:cubicBezTo>
                  <a:lnTo>
                    <a:pt x="0" y="2419"/>
                  </a:lnTo>
                  <a:cubicBezTo>
                    <a:pt x="0" y="2072"/>
                    <a:pt x="0" y="1811"/>
                    <a:pt x="7" y="1589"/>
                  </a:cubicBezTo>
                  <a:cubicBezTo>
                    <a:pt x="14" y="1368"/>
                    <a:pt x="28" y="1186"/>
                    <a:pt x="55" y="999"/>
                  </a:cubicBezTo>
                  <a:cubicBezTo>
                    <a:pt x="90" y="795"/>
                    <a:pt x="145" y="612"/>
                    <a:pt x="214" y="461"/>
                  </a:cubicBezTo>
                  <a:cubicBezTo>
                    <a:pt x="284" y="311"/>
                    <a:pt x="369" y="193"/>
                    <a:pt x="464" y="119"/>
                  </a:cubicBezTo>
                  <a:cubicBezTo>
                    <a:pt x="551" y="59"/>
                    <a:pt x="636" y="30"/>
                    <a:pt x="739" y="15"/>
                  </a:cubicBezTo>
                  <a:cubicBezTo>
                    <a:pt x="843" y="0"/>
                    <a:pt x="966" y="0"/>
                    <a:pt x="1129" y="0"/>
                  </a:cubicBezTo>
                  <a:lnTo>
                    <a:pt x="1124" y="0"/>
                  </a:lnTo>
                  <a:close/>
                </a:path>
              </a:pathLst>
            </a:custGeom>
            <a:noFill/>
            <a:ln w="25400">
              <a:solidFill>
                <a:srgbClr val="1E4A7A"/>
              </a:solidFill>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252D30"/>
                </a:buClr>
                <a:buSzPts val="800"/>
                <a:buFont typeface="Arial" panose="020B0604020202020204"/>
                <a:buNone/>
              </a:pPr>
              <a:endParaRPr sz="450" b="0" i="0" u="none" strike="noStrike" cap="none">
                <a:solidFill>
                  <a:srgbClr val="252D30"/>
                </a:solidFill>
              </a:endParaRPr>
            </a:p>
          </p:txBody>
        </p:sp>
        <p:sp>
          <p:nvSpPr>
            <p:cNvPr id="657" name="矩形 656"/>
            <p:cNvSpPr/>
            <p:nvPr/>
          </p:nvSpPr>
          <p:spPr>
            <a:xfrm>
              <a:off x="1618" y="5058"/>
              <a:ext cx="4286" cy="1424"/>
            </a:xfrm>
            <a:prstGeom prst="rect">
              <a:avLst/>
            </a:prstGeom>
          </p:spPr>
          <p:txBody>
            <a:bodyPr wrap="square">
              <a:spAutoFit/>
            </a:bodyPr>
            <a:p>
              <a:pPr algn="r">
                <a:lnSpc>
                  <a:spcPct val="150000"/>
                </a:lnSpc>
              </a:pPr>
              <a:r>
                <a:rPr lang="zh-CN" altLang="en-US" sz="1015" b="1" dirty="0">
                  <a:solidFill>
                    <a:srgbClr val="1E4A7A"/>
                  </a:solidFill>
                  <a:latin typeface="思源黑体 CN Bold" panose="020B0800000000000000" charset="-122"/>
                  <a:ea typeface="思源黑体 CN Bold" panose="020B0800000000000000" charset="-122"/>
                  <a:sym typeface="思源黑体旧字形 ExtraLight" panose="020B0200000000000000" pitchFamily="34" charset="-128"/>
                </a:rPr>
                <a:t>免费售后</a:t>
              </a:r>
              <a:endParaRPr lang="en-US" altLang="zh-CN" sz="1125" b="1" dirty="0">
                <a:solidFill>
                  <a:srgbClr val="1E4A7A"/>
                </a:solidFill>
                <a:latin typeface="思源黑体 CN Bold" panose="020B0800000000000000" charset="-122"/>
                <a:ea typeface="思源黑体 CN Bold" panose="020B0800000000000000" charset="-122"/>
                <a:sym typeface="思源黑体旧字形 ExtraLight" panose="020B0200000000000000" pitchFamily="34" charset="-128"/>
              </a:endParaRPr>
            </a:p>
            <a:p>
              <a:pPr algn="r">
                <a:lnSpc>
                  <a:spcPct val="150000"/>
                </a:lnSpc>
              </a:pPr>
              <a:r>
                <a:rPr lang="zh-CN" altLang="en-US" sz="790" dirty="0">
                  <a:solidFill>
                    <a:schemeClr val="tx1">
                      <a:lumMod val="95000"/>
                      <a:lumOff val="5000"/>
                    </a:schemeClr>
                  </a:solidFill>
                  <a:latin typeface="思源黑体 CN Regular" panose="020B0500000000000000" charset="-122"/>
                  <a:ea typeface="思源黑体 CN Regular" panose="020B0500000000000000" charset="-122"/>
                  <a:sym typeface="思源黑体旧字形 ExtraLight" panose="020B0200000000000000" pitchFamily="34" charset="-128"/>
                </a:rPr>
                <a:t>限时免费售后，无后顾之忧</a:t>
              </a:r>
              <a:endParaRPr lang="zh-CN" altLang="en-US" sz="790" dirty="0">
                <a:solidFill>
                  <a:schemeClr val="tx1">
                    <a:lumMod val="95000"/>
                    <a:lumOff val="5000"/>
                  </a:schemeClr>
                </a:solidFill>
                <a:latin typeface="思源黑体 CN Regular" panose="020B0500000000000000" charset="-122"/>
                <a:ea typeface="思源黑体 CN Regular" panose="020B0500000000000000" charset="-122"/>
                <a:sym typeface="思源黑体旧字形 ExtraLight" panose="020B0200000000000000" pitchFamily="34" charset="-128"/>
              </a:endParaRPr>
            </a:p>
          </p:txBody>
        </p:sp>
      </p:grpSp>
      <p:grpSp>
        <p:nvGrpSpPr>
          <p:cNvPr id="8" name="组合 7"/>
          <p:cNvGrpSpPr/>
          <p:nvPr/>
        </p:nvGrpSpPr>
        <p:grpSpPr>
          <a:xfrm>
            <a:off x="1686640" y="3203258"/>
            <a:ext cx="1629847" cy="794385"/>
            <a:chOff x="1522" y="7168"/>
            <a:chExt cx="4563" cy="2224"/>
          </a:xfrm>
        </p:grpSpPr>
        <p:sp>
          <p:nvSpPr>
            <p:cNvPr id="36" name="îsḷïḓè"/>
            <p:cNvSpPr/>
            <p:nvPr/>
          </p:nvSpPr>
          <p:spPr>
            <a:xfrm>
              <a:off x="1522" y="7168"/>
              <a:ext cx="4563" cy="2224"/>
            </a:xfrm>
            <a:custGeom>
              <a:avLst/>
              <a:gdLst/>
              <a:ahLst/>
              <a:cxnLst/>
              <a:rect l="l" t="t" r="r" b="b"/>
              <a:pathLst>
                <a:path w="21600" h="21600" extrusionOk="0">
                  <a:moveTo>
                    <a:pt x="1124" y="0"/>
                  </a:moveTo>
                  <a:lnTo>
                    <a:pt x="20476" y="0"/>
                  </a:lnTo>
                  <a:cubicBezTo>
                    <a:pt x="20637" y="0"/>
                    <a:pt x="20758" y="0"/>
                    <a:pt x="20861" y="15"/>
                  </a:cubicBezTo>
                  <a:cubicBezTo>
                    <a:pt x="20964" y="30"/>
                    <a:pt x="21049" y="59"/>
                    <a:pt x="21136" y="119"/>
                  </a:cubicBezTo>
                  <a:cubicBezTo>
                    <a:pt x="21231" y="193"/>
                    <a:pt x="21316" y="311"/>
                    <a:pt x="21386" y="461"/>
                  </a:cubicBezTo>
                  <a:cubicBezTo>
                    <a:pt x="21455" y="612"/>
                    <a:pt x="21510" y="795"/>
                    <a:pt x="21545" y="999"/>
                  </a:cubicBezTo>
                  <a:cubicBezTo>
                    <a:pt x="21572" y="1186"/>
                    <a:pt x="21586" y="1368"/>
                    <a:pt x="21593" y="1591"/>
                  </a:cubicBezTo>
                  <a:cubicBezTo>
                    <a:pt x="21600" y="1813"/>
                    <a:pt x="21600" y="2077"/>
                    <a:pt x="21600" y="2430"/>
                  </a:cubicBezTo>
                  <a:lnTo>
                    <a:pt x="21600" y="19181"/>
                  </a:lnTo>
                  <a:cubicBezTo>
                    <a:pt x="21600" y="19528"/>
                    <a:pt x="21600" y="19789"/>
                    <a:pt x="21593" y="20011"/>
                  </a:cubicBezTo>
                  <a:cubicBezTo>
                    <a:pt x="21586" y="20232"/>
                    <a:pt x="21572" y="20414"/>
                    <a:pt x="21545" y="20601"/>
                  </a:cubicBezTo>
                  <a:cubicBezTo>
                    <a:pt x="21510" y="20805"/>
                    <a:pt x="21455" y="20988"/>
                    <a:pt x="21386" y="21139"/>
                  </a:cubicBezTo>
                  <a:cubicBezTo>
                    <a:pt x="21316" y="21289"/>
                    <a:pt x="21231" y="21407"/>
                    <a:pt x="21136" y="21481"/>
                  </a:cubicBezTo>
                  <a:cubicBezTo>
                    <a:pt x="21049" y="21541"/>
                    <a:pt x="20964" y="21570"/>
                    <a:pt x="20861" y="21585"/>
                  </a:cubicBezTo>
                  <a:cubicBezTo>
                    <a:pt x="20757" y="21600"/>
                    <a:pt x="20634" y="21600"/>
                    <a:pt x="20471" y="21600"/>
                  </a:cubicBezTo>
                  <a:lnTo>
                    <a:pt x="1124" y="21600"/>
                  </a:lnTo>
                  <a:cubicBezTo>
                    <a:pt x="963" y="21600"/>
                    <a:pt x="842" y="21600"/>
                    <a:pt x="739" y="21585"/>
                  </a:cubicBezTo>
                  <a:cubicBezTo>
                    <a:pt x="636" y="21570"/>
                    <a:pt x="551" y="21541"/>
                    <a:pt x="464" y="21481"/>
                  </a:cubicBezTo>
                  <a:cubicBezTo>
                    <a:pt x="369" y="21407"/>
                    <a:pt x="284" y="21289"/>
                    <a:pt x="214" y="21139"/>
                  </a:cubicBezTo>
                  <a:cubicBezTo>
                    <a:pt x="145" y="20988"/>
                    <a:pt x="90" y="20805"/>
                    <a:pt x="55" y="20601"/>
                  </a:cubicBezTo>
                  <a:cubicBezTo>
                    <a:pt x="28" y="20414"/>
                    <a:pt x="14" y="20232"/>
                    <a:pt x="7" y="20009"/>
                  </a:cubicBezTo>
                  <a:cubicBezTo>
                    <a:pt x="0" y="19787"/>
                    <a:pt x="0" y="19523"/>
                    <a:pt x="0" y="19170"/>
                  </a:cubicBezTo>
                  <a:lnTo>
                    <a:pt x="0" y="2419"/>
                  </a:lnTo>
                  <a:cubicBezTo>
                    <a:pt x="0" y="2072"/>
                    <a:pt x="0" y="1811"/>
                    <a:pt x="7" y="1589"/>
                  </a:cubicBezTo>
                  <a:cubicBezTo>
                    <a:pt x="14" y="1368"/>
                    <a:pt x="28" y="1186"/>
                    <a:pt x="55" y="999"/>
                  </a:cubicBezTo>
                  <a:cubicBezTo>
                    <a:pt x="90" y="795"/>
                    <a:pt x="145" y="612"/>
                    <a:pt x="214" y="461"/>
                  </a:cubicBezTo>
                  <a:cubicBezTo>
                    <a:pt x="284" y="311"/>
                    <a:pt x="369" y="193"/>
                    <a:pt x="464" y="119"/>
                  </a:cubicBezTo>
                  <a:cubicBezTo>
                    <a:pt x="551" y="59"/>
                    <a:pt x="636" y="30"/>
                    <a:pt x="739" y="15"/>
                  </a:cubicBezTo>
                  <a:cubicBezTo>
                    <a:pt x="843" y="0"/>
                    <a:pt x="966" y="0"/>
                    <a:pt x="1129" y="0"/>
                  </a:cubicBezTo>
                  <a:lnTo>
                    <a:pt x="1124" y="0"/>
                  </a:lnTo>
                  <a:close/>
                </a:path>
              </a:pathLst>
            </a:custGeom>
            <a:solidFill>
              <a:srgbClr val="1E4A7A"/>
            </a:solidFill>
            <a:ln>
              <a:noFill/>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252D30"/>
                </a:buClr>
                <a:buSzPts val="800"/>
                <a:buFont typeface="Arial" panose="020B0604020202020204"/>
                <a:buNone/>
              </a:pPr>
              <a:endParaRPr sz="450" b="0" i="0" u="none" strike="noStrike" cap="none">
                <a:solidFill>
                  <a:srgbClr val="252D30"/>
                </a:solidFill>
              </a:endParaRPr>
            </a:p>
          </p:txBody>
        </p:sp>
        <p:sp>
          <p:nvSpPr>
            <p:cNvPr id="659" name="矩形 658"/>
            <p:cNvSpPr/>
            <p:nvPr/>
          </p:nvSpPr>
          <p:spPr>
            <a:xfrm>
              <a:off x="1661" y="7276"/>
              <a:ext cx="4286" cy="1934"/>
            </a:xfrm>
            <a:prstGeom prst="rect">
              <a:avLst/>
            </a:prstGeom>
          </p:spPr>
          <p:txBody>
            <a:bodyPr wrap="square">
              <a:spAutoFit/>
            </a:bodyPr>
            <a:p>
              <a:pPr algn="r">
                <a:lnSpc>
                  <a:spcPct val="150000"/>
                </a:lnSpc>
              </a:pPr>
              <a:r>
                <a:rPr lang="en-US" altLang="zh-CN" sz="1015" b="1" dirty="0">
                  <a:solidFill>
                    <a:schemeClr val="bg1"/>
                  </a:solidFill>
                  <a:latin typeface="思源黑体 CN Bold" panose="020B0800000000000000" charset="-122"/>
                  <a:ea typeface="思源黑体 CN Bold" panose="020B0800000000000000" charset="-122"/>
                  <a:cs typeface="思源黑体 CN Bold" panose="020B0800000000000000" charset="-122"/>
                  <a:sym typeface="思源黑体旧字形 ExtraLight" panose="020B0200000000000000" pitchFamily="34" charset="-128"/>
                </a:rPr>
                <a:t>24</a:t>
              </a:r>
              <a:r>
                <a:rPr lang="zh-CN" altLang="en-US" sz="1015" b="1" dirty="0">
                  <a:solidFill>
                    <a:schemeClr val="bg1"/>
                  </a:solidFill>
                  <a:latin typeface="思源黑体 CN Bold" panose="020B0800000000000000" charset="-122"/>
                  <a:ea typeface="思源黑体 CN Bold" panose="020B0800000000000000" charset="-122"/>
                  <a:cs typeface="思源黑体 CN Bold" panose="020B0800000000000000" charset="-122"/>
                  <a:sym typeface="思源黑体旧字形 ExtraLight" panose="020B0200000000000000" pitchFamily="34" charset="-128"/>
                </a:rPr>
                <a:t>小时提供解决方案</a:t>
              </a:r>
              <a:endParaRPr lang="en-US" altLang="zh-CN" sz="1125" b="1" dirty="0">
                <a:solidFill>
                  <a:schemeClr val="bg1"/>
                </a:solidFill>
                <a:latin typeface="思源黑体 CN Bold" panose="020B0800000000000000" charset="-122"/>
                <a:ea typeface="思源黑体 CN Bold" panose="020B0800000000000000" charset="-122"/>
                <a:cs typeface="思源黑体 CN Bold" panose="020B0800000000000000" charset="-122"/>
                <a:sym typeface="思源黑体旧字形 ExtraLight" panose="020B0200000000000000" pitchFamily="34" charset="-128"/>
              </a:endParaRPr>
            </a:p>
            <a:p>
              <a:pPr algn="r">
                <a:lnSpc>
                  <a:spcPct val="150000"/>
                </a:lnSpc>
              </a:pPr>
              <a:r>
                <a:rPr lang="en-US" altLang="zh-CN" sz="790" dirty="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思源黑体旧字形 ExtraLight" panose="020B0200000000000000" pitchFamily="34" charset="-128"/>
                </a:rPr>
                <a:t>24</a:t>
              </a:r>
              <a:r>
                <a:rPr lang="zh-CN" altLang="en-US" sz="790" dirty="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思源黑体旧字形 ExtraLight" panose="020B0200000000000000" pitchFamily="34" charset="-128"/>
                </a:rPr>
                <a:t>小时内提供解决方案，帮助企业高效的部署信息化平台</a:t>
              </a:r>
              <a:r>
                <a:rPr lang="zh-CN" altLang="en-US" sz="62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sym typeface="思源黑体旧字形 ExtraLight" panose="020B0200000000000000" pitchFamily="34" charset="-128"/>
                </a:rPr>
                <a:t> </a:t>
              </a:r>
              <a:endParaRPr lang="zh-CN" altLang="en-US" sz="62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sym typeface="思源黑体旧字形 ExtraLight" panose="020B0200000000000000" pitchFamily="34" charset="-128"/>
              </a:endParaRPr>
            </a:p>
          </p:txBody>
        </p:sp>
      </p:grpSp>
      <p:grpSp>
        <p:nvGrpSpPr>
          <p:cNvPr id="9" name="组合 8"/>
          <p:cNvGrpSpPr/>
          <p:nvPr/>
        </p:nvGrpSpPr>
        <p:grpSpPr>
          <a:xfrm>
            <a:off x="5783620" y="1348384"/>
            <a:ext cx="1907381" cy="1010126"/>
            <a:chOff x="12713" y="1975"/>
            <a:chExt cx="5340" cy="2828"/>
          </a:xfrm>
        </p:grpSpPr>
        <p:sp>
          <p:nvSpPr>
            <p:cNvPr id="42" name="íṧ1ïďê"/>
            <p:cNvSpPr/>
            <p:nvPr/>
          </p:nvSpPr>
          <p:spPr>
            <a:xfrm>
              <a:off x="12713" y="1975"/>
              <a:ext cx="4892" cy="2064"/>
            </a:xfrm>
            <a:custGeom>
              <a:avLst/>
              <a:gdLst/>
              <a:ahLst/>
              <a:cxnLst/>
              <a:rect l="l" t="t" r="r" b="b"/>
              <a:pathLst>
                <a:path w="21600" h="21600" extrusionOk="0">
                  <a:moveTo>
                    <a:pt x="1124" y="0"/>
                  </a:moveTo>
                  <a:lnTo>
                    <a:pt x="20476" y="0"/>
                  </a:lnTo>
                  <a:cubicBezTo>
                    <a:pt x="20637" y="0"/>
                    <a:pt x="20758" y="0"/>
                    <a:pt x="20861" y="15"/>
                  </a:cubicBezTo>
                  <a:cubicBezTo>
                    <a:pt x="20964" y="30"/>
                    <a:pt x="21049" y="59"/>
                    <a:pt x="21136" y="119"/>
                  </a:cubicBezTo>
                  <a:cubicBezTo>
                    <a:pt x="21231" y="193"/>
                    <a:pt x="21316" y="311"/>
                    <a:pt x="21386" y="461"/>
                  </a:cubicBezTo>
                  <a:cubicBezTo>
                    <a:pt x="21455" y="612"/>
                    <a:pt x="21510" y="795"/>
                    <a:pt x="21545" y="999"/>
                  </a:cubicBezTo>
                  <a:cubicBezTo>
                    <a:pt x="21572" y="1186"/>
                    <a:pt x="21586" y="1368"/>
                    <a:pt x="21593" y="1591"/>
                  </a:cubicBezTo>
                  <a:cubicBezTo>
                    <a:pt x="21600" y="1813"/>
                    <a:pt x="21600" y="2077"/>
                    <a:pt x="21600" y="2430"/>
                  </a:cubicBezTo>
                  <a:lnTo>
                    <a:pt x="21600" y="19181"/>
                  </a:lnTo>
                  <a:cubicBezTo>
                    <a:pt x="21600" y="19528"/>
                    <a:pt x="21600" y="19789"/>
                    <a:pt x="21593" y="20011"/>
                  </a:cubicBezTo>
                  <a:cubicBezTo>
                    <a:pt x="21586" y="20232"/>
                    <a:pt x="21572" y="20414"/>
                    <a:pt x="21545" y="20601"/>
                  </a:cubicBezTo>
                  <a:cubicBezTo>
                    <a:pt x="21510" y="20805"/>
                    <a:pt x="21455" y="20988"/>
                    <a:pt x="21386" y="21139"/>
                  </a:cubicBezTo>
                  <a:cubicBezTo>
                    <a:pt x="21316" y="21289"/>
                    <a:pt x="21231" y="21407"/>
                    <a:pt x="21136" y="21481"/>
                  </a:cubicBezTo>
                  <a:cubicBezTo>
                    <a:pt x="21049" y="21541"/>
                    <a:pt x="20964" y="21570"/>
                    <a:pt x="20861" y="21585"/>
                  </a:cubicBezTo>
                  <a:cubicBezTo>
                    <a:pt x="20757" y="21600"/>
                    <a:pt x="20634" y="21600"/>
                    <a:pt x="20471" y="21600"/>
                  </a:cubicBezTo>
                  <a:lnTo>
                    <a:pt x="1124" y="21600"/>
                  </a:lnTo>
                  <a:cubicBezTo>
                    <a:pt x="963" y="21600"/>
                    <a:pt x="842" y="21600"/>
                    <a:pt x="739" y="21585"/>
                  </a:cubicBezTo>
                  <a:cubicBezTo>
                    <a:pt x="636" y="21570"/>
                    <a:pt x="551" y="21541"/>
                    <a:pt x="464" y="21481"/>
                  </a:cubicBezTo>
                  <a:cubicBezTo>
                    <a:pt x="369" y="21407"/>
                    <a:pt x="284" y="21289"/>
                    <a:pt x="214" y="21139"/>
                  </a:cubicBezTo>
                  <a:cubicBezTo>
                    <a:pt x="145" y="20988"/>
                    <a:pt x="90" y="20805"/>
                    <a:pt x="55" y="20601"/>
                  </a:cubicBezTo>
                  <a:cubicBezTo>
                    <a:pt x="28" y="20414"/>
                    <a:pt x="14" y="20232"/>
                    <a:pt x="7" y="20009"/>
                  </a:cubicBezTo>
                  <a:cubicBezTo>
                    <a:pt x="0" y="19787"/>
                    <a:pt x="0" y="19523"/>
                    <a:pt x="0" y="19170"/>
                  </a:cubicBezTo>
                  <a:lnTo>
                    <a:pt x="0" y="2419"/>
                  </a:lnTo>
                  <a:cubicBezTo>
                    <a:pt x="0" y="2072"/>
                    <a:pt x="0" y="1811"/>
                    <a:pt x="7" y="1589"/>
                  </a:cubicBezTo>
                  <a:cubicBezTo>
                    <a:pt x="14" y="1368"/>
                    <a:pt x="28" y="1186"/>
                    <a:pt x="55" y="999"/>
                  </a:cubicBezTo>
                  <a:cubicBezTo>
                    <a:pt x="90" y="795"/>
                    <a:pt x="145" y="612"/>
                    <a:pt x="214" y="461"/>
                  </a:cubicBezTo>
                  <a:cubicBezTo>
                    <a:pt x="284" y="311"/>
                    <a:pt x="369" y="193"/>
                    <a:pt x="464" y="119"/>
                  </a:cubicBezTo>
                  <a:cubicBezTo>
                    <a:pt x="551" y="59"/>
                    <a:pt x="636" y="30"/>
                    <a:pt x="739" y="15"/>
                  </a:cubicBezTo>
                  <a:cubicBezTo>
                    <a:pt x="843" y="0"/>
                    <a:pt x="966" y="0"/>
                    <a:pt x="1129" y="0"/>
                  </a:cubicBezTo>
                  <a:lnTo>
                    <a:pt x="1124" y="0"/>
                  </a:lnTo>
                  <a:close/>
                </a:path>
              </a:pathLst>
            </a:custGeom>
            <a:noFill/>
            <a:ln w="25400">
              <a:solidFill>
                <a:srgbClr val="1E4A7A"/>
              </a:solidFill>
            </a:ln>
          </p:spPr>
          <p:txBody>
            <a:bodyPr spcFirstLastPara="1" wrap="square" lIns="51435" tIns="25717" rIns="51435" bIns="25717" anchor="ctr" anchorCtr="0">
              <a:normAutofit/>
            </a:bodyPr>
            <a:lstStyle/>
            <a:p>
              <a:pPr lvl="0" algn="l">
                <a:spcBef>
                  <a:spcPts val="0"/>
                </a:spcBef>
                <a:spcAft>
                  <a:spcPts val="0"/>
                </a:spcAft>
                <a:buClr>
                  <a:srgbClr val="252D30"/>
                </a:buClr>
                <a:buSzPts val="800"/>
                <a:buFont typeface="Arial" panose="020B0604020202020204"/>
              </a:pPr>
              <a:endParaRPr sz="450">
                <a:solidFill>
                  <a:srgbClr val="252D30"/>
                </a:solidFill>
                <a:sym typeface="+mn-ea"/>
              </a:endParaRPr>
            </a:p>
          </p:txBody>
        </p:sp>
        <p:sp>
          <p:nvSpPr>
            <p:cNvPr id="656" name="矩形 655"/>
            <p:cNvSpPr/>
            <p:nvPr/>
          </p:nvSpPr>
          <p:spPr>
            <a:xfrm>
              <a:off x="12871" y="2005"/>
              <a:ext cx="5182" cy="2798"/>
            </a:xfrm>
            <a:prstGeom prst="rect">
              <a:avLst/>
            </a:prstGeom>
          </p:spPr>
          <p:txBody>
            <a:bodyPr wrap="square">
              <a:noAutofit/>
            </a:bodyPr>
            <a:p>
              <a:pPr>
                <a:lnSpc>
                  <a:spcPct val="150000"/>
                </a:lnSpc>
              </a:pPr>
              <a:r>
                <a:rPr lang="en-US" altLang="zh-CN" sz="1015" b="1" dirty="0">
                  <a:solidFill>
                    <a:srgbClr val="1E4A7A"/>
                  </a:solidFill>
                  <a:latin typeface="思源黑体 CN Bold" panose="020B0800000000000000" charset="-122"/>
                  <a:ea typeface="思源黑体 CN Bold" panose="020B0800000000000000" charset="-122"/>
                  <a:cs typeface="思源黑体 CN Bold" panose="020B0800000000000000" charset="-122"/>
                  <a:sym typeface="思源黑体旧字形 ExtraLight" panose="020B0200000000000000" pitchFamily="34" charset="-128"/>
                </a:rPr>
                <a:t>1</a:t>
              </a:r>
              <a:r>
                <a:rPr lang="zh-CN" altLang="en-US" sz="1015" b="1" dirty="0">
                  <a:solidFill>
                    <a:srgbClr val="1E4A7A"/>
                  </a:solidFill>
                  <a:latin typeface="思源黑体 CN Bold" panose="020B0800000000000000" charset="-122"/>
                  <a:ea typeface="思源黑体 CN Bold" panose="020B0800000000000000" charset="-122"/>
                  <a:cs typeface="思源黑体 CN Bold" panose="020B0800000000000000" charset="-122"/>
                  <a:sym typeface="思源黑体旧字形 ExtraLight" panose="020B0200000000000000" pitchFamily="34" charset="-128"/>
                </a:rPr>
                <a:t>对</a:t>
              </a:r>
              <a:r>
                <a:rPr lang="en-US" altLang="zh-CN" sz="1015" b="1" dirty="0">
                  <a:solidFill>
                    <a:srgbClr val="1E4A7A"/>
                  </a:solidFill>
                  <a:latin typeface="思源黑体 CN Bold" panose="020B0800000000000000" charset="-122"/>
                  <a:ea typeface="思源黑体 CN Bold" panose="020B0800000000000000" charset="-122"/>
                  <a:cs typeface="思源黑体 CN Bold" panose="020B0800000000000000" charset="-122"/>
                  <a:sym typeface="思源黑体旧字形 ExtraLight" panose="020B0200000000000000" pitchFamily="34" charset="-128"/>
                </a:rPr>
                <a:t>1</a:t>
              </a:r>
              <a:r>
                <a:rPr lang="zh-CN" altLang="en-US" sz="1015" b="1" dirty="0">
                  <a:solidFill>
                    <a:srgbClr val="1E4A7A"/>
                  </a:solidFill>
                  <a:latin typeface="思源黑体 CN Bold" panose="020B0800000000000000" charset="-122"/>
                  <a:ea typeface="思源黑体 CN Bold" panose="020B0800000000000000" charset="-122"/>
                  <a:cs typeface="思源黑体 CN Bold" panose="020B0800000000000000" charset="-122"/>
                  <a:sym typeface="思源黑体旧字形 ExtraLight" panose="020B0200000000000000" pitchFamily="34" charset="-128"/>
                </a:rPr>
                <a:t>客户顾问</a:t>
              </a:r>
              <a:endParaRPr lang="en-US" altLang="zh-CN" sz="1125" b="1" dirty="0">
                <a:solidFill>
                  <a:srgbClr val="1E4A7A"/>
                </a:solidFill>
                <a:latin typeface="思源黑体 CN Bold" panose="020B0800000000000000" charset="-122"/>
                <a:ea typeface="思源黑体 CN Bold" panose="020B0800000000000000" charset="-122"/>
                <a:cs typeface="思源黑体 CN Bold" panose="020B0800000000000000" charset="-122"/>
                <a:sym typeface="思源黑体旧字形 ExtraLight" panose="020B0200000000000000" pitchFamily="34" charset="-128"/>
              </a:endParaRPr>
            </a:p>
            <a:p>
              <a:pPr>
                <a:lnSpc>
                  <a:spcPct val="150000"/>
                </a:lnSpc>
              </a:pPr>
              <a:r>
                <a:rPr lang="zh-CN" altLang="en-US" sz="790" dirty="0">
                  <a:solidFill>
                    <a:schemeClr val="tx1">
                      <a:lumMod val="95000"/>
                      <a:lumOff val="5000"/>
                    </a:schemeClr>
                  </a:solidFill>
                  <a:latin typeface="思源黑体 CN Regular" panose="020B0500000000000000" charset="-122"/>
                  <a:ea typeface="思源黑体 CN Regular" panose="020B0500000000000000" charset="-122"/>
                  <a:cs typeface="思源黑体 CN Bold" panose="020B0800000000000000" charset="-122"/>
                  <a:sym typeface="思源黑体旧字形 ExtraLight" panose="020B0200000000000000" pitchFamily="34" charset="-128"/>
                </a:rPr>
                <a:t>资深客户顾问对企业进行调研、沟</a:t>
              </a:r>
              <a:endParaRPr lang="zh-CN" altLang="en-US" sz="790" dirty="0">
                <a:solidFill>
                  <a:schemeClr val="tx1">
                    <a:lumMod val="95000"/>
                    <a:lumOff val="5000"/>
                  </a:schemeClr>
                </a:solidFill>
                <a:latin typeface="思源黑体 CN Regular" panose="020B0500000000000000" charset="-122"/>
                <a:ea typeface="思源黑体 CN Regular" panose="020B0500000000000000" charset="-122"/>
                <a:cs typeface="思源黑体 CN Bold" panose="020B0800000000000000" charset="-122"/>
                <a:sym typeface="思源黑体旧字形 ExtraLight" panose="020B0200000000000000" pitchFamily="34" charset="-128"/>
              </a:endParaRPr>
            </a:p>
            <a:p>
              <a:pPr>
                <a:lnSpc>
                  <a:spcPct val="150000"/>
                </a:lnSpc>
              </a:pPr>
              <a:r>
                <a:rPr lang="zh-CN" altLang="en-US" sz="790" dirty="0">
                  <a:solidFill>
                    <a:schemeClr val="tx1">
                      <a:lumMod val="95000"/>
                      <a:lumOff val="5000"/>
                    </a:schemeClr>
                  </a:solidFill>
                  <a:latin typeface="思源黑体 CN Regular" panose="020B0500000000000000" charset="-122"/>
                  <a:ea typeface="思源黑体 CN Regular" panose="020B0500000000000000" charset="-122"/>
                  <a:cs typeface="思源黑体 CN Bold" panose="020B0800000000000000" charset="-122"/>
                  <a:sym typeface="思源黑体旧字形 ExtraLight" panose="020B0200000000000000" pitchFamily="34" charset="-128"/>
                </a:rPr>
                <a:t>通需求、制定个性化的解决方案</a:t>
              </a:r>
              <a:endParaRPr lang="zh-CN" altLang="en-US" sz="790" dirty="0">
                <a:solidFill>
                  <a:schemeClr val="tx1">
                    <a:lumMod val="95000"/>
                    <a:lumOff val="5000"/>
                  </a:schemeClr>
                </a:solidFill>
                <a:latin typeface="思源黑体 CN Regular" panose="020B0500000000000000" charset="-122"/>
                <a:ea typeface="思源黑体 CN Regular" panose="020B0500000000000000" charset="-122"/>
                <a:cs typeface="思源黑体 CN Bold" panose="020B0800000000000000" charset="-122"/>
                <a:sym typeface="思源黑体旧字形 ExtraLight" panose="020B0200000000000000" pitchFamily="34" charset="-128"/>
              </a:endParaRPr>
            </a:p>
          </p:txBody>
        </p:sp>
      </p:grpSp>
      <p:grpSp>
        <p:nvGrpSpPr>
          <p:cNvPr id="10" name="组合 9"/>
          <p:cNvGrpSpPr/>
          <p:nvPr/>
        </p:nvGrpSpPr>
        <p:grpSpPr>
          <a:xfrm>
            <a:off x="5836801" y="2307431"/>
            <a:ext cx="1699499" cy="794385"/>
            <a:chOff x="13141" y="4660"/>
            <a:chExt cx="4758" cy="2224"/>
          </a:xfrm>
        </p:grpSpPr>
        <p:sp>
          <p:nvSpPr>
            <p:cNvPr id="43" name="ïś1îďé"/>
            <p:cNvSpPr/>
            <p:nvPr/>
          </p:nvSpPr>
          <p:spPr>
            <a:xfrm>
              <a:off x="13141" y="4660"/>
              <a:ext cx="4758" cy="2224"/>
            </a:xfrm>
            <a:custGeom>
              <a:avLst/>
              <a:gdLst/>
              <a:ahLst/>
              <a:cxnLst/>
              <a:rect l="l" t="t" r="r" b="b"/>
              <a:pathLst>
                <a:path w="21600" h="21600" extrusionOk="0">
                  <a:moveTo>
                    <a:pt x="1124" y="0"/>
                  </a:moveTo>
                  <a:lnTo>
                    <a:pt x="20476" y="0"/>
                  </a:lnTo>
                  <a:cubicBezTo>
                    <a:pt x="20637" y="0"/>
                    <a:pt x="20758" y="0"/>
                    <a:pt x="20861" y="15"/>
                  </a:cubicBezTo>
                  <a:cubicBezTo>
                    <a:pt x="20964" y="30"/>
                    <a:pt x="21049" y="59"/>
                    <a:pt x="21136" y="119"/>
                  </a:cubicBezTo>
                  <a:cubicBezTo>
                    <a:pt x="21231" y="193"/>
                    <a:pt x="21316" y="311"/>
                    <a:pt x="21386" y="461"/>
                  </a:cubicBezTo>
                  <a:cubicBezTo>
                    <a:pt x="21455" y="612"/>
                    <a:pt x="21510" y="795"/>
                    <a:pt x="21545" y="999"/>
                  </a:cubicBezTo>
                  <a:cubicBezTo>
                    <a:pt x="21572" y="1186"/>
                    <a:pt x="21586" y="1368"/>
                    <a:pt x="21593" y="1591"/>
                  </a:cubicBezTo>
                  <a:cubicBezTo>
                    <a:pt x="21600" y="1813"/>
                    <a:pt x="21600" y="2077"/>
                    <a:pt x="21600" y="2430"/>
                  </a:cubicBezTo>
                  <a:lnTo>
                    <a:pt x="21600" y="19181"/>
                  </a:lnTo>
                  <a:cubicBezTo>
                    <a:pt x="21600" y="19528"/>
                    <a:pt x="21600" y="19789"/>
                    <a:pt x="21593" y="20011"/>
                  </a:cubicBezTo>
                  <a:cubicBezTo>
                    <a:pt x="21586" y="20232"/>
                    <a:pt x="21572" y="20414"/>
                    <a:pt x="21545" y="20601"/>
                  </a:cubicBezTo>
                  <a:cubicBezTo>
                    <a:pt x="21510" y="20805"/>
                    <a:pt x="21455" y="20988"/>
                    <a:pt x="21386" y="21139"/>
                  </a:cubicBezTo>
                  <a:cubicBezTo>
                    <a:pt x="21316" y="21289"/>
                    <a:pt x="21231" y="21407"/>
                    <a:pt x="21136" y="21481"/>
                  </a:cubicBezTo>
                  <a:cubicBezTo>
                    <a:pt x="21049" y="21541"/>
                    <a:pt x="20964" y="21570"/>
                    <a:pt x="20861" y="21585"/>
                  </a:cubicBezTo>
                  <a:cubicBezTo>
                    <a:pt x="20757" y="21600"/>
                    <a:pt x="20634" y="21600"/>
                    <a:pt x="20471" y="21600"/>
                  </a:cubicBezTo>
                  <a:lnTo>
                    <a:pt x="1124" y="21600"/>
                  </a:lnTo>
                  <a:cubicBezTo>
                    <a:pt x="963" y="21600"/>
                    <a:pt x="842" y="21600"/>
                    <a:pt x="739" y="21585"/>
                  </a:cubicBezTo>
                  <a:cubicBezTo>
                    <a:pt x="636" y="21570"/>
                    <a:pt x="551" y="21541"/>
                    <a:pt x="464" y="21481"/>
                  </a:cubicBezTo>
                  <a:cubicBezTo>
                    <a:pt x="369" y="21407"/>
                    <a:pt x="284" y="21289"/>
                    <a:pt x="214" y="21139"/>
                  </a:cubicBezTo>
                  <a:cubicBezTo>
                    <a:pt x="145" y="20988"/>
                    <a:pt x="90" y="20805"/>
                    <a:pt x="55" y="20601"/>
                  </a:cubicBezTo>
                  <a:cubicBezTo>
                    <a:pt x="28" y="20414"/>
                    <a:pt x="14" y="20232"/>
                    <a:pt x="7" y="20009"/>
                  </a:cubicBezTo>
                  <a:cubicBezTo>
                    <a:pt x="0" y="19787"/>
                    <a:pt x="0" y="19523"/>
                    <a:pt x="0" y="19170"/>
                  </a:cubicBezTo>
                  <a:lnTo>
                    <a:pt x="0" y="2419"/>
                  </a:lnTo>
                  <a:cubicBezTo>
                    <a:pt x="0" y="2072"/>
                    <a:pt x="0" y="1811"/>
                    <a:pt x="7" y="1589"/>
                  </a:cubicBezTo>
                  <a:cubicBezTo>
                    <a:pt x="14" y="1368"/>
                    <a:pt x="28" y="1186"/>
                    <a:pt x="55" y="999"/>
                  </a:cubicBezTo>
                  <a:cubicBezTo>
                    <a:pt x="90" y="795"/>
                    <a:pt x="145" y="612"/>
                    <a:pt x="214" y="461"/>
                  </a:cubicBezTo>
                  <a:cubicBezTo>
                    <a:pt x="284" y="311"/>
                    <a:pt x="369" y="193"/>
                    <a:pt x="464" y="119"/>
                  </a:cubicBezTo>
                  <a:cubicBezTo>
                    <a:pt x="551" y="59"/>
                    <a:pt x="636" y="30"/>
                    <a:pt x="739" y="15"/>
                  </a:cubicBezTo>
                  <a:cubicBezTo>
                    <a:pt x="843" y="0"/>
                    <a:pt x="966" y="0"/>
                    <a:pt x="1129" y="0"/>
                  </a:cubicBezTo>
                  <a:lnTo>
                    <a:pt x="1124" y="0"/>
                  </a:lnTo>
                  <a:close/>
                </a:path>
              </a:pathLst>
            </a:custGeom>
            <a:solidFill>
              <a:srgbClr val="1E4A7A"/>
            </a:solidFill>
            <a:ln>
              <a:noFill/>
            </a:ln>
          </p:spPr>
          <p:txBody>
            <a:bodyPr spcFirstLastPara="1" wrap="square" lIns="51435" tIns="25717" rIns="51435" bIns="25717" anchor="ctr" anchorCtr="0">
              <a:normAutofit/>
            </a:bodyPr>
            <a:lstStyle/>
            <a:p>
              <a:pPr lvl="0" algn="l">
                <a:spcBef>
                  <a:spcPts val="0"/>
                </a:spcBef>
                <a:spcAft>
                  <a:spcPts val="0"/>
                </a:spcAft>
                <a:buClr>
                  <a:srgbClr val="252D30"/>
                </a:buClr>
                <a:buSzPts val="800"/>
                <a:buFont typeface="Arial" panose="020B0604020202020204"/>
              </a:pPr>
              <a:endParaRPr sz="450">
                <a:solidFill>
                  <a:srgbClr val="252D30"/>
                </a:solidFill>
                <a:sym typeface="+mn-ea"/>
              </a:endParaRPr>
            </a:p>
          </p:txBody>
        </p:sp>
        <p:sp>
          <p:nvSpPr>
            <p:cNvPr id="658" name="矩形 657"/>
            <p:cNvSpPr/>
            <p:nvPr/>
          </p:nvSpPr>
          <p:spPr>
            <a:xfrm>
              <a:off x="13350" y="4813"/>
              <a:ext cx="4286" cy="1934"/>
            </a:xfrm>
            <a:prstGeom prst="rect">
              <a:avLst/>
            </a:prstGeom>
          </p:spPr>
          <p:txBody>
            <a:bodyPr wrap="square">
              <a:spAutoFit/>
            </a:bodyPr>
            <a:p>
              <a:pPr>
                <a:lnSpc>
                  <a:spcPct val="150000"/>
                </a:lnSpc>
              </a:pPr>
              <a:r>
                <a:rPr lang="zh-CN" altLang="en-US" sz="1015" b="1" dirty="0">
                  <a:solidFill>
                    <a:schemeClr val="bg1"/>
                  </a:solidFill>
                  <a:latin typeface="思源黑体 CN Bold" panose="020B0800000000000000" charset="-122"/>
                  <a:ea typeface="思源黑体 CN Bold" panose="020B0800000000000000" charset="-122"/>
                  <a:cs typeface="思源黑体 CN Bold" panose="020B0800000000000000" charset="-122"/>
                  <a:sym typeface="思源黑体旧字形 ExtraLight" panose="020B0200000000000000" pitchFamily="34" charset="-128"/>
                </a:rPr>
                <a:t>远程技术支持</a:t>
              </a:r>
              <a:endParaRPr lang="en-US" altLang="zh-CN" sz="1125" b="1" dirty="0">
                <a:solidFill>
                  <a:schemeClr val="bg1"/>
                </a:solidFill>
                <a:latin typeface="思源黑体 CN Bold" panose="020B0800000000000000" charset="-122"/>
                <a:ea typeface="思源黑体 CN Bold" panose="020B0800000000000000" charset="-122"/>
                <a:cs typeface="思源黑体 CN Bold" panose="020B0800000000000000" charset="-122"/>
                <a:sym typeface="思源黑体旧字形 ExtraLight" panose="020B0200000000000000" pitchFamily="34" charset="-128"/>
              </a:endParaRPr>
            </a:p>
            <a:p>
              <a:pPr>
                <a:lnSpc>
                  <a:spcPct val="150000"/>
                </a:lnSpc>
              </a:pPr>
              <a:r>
                <a:rPr lang="zh-CN" altLang="en-US" sz="790" dirty="0">
                  <a:solidFill>
                    <a:schemeClr val="bg1"/>
                  </a:solidFill>
                  <a:latin typeface="思源黑体 CN Regular" panose="020B0500000000000000" charset="-122"/>
                  <a:ea typeface="思源黑体 CN Regular" panose="020B0500000000000000" charset="-122"/>
                  <a:cs typeface="思源黑体 CN Bold" panose="020B0800000000000000" charset="-122"/>
                  <a:sym typeface="思源黑体旧字形 ExtraLight" panose="020B0200000000000000" pitchFamily="34" charset="-128"/>
                </a:rPr>
                <a:t>我们坚持以客户为中心，快速响应客户需求</a:t>
              </a:r>
              <a:endParaRPr lang="zh-CN" altLang="en-US" sz="790" dirty="0">
                <a:solidFill>
                  <a:schemeClr val="bg1"/>
                </a:solidFill>
                <a:latin typeface="思源黑体 CN Regular" panose="020B0500000000000000" charset="-122"/>
                <a:ea typeface="思源黑体 CN Regular" panose="020B0500000000000000" charset="-122"/>
                <a:cs typeface="思源黑体 CN Bold" panose="020B0800000000000000" charset="-122"/>
                <a:sym typeface="思源黑体旧字形 ExtraLight" panose="020B0200000000000000" pitchFamily="34" charset="-128"/>
              </a:endParaRPr>
            </a:p>
          </p:txBody>
        </p:sp>
      </p:grpSp>
      <p:grpSp>
        <p:nvGrpSpPr>
          <p:cNvPr id="11" name="组合 10"/>
          <p:cNvGrpSpPr/>
          <p:nvPr/>
        </p:nvGrpSpPr>
        <p:grpSpPr>
          <a:xfrm>
            <a:off x="5836801" y="3203258"/>
            <a:ext cx="1745219" cy="794385"/>
            <a:chOff x="13141" y="7168"/>
            <a:chExt cx="4886" cy="2224"/>
          </a:xfrm>
        </p:grpSpPr>
        <p:sp>
          <p:nvSpPr>
            <p:cNvPr id="44" name="iṣḷídé"/>
            <p:cNvSpPr/>
            <p:nvPr/>
          </p:nvSpPr>
          <p:spPr>
            <a:xfrm>
              <a:off x="13141" y="7168"/>
              <a:ext cx="4758" cy="2224"/>
            </a:xfrm>
            <a:custGeom>
              <a:avLst/>
              <a:gdLst/>
              <a:ahLst/>
              <a:cxnLst/>
              <a:rect l="l" t="t" r="r" b="b"/>
              <a:pathLst>
                <a:path w="21600" h="21600" extrusionOk="0">
                  <a:moveTo>
                    <a:pt x="1124" y="0"/>
                  </a:moveTo>
                  <a:lnTo>
                    <a:pt x="20476" y="0"/>
                  </a:lnTo>
                  <a:cubicBezTo>
                    <a:pt x="20637" y="0"/>
                    <a:pt x="20758" y="0"/>
                    <a:pt x="20861" y="15"/>
                  </a:cubicBezTo>
                  <a:cubicBezTo>
                    <a:pt x="20964" y="30"/>
                    <a:pt x="21049" y="59"/>
                    <a:pt x="21136" y="119"/>
                  </a:cubicBezTo>
                  <a:cubicBezTo>
                    <a:pt x="21231" y="193"/>
                    <a:pt x="21316" y="311"/>
                    <a:pt x="21386" y="461"/>
                  </a:cubicBezTo>
                  <a:cubicBezTo>
                    <a:pt x="21455" y="612"/>
                    <a:pt x="21510" y="795"/>
                    <a:pt x="21545" y="999"/>
                  </a:cubicBezTo>
                  <a:cubicBezTo>
                    <a:pt x="21572" y="1186"/>
                    <a:pt x="21586" y="1368"/>
                    <a:pt x="21593" y="1591"/>
                  </a:cubicBezTo>
                  <a:cubicBezTo>
                    <a:pt x="21600" y="1813"/>
                    <a:pt x="21600" y="2077"/>
                    <a:pt x="21600" y="2430"/>
                  </a:cubicBezTo>
                  <a:lnTo>
                    <a:pt x="21600" y="19181"/>
                  </a:lnTo>
                  <a:cubicBezTo>
                    <a:pt x="21600" y="19528"/>
                    <a:pt x="21600" y="19789"/>
                    <a:pt x="21593" y="20011"/>
                  </a:cubicBezTo>
                  <a:cubicBezTo>
                    <a:pt x="21586" y="20232"/>
                    <a:pt x="21572" y="20414"/>
                    <a:pt x="21545" y="20601"/>
                  </a:cubicBezTo>
                  <a:cubicBezTo>
                    <a:pt x="21510" y="20805"/>
                    <a:pt x="21455" y="20988"/>
                    <a:pt x="21386" y="21139"/>
                  </a:cubicBezTo>
                  <a:cubicBezTo>
                    <a:pt x="21316" y="21289"/>
                    <a:pt x="21231" y="21407"/>
                    <a:pt x="21136" y="21481"/>
                  </a:cubicBezTo>
                  <a:cubicBezTo>
                    <a:pt x="21049" y="21541"/>
                    <a:pt x="20964" y="21570"/>
                    <a:pt x="20861" y="21585"/>
                  </a:cubicBezTo>
                  <a:cubicBezTo>
                    <a:pt x="20757" y="21600"/>
                    <a:pt x="20634" y="21600"/>
                    <a:pt x="20471" y="21600"/>
                  </a:cubicBezTo>
                  <a:lnTo>
                    <a:pt x="1124" y="21600"/>
                  </a:lnTo>
                  <a:cubicBezTo>
                    <a:pt x="963" y="21600"/>
                    <a:pt x="842" y="21600"/>
                    <a:pt x="739" y="21585"/>
                  </a:cubicBezTo>
                  <a:cubicBezTo>
                    <a:pt x="636" y="21570"/>
                    <a:pt x="551" y="21541"/>
                    <a:pt x="464" y="21481"/>
                  </a:cubicBezTo>
                  <a:cubicBezTo>
                    <a:pt x="369" y="21407"/>
                    <a:pt x="284" y="21289"/>
                    <a:pt x="214" y="21139"/>
                  </a:cubicBezTo>
                  <a:cubicBezTo>
                    <a:pt x="145" y="20988"/>
                    <a:pt x="90" y="20805"/>
                    <a:pt x="55" y="20601"/>
                  </a:cubicBezTo>
                  <a:cubicBezTo>
                    <a:pt x="28" y="20414"/>
                    <a:pt x="14" y="20232"/>
                    <a:pt x="7" y="20009"/>
                  </a:cubicBezTo>
                  <a:cubicBezTo>
                    <a:pt x="0" y="19787"/>
                    <a:pt x="0" y="19523"/>
                    <a:pt x="0" y="19170"/>
                  </a:cubicBezTo>
                  <a:lnTo>
                    <a:pt x="0" y="2419"/>
                  </a:lnTo>
                  <a:cubicBezTo>
                    <a:pt x="0" y="2072"/>
                    <a:pt x="0" y="1811"/>
                    <a:pt x="7" y="1589"/>
                  </a:cubicBezTo>
                  <a:cubicBezTo>
                    <a:pt x="14" y="1368"/>
                    <a:pt x="28" y="1186"/>
                    <a:pt x="55" y="999"/>
                  </a:cubicBezTo>
                  <a:cubicBezTo>
                    <a:pt x="90" y="795"/>
                    <a:pt x="145" y="612"/>
                    <a:pt x="214" y="461"/>
                  </a:cubicBezTo>
                  <a:cubicBezTo>
                    <a:pt x="284" y="311"/>
                    <a:pt x="369" y="193"/>
                    <a:pt x="464" y="119"/>
                  </a:cubicBezTo>
                  <a:cubicBezTo>
                    <a:pt x="551" y="59"/>
                    <a:pt x="636" y="30"/>
                    <a:pt x="739" y="15"/>
                  </a:cubicBezTo>
                  <a:cubicBezTo>
                    <a:pt x="843" y="0"/>
                    <a:pt x="966" y="0"/>
                    <a:pt x="1129" y="0"/>
                  </a:cubicBezTo>
                  <a:lnTo>
                    <a:pt x="1124" y="0"/>
                  </a:lnTo>
                  <a:close/>
                </a:path>
              </a:pathLst>
            </a:custGeom>
            <a:noFill/>
            <a:ln w="25400">
              <a:solidFill>
                <a:srgbClr val="1E4A7A"/>
              </a:solidFill>
            </a:ln>
          </p:spPr>
          <p:txBody>
            <a:bodyPr spcFirstLastPara="1" wrap="square" lIns="51435" tIns="25717" rIns="51435" bIns="25717" anchor="ctr" anchorCtr="0">
              <a:normAutofit/>
            </a:bodyPr>
            <a:lstStyle/>
            <a:p>
              <a:pPr lvl="0" algn="l">
                <a:spcBef>
                  <a:spcPts val="0"/>
                </a:spcBef>
                <a:spcAft>
                  <a:spcPts val="0"/>
                </a:spcAft>
                <a:buClr>
                  <a:srgbClr val="252D30"/>
                </a:buClr>
                <a:buSzPts val="800"/>
                <a:buFont typeface="Arial" panose="020B0604020202020204"/>
              </a:pPr>
              <a:endParaRPr sz="450">
                <a:solidFill>
                  <a:srgbClr val="252D30"/>
                </a:solidFill>
                <a:sym typeface="+mn-ea"/>
              </a:endParaRPr>
            </a:p>
          </p:txBody>
        </p:sp>
        <p:sp>
          <p:nvSpPr>
            <p:cNvPr id="660" name="矩形 659"/>
            <p:cNvSpPr/>
            <p:nvPr/>
          </p:nvSpPr>
          <p:spPr>
            <a:xfrm>
              <a:off x="13331" y="7302"/>
              <a:ext cx="4696" cy="1934"/>
            </a:xfrm>
            <a:prstGeom prst="rect">
              <a:avLst/>
            </a:prstGeom>
          </p:spPr>
          <p:txBody>
            <a:bodyPr wrap="square">
              <a:spAutoFit/>
            </a:bodyPr>
            <a:p>
              <a:pPr>
                <a:lnSpc>
                  <a:spcPct val="150000"/>
                </a:lnSpc>
              </a:pPr>
              <a:r>
                <a:rPr lang="zh-CN" altLang="en-US" sz="1015" b="1" dirty="0">
                  <a:solidFill>
                    <a:srgbClr val="1E4A7A"/>
                  </a:solidFill>
                  <a:latin typeface="思源黑体 CN Bold" panose="020B0800000000000000" charset="-122"/>
                  <a:ea typeface="思源黑体 CN Bold" panose="020B0800000000000000" charset="-122"/>
                  <a:sym typeface="思源黑体旧字形 ExtraLight" panose="020B0200000000000000" pitchFamily="34" charset="-128"/>
                </a:rPr>
                <a:t>全面支持服务</a:t>
              </a:r>
              <a:endParaRPr lang="en-US" altLang="zh-CN" sz="1125" b="1" dirty="0">
                <a:solidFill>
                  <a:srgbClr val="1E4A7A"/>
                </a:solidFill>
                <a:latin typeface="思源黑体 CN Bold" panose="020B0800000000000000" charset="-122"/>
                <a:ea typeface="思源黑体 CN Bold" panose="020B0800000000000000" charset="-122"/>
                <a:sym typeface="思源黑体旧字形 ExtraLight" panose="020B0200000000000000" pitchFamily="34" charset="-128"/>
              </a:endParaRPr>
            </a:p>
            <a:p>
              <a:pPr>
                <a:lnSpc>
                  <a:spcPct val="150000"/>
                </a:lnSpc>
              </a:pPr>
              <a:r>
                <a:rPr lang="zh-CN" altLang="en-US" sz="790" dirty="0">
                  <a:solidFill>
                    <a:schemeClr val="tx1">
                      <a:lumMod val="95000"/>
                      <a:lumOff val="5000"/>
                    </a:schemeClr>
                  </a:solidFill>
                  <a:latin typeface="思源黑体 CN Regular" panose="020B0500000000000000" charset="-122"/>
                  <a:ea typeface="思源黑体 CN Regular" panose="020B0500000000000000" charset="-122"/>
                  <a:cs typeface="思源黑体 CN Regular" panose="020B0500000000000000" charset="-122"/>
                  <a:sym typeface="思源黑体旧字形 ExtraLight" panose="020B0200000000000000" pitchFamily="34" charset="-128"/>
                </a:rPr>
                <a:t>多种支持服务让企业无后顾之忧，在线工单、邮件支持、上门支持 </a:t>
              </a:r>
              <a:endParaRPr lang="zh-CN" altLang="en-US" sz="790" dirty="0">
                <a:solidFill>
                  <a:schemeClr val="tx1">
                    <a:lumMod val="95000"/>
                    <a:lumOff val="5000"/>
                  </a:schemeClr>
                </a:solidFill>
                <a:latin typeface="思源黑体 CN Regular" panose="020B0500000000000000" charset="-122"/>
                <a:ea typeface="思源黑体 CN Regular" panose="020B0500000000000000" charset="-122"/>
                <a:cs typeface="思源黑体 CN Regular" panose="020B0500000000000000" charset="-122"/>
                <a:sym typeface="思源黑体旧字形 ExtraLight" panose="020B0200000000000000" pitchFamily="34" charset="-128"/>
              </a:endParaRPr>
            </a:p>
          </p:txBody>
        </p:sp>
      </p:grpSp>
      <p:grpSp>
        <p:nvGrpSpPr>
          <p:cNvPr id="12" name="组合 11"/>
          <p:cNvGrpSpPr/>
          <p:nvPr/>
        </p:nvGrpSpPr>
        <p:grpSpPr>
          <a:xfrm>
            <a:off x="3359348" y="1962746"/>
            <a:ext cx="2448164" cy="1522334"/>
            <a:chOff x="6205" y="3695"/>
            <a:chExt cx="6854" cy="4262"/>
          </a:xfrm>
        </p:grpSpPr>
        <p:grpSp>
          <p:nvGrpSpPr>
            <p:cNvPr id="2" name="组合 1"/>
            <p:cNvGrpSpPr/>
            <p:nvPr/>
          </p:nvGrpSpPr>
          <p:grpSpPr>
            <a:xfrm rot="0">
              <a:off x="6205" y="3695"/>
              <a:ext cx="6854" cy="4263"/>
              <a:chOff x="4185054" y="2187629"/>
              <a:chExt cx="4251778" cy="2707277"/>
            </a:xfrm>
          </p:grpSpPr>
          <p:sp>
            <p:nvSpPr>
              <p:cNvPr id="24" name="îŝ1iḍè"/>
              <p:cNvSpPr/>
              <p:nvPr/>
            </p:nvSpPr>
            <p:spPr>
              <a:xfrm>
                <a:off x="6358616" y="2361351"/>
                <a:ext cx="961838" cy="679617"/>
              </a:xfrm>
              <a:custGeom>
                <a:avLst/>
                <a:gdLst/>
                <a:ahLst/>
                <a:cxnLst/>
                <a:rect l="l" t="t" r="r" b="b"/>
                <a:pathLst>
                  <a:path w="21600" h="21600" extrusionOk="0">
                    <a:moveTo>
                      <a:pt x="0" y="0"/>
                    </a:moveTo>
                    <a:lnTo>
                      <a:pt x="10" y="7734"/>
                    </a:lnTo>
                    <a:cubicBezTo>
                      <a:pt x="3285" y="7966"/>
                      <a:pt x="6478" y="9271"/>
                      <a:pt x="9336" y="11546"/>
                    </a:cubicBezTo>
                    <a:cubicBezTo>
                      <a:pt x="12383" y="13972"/>
                      <a:pt x="14959" y="17425"/>
                      <a:pt x="16835" y="21600"/>
                    </a:cubicBezTo>
                    <a:lnTo>
                      <a:pt x="21600" y="17841"/>
                    </a:lnTo>
                    <a:cubicBezTo>
                      <a:pt x="19248" y="12488"/>
                      <a:pt x="15989" y="8050"/>
                      <a:pt x="12119" y="4930"/>
                    </a:cubicBezTo>
                    <a:cubicBezTo>
                      <a:pt x="8415" y="1943"/>
                      <a:pt x="4260" y="253"/>
                      <a:pt x="0" y="0"/>
                    </a:cubicBezTo>
                    <a:close/>
                  </a:path>
                </a:pathLst>
              </a:custGeom>
              <a:solidFill>
                <a:srgbClr val="1E4A7A"/>
              </a:solidFill>
              <a:ln>
                <a:noFill/>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FEFCFF"/>
                  </a:buClr>
                  <a:buSzPts val="800"/>
                  <a:buFont typeface="Arial" panose="020B0604020202020204"/>
                  <a:buNone/>
                </a:pPr>
                <a:endParaRPr sz="450" b="0" i="0" u="none" strike="noStrike" cap="none">
                  <a:solidFill>
                    <a:srgbClr val="252D30"/>
                  </a:solidFill>
                </a:endParaRPr>
              </a:p>
            </p:txBody>
          </p:sp>
          <p:sp>
            <p:nvSpPr>
              <p:cNvPr id="25" name="iṧḻíḓe"/>
              <p:cNvSpPr/>
              <p:nvPr/>
            </p:nvSpPr>
            <p:spPr>
              <a:xfrm>
                <a:off x="5306077" y="2361218"/>
                <a:ext cx="958334" cy="673341"/>
              </a:xfrm>
              <a:custGeom>
                <a:avLst/>
                <a:gdLst/>
                <a:ahLst/>
                <a:cxnLst/>
                <a:rect l="l" t="t" r="r" b="b"/>
                <a:pathLst>
                  <a:path w="21600" h="21600" extrusionOk="0">
                    <a:moveTo>
                      <a:pt x="21600" y="0"/>
                    </a:moveTo>
                    <a:cubicBezTo>
                      <a:pt x="17528" y="218"/>
                      <a:pt x="13546" y="1764"/>
                      <a:pt x="9960" y="4518"/>
                    </a:cubicBezTo>
                    <a:cubicBezTo>
                      <a:pt x="5886" y="7646"/>
                      <a:pt x="2453" y="12230"/>
                      <a:pt x="0" y="17817"/>
                    </a:cubicBezTo>
                    <a:lnTo>
                      <a:pt x="4801" y="21600"/>
                    </a:lnTo>
                    <a:cubicBezTo>
                      <a:pt x="6642" y="17546"/>
                      <a:pt x="9138" y="14176"/>
                      <a:pt x="12079" y="11772"/>
                    </a:cubicBezTo>
                    <a:cubicBezTo>
                      <a:pt x="14984" y="9398"/>
                      <a:pt x="18242" y="8033"/>
                      <a:pt x="21587" y="7788"/>
                    </a:cubicBezTo>
                    <a:lnTo>
                      <a:pt x="21600" y="0"/>
                    </a:lnTo>
                    <a:close/>
                  </a:path>
                </a:pathLst>
              </a:custGeom>
              <a:solidFill>
                <a:srgbClr val="A0B2C5"/>
              </a:solidFill>
              <a:ln>
                <a:noFill/>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FEFCFF"/>
                  </a:buClr>
                  <a:buSzPts val="800"/>
                  <a:buFont typeface="Arial" panose="020B0604020202020204"/>
                  <a:buNone/>
                </a:pPr>
                <a:endParaRPr sz="450" b="0" i="0" u="none" strike="noStrike" cap="none">
                  <a:solidFill>
                    <a:srgbClr val="252D30"/>
                  </a:solidFill>
                </a:endParaRPr>
              </a:p>
            </p:txBody>
          </p:sp>
          <p:sp>
            <p:nvSpPr>
              <p:cNvPr id="26" name="îś1ïdê"/>
              <p:cNvSpPr/>
              <p:nvPr/>
            </p:nvSpPr>
            <p:spPr>
              <a:xfrm>
                <a:off x="5125438" y="2998339"/>
                <a:ext cx="347791" cy="1081550"/>
              </a:xfrm>
              <a:custGeom>
                <a:avLst/>
                <a:gdLst/>
                <a:ahLst/>
                <a:cxnLst/>
                <a:rect l="l" t="t" r="r" b="b"/>
                <a:pathLst>
                  <a:path w="21409" h="21600" extrusionOk="0">
                    <a:moveTo>
                      <a:pt x="8184" y="0"/>
                    </a:moveTo>
                    <a:cubicBezTo>
                      <a:pt x="2999" y="3250"/>
                      <a:pt x="201" y="6845"/>
                      <a:pt x="10" y="10503"/>
                    </a:cubicBezTo>
                    <a:cubicBezTo>
                      <a:pt x="-191" y="14354"/>
                      <a:pt x="2497" y="18162"/>
                      <a:pt x="7843" y="21600"/>
                    </a:cubicBezTo>
                    <a:lnTo>
                      <a:pt x="21020" y="19221"/>
                    </a:lnTo>
                    <a:cubicBezTo>
                      <a:pt x="16916" y="16560"/>
                      <a:pt x="14844" y="13619"/>
                      <a:pt x="14980" y="10644"/>
                    </a:cubicBezTo>
                    <a:cubicBezTo>
                      <a:pt x="15111" y="7762"/>
                      <a:pt x="17313" y="4929"/>
                      <a:pt x="21409" y="2371"/>
                    </a:cubicBezTo>
                    <a:lnTo>
                      <a:pt x="8184" y="0"/>
                    </a:lnTo>
                    <a:close/>
                  </a:path>
                </a:pathLst>
              </a:custGeom>
              <a:solidFill>
                <a:srgbClr val="1E4A7A"/>
              </a:solidFill>
              <a:ln>
                <a:noFill/>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FEFCFF"/>
                  </a:buClr>
                  <a:buSzPts val="800"/>
                  <a:buFont typeface="Arial" panose="020B0604020202020204"/>
                  <a:buNone/>
                </a:pPr>
                <a:endParaRPr sz="450" b="0" i="0" u="none" strike="noStrike" cap="none">
                  <a:solidFill>
                    <a:srgbClr val="252D30"/>
                  </a:solidFill>
                </a:endParaRPr>
              </a:p>
            </p:txBody>
          </p:sp>
          <p:sp>
            <p:nvSpPr>
              <p:cNvPr id="27" name="îṡḻiďé"/>
              <p:cNvSpPr/>
              <p:nvPr/>
            </p:nvSpPr>
            <p:spPr>
              <a:xfrm>
                <a:off x="5299019" y="4044673"/>
                <a:ext cx="964641" cy="684040"/>
              </a:xfrm>
              <a:custGeom>
                <a:avLst/>
                <a:gdLst/>
                <a:ahLst/>
                <a:cxnLst/>
                <a:rect l="l" t="t" r="r" b="b"/>
                <a:pathLst>
                  <a:path w="21600" h="21600" extrusionOk="0">
                    <a:moveTo>
                      <a:pt x="4729" y="0"/>
                    </a:moveTo>
                    <a:cubicBezTo>
                      <a:pt x="6634" y="4211"/>
                      <a:pt x="9247" y="7692"/>
                      <a:pt x="12337" y="10133"/>
                    </a:cubicBezTo>
                    <a:cubicBezTo>
                      <a:pt x="15179" y="12380"/>
                      <a:pt x="18347" y="13684"/>
                      <a:pt x="21600" y="13945"/>
                    </a:cubicBezTo>
                    <a:lnTo>
                      <a:pt x="21590" y="21600"/>
                    </a:lnTo>
                    <a:cubicBezTo>
                      <a:pt x="17324" y="21370"/>
                      <a:pt x="13161" y="19686"/>
                      <a:pt x="9457" y="16694"/>
                    </a:cubicBezTo>
                    <a:cubicBezTo>
                      <a:pt x="5577" y="13560"/>
                      <a:pt x="2324" y="9092"/>
                      <a:pt x="0" y="3705"/>
                    </a:cubicBezTo>
                    <a:lnTo>
                      <a:pt x="4729" y="0"/>
                    </a:lnTo>
                    <a:close/>
                  </a:path>
                </a:pathLst>
              </a:custGeom>
              <a:solidFill>
                <a:srgbClr val="A0B2C5"/>
              </a:solidFill>
              <a:ln>
                <a:noFill/>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FEFCFF"/>
                  </a:buClr>
                  <a:buSzPts val="800"/>
                  <a:buFont typeface="Arial" panose="020B0604020202020204"/>
                  <a:buNone/>
                </a:pPr>
                <a:endParaRPr sz="450" b="0" i="0" u="none" strike="noStrike" cap="none">
                  <a:solidFill>
                    <a:srgbClr val="252D30"/>
                  </a:solidFill>
                </a:endParaRPr>
              </a:p>
            </p:txBody>
          </p:sp>
          <p:sp>
            <p:nvSpPr>
              <p:cNvPr id="28" name="íS1ídè"/>
              <p:cNvSpPr/>
              <p:nvPr/>
            </p:nvSpPr>
            <p:spPr>
              <a:xfrm>
                <a:off x="6356866" y="4036141"/>
                <a:ext cx="969351" cy="691205"/>
              </a:xfrm>
              <a:custGeom>
                <a:avLst/>
                <a:gdLst/>
                <a:ahLst/>
                <a:cxnLst/>
                <a:rect l="l" t="t" r="r" b="b"/>
                <a:pathLst>
                  <a:path w="21600" h="21600" extrusionOk="0">
                    <a:moveTo>
                      <a:pt x="16905" y="0"/>
                    </a:moveTo>
                    <a:lnTo>
                      <a:pt x="21600" y="3671"/>
                    </a:lnTo>
                    <a:cubicBezTo>
                      <a:pt x="19334" y="9036"/>
                      <a:pt x="16128" y="13500"/>
                      <a:pt x="12287" y="16641"/>
                    </a:cubicBezTo>
                    <a:cubicBezTo>
                      <a:pt x="8548" y="19697"/>
                      <a:pt x="4326" y="21402"/>
                      <a:pt x="0" y="21600"/>
                    </a:cubicBezTo>
                    <a:lnTo>
                      <a:pt x="0" y="14024"/>
                    </a:lnTo>
                    <a:cubicBezTo>
                      <a:pt x="3561" y="13780"/>
                      <a:pt x="7019" y="12272"/>
                      <a:pt x="10051" y="9642"/>
                    </a:cubicBezTo>
                    <a:cubicBezTo>
                      <a:pt x="12840" y="7222"/>
                      <a:pt x="15188" y="3920"/>
                      <a:pt x="16905" y="0"/>
                    </a:cubicBezTo>
                    <a:close/>
                  </a:path>
                </a:pathLst>
              </a:custGeom>
              <a:solidFill>
                <a:srgbClr val="1E4A7A"/>
              </a:solidFill>
              <a:ln>
                <a:noFill/>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FEFCFF"/>
                  </a:buClr>
                  <a:buSzPts val="800"/>
                  <a:buFont typeface="Arial" panose="020B0604020202020204"/>
                  <a:buNone/>
                </a:pPr>
                <a:endParaRPr sz="450" b="0" i="0" u="none" strike="noStrike" cap="none">
                  <a:solidFill>
                    <a:srgbClr val="252D30"/>
                  </a:solidFill>
                </a:endParaRPr>
              </a:p>
            </p:txBody>
          </p:sp>
          <p:sp>
            <p:nvSpPr>
              <p:cNvPr id="29" name="i$ļîḑè"/>
              <p:cNvSpPr/>
              <p:nvPr/>
            </p:nvSpPr>
            <p:spPr>
              <a:xfrm>
                <a:off x="7153981" y="3004728"/>
                <a:ext cx="341614" cy="1066327"/>
              </a:xfrm>
              <a:custGeom>
                <a:avLst/>
                <a:gdLst/>
                <a:ahLst/>
                <a:cxnLst/>
                <a:rect l="l" t="t" r="r" b="b"/>
                <a:pathLst>
                  <a:path w="21527" h="21600" extrusionOk="0">
                    <a:moveTo>
                      <a:pt x="0" y="2415"/>
                    </a:moveTo>
                    <a:cubicBezTo>
                      <a:pt x="4176" y="5100"/>
                      <a:pt x="6323" y="8063"/>
                      <a:pt x="6266" y="11065"/>
                    </a:cubicBezTo>
                    <a:cubicBezTo>
                      <a:pt x="6214" y="13875"/>
                      <a:pt x="4228" y="16647"/>
                      <a:pt x="453" y="19182"/>
                    </a:cubicBezTo>
                    <a:lnTo>
                      <a:pt x="13826" y="21600"/>
                    </a:lnTo>
                    <a:cubicBezTo>
                      <a:pt x="18964" y="18233"/>
                      <a:pt x="21600" y="14528"/>
                      <a:pt x="21525" y="10777"/>
                    </a:cubicBezTo>
                    <a:cubicBezTo>
                      <a:pt x="21451" y="7032"/>
                      <a:pt x="18675" y="3343"/>
                      <a:pt x="13416" y="0"/>
                    </a:cubicBezTo>
                    <a:lnTo>
                      <a:pt x="0" y="2415"/>
                    </a:lnTo>
                    <a:close/>
                  </a:path>
                </a:pathLst>
              </a:custGeom>
              <a:solidFill>
                <a:srgbClr val="A0B2C5"/>
              </a:solidFill>
              <a:ln>
                <a:noFill/>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FEFCFF"/>
                  </a:buClr>
                  <a:buSzPts val="800"/>
                  <a:buFont typeface="Arial" panose="020B0604020202020204"/>
                  <a:buNone/>
                </a:pPr>
                <a:endParaRPr sz="450" b="0" i="0" u="none" strike="noStrike" cap="none">
                  <a:solidFill>
                    <a:srgbClr val="252D30"/>
                  </a:solidFill>
                </a:endParaRPr>
              </a:p>
            </p:txBody>
          </p:sp>
          <p:cxnSp>
            <p:nvCxnSpPr>
              <p:cNvPr id="31" name="直接箭头连接符 30"/>
              <p:cNvCxnSpPr/>
              <p:nvPr/>
            </p:nvCxnSpPr>
            <p:spPr>
              <a:xfrm>
                <a:off x="4187527" y="3545035"/>
                <a:ext cx="741193" cy="1"/>
              </a:xfrm>
              <a:prstGeom prst="straightConnector1">
                <a:avLst/>
              </a:prstGeom>
              <a:noFill/>
              <a:ln w="19050" cap="flat" cmpd="sng">
                <a:solidFill>
                  <a:schemeClr val="bg1">
                    <a:lumMod val="85000"/>
                  </a:schemeClr>
                </a:solidFill>
                <a:prstDash val="solid"/>
                <a:miter lim="800000"/>
                <a:headEnd type="none" w="sm" len="sm"/>
                <a:tailEnd type="none" w="sm" len="sm"/>
              </a:ln>
            </p:spPr>
          </p:cxnSp>
          <p:sp>
            <p:nvSpPr>
              <p:cNvPr id="32" name="íṩľîdé"/>
              <p:cNvSpPr/>
              <p:nvPr/>
            </p:nvSpPr>
            <p:spPr>
              <a:xfrm>
                <a:off x="4185054" y="2187629"/>
                <a:ext cx="1058995" cy="524272"/>
              </a:xfrm>
              <a:custGeom>
                <a:avLst/>
                <a:gdLst/>
                <a:ahLst/>
                <a:cxnLst/>
                <a:rect l="l" t="t" r="r" b="b"/>
                <a:pathLst>
                  <a:path w="21600" h="21588" extrusionOk="0">
                    <a:moveTo>
                      <a:pt x="0" y="0"/>
                    </a:moveTo>
                    <a:lnTo>
                      <a:pt x="5311" y="0"/>
                    </a:lnTo>
                    <a:cubicBezTo>
                      <a:pt x="6090" y="-12"/>
                      <a:pt x="6866" y="207"/>
                      <a:pt x="7614" y="651"/>
                    </a:cubicBezTo>
                    <a:cubicBezTo>
                      <a:pt x="8479" y="1165"/>
                      <a:pt x="9296" y="1973"/>
                      <a:pt x="10027" y="3040"/>
                    </a:cubicBezTo>
                    <a:lnTo>
                      <a:pt x="21600" y="21588"/>
                    </a:lnTo>
                  </a:path>
                </a:pathLst>
              </a:custGeom>
              <a:noFill/>
              <a:ln w="19050" cap="flat" cmpd="sng">
                <a:solidFill>
                  <a:schemeClr val="bg1">
                    <a:lumMod val="85000"/>
                  </a:schemeClr>
                </a:solidFill>
                <a:prstDash val="solid"/>
                <a:miter lim="800000"/>
                <a:headEnd type="none" w="sm" len="sm"/>
                <a:tailEnd type="none" w="sm" len="sm"/>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FEFCFF"/>
                  </a:buClr>
                  <a:buSzPts val="800"/>
                  <a:buFont typeface="Arial" panose="020B0604020202020204"/>
                  <a:buNone/>
                </a:pPr>
                <a:endParaRPr sz="450" b="0" i="0" u="none" strike="noStrike" cap="none">
                  <a:solidFill>
                    <a:srgbClr val="252D30"/>
                  </a:solidFill>
                </a:endParaRPr>
              </a:p>
            </p:txBody>
          </p:sp>
          <p:sp>
            <p:nvSpPr>
              <p:cNvPr id="33" name="iṧḷiḋê"/>
              <p:cNvSpPr/>
              <p:nvPr/>
            </p:nvSpPr>
            <p:spPr>
              <a:xfrm>
                <a:off x="4185054" y="4366371"/>
                <a:ext cx="1058995" cy="528535"/>
              </a:xfrm>
              <a:custGeom>
                <a:avLst/>
                <a:gdLst/>
                <a:ahLst/>
                <a:cxnLst/>
                <a:rect l="l" t="t" r="r" b="b"/>
                <a:pathLst>
                  <a:path w="21600" h="21588" extrusionOk="0">
                    <a:moveTo>
                      <a:pt x="0" y="21588"/>
                    </a:moveTo>
                    <a:lnTo>
                      <a:pt x="5311" y="21588"/>
                    </a:lnTo>
                    <a:cubicBezTo>
                      <a:pt x="6090" y="21600"/>
                      <a:pt x="6866" y="21381"/>
                      <a:pt x="7614" y="20937"/>
                    </a:cubicBezTo>
                    <a:cubicBezTo>
                      <a:pt x="8479" y="20423"/>
                      <a:pt x="9296" y="19615"/>
                      <a:pt x="10027" y="18548"/>
                    </a:cubicBezTo>
                    <a:lnTo>
                      <a:pt x="21600" y="0"/>
                    </a:lnTo>
                  </a:path>
                </a:pathLst>
              </a:custGeom>
              <a:noFill/>
              <a:ln w="19050" cap="flat" cmpd="sng">
                <a:solidFill>
                  <a:schemeClr val="bg1">
                    <a:lumMod val="85000"/>
                  </a:schemeClr>
                </a:solidFill>
                <a:prstDash val="solid"/>
                <a:miter lim="800000"/>
                <a:headEnd type="none" w="sm" len="sm"/>
                <a:tailEnd type="none" w="sm" len="sm"/>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FEFCFF"/>
                  </a:buClr>
                  <a:buSzPts val="800"/>
                  <a:buFont typeface="Arial" panose="020B0604020202020204"/>
                  <a:buNone/>
                </a:pPr>
                <a:endParaRPr sz="450" b="0" i="0" u="none" strike="noStrike" cap="none">
                  <a:solidFill>
                    <a:srgbClr val="252D30"/>
                  </a:solidFill>
                </a:endParaRPr>
              </a:p>
            </p:txBody>
          </p:sp>
          <p:sp>
            <p:nvSpPr>
              <p:cNvPr id="39" name="îSḻîḋe"/>
              <p:cNvSpPr/>
              <p:nvPr/>
            </p:nvSpPr>
            <p:spPr>
              <a:xfrm>
                <a:off x="7377847" y="2187629"/>
                <a:ext cx="1058985" cy="524272"/>
              </a:xfrm>
              <a:custGeom>
                <a:avLst/>
                <a:gdLst/>
                <a:ahLst/>
                <a:cxnLst/>
                <a:rect l="l" t="t" r="r" b="b"/>
                <a:pathLst>
                  <a:path w="21600" h="21588" extrusionOk="0">
                    <a:moveTo>
                      <a:pt x="21600" y="0"/>
                    </a:moveTo>
                    <a:lnTo>
                      <a:pt x="16289" y="0"/>
                    </a:lnTo>
                    <a:cubicBezTo>
                      <a:pt x="15510" y="-12"/>
                      <a:pt x="14734" y="207"/>
                      <a:pt x="13986" y="651"/>
                    </a:cubicBezTo>
                    <a:cubicBezTo>
                      <a:pt x="13121" y="1165"/>
                      <a:pt x="12304" y="1973"/>
                      <a:pt x="11573" y="3040"/>
                    </a:cubicBezTo>
                    <a:lnTo>
                      <a:pt x="0" y="21588"/>
                    </a:lnTo>
                  </a:path>
                </a:pathLst>
              </a:custGeom>
              <a:noFill/>
              <a:ln w="19050" cap="flat" cmpd="sng">
                <a:solidFill>
                  <a:schemeClr val="bg1">
                    <a:lumMod val="85000"/>
                  </a:schemeClr>
                </a:solidFill>
                <a:prstDash val="solid"/>
                <a:miter lim="800000"/>
                <a:headEnd type="none" w="sm" len="sm"/>
                <a:tailEnd type="none" w="sm" len="sm"/>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FEFCFF"/>
                  </a:buClr>
                  <a:buSzPts val="800"/>
                  <a:buFont typeface="Arial" panose="020B0604020202020204"/>
                  <a:buNone/>
                </a:pPr>
                <a:endParaRPr sz="450" b="0" i="0" u="none" strike="noStrike" cap="none">
                  <a:solidFill>
                    <a:srgbClr val="252D30"/>
                  </a:solidFill>
                </a:endParaRPr>
              </a:p>
            </p:txBody>
          </p:sp>
          <p:sp>
            <p:nvSpPr>
              <p:cNvPr id="40" name="îṣlíḑé"/>
              <p:cNvSpPr/>
              <p:nvPr/>
            </p:nvSpPr>
            <p:spPr>
              <a:xfrm>
                <a:off x="7377847" y="4366348"/>
                <a:ext cx="1058985" cy="524253"/>
              </a:xfrm>
              <a:custGeom>
                <a:avLst/>
                <a:gdLst/>
                <a:ahLst/>
                <a:cxnLst/>
                <a:rect l="l" t="t" r="r" b="b"/>
                <a:pathLst>
                  <a:path w="21600" h="21588" extrusionOk="0">
                    <a:moveTo>
                      <a:pt x="21600" y="21588"/>
                    </a:moveTo>
                    <a:lnTo>
                      <a:pt x="16289" y="21588"/>
                    </a:lnTo>
                    <a:cubicBezTo>
                      <a:pt x="15510" y="21600"/>
                      <a:pt x="14734" y="21381"/>
                      <a:pt x="13986" y="20937"/>
                    </a:cubicBezTo>
                    <a:cubicBezTo>
                      <a:pt x="13121" y="20423"/>
                      <a:pt x="12304" y="19615"/>
                      <a:pt x="11573" y="18548"/>
                    </a:cubicBezTo>
                    <a:lnTo>
                      <a:pt x="0" y="0"/>
                    </a:lnTo>
                  </a:path>
                </a:pathLst>
              </a:custGeom>
              <a:noFill/>
              <a:ln w="19050" cap="flat" cmpd="sng">
                <a:solidFill>
                  <a:schemeClr val="bg1">
                    <a:lumMod val="85000"/>
                  </a:schemeClr>
                </a:solidFill>
                <a:prstDash val="solid"/>
                <a:miter lim="800000"/>
                <a:headEnd type="none" w="sm" len="sm"/>
                <a:tailEnd type="none" w="sm" len="sm"/>
              </a:ln>
            </p:spPr>
            <p:txBody>
              <a:bodyPr spcFirstLastPara="1" wrap="square" lIns="51435" tIns="25717" rIns="51435" bIns="25717" anchor="ctr" anchorCtr="0">
                <a:normAutofit/>
              </a:bodyPr>
              <a:lstStyle/>
              <a:p>
                <a:pPr marL="0" marR="0" lvl="0" indent="0" algn="l" rtl="0">
                  <a:lnSpc>
                    <a:spcPct val="100000"/>
                  </a:lnSpc>
                  <a:spcBef>
                    <a:spcPts val="0"/>
                  </a:spcBef>
                  <a:spcAft>
                    <a:spcPts val="0"/>
                  </a:spcAft>
                  <a:buClr>
                    <a:srgbClr val="FEFCFF"/>
                  </a:buClr>
                  <a:buSzPts val="800"/>
                  <a:buFont typeface="Arial" panose="020B0604020202020204"/>
                  <a:buNone/>
                </a:pPr>
                <a:endParaRPr sz="450" b="0" i="0" u="none" strike="noStrike" cap="none">
                  <a:solidFill>
                    <a:srgbClr val="252D30"/>
                  </a:solidFill>
                </a:endParaRPr>
              </a:p>
            </p:txBody>
          </p:sp>
          <p:cxnSp>
            <p:nvCxnSpPr>
              <p:cNvPr id="41" name="直接箭头连接符 40"/>
              <p:cNvCxnSpPr/>
              <p:nvPr/>
            </p:nvCxnSpPr>
            <p:spPr>
              <a:xfrm>
                <a:off x="7681174" y="3545035"/>
                <a:ext cx="741193" cy="1"/>
              </a:xfrm>
              <a:prstGeom prst="straightConnector1">
                <a:avLst/>
              </a:prstGeom>
              <a:noFill/>
              <a:ln w="19050" cap="flat" cmpd="sng">
                <a:solidFill>
                  <a:schemeClr val="bg1">
                    <a:lumMod val="85000"/>
                  </a:schemeClr>
                </a:solidFill>
                <a:prstDash val="solid"/>
                <a:miter lim="800000"/>
                <a:headEnd type="none" w="sm" len="sm"/>
                <a:tailEnd type="none" w="sm" len="sm"/>
              </a:ln>
            </p:spPr>
          </p:cxnSp>
        </p:grpSp>
        <p:grpSp>
          <p:nvGrpSpPr>
            <p:cNvPr id="4" name="组合 3"/>
            <p:cNvGrpSpPr/>
            <p:nvPr/>
          </p:nvGrpSpPr>
          <p:grpSpPr>
            <a:xfrm rot="0">
              <a:off x="8766" y="5000"/>
              <a:ext cx="1760" cy="1727"/>
              <a:chOff x="7705" y="3823"/>
              <a:chExt cx="3736" cy="3752"/>
            </a:xfrm>
          </p:grpSpPr>
          <p:sp>
            <p:nvSpPr>
              <p:cNvPr id="693" name="任意多边形 1"/>
              <p:cNvSpPr/>
              <p:nvPr/>
            </p:nvSpPr>
            <p:spPr bwMode="auto">
              <a:xfrm>
                <a:off x="7705" y="4136"/>
                <a:ext cx="1275" cy="3274"/>
              </a:xfrm>
              <a:custGeom>
                <a:avLst/>
                <a:gdLst>
                  <a:gd name="connsiteX0" fmla="*/ 50834 w 266772"/>
                  <a:gd name="connsiteY0" fmla="*/ 116876 h 684743"/>
                  <a:gd name="connsiteX1" fmla="*/ 56483 w 266772"/>
                  <a:gd name="connsiteY1" fmla="*/ 116876 h 684743"/>
                  <a:gd name="connsiteX2" fmla="*/ 96021 w 266772"/>
                  <a:gd name="connsiteY2" fmla="*/ 116876 h 684743"/>
                  <a:gd name="connsiteX3" fmla="*/ 97324 w 266772"/>
                  <a:gd name="connsiteY3" fmla="*/ 130780 h 684743"/>
                  <a:gd name="connsiteX4" fmla="*/ 98628 w 266772"/>
                  <a:gd name="connsiteY4" fmla="*/ 140338 h 684743"/>
                  <a:gd name="connsiteX5" fmla="*/ 100365 w 266772"/>
                  <a:gd name="connsiteY5" fmla="*/ 151200 h 684743"/>
                  <a:gd name="connsiteX6" fmla="*/ 102538 w 266772"/>
                  <a:gd name="connsiteY6" fmla="*/ 163366 h 684743"/>
                  <a:gd name="connsiteX7" fmla="*/ 106014 w 266772"/>
                  <a:gd name="connsiteY7" fmla="*/ 175966 h 684743"/>
                  <a:gd name="connsiteX8" fmla="*/ 109924 w 266772"/>
                  <a:gd name="connsiteY8" fmla="*/ 189434 h 684743"/>
                  <a:gd name="connsiteX9" fmla="*/ 114703 w 266772"/>
                  <a:gd name="connsiteY9" fmla="*/ 203338 h 684743"/>
                  <a:gd name="connsiteX10" fmla="*/ 116441 w 266772"/>
                  <a:gd name="connsiteY10" fmla="*/ 194214 h 684743"/>
                  <a:gd name="connsiteX11" fmla="*/ 119048 w 266772"/>
                  <a:gd name="connsiteY11" fmla="*/ 185524 h 684743"/>
                  <a:gd name="connsiteX12" fmla="*/ 121221 w 266772"/>
                  <a:gd name="connsiteY12" fmla="*/ 177269 h 684743"/>
                  <a:gd name="connsiteX13" fmla="*/ 123828 w 266772"/>
                  <a:gd name="connsiteY13" fmla="*/ 169883 h 684743"/>
                  <a:gd name="connsiteX14" fmla="*/ 128172 w 266772"/>
                  <a:gd name="connsiteY14" fmla="*/ 158586 h 684743"/>
                  <a:gd name="connsiteX15" fmla="*/ 130345 w 266772"/>
                  <a:gd name="connsiteY15" fmla="*/ 154242 h 684743"/>
                  <a:gd name="connsiteX16" fmla="*/ 120786 w 266772"/>
                  <a:gd name="connsiteY16" fmla="*/ 144683 h 684743"/>
                  <a:gd name="connsiteX17" fmla="*/ 133386 w 266772"/>
                  <a:gd name="connsiteY17" fmla="*/ 131648 h 684743"/>
                  <a:gd name="connsiteX18" fmla="*/ 146421 w 266772"/>
                  <a:gd name="connsiteY18" fmla="*/ 144683 h 684743"/>
                  <a:gd name="connsiteX19" fmla="*/ 136862 w 266772"/>
                  <a:gd name="connsiteY19" fmla="*/ 154242 h 684743"/>
                  <a:gd name="connsiteX20" fmla="*/ 138600 w 266772"/>
                  <a:gd name="connsiteY20" fmla="*/ 158586 h 684743"/>
                  <a:gd name="connsiteX21" fmla="*/ 142945 w 266772"/>
                  <a:gd name="connsiteY21" fmla="*/ 169883 h 684743"/>
                  <a:gd name="connsiteX22" fmla="*/ 145552 w 266772"/>
                  <a:gd name="connsiteY22" fmla="*/ 177269 h 684743"/>
                  <a:gd name="connsiteX23" fmla="*/ 148159 w 266772"/>
                  <a:gd name="connsiteY23" fmla="*/ 185524 h 684743"/>
                  <a:gd name="connsiteX24" fmla="*/ 150331 w 266772"/>
                  <a:gd name="connsiteY24" fmla="*/ 194214 h 684743"/>
                  <a:gd name="connsiteX25" fmla="*/ 152069 w 266772"/>
                  <a:gd name="connsiteY25" fmla="*/ 203338 h 684743"/>
                  <a:gd name="connsiteX26" fmla="*/ 157283 w 266772"/>
                  <a:gd name="connsiteY26" fmla="*/ 189434 h 684743"/>
                  <a:gd name="connsiteX27" fmla="*/ 161193 w 266772"/>
                  <a:gd name="connsiteY27" fmla="*/ 175966 h 684743"/>
                  <a:gd name="connsiteX28" fmla="*/ 164234 w 266772"/>
                  <a:gd name="connsiteY28" fmla="*/ 163366 h 684743"/>
                  <a:gd name="connsiteX29" fmla="*/ 166841 w 266772"/>
                  <a:gd name="connsiteY29" fmla="*/ 151200 h 684743"/>
                  <a:gd name="connsiteX30" fmla="*/ 168579 w 266772"/>
                  <a:gd name="connsiteY30" fmla="*/ 140338 h 684743"/>
                  <a:gd name="connsiteX31" fmla="*/ 169883 w 266772"/>
                  <a:gd name="connsiteY31" fmla="*/ 130780 h 684743"/>
                  <a:gd name="connsiteX32" fmla="*/ 171186 w 266772"/>
                  <a:gd name="connsiteY32" fmla="*/ 116876 h 684743"/>
                  <a:gd name="connsiteX33" fmla="*/ 210289 w 266772"/>
                  <a:gd name="connsiteY33" fmla="*/ 116876 h 684743"/>
                  <a:gd name="connsiteX34" fmla="*/ 215938 w 266772"/>
                  <a:gd name="connsiteY34" fmla="*/ 116876 h 684743"/>
                  <a:gd name="connsiteX35" fmla="*/ 221586 w 266772"/>
                  <a:gd name="connsiteY35" fmla="*/ 117745 h 684743"/>
                  <a:gd name="connsiteX36" fmla="*/ 227234 w 266772"/>
                  <a:gd name="connsiteY36" fmla="*/ 119049 h 684743"/>
                  <a:gd name="connsiteX37" fmla="*/ 232448 w 266772"/>
                  <a:gd name="connsiteY37" fmla="*/ 121221 h 684743"/>
                  <a:gd name="connsiteX38" fmla="*/ 237227 w 266772"/>
                  <a:gd name="connsiteY38" fmla="*/ 123393 h 684743"/>
                  <a:gd name="connsiteX39" fmla="*/ 242007 w 266772"/>
                  <a:gd name="connsiteY39" fmla="*/ 126435 h 684743"/>
                  <a:gd name="connsiteX40" fmla="*/ 246351 w 266772"/>
                  <a:gd name="connsiteY40" fmla="*/ 129476 h 684743"/>
                  <a:gd name="connsiteX41" fmla="*/ 250262 w 266772"/>
                  <a:gd name="connsiteY41" fmla="*/ 133386 h 684743"/>
                  <a:gd name="connsiteX42" fmla="*/ 254172 w 266772"/>
                  <a:gd name="connsiteY42" fmla="*/ 137297 h 684743"/>
                  <a:gd name="connsiteX43" fmla="*/ 257214 w 266772"/>
                  <a:gd name="connsiteY43" fmla="*/ 141642 h 684743"/>
                  <a:gd name="connsiteX44" fmla="*/ 260255 w 266772"/>
                  <a:gd name="connsiteY44" fmla="*/ 146421 h 684743"/>
                  <a:gd name="connsiteX45" fmla="*/ 262427 w 266772"/>
                  <a:gd name="connsiteY45" fmla="*/ 151200 h 684743"/>
                  <a:gd name="connsiteX46" fmla="*/ 264600 w 266772"/>
                  <a:gd name="connsiteY46" fmla="*/ 156414 h 684743"/>
                  <a:gd name="connsiteX47" fmla="*/ 265903 w 266772"/>
                  <a:gd name="connsiteY47" fmla="*/ 162062 h 684743"/>
                  <a:gd name="connsiteX48" fmla="*/ 266772 w 266772"/>
                  <a:gd name="connsiteY48" fmla="*/ 167276 h 684743"/>
                  <a:gd name="connsiteX49" fmla="*/ 266772 w 266772"/>
                  <a:gd name="connsiteY49" fmla="*/ 173359 h 684743"/>
                  <a:gd name="connsiteX50" fmla="*/ 266772 w 266772"/>
                  <a:gd name="connsiteY50" fmla="*/ 371917 h 684743"/>
                  <a:gd name="connsiteX51" fmla="*/ 266338 w 266772"/>
                  <a:gd name="connsiteY51" fmla="*/ 376261 h 684743"/>
                  <a:gd name="connsiteX52" fmla="*/ 265034 w 266772"/>
                  <a:gd name="connsiteY52" fmla="*/ 380172 h 684743"/>
                  <a:gd name="connsiteX53" fmla="*/ 263296 w 266772"/>
                  <a:gd name="connsiteY53" fmla="*/ 384082 h 684743"/>
                  <a:gd name="connsiteX54" fmla="*/ 260689 w 266772"/>
                  <a:gd name="connsiteY54" fmla="*/ 387123 h 684743"/>
                  <a:gd name="connsiteX55" fmla="*/ 257214 w 266772"/>
                  <a:gd name="connsiteY55" fmla="*/ 389730 h 684743"/>
                  <a:gd name="connsiteX56" fmla="*/ 253738 w 266772"/>
                  <a:gd name="connsiteY56" fmla="*/ 391903 h 684743"/>
                  <a:gd name="connsiteX57" fmla="*/ 249827 w 266772"/>
                  <a:gd name="connsiteY57" fmla="*/ 393206 h 684743"/>
                  <a:gd name="connsiteX58" fmla="*/ 245048 w 266772"/>
                  <a:gd name="connsiteY58" fmla="*/ 393641 h 684743"/>
                  <a:gd name="connsiteX59" fmla="*/ 240703 w 266772"/>
                  <a:gd name="connsiteY59" fmla="*/ 393206 h 684743"/>
                  <a:gd name="connsiteX60" fmla="*/ 236793 w 266772"/>
                  <a:gd name="connsiteY60" fmla="*/ 391903 h 684743"/>
                  <a:gd name="connsiteX61" fmla="*/ 233317 w 266772"/>
                  <a:gd name="connsiteY61" fmla="*/ 389730 h 684743"/>
                  <a:gd name="connsiteX62" fmla="*/ 229841 w 266772"/>
                  <a:gd name="connsiteY62" fmla="*/ 387123 h 684743"/>
                  <a:gd name="connsiteX63" fmla="*/ 227234 w 266772"/>
                  <a:gd name="connsiteY63" fmla="*/ 384082 h 684743"/>
                  <a:gd name="connsiteX64" fmla="*/ 225062 w 266772"/>
                  <a:gd name="connsiteY64" fmla="*/ 380172 h 684743"/>
                  <a:gd name="connsiteX65" fmla="*/ 224193 w 266772"/>
                  <a:gd name="connsiteY65" fmla="*/ 376261 h 684743"/>
                  <a:gd name="connsiteX66" fmla="*/ 223758 w 266772"/>
                  <a:gd name="connsiteY66" fmla="*/ 371917 h 684743"/>
                  <a:gd name="connsiteX67" fmla="*/ 223758 w 266772"/>
                  <a:gd name="connsiteY67" fmla="*/ 205510 h 684743"/>
                  <a:gd name="connsiteX68" fmla="*/ 202469 w 266772"/>
                  <a:gd name="connsiteY68" fmla="*/ 205510 h 684743"/>
                  <a:gd name="connsiteX69" fmla="*/ 202469 w 266772"/>
                  <a:gd name="connsiteY69" fmla="*/ 657805 h 684743"/>
                  <a:gd name="connsiteX70" fmla="*/ 202469 w 266772"/>
                  <a:gd name="connsiteY70" fmla="*/ 660412 h 684743"/>
                  <a:gd name="connsiteX71" fmla="*/ 202034 w 266772"/>
                  <a:gd name="connsiteY71" fmla="*/ 663019 h 684743"/>
                  <a:gd name="connsiteX72" fmla="*/ 201165 w 266772"/>
                  <a:gd name="connsiteY72" fmla="*/ 665626 h 684743"/>
                  <a:gd name="connsiteX73" fmla="*/ 200296 w 266772"/>
                  <a:gd name="connsiteY73" fmla="*/ 668233 h 684743"/>
                  <a:gd name="connsiteX74" fmla="*/ 197689 w 266772"/>
                  <a:gd name="connsiteY74" fmla="*/ 673012 h 684743"/>
                  <a:gd name="connsiteX75" fmla="*/ 194648 w 266772"/>
                  <a:gd name="connsiteY75" fmla="*/ 676922 h 684743"/>
                  <a:gd name="connsiteX76" fmla="*/ 190303 w 266772"/>
                  <a:gd name="connsiteY76" fmla="*/ 680398 h 684743"/>
                  <a:gd name="connsiteX77" fmla="*/ 185958 w 266772"/>
                  <a:gd name="connsiteY77" fmla="*/ 683005 h 684743"/>
                  <a:gd name="connsiteX78" fmla="*/ 183352 w 266772"/>
                  <a:gd name="connsiteY78" fmla="*/ 683874 h 684743"/>
                  <a:gd name="connsiteX79" fmla="*/ 180745 w 266772"/>
                  <a:gd name="connsiteY79" fmla="*/ 684309 h 684743"/>
                  <a:gd name="connsiteX80" fmla="*/ 178138 w 266772"/>
                  <a:gd name="connsiteY80" fmla="*/ 684743 h 684743"/>
                  <a:gd name="connsiteX81" fmla="*/ 175096 w 266772"/>
                  <a:gd name="connsiteY81" fmla="*/ 684743 h 684743"/>
                  <a:gd name="connsiteX82" fmla="*/ 172490 w 266772"/>
                  <a:gd name="connsiteY82" fmla="*/ 684743 h 684743"/>
                  <a:gd name="connsiteX83" fmla="*/ 169883 w 266772"/>
                  <a:gd name="connsiteY83" fmla="*/ 684309 h 684743"/>
                  <a:gd name="connsiteX84" fmla="*/ 167276 w 266772"/>
                  <a:gd name="connsiteY84" fmla="*/ 683874 h 684743"/>
                  <a:gd name="connsiteX85" fmla="*/ 164669 w 266772"/>
                  <a:gd name="connsiteY85" fmla="*/ 683005 h 684743"/>
                  <a:gd name="connsiteX86" fmla="*/ 159890 w 266772"/>
                  <a:gd name="connsiteY86" fmla="*/ 680398 h 684743"/>
                  <a:gd name="connsiteX87" fmla="*/ 155979 w 266772"/>
                  <a:gd name="connsiteY87" fmla="*/ 676922 h 684743"/>
                  <a:gd name="connsiteX88" fmla="*/ 152503 w 266772"/>
                  <a:gd name="connsiteY88" fmla="*/ 673012 h 684743"/>
                  <a:gd name="connsiteX89" fmla="*/ 149896 w 266772"/>
                  <a:gd name="connsiteY89" fmla="*/ 668233 h 684743"/>
                  <a:gd name="connsiteX90" fmla="*/ 149027 w 266772"/>
                  <a:gd name="connsiteY90" fmla="*/ 665626 h 684743"/>
                  <a:gd name="connsiteX91" fmla="*/ 148593 w 266772"/>
                  <a:gd name="connsiteY91" fmla="*/ 663019 h 684743"/>
                  <a:gd name="connsiteX92" fmla="*/ 148159 w 266772"/>
                  <a:gd name="connsiteY92" fmla="*/ 660412 h 684743"/>
                  <a:gd name="connsiteX93" fmla="*/ 148159 w 266772"/>
                  <a:gd name="connsiteY93" fmla="*/ 657805 h 684743"/>
                  <a:gd name="connsiteX94" fmla="*/ 148159 w 266772"/>
                  <a:gd name="connsiteY94" fmla="*/ 393641 h 684743"/>
                  <a:gd name="connsiteX95" fmla="*/ 124262 w 266772"/>
                  <a:gd name="connsiteY95" fmla="*/ 393641 h 684743"/>
                  <a:gd name="connsiteX96" fmla="*/ 124262 w 266772"/>
                  <a:gd name="connsiteY96" fmla="*/ 657805 h 684743"/>
                  <a:gd name="connsiteX97" fmla="*/ 124262 w 266772"/>
                  <a:gd name="connsiteY97" fmla="*/ 660412 h 684743"/>
                  <a:gd name="connsiteX98" fmla="*/ 123828 w 266772"/>
                  <a:gd name="connsiteY98" fmla="*/ 663019 h 684743"/>
                  <a:gd name="connsiteX99" fmla="*/ 122959 w 266772"/>
                  <a:gd name="connsiteY99" fmla="*/ 665626 h 684743"/>
                  <a:gd name="connsiteX100" fmla="*/ 122090 w 266772"/>
                  <a:gd name="connsiteY100" fmla="*/ 668233 h 684743"/>
                  <a:gd name="connsiteX101" fmla="*/ 119483 w 266772"/>
                  <a:gd name="connsiteY101" fmla="*/ 673012 h 684743"/>
                  <a:gd name="connsiteX102" fmla="*/ 116007 w 266772"/>
                  <a:gd name="connsiteY102" fmla="*/ 676922 h 684743"/>
                  <a:gd name="connsiteX103" fmla="*/ 112097 w 266772"/>
                  <a:gd name="connsiteY103" fmla="*/ 680398 h 684743"/>
                  <a:gd name="connsiteX104" fmla="*/ 107752 w 266772"/>
                  <a:gd name="connsiteY104" fmla="*/ 683005 h 684743"/>
                  <a:gd name="connsiteX105" fmla="*/ 105145 w 266772"/>
                  <a:gd name="connsiteY105" fmla="*/ 683874 h 684743"/>
                  <a:gd name="connsiteX106" fmla="*/ 102538 w 266772"/>
                  <a:gd name="connsiteY106" fmla="*/ 684309 h 684743"/>
                  <a:gd name="connsiteX107" fmla="*/ 99931 w 266772"/>
                  <a:gd name="connsiteY107" fmla="*/ 684743 h 684743"/>
                  <a:gd name="connsiteX108" fmla="*/ 96890 w 266772"/>
                  <a:gd name="connsiteY108" fmla="*/ 684743 h 684743"/>
                  <a:gd name="connsiteX109" fmla="*/ 91676 w 266772"/>
                  <a:gd name="connsiteY109" fmla="*/ 684743 h 684743"/>
                  <a:gd name="connsiteX110" fmla="*/ 89069 w 266772"/>
                  <a:gd name="connsiteY110" fmla="*/ 684743 h 684743"/>
                  <a:gd name="connsiteX111" fmla="*/ 86462 w 266772"/>
                  <a:gd name="connsiteY111" fmla="*/ 684309 h 684743"/>
                  <a:gd name="connsiteX112" fmla="*/ 83855 w 266772"/>
                  <a:gd name="connsiteY112" fmla="*/ 683874 h 684743"/>
                  <a:gd name="connsiteX113" fmla="*/ 81248 w 266772"/>
                  <a:gd name="connsiteY113" fmla="*/ 683005 h 684743"/>
                  <a:gd name="connsiteX114" fmla="*/ 76469 w 266772"/>
                  <a:gd name="connsiteY114" fmla="*/ 680398 h 684743"/>
                  <a:gd name="connsiteX115" fmla="*/ 72558 w 266772"/>
                  <a:gd name="connsiteY115" fmla="*/ 676922 h 684743"/>
                  <a:gd name="connsiteX116" fmla="*/ 69083 w 266772"/>
                  <a:gd name="connsiteY116" fmla="*/ 673012 h 684743"/>
                  <a:gd name="connsiteX117" fmla="*/ 66476 w 266772"/>
                  <a:gd name="connsiteY117" fmla="*/ 668233 h 684743"/>
                  <a:gd name="connsiteX118" fmla="*/ 65607 w 266772"/>
                  <a:gd name="connsiteY118" fmla="*/ 665626 h 684743"/>
                  <a:gd name="connsiteX119" fmla="*/ 65172 w 266772"/>
                  <a:gd name="connsiteY119" fmla="*/ 663019 h 684743"/>
                  <a:gd name="connsiteX120" fmla="*/ 64738 w 266772"/>
                  <a:gd name="connsiteY120" fmla="*/ 660412 h 684743"/>
                  <a:gd name="connsiteX121" fmla="*/ 64738 w 266772"/>
                  <a:gd name="connsiteY121" fmla="*/ 657805 h 684743"/>
                  <a:gd name="connsiteX122" fmla="*/ 64738 w 266772"/>
                  <a:gd name="connsiteY122" fmla="*/ 205510 h 684743"/>
                  <a:gd name="connsiteX123" fmla="*/ 43448 w 266772"/>
                  <a:gd name="connsiteY123" fmla="*/ 205510 h 684743"/>
                  <a:gd name="connsiteX124" fmla="*/ 43448 w 266772"/>
                  <a:gd name="connsiteY124" fmla="*/ 371917 h 684743"/>
                  <a:gd name="connsiteX125" fmla="*/ 43014 w 266772"/>
                  <a:gd name="connsiteY125" fmla="*/ 376261 h 684743"/>
                  <a:gd name="connsiteX126" fmla="*/ 41710 w 266772"/>
                  <a:gd name="connsiteY126" fmla="*/ 380606 h 684743"/>
                  <a:gd name="connsiteX127" fmla="*/ 39538 w 266772"/>
                  <a:gd name="connsiteY127" fmla="*/ 384082 h 684743"/>
                  <a:gd name="connsiteX128" fmla="*/ 36931 w 266772"/>
                  <a:gd name="connsiteY128" fmla="*/ 387558 h 684743"/>
                  <a:gd name="connsiteX129" fmla="*/ 33455 w 266772"/>
                  <a:gd name="connsiteY129" fmla="*/ 390165 h 684743"/>
                  <a:gd name="connsiteX130" fmla="*/ 29979 w 266772"/>
                  <a:gd name="connsiteY130" fmla="*/ 391903 h 684743"/>
                  <a:gd name="connsiteX131" fmla="*/ 25634 w 266772"/>
                  <a:gd name="connsiteY131" fmla="*/ 393206 h 684743"/>
                  <a:gd name="connsiteX132" fmla="*/ 21290 w 266772"/>
                  <a:gd name="connsiteY132" fmla="*/ 393641 h 684743"/>
                  <a:gd name="connsiteX133" fmla="*/ 16945 w 266772"/>
                  <a:gd name="connsiteY133" fmla="*/ 393206 h 684743"/>
                  <a:gd name="connsiteX134" fmla="*/ 13034 w 266772"/>
                  <a:gd name="connsiteY134" fmla="*/ 391468 h 684743"/>
                  <a:gd name="connsiteX135" fmla="*/ 9559 w 266772"/>
                  <a:gd name="connsiteY135" fmla="*/ 389730 h 684743"/>
                  <a:gd name="connsiteX136" fmla="*/ 6083 w 266772"/>
                  <a:gd name="connsiteY136" fmla="*/ 386689 h 684743"/>
                  <a:gd name="connsiteX137" fmla="*/ 3476 w 266772"/>
                  <a:gd name="connsiteY137" fmla="*/ 383648 h 684743"/>
                  <a:gd name="connsiteX138" fmla="*/ 1738 w 266772"/>
                  <a:gd name="connsiteY138" fmla="*/ 379737 h 684743"/>
                  <a:gd name="connsiteX139" fmla="*/ 434 w 266772"/>
                  <a:gd name="connsiteY139" fmla="*/ 375392 h 684743"/>
                  <a:gd name="connsiteX140" fmla="*/ 0 w 266772"/>
                  <a:gd name="connsiteY140" fmla="*/ 371048 h 684743"/>
                  <a:gd name="connsiteX141" fmla="*/ 0 w 266772"/>
                  <a:gd name="connsiteY141" fmla="*/ 173359 h 684743"/>
                  <a:gd name="connsiteX142" fmla="*/ 434 w 266772"/>
                  <a:gd name="connsiteY142" fmla="*/ 167276 h 684743"/>
                  <a:gd name="connsiteX143" fmla="*/ 1303 w 266772"/>
                  <a:gd name="connsiteY143" fmla="*/ 162062 h 684743"/>
                  <a:gd name="connsiteX144" fmla="*/ 2607 w 266772"/>
                  <a:gd name="connsiteY144" fmla="*/ 156414 h 684743"/>
                  <a:gd name="connsiteX145" fmla="*/ 4345 w 266772"/>
                  <a:gd name="connsiteY145" fmla="*/ 151200 h 684743"/>
                  <a:gd name="connsiteX146" fmla="*/ 6952 w 266772"/>
                  <a:gd name="connsiteY146" fmla="*/ 146421 h 684743"/>
                  <a:gd name="connsiteX147" fmla="*/ 9559 w 266772"/>
                  <a:gd name="connsiteY147" fmla="*/ 141642 h 684743"/>
                  <a:gd name="connsiteX148" fmla="*/ 13034 w 266772"/>
                  <a:gd name="connsiteY148" fmla="*/ 137297 h 684743"/>
                  <a:gd name="connsiteX149" fmla="*/ 16510 w 266772"/>
                  <a:gd name="connsiteY149" fmla="*/ 133386 h 684743"/>
                  <a:gd name="connsiteX150" fmla="*/ 20855 w 266772"/>
                  <a:gd name="connsiteY150" fmla="*/ 129476 h 684743"/>
                  <a:gd name="connsiteX151" fmla="*/ 25200 w 266772"/>
                  <a:gd name="connsiteY151" fmla="*/ 126435 h 684743"/>
                  <a:gd name="connsiteX152" fmla="*/ 29545 w 266772"/>
                  <a:gd name="connsiteY152" fmla="*/ 123393 h 684743"/>
                  <a:gd name="connsiteX153" fmla="*/ 34759 w 266772"/>
                  <a:gd name="connsiteY153" fmla="*/ 121221 h 684743"/>
                  <a:gd name="connsiteX154" fmla="*/ 39972 w 266772"/>
                  <a:gd name="connsiteY154" fmla="*/ 119049 h 684743"/>
                  <a:gd name="connsiteX155" fmla="*/ 45186 w 266772"/>
                  <a:gd name="connsiteY155" fmla="*/ 117745 h 684743"/>
                  <a:gd name="connsiteX156" fmla="*/ 127738 w 266772"/>
                  <a:gd name="connsiteY156" fmla="*/ 0 h 684743"/>
                  <a:gd name="connsiteX157" fmla="*/ 132952 w 266772"/>
                  <a:gd name="connsiteY157" fmla="*/ 0 h 684743"/>
                  <a:gd name="connsiteX158" fmla="*/ 138166 w 266772"/>
                  <a:gd name="connsiteY158" fmla="*/ 0 h 684743"/>
                  <a:gd name="connsiteX159" fmla="*/ 143380 w 266772"/>
                  <a:gd name="connsiteY159" fmla="*/ 869 h 684743"/>
                  <a:gd name="connsiteX160" fmla="*/ 148594 w 266772"/>
                  <a:gd name="connsiteY160" fmla="*/ 2173 h 684743"/>
                  <a:gd name="connsiteX161" fmla="*/ 153373 w 266772"/>
                  <a:gd name="connsiteY161" fmla="*/ 3910 h 684743"/>
                  <a:gd name="connsiteX162" fmla="*/ 158152 w 266772"/>
                  <a:gd name="connsiteY162" fmla="*/ 6517 h 684743"/>
                  <a:gd name="connsiteX163" fmla="*/ 162497 w 266772"/>
                  <a:gd name="connsiteY163" fmla="*/ 9124 h 684743"/>
                  <a:gd name="connsiteX164" fmla="*/ 166407 w 266772"/>
                  <a:gd name="connsiteY164" fmla="*/ 12166 h 684743"/>
                  <a:gd name="connsiteX165" fmla="*/ 170318 w 266772"/>
                  <a:gd name="connsiteY165" fmla="*/ 15207 h 684743"/>
                  <a:gd name="connsiteX166" fmla="*/ 173794 w 266772"/>
                  <a:gd name="connsiteY166" fmla="*/ 19117 h 684743"/>
                  <a:gd name="connsiteX167" fmla="*/ 176835 w 266772"/>
                  <a:gd name="connsiteY167" fmla="*/ 23028 h 684743"/>
                  <a:gd name="connsiteX168" fmla="*/ 179442 w 266772"/>
                  <a:gd name="connsiteY168" fmla="*/ 27372 h 684743"/>
                  <a:gd name="connsiteX169" fmla="*/ 181614 w 266772"/>
                  <a:gd name="connsiteY169" fmla="*/ 32152 h 684743"/>
                  <a:gd name="connsiteX170" fmla="*/ 183352 w 266772"/>
                  <a:gd name="connsiteY170" fmla="*/ 36931 h 684743"/>
                  <a:gd name="connsiteX171" fmla="*/ 184656 w 266772"/>
                  <a:gd name="connsiteY171" fmla="*/ 42145 h 684743"/>
                  <a:gd name="connsiteX172" fmla="*/ 185525 w 266772"/>
                  <a:gd name="connsiteY172" fmla="*/ 47359 h 684743"/>
                  <a:gd name="connsiteX173" fmla="*/ 185959 w 266772"/>
                  <a:gd name="connsiteY173" fmla="*/ 52572 h 684743"/>
                  <a:gd name="connsiteX174" fmla="*/ 185525 w 266772"/>
                  <a:gd name="connsiteY174" fmla="*/ 58221 h 684743"/>
                  <a:gd name="connsiteX175" fmla="*/ 184656 w 266772"/>
                  <a:gd name="connsiteY175" fmla="*/ 63434 h 684743"/>
                  <a:gd name="connsiteX176" fmla="*/ 183352 w 266772"/>
                  <a:gd name="connsiteY176" fmla="*/ 68648 h 684743"/>
                  <a:gd name="connsiteX177" fmla="*/ 181614 w 266772"/>
                  <a:gd name="connsiteY177" fmla="*/ 73427 h 684743"/>
                  <a:gd name="connsiteX178" fmla="*/ 179442 w 266772"/>
                  <a:gd name="connsiteY178" fmla="*/ 77772 h 684743"/>
                  <a:gd name="connsiteX179" fmla="*/ 176835 w 266772"/>
                  <a:gd name="connsiteY179" fmla="*/ 82117 h 684743"/>
                  <a:gd name="connsiteX180" fmla="*/ 173794 w 266772"/>
                  <a:gd name="connsiteY180" fmla="*/ 86462 h 684743"/>
                  <a:gd name="connsiteX181" fmla="*/ 170318 w 266772"/>
                  <a:gd name="connsiteY181" fmla="*/ 89938 h 684743"/>
                  <a:gd name="connsiteX182" fmla="*/ 166407 w 266772"/>
                  <a:gd name="connsiteY182" fmla="*/ 93414 h 684743"/>
                  <a:gd name="connsiteX183" fmla="*/ 162497 w 266772"/>
                  <a:gd name="connsiteY183" fmla="*/ 96455 h 684743"/>
                  <a:gd name="connsiteX184" fmla="*/ 158152 w 266772"/>
                  <a:gd name="connsiteY184" fmla="*/ 99062 h 684743"/>
                  <a:gd name="connsiteX185" fmla="*/ 153373 w 266772"/>
                  <a:gd name="connsiteY185" fmla="*/ 101234 h 684743"/>
                  <a:gd name="connsiteX186" fmla="*/ 148594 w 266772"/>
                  <a:gd name="connsiteY186" fmla="*/ 103407 h 684743"/>
                  <a:gd name="connsiteX187" fmla="*/ 143380 w 266772"/>
                  <a:gd name="connsiteY187" fmla="*/ 104710 h 684743"/>
                  <a:gd name="connsiteX188" fmla="*/ 138166 w 266772"/>
                  <a:gd name="connsiteY188" fmla="*/ 105145 h 684743"/>
                  <a:gd name="connsiteX189" fmla="*/ 132952 w 266772"/>
                  <a:gd name="connsiteY189" fmla="*/ 105579 h 684743"/>
                  <a:gd name="connsiteX190" fmla="*/ 127738 w 266772"/>
                  <a:gd name="connsiteY190" fmla="*/ 105145 h 684743"/>
                  <a:gd name="connsiteX191" fmla="*/ 122090 w 266772"/>
                  <a:gd name="connsiteY191" fmla="*/ 104710 h 684743"/>
                  <a:gd name="connsiteX192" fmla="*/ 117311 w 266772"/>
                  <a:gd name="connsiteY192" fmla="*/ 103407 h 684743"/>
                  <a:gd name="connsiteX193" fmla="*/ 112531 w 266772"/>
                  <a:gd name="connsiteY193" fmla="*/ 101234 h 684743"/>
                  <a:gd name="connsiteX194" fmla="*/ 107752 w 266772"/>
                  <a:gd name="connsiteY194" fmla="*/ 99062 h 684743"/>
                  <a:gd name="connsiteX195" fmla="*/ 103407 w 266772"/>
                  <a:gd name="connsiteY195" fmla="*/ 96455 h 684743"/>
                  <a:gd name="connsiteX196" fmla="*/ 99497 w 266772"/>
                  <a:gd name="connsiteY196" fmla="*/ 93414 h 684743"/>
                  <a:gd name="connsiteX197" fmla="*/ 95587 w 266772"/>
                  <a:gd name="connsiteY197" fmla="*/ 89938 h 684743"/>
                  <a:gd name="connsiteX198" fmla="*/ 92111 w 266772"/>
                  <a:gd name="connsiteY198" fmla="*/ 86462 h 684743"/>
                  <a:gd name="connsiteX199" fmla="*/ 89069 w 266772"/>
                  <a:gd name="connsiteY199" fmla="*/ 82117 h 684743"/>
                  <a:gd name="connsiteX200" fmla="*/ 86462 w 266772"/>
                  <a:gd name="connsiteY200" fmla="*/ 77772 h 684743"/>
                  <a:gd name="connsiteX201" fmla="*/ 84290 w 266772"/>
                  <a:gd name="connsiteY201" fmla="*/ 73427 h 684743"/>
                  <a:gd name="connsiteX202" fmla="*/ 82552 w 266772"/>
                  <a:gd name="connsiteY202" fmla="*/ 68648 h 684743"/>
                  <a:gd name="connsiteX203" fmla="*/ 81249 w 266772"/>
                  <a:gd name="connsiteY203" fmla="*/ 63434 h 684743"/>
                  <a:gd name="connsiteX204" fmla="*/ 80380 w 266772"/>
                  <a:gd name="connsiteY204" fmla="*/ 58221 h 684743"/>
                  <a:gd name="connsiteX205" fmla="*/ 79945 w 266772"/>
                  <a:gd name="connsiteY205" fmla="*/ 52572 h 684743"/>
                  <a:gd name="connsiteX206" fmla="*/ 80380 w 266772"/>
                  <a:gd name="connsiteY206" fmla="*/ 47359 h 684743"/>
                  <a:gd name="connsiteX207" fmla="*/ 81249 w 266772"/>
                  <a:gd name="connsiteY207" fmla="*/ 42145 h 684743"/>
                  <a:gd name="connsiteX208" fmla="*/ 82552 w 266772"/>
                  <a:gd name="connsiteY208" fmla="*/ 36931 h 684743"/>
                  <a:gd name="connsiteX209" fmla="*/ 84290 w 266772"/>
                  <a:gd name="connsiteY209" fmla="*/ 32152 h 684743"/>
                  <a:gd name="connsiteX210" fmla="*/ 86462 w 266772"/>
                  <a:gd name="connsiteY210" fmla="*/ 27372 h 684743"/>
                  <a:gd name="connsiteX211" fmla="*/ 89069 w 266772"/>
                  <a:gd name="connsiteY211" fmla="*/ 23028 h 684743"/>
                  <a:gd name="connsiteX212" fmla="*/ 92111 w 266772"/>
                  <a:gd name="connsiteY212" fmla="*/ 19117 h 684743"/>
                  <a:gd name="connsiteX213" fmla="*/ 95587 w 266772"/>
                  <a:gd name="connsiteY213" fmla="*/ 15207 h 684743"/>
                  <a:gd name="connsiteX214" fmla="*/ 99497 w 266772"/>
                  <a:gd name="connsiteY214" fmla="*/ 12166 h 684743"/>
                  <a:gd name="connsiteX215" fmla="*/ 103407 w 266772"/>
                  <a:gd name="connsiteY215" fmla="*/ 9124 h 684743"/>
                  <a:gd name="connsiteX216" fmla="*/ 107752 w 266772"/>
                  <a:gd name="connsiteY216" fmla="*/ 6517 h 684743"/>
                  <a:gd name="connsiteX217" fmla="*/ 112531 w 266772"/>
                  <a:gd name="connsiteY217" fmla="*/ 3910 h 684743"/>
                  <a:gd name="connsiteX218" fmla="*/ 117311 w 266772"/>
                  <a:gd name="connsiteY218" fmla="*/ 2173 h 684743"/>
                  <a:gd name="connsiteX219" fmla="*/ 122090 w 266772"/>
                  <a:gd name="connsiteY219" fmla="*/ 869 h 68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66772" h="684743">
                    <a:moveTo>
                      <a:pt x="50834" y="116876"/>
                    </a:moveTo>
                    <a:lnTo>
                      <a:pt x="56483" y="116876"/>
                    </a:lnTo>
                    <a:lnTo>
                      <a:pt x="96021" y="116876"/>
                    </a:lnTo>
                    <a:lnTo>
                      <a:pt x="97324" y="130780"/>
                    </a:lnTo>
                    <a:lnTo>
                      <a:pt x="98628" y="140338"/>
                    </a:lnTo>
                    <a:lnTo>
                      <a:pt x="100365" y="151200"/>
                    </a:lnTo>
                    <a:lnTo>
                      <a:pt x="102538" y="163366"/>
                    </a:lnTo>
                    <a:lnTo>
                      <a:pt x="106014" y="175966"/>
                    </a:lnTo>
                    <a:lnTo>
                      <a:pt x="109924" y="189434"/>
                    </a:lnTo>
                    <a:lnTo>
                      <a:pt x="114703" y="203338"/>
                    </a:lnTo>
                    <a:lnTo>
                      <a:pt x="116441" y="194214"/>
                    </a:lnTo>
                    <a:lnTo>
                      <a:pt x="119048" y="185524"/>
                    </a:lnTo>
                    <a:lnTo>
                      <a:pt x="121221" y="177269"/>
                    </a:lnTo>
                    <a:lnTo>
                      <a:pt x="123828" y="169883"/>
                    </a:lnTo>
                    <a:lnTo>
                      <a:pt x="128172" y="158586"/>
                    </a:lnTo>
                    <a:lnTo>
                      <a:pt x="130345" y="154242"/>
                    </a:lnTo>
                    <a:lnTo>
                      <a:pt x="120786" y="144683"/>
                    </a:lnTo>
                    <a:lnTo>
                      <a:pt x="133386" y="131648"/>
                    </a:lnTo>
                    <a:lnTo>
                      <a:pt x="146421" y="144683"/>
                    </a:lnTo>
                    <a:lnTo>
                      <a:pt x="136862" y="154242"/>
                    </a:lnTo>
                    <a:lnTo>
                      <a:pt x="138600" y="158586"/>
                    </a:lnTo>
                    <a:lnTo>
                      <a:pt x="142945" y="169883"/>
                    </a:lnTo>
                    <a:lnTo>
                      <a:pt x="145552" y="177269"/>
                    </a:lnTo>
                    <a:lnTo>
                      <a:pt x="148159" y="185524"/>
                    </a:lnTo>
                    <a:lnTo>
                      <a:pt x="150331" y="194214"/>
                    </a:lnTo>
                    <a:lnTo>
                      <a:pt x="152069" y="203338"/>
                    </a:lnTo>
                    <a:lnTo>
                      <a:pt x="157283" y="189434"/>
                    </a:lnTo>
                    <a:lnTo>
                      <a:pt x="161193" y="175966"/>
                    </a:lnTo>
                    <a:lnTo>
                      <a:pt x="164234" y="163366"/>
                    </a:lnTo>
                    <a:lnTo>
                      <a:pt x="166841" y="151200"/>
                    </a:lnTo>
                    <a:lnTo>
                      <a:pt x="168579" y="140338"/>
                    </a:lnTo>
                    <a:lnTo>
                      <a:pt x="169883" y="130780"/>
                    </a:lnTo>
                    <a:lnTo>
                      <a:pt x="171186" y="116876"/>
                    </a:lnTo>
                    <a:lnTo>
                      <a:pt x="210289" y="116876"/>
                    </a:lnTo>
                    <a:lnTo>
                      <a:pt x="215938" y="116876"/>
                    </a:lnTo>
                    <a:lnTo>
                      <a:pt x="221586" y="117745"/>
                    </a:lnTo>
                    <a:lnTo>
                      <a:pt x="227234" y="119049"/>
                    </a:lnTo>
                    <a:lnTo>
                      <a:pt x="232448" y="121221"/>
                    </a:lnTo>
                    <a:lnTo>
                      <a:pt x="237227" y="123393"/>
                    </a:lnTo>
                    <a:lnTo>
                      <a:pt x="242007" y="126435"/>
                    </a:lnTo>
                    <a:lnTo>
                      <a:pt x="246351" y="129476"/>
                    </a:lnTo>
                    <a:lnTo>
                      <a:pt x="250262" y="133386"/>
                    </a:lnTo>
                    <a:lnTo>
                      <a:pt x="254172" y="137297"/>
                    </a:lnTo>
                    <a:lnTo>
                      <a:pt x="257214" y="141642"/>
                    </a:lnTo>
                    <a:lnTo>
                      <a:pt x="260255" y="146421"/>
                    </a:lnTo>
                    <a:lnTo>
                      <a:pt x="262427" y="151200"/>
                    </a:lnTo>
                    <a:lnTo>
                      <a:pt x="264600" y="156414"/>
                    </a:lnTo>
                    <a:lnTo>
                      <a:pt x="265903" y="162062"/>
                    </a:lnTo>
                    <a:lnTo>
                      <a:pt x="266772" y="167276"/>
                    </a:lnTo>
                    <a:lnTo>
                      <a:pt x="266772" y="173359"/>
                    </a:lnTo>
                    <a:lnTo>
                      <a:pt x="266772" y="371917"/>
                    </a:lnTo>
                    <a:lnTo>
                      <a:pt x="266338" y="376261"/>
                    </a:lnTo>
                    <a:lnTo>
                      <a:pt x="265034" y="380172"/>
                    </a:lnTo>
                    <a:lnTo>
                      <a:pt x="263296" y="384082"/>
                    </a:lnTo>
                    <a:lnTo>
                      <a:pt x="260689" y="387123"/>
                    </a:lnTo>
                    <a:lnTo>
                      <a:pt x="257214" y="389730"/>
                    </a:lnTo>
                    <a:lnTo>
                      <a:pt x="253738" y="391903"/>
                    </a:lnTo>
                    <a:lnTo>
                      <a:pt x="249827" y="393206"/>
                    </a:lnTo>
                    <a:lnTo>
                      <a:pt x="245048" y="393641"/>
                    </a:lnTo>
                    <a:lnTo>
                      <a:pt x="240703" y="393206"/>
                    </a:lnTo>
                    <a:lnTo>
                      <a:pt x="236793" y="391903"/>
                    </a:lnTo>
                    <a:lnTo>
                      <a:pt x="233317" y="389730"/>
                    </a:lnTo>
                    <a:lnTo>
                      <a:pt x="229841" y="387123"/>
                    </a:lnTo>
                    <a:lnTo>
                      <a:pt x="227234" y="384082"/>
                    </a:lnTo>
                    <a:lnTo>
                      <a:pt x="225062" y="380172"/>
                    </a:lnTo>
                    <a:lnTo>
                      <a:pt x="224193" y="376261"/>
                    </a:lnTo>
                    <a:lnTo>
                      <a:pt x="223758" y="371917"/>
                    </a:lnTo>
                    <a:lnTo>
                      <a:pt x="223758" y="205510"/>
                    </a:lnTo>
                    <a:lnTo>
                      <a:pt x="202469" y="205510"/>
                    </a:lnTo>
                    <a:lnTo>
                      <a:pt x="202469" y="657805"/>
                    </a:lnTo>
                    <a:lnTo>
                      <a:pt x="202469" y="660412"/>
                    </a:lnTo>
                    <a:lnTo>
                      <a:pt x="202034" y="663019"/>
                    </a:lnTo>
                    <a:lnTo>
                      <a:pt x="201165" y="665626"/>
                    </a:lnTo>
                    <a:lnTo>
                      <a:pt x="200296" y="668233"/>
                    </a:lnTo>
                    <a:lnTo>
                      <a:pt x="197689" y="673012"/>
                    </a:lnTo>
                    <a:lnTo>
                      <a:pt x="194648" y="676922"/>
                    </a:lnTo>
                    <a:lnTo>
                      <a:pt x="190303" y="680398"/>
                    </a:lnTo>
                    <a:lnTo>
                      <a:pt x="185958" y="683005"/>
                    </a:lnTo>
                    <a:lnTo>
                      <a:pt x="183352" y="683874"/>
                    </a:lnTo>
                    <a:lnTo>
                      <a:pt x="180745" y="684309"/>
                    </a:lnTo>
                    <a:lnTo>
                      <a:pt x="178138" y="684743"/>
                    </a:lnTo>
                    <a:lnTo>
                      <a:pt x="175096" y="684743"/>
                    </a:lnTo>
                    <a:lnTo>
                      <a:pt x="172490" y="684743"/>
                    </a:lnTo>
                    <a:lnTo>
                      <a:pt x="169883" y="684309"/>
                    </a:lnTo>
                    <a:lnTo>
                      <a:pt x="167276" y="683874"/>
                    </a:lnTo>
                    <a:lnTo>
                      <a:pt x="164669" y="683005"/>
                    </a:lnTo>
                    <a:lnTo>
                      <a:pt x="159890" y="680398"/>
                    </a:lnTo>
                    <a:lnTo>
                      <a:pt x="155979" y="676922"/>
                    </a:lnTo>
                    <a:lnTo>
                      <a:pt x="152503" y="673012"/>
                    </a:lnTo>
                    <a:lnTo>
                      <a:pt x="149896" y="668233"/>
                    </a:lnTo>
                    <a:lnTo>
                      <a:pt x="149027" y="665626"/>
                    </a:lnTo>
                    <a:lnTo>
                      <a:pt x="148593" y="663019"/>
                    </a:lnTo>
                    <a:lnTo>
                      <a:pt x="148159" y="660412"/>
                    </a:lnTo>
                    <a:lnTo>
                      <a:pt x="148159" y="657805"/>
                    </a:lnTo>
                    <a:lnTo>
                      <a:pt x="148159" y="393641"/>
                    </a:lnTo>
                    <a:lnTo>
                      <a:pt x="124262" y="393641"/>
                    </a:lnTo>
                    <a:lnTo>
                      <a:pt x="124262" y="657805"/>
                    </a:lnTo>
                    <a:lnTo>
                      <a:pt x="124262" y="660412"/>
                    </a:lnTo>
                    <a:lnTo>
                      <a:pt x="123828" y="663019"/>
                    </a:lnTo>
                    <a:lnTo>
                      <a:pt x="122959" y="665626"/>
                    </a:lnTo>
                    <a:lnTo>
                      <a:pt x="122090" y="668233"/>
                    </a:lnTo>
                    <a:lnTo>
                      <a:pt x="119483" y="673012"/>
                    </a:lnTo>
                    <a:lnTo>
                      <a:pt x="116007" y="676922"/>
                    </a:lnTo>
                    <a:lnTo>
                      <a:pt x="112097" y="680398"/>
                    </a:lnTo>
                    <a:lnTo>
                      <a:pt x="107752" y="683005"/>
                    </a:lnTo>
                    <a:lnTo>
                      <a:pt x="105145" y="683874"/>
                    </a:lnTo>
                    <a:lnTo>
                      <a:pt x="102538" y="684309"/>
                    </a:lnTo>
                    <a:lnTo>
                      <a:pt x="99931" y="684743"/>
                    </a:lnTo>
                    <a:lnTo>
                      <a:pt x="96890" y="684743"/>
                    </a:lnTo>
                    <a:lnTo>
                      <a:pt x="91676" y="684743"/>
                    </a:lnTo>
                    <a:lnTo>
                      <a:pt x="89069" y="684743"/>
                    </a:lnTo>
                    <a:lnTo>
                      <a:pt x="86462" y="684309"/>
                    </a:lnTo>
                    <a:lnTo>
                      <a:pt x="83855" y="683874"/>
                    </a:lnTo>
                    <a:lnTo>
                      <a:pt x="81248" y="683005"/>
                    </a:lnTo>
                    <a:lnTo>
                      <a:pt x="76469" y="680398"/>
                    </a:lnTo>
                    <a:lnTo>
                      <a:pt x="72558" y="676922"/>
                    </a:lnTo>
                    <a:lnTo>
                      <a:pt x="69083" y="673012"/>
                    </a:lnTo>
                    <a:lnTo>
                      <a:pt x="66476" y="668233"/>
                    </a:lnTo>
                    <a:lnTo>
                      <a:pt x="65607" y="665626"/>
                    </a:lnTo>
                    <a:lnTo>
                      <a:pt x="65172" y="663019"/>
                    </a:lnTo>
                    <a:lnTo>
                      <a:pt x="64738" y="660412"/>
                    </a:lnTo>
                    <a:lnTo>
                      <a:pt x="64738" y="657805"/>
                    </a:lnTo>
                    <a:lnTo>
                      <a:pt x="64738" y="205510"/>
                    </a:lnTo>
                    <a:lnTo>
                      <a:pt x="43448" y="205510"/>
                    </a:lnTo>
                    <a:lnTo>
                      <a:pt x="43448" y="371917"/>
                    </a:lnTo>
                    <a:lnTo>
                      <a:pt x="43014" y="376261"/>
                    </a:lnTo>
                    <a:lnTo>
                      <a:pt x="41710" y="380606"/>
                    </a:lnTo>
                    <a:lnTo>
                      <a:pt x="39538" y="384082"/>
                    </a:lnTo>
                    <a:lnTo>
                      <a:pt x="36931" y="387558"/>
                    </a:lnTo>
                    <a:lnTo>
                      <a:pt x="33455" y="390165"/>
                    </a:lnTo>
                    <a:lnTo>
                      <a:pt x="29979" y="391903"/>
                    </a:lnTo>
                    <a:lnTo>
                      <a:pt x="25634" y="393206"/>
                    </a:lnTo>
                    <a:lnTo>
                      <a:pt x="21290" y="393641"/>
                    </a:lnTo>
                    <a:lnTo>
                      <a:pt x="16945" y="393206"/>
                    </a:lnTo>
                    <a:lnTo>
                      <a:pt x="13034" y="391468"/>
                    </a:lnTo>
                    <a:lnTo>
                      <a:pt x="9559" y="389730"/>
                    </a:lnTo>
                    <a:lnTo>
                      <a:pt x="6083" y="386689"/>
                    </a:lnTo>
                    <a:lnTo>
                      <a:pt x="3476" y="383648"/>
                    </a:lnTo>
                    <a:lnTo>
                      <a:pt x="1738" y="379737"/>
                    </a:lnTo>
                    <a:lnTo>
                      <a:pt x="434" y="375392"/>
                    </a:lnTo>
                    <a:lnTo>
                      <a:pt x="0" y="371048"/>
                    </a:lnTo>
                    <a:lnTo>
                      <a:pt x="0" y="173359"/>
                    </a:lnTo>
                    <a:lnTo>
                      <a:pt x="434" y="167276"/>
                    </a:lnTo>
                    <a:lnTo>
                      <a:pt x="1303" y="162062"/>
                    </a:lnTo>
                    <a:lnTo>
                      <a:pt x="2607" y="156414"/>
                    </a:lnTo>
                    <a:lnTo>
                      <a:pt x="4345" y="151200"/>
                    </a:lnTo>
                    <a:lnTo>
                      <a:pt x="6952" y="146421"/>
                    </a:lnTo>
                    <a:lnTo>
                      <a:pt x="9559" y="141642"/>
                    </a:lnTo>
                    <a:lnTo>
                      <a:pt x="13034" y="137297"/>
                    </a:lnTo>
                    <a:lnTo>
                      <a:pt x="16510" y="133386"/>
                    </a:lnTo>
                    <a:lnTo>
                      <a:pt x="20855" y="129476"/>
                    </a:lnTo>
                    <a:lnTo>
                      <a:pt x="25200" y="126435"/>
                    </a:lnTo>
                    <a:lnTo>
                      <a:pt x="29545" y="123393"/>
                    </a:lnTo>
                    <a:lnTo>
                      <a:pt x="34759" y="121221"/>
                    </a:lnTo>
                    <a:lnTo>
                      <a:pt x="39972" y="119049"/>
                    </a:lnTo>
                    <a:lnTo>
                      <a:pt x="45186" y="117745"/>
                    </a:lnTo>
                    <a:close/>
                    <a:moveTo>
                      <a:pt x="127738" y="0"/>
                    </a:moveTo>
                    <a:lnTo>
                      <a:pt x="132952" y="0"/>
                    </a:lnTo>
                    <a:lnTo>
                      <a:pt x="138166" y="0"/>
                    </a:lnTo>
                    <a:lnTo>
                      <a:pt x="143380" y="869"/>
                    </a:lnTo>
                    <a:lnTo>
                      <a:pt x="148594" y="2173"/>
                    </a:lnTo>
                    <a:lnTo>
                      <a:pt x="153373" y="3910"/>
                    </a:lnTo>
                    <a:lnTo>
                      <a:pt x="158152" y="6517"/>
                    </a:lnTo>
                    <a:lnTo>
                      <a:pt x="162497" y="9124"/>
                    </a:lnTo>
                    <a:lnTo>
                      <a:pt x="166407" y="12166"/>
                    </a:lnTo>
                    <a:lnTo>
                      <a:pt x="170318" y="15207"/>
                    </a:lnTo>
                    <a:lnTo>
                      <a:pt x="173794" y="19117"/>
                    </a:lnTo>
                    <a:lnTo>
                      <a:pt x="176835" y="23028"/>
                    </a:lnTo>
                    <a:lnTo>
                      <a:pt x="179442" y="27372"/>
                    </a:lnTo>
                    <a:lnTo>
                      <a:pt x="181614" y="32152"/>
                    </a:lnTo>
                    <a:lnTo>
                      <a:pt x="183352" y="36931"/>
                    </a:lnTo>
                    <a:lnTo>
                      <a:pt x="184656" y="42145"/>
                    </a:lnTo>
                    <a:lnTo>
                      <a:pt x="185525" y="47359"/>
                    </a:lnTo>
                    <a:lnTo>
                      <a:pt x="185959" y="52572"/>
                    </a:lnTo>
                    <a:lnTo>
                      <a:pt x="185525" y="58221"/>
                    </a:lnTo>
                    <a:lnTo>
                      <a:pt x="184656" y="63434"/>
                    </a:lnTo>
                    <a:lnTo>
                      <a:pt x="183352" y="68648"/>
                    </a:lnTo>
                    <a:lnTo>
                      <a:pt x="181614" y="73427"/>
                    </a:lnTo>
                    <a:lnTo>
                      <a:pt x="179442" y="77772"/>
                    </a:lnTo>
                    <a:lnTo>
                      <a:pt x="176835" y="82117"/>
                    </a:lnTo>
                    <a:lnTo>
                      <a:pt x="173794" y="86462"/>
                    </a:lnTo>
                    <a:lnTo>
                      <a:pt x="170318" y="89938"/>
                    </a:lnTo>
                    <a:lnTo>
                      <a:pt x="166407" y="93414"/>
                    </a:lnTo>
                    <a:lnTo>
                      <a:pt x="162497" y="96455"/>
                    </a:lnTo>
                    <a:lnTo>
                      <a:pt x="158152" y="99062"/>
                    </a:lnTo>
                    <a:lnTo>
                      <a:pt x="153373" y="101234"/>
                    </a:lnTo>
                    <a:lnTo>
                      <a:pt x="148594" y="103407"/>
                    </a:lnTo>
                    <a:lnTo>
                      <a:pt x="143380" y="104710"/>
                    </a:lnTo>
                    <a:lnTo>
                      <a:pt x="138166" y="105145"/>
                    </a:lnTo>
                    <a:lnTo>
                      <a:pt x="132952" y="105579"/>
                    </a:lnTo>
                    <a:lnTo>
                      <a:pt x="127738" y="105145"/>
                    </a:lnTo>
                    <a:lnTo>
                      <a:pt x="122090" y="104710"/>
                    </a:lnTo>
                    <a:lnTo>
                      <a:pt x="117311" y="103407"/>
                    </a:lnTo>
                    <a:lnTo>
                      <a:pt x="112531" y="101234"/>
                    </a:lnTo>
                    <a:lnTo>
                      <a:pt x="107752" y="99062"/>
                    </a:lnTo>
                    <a:lnTo>
                      <a:pt x="103407" y="96455"/>
                    </a:lnTo>
                    <a:lnTo>
                      <a:pt x="99497" y="93414"/>
                    </a:lnTo>
                    <a:lnTo>
                      <a:pt x="95587" y="89938"/>
                    </a:lnTo>
                    <a:lnTo>
                      <a:pt x="92111" y="86462"/>
                    </a:lnTo>
                    <a:lnTo>
                      <a:pt x="89069" y="82117"/>
                    </a:lnTo>
                    <a:lnTo>
                      <a:pt x="86462" y="77772"/>
                    </a:lnTo>
                    <a:lnTo>
                      <a:pt x="84290" y="73427"/>
                    </a:lnTo>
                    <a:lnTo>
                      <a:pt x="82552" y="68648"/>
                    </a:lnTo>
                    <a:lnTo>
                      <a:pt x="81249" y="63434"/>
                    </a:lnTo>
                    <a:lnTo>
                      <a:pt x="80380" y="58221"/>
                    </a:lnTo>
                    <a:lnTo>
                      <a:pt x="79945" y="52572"/>
                    </a:lnTo>
                    <a:lnTo>
                      <a:pt x="80380" y="47359"/>
                    </a:lnTo>
                    <a:lnTo>
                      <a:pt x="81249" y="42145"/>
                    </a:lnTo>
                    <a:lnTo>
                      <a:pt x="82552" y="36931"/>
                    </a:lnTo>
                    <a:lnTo>
                      <a:pt x="84290" y="32152"/>
                    </a:lnTo>
                    <a:lnTo>
                      <a:pt x="86462" y="27372"/>
                    </a:lnTo>
                    <a:lnTo>
                      <a:pt x="89069" y="23028"/>
                    </a:lnTo>
                    <a:lnTo>
                      <a:pt x="92111" y="19117"/>
                    </a:lnTo>
                    <a:lnTo>
                      <a:pt x="95587" y="15207"/>
                    </a:lnTo>
                    <a:lnTo>
                      <a:pt x="99497" y="12166"/>
                    </a:lnTo>
                    <a:lnTo>
                      <a:pt x="103407" y="9124"/>
                    </a:lnTo>
                    <a:lnTo>
                      <a:pt x="107752" y="6517"/>
                    </a:lnTo>
                    <a:lnTo>
                      <a:pt x="112531" y="3910"/>
                    </a:lnTo>
                    <a:lnTo>
                      <a:pt x="117311" y="2173"/>
                    </a:lnTo>
                    <a:lnTo>
                      <a:pt x="122090" y="869"/>
                    </a:lnTo>
                    <a:close/>
                  </a:path>
                </a:pathLst>
              </a:custGeom>
              <a:solidFill>
                <a:srgbClr val="D9D9D9"/>
              </a:solidFill>
              <a:ln>
                <a:noFill/>
              </a:ln>
            </p:spPr>
            <p:txBody>
              <a:bodyPr vert="horz" wrap="square" lIns="68580" tIns="34290" rIns="68580" bIns="34290" numCol="1" anchor="t" anchorCtr="0" compatLnSpc="1">
                <a:noAutofit/>
              </a:bodyPr>
              <a:p>
                <a:endParaRPr lang="zh-CN" altLang="en-US" sz="1350" baseline="-25000" dirty="0">
                  <a:solidFill>
                    <a:schemeClr val="accent2">
                      <a:lumMod val="20000"/>
                      <a:lumOff val="80000"/>
                    </a:schemeClr>
                  </a:solidFill>
                  <a:latin typeface="微软雅黑" panose="020B0503020204020204" pitchFamily="34" charset="-122"/>
                  <a:ea typeface="微软雅黑" panose="020B0503020204020204" pitchFamily="34" charset="-122"/>
                  <a:sym typeface="思源黑体旧字形 ExtraLight" panose="020B0200000000000000" pitchFamily="34" charset="-128"/>
                </a:endParaRPr>
              </a:p>
            </p:txBody>
          </p:sp>
          <p:sp>
            <p:nvSpPr>
              <p:cNvPr id="694" name="任意多边形 3"/>
              <p:cNvSpPr/>
              <p:nvPr/>
            </p:nvSpPr>
            <p:spPr bwMode="auto">
              <a:xfrm>
                <a:off x="10167" y="4136"/>
                <a:ext cx="1275" cy="3274"/>
              </a:xfrm>
              <a:custGeom>
                <a:avLst/>
                <a:gdLst>
                  <a:gd name="connsiteX0" fmla="*/ 50834 w 266772"/>
                  <a:gd name="connsiteY0" fmla="*/ 116876 h 684743"/>
                  <a:gd name="connsiteX1" fmla="*/ 56483 w 266772"/>
                  <a:gd name="connsiteY1" fmla="*/ 116876 h 684743"/>
                  <a:gd name="connsiteX2" fmla="*/ 96021 w 266772"/>
                  <a:gd name="connsiteY2" fmla="*/ 116876 h 684743"/>
                  <a:gd name="connsiteX3" fmla="*/ 97324 w 266772"/>
                  <a:gd name="connsiteY3" fmla="*/ 130780 h 684743"/>
                  <a:gd name="connsiteX4" fmla="*/ 98628 w 266772"/>
                  <a:gd name="connsiteY4" fmla="*/ 140338 h 684743"/>
                  <a:gd name="connsiteX5" fmla="*/ 100365 w 266772"/>
                  <a:gd name="connsiteY5" fmla="*/ 151200 h 684743"/>
                  <a:gd name="connsiteX6" fmla="*/ 102538 w 266772"/>
                  <a:gd name="connsiteY6" fmla="*/ 163366 h 684743"/>
                  <a:gd name="connsiteX7" fmla="*/ 106014 w 266772"/>
                  <a:gd name="connsiteY7" fmla="*/ 175966 h 684743"/>
                  <a:gd name="connsiteX8" fmla="*/ 109924 w 266772"/>
                  <a:gd name="connsiteY8" fmla="*/ 189434 h 684743"/>
                  <a:gd name="connsiteX9" fmla="*/ 114703 w 266772"/>
                  <a:gd name="connsiteY9" fmla="*/ 203338 h 684743"/>
                  <a:gd name="connsiteX10" fmla="*/ 116441 w 266772"/>
                  <a:gd name="connsiteY10" fmla="*/ 194214 h 684743"/>
                  <a:gd name="connsiteX11" fmla="*/ 119048 w 266772"/>
                  <a:gd name="connsiteY11" fmla="*/ 185524 h 684743"/>
                  <a:gd name="connsiteX12" fmla="*/ 121221 w 266772"/>
                  <a:gd name="connsiteY12" fmla="*/ 177269 h 684743"/>
                  <a:gd name="connsiteX13" fmla="*/ 123828 w 266772"/>
                  <a:gd name="connsiteY13" fmla="*/ 169883 h 684743"/>
                  <a:gd name="connsiteX14" fmla="*/ 128172 w 266772"/>
                  <a:gd name="connsiteY14" fmla="*/ 158586 h 684743"/>
                  <a:gd name="connsiteX15" fmla="*/ 130345 w 266772"/>
                  <a:gd name="connsiteY15" fmla="*/ 154242 h 684743"/>
                  <a:gd name="connsiteX16" fmla="*/ 120786 w 266772"/>
                  <a:gd name="connsiteY16" fmla="*/ 144683 h 684743"/>
                  <a:gd name="connsiteX17" fmla="*/ 133386 w 266772"/>
                  <a:gd name="connsiteY17" fmla="*/ 131648 h 684743"/>
                  <a:gd name="connsiteX18" fmla="*/ 146421 w 266772"/>
                  <a:gd name="connsiteY18" fmla="*/ 144683 h 684743"/>
                  <a:gd name="connsiteX19" fmla="*/ 136862 w 266772"/>
                  <a:gd name="connsiteY19" fmla="*/ 154242 h 684743"/>
                  <a:gd name="connsiteX20" fmla="*/ 138600 w 266772"/>
                  <a:gd name="connsiteY20" fmla="*/ 158586 h 684743"/>
                  <a:gd name="connsiteX21" fmla="*/ 142945 w 266772"/>
                  <a:gd name="connsiteY21" fmla="*/ 169883 h 684743"/>
                  <a:gd name="connsiteX22" fmla="*/ 145552 w 266772"/>
                  <a:gd name="connsiteY22" fmla="*/ 177269 h 684743"/>
                  <a:gd name="connsiteX23" fmla="*/ 148159 w 266772"/>
                  <a:gd name="connsiteY23" fmla="*/ 185524 h 684743"/>
                  <a:gd name="connsiteX24" fmla="*/ 150331 w 266772"/>
                  <a:gd name="connsiteY24" fmla="*/ 194214 h 684743"/>
                  <a:gd name="connsiteX25" fmla="*/ 152069 w 266772"/>
                  <a:gd name="connsiteY25" fmla="*/ 203338 h 684743"/>
                  <a:gd name="connsiteX26" fmla="*/ 157283 w 266772"/>
                  <a:gd name="connsiteY26" fmla="*/ 189434 h 684743"/>
                  <a:gd name="connsiteX27" fmla="*/ 161193 w 266772"/>
                  <a:gd name="connsiteY27" fmla="*/ 175966 h 684743"/>
                  <a:gd name="connsiteX28" fmla="*/ 164234 w 266772"/>
                  <a:gd name="connsiteY28" fmla="*/ 163366 h 684743"/>
                  <a:gd name="connsiteX29" fmla="*/ 166841 w 266772"/>
                  <a:gd name="connsiteY29" fmla="*/ 151200 h 684743"/>
                  <a:gd name="connsiteX30" fmla="*/ 168579 w 266772"/>
                  <a:gd name="connsiteY30" fmla="*/ 140338 h 684743"/>
                  <a:gd name="connsiteX31" fmla="*/ 169883 w 266772"/>
                  <a:gd name="connsiteY31" fmla="*/ 130780 h 684743"/>
                  <a:gd name="connsiteX32" fmla="*/ 171186 w 266772"/>
                  <a:gd name="connsiteY32" fmla="*/ 116876 h 684743"/>
                  <a:gd name="connsiteX33" fmla="*/ 210289 w 266772"/>
                  <a:gd name="connsiteY33" fmla="*/ 116876 h 684743"/>
                  <a:gd name="connsiteX34" fmla="*/ 215938 w 266772"/>
                  <a:gd name="connsiteY34" fmla="*/ 116876 h 684743"/>
                  <a:gd name="connsiteX35" fmla="*/ 221586 w 266772"/>
                  <a:gd name="connsiteY35" fmla="*/ 117745 h 684743"/>
                  <a:gd name="connsiteX36" fmla="*/ 227234 w 266772"/>
                  <a:gd name="connsiteY36" fmla="*/ 119049 h 684743"/>
                  <a:gd name="connsiteX37" fmla="*/ 232448 w 266772"/>
                  <a:gd name="connsiteY37" fmla="*/ 121221 h 684743"/>
                  <a:gd name="connsiteX38" fmla="*/ 237227 w 266772"/>
                  <a:gd name="connsiteY38" fmla="*/ 123393 h 684743"/>
                  <a:gd name="connsiteX39" fmla="*/ 242007 w 266772"/>
                  <a:gd name="connsiteY39" fmla="*/ 126435 h 684743"/>
                  <a:gd name="connsiteX40" fmla="*/ 246351 w 266772"/>
                  <a:gd name="connsiteY40" fmla="*/ 129476 h 684743"/>
                  <a:gd name="connsiteX41" fmla="*/ 250262 w 266772"/>
                  <a:gd name="connsiteY41" fmla="*/ 133386 h 684743"/>
                  <a:gd name="connsiteX42" fmla="*/ 254172 w 266772"/>
                  <a:gd name="connsiteY42" fmla="*/ 137297 h 684743"/>
                  <a:gd name="connsiteX43" fmla="*/ 257214 w 266772"/>
                  <a:gd name="connsiteY43" fmla="*/ 141642 h 684743"/>
                  <a:gd name="connsiteX44" fmla="*/ 260255 w 266772"/>
                  <a:gd name="connsiteY44" fmla="*/ 146421 h 684743"/>
                  <a:gd name="connsiteX45" fmla="*/ 262427 w 266772"/>
                  <a:gd name="connsiteY45" fmla="*/ 151200 h 684743"/>
                  <a:gd name="connsiteX46" fmla="*/ 264600 w 266772"/>
                  <a:gd name="connsiteY46" fmla="*/ 156414 h 684743"/>
                  <a:gd name="connsiteX47" fmla="*/ 265903 w 266772"/>
                  <a:gd name="connsiteY47" fmla="*/ 162062 h 684743"/>
                  <a:gd name="connsiteX48" fmla="*/ 266772 w 266772"/>
                  <a:gd name="connsiteY48" fmla="*/ 167276 h 684743"/>
                  <a:gd name="connsiteX49" fmla="*/ 266772 w 266772"/>
                  <a:gd name="connsiteY49" fmla="*/ 173359 h 684743"/>
                  <a:gd name="connsiteX50" fmla="*/ 266772 w 266772"/>
                  <a:gd name="connsiteY50" fmla="*/ 371917 h 684743"/>
                  <a:gd name="connsiteX51" fmla="*/ 266338 w 266772"/>
                  <a:gd name="connsiteY51" fmla="*/ 376261 h 684743"/>
                  <a:gd name="connsiteX52" fmla="*/ 265034 w 266772"/>
                  <a:gd name="connsiteY52" fmla="*/ 380172 h 684743"/>
                  <a:gd name="connsiteX53" fmla="*/ 263296 w 266772"/>
                  <a:gd name="connsiteY53" fmla="*/ 384082 h 684743"/>
                  <a:gd name="connsiteX54" fmla="*/ 260689 w 266772"/>
                  <a:gd name="connsiteY54" fmla="*/ 387123 h 684743"/>
                  <a:gd name="connsiteX55" fmla="*/ 257214 w 266772"/>
                  <a:gd name="connsiteY55" fmla="*/ 389730 h 684743"/>
                  <a:gd name="connsiteX56" fmla="*/ 253738 w 266772"/>
                  <a:gd name="connsiteY56" fmla="*/ 391903 h 684743"/>
                  <a:gd name="connsiteX57" fmla="*/ 249827 w 266772"/>
                  <a:gd name="connsiteY57" fmla="*/ 393206 h 684743"/>
                  <a:gd name="connsiteX58" fmla="*/ 245048 w 266772"/>
                  <a:gd name="connsiteY58" fmla="*/ 393641 h 684743"/>
                  <a:gd name="connsiteX59" fmla="*/ 240703 w 266772"/>
                  <a:gd name="connsiteY59" fmla="*/ 393206 h 684743"/>
                  <a:gd name="connsiteX60" fmla="*/ 236793 w 266772"/>
                  <a:gd name="connsiteY60" fmla="*/ 391903 h 684743"/>
                  <a:gd name="connsiteX61" fmla="*/ 233317 w 266772"/>
                  <a:gd name="connsiteY61" fmla="*/ 389730 h 684743"/>
                  <a:gd name="connsiteX62" fmla="*/ 229841 w 266772"/>
                  <a:gd name="connsiteY62" fmla="*/ 387123 h 684743"/>
                  <a:gd name="connsiteX63" fmla="*/ 227234 w 266772"/>
                  <a:gd name="connsiteY63" fmla="*/ 384082 h 684743"/>
                  <a:gd name="connsiteX64" fmla="*/ 225062 w 266772"/>
                  <a:gd name="connsiteY64" fmla="*/ 380172 h 684743"/>
                  <a:gd name="connsiteX65" fmla="*/ 224193 w 266772"/>
                  <a:gd name="connsiteY65" fmla="*/ 376261 h 684743"/>
                  <a:gd name="connsiteX66" fmla="*/ 223758 w 266772"/>
                  <a:gd name="connsiteY66" fmla="*/ 371917 h 684743"/>
                  <a:gd name="connsiteX67" fmla="*/ 223758 w 266772"/>
                  <a:gd name="connsiteY67" fmla="*/ 205510 h 684743"/>
                  <a:gd name="connsiteX68" fmla="*/ 202469 w 266772"/>
                  <a:gd name="connsiteY68" fmla="*/ 205510 h 684743"/>
                  <a:gd name="connsiteX69" fmla="*/ 202469 w 266772"/>
                  <a:gd name="connsiteY69" fmla="*/ 657805 h 684743"/>
                  <a:gd name="connsiteX70" fmla="*/ 202469 w 266772"/>
                  <a:gd name="connsiteY70" fmla="*/ 660412 h 684743"/>
                  <a:gd name="connsiteX71" fmla="*/ 202034 w 266772"/>
                  <a:gd name="connsiteY71" fmla="*/ 663019 h 684743"/>
                  <a:gd name="connsiteX72" fmla="*/ 201165 w 266772"/>
                  <a:gd name="connsiteY72" fmla="*/ 665626 h 684743"/>
                  <a:gd name="connsiteX73" fmla="*/ 200296 w 266772"/>
                  <a:gd name="connsiteY73" fmla="*/ 668233 h 684743"/>
                  <a:gd name="connsiteX74" fmla="*/ 197689 w 266772"/>
                  <a:gd name="connsiteY74" fmla="*/ 673012 h 684743"/>
                  <a:gd name="connsiteX75" fmla="*/ 194648 w 266772"/>
                  <a:gd name="connsiteY75" fmla="*/ 676922 h 684743"/>
                  <a:gd name="connsiteX76" fmla="*/ 190303 w 266772"/>
                  <a:gd name="connsiteY76" fmla="*/ 680398 h 684743"/>
                  <a:gd name="connsiteX77" fmla="*/ 185958 w 266772"/>
                  <a:gd name="connsiteY77" fmla="*/ 683005 h 684743"/>
                  <a:gd name="connsiteX78" fmla="*/ 183352 w 266772"/>
                  <a:gd name="connsiteY78" fmla="*/ 683874 h 684743"/>
                  <a:gd name="connsiteX79" fmla="*/ 180745 w 266772"/>
                  <a:gd name="connsiteY79" fmla="*/ 684309 h 684743"/>
                  <a:gd name="connsiteX80" fmla="*/ 178138 w 266772"/>
                  <a:gd name="connsiteY80" fmla="*/ 684743 h 684743"/>
                  <a:gd name="connsiteX81" fmla="*/ 175096 w 266772"/>
                  <a:gd name="connsiteY81" fmla="*/ 684743 h 684743"/>
                  <a:gd name="connsiteX82" fmla="*/ 172490 w 266772"/>
                  <a:gd name="connsiteY82" fmla="*/ 684743 h 684743"/>
                  <a:gd name="connsiteX83" fmla="*/ 169883 w 266772"/>
                  <a:gd name="connsiteY83" fmla="*/ 684309 h 684743"/>
                  <a:gd name="connsiteX84" fmla="*/ 167276 w 266772"/>
                  <a:gd name="connsiteY84" fmla="*/ 683874 h 684743"/>
                  <a:gd name="connsiteX85" fmla="*/ 164669 w 266772"/>
                  <a:gd name="connsiteY85" fmla="*/ 683005 h 684743"/>
                  <a:gd name="connsiteX86" fmla="*/ 159890 w 266772"/>
                  <a:gd name="connsiteY86" fmla="*/ 680398 h 684743"/>
                  <a:gd name="connsiteX87" fmla="*/ 155979 w 266772"/>
                  <a:gd name="connsiteY87" fmla="*/ 676922 h 684743"/>
                  <a:gd name="connsiteX88" fmla="*/ 152503 w 266772"/>
                  <a:gd name="connsiteY88" fmla="*/ 673012 h 684743"/>
                  <a:gd name="connsiteX89" fmla="*/ 149896 w 266772"/>
                  <a:gd name="connsiteY89" fmla="*/ 668233 h 684743"/>
                  <a:gd name="connsiteX90" fmla="*/ 149027 w 266772"/>
                  <a:gd name="connsiteY90" fmla="*/ 665626 h 684743"/>
                  <a:gd name="connsiteX91" fmla="*/ 148593 w 266772"/>
                  <a:gd name="connsiteY91" fmla="*/ 663019 h 684743"/>
                  <a:gd name="connsiteX92" fmla="*/ 148159 w 266772"/>
                  <a:gd name="connsiteY92" fmla="*/ 660412 h 684743"/>
                  <a:gd name="connsiteX93" fmla="*/ 148159 w 266772"/>
                  <a:gd name="connsiteY93" fmla="*/ 657805 h 684743"/>
                  <a:gd name="connsiteX94" fmla="*/ 148159 w 266772"/>
                  <a:gd name="connsiteY94" fmla="*/ 393641 h 684743"/>
                  <a:gd name="connsiteX95" fmla="*/ 124262 w 266772"/>
                  <a:gd name="connsiteY95" fmla="*/ 393641 h 684743"/>
                  <a:gd name="connsiteX96" fmla="*/ 124262 w 266772"/>
                  <a:gd name="connsiteY96" fmla="*/ 657805 h 684743"/>
                  <a:gd name="connsiteX97" fmla="*/ 124262 w 266772"/>
                  <a:gd name="connsiteY97" fmla="*/ 660412 h 684743"/>
                  <a:gd name="connsiteX98" fmla="*/ 123828 w 266772"/>
                  <a:gd name="connsiteY98" fmla="*/ 663019 h 684743"/>
                  <a:gd name="connsiteX99" fmla="*/ 122959 w 266772"/>
                  <a:gd name="connsiteY99" fmla="*/ 665626 h 684743"/>
                  <a:gd name="connsiteX100" fmla="*/ 122090 w 266772"/>
                  <a:gd name="connsiteY100" fmla="*/ 668233 h 684743"/>
                  <a:gd name="connsiteX101" fmla="*/ 119483 w 266772"/>
                  <a:gd name="connsiteY101" fmla="*/ 673012 h 684743"/>
                  <a:gd name="connsiteX102" fmla="*/ 116007 w 266772"/>
                  <a:gd name="connsiteY102" fmla="*/ 676922 h 684743"/>
                  <a:gd name="connsiteX103" fmla="*/ 112097 w 266772"/>
                  <a:gd name="connsiteY103" fmla="*/ 680398 h 684743"/>
                  <a:gd name="connsiteX104" fmla="*/ 107752 w 266772"/>
                  <a:gd name="connsiteY104" fmla="*/ 683005 h 684743"/>
                  <a:gd name="connsiteX105" fmla="*/ 105145 w 266772"/>
                  <a:gd name="connsiteY105" fmla="*/ 683874 h 684743"/>
                  <a:gd name="connsiteX106" fmla="*/ 102538 w 266772"/>
                  <a:gd name="connsiteY106" fmla="*/ 684309 h 684743"/>
                  <a:gd name="connsiteX107" fmla="*/ 99931 w 266772"/>
                  <a:gd name="connsiteY107" fmla="*/ 684743 h 684743"/>
                  <a:gd name="connsiteX108" fmla="*/ 96890 w 266772"/>
                  <a:gd name="connsiteY108" fmla="*/ 684743 h 684743"/>
                  <a:gd name="connsiteX109" fmla="*/ 91676 w 266772"/>
                  <a:gd name="connsiteY109" fmla="*/ 684743 h 684743"/>
                  <a:gd name="connsiteX110" fmla="*/ 89069 w 266772"/>
                  <a:gd name="connsiteY110" fmla="*/ 684743 h 684743"/>
                  <a:gd name="connsiteX111" fmla="*/ 86462 w 266772"/>
                  <a:gd name="connsiteY111" fmla="*/ 684309 h 684743"/>
                  <a:gd name="connsiteX112" fmla="*/ 83855 w 266772"/>
                  <a:gd name="connsiteY112" fmla="*/ 683874 h 684743"/>
                  <a:gd name="connsiteX113" fmla="*/ 81248 w 266772"/>
                  <a:gd name="connsiteY113" fmla="*/ 683005 h 684743"/>
                  <a:gd name="connsiteX114" fmla="*/ 76469 w 266772"/>
                  <a:gd name="connsiteY114" fmla="*/ 680398 h 684743"/>
                  <a:gd name="connsiteX115" fmla="*/ 72558 w 266772"/>
                  <a:gd name="connsiteY115" fmla="*/ 676922 h 684743"/>
                  <a:gd name="connsiteX116" fmla="*/ 69083 w 266772"/>
                  <a:gd name="connsiteY116" fmla="*/ 673012 h 684743"/>
                  <a:gd name="connsiteX117" fmla="*/ 66476 w 266772"/>
                  <a:gd name="connsiteY117" fmla="*/ 668233 h 684743"/>
                  <a:gd name="connsiteX118" fmla="*/ 65607 w 266772"/>
                  <a:gd name="connsiteY118" fmla="*/ 665626 h 684743"/>
                  <a:gd name="connsiteX119" fmla="*/ 65172 w 266772"/>
                  <a:gd name="connsiteY119" fmla="*/ 663019 h 684743"/>
                  <a:gd name="connsiteX120" fmla="*/ 64738 w 266772"/>
                  <a:gd name="connsiteY120" fmla="*/ 660412 h 684743"/>
                  <a:gd name="connsiteX121" fmla="*/ 64738 w 266772"/>
                  <a:gd name="connsiteY121" fmla="*/ 657805 h 684743"/>
                  <a:gd name="connsiteX122" fmla="*/ 64738 w 266772"/>
                  <a:gd name="connsiteY122" fmla="*/ 205510 h 684743"/>
                  <a:gd name="connsiteX123" fmla="*/ 43448 w 266772"/>
                  <a:gd name="connsiteY123" fmla="*/ 205510 h 684743"/>
                  <a:gd name="connsiteX124" fmla="*/ 43448 w 266772"/>
                  <a:gd name="connsiteY124" fmla="*/ 371917 h 684743"/>
                  <a:gd name="connsiteX125" fmla="*/ 43014 w 266772"/>
                  <a:gd name="connsiteY125" fmla="*/ 376261 h 684743"/>
                  <a:gd name="connsiteX126" fmla="*/ 41710 w 266772"/>
                  <a:gd name="connsiteY126" fmla="*/ 380606 h 684743"/>
                  <a:gd name="connsiteX127" fmla="*/ 39538 w 266772"/>
                  <a:gd name="connsiteY127" fmla="*/ 384082 h 684743"/>
                  <a:gd name="connsiteX128" fmla="*/ 36931 w 266772"/>
                  <a:gd name="connsiteY128" fmla="*/ 387558 h 684743"/>
                  <a:gd name="connsiteX129" fmla="*/ 33455 w 266772"/>
                  <a:gd name="connsiteY129" fmla="*/ 390165 h 684743"/>
                  <a:gd name="connsiteX130" fmla="*/ 29979 w 266772"/>
                  <a:gd name="connsiteY130" fmla="*/ 391903 h 684743"/>
                  <a:gd name="connsiteX131" fmla="*/ 25634 w 266772"/>
                  <a:gd name="connsiteY131" fmla="*/ 393206 h 684743"/>
                  <a:gd name="connsiteX132" fmla="*/ 21290 w 266772"/>
                  <a:gd name="connsiteY132" fmla="*/ 393641 h 684743"/>
                  <a:gd name="connsiteX133" fmla="*/ 16945 w 266772"/>
                  <a:gd name="connsiteY133" fmla="*/ 393206 h 684743"/>
                  <a:gd name="connsiteX134" fmla="*/ 13034 w 266772"/>
                  <a:gd name="connsiteY134" fmla="*/ 391468 h 684743"/>
                  <a:gd name="connsiteX135" fmla="*/ 9559 w 266772"/>
                  <a:gd name="connsiteY135" fmla="*/ 389730 h 684743"/>
                  <a:gd name="connsiteX136" fmla="*/ 6083 w 266772"/>
                  <a:gd name="connsiteY136" fmla="*/ 386689 h 684743"/>
                  <a:gd name="connsiteX137" fmla="*/ 3476 w 266772"/>
                  <a:gd name="connsiteY137" fmla="*/ 383648 h 684743"/>
                  <a:gd name="connsiteX138" fmla="*/ 1738 w 266772"/>
                  <a:gd name="connsiteY138" fmla="*/ 379737 h 684743"/>
                  <a:gd name="connsiteX139" fmla="*/ 434 w 266772"/>
                  <a:gd name="connsiteY139" fmla="*/ 375392 h 684743"/>
                  <a:gd name="connsiteX140" fmla="*/ 0 w 266772"/>
                  <a:gd name="connsiteY140" fmla="*/ 371048 h 684743"/>
                  <a:gd name="connsiteX141" fmla="*/ 0 w 266772"/>
                  <a:gd name="connsiteY141" fmla="*/ 173359 h 684743"/>
                  <a:gd name="connsiteX142" fmla="*/ 434 w 266772"/>
                  <a:gd name="connsiteY142" fmla="*/ 167276 h 684743"/>
                  <a:gd name="connsiteX143" fmla="*/ 1303 w 266772"/>
                  <a:gd name="connsiteY143" fmla="*/ 162062 h 684743"/>
                  <a:gd name="connsiteX144" fmla="*/ 2607 w 266772"/>
                  <a:gd name="connsiteY144" fmla="*/ 156414 h 684743"/>
                  <a:gd name="connsiteX145" fmla="*/ 4345 w 266772"/>
                  <a:gd name="connsiteY145" fmla="*/ 151200 h 684743"/>
                  <a:gd name="connsiteX146" fmla="*/ 6952 w 266772"/>
                  <a:gd name="connsiteY146" fmla="*/ 146421 h 684743"/>
                  <a:gd name="connsiteX147" fmla="*/ 9559 w 266772"/>
                  <a:gd name="connsiteY147" fmla="*/ 141642 h 684743"/>
                  <a:gd name="connsiteX148" fmla="*/ 13034 w 266772"/>
                  <a:gd name="connsiteY148" fmla="*/ 137297 h 684743"/>
                  <a:gd name="connsiteX149" fmla="*/ 16510 w 266772"/>
                  <a:gd name="connsiteY149" fmla="*/ 133386 h 684743"/>
                  <a:gd name="connsiteX150" fmla="*/ 20855 w 266772"/>
                  <a:gd name="connsiteY150" fmla="*/ 129476 h 684743"/>
                  <a:gd name="connsiteX151" fmla="*/ 25200 w 266772"/>
                  <a:gd name="connsiteY151" fmla="*/ 126435 h 684743"/>
                  <a:gd name="connsiteX152" fmla="*/ 29545 w 266772"/>
                  <a:gd name="connsiteY152" fmla="*/ 123393 h 684743"/>
                  <a:gd name="connsiteX153" fmla="*/ 34759 w 266772"/>
                  <a:gd name="connsiteY153" fmla="*/ 121221 h 684743"/>
                  <a:gd name="connsiteX154" fmla="*/ 39972 w 266772"/>
                  <a:gd name="connsiteY154" fmla="*/ 119049 h 684743"/>
                  <a:gd name="connsiteX155" fmla="*/ 45186 w 266772"/>
                  <a:gd name="connsiteY155" fmla="*/ 117745 h 684743"/>
                  <a:gd name="connsiteX156" fmla="*/ 127738 w 266772"/>
                  <a:gd name="connsiteY156" fmla="*/ 0 h 684743"/>
                  <a:gd name="connsiteX157" fmla="*/ 132952 w 266772"/>
                  <a:gd name="connsiteY157" fmla="*/ 0 h 684743"/>
                  <a:gd name="connsiteX158" fmla="*/ 138166 w 266772"/>
                  <a:gd name="connsiteY158" fmla="*/ 0 h 684743"/>
                  <a:gd name="connsiteX159" fmla="*/ 143380 w 266772"/>
                  <a:gd name="connsiteY159" fmla="*/ 869 h 684743"/>
                  <a:gd name="connsiteX160" fmla="*/ 148594 w 266772"/>
                  <a:gd name="connsiteY160" fmla="*/ 2173 h 684743"/>
                  <a:gd name="connsiteX161" fmla="*/ 153373 w 266772"/>
                  <a:gd name="connsiteY161" fmla="*/ 3910 h 684743"/>
                  <a:gd name="connsiteX162" fmla="*/ 158152 w 266772"/>
                  <a:gd name="connsiteY162" fmla="*/ 6517 h 684743"/>
                  <a:gd name="connsiteX163" fmla="*/ 162497 w 266772"/>
                  <a:gd name="connsiteY163" fmla="*/ 9124 h 684743"/>
                  <a:gd name="connsiteX164" fmla="*/ 166407 w 266772"/>
                  <a:gd name="connsiteY164" fmla="*/ 12166 h 684743"/>
                  <a:gd name="connsiteX165" fmla="*/ 170318 w 266772"/>
                  <a:gd name="connsiteY165" fmla="*/ 15207 h 684743"/>
                  <a:gd name="connsiteX166" fmla="*/ 173794 w 266772"/>
                  <a:gd name="connsiteY166" fmla="*/ 19117 h 684743"/>
                  <a:gd name="connsiteX167" fmla="*/ 176835 w 266772"/>
                  <a:gd name="connsiteY167" fmla="*/ 23028 h 684743"/>
                  <a:gd name="connsiteX168" fmla="*/ 179442 w 266772"/>
                  <a:gd name="connsiteY168" fmla="*/ 27372 h 684743"/>
                  <a:gd name="connsiteX169" fmla="*/ 181614 w 266772"/>
                  <a:gd name="connsiteY169" fmla="*/ 32152 h 684743"/>
                  <a:gd name="connsiteX170" fmla="*/ 183352 w 266772"/>
                  <a:gd name="connsiteY170" fmla="*/ 36931 h 684743"/>
                  <a:gd name="connsiteX171" fmla="*/ 184656 w 266772"/>
                  <a:gd name="connsiteY171" fmla="*/ 42145 h 684743"/>
                  <a:gd name="connsiteX172" fmla="*/ 185525 w 266772"/>
                  <a:gd name="connsiteY172" fmla="*/ 47359 h 684743"/>
                  <a:gd name="connsiteX173" fmla="*/ 185959 w 266772"/>
                  <a:gd name="connsiteY173" fmla="*/ 52572 h 684743"/>
                  <a:gd name="connsiteX174" fmla="*/ 185525 w 266772"/>
                  <a:gd name="connsiteY174" fmla="*/ 58221 h 684743"/>
                  <a:gd name="connsiteX175" fmla="*/ 184656 w 266772"/>
                  <a:gd name="connsiteY175" fmla="*/ 63434 h 684743"/>
                  <a:gd name="connsiteX176" fmla="*/ 183352 w 266772"/>
                  <a:gd name="connsiteY176" fmla="*/ 68648 h 684743"/>
                  <a:gd name="connsiteX177" fmla="*/ 181614 w 266772"/>
                  <a:gd name="connsiteY177" fmla="*/ 73427 h 684743"/>
                  <a:gd name="connsiteX178" fmla="*/ 179442 w 266772"/>
                  <a:gd name="connsiteY178" fmla="*/ 77772 h 684743"/>
                  <a:gd name="connsiteX179" fmla="*/ 176835 w 266772"/>
                  <a:gd name="connsiteY179" fmla="*/ 82117 h 684743"/>
                  <a:gd name="connsiteX180" fmla="*/ 173794 w 266772"/>
                  <a:gd name="connsiteY180" fmla="*/ 86462 h 684743"/>
                  <a:gd name="connsiteX181" fmla="*/ 170318 w 266772"/>
                  <a:gd name="connsiteY181" fmla="*/ 89938 h 684743"/>
                  <a:gd name="connsiteX182" fmla="*/ 166407 w 266772"/>
                  <a:gd name="connsiteY182" fmla="*/ 93414 h 684743"/>
                  <a:gd name="connsiteX183" fmla="*/ 162497 w 266772"/>
                  <a:gd name="connsiteY183" fmla="*/ 96455 h 684743"/>
                  <a:gd name="connsiteX184" fmla="*/ 158152 w 266772"/>
                  <a:gd name="connsiteY184" fmla="*/ 99062 h 684743"/>
                  <a:gd name="connsiteX185" fmla="*/ 153373 w 266772"/>
                  <a:gd name="connsiteY185" fmla="*/ 101234 h 684743"/>
                  <a:gd name="connsiteX186" fmla="*/ 148594 w 266772"/>
                  <a:gd name="connsiteY186" fmla="*/ 103407 h 684743"/>
                  <a:gd name="connsiteX187" fmla="*/ 143380 w 266772"/>
                  <a:gd name="connsiteY187" fmla="*/ 104710 h 684743"/>
                  <a:gd name="connsiteX188" fmla="*/ 138166 w 266772"/>
                  <a:gd name="connsiteY188" fmla="*/ 105145 h 684743"/>
                  <a:gd name="connsiteX189" fmla="*/ 132952 w 266772"/>
                  <a:gd name="connsiteY189" fmla="*/ 105579 h 684743"/>
                  <a:gd name="connsiteX190" fmla="*/ 127738 w 266772"/>
                  <a:gd name="connsiteY190" fmla="*/ 105145 h 684743"/>
                  <a:gd name="connsiteX191" fmla="*/ 122090 w 266772"/>
                  <a:gd name="connsiteY191" fmla="*/ 104710 h 684743"/>
                  <a:gd name="connsiteX192" fmla="*/ 117311 w 266772"/>
                  <a:gd name="connsiteY192" fmla="*/ 103407 h 684743"/>
                  <a:gd name="connsiteX193" fmla="*/ 112531 w 266772"/>
                  <a:gd name="connsiteY193" fmla="*/ 101234 h 684743"/>
                  <a:gd name="connsiteX194" fmla="*/ 107752 w 266772"/>
                  <a:gd name="connsiteY194" fmla="*/ 99062 h 684743"/>
                  <a:gd name="connsiteX195" fmla="*/ 103407 w 266772"/>
                  <a:gd name="connsiteY195" fmla="*/ 96455 h 684743"/>
                  <a:gd name="connsiteX196" fmla="*/ 99497 w 266772"/>
                  <a:gd name="connsiteY196" fmla="*/ 93414 h 684743"/>
                  <a:gd name="connsiteX197" fmla="*/ 95587 w 266772"/>
                  <a:gd name="connsiteY197" fmla="*/ 89938 h 684743"/>
                  <a:gd name="connsiteX198" fmla="*/ 92111 w 266772"/>
                  <a:gd name="connsiteY198" fmla="*/ 86462 h 684743"/>
                  <a:gd name="connsiteX199" fmla="*/ 89069 w 266772"/>
                  <a:gd name="connsiteY199" fmla="*/ 82117 h 684743"/>
                  <a:gd name="connsiteX200" fmla="*/ 86462 w 266772"/>
                  <a:gd name="connsiteY200" fmla="*/ 77772 h 684743"/>
                  <a:gd name="connsiteX201" fmla="*/ 84290 w 266772"/>
                  <a:gd name="connsiteY201" fmla="*/ 73427 h 684743"/>
                  <a:gd name="connsiteX202" fmla="*/ 82552 w 266772"/>
                  <a:gd name="connsiteY202" fmla="*/ 68648 h 684743"/>
                  <a:gd name="connsiteX203" fmla="*/ 81249 w 266772"/>
                  <a:gd name="connsiteY203" fmla="*/ 63434 h 684743"/>
                  <a:gd name="connsiteX204" fmla="*/ 80380 w 266772"/>
                  <a:gd name="connsiteY204" fmla="*/ 58221 h 684743"/>
                  <a:gd name="connsiteX205" fmla="*/ 79945 w 266772"/>
                  <a:gd name="connsiteY205" fmla="*/ 52572 h 684743"/>
                  <a:gd name="connsiteX206" fmla="*/ 80380 w 266772"/>
                  <a:gd name="connsiteY206" fmla="*/ 47359 h 684743"/>
                  <a:gd name="connsiteX207" fmla="*/ 81249 w 266772"/>
                  <a:gd name="connsiteY207" fmla="*/ 42145 h 684743"/>
                  <a:gd name="connsiteX208" fmla="*/ 82552 w 266772"/>
                  <a:gd name="connsiteY208" fmla="*/ 36931 h 684743"/>
                  <a:gd name="connsiteX209" fmla="*/ 84290 w 266772"/>
                  <a:gd name="connsiteY209" fmla="*/ 32152 h 684743"/>
                  <a:gd name="connsiteX210" fmla="*/ 86462 w 266772"/>
                  <a:gd name="connsiteY210" fmla="*/ 27372 h 684743"/>
                  <a:gd name="connsiteX211" fmla="*/ 89069 w 266772"/>
                  <a:gd name="connsiteY211" fmla="*/ 23028 h 684743"/>
                  <a:gd name="connsiteX212" fmla="*/ 92111 w 266772"/>
                  <a:gd name="connsiteY212" fmla="*/ 19117 h 684743"/>
                  <a:gd name="connsiteX213" fmla="*/ 95587 w 266772"/>
                  <a:gd name="connsiteY213" fmla="*/ 15207 h 684743"/>
                  <a:gd name="connsiteX214" fmla="*/ 99497 w 266772"/>
                  <a:gd name="connsiteY214" fmla="*/ 12166 h 684743"/>
                  <a:gd name="connsiteX215" fmla="*/ 103407 w 266772"/>
                  <a:gd name="connsiteY215" fmla="*/ 9124 h 684743"/>
                  <a:gd name="connsiteX216" fmla="*/ 107752 w 266772"/>
                  <a:gd name="connsiteY216" fmla="*/ 6517 h 684743"/>
                  <a:gd name="connsiteX217" fmla="*/ 112531 w 266772"/>
                  <a:gd name="connsiteY217" fmla="*/ 3910 h 684743"/>
                  <a:gd name="connsiteX218" fmla="*/ 117311 w 266772"/>
                  <a:gd name="connsiteY218" fmla="*/ 2173 h 684743"/>
                  <a:gd name="connsiteX219" fmla="*/ 122090 w 266772"/>
                  <a:gd name="connsiteY219" fmla="*/ 869 h 68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66772" h="684743">
                    <a:moveTo>
                      <a:pt x="50834" y="116876"/>
                    </a:moveTo>
                    <a:lnTo>
                      <a:pt x="56483" y="116876"/>
                    </a:lnTo>
                    <a:lnTo>
                      <a:pt x="96021" y="116876"/>
                    </a:lnTo>
                    <a:lnTo>
                      <a:pt x="97324" y="130780"/>
                    </a:lnTo>
                    <a:lnTo>
                      <a:pt x="98628" y="140338"/>
                    </a:lnTo>
                    <a:lnTo>
                      <a:pt x="100365" y="151200"/>
                    </a:lnTo>
                    <a:lnTo>
                      <a:pt x="102538" y="163366"/>
                    </a:lnTo>
                    <a:lnTo>
                      <a:pt x="106014" y="175966"/>
                    </a:lnTo>
                    <a:lnTo>
                      <a:pt x="109924" y="189434"/>
                    </a:lnTo>
                    <a:lnTo>
                      <a:pt x="114703" y="203338"/>
                    </a:lnTo>
                    <a:lnTo>
                      <a:pt x="116441" y="194214"/>
                    </a:lnTo>
                    <a:lnTo>
                      <a:pt x="119048" y="185524"/>
                    </a:lnTo>
                    <a:lnTo>
                      <a:pt x="121221" y="177269"/>
                    </a:lnTo>
                    <a:lnTo>
                      <a:pt x="123828" y="169883"/>
                    </a:lnTo>
                    <a:lnTo>
                      <a:pt x="128172" y="158586"/>
                    </a:lnTo>
                    <a:lnTo>
                      <a:pt x="130345" y="154242"/>
                    </a:lnTo>
                    <a:lnTo>
                      <a:pt x="120786" y="144683"/>
                    </a:lnTo>
                    <a:lnTo>
                      <a:pt x="133386" y="131648"/>
                    </a:lnTo>
                    <a:lnTo>
                      <a:pt x="146421" y="144683"/>
                    </a:lnTo>
                    <a:lnTo>
                      <a:pt x="136862" y="154242"/>
                    </a:lnTo>
                    <a:lnTo>
                      <a:pt x="138600" y="158586"/>
                    </a:lnTo>
                    <a:lnTo>
                      <a:pt x="142945" y="169883"/>
                    </a:lnTo>
                    <a:lnTo>
                      <a:pt x="145552" y="177269"/>
                    </a:lnTo>
                    <a:lnTo>
                      <a:pt x="148159" y="185524"/>
                    </a:lnTo>
                    <a:lnTo>
                      <a:pt x="150331" y="194214"/>
                    </a:lnTo>
                    <a:lnTo>
                      <a:pt x="152069" y="203338"/>
                    </a:lnTo>
                    <a:lnTo>
                      <a:pt x="157283" y="189434"/>
                    </a:lnTo>
                    <a:lnTo>
                      <a:pt x="161193" y="175966"/>
                    </a:lnTo>
                    <a:lnTo>
                      <a:pt x="164234" y="163366"/>
                    </a:lnTo>
                    <a:lnTo>
                      <a:pt x="166841" y="151200"/>
                    </a:lnTo>
                    <a:lnTo>
                      <a:pt x="168579" y="140338"/>
                    </a:lnTo>
                    <a:lnTo>
                      <a:pt x="169883" y="130780"/>
                    </a:lnTo>
                    <a:lnTo>
                      <a:pt x="171186" y="116876"/>
                    </a:lnTo>
                    <a:lnTo>
                      <a:pt x="210289" y="116876"/>
                    </a:lnTo>
                    <a:lnTo>
                      <a:pt x="215938" y="116876"/>
                    </a:lnTo>
                    <a:lnTo>
                      <a:pt x="221586" y="117745"/>
                    </a:lnTo>
                    <a:lnTo>
                      <a:pt x="227234" y="119049"/>
                    </a:lnTo>
                    <a:lnTo>
                      <a:pt x="232448" y="121221"/>
                    </a:lnTo>
                    <a:lnTo>
                      <a:pt x="237227" y="123393"/>
                    </a:lnTo>
                    <a:lnTo>
                      <a:pt x="242007" y="126435"/>
                    </a:lnTo>
                    <a:lnTo>
                      <a:pt x="246351" y="129476"/>
                    </a:lnTo>
                    <a:lnTo>
                      <a:pt x="250262" y="133386"/>
                    </a:lnTo>
                    <a:lnTo>
                      <a:pt x="254172" y="137297"/>
                    </a:lnTo>
                    <a:lnTo>
                      <a:pt x="257214" y="141642"/>
                    </a:lnTo>
                    <a:lnTo>
                      <a:pt x="260255" y="146421"/>
                    </a:lnTo>
                    <a:lnTo>
                      <a:pt x="262427" y="151200"/>
                    </a:lnTo>
                    <a:lnTo>
                      <a:pt x="264600" y="156414"/>
                    </a:lnTo>
                    <a:lnTo>
                      <a:pt x="265903" y="162062"/>
                    </a:lnTo>
                    <a:lnTo>
                      <a:pt x="266772" y="167276"/>
                    </a:lnTo>
                    <a:lnTo>
                      <a:pt x="266772" y="173359"/>
                    </a:lnTo>
                    <a:lnTo>
                      <a:pt x="266772" y="371917"/>
                    </a:lnTo>
                    <a:lnTo>
                      <a:pt x="266338" y="376261"/>
                    </a:lnTo>
                    <a:lnTo>
                      <a:pt x="265034" y="380172"/>
                    </a:lnTo>
                    <a:lnTo>
                      <a:pt x="263296" y="384082"/>
                    </a:lnTo>
                    <a:lnTo>
                      <a:pt x="260689" y="387123"/>
                    </a:lnTo>
                    <a:lnTo>
                      <a:pt x="257214" y="389730"/>
                    </a:lnTo>
                    <a:lnTo>
                      <a:pt x="253738" y="391903"/>
                    </a:lnTo>
                    <a:lnTo>
                      <a:pt x="249827" y="393206"/>
                    </a:lnTo>
                    <a:lnTo>
                      <a:pt x="245048" y="393641"/>
                    </a:lnTo>
                    <a:lnTo>
                      <a:pt x="240703" y="393206"/>
                    </a:lnTo>
                    <a:lnTo>
                      <a:pt x="236793" y="391903"/>
                    </a:lnTo>
                    <a:lnTo>
                      <a:pt x="233317" y="389730"/>
                    </a:lnTo>
                    <a:lnTo>
                      <a:pt x="229841" y="387123"/>
                    </a:lnTo>
                    <a:lnTo>
                      <a:pt x="227234" y="384082"/>
                    </a:lnTo>
                    <a:lnTo>
                      <a:pt x="225062" y="380172"/>
                    </a:lnTo>
                    <a:lnTo>
                      <a:pt x="224193" y="376261"/>
                    </a:lnTo>
                    <a:lnTo>
                      <a:pt x="223758" y="371917"/>
                    </a:lnTo>
                    <a:lnTo>
                      <a:pt x="223758" y="205510"/>
                    </a:lnTo>
                    <a:lnTo>
                      <a:pt x="202469" y="205510"/>
                    </a:lnTo>
                    <a:lnTo>
                      <a:pt x="202469" y="657805"/>
                    </a:lnTo>
                    <a:lnTo>
                      <a:pt x="202469" y="660412"/>
                    </a:lnTo>
                    <a:lnTo>
                      <a:pt x="202034" y="663019"/>
                    </a:lnTo>
                    <a:lnTo>
                      <a:pt x="201165" y="665626"/>
                    </a:lnTo>
                    <a:lnTo>
                      <a:pt x="200296" y="668233"/>
                    </a:lnTo>
                    <a:lnTo>
                      <a:pt x="197689" y="673012"/>
                    </a:lnTo>
                    <a:lnTo>
                      <a:pt x="194648" y="676922"/>
                    </a:lnTo>
                    <a:lnTo>
                      <a:pt x="190303" y="680398"/>
                    </a:lnTo>
                    <a:lnTo>
                      <a:pt x="185958" y="683005"/>
                    </a:lnTo>
                    <a:lnTo>
                      <a:pt x="183352" y="683874"/>
                    </a:lnTo>
                    <a:lnTo>
                      <a:pt x="180745" y="684309"/>
                    </a:lnTo>
                    <a:lnTo>
                      <a:pt x="178138" y="684743"/>
                    </a:lnTo>
                    <a:lnTo>
                      <a:pt x="175096" y="684743"/>
                    </a:lnTo>
                    <a:lnTo>
                      <a:pt x="172490" y="684743"/>
                    </a:lnTo>
                    <a:lnTo>
                      <a:pt x="169883" y="684309"/>
                    </a:lnTo>
                    <a:lnTo>
                      <a:pt x="167276" y="683874"/>
                    </a:lnTo>
                    <a:lnTo>
                      <a:pt x="164669" y="683005"/>
                    </a:lnTo>
                    <a:lnTo>
                      <a:pt x="159890" y="680398"/>
                    </a:lnTo>
                    <a:lnTo>
                      <a:pt x="155979" y="676922"/>
                    </a:lnTo>
                    <a:lnTo>
                      <a:pt x="152503" y="673012"/>
                    </a:lnTo>
                    <a:lnTo>
                      <a:pt x="149896" y="668233"/>
                    </a:lnTo>
                    <a:lnTo>
                      <a:pt x="149027" y="665626"/>
                    </a:lnTo>
                    <a:lnTo>
                      <a:pt x="148593" y="663019"/>
                    </a:lnTo>
                    <a:lnTo>
                      <a:pt x="148159" y="660412"/>
                    </a:lnTo>
                    <a:lnTo>
                      <a:pt x="148159" y="657805"/>
                    </a:lnTo>
                    <a:lnTo>
                      <a:pt x="148159" y="393641"/>
                    </a:lnTo>
                    <a:lnTo>
                      <a:pt x="124262" y="393641"/>
                    </a:lnTo>
                    <a:lnTo>
                      <a:pt x="124262" y="657805"/>
                    </a:lnTo>
                    <a:lnTo>
                      <a:pt x="124262" y="660412"/>
                    </a:lnTo>
                    <a:lnTo>
                      <a:pt x="123828" y="663019"/>
                    </a:lnTo>
                    <a:lnTo>
                      <a:pt x="122959" y="665626"/>
                    </a:lnTo>
                    <a:lnTo>
                      <a:pt x="122090" y="668233"/>
                    </a:lnTo>
                    <a:lnTo>
                      <a:pt x="119483" y="673012"/>
                    </a:lnTo>
                    <a:lnTo>
                      <a:pt x="116007" y="676922"/>
                    </a:lnTo>
                    <a:lnTo>
                      <a:pt x="112097" y="680398"/>
                    </a:lnTo>
                    <a:lnTo>
                      <a:pt x="107752" y="683005"/>
                    </a:lnTo>
                    <a:lnTo>
                      <a:pt x="105145" y="683874"/>
                    </a:lnTo>
                    <a:lnTo>
                      <a:pt x="102538" y="684309"/>
                    </a:lnTo>
                    <a:lnTo>
                      <a:pt x="99931" y="684743"/>
                    </a:lnTo>
                    <a:lnTo>
                      <a:pt x="96890" y="684743"/>
                    </a:lnTo>
                    <a:lnTo>
                      <a:pt x="91676" y="684743"/>
                    </a:lnTo>
                    <a:lnTo>
                      <a:pt x="89069" y="684743"/>
                    </a:lnTo>
                    <a:lnTo>
                      <a:pt x="86462" y="684309"/>
                    </a:lnTo>
                    <a:lnTo>
                      <a:pt x="83855" y="683874"/>
                    </a:lnTo>
                    <a:lnTo>
                      <a:pt x="81248" y="683005"/>
                    </a:lnTo>
                    <a:lnTo>
                      <a:pt x="76469" y="680398"/>
                    </a:lnTo>
                    <a:lnTo>
                      <a:pt x="72558" y="676922"/>
                    </a:lnTo>
                    <a:lnTo>
                      <a:pt x="69083" y="673012"/>
                    </a:lnTo>
                    <a:lnTo>
                      <a:pt x="66476" y="668233"/>
                    </a:lnTo>
                    <a:lnTo>
                      <a:pt x="65607" y="665626"/>
                    </a:lnTo>
                    <a:lnTo>
                      <a:pt x="65172" y="663019"/>
                    </a:lnTo>
                    <a:lnTo>
                      <a:pt x="64738" y="660412"/>
                    </a:lnTo>
                    <a:lnTo>
                      <a:pt x="64738" y="657805"/>
                    </a:lnTo>
                    <a:lnTo>
                      <a:pt x="64738" y="205510"/>
                    </a:lnTo>
                    <a:lnTo>
                      <a:pt x="43448" y="205510"/>
                    </a:lnTo>
                    <a:lnTo>
                      <a:pt x="43448" y="371917"/>
                    </a:lnTo>
                    <a:lnTo>
                      <a:pt x="43014" y="376261"/>
                    </a:lnTo>
                    <a:lnTo>
                      <a:pt x="41710" y="380606"/>
                    </a:lnTo>
                    <a:lnTo>
                      <a:pt x="39538" y="384082"/>
                    </a:lnTo>
                    <a:lnTo>
                      <a:pt x="36931" y="387558"/>
                    </a:lnTo>
                    <a:lnTo>
                      <a:pt x="33455" y="390165"/>
                    </a:lnTo>
                    <a:lnTo>
                      <a:pt x="29979" y="391903"/>
                    </a:lnTo>
                    <a:lnTo>
                      <a:pt x="25634" y="393206"/>
                    </a:lnTo>
                    <a:lnTo>
                      <a:pt x="21290" y="393641"/>
                    </a:lnTo>
                    <a:lnTo>
                      <a:pt x="16945" y="393206"/>
                    </a:lnTo>
                    <a:lnTo>
                      <a:pt x="13034" y="391468"/>
                    </a:lnTo>
                    <a:lnTo>
                      <a:pt x="9559" y="389730"/>
                    </a:lnTo>
                    <a:lnTo>
                      <a:pt x="6083" y="386689"/>
                    </a:lnTo>
                    <a:lnTo>
                      <a:pt x="3476" y="383648"/>
                    </a:lnTo>
                    <a:lnTo>
                      <a:pt x="1738" y="379737"/>
                    </a:lnTo>
                    <a:lnTo>
                      <a:pt x="434" y="375392"/>
                    </a:lnTo>
                    <a:lnTo>
                      <a:pt x="0" y="371048"/>
                    </a:lnTo>
                    <a:lnTo>
                      <a:pt x="0" y="173359"/>
                    </a:lnTo>
                    <a:lnTo>
                      <a:pt x="434" y="167276"/>
                    </a:lnTo>
                    <a:lnTo>
                      <a:pt x="1303" y="162062"/>
                    </a:lnTo>
                    <a:lnTo>
                      <a:pt x="2607" y="156414"/>
                    </a:lnTo>
                    <a:lnTo>
                      <a:pt x="4345" y="151200"/>
                    </a:lnTo>
                    <a:lnTo>
                      <a:pt x="6952" y="146421"/>
                    </a:lnTo>
                    <a:lnTo>
                      <a:pt x="9559" y="141642"/>
                    </a:lnTo>
                    <a:lnTo>
                      <a:pt x="13034" y="137297"/>
                    </a:lnTo>
                    <a:lnTo>
                      <a:pt x="16510" y="133386"/>
                    </a:lnTo>
                    <a:lnTo>
                      <a:pt x="20855" y="129476"/>
                    </a:lnTo>
                    <a:lnTo>
                      <a:pt x="25200" y="126435"/>
                    </a:lnTo>
                    <a:lnTo>
                      <a:pt x="29545" y="123393"/>
                    </a:lnTo>
                    <a:lnTo>
                      <a:pt x="34759" y="121221"/>
                    </a:lnTo>
                    <a:lnTo>
                      <a:pt x="39972" y="119049"/>
                    </a:lnTo>
                    <a:lnTo>
                      <a:pt x="45186" y="117745"/>
                    </a:lnTo>
                    <a:close/>
                    <a:moveTo>
                      <a:pt x="127738" y="0"/>
                    </a:moveTo>
                    <a:lnTo>
                      <a:pt x="132952" y="0"/>
                    </a:lnTo>
                    <a:lnTo>
                      <a:pt x="138166" y="0"/>
                    </a:lnTo>
                    <a:lnTo>
                      <a:pt x="143380" y="869"/>
                    </a:lnTo>
                    <a:lnTo>
                      <a:pt x="148594" y="2173"/>
                    </a:lnTo>
                    <a:lnTo>
                      <a:pt x="153373" y="3910"/>
                    </a:lnTo>
                    <a:lnTo>
                      <a:pt x="158152" y="6517"/>
                    </a:lnTo>
                    <a:lnTo>
                      <a:pt x="162497" y="9124"/>
                    </a:lnTo>
                    <a:lnTo>
                      <a:pt x="166407" y="12166"/>
                    </a:lnTo>
                    <a:lnTo>
                      <a:pt x="170318" y="15207"/>
                    </a:lnTo>
                    <a:lnTo>
                      <a:pt x="173794" y="19117"/>
                    </a:lnTo>
                    <a:lnTo>
                      <a:pt x="176835" y="23028"/>
                    </a:lnTo>
                    <a:lnTo>
                      <a:pt x="179442" y="27372"/>
                    </a:lnTo>
                    <a:lnTo>
                      <a:pt x="181614" y="32152"/>
                    </a:lnTo>
                    <a:lnTo>
                      <a:pt x="183352" y="36931"/>
                    </a:lnTo>
                    <a:lnTo>
                      <a:pt x="184656" y="42145"/>
                    </a:lnTo>
                    <a:lnTo>
                      <a:pt x="185525" y="47359"/>
                    </a:lnTo>
                    <a:lnTo>
                      <a:pt x="185959" y="52572"/>
                    </a:lnTo>
                    <a:lnTo>
                      <a:pt x="185525" y="58221"/>
                    </a:lnTo>
                    <a:lnTo>
                      <a:pt x="184656" y="63434"/>
                    </a:lnTo>
                    <a:lnTo>
                      <a:pt x="183352" y="68648"/>
                    </a:lnTo>
                    <a:lnTo>
                      <a:pt x="181614" y="73427"/>
                    </a:lnTo>
                    <a:lnTo>
                      <a:pt x="179442" y="77772"/>
                    </a:lnTo>
                    <a:lnTo>
                      <a:pt x="176835" y="82117"/>
                    </a:lnTo>
                    <a:lnTo>
                      <a:pt x="173794" y="86462"/>
                    </a:lnTo>
                    <a:lnTo>
                      <a:pt x="170318" y="89938"/>
                    </a:lnTo>
                    <a:lnTo>
                      <a:pt x="166407" y="93414"/>
                    </a:lnTo>
                    <a:lnTo>
                      <a:pt x="162497" y="96455"/>
                    </a:lnTo>
                    <a:lnTo>
                      <a:pt x="158152" y="99062"/>
                    </a:lnTo>
                    <a:lnTo>
                      <a:pt x="153373" y="101234"/>
                    </a:lnTo>
                    <a:lnTo>
                      <a:pt x="148594" y="103407"/>
                    </a:lnTo>
                    <a:lnTo>
                      <a:pt x="143380" y="104710"/>
                    </a:lnTo>
                    <a:lnTo>
                      <a:pt x="138166" y="105145"/>
                    </a:lnTo>
                    <a:lnTo>
                      <a:pt x="132952" y="105579"/>
                    </a:lnTo>
                    <a:lnTo>
                      <a:pt x="127738" y="105145"/>
                    </a:lnTo>
                    <a:lnTo>
                      <a:pt x="122090" y="104710"/>
                    </a:lnTo>
                    <a:lnTo>
                      <a:pt x="117311" y="103407"/>
                    </a:lnTo>
                    <a:lnTo>
                      <a:pt x="112531" y="101234"/>
                    </a:lnTo>
                    <a:lnTo>
                      <a:pt x="107752" y="99062"/>
                    </a:lnTo>
                    <a:lnTo>
                      <a:pt x="103407" y="96455"/>
                    </a:lnTo>
                    <a:lnTo>
                      <a:pt x="99497" y="93414"/>
                    </a:lnTo>
                    <a:lnTo>
                      <a:pt x="95587" y="89938"/>
                    </a:lnTo>
                    <a:lnTo>
                      <a:pt x="92111" y="86462"/>
                    </a:lnTo>
                    <a:lnTo>
                      <a:pt x="89069" y="82117"/>
                    </a:lnTo>
                    <a:lnTo>
                      <a:pt x="86462" y="77772"/>
                    </a:lnTo>
                    <a:lnTo>
                      <a:pt x="84290" y="73427"/>
                    </a:lnTo>
                    <a:lnTo>
                      <a:pt x="82552" y="68648"/>
                    </a:lnTo>
                    <a:lnTo>
                      <a:pt x="81249" y="63434"/>
                    </a:lnTo>
                    <a:lnTo>
                      <a:pt x="80380" y="58221"/>
                    </a:lnTo>
                    <a:lnTo>
                      <a:pt x="79945" y="52572"/>
                    </a:lnTo>
                    <a:lnTo>
                      <a:pt x="80380" y="47359"/>
                    </a:lnTo>
                    <a:lnTo>
                      <a:pt x="81249" y="42145"/>
                    </a:lnTo>
                    <a:lnTo>
                      <a:pt x="82552" y="36931"/>
                    </a:lnTo>
                    <a:lnTo>
                      <a:pt x="84290" y="32152"/>
                    </a:lnTo>
                    <a:lnTo>
                      <a:pt x="86462" y="27372"/>
                    </a:lnTo>
                    <a:lnTo>
                      <a:pt x="89069" y="23028"/>
                    </a:lnTo>
                    <a:lnTo>
                      <a:pt x="92111" y="19117"/>
                    </a:lnTo>
                    <a:lnTo>
                      <a:pt x="95587" y="15207"/>
                    </a:lnTo>
                    <a:lnTo>
                      <a:pt x="99497" y="12166"/>
                    </a:lnTo>
                    <a:lnTo>
                      <a:pt x="103407" y="9124"/>
                    </a:lnTo>
                    <a:lnTo>
                      <a:pt x="107752" y="6517"/>
                    </a:lnTo>
                    <a:lnTo>
                      <a:pt x="112531" y="3910"/>
                    </a:lnTo>
                    <a:lnTo>
                      <a:pt x="117311" y="2173"/>
                    </a:lnTo>
                    <a:lnTo>
                      <a:pt x="122090" y="869"/>
                    </a:lnTo>
                    <a:close/>
                  </a:path>
                </a:pathLst>
              </a:custGeom>
              <a:solidFill>
                <a:srgbClr val="D9D9D9"/>
              </a:solidFill>
              <a:ln>
                <a:noFill/>
              </a:ln>
            </p:spPr>
            <p:txBody>
              <a:bodyPr vert="horz" wrap="square" lIns="68580" tIns="34290" rIns="68580" bIns="34290" numCol="1" anchor="t" anchorCtr="0" compatLnSpc="1">
                <a:noAutofit/>
              </a:bodyPr>
              <a:p>
                <a:endParaRPr lang="zh-CN" altLang="en-US" sz="1350" baseline="-25000" dirty="0">
                  <a:solidFill>
                    <a:schemeClr val="accent2">
                      <a:lumMod val="20000"/>
                      <a:lumOff val="80000"/>
                    </a:schemeClr>
                  </a:solidFill>
                  <a:latin typeface="微软雅黑" panose="020B0503020204020204" pitchFamily="34" charset="-122"/>
                  <a:ea typeface="微软雅黑" panose="020B0503020204020204" pitchFamily="34" charset="-122"/>
                  <a:sym typeface="思源黑体旧字形 ExtraLight" panose="020B0200000000000000" pitchFamily="34" charset="-128"/>
                </a:endParaRPr>
              </a:p>
            </p:txBody>
          </p:sp>
          <p:sp>
            <p:nvSpPr>
              <p:cNvPr id="695" name="任意多边形 24"/>
              <p:cNvSpPr/>
              <p:nvPr/>
            </p:nvSpPr>
            <p:spPr bwMode="auto">
              <a:xfrm>
                <a:off x="8869" y="3823"/>
                <a:ext cx="1462" cy="3753"/>
              </a:xfrm>
              <a:custGeom>
                <a:avLst/>
                <a:gdLst>
                  <a:gd name="connsiteX0" fmla="*/ 50834 w 266772"/>
                  <a:gd name="connsiteY0" fmla="*/ 116876 h 684743"/>
                  <a:gd name="connsiteX1" fmla="*/ 56483 w 266772"/>
                  <a:gd name="connsiteY1" fmla="*/ 116876 h 684743"/>
                  <a:gd name="connsiteX2" fmla="*/ 96021 w 266772"/>
                  <a:gd name="connsiteY2" fmla="*/ 116876 h 684743"/>
                  <a:gd name="connsiteX3" fmla="*/ 97324 w 266772"/>
                  <a:gd name="connsiteY3" fmla="*/ 130780 h 684743"/>
                  <a:gd name="connsiteX4" fmla="*/ 98628 w 266772"/>
                  <a:gd name="connsiteY4" fmla="*/ 140338 h 684743"/>
                  <a:gd name="connsiteX5" fmla="*/ 100365 w 266772"/>
                  <a:gd name="connsiteY5" fmla="*/ 151200 h 684743"/>
                  <a:gd name="connsiteX6" fmla="*/ 102538 w 266772"/>
                  <a:gd name="connsiteY6" fmla="*/ 163366 h 684743"/>
                  <a:gd name="connsiteX7" fmla="*/ 106014 w 266772"/>
                  <a:gd name="connsiteY7" fmla="*/ 175966 h 684743"/>
                  <a:gd name="connsiteX8" fmla="*/ 109924 w 266772"/>
                  <a:gd name="connsiteY8" fmla="*/ 189434 h 684743"/>
                  <a:gd name="connsiteX9" fmla="*/ 114703 w 266772"/>
                  <a:gd name="connsiteY9" fmla="*/ 203338 h 684743"/>
                  <a:gd name="connsiteX10" fmla="*/ 116441 w 266772"/>
                  <a:gd name="connsiteY10" fmla="*/ 194214 h 684743"/>
                  <a:gd name="connsiteX11" fmla="*/ 119048 w 266772"/>
                  <a:gd name="connsiteY11" fmla="*/ 185524 h 684743"/>
                  <a:gd name="connsiteX12" fmla="*/ 121221 w 266772"/>
                  <a:gd name="connsiteY12" fmla="*/ 177269 h 684743"/>
                  <a:gd name="connsiteX13" fmla="*/ 123828 w 266772"/>
                  <a:gd name="connsiteY13" fmla="*/ 169883 h 684743"/>
                  <a:gd name="connsiteX14" fmla="*/ 128172 w 266772"/>
                  <a:gd name="connsiteY14" fmla="*/ 158586 h 684743"/>
                  <a:gd name="connsiteX15" fmla="*/ 130345 w 266772"/>
                  <a:gd name="connsiteY15" fmla="*/ 154242 h 684743"/>
                  <a:gd name="connsiteX16" fmla="*/ 120786 w 266772"/>
                  <a:gd name="connsiteY16" fmla="*/ 144683 h 684743"/>
                  <a:gd name="connsiteX17" fmla="*/ 133386 w 266772"/>
                  <a:gd name="connsiteY17" fmla="*/ 131648 h 684743"/>
                  <a:gd name="connsiteX18" fmla="*/ 146421 w 266772"/>
                  <a:gd name="connsiteY18" fmla="*/ 144683 h 684743"/>
                  <a:gd name="connsiteX19" fmla="*/ 136862 w 266772"/>
                  <a:gd name="connsiteY19" fmla="*/ 154242 h 684743"/>
                  <a:gd name="connsiteX20" fmla="*/ 138600 w 266772"/>
                  <a:gd name="connsiteY20" fmla="*/ 158586 h 684743"/>
                  <a:gd name="connsiteX21" fmla="*/ 142945 w 266772"/>
                  <a:gd name="connsiteY21" fmla="*/ 169883 h 684743"/>
                  <a:gd name="connsiteX22" fmla="*/ 145552 w 266772"/>
                  <a:gd name="connsiteY22" fmla="*/ 177269 h 684743"/>
                  <a:gd name="connsiteX23" fmla="*/ 148159 w 266772"/>
                  <a:gd name="connsiteY23" fmla="*/ 185524 h 684743"/>
                  <a:gd name="connsiteX24" fmla="*/ 150331 w 266772"/>
                  <a:gd name="connsiteY24" fmla="*/ 194214 h 684743"/>
                  <a:gd name="connsiteX25" fmla="*/ 152069 w 266772"/>
                  <a:gd name="connsiteY25" fmla="*/ 203338 h 684743"/>
                  <a:gd name="connsiteX26" fmla="*/ 157283 w 266772"/>
                  <a:gd name="connsiteY26" fmla="*/ 189434 h 684743"/>
                  <a:gd name="connsiteX27" fmla="*/ 161193 w 266772"/>
                  <a:gd name="connsiteY27" fmla="*/ 175966 h 684743"/>
                  <a:gd name="connsiteX28" fmla="*/ 164234 w 266772"/>
                  <a:gd name="connsiteY28" fmla="*/ 163366 h 684743"/>
                  <a:gd name="connsiteX29" fmla="*/ 166841 w 266772"/>
                  <a:gd name="connsiteY29" fmla="*/ 151200 h 684743"/>
                  <a:gd name="connsiteX30" fmla="*/ 168579 w 266772"/>
                  <a:gd name="connsiteY30" fmla="*/ 140338 h 684743"/>
                  <a:gd name="connsiteX31" fmla="*/ 169883 w 266772"/>
                  <a:gd name="connsiteY31" fmla="*/ 130780 h 684743"/>
                  <a:gd name="connsiteX32" fmla="*/ 171186 w 266772"/>
                  <a:gd name="connsiteY32" fmla="*/ 116876 h 684743"/>
                  <a:gd name="connsiteX33" fmla="*/ 210289 w 266772"/>
                  <a:gd name="connsiteY33" fmla="*/ 116876 h 684743"/>
                  <a:gd name="connsiteX34" fmla="*/ 215938 w 266772"/>
                  <a:gd name="connsiteY34" fmla="*/ 116876 h 684743"/>
                  <a:gd name="connsiteX35" fmla="*/ 221586 w 266772"/>
                  <a:gd name="connsiteY35" fmla="*/ 117745 h 684743"/>
                  <a:gd name="connsiteX36" fmla="*/ 227234 w 266772"/>
                  <a:gd name="connsiteY36" fmla="*/ 119049 h 684743"/>
                  <a:gd name="connsiteX37" fmla="*/ 232448 w 266772"/>
                  <a:gd name="connsiteY37" fmla="*/ 121221 h 684743"/>
                  <a:gd name="connsiteX38" fmla="*/ 237227 w 266772"/>
                  <a:gd name="connsiteY38" fmla="*/ 123393 h 684743"/>
                  <a:gd name="connsiteX39" fmla="*/ 242007 w 266772"/>
                  <a:gd name="connsiteY39" fmla="*/ 126435 h 684743"/>
                  <a:gd name="connsiteX40" fmla="*/ 246351 w 266772"/>
                  <a:gd name="connsiteY40" fmla="*/ 129476 h 684743"/>
                  <a:gd name="connsiteX41" fmla="*/ 250262 w 266772"/>
                  <a:gd name="connsiteY41" fmla="*/ 133386 h 684743"/>
                  <a:gd name="connsiteX42" fmla="*/ 254172 w 266772"/>
                  <a:gd name="connsiteY42" fmla="*/ 137297 h 684743"/>
                  <a:gd name="connsiteX43" fmla="*/ 257214 w 266772"/>
                  <a:gd name="connsiteY43" fmla="*/ 141642 h 684743"/>
                  <a:gd name="connsiteX44" fmla="*/ 260255 w 266772"/>
                  <a:gd name="connsiteY44" fmla="*/ 146421 h 684743"/>
                  <a:gd name="connsiteX45" fmla="*/ 262427 w 266772"/>
                  <a:gd name="connsiteY45" fmla="*/ 151200 h 684743"/>
                  <a:gd name="connsiteX46" fmla="*/ 264600 w 266772"/>
                  <a:gd name="connsiteY46" fmla="*/ 156414 h 684743"/>
                  <a:gd name="connsiteX47" fmla="*/ 265903 w 266772"/>
                  <a:gd name="connsiteY47" fmla="*/ 162062 h 684743"/>
                  <a:gd name="connsiteX48" fmla="*/ 266772 w 266772"/>
                  <a:gd name="connsiteY48" fmla="*/ 167276 h 684743"/>
                  <a:gd name="connsiteX49" fmla="*/ 266772 w 266772"/>
                  <a:gd name="connsiteY49" fmla="*/ 173359 h 684743"/>
                  <a:gd name="connsiteX50" fmla="*/ 266772 w 266772"/>
                  <a:gd name="connsiteY50" fmla="*/ 371917 h 684743"/>
                  <a:gd name="connsiteX51" fmla="*/ 266338 w 266772"/>
                  <a:gd name="connsiteY51" fmla="*/ 376261 h 684743"/>
                  <a:gd name="connsiteX52" fmla="*/ 265034 w 266772"/>
                  <a:gd name="connsiteY52" fmla="*/ 380172 h 684743"/>
                  <a:gd name="connsiteX53" fmla="*/ 263296 w 266772"/>
                  <a:gd name="connsiteY53" fmla="*/ 384082 h 684743"/>
                  <a:gd name="connsiteX54" fmla="*/ 260689 w 266772"/>
                  <a:gd name="connsiteY54" fmla="*/ 387123 h 684743"/>
                  <a:gd name="connsiteX55" fmla="*/ 257214 w 266772"/>
                  <a:gd name="connsiteY55" fmla="*/ 389730 h 684743"/>
                  <a:gd name="connsiteX56" fmla="*/ 253738 w 266772"/>
                  <a:gd name="connsiteY56" fmla="*/ 391903 h 684743"/>
                  <a:gd name="connsiteX57" fmla="*/ 249827 w 266772"/>
                  <a:gd name="connsiteY57" fmla="*/ 393206 h 684743"/>
                  <a:gd name="connsiteX58" fmla="*/ 245048 w 266772"/>
                  <a:gd name="connsiteY58" fmla="*/ 393641 h 684743"/>
                  <a:gd name="connsiteX59" fmla="*/ 240703 w 266772"/>
                  <a:gd name="connsiteY59" fmla="*/ 393206 h 684743"/>
                  <a:gd name="connsiteX60" fmla="*/ 236793 w 266772"/>
                  <a:gd name="connsiteY60" fmla="*/ 391903 h 684743"/>
                  <a:gd name="connsiteX61" fmla="*/ 233317 w 266772"/>
                  <a:gd name="connsiteY61" fmla="*/ 389730 h 684743"/>
                  <a:gd name="connsiteX62" fmla="*/ 229841 w 266772"/>
                  <a:gd name="connsiteY62" fmla="*/ 387123 h 684743"/>
                  <a:gd name="connsiteX63" fmla="*/ 227234 w 266772"/>
                  <a:gd name="connsiteY63" fmla="*/ 384082 h 684743"/>
                  <a:gd name="connsiteX64" fmla="*/ 225062 w 266772"/>
                  <a:gd name="connsiteY64" fmla="*/ 380172 h 684743"/>
                  <a:gd name="connsiteX65" fmla="*/ 224193 w 266772"/>
                  <a:gd name="connsiteY65" fmla="*/ 376261 h 684743"/>
                  <a:gd name="connsiteX66" fmla="*/ 223758 w 266772"/>
                  <a:gd name="connsiteY66" fmla="*/ 371917 h 684743"/>
                  <a:gd name="connsiteX67" fmla="*/ 223758 w 266772"/>
                  <a:gd name="connsiteY67" fmla="*/ 205510 h 684743"/>
                  <a:gd name="connsiteX68" fmla="*/ 202469 w 266772"/>
                  <a:gd name="connsiteY68" fmla="*/ 205510 h 684743"/>
                  <a:gd name="connsiteX69" fmla="*/ 202469 w 266772"/>
                  <a:gd name="connsiteY69" fmla="*/ 657805 h 684743"/>
                  <a:gd name="connsiteX70" fmla="*/ 202469 w 266772"/>
                  <a:gd name="connsiteY70" fmla="*/ 660412 h 684743"/>
                  <a:gd name="connsiteX71" fmla="*/ 202034 w 266772"/>
                  <a:gd name="connsiteY71" fmla="*/ 663019 h 684743"/>
                  <a:gd name="connsiteX72" fmla="*/ 201165 w 266772"/>
                  <a:gd name="connsiteY72" fmla="*/ 665626 h 684743"/>
                  <a:gd name="connsiteX73" fmla="*/ 200296 w 266772"/>
                  <a:gd name="connsiteY73" fmla="*/ 668233 h 684743"/>
                  <a:gd name="connsiteX74" fmla="*/ 197689 w 266772"/>
                  <a:gd name="connsiteY74" fmla="*/ 673012 h 684743"/>
                  <a:gd name="connsiteX75" fmla="*/ 194648 w 266772"/>
                  <a:gd name="connsiteY75" fmla="*/ 676922 h 684743"/>
                  <a:gd name="connsiteX76" fmla="*/ 190303 w 266772"/>
                  <a:gd name="connsiteY76" fmla="*/ 680398 h 684743"/>
                  <a:gd name="connsiteX77" fmla="*/ 185958 w 266772"/>
                  <a:gd name="connsiteY77" fmla="*/ 683005 h 684743"/>
                  <a:gd name="connsiteX78" fmla="*/ 183352 w 266772"/>
                  <a:gd name="connsiteY78" fmla="*/ 683874 h 684743"/>
                  <a:gd name="connsiteX79" fmla="*/ 180745 w 266772"/>
                  <a:gd name="connsiteY79" fmla="*/ 684309 h 684743"/>
                  <a:gd name="connsiteX80" fmla="*/ 178138 w 266772"/>
                  <a:gd name="connsiteY80" fmla="*/ 684743 h 684743"/>
                  <a:gd name="connsiteX81" fmla="*/ 175096 w 266772"/>
                  <a:gd name="connsiteY81" fmla="*/ 684743 h 684743"/>
                  <a:gd name="connsiteX82" fmla="*/ 172490 w 266772"/>
                  <a:gd name="connsiteY82" fmla="*/ 684743 h 684743"/>
                  <a:gd name="connsiteX83" fmla="*/ 169883 w 266772"/>
                  <a:gd name="connsiteY83" fmla="*/ 684309 h 684743"/>
                  <a:gd name="connsiteX84" fmla="*/ 167276 w 266772"/>
                  <a:gd name="connsiteY84" fmla="*/ 683874 h 684743"/>
                  <a:gd name="connsiteX85" fmla="*/ 164669 w 266772"/>
                  <a:gd name="connsiteY85" fmla="*/ 683005 h 684743"/>
                  <a:gd name="connsiteX86" fmla="*/ 159890 w 266772"/>
                  <a:gd name="connsiteY86" fmla="*/ 680398 h 684743"/>
                  <a:gd name="connsiteX87" fmla="*/ 155979 w 266772"/>
                  <a:gd name="connsiteY87" fmla="*/ 676922 h 684743"/>
                  <a:gd name="connsiteX88" fmla="*/ 152503 w 266772"/>
                  <a:gd name="connsiteY88" fmla="*/ 673012 h 684743"/>
                  <a:gd name="connsiteX89" fmla="*/ 149896 w 266772"/>
                  <a:gd name="connsiteY89" fmla="*/ 668233 h 684743"/>
                  <a:gd name="connsiteX90" fmla="*/ 149027 w 266772"/>
                  <a:gd name="connsiteY90" fmla="*/ 665626 h 684743"/>
                  <a:gd name="connsiteX91" fmla="*/ 148593 w 266772"/>
                  <a:gd name="connsiteY91" fmla="*/ 663019 h 684743"/>
                  <a:gd name="connsiteX92" fmla="*/ 148159 w 266772"/>
                  <a:gd name="connsiteY92" fmla="*/ 660412 h 684743"/>
                  <a:gd name="connsiteX93" fmla="*/ 148159 w 266772"/>
                  <a:gd name="connsiteY93" fmla="*/ 657805 h 684743"/>
                  <a:gd name="connsiteX94" fmla="*/ 148159 w 266772"/>
                  <a:gd name="connsiteY94" fmla="*/ 393641 h 684743"/>
                  <a:gd name="connsiteX95" fmla="*/ 124262 w 266772"/>
                  <a:gd name="connsiteY95" fmla="*/ 393641 h 684743"/>
                  <a:gd name="connsiteX96" fmla="*/ 124262 w 266772"/>
                  <a:gd name="connsiteY96" fmla="*/ 657805 h 684743"/>
                  <a:gd name="connsiteX97" fmla="*/ 124262 w 266772"/>
                  <a:gd name="connsiteY97" fmla="*/ 660412 h 684743"/>
                  <a:gd name="connsiteX98" fmla="*/ 123828 w 266772"/>
                  <a:gd name="connsiteY98" fmla="*/ 663019 h 684743"/>
                  <a:gd name="connsiteX99" fmla="*/ 122959 w 266772"/>
                  <a:gd name="connsiteY99" fmla="*/ 665626 h 684743"/>
                  <a:gd name="connsiteX100" fmla="*/ 122090 w 266772"/>
                  <a:gd name="connsiteY100" fmla="*/ 668233 h 684743"/>
                  <a:gd name="connsiteX101" fmla="*/ 119483 w 266772"/>
                  <a:gd name="connsiteY101" fmla="*/ 673012 h 684743"/>
                  <a:gd name="connsiteX102" fmla="*/ 116007 w 266772"/>
                  <a:gd name="connsiteY102" fmla="*/ 676922 h 684743"/>
                  <a:gd name="connsiteX103" fmla="*/ 112097 w 266772"/>
                  <a:gd name="connsiteY103" fmla="*/ 680398 h 684743"/>
                  <a:gd name="connsiteX104" fmla="*/ 107752 w 266772"/>
                  <a:gd name="connsiteY104" fmla="*/ 683005 h 684743"/>
                  <a:gd name="connsiteX105" fmla="*/ 105145 w 266772"/>
                  <a:gd name="connsiteY105" fmla="*/ 683874 h 684743"/>
                  <a:gd name="connsiteX106" fmla="*/ 102538 w 266772"/>
                  <a:gd name="connsiteY106" fmla="*/ 684309 h 684743"/>
                  <a:gd name="connsiteX107" fmla="*/ 99931 w 266772"/>
                  <a:gd name="connsiteY107" fmla="*/ 684743 h 684743"/>
                  <a:gd name="connsiteX108" fmla="*/ 96890 w 266772"/>
                  <a:gd name="connsiteY108" fmla="*/ 684743 h 684743"/>
                  <a:gd name="connsiteX109" fmla="*/ 91676 w 266772"/>
                  <a:gd name="connsiteY109" fmla="*/ 684743 h 684743"/>
                  <a:gd name="connsiteX110" fmla="*/ 89069 w 266772"/>
                  <a:gd name="connsiteY110" fmla="*/ 684743 h 684743"/>
                  <a:gd name="connsiteX111" fmla="*/ 86462 w 266772"/>
                  <a:gd name="connsiteY111" fmla="*/ 684309 h 684743"/>
                  <a:gd name="connsiteX112" fmla="*/ 83855 w 266772"/>
                  <a:gd name="connsiteY112" fmla="*/ 683874 h 684743"/>
                  <a:gd name="connsiteX113" fmla="*/ 81248 w 266772"/>
                  <a:gd name="connsiteY113" fmla="*/ 683005 h 684743"/>
                  <a:gd name="connsiteX114" fmla="*/ 76469 w 266772"/>
                  <a:gd name="connsiteY114" fmla="*/ 680398 h 684743"/>
                  <a:gd name="connsiteX115" fmla="*/ 72558 w 266772"/>
                  <a:gd name="connsiteY115" fmla="*/ 676922 h 684743"/>
                  <a:gd name="connsiteX116" fmla="*/ 69083 w 266772"/>
                  <a:gd name="connsiteY116" fmla="*/ 673012 h 684743"/>
                  <a:gd name="connsiteX117" fmla="*/ 66476 w 266772"/>
                  <a:gd name="connsiteY117" fmla="*/ 668233 h 684743"/>
                  <a:gd name="connsiteX118" fmla="*/ 65607 w 266772"/>
                  <a:gd name="connsiteY118" fmla="*/ 665626 h 684743"/>
                  <a:gd name="connsiteX119" fmla="*/ 65172 w 266772"/>
                  <a:gd name="connsiteY119" fmla="*/ 663019 h 684743"/>
                  <a:gd name="connsiteX120" fmla="*/ 64738 w 266772"/>
                  <a:gd name="connsiteY120" fmla="*/ 660412 h 684743"/>
                  <a:gd name="connsiteX121" fmla="*/ 64738 w 266772"/>
                  <a:gd name="connsiteY121" fmla="*/ 657805 h 684743"/>
                  <a:gd name="connsiteX122" fmla="*/ 64738 w 266772"/>
                  <a:gd name="connsiteY122" fmla="*/ 205510 h 684743"/>
                  <a:gd name="connsiteX123" fmla="*/ 43448 w 266772"/>
                  <a:gd name="connsiteY123" fmla="*/ 205510 h 684743"/>
                  <a:gd name="connsiteX124" fmla="*/ 43448 w 266772"/>
                  <a:gd name="connsiteY124" fmla="*/ 371917 h 684743"/>
                  <a:gd name="connsiteX125" fmla="*/ 43014 w 266772"/>
                  <a:gd name="connsiteY125" fmla="*/ 376261 h 684743"/>
                  <a:gd name="connsiteX126" fmla="*/ 41710 w 266772"/>
                  <a:gd name="connsiteY126" fmla="*/ 380606 h 684743"/>
                  <a:gd name="connsiteX127" fmla="*/ 39538 w 266772"/>
                  <a:gd name="connsiteY127" fmla="*/ 384082 h 684743"/>
                  <a:gd name="connsiteX128" fmla="*/ 36931 w 266772"/>
                  <a:gd name="connsiteY128" fmla="*/ 387558 h 684743"/>
                  <a:gd name="connsiteX129" fmla="*/ 33455 w 266772"/>
                  <a:gd name="connsiteY129" fmla="*/ 390165 h 684743"/>
                  <a:gd name="connsiteX130" fmla="*/ 29979 w 266772"/>
                  <a:gd name="connsiteY130" fmla="*/ 391903 h 684743"/>
                  <a:gd name="connsiteX131" fmla="*/ 25634 w 266772"/>
                  <a:gd name="connsiteY131" fmla="*/ 393206 h 684743"/>
                  <a:gd name="connsiteX132" fmla="*/ 21290 w 266772"/>
                  <a:gd name="connsiteY132" fmla="*/ 393641 h 684743"/>
                  <a:gd name="connsiteX133" fmla="*/ 16945 w 266772"/>
                  <a:gd name="connsiteY133" fmla="*/ 393206 h 684743"/>
                  <a:gd name="connsiteX134" fmla="*/ 13034 w 266772"/>
                  <a:gd name="connsiteY134" fmla="*/ 391468 h 684743"/>
                  <a:gd name="connsiteX135" fmla="*/ 9559 w 266772"/>
                  <a:gd name="connsiteY135" fmla="*/ 389730 h 684743"/>
                  <a:gd name="connsiteX136" fmla="*/ 6083 w 266772"/>
                  <a:gd name="connsiteY136" fmla="*/ 386689 h 684743"/>
                  <a:gd name="connsiteX137" fmla="*/ 3476 w 266772"/>
                  <a:gd name="connsiteY137" fmla="*/ 383648 h 684743"/>
                  <a:gd name="connsiteX138" fmla="*/ 1738 w 266772"/>
                  <a:gd name="connsiteY138" fmla="*/ 379737 h 684743"/>
                  <a:gd name="connsiteX139" fmla="*/ 434 w 266772"/>
                  <a:gd name="connsiteY139" fmla="*/ 375392 h 684743"/>
                  <a:gd name="connsiteX140" fmla="*/ 0 w 266772"/>
                  <a:gd name="connsiteY140" fmla="*/ 371048 h 684743"/>
                  <a:gd name="connsiteX141" fmla="*/ 0 w 266772"/>
                  <a:gd name="connsiteY141" fmla="*/ 173359 h 684743"/>
                  <a:gd name="connsiteX142" fmla="*/ 434 w 266772"/>
                  <a:gd name="connsiteY142" fmla="*/ 167276 h 684743"/>
                  <a:gd name="connsiteX143" fmla="*/ 1303 w 266772"/>
                  <a:gd name="connsiteY143" fmla="*/ 162062 h 684743"/>
                  <a:gd name="connsiteX144" fmla="*/ 2607 w 266772"/>
                  <a:gd name="connsiteY144" fmla="*/ 156414 h 684743"/>
                  <a:gd name="connsiteX145" fmla="*/ 4345 w 266772"/>
                  <a:gd name="connsiteY145" fmla="*/ 151200 h 684743"/>
                  <a:gd name="connsiteX146" fmla="*/ 6952 w 266772"/>
                  <a:gd name="connsiteY146" fmla="*/ 146421 h 684743"/>
                  <a:gd name="connsiteX147" fmla="*/ 9559 w 266772"/>
                  <a:gd name="connsiteY147" fmla="*/ 141642 h 684743"/>
                  <a:gd name="connsiteX148" fmla="*/ 13034 w 266772"/>
                  <a:gd name="connsiteY148" fmla="*/ 137297 h 684743"/>
                  <a:gd name="connsiteX149" fmla="*/ 16510 w 266772"/>
                  <a:gd name="connsiteY149" fmla="*/ 133386 h 684743"/>
                  <a:gd name="connsiteX150" fmla="*/ 20855 w 266772"/>
                  <a:gd name="connsiteY150" fmla="*/ 129476 h 684743"/>
                  <a:gd name="connsiteX151" fmla="*/ 25200 w 266772"/>
                  <a:gd name="connsiteY151" fmla="*/ 126435 h 684743"/>
                  <a:gd name="connsiteX152" fmla="*/ 29545 w 266772"/>
                  <a:gd name="connsiteY152" fmla="*/ 123393 h 684743"/>
                  <a:gd name="connsiteX153" fmla="*/ 34759 w 266772"/>
                  <a:gd name="connsiteY153" fmla="*/ 121221 h 684743"/>
                  <a:gd name="connsiteX154" fmla="*/ 39972 w 266772"/>
                  <a:gd name="connsiteY154" fmla="*/ 119049 h 684743"/>
                  <a:gd name="connsiteX155" fmla="*/ 45186 w 266772"/>
                  <a:gd name="connsiteY155" fmla="*/ 117745 h 684743"/>
                  <a:gd name="connsiteX156" fmla="*/ 127738 w 266772"/>
                  <a:gd name="connsiteY156" fmla="*/ 0 h 684743"/>
                  <a:gd name="connsiteX157" fmla="*/ 132952 w 266772"/>
                  <a:gd name="connsiteY157" fmla="*/ 0 h 684743"/>
                  <a:gd name="connsiteX158" fmla="*/ 138166 w 266772"/>
                  <a:gd name="connsiteY158" fmla="*/ 0 h 684743"/>
                  <a:gd name="connsiteX159" fmla="*/ 143380 w 266772"/>
                  <a:gd name="connsiteY159" fmla="*/ 869 h 684743"/>
                  <a:gd name="connsiteX160" fmla="*/ 148594 w 266772"/>
                  <a:gd name="connsiteY160" fmla="*/ 2173 h 684743"/>
                  <a:gd name="connsiteX161" fmla="*/ 153373 w 266772"/>
                  <a:gd name="connsiteY161" fmla="*/ 3910 h 684743"/>
                  <a:gd name="connsiteX162" fmla="*/ 158152 w 266772"/>
                  <a:gd name="connsiteY162" fmla="*/ 6517 h 684743"/>
                  <a:gd name="connsiteX163" fmla="*/ 162497 w 266772"/>
                  <a:gd name="connsiteY163" fmla="*/ 9124 h 684743"/>
                  <a:gd name="connsiteX164" fmla="*/ 166407 w 266772"/>
                  <a:gd name="connsiteY164" fmla="*/ 12166 h 684743"/>
                  <a:gd name="connsiteX165" fmla="*/ 170318 w 266772"/>
                  <a:gd name="connsiteY165" fmla="*/ 15207 h 684743"/>
                  <a:gd name="connsiteX166" fmla="*/ 173794 w 266772"/>
                  <a:gd name="connsiteY166" fmla="*/ 19117 h 684743"/>
                  <a:gd name="connsiteX167" fmla="*/ 176835 w 266772"/>
                  <a:gd name="connsiteY167" fmla="*/ 23028 h 684743"/>
                  <a:gd name="connsiteX168" fmla="*/ 179442 w 266772"/>
                  <a:gd name="connsiteY168" fmla="*/ 27372 h 684743"/>
                  <a:gd name="connsiteX169" fmla="*/ 181614 w 266772"/>
                  <a:gd name="connsiteY169" fmla="*/ 32152 h 684743"/>
                  <a:gd name="connsiteX170" fmla="*/ 183352 w 266772"/>
                  <a:gd name="connsiteY170" fmla="*/ 36931 h 684743"/>
                  <a:gd name="connsiteX171" fmla="*/ 184656 w 266772"/>
                  <a:gd name="connsiteY171" fmla="*/ 42145 h 684743"/>
                  <a:gd name="connsiteX172" fmla="*/ 185525 w 266772"/>
                  <a:gd name="connsiteY172" fmla="*/ 47359 h 684743"/>
                  <a:gd name="connsiteX173" fmla="*/ 185959 w 266772"/>
                  <a:gd name="connsiteY173" fmla="*/ 52572 h 684743"/>
                  <a:gd name="connsiteX174" fmla="*/ 185525 w 266772"/>
                  <a:gd name="connsiteY174" fmla="*/ 58221 h 684743"/>
                  <a:gd name="connsiteX175" fmla="*/ 184656 w 266772"/>
                  <a:gd name="connsiteY175" fmla="*/ 63434 h 684743"/>
                  <a:gd name="connsiteX176" fmla="*/ 183352 w 266772"/>
                  <a:gd name="connsiteY176" fmla="*/ 68648 h 684743"/>
                  <a:gd name="connsiteX177" fmla="*/ 181614 w 266772"/>
                  <a:gd name="connsiteY177" fmla="*/ 73427 h 684743"/>
                  <a:gd name="connsiteX178" fmla="*/ 179442 w 266772"/>
                  <a:gd name="connsiteY178" fmla="*/ 77772 h 684743"/>
                  <a:gd name="connsiteX179" fmla="*/ 176835 w 266772"/>
                  <a:gd name="connsiteY179" fmla="*/ 82117 h 684743"/>
                  <a:gd name="connsiteX180" fmla="*/ 173794 w 266772"/>
                  <a:gd name="connsiteY180" fmla="*/ 86462 h 684743"/>
                  <a:gd name="connsiteX181" fmla="*/ 170318 w 266772"/>
                  <a:gd name="connsiteY181" fmla="*/ 89938 h 684743"/>
                  <a:gd name="connsiteX182" fmla="*/ 166407 w 266772"/>
                  <a:gd name="connsiteY182" fmla="*/ 93414 h 684743"/>
                  <a:gd name="connsiteX183" fmla="*/ 162497 w 266772"/>
                  <a:gd name="connsiteY183" fmla="*/ 96455 h 684743"/>
                  <a:gd name="connsiteX184" fmla="*/ 158152 w 266772"/>
                  <a:gd name="connsiteY184" fmla="*/ 99062 h 684743"/>
                  <a:gd name="connsiteX185" fmla="*/ 153373 w 266772"/>
                  <a:gd name="connsiteY185" fmla="*/ 101234 h 684743"/>
                  <a:gd name="connsiteX186" fmla="*/ 148594 w 266772"/>
                  <a:gd name="connsiteY186" fmla="*/ 103407 h 684743"/>
                  <a:gd name="connsiteX187" fmla="*/ 143380 w 266772"/>
                  <a:gd name="connsiteY187" fmla="*/ 104710 h 684743"/>
                  <a:gd name="connsiteX188" fmla="*/ 138166 w 266772"/>
                  <a:gd name="connsiteY188" fmla="*/ 105145 h 684743"/>
                  <a:gd name="connsiteX189" fmla="*/ 132952 w 266772"/>
                  <a:gd name="connsiteY189" fmla="*/ 105579 h 684743"/>
                  <a:gd name="connsiteX190" fmla="*/ 127738 w 266772"/>
                  <a:gd name="connsiteY190" fmla="*/ 105145 h 684743"/>
                  <a:gd name="connsiteX191" fmla="*/ 122090 w 266772"/>
                  <a:gd name="connsiteY191" fmla="*/ 104710 h 684743"/>
                  <a:gd name="connsiteX192" fmla="*/ 117311 w 266772"/>
                  <a:gd name="connsiteY192" fmla="*/ 103407 h 684743"/>
                  <a:gd name="connsiteX193" fmla="*/ 112531 w 266772"/>
                  <a:gd name="connsiteY193" fmla="*/ 101234 h 684743"/>
                  <a:gd name="connsiteX194" fmla="*/ 107752 w 266772"/>
                  <a:gd name="connsiteY194" fmla="*/ 99062 h 684743"/>
                  <a:gd name="connsiteX195" fmla="*/ 103407 w 266772"/>
                  <a:gd name="connsiteY195" fmla="*/ 96455 h 684743"/>
                  <a:gd name="connsiteX196" fmla="*/ 99497 w 266772"/>
                  <a:gd name="connsiteY196" fmla="*/ 93414 h 684743"/>
                  <a:gd name="connsiteX197" fmla="*/ 95587 w 266772"/>
                  <a:gd name="connsiteY197" fmla="*/ 89938 h 684743"/>
                  <a:gd name="connsiteX198" fmla="*/ 92111 w 266772"/>
                  <a:gd name="connsiteY198" fmla="*/ 86462 h 684743"/>
                  <a:gd name="connsiteX199" fmla="*/ 89069 w 266772"/>
                  <a:gd name="connsiteY199" fmla="*/ 82117 h 684743"/>
                  <a:gd name="connsiteX200" fmla="*/ 86462 w 266772"/>
                  <a:gd name="connsiteY200" fmla="*/ 77772 h 684743"/>
                  <a:gd name="connsiteX201" fmla="*/ 84290 w 266772"/>
                  <a:gd name="connsiteY201" fmla="*/ 73427 h 684743"/>
                  <a:gd name="connsiteX202" fmla="*/ 82552 w 266772"/>
                  <a:gd name="connsiteY202" fmla="*/ 68648 h 684743"/>
                  <a:gd name="connsiteX203" fmla="*/ 81249 w 266772"/>
                  <a:gd name="connsiteY203" fmla="*/ 63434 h 684743"/>
                  <a:gd name="connsiteX204" fmla="*/ 80380 w 266772"/>
                  <a:gd name="connsiteY204" fmla="*/ 58221 h 684743"/>
                  <a:gd name="connsiteX205" fmla="*/ 79945 w 266772"/>
                  <a:gd name="connsiteY205" fmla="*/ 52572 h 684743"/>
                  <a:gd name="connsiteX206" fmla="*/ 80380 w 266772"/>
                  <a:gd name="connsiteY206" fmla="*/ 47359 h 684743"/>
                  <a:gd name="connsiteX207" fmla="*/ 81249 w 266772"/>
                  <a:gd name="connsiteY207" fmla="*/ 42145 h 684743"/>
                  <a:gd name="connsiteX208" fmla="*/ 82552 w 266772"/>
                  <a:gd name="connsiteY208" fmla="*/ 36931 h 684743"/>
                  <a:gd name="connsiteX209" fmla="*/ 84290 w 266772"/>
                  <a:gd name="connsiteY209" fmla="*/ 32152 h 684743"/>
                  <a:gd name="connsiteX210" fmla="*/ 86462 w 266772"/>
                  <a:gd name="connsiteY210" fmla="*/ 27372 h 684743"/>
                  <a:gd name="connsiteX211" fmla="*/ 89069 w 266772"/>
                  <a:gd name="connsiteY211" fmla="*/ 23028 h 684743"/>
                  <a:gd name="connsiteX212" fmla="*/ 92111 w 266772"/>
                  <a:gd name="connsiteY212" fmla="*/ 19117 h 684743"/>
                  <a:gd name="connsiteX213" fmla="*/ 95587 w 266772"/>
                  <a:gd name="connsiteY213" fmla="*/ 15207 h 684743"/>
                  <a:gd name="connsiteX214" fmla="*/ 99497 w 266772"/>
                  <a:gd name="connsiteY214" fmla="*/ 12166 h 684743"/>
                  <a:gd name="connsiteX215" fmla="*/ 103407 w 266772"/>
                  <a:gd name="connsiteY215" fmla="*/ 9124 h 684743"/>
                  <a:gd name="connsiteX216" fmla="*/ 107752 w 266772"/>
                  <a:gd name="connsiteY216" fmla="*/ 6517 h 684743"/>
                  <a:gd name="connsiteX217" fmla="*/ 112531 w 266772"/>
                  <a:gd name="connsiteY217" fmla="*/ 3910 h 684743"/>
                  <a:gd name="connsiteX218" fmla="*/ 117311 w 266772"/>
                  <a:gd name="connsiteY218" fmla="*/ 2173 h 684743"/>
                  <a:gd name="connsiteX219" fmla="*/ 122090 w 266772"/>
                  <a:gd name="connsiteY219" fmla="*/ 869 h 68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266772" h="684743">
                    <a:moveTo>
                      <a:pt x="50834" y="116876"/>
                    </a:moveTo>
                    <a:lnTo>
                      <a:pt x="56483" y="116876"/>
                    </a:lnTo>
                    <a:lnTo>
                      <a:pt x="96021" y="116876"/>
                    </a:lnTo>
                    <a:lnTo>
                      <a:pt x="97324" y="130780"/>
                    </a:lnTo>
                    <a:lnTo>
                      <a:pt x="98628" y="140338"/>
                    </a:lnTo>
                    <a:lnTo>
                      <a:pt x="100365" y="151200"/>
                    </a:lnTo>
                    <a:lnTo>
                      <a:pt x="102538" y="163366"/>
                    </a:lnTo>
                    <a:lnTo>
                      <a:pt x="106014" y="175966"/>
                    </a:lnTo>
                    <a:lnTo>
                      <a:pt x="109924" y="189434"/>
                    </a:lnTo>
                    <a:lnTo>
                      <a:pt x="114703" y="203338"/>
                    </a:lnTo>
                    <a:lnTo>
                      <a:pt x="116441" y="194214"/>
                    </a:lnTo>
                    <a:lnTo>
                      <a:pt x="119048" y="185524"/>
                    </a:lnTo>
                    <a:lnTo>
                      <a:pt x="121221" y="177269"/>
                    </a:lnTo>
                    <a:lnTo>
                      <a:pt x="123828" y="169883"/>
                    </a:lnTo>
                    <a:lnTo>
                      <a:pt x="128172" y="158586"/>
                    </a:lnTo>
                    <a:lnTo>
                      <a:pt x="130345" y="154242"/>
                    </a:lnTo>
                    <a:lnTo>
                      <a:pt x="120786" y="144683"/>
                    </a:lnTo>
                    <a:lnTo>
                      <a:pt x="133386" y="131648"/>
                    </a:lnTo>
                    <a:lnTo>
                      <a:pt x="146421" y="144683"/>
                    </a:lnTo>
                    <a:lnTo>
                      <a:pt x="136862" y="154242"/>
                    </a:lnTo>
                    <a:lnTo>
                      <a:pt x="138600" y="158586"/>
                    </a:lnTo>
                    <a:lnTo>
                      <a:pt x="142945" y="169883"/>
                    </a:lnTo>
                    <a:lnTo>
                      <a:pt x="145552" y="177269"/>
                    </a:lnTo>
                    <a:lnTo>
                      <a:pt x="148159" y="185524"/>
                    </a:lnTo>
                    <a:lnTo>
                      <a:pt x="150331" y="194214"/>
                    </a:lnTo>
                    <a:lnTo>
                      <a:pt x="152069" y="203338"/>
                    </a:lnTo>
                    <a:lnTo>
                      <a:pt x="157283" y="189434"/>
                    </a:lnTo>
                    <a:lnTo>
                      <a:pt x="161193" y="175966"/>
                    </a:lnTo>
                    <a:lnTo>
                      <a:pt x="164234" y="163366"/>
                    </a:lnTo>
                    <a:lnTo>
                      <a:pt x="166841" y="151200"/>
                    </a:lnTo>
                    <a:lnTo>
                      <a:pt x="168579" y="140338"/>
                    </a:lnTo>
                    <a:lnTo>
                      <a:pt x="169883" y="130780"/>
                    </a:lnTo>
                    <a:lnTo>
                      <a:pt x="171186" y="116876"/>
                    </a:lnTo>
                    <a:lnTo>
                      <a:pt x="210289" y="116876"/>
                    </a:lnTo>
                    <a:lnTo>
                      <a:pt x="215938" y="116876"/>
                    </a:lnTo>
                    <a:lnTo>
                      <a:pt x="221586" y="117745"/>
                    </a:lnTo>
                    <a:lnTo>
                      <a:pt x="227234" y="119049"/>
                    </a:lnTo>
                    <a:lnTo>
                      <a:pt x="232448" y="121221"/>
                    </a:lnTo>
                    <a:lnTo>
                      <a:pt x="237227" y="123393"/>
                    </a:lnTo>
                    <a:lnTo>
                      <a:pt x="242007" y="126435"/>
                    </a:lnTo>
                    <a:lnTo>
                      <a:pt x="246351" y="129476"/>
                    </a:lnTo>
                    <a:lnTo>
                      <a:pt x="250262" y="133386"/>
                    </a:lnTo>
                    <a:lnTo>
                      <a:pt x="254172" y="137297"/>
                    </a:lnTo>
                    <a:lnTo>
                      <a:pt x="257214" y="141642"/>
                    </a:lnTo>
                    <a:lnTo>
                      <a:pt x="260255" y="146421"/>
                    </a:lnTo>
                    <a:lnTo>
                      <a:pt x="262427" y="151200"/>
                    </a:lnTo>
                    <a:lnTo>
                      <a:pt x="264600" y="156414"/>
                    </a:lnTo>
                    <a:lnTo>
                      <a:pt x="265903" y="162062"/>
                    </a:lnTo>
                    <a:lnTo>
                      <a:pt x="266772" y="167276"/>
                    </a:lnTo>
                    <a:lnTo>
                      <a:pt x="266772" y="173359"/>
                    </a:lnTo>
                    <a:lnTo>
                      <a:pt x="266772" y="371917"/>
                    </a:lnTo>
                    <a:lnTo>
                      <a:pt x="266338" y="376261"/>
                    </a:lnTo>
                    <a:lnTo>
                      <a:pt x="265034" y="380172"/>
                    </a:lnTo>
                    <a:lnTo>
                      <a:pt x="263296" y="384082"/>
                    </a:lnTo>
                    <a:lnTo>
                      <a:pt x="260689" y="387123"/>
                    </a:lnTo>
                    <a:lnTo>
                      <a:pt x="257214" y="389730"/>
                    </a:lnTo>
                    <a:lnTo>
                      <a:pt x="253738" y="391903"/>
                    </a:lnTo>
                    <a:lnTo>
                      <a:pt x="249827" y="393206"/>
                    </a:lnTo>
                    <a:lnTo>
                      <a:pt x="245048" y="393641"/>
                    </a:lnTo>
                    <a:lnTo>
                      <a:pt x="240703" y="393206"/>
                    </a:lnTo>
                    <a:lnTo>
                      <a:pt x="236793" y="391903"/>
                    </a:lnTo>
                    <a:lnTo>
                      <a:pt x="233317" y="389730"/>
                    </a:lnTo>
                    <a:lnTo>
                      <a:pt x="229841" y="387123"/>
                    </a:lnTo>
                    <a:lnTo>
                      <a:pt x="227234" y="384082"/>
                    </a:lnTo>
                    <a:lnTo>
                      <a:pt x="225062" y="380172"/>
                    </a:lnTo>
                    <a:lnTo>
                      <a:pt x="224193" y="376261"/>
                    </a:lnTo>
                    <a:lnTo>
                      <a:pt x="223758" y="371917"/>
                    </a:lnTo>
                    <a:lnTo>
                      <a:pt x="223758" y="205510"/>
                    </a:lnTo>
                    <a:lnTo>
                      <a:pt x="202469" y="205510"/>
                    </a:lnTo>
                    <a:lnTo>
                      <a:pt x="202469" y="657805"/>
                    </a:lnTo>
                    <a:lnTo>
                      <a:pt x="202469" y="660412"/>
                    </a:lnTo>
                    <a:lnTo>
                      <a:pt x="202034" y="663019"/>
                    </a:lnTo>
                    <a:lnTo>
                      <a:pt x="201165" y="665626"/>
                    </a:lnTo>
                    <a:lnTo>
                      <a:pt x="200296" y="668233"/>
                    </a:lnTo>
                    <a:lnTo>
                      <a:pt x="197689" y="673012"/>
                    </a:lnTo>
                    <a:lnTo>
                      <a:pt x="194648" y="676922"/>
                    </a:lnTo>
                    <a:lnTo>
                      <a:pt x="190303" y="680398"/>
                    </a:lnTo>
                    <a:lnTo>
                      <a:pt x="185958" y="683005"/>
                    </a:lnTo>
                    <a:lnTo>
                      <a:pt x="183352" y="683874"/>
                    </a:lnTo>
                    <a:lnTo>
                      <a:pt x="180745" y="684309"/>
                    </a:lnTo>
                    <a:lnTo>
                      <a:pt x="178138" y="684743"/>
                    </a:lnTo>
                    <a:lnTo>
                      <a:pt x="175096" y="684743"/>
                    </a:lnTo>
                    <a:lnTo>
                      <a:pt x="172490" y="684743"/>
                    </a:lnTo>
                    <a:lnTo>
                      <a:pt x="169883" y="684309"/>
                    </a:lnTo>
                    <a:lnTo>
                      <a:pt x="167276" y="683874"/>
                    </a:lnTo>
                    <a:lnTo>
                      <a:pt x="164669" y="683005"/>
                    </a:lnTo>
                    <a:lnTo>
                      <a:pt x="159890" y="680398"/>
                    </a:lnTo>
                    <a:lnTo>
                      <a:pt x="155979" y="676922"/>
                    </a:lnTo>
                    <a:lnTo>
                      <a:pt x="152503" y="673012"/>
                    </a:lnTo>
                    <a:lnTo>
                      <a:pt x="149896" y="668233"/>
                    </a:lnTo>
                    <a:lnTo>
                      <a:pt x="149027" y="665626"/>
                    </a:lnTo>
                    <a:lnTo>
                      <a:pt x="148593" y="663019"/>
                    </a:lnTo>
                    <a:lnTo>
                      <a:pt x="148159" y="660412"/>
                    </a:lnTo>
                    <a:lnTo>
                      <a:pt x="148159" y="657805"/>
                    </a:lnTo>
                    <a:lnTo>
                      <a:pt x="148159" y="393641"/>
                    </a:lnTo>
                    <a:lnTo>
                      <a:pt x="124262" y="393641"/>
                    </a:lnTo>
                    <a:lnTo>
                      <a:pt x="124262" y="657805"/>
                    </a:lnTo>
                    <a:lnTo>
                      <a:pt x="124262" y="660412"/>
                    </a:lnTo>
                    <a:lnTo>
                      <a:pt x="123828" y="663019"/>
                    </a:lnTo>
                    <a:lnTo>
                      <a:pt x="122959" y="665626"/>
                    </a:lnTo>
                    <a:lnTo>
                      <a:pt x="122090" y="668233"/>
                    </a:lnTo>
                    <a:lnTo>
                      <a:pt x="119483" y="673012"/>
                    </a:lnTo>
                    <a:lnTo>
                      <a:pt x="116007" y="676922"/>
                    </a:lnTo>
                    <a:lnTo>
                      <a:pt x="112097" y="680398"/>
                    </a:lnTo>
                    <a:lnTo>
                      <a:pt x="107752" y="683005"/>
                    </a:lnTo>
                    <a:lnTo>
                      <a:pt x="105145" y="683874"/>
                    </a:lnTo>
                    <a:lnTo>
                      <a:pt x="102538" y="684309"/>
                    </a:lnTo>
                    <a:lnTo>
                      <a:pt x="99931" y="684743"/>
                    </a:lnTo>
                    <a:lnTo>
                      <a:pt x="96890" y="684743"/>
                    </a:lnTo>
                    <a:lnTo>
                      <a:pt x="91676" y="684743"/>
                    </a:lnTo>
                    <a:lnTo>
                      <a:pt x="89069" y="684743"/>
                    </a:lnTo>
                    <a:lnTo>
                      <a:pt x="86462" y="684309"/>
                    </a:lnTo>
                    <a:lnTo>
                      <a:pt x="83855" y="683874"/>
                    </a:lnTo>
                    <a:lnTo>
                      <a:pt x="81248" y="683005"/>
                    </a:lnTo>
                    <a:lnTo>
                      <a:pt x="76469" y="680398"/>
                    </a:lnTo>
                    <a:lnTo>
                      <a:pt x="72558" y="676922"/>
                    </a:lnTo>
                    <a:lnTo>
                      <a:pt x="69083" y="673012"/>
                    </a:lnTo>
                    <a:lnTo>
                      <a:pt x="66476" y="668233"/>
                    </a:lnTo>
                    <a:lnTo>
                      <a:pt x="65607" y="665626"/>
                    </a:lnTo>
                    <a:lnTo>
                      <a:pt x="65172" y="663019"/>
                    </a:lnTo>
                    <a:lnTo>
                      <a:pt x="64738" y="660412"/>
                    </a:lnTo>
                    <a:lnTo>
                      <a:pt x="64738" y="657805"/>
                    </a:lnTo>
                    <a:lnTo>
                      <a:pt x="64738" y="205510"/>
                    </a:lnTo>
                    <a:lnTo>
                      <a:pt x="43448" y="205510"/>
                    </a:lnTo>
                    <a:lnTo>
                      <a:pt x="43448" y="371917"/>
                    </a:lnTo>
                    <a:lnTo>
                      <a:pt x="43014" y="376261"/>
                    </a:lnTo>
                    <a:lnTo>
                      <a:pt x="41710" y="380606"/>
                    </a:lnTo>
                    <a:lnTo>
                      <a:pt x="39538" y="384082"/>
                    </a:lnTo>
                    <a:lnTo>
                      <a:pt x="36931" y="387558"/>
                    </a:lnTo>
                    <a:lnTo>
                      <a:pt x="33455" y="390165"/>
                    </a:lnTo>
                    <a:lnTo>
                      <a:pt x="29979" y="391903"/>
                    </a:lnTo>
                    <a:lnTo>
                      <a:pt x="25634" y="393206"/>
                    </a:lnTo>
                    <a:lnTo>
                      <a:pt x="21290" y="393641"/>
                    </a:lnTo>
                    <a:lnTo>
                      <a:pt x="16945" y="393206"/>
                    </a:lnTo>
                    <a:lnTo>
                      <a:pt x="13034" y="391468"/>
                    </a:lnTo>
                    <a:lnTo>
                      <a:pt x="9559" y="389730"/>
                    </a:lnTo>
                    <a:lnTo>
                      <a:pt x="6083" y="386689"/>
                    </a:lnTo>
                    <a:lnTo>
                      <a:pt x="3476" y="383648"/>
                    </a:lnTo>
                    <a:lnTo>
                      <a:pt x="1738" y="379737"/>
                    </a:lnTo>
                    <a:lnTo>
                      <a:pt x="434" y="375392"/>
                    </a:lnTo>
                    <a:lnTo>
                      <a:pt x="0" y="371048"/>
                    </a:lnTo>
                    <a:lnTo>
                      <a:pt x="0" y="173359"/>
                    </a:lnTo>
                    <a:lnTo>
                      <a:pt x="434" y="167276"/>
                    </a:lnTo>
                    <a:lnTo>
                      <a:pt x="1303" y="162062"/>
                    </a:lnTo>
                    <a:lnTo>
                      <a:pt x="2607" y="156414"/>
                    </a:lnTo>
                    <a:lnTo>
                      <a:pt x="4345" y="151200"/>
                    </a:lnTo>
                    <a:lnTo>
                      <a:pt x="6952" y="146421"/>
                    </a:lnTo>
                    <a:lnTo>
                      <a:pt x="9559" y="141642"/>
                    </a:lnTo>
                    <a:lnTo>
                      <a:pt x="13034" y="137297"/>
                    </a:lnTo>
                    <a:lnTo>
                      <a:pt x="16510" y="133386"/>
                    </a:lnTo>
                    <a:lnTo>
                      <a:pt x="20855" y="129476"/>
                    </a:lnTo>
                    <a:lnTo>
                      <a:pt x="25200" y="126435"/>
                    </a:lnTo>
                    <a:lnTo>
                      <a:pt x="29545" y="123393"/>
                    </a:lnTo>
                    <a:lnTo>
                      <a:pt x="34759" y="121221"/>
                    </a:lnTo>
                    <a:lnTo>
                      <a:pt x="39972" y="119049"/>
                    </a:lnTo>
                    <a:lnTo>
                      <a:pt x="45186" y="117745"/>
                    </a:lnTo>
                    <a:close/>
                    <a:moveTo>
                      <a:pt x="127738" y="0"/>
                    </a:moveTo>
                    <a:lnTo>
                      <a:pt x="132952" y="0"/>
                    </a:lnTo>
                    <a:lnTo>
                      <a:pt x="138166" y="0"/>
                    </a:lnTo>
                    <a:lnTo>
                      <a:pt x="143380" y="869"/>
                    </a:lnTo>
                    <a:lnTo>
                      <a:pt x="148594" y="2173"/>
                    </a:lnTo>
                    <a:lnTo>
                      <a:pt x="153373" y="3910"/>
                    </a:lnTo>
                    <a:lnTo>
                      <a:pt x="158152" y="6517"/>
                    </a:lnTo>
                    <a:lnTo>
                      <a:pt x="162497" y="9124"/>
                    </a:lnTo>
                    <a:lnTo>
                      <a:pt x="166407" y="12166"/>
                    </a:lnTo>
                    <a:lnTo>
                      <a:pt x="170318" y="15207"/>
                    </a:lnTo>
                    <a:lnTo>
                      <a:pt x="173794" y="19117"/>
                    </a:lnTo>
                    <a:lnTo>
                      <a:pt x="176835" y="23028"/>
                    </a:lnTo>
                    <a:lnTo>
                      <a:pt x="179442" y="27372"/>
                    </a:lnTo>
                    <a:lnTo>
                      <a:pt x="181614" y="32152"/>
                    </a:lnTo>
                    <a:lnTo>
                      <a:pt x="183352" y="36931"/>
                    </a:lnTo>
                    <a:lnTo>
                      <a:pt x="184656" y="42145"/>
                    </a:lnTo>
                    <a:lnTo>
                      <a:pt x="185525" y="47359"/>
                    </a:lnTo>
                    <a:lnTo>
                      <a:pt x="185959" y="52572"/>
                    </a:lnTo>
                    <a:lnTo>
                      <a:pt x="185525" y="58221"/>
                    </a:lnTo>
                    <a:lnTo>
                      <a:pt x="184656" y="63434"/>
                    </a:lnTo>
                    <a:lnTo>
                      <a:pt x="183352" y="68648"/>
                    </a:lnTo>
                    <a:lnTo>
                      <a:pt x="181614" y="73427"/>
                    </a:lnTo>
                    <a:lnTo>
                      <a:pt x="179442" y="77772"/>
                    </a:lnTo>
                    <a:lnTo>
                      <a:pt x="176835" y="82117"/>
                    </a:lnTo>
                    <a:lnTo>
                      <a:pt x="173794" y="86462"/>
                    </a:lnTo>
                    <a:lnTo>
                      <a:pt x="170318" y="89938"/>
                    </a:lnTo>
                    <a:lnTo>
                      <a:pt x="166407" y="93414"/>
                    </a:lnTo>
                    <a:lnTo>
                      <a:pt x="162497" y="96455"/>
                    </a:lnTo>
                    <a:lnTo>
                      <a:pt x="158152" y="99062"/>
                    </a:lnTo>
                    <a:lnTo>
                      <a:pt x="153373" y="101234"/>
                    </a:lnTo>
                    <a:lnTo>
                      <a:pt x="148594" y="103407"/>
                    </a:lnTo>
                    <a:lnTo>
                      <a:pt x="143380" y="104710"/>
                    </a:lnTo>
                    <a:lnTo>
                      <a:pt x="138166" y="105145"/>
                    </a:lnTo>
                    <a:lnTo>
                      <a:pt x="132952" y="105579"/>
                    </a:lnTo>
                    <a:lnTo>
                      <a:pt x="127738" y="105145"/>
                    </a:lnTo>
                    <a:lnTo>
                      <a:pt x="122090" y="104710"/>
                    </a:lnTo>
                    <a:lnTo>
                      <a:pt x="117311" y="103407"/>
                    </a:lnTo>
                    <a:lnTo>
                      <a:pt x="112531" y="101234"/>
                    </a:lnTo>
                    <a:lnTo>
                      <a:pt x="107752" y="99062"/>
                    </a:lnTo>
                    <a:lnTo>
                      <a:pt x="103407" y="96455"/>
                    </a:lnTo>
                    <a:lnTo>
                      <a:pt x="99497" y="93414"/>
                    </a:lnTo>
                    <a:lnTo>
                      <a:pt x="95587" y="89938"/>
                    </a:lnTo>
                    <a:lnTo>
                      <a:pt x="92111" y="86462"/>
                    </a:lnTo>
                    <a:lnTo>
                      <a:pt x="89069" y="82117"/>
                    </a:lnTo>
                    <a:lnTo>
                      <a:pt x="86462" y="77772"/>
                    </a:lnTo>
                    <a:lnTo>
                      <a:pt x="84290" y="73427"/>
                    </a:lnTo>
                    <a:lnTo>
                      <a:pt x="82552" y="68648"/>
                    </a:lnTo>
                    <a:lnTo>
                      <a:pt x="81249" y="63434"/>
                    </a:lnTo>
                    <a:lnTo>
                      <a:pt x="80380" y="58221"/>
                    </a:lnTo>
                    <a:lnTo>
                      <a:pt x="79945" y="52572"/>
                    </a:lnTo>
                    <a:lnTo>
                      <a:pt x="80380" y="47359"/>
                    </a:lnTo>
                    <a:lnTo>
                      <a:pt x="81249" y="42145"/>
                    </a:lnTo>
                    <a:lnTo>
                      <a:pt x="82552" y="36931"/>
                    </a:lnTo>
                    <a:lnTo>
                      <a:pt x="84290" y="32152"/>
                    </a:lnTo>
                    <a:lnTo>
                      <a:pt x="86462" y="27372"/>
                    </a:lnTo>
                    <a:lnTo>
                      <a:pt x="89069" y="23028"/>
                    </a:lnTo>
                    <a:lnTo>
                      <a:pt x="92111" y="19117"/>
                    </a:lnTo>
                    <a:lnTo>
                      <a:pt x="95587" y="15207"/>
                    </a:lnTo>
                    <a:lnTo>
                      <a:pt x="99497" y="12166"/>
                    </a:lnTo>
                    <a:lnTo>
                      <a:pt x="103407" y="9124"/>
                    </a:lnTo>
                    <a:lnTo>
                      <a:pt x="107752" y="6517"/>
                    </a:lnTo>
                    <a:lnTo>
                      <a:pt x="112531" y="3910"/>
                    </a:lnTo>
                    <a:lnTo>
                      <a:pt x="117311" y="2173"/>
                    </a:lnTo>
                    <a:lnTo>
                      <a:pt x="122090" y="869"/>
                    </a:lnTo>
                    <a:close/>
                  </a:path>
                </a:pathLst>
              </a:custGeom>
              <a:solidFill>
                <a:srgbClr val="1E4A7A"/>
              </a:solidFill>
              <a:ln>
                <a:noFill/>
              </a:ln>
            </p:spPr>
            <p:txBody>
              <a:bodyPr vert="horz" wrap="square" lIns="68580" tIns="34290" rIns="68580" bIns="34290" numCol="1" anchor="t" anchorCtr="0" compatLnSpc="1">
                <a:noAutofit/>
              </a:bodyPr>
              <a:p>
                <a:endParaRPr lang="zh-CN" altLang="en-US" sz="1350" baseline="-25000" dirty="0">
                  <a:solidFill>
                    <a:schemeClr val="accent2">
                      <a:lumMod val="20000"/>
                      <a:lumOff val="80000"/>
                    </a:schemeClr>
                  </a:solidFill>
                  <a:latin typeface="微软雅黑" panose="020B0503020204020204" pitchFamily="34" charset="-122"/>
                  <a:ea typeface="微软雅黑" panose="020B0503020204020204" pitchFamily="34" charset="-122"/>
                  <a:sym typeface="思源黑体旧字形 ExtraLight" panose="020B0200000000000000" pitchFamily="34" charset="-128"/>
                </a:endParaRPr>
              </a:p>
            </p:txBody>
          </p:sp>
        </p:grpSp>
      </p:grpSp>
      <p:sp>
        <p:nvSpPr>
          <p:cNvPr id="6" name="文本框 5"/>
          <p:cNvSpPr txBox="1"/>
          <p:nvPr/>
        </p:nvSpPr>
        <p:spPr>
          <a:xfrm>
            <a:off x="1238885" y="551180"/>
            <a:ext cx="1303020" cy="289560"/>
          </a:xfrm>
          <a:prstGeom prst="rect">
            <a:avLst/>
          </a:prstGeom>
          <a:noFill/>
        </p:spPr>
        <p:txBody>
          <a:bodyPr wrap="square" rtlCol="0">
            <a:noAutofit/>
          </a:bodyPr>
          <a:p>
            <a:pPr algn="dist"/>
            <a:endParaRPr lang="zh-CN" altLang="en-US" sz="1400" b="1" dirty="0">
              <a:solidFill>
                <a:srgbClr val="71C4D9"/>
              </a:solidFill>
              <a:latin typeface="思源黑体 CN Bold" panose="020B0800000000000000" charset="-122"/>
              <a:ea typeface="思源黑体 CN Bold" panose="020B0800000000000000" charset="-122"/>
              <a:sym typeface="+mn-ea"/>
            </a:endParaRPr>
          </a:p>
        </p:txBody>
      </p:sp>
      <p:sp>
        <p:nvSpPr>
          <p:cNvPr id="13" name="文本框 12"/>
          <p:cNvSpPr txBox="1"/>
          <p:nvPr/>
        </p:nvSpPr>
        <p:spPr>
          <a:xfrm>
            <a:off x="849630" y="669290"/>
            <a:ext cx="3048000" cy="337185"/>
          </a:xfrm>
          <a:prstGeom prst="rect">
            <a:avLst/>
          </a:prstGeom>
          <a:noFill/>
        </p:spPr>
        <p:txBody>
          <a:bodyPr wrap="square" rtlCol="0">
            <a:spAutoFit/>
          </a:bodyPr>
          <a:p>
            <a:r>
              <a:rPr lang="zh-CN" altLang="en-US" sz="1600"/>
              <a:t>售后服务</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59"/>
          <p:cNvSpPr>
            <a:spLocks noChangeArrowheads="1"/>
          </p:cNvSpPr>
          <p:nvPr/>
        </p:nvSpPr>
        <p:spPr bwMode="auto">
          <a:xfrm>
            <a:off x="1006475" y="1560830"/>
            <a:ext cx="5293995" cy="715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44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Arial" panose="020B0604020202020204" pitchFamily="34" charset="0"/>
              </a:rPr>
              <a:t>    </a:t>
            </a:r>
            <a:r>
              <a:rPr lang="zh-CN" altLang="en-US" sz="44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Arial" panose="020B0604020202020204" pitchFamily="34" charset="0"/>
              </a:rPr>
              <a:t>谢谢观看！</a:t>
            </a:r>
            <a:endParaRPr lang="en-US" altLang="zh-CN" sz="44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Arial" panose="020B0604020202020204" pitchFamily="34" charset="0"/>
            </a:endParaRPr>
          </a:p>
        </p:txBody>
      </p:sp>
      <p:pic>
        <p:nvPicPr>
          <p:cNvPr id="28" name="图片 27"/>
          <p:cNvPicPr>
            <a:picLocks noChangeAspect="1"/>
          </p:cNvPicPr>
          <p:nvPr/>
        </p:nvPicPr>
        <p:blipFill>
          <a:blip r:embed="rId1"/>
          <a:stretch>
            <a:fillRect/>
          </a:stretch>
        </p:blipFill>
        <p:spPr>
          <a:xfrm>
            <a:off x="3944505" y="0"/>
            <a:ext cx="5199495" cy="5143500"/>
          </a:xfrm>
          <a:prstGeom prst="rect">
            <a:avLst/>
          </a:prstGeom>
        </p:spPr>
      </p:pic>
      <p:sp>
        <p:nvSpPr>
          <p:cNvPr id="2" name="文本框 1"/>
          <p:cNvSpPr txBox="1"/>
          <p:nvPr/>
        </p:nvSpPr>
        <p:spPr>
          <a:xfrm>
            <a:off x="1393190" y="2374265"/>
            <a:ext cx="5464810" cy="581660"/>
          </a:xfrm>
          <a:prstGeom prst="rect">
            <a:avLst/>
          </a:prstGeom>
          <a:noFill/>
        </p:spPr>
        <p:txBody>
          <a:bodyPr wrap="square" rtlCol="0" anchor="t">
            <a:noAutofit/>
          </a:bodyPr>
          <a:p>
            <a:r>
              <a:rPr lang="en-US" altLang="zh-CN" sz="44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Arial" panose="020B0604020202020204" pitchFamily="34" charset="0"/>
                <a:sym typeface="+mn-ea"/>
              </a:rPr>
              <a:t> </a:t>
            </a:r>
            <a:r>
              <a:rPr lang="zh-CN" altLang="en-US" sz="44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Arial" panose="020B0604020202020204" pitchFamily="34" charset="0"/>
                <a:sym typeface="+mn-ea"/>
              </a:rPr>
              <a:t>期待与您合作</a:t>
            </a:r>
            <a:endParaRPr lang="zh-CN" altLang="en-US" sz="44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par>
                          <p:cTn id="18" fill="hold">
                            <p:stCondLst>
                              <p:cond delay="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1"/>
                                        </p:tgtEl>
                                      </p:cBhvr>
                                    </p:animEffect>
                                    <p:animScale>
                                      <p:cBhvr>
                                        <p:cTn id="2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箭头 27"/>
          <p:cNvSpPr/>
          <p:nvPr/>
        </p:nvSpPr>
        <p:spPr>
          <a:xfrm>
            <a:off x="1213485" y="2596039"/>
            <a:ext cx="5313998" cy="221456"/>
          </a:xfrm>
          <a:prstGeom prst="rightArrow">
            <a:avLst/>
          </a:prstGeom>
          <a:solidFill>
            <a:schemeClr val="tx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7" rIns="51435" bIns="25717" numCol="1" spcCol="0" rtlCol="0" fromWordArt="0" anchor="ctr" anchorCtr="0" forceAA="0" compatLnSpc="1">
            <a:noAutofit/>
          </a:bodyP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sz="1050">
              <a:solidFill>
                <a:schemeClr val="lt1"/>
              </a:solidFill>
              <a:latin typeface="宋体" panose="02010600030101010101" pitchFamily="2" charset="-122"/>
              <a:ea typeface="宋体" panose="02010600030101010101" pitchFamily="2" charset="-122"/>
              <a:cs typeface="+mn-ea"/>
              <a:sym typeface="+mn-lt"/>
            </a:endParaRPr>
          </a:p>
        </p:txBody>
      </p:sp>
      <p:sp>
        <p:nvSpPr>
          <p:cNvPr id="29" name="圆角右箭头 28"/>
          <p:cNvSpPr/>
          <p:nvPr/>
        </p:nvSpPr>
        <p:spPr>
          <a:xfrm rot="5400000" flipH="1">
            <a:off x="3384197" y="25159"/>
            <a:ext cx="400050" cy="4741388"/>
          </a:xfrm>
          <a:prstGeom prst="bentArrow">
            <a:avLst/>
          </a:prstGeom>
          <a:solidFill>
            <a:srgbClr val="0E456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7" rIns="51435" bIns="25717" numCol="1" spcCol="0" rtlCol="0" fromWordArt="0" anchor="ctr" anchorCtr="0" forceAA="0" compatLnSpc="1">
            <a:noAutofit/>
          </a:bodyP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sz="1050">
              <a:solidFill>
                <a:schemeClr val="lt1"/>
              </a:solidFill>
              <a:latin typeface="宋体" panose="02010600030101010101" pitchFamily="2" charset="-122"/>
              <a:ea typeface="宋体" panose="02010600030101010101" pitchFamily="2" charset="-122"/>
              <a:cs typeface="+mn-ea"/>
              <a:sym typeface="+mn-lt"/>
            </a:endParaRPr>
          </a:p>
        </p:txBody>
      </p:sp>
      <p:sp>
        <p:nvSpPr>
          <p:cNvPr id="30" name="圆角右箭头 29"/>
          <p:cNvSpPr/>
          <p:nvPr/>
        </p:nvSpPr>
        <p:spPr>
          <a:xfrm rot="16200000" flipH="1" flipV="1">
            <a:off x="3115378" y="915484"/>
            <a:ext cx="399157" cy="4202858"/>
          </a:xfrm>
          <a:prstGeom prst="bentArrow">
            <a:avLst/>
          </a:prstGeom>
          <a:solidFill>
            <a:srgbClr val="0E456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7" rIns="51435" bIns="25717" numCol="1" spcCol="0" rtlCol="0" fromWordArt="0" anchor="ctr" anchorCtr="0" forceAA="0" compatLnSpc="1">
            <a:noAutofit/>
          </a:bodyP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sz="1050">
              <a:solidFill>
                <a:schemeClr val="lt1"/>
              </a:solidFill>
              <a:latin typeface="宋体" panose="02010600030101010101" pitchFamily="2" charset="-122"/>
              <a:ea typeface="宋体" panose="02010600030101010101" pitchFamily="2" charset="-122"/>
              <a:cs typeface="+mn-ea"/>
              <a:sym typeface="+mn-lt"/>
            </a:endParaRPr>
          </a:p>
        </p:txBody>
      </p:sp>
      <p:sp>
        <p:nvSpPr>
          <p:cNvPr id="31" name="圆角右箭头 30"/>
          <p:cNvSpPr/>
          <p:nvPr/>
        </p:nvSpPr>
        <p:spPr>
          <a:xfrm rot="5400000" flipH="1">
            <a:off x="2633111" y="775350"/>
            <a:ext cx="400050" cy="3241006"/>
          </a:xfrm>
          <a:prstGeom prst="bentArrow">
            <a:avLst/>
          </a:prstGeom>
          <a:solidFill>
            <a:schemeClr val="tx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7" rIns="51435" bIns="25717" numCol="1" spcCol="0" rtlCol="0" fromWordArt="0" anchor="ctr" anchorCtr="0" forceAA="0" compatLnSpc="1">
            <a:noAutofit/>
          </a:bodyP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sz="1050">
              <a:solidFill>
                <a:schemeClr val="lt1"/>
              </a:solidFill>
              <a:latin typeface="宋体" panose="02010600030101010101" pitchFamily="2" charset="-122"/>
              <a:ea typeface="宋体" panose="02010600030101010101" pitchFamily="2" charset="-122"/>
              <a:cs typeface="+mn-ea"/>
              <a:sym typeface="+mn-lt"/>
            </a:endParaRPr>
          </a:p>
        </p:txBody>
      </p:sp>
      <p:sp>
        <p:nvSpPr>
          <p:cNvPr id="32" name="圆角右箭头 31"/>
          <p:cNvSpPr/>
          <p:nvPr/>
        </p:nvSpPr>
        <p:spPr>
          <a:xfrm rot="5400000" flipH="1">
            <a:off x="1847644" y="1550102"/>
            <a:ext cx="400050" cy="1691503"/>
          </a:xfrm>
          <a:prstGeom prst="bentArrow">
            <a:avLst/>
          </a:prstGeom>
          <a:solidFill>
            <a:srgbClr val="0E456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7" rIns="51435" bIns="25717" numCol="1" spcCol="0" rtlCol="0" fromWordArt="0" anchor="ctr" anchorCtr="0" forceAA="0" compatLnSpc="1">
            <a:noAutofit/>
          </a:bodyP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sz="1050">
              <a:solidFill>
                <a:schemeClr val="lt1"/>
              </a:solidFill>
              <a:latin typeface="宋体" panose="02010600030101010101" pitchFamily="2" charset="-122"/>
              <a:ea typeface="宋体" panose="02010600030101010101" pitchFamily="2" charset="-122"/>
              <a:cs typeface="+mn-ea"/>
              <a:sym typeface="+mn-lt"/>
            </a:endParaRPr>
          </a:p>
        </p:txBody>
      </p:sp>
      <p:sp>
        <p:nvSpPr>
          <p:cNvPr id="33" name="圆角右箭头 32"/>
          <p:cNvSpPr/>
          <p:nvPr/>
        </p:nvSpPr>
        <p:spPr>
          <a:xfrm rot="16200000" flipH="1" flipV="1">
            <a:off x="2370098" y="1659870"/>
            <a:ext cx="399157" cy="2714086"/>
          </a:xfrm>
          <a:prstGeom prst="bentArrow">
            <a:avLst/>
          </a:prstGeom>
          <a:solidFill>
            <a:schemeClr val="tx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7" rIns="51435" bIns="25717" numCol="1" spcCol="0" rtlCol="0" fromWordArt="0" anchor="ctr" anchorCtr="0" forceAA="0" compatLnSpc="1">
            <a:noAutofit/>
          </a:bodyP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sz="1050">
              <a:solidFill>
                <a:schemeClr val="lt1"/>
              </a:solidFill>
              <a:latin typeface="宋体" panose="02010600030101010101" pitchFamily="2" charset="-122"/>
              <a:ea typeface="宋体" panose="02010600030101010101" pitchFamily="2" charset="-122"/>
              <a:cs typeface="+mn-ea"/>
              <a:sym typeface="+mn-lt"/>
            </a:endParaRPr>
          </a:p>
        </p:txBody>
      </p:sp>
      <p:sp>
        <p:nvSpPr>
          <p:cNvPr id="34" name="矩形 33"/>
          <p:cNvSpPr/>
          <p:nvPr/>
        </p:nvSpPr>
        <p:spPr>
          <a:xfrm>
            <a:off x="6518275" y="2566670"/>
            <a:ext cx="1847215" cy="238125"/>
          </a:xfrm>
          <a:prstGeom prst="rect">
            <a:avLst/>
          </a:prstGeom>
        </p:spPr>
        <p:txBody>
          <a:bodyPr wrap="square" lIns="51435" tIns="25717" rIns="51435" bIns="25717">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ct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mn-ea"/>
                <a:sym typeface="+mn-lt"/>
              </a:rPr>
              <a:t>西安微光软件科技有限公司</a:t>
            </a:r>
            <a:endPar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35" name="矩形 34"/>
          <p:cNvSpPr/>
          <p:nvPr/>
        </p:nvSpPr>
        <p:spPr>
          <a:xfrm>
            <a:off x="6568916" y="2823686"/>
            <a:ext cx="1307783" cy="663575"/>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20000"/>
              </a:lnSpc>
            </a:pPr>
            <a:r>
              <a:rPr lang="zh-CN" altLang="en-US" sz="825" dirty="0">
                <a:solidFill>
                  <a:schemeClr val="tx1">
                    <a:lumMod val="75000"/>
                    <a:lumOff val="25000"/>
                  </a:schemeClr>
                </a:solidFill>
                <a:latin typeface="宋体" panose="02010600030101010101" pitchFamily="2" charset="-122"/>
                <a:ea typeface="宋体" panose="02010600030101010101" pitchFamily="2" charset="-122"/>
                <a:cs typeface="+mn-ea"/>
                <a:sym typeface="+mn-lt"/>
              </a:rPr>
              <a:t>以软件技术为核心，专业从事各类行业软件开发、设计、销售的创新型高新技术企业。</a:t>
            </a:r>
            <a:endParaRPr lang="zh-CN" altLang="en-US" sz="825" dirty="0">
              <a:solidFill>
                <a:schemeClr val="tx1">
                  <a:lumMod val="75000"/>
                  <a:lumOff val="25000"/>
                </a:schemeClr>
              </a:solidFill>
              <a:latin typeface="宋体" panose="02010600030101010101" pitchFamily="2" charset="-122"/>
              <a:ea typeface="宋体" panose="02010600030101010101" pitchFamily="2" charset="-122"/>
              <a:cs typeface="+mn-ea"/>
              <a:sym typeface="+mn-lt"/>
            </a:endParaRPr>
          </a:p>
        </p:txBody>
      </p:sp>
      <p:sp>
        <p:nvSpPr>
          <p:cNvPr id="36" name="矩形 35"/>
          <p:cNvSpPr/>
          <p:nvPr/>
        </p:nvSpPr>
        <p:spPr>
          <a:xfrm>
            <a:off x="1896904" y="3341370"/>
            <a:ext cx="903923" cy="224155"/>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r>
              <a:rPr lang="en-US" altLang="zh-CN"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2013</a:t>
            </a: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年</a:t>
            </a:r>
            <a:r>
              <a:rPr lang="en-US" altLang="zh-CN"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9</a:t>
            </a: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月</a:t>
            </a:r>
            <a:endPar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37" name="矩形 36"/>
          <p:cNvSpPr/>
          <p:nvPr/>
        </p:nvSpPr>
        <p:spPr>
          <a:xfrm>
            <a:off x="1731714" y="3525097"/>
            <a:ext cx="1249019" cy="510540"/>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20000"/>
              </a:lnSpc>
            </a:pPr>
            <a:r>
              <a:rPr lang="zh-CN" altLang="en-US" sz="825" dirty="0">
                <a:solidFill>
                  <a:schemeClr val="tx1">
                    <a:lumMod val="75000"/>
                    <a:lumOff val="25000"/>
                  </a:schemeClr>
                </a:solidFill>
                <a:latin typeface="宋体" panose="02010600030101010101" pitchFamily="2" charset="-122"/>
                <a:ea typeface="宋体" panose="02010600030101010101" pitchFamily="2" charset="-122"/>
                <a:cs typeface="+mn-ea"/>
                <a:sym typeface="+mn-lt"/>
              </a:rPr>
              <a:t>微光软件科技有限公司正式成立。</a:t>
            </a:r>
            <a:endParaRPr lang="zh-CN" altLang="en-US" sz="825" dirty="0">
              <a:solidFill>
                <a:schemeClr val="tx1">
                  <a:lumMod val="75000"/>
                  <a:lumOff val="25000"/>
                </a:schemeClr>
              </a:solidFill>
              <a:latin typeface="宋体" panose="02010600030101010101" pitchFamily="2" charset="-122"/>
              <a:ea typeface="宋体" panose="02010600030101010101" pitchFamily="2" charset="-122"/>
              <a:cs typeface="+mn-ea"/>
              <a:sym typeface="+mn-lt"/>
            </a:endParaRPr>
          </a:p>
          <a:p>
            <a:pPr>
              <a:lnSpc>
                <a:spcPct val="120000"/>
              </a:lnSpc>
            </a:pPr>
            <a:endParaRPr lang="zh-CN" altLang="en-US" sz="825" dirty="0">
              <a:solidFill>
                <a:schemeClr val="tx1">
                  <a:lumMod val="75000"/>
                  <a:lumOff val="25000"/>
                </a:schemeClr>
              </a:solidFill>
              <a:latin typeface="宋体" panose="02010600030101010101" pitchFamily="2" charset="-122"/>
              <a:ea typeface="宋体" panose="02010600030101010101" pitchFamily="2" charset="-122"/>
              <a:cs typeface="+mn-ea"/>
              <a:sym typeface="+mn-lt"/>
            </a:endParaRPr>
          </a:p>
        </p:txBody>
      </p:sp>
      <p:sp>
        <p:nvSpPr>
          <p:cNvPr id="38" name="矩形 37"/>
          <p:cNvSpPr/>
          <p:nvPr/>
        </p:nvSpPr>
        <p:spPr>
          <a:xfrm>
            <a:off x="2619375" y="1568450"/>
            <a:ext cx="965200" cy="224155"/>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r>
              <a:rPr lang="en-US" altLang="zh-CN"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2019</a:t>
            </a: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年</a:t>
            </a:r>
            <a:r>
              <a:rPr lang="en-US" altLang="zh-CN"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8</a:t>
            </a: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月</a:t>
            </a:r>
            <a:endPar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44" name="矩形 43"/>
          <p:cNvSpPr/>
          <p:nvPr/>
        </p:nvSpPr>
        <p:spPr>
          <a:xfrm>
            <a:off x="2454106" y="1751826"/>
            <a:ext cx="1249019" cy="510540"/>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20000"/>
              </a:lnSpc>
            </a:pPr>
            <a:r>
              <a:rPr lang="zh-CN" altLang="en-US" sz="825" dirty="0">
                <a:solidFill>
                  <a:schemeClr val="tx1">
                    <a:lumMod val="75000"/>
                    <a:lumOff val="25000"/>
                  </a:schemeClr>
                </a:solidFill>
                <a:latin typeface="宋体" panose="02010600030101010101" pitchFamily="2" charset="-122"/>
                <a:ea typeface="宋体" panose="02010600030101010101" pitchFamily="2" charset="-122"/>
                <a:cs typeface="+mn-ea"/>
                <a:sym typeface="+mn-lt"/>
              </a:rPr>
              <a:t>确定了物联网数据平台研发方向。</a:t>
            </a:r>
            <a:endParaRPr lang="zh-CN" altLang="en-US" sz="825" dirty="0">
              <a:solidFill>
                <a:schemeClr val="tx1">
                  <a:lumMod val="75000"/>
                  <a:lumOff val="25000"/>
                </a:schemeClr>
              </a:solidFill>
              <a:latin typeface="宋体" panose="02010600030101010101" pitchFamily="2" charset="-122"/>
              <a:ea typeface="宋体" panose="02010600030101010101" pitchFamily="2" charset="-122"/>
              <a:cs typeface="+mn-ea"/>
              <a:sym typeface="+mn-lt"/>
            </a:endParaRPr>
          </a:p>
          <a:p>
            <a:pPr>
              <a:lnSpc>
                <a:spcPct val="120000"/>
              </a:lnSpc>
            </a:pPr>
            <a:endParaRPr lang="zh-CN" altLang="en-US" sz="825" dirty="0">
              <a:solidFill>
                <a:schemeClr val="tx1">
                  <a:lumMod val="75000"/>
                  <a:lumOff val="25000"/>
                </a:schemeClr>
              </a:solidFill>
              <a:latin typeface="宋体" panose="02010600030101010101" pitchFamily="2" charset="-122"/>
              <a:ea typeface="宋体" panose="02010600030101010101" pitchFamily="2" charset="-122"/>
              <a:cs typeface="+mn-ea"/>
              <a:sym typeface="+mn-lt"/>
            </a:endParaRPr>
          </a:p>
        </p:txBody>
      </p:sp>
      <p:sp>
        <p:nvSpPr>
          <p:cNvPr id="45" name="矩形 44"/>
          <p:cNvSpPr/>
          <p:nvPr/>
        </p:nvSpPr>
        <p:spPr>
          <a:xfrm>
            <a:off x="3274219" y="3326130"/>
            <a:ext cx="1067276" cy="224155"/>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r>
              <a:rPr lang="en-US" altLang="zh-CN"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2019</a:t>
            </a: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年</a:t>
            </a:r>
            <a:r>
              <a:rPr lang="en-US" altLang="zh-CN"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12</a:t>
            </a: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月</a:t>
            </a:r>
            <a:endPar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46" name="矩形 45"/>
          <p:cNvSpPr/>
          <p:nvPr/>
        </p:nvSpPr>
        <p:spPr>
          <a:xfrm>
            <a:off x="3109047" y="3509784"/>
            <a:ext cx="1249019" cy="356870"/>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20000"/>
              </a:lnSpc>
            </a:pPr>
            <a:r>
              <a:rPr lang="zh-CN" altLang="en-US" sz="825"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rPr>
              <a:t>公司被认定为“西安市高新技术企业”</a:t>
            </a:r>
            <a:endParaRPr lang="zh-CN" altLang="en-US" sz="825"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47" name="矩形 46"/>
          <p:cNvSpPr/>
          <p:nvPr/>
        </p:nvSpPr>
        <p:spPr>
          <a:xfrm>
            <a:off x="3989546" y="1577340"/>
            <a:ext cx="998696" cy="224155"/>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r>
              <a:rPr lang="en-US" altLang="zh-CN"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2020</a:t>
            </a: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年</a:t>
            </a:r>
            <a:r>
              <a:rPr lang="en-US" altLang="zh-CN"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3</a:t>
            </a: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月</a:t>
            </a:r>
            <a:endPar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48" name="矩形 47"/>
          <p:cNvSpPr/>
          <p:nvPr/>
        </p:nvSpPr>
        <p:spPr>
          <a:xfrm>
            <a:off x="3770482" y="1760891"/>
            <a:ext cx="1249019" cy="663575"/>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20000"/>
              </a:lnSpc>
            </a:pPr>
            <a:r>
              <a:rPr lang="zh-CN" altLang="en-US" sz="825" dirty="0">
                <a:solidFill>
                  <a:schemeClr val="tx1">
                    <a:lumMod val="75000"/>
                    <a:lumOff val="25000"/>
                  </a:schemeClr>
                </a:solidFill>
                <a:latin typeface="宋体" panose="02010600030101010101" pitchFamily="2" charset="-122"/>
                <a:ea typeface="宋体" panose="02010600030101010101" pitchFamily="2" charset="-122"/>
                <a:cs typeface="华文中宋" panose="02010600040101010101" charset="-122"/>
                <a:sym typeface="+mn-lt"/>
              </a:rPr>
              <a:t>互联网智慧养老服务管理系统软件著作权登记完成</a:t>
            </a:r>
            <a:endParaRPr lang="zh-CN" altLang="en-US" sz="825" dirty="0">
              <a:solidFill>
                <a:schemeClr val="tx1">
                  <a:lumMod val="75000"/>
                  <a:lumOff val="25000"/>
                </a:schemeClr>
              </a:solidFill>
              <a:latin typeface="宋体" panose="02010600030101010101" pitchFamily="2" charset="-122"/>
              <a:ea typeface="宋体" panose="02010600030101010101" pitchFamily="2" charset="-122"/>
              <a:cs typeface="华文中宋" panose="02010600040101010101" charset="-122"/>
              <a:sym typeface="+mn-lt"/>
            </a:endParaRPr>
          </a:p>
          <a:p>
            <a:pPr>
              <a:lnSpc>
                <a:spcPct val="120000"/>
              </a:lnSpc>
            </a:pPr>
            <a:endParaRPr lang="zh-CN" altLang="en-US" sz="825" dirty="0">
              <a:solidFill>
                <a:schemeClr val="tx1">
                  <a:lumMod val="75000"/>
                  <a:lumOff val="25000"/>
                </a:schemeClr>
              </a:solidFill>
              <a:latin typeface="宋体" panose="02010600030101010101" pitchFamily="2" charset="-122"/>
              <a:ea typeface="宋体" panose="02010600030101010101" pitchFamily="2" charset="-122"/>
              <a:cs typeface="华文中宋" panose="02010600040101010101" charset="-122"/>
              <a:sym typeface="+mn-lt"/>
            </a:endParaRPr>
          </a:p>
        </p:txBody>
      </p:sp>
      <p:sp>
        <p:nvSpPr>
          <p:cNvPr id="59" name="矩形 58"/>
          <p:cNvSpPr/>
          <p:nvPr/>
        </p:nvSpPr>
        <p:spPr>
          <a:xfrm>
            <a:off x="4732973" y="3326130"/>
            <a:ext cx="1341120" cy="224155"/>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r>
              <a:rPr lang="en-US" altLang="zh-CN"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2020</a:t>
            </a: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年</a:t>
            </a:r>
            <a:r>
              <a:rPr lang="en-US" altLang="zh-CN"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7</a:t>
            </a: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月</a:t>
            </a:r>
            <a:endPar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60" name="矩形 59"/>
          <p:cNvSpPr/>
          <p:nvPr/>
        </p:nvSpPr>
        <p:spPr>
          <a:xfrm>
            <a:off x="4567555" y="3509645"/>
            <a:ext cx="1387475" cy="663575"/>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20000"/>
              </a:lnSpc>
            </a:pPr>
            <a:r>
              <a:rPr lang="zh-CN" altLang="en-US" sz="825"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rPr>
              <a:t>获得了“互联网在线数据处理与交易处理业务《增值电信业务经营许可证》”</a:t>
            </a:r>
            <a:endParaRPr lang="zh-CN" altLang="en-US" sz="825"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endParaRPr>
          </a:p>
          <a:p>
            <a:pPr>
              <a:lnSpc>
                <a:spcPct val="120000"/>
              </a:lnSpc>
            </a:pPr>
            <a:endParaRPr lang="zh-CN" altLang="en-US" sz="825"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61" name="矩形 60"/>
          <p:cNvSpPr/>
          <p:nvPr/>
        </p:nvSpPr>
        <p:spPr>
          <a:xfrm>
            <a:off x="5434965" y="1568291"/>
            <a:ext cx="1136333" cy="224155"/>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r>
              <a:rPr lang="en-US" altLang="zh-CN"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2020</a:t>
            </a: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年</a:t>
            </a:r>
            <a:r>
              <a:rPr lang="en-US" altLang="zh-CN"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10</a:t>
            </a:r>
            <a:r>
              <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月</a:t>
            </a:r>
            <a:endParaRPr lang="zh-CN" altLang="en-US" sz="1125"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62" name="矩形 61"/>
          <p:cNvSpPr/>
          <p:nvPr/>
        </p:nvSpPr>
        <p:spPr>
          <a:xfrm>
            <a:off x="5269670" y="1751826"/>
            <a:ext cx="1249019" cy="203835"/>
          </a:xfrm>
          <a:prstGeom prst="rect">
            <a:avLst/>
          </a:prstGeom>
        </p:spPr>
        <p:txBody>
          <a:bodyPr wrap="square" lIns="51435" tIns="25717" rIns="51435" bIns="2571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20000"/>
              </a:lnSpc>
            </a:pPr>
            <a:r>
              <a:rPr lang="zh-CN" altLang="en-US" sz="825"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rPr>
              <a:t>申请软著总量达到</a:t>
            </a:r>
            <a:r>
              <a:rPr lang="en-US" altLang="zh-CN" sz="825"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rPr>
              <a:t>11</a:t>
            </a:r>
            <a:r>
              <a:rPr lang="zh-CN" altLang="en-US" sz="825"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rPr>
              <a:t>个</a:t>
            </a:r>
            <a:endParaRPr lang="zh-CN" altLang="en-US" sz="825"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63" name="圆角右箭头 62"/>
          <p:cNvSpPr/>
          <p:nvPr/>
        </p:nvSpPr>
        <p:spPr>
          <a:xfrm rot="16200000" flipH="1" flipV="1">
            <a:off x="1608773" y="2428399"/>
            <a:ext cx="424339" cy="1216343"/>
          </a:xfrm>
          <a:prstGeom prst="bentArrow">
            <a:avLst/>
          </a:prstGeom>
          <a:solidFill>
            <a:srgbClr val="0E456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7" rIns="51435" bIns="25717" numCol="1" spcCol="0" rtlCol="0" fromWordArt="0" anchor="ctr" anchorCtr="0" forceAA="0" compatLnSpc="1">
            <a:noAutofit/>
          </a:bodyP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sz="1050">
              <a:solidFill>
                <a:schemeClr val="lt1"/>
              </a:solidFill>
              <a:latin typeface="宋体" panose="02010600030101010101" pitchFamily="2" charset="-122"/>
              <a:ea typeface="宋体" panose="02010600030101010101" pitchFamily="2" charset="-122"/>
              <a:cs typeface="+mn-ea"/>
              <a:sym typeface="+mn-lt"/>
            </a:endParaRPr>
          </a:p>
        </p:txBody>
      </p:sp>
      <p:sp>
        <p:nvSpPr>
          <p:cNvPr id="24" name="文本框 3"/>
          <p:cNvSpPr txBox="1"/>
          <p:nvPr/>
        </p:nvSpPr>
        <p:spPr>
          <a:xfrm>
            <a:off x="1480185" y="829390"/>
            <a:ext cx="949405" cy="281305"/>
          </a:xfrm>
          <a:prstGeom prst="rect">
            <a:avLst/>
          </a:prstGeom>
          <a:noFill/>
          <a:effectLst/>
        </p:spPr>
        <p:txBody>
          <a:bodyPr wrap="square" lIns="51435" tIns="25717" rIns="51435" bIns="25717" rtlCol="0">
            <a:spAutoFit/>
          </a:bodyPr>
          <a:lstStyle/>
          <a:p>
            <a:r>
              <a:rPr lang="zh-CN" altLang="en-US" sz="1500" b="1" spc="200" dirty="0">
                <a:solidFill>
                  <a:schemeClr val="bg1"/>
                </a:solidFill>
                <a:latin typeface="宋体" panose="02010600030101010101" pitchFamily="2" charset="-122"/>
                <a:ea typeface="宋体" panose="02010600030101010101" pitchFamily="2" charset="-122"/>
                <a:cs typeface="+mn-ea"/>
                <a:sym typeface="+mn-lt"/>
              </a:rPr>
              <a:t>程公司</a:t>
            </a:r>
            <a:endParaRPr lang="zh-CN" altLang="en-US" sz="1500" b="1" spc="200" dirty="0">
              <a:solidFill>
                <a:schemeClr val="bg1"/>
              </a:solidFill>
              <a:latin typeface="宋体" panose="02010600030101010101" pitchFamily="2" charset="-122"/>
              <a:ea typeface="宋体" panose="02010600030101010101" pitchFamily="2" charset="-122"/>
              <a:cs typeface="+mn-ea"/>
              <a:sym typeface="+mn-lt"/>
            </a:endParaRPr>
          </a:p>
        </p:txBody>
      </p:sp>
      <p:sp>
        <p:nvSpPr>
          <p:cNvPr id="4" name="文本框 3"/>
          <p:cNvSpPr txBox="1"/>
          <p:nvPr/>
        </p:nvSpPr>
        <p:spPr>
          <a:xfrm>
            <a:off x="1000760" y="799941"/>
            <a:ext cx="3048000" cy="553085"/>
          </a:xfrm>
          <a:prstGeom prst="rect">
            <a:avLst/>
          </a:prstGeom>
          <a:noFill/>
        </p:spPr>
        <p:txBody>
          <a:bodyPr wrap="square" rtlCol="0">
            <a:spAutoFit/>
          </a:bodyPr>
          <a:p>
            <a:r>
              <a:rPr lang="en-US" altLang="zh-CN" sz="14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lt"/>
              </a:rPr>
              <a:t>   2. </a:t>
            </a:r>
            <a:r>
              <a:rPr lang="zh-CN" altLang="en-US" sz="14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lt"/>
              </a:rPr>
              <a:t>公司发展历程</a:t>
            </a:r>
            <a:endParaRPr lang="zh-CN" altLang="en-US" sz="1400" noProof="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lt"/>
            </a:endParaRPr>
          </a:p>
          <a:p>
            <a:endParaRPr lang="en-US" altLang="zh-CN" sz="16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20" name="文本框 19"/>
          <p:cNvSpPr txBox="1"/>
          <p:nvPr/>
        </p:nvSpPr>
        <p:spPr>
          <a:xfrm>
            <a:off x="7078345" y="1649095"/>
            <a:ext cx="3048000" cy="368300"/>
          </a:xfrm>
          <a:prstGeom prst="rect">
            <a:avLst/>
          </a:prstGeom>
          <a:noFill/>
        </p:spPr>
        <p:txBody>
          <a:bodyPr wrap="square" rtlCol="0">
            <a:spAutoFit/>
          </a:bodyPr>
          <a:p>
            <a:endParaRPr lang="zh-CN" altLang="en-US">
              <a:latin typeface="宋体" panose="02010600030101010101" pitchFamily="2" charset="-122"/>
              <a:ea typeface="宋体" panose="02010600030101010101" pitchFamily="2" charset="-122"/>
            </a:endParaRPr>
          </a:p>
        </p:txBody>
      </p:sp>
      <p:sp>
        <p:nvSpPr>
          <p:cNvPr id="22" name="文本框 21"/>
          <p:cNvSpPr txBox="1"/>
          <p:nvPr/>
        </p:nvSpPr>
        <p:spPr>
          <a:xfrm>
            <a:off x="4420870" y="1094740"/>
            <a:ext cx="3048000" cy="368300"/>
          </a:xfrm>
          <a:prstGeom prst="rect">
            <a:avLst/>
          </a:prstGeom>
          <a:noFill/>
        </p:spPr>
        <p:txBody>
          <a:bodyPr wrap="square" rtlCol="0">
            <a:spAutoFit/>
          </a:bodyPr>
          <a:p>
            <a:endParaRPr lang="zh-CN" altLang="en-US">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483768" y="1580929"/>
            <a:ext cx="1037768" cy="1037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TextBox 48"/>
          <p:cNvSpPr txBox="1"/>
          <p:nvPr/>
        </p:nvSpPr>
        <p:spPr>
          <a:xfrm>
            <a:off x="2240541" y="2723263"/>
            <a:ext cx="2816312" cy="492125"/>
          </a:xfrm>
          <a:prstGeom prst="rect">
            <a:avLst/>
          </a:prstGeom>
          <a:noFill/>
        </p:spPr>
        <p:txBody>
          <a:bodyPr wrap="square" lIns="0" tIns="0" rIns="0" bIns="0" rtlCol="0">
            <a:spAutoFit/>
          </a:bodyPr>
          <a:lstStyle/>
          <a:p>
            <a:r>
              <a:rPr lang="zh-CN" altLang="en-US" sz="3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系统概述</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矩形 259"/>
          <p:cNvSpPr>
            <a:spLocks noChangeArrowheads="1"/>
          </p:cNvSpPr>
          <p:nvPr/>
        </p:nvSpPr>
        <p:spPr bwMode="auto">
          <a:xfrm>
            <a:off x="2248131" y="1724945"/>
            <a:ext cx="1561914" cy="74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spc="213" dirty="0">
                <a:solidFill>
                  <a:schemeClr val="bg1"/>
                </a:solidFill>
                <a:cs typeface="Arial" panose="020B0604020202020204" pitchFamily="34" charset="0"/>
              </a:rPr>
              <a:t>02</a:t>
            </a:r>
            <a:endParaRPr lang="zh-CN" altLang="en-US" sz="4400" b="1" cap="all" spc="213" dirty="0">
              <a:solidFill>
                <a:schemeClr val="bg1"/>
              </a:solidFill>
              <a:cs typeface="Arial" panose="020B0604020202020204" pitchFamily="34" charset="0"/>
            </a:endParaRPr>
          </a:p>
        </p:txBody>
      </p:sp>
      <p:pic>
        <p:nvPicPr>
          <p:cNvPr id="22" name="图片 21"/>
          <p:cNvPicPr>
            <a:picLocks noChangeAspect="1"/>
          </p:cNvPicPr>
          <p:nvPr/>
        </p:nvPicPr>
        <p:blipFill>
          <a:blip r:embed="rId1"/>
          <a:stretch>
            <a:fillRect/>
          </a:stretch>
        </p:blipFill>
        <p:spPr>
          <a:xfrm>
            <a:off x="3944505" y="0"/>
            <a:ext cx="5199495"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anim calcmode="lin" valueType="num">
                                      <p:cBhvr>
                                        <p:cTn id="20"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8"/>
                                        </p:tgtEl>
                                      </p:cBhvr>
                                    </p:animEffect>
                                  </p:childTnLst>
                                </p:cTn>
                              </p:par>
                            </p:childTnLst>
                          </p:cTn>
                        </p:par>
                        <p:par>
                          <p:cTn id="23" fill="hold">
                            <p:stCondLst>
                              <p:cond delay="104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28"/>
                                        </p:tgtEl>
                                      </p:cBhvr>
                                    </p:animEffect>
                                    <p:animScale>
                                      <p:cBhvr>
                                        <p:cTn id="26" dur="250" autoRev="1" fill="hold"/>
                                        <p:tgtEl>
                                          <p:spTgt spid="28"/>
                                        </p:tgtEl>
                                      </p:cBhvr>
                                      <p:by x="105000" y="105000"/>
                                    </p:animScale>
                                  </p:childTnLst>
                                </p:cTn>
                              </p:par>
                            </p:childTnLst>
                          </p:cTn>
                        </p:par>
                        <p:par>
                          <p:cTn id="27" fill="hold">
                            <p:stCondLst>
                              <p:cond delay="1549"/>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6"/>
                                        </p:tgtEl>
                                        <p:attrNameLst>
                                          <p:attrName>style.visibility</p:attrName>
                                        </p:attrNameLst>
                                      </p:cBhvr>
                                      <p:to>
                                        <p:strVal val="visible"/>
                                      </p:to>
                                    </p:set>
                                    <p:animEffect transition="in" filter="wipe(left)">
                                      <p:cBhvr>
                                        <p:cTn id="30" dur="200"/>
                                        <p:tgtEl>
                                          <p:spTgt spid="2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26"/>
                                        </p:tgtEl>
                                      </p:cBhvr>
                                      <p:to x="80000" y="100000"/>
                                    </p:animScale>
                                    <p:anim by="(#ppt_w*0.10)" calcmode="lin" valueType="num">
                                      <p:cBhvr>
                                        <p:cTn id="33" dur="50" autoRev="1" fill="hold">
                                          <p:stCondLst>
                                            <p:cond delay="0"/>
                                          </p:stCondLst>
                                        </p:cTn>
                                        <p:tgtEl>
                                          <p:spTgt spid="26"/>
                                        </p:tgtEl>
                                        <p:attrNameLst>
                                          <p:attrName>ppt_x</p:attrName>
                                        </p:attrNameLst>
                                      </p:cBhvr>
                                    </p:anim>
                                    <p:anim by="(-#ppt_w*0.10)" calcmode="lin" valueType="num">
                                      <p:cBhvr>
                                        <p:cTn id="34" dur="50" autoRev="1" fill="hold">
                                          <p:stCondLst>
                                            <p:cond delay="0"/>
                                          </p:stCondLst>
                                        </p:cTn>
                                        <p:tgtEl>
                                          <p:spTgt spid="26"/>
                                        </p:tgtEl>
                                        <p:attrNameLst>
                                          <p:attrName>ppt_y</p:attrName>
                                        </p:attrNameLst>
                                      </p:cBhvr>
                                    </p:anim>
                                    <p:animRot by="-480000">
                                      <p:cBhvr>
                                        <p:cTn id="35" dur="50" autoRev="1"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26" grpId="1"/>
      <p:bldP spid="28" grpId="0"/>
      <p:bldP spid="2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77240" y="773430"/>
            <a:ext cx="6080760" cy="375285"/>
          </a:xfrm>
          <a:prstGeom prst="rect">
            <a:avLst/>
          </a:prstGeom>
          <a:noFill/>
        </p:spPr>
        <p:txBody>
          <a:bodyPr wrap="square" rtlCol="0" anchor="t">
            <a:noAutofit/>
          </a:bodyPr>
          <a:p>
            <a:r>
              <a:rPr lang="en-US" altLang="zh-CN" sz="1600">
                <a:sym typeface="+mn-ea"/>
              </a:rPr>
              <a:t>  2.1 </a:t>
            </a:r>
            <a:r>
              <a:rPr lang="zh-CN" altLang="en-US" sz="1600">
                <a:sym typeface="+mn-ea"/>
              </a:rPr>
              <a:t>现状分析</a:t>
            </a:r>
            <a:endParaRPr lang="zh-CN" altLang="en-US" sz="1600">
              <a:sym typeface="+mn-ea"/>
            </a:endParaRPr>
          </a:p>
        </p:txBody>
      </p:sp>
      <p:sp>
        <p:nvSpPr>
          <p:cNvPr id="18" name="空心弧 17"/>
          <p:cNvSpPr/>
          <p:nvPr>
            <p:custDataLst>
              <p:tags r:id="rId1"/>
            </p:custDataLst>
          </p:nvPr>
        </p:nvSpPr>
        <p:spPr>
          <a:xfrm>
            <a:off x="-721986" y="1816664"/>
            <a:ext cx="1481818" cy="1481818"/>
          </a:xfrm>
          <a:prstGeom prst="blockArc">
            <a:avLst>
              <a:gd name="adj1" fmla="val 16102233"/>
              <a:gd name="adj2" fmla="val 656203"/>
              <a:gd name="adj3" fmla="val 10160"/>
            </a:avLst>
          </a:prstGeom>
          <a:solidFill>
            <a:srgbClr val="7AC2C7"/>
          </a:solidFill>
          <a:ln w="12700" cap="flat" cmpd="sng" algn="ctr">
            <a:noFill/>
            <a:prstDash val="solid"/>
            <a:miter lim="800000"/>
          </a:ln>
          <a:effectLst/>
        </p:spPr>
        <p:txBody>
          <a:bodyPr rtlCol="0" anchor="ctr"/>
          <a:lstStyle/>
          <a:p>
            <a:pPr algn="ctr">
              <a:lnSpc>
                <a:spcPct val="120000"/>
              </a:lnSpc>
            </a:pPr>
            <a:endParaRPr lang="zh-CN" altLang="en-US" sz="135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空心弧 19"/>
          <p:cNvSpPr/>
          <p:nvPr>
            <p:custDataLst>
              <p:tags r:id="rId2"/>
            </p:custDataLst>
          </p:nvPr>
        </p:nvSpPr>
        <p:spPr>
          <a:xfrm flipH="1" flipV="1">
            <a:off x="593745" y="2051284"/>
            <a:ext cx="1481818" cy="1481818"/>
          </a:xfrm>
          <a:prstGeom prst="blockArc">
            <a:avLst>
              <a:gd name="adj1" fmla="val 11661999"/>
              <a:gd name="adj2" fmla="val 645517"/>
              <a:gd name="adj3" fmla="val 10154"/>
            </a:avLst>
          </a:prstGeom>
          <a:solidFill>
            <a:srgbClr val="7AC2C7"/>
          </a:solidFill>
          <a:ln w="12700" cap="flat" cmpd="sng" algn="ctr">
            <a:noFill/>
            <a:prstDash val="solid"/>
            <a:miter lim="800000"/>
          </a:ln>
          <a:effectLst/>
        </p:spPr>
        <p:txBody>
          <a:bodyPr rtlCol="0" anchor="ctr"/>
          <a:lstStyle/>
          <a:p>
            <a:pPr algn="ctr">
              <a:lnSpc>
                <a:spcPct val="120000"/>
              </a:lnSpc>
            </a:pPr>
            <a:endParaRPr lang="zh-CN" altLang="en-US" sz="135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空心弧 20"/>
          <p:cNvSpPr/>
          <p:nvPr>
            <p:custDataLst>
              <p:tags r:id="rId3"/>
            </p:custDataLst>
          </p:nvPr>
        </p:nvSpPr>
        <p:spPr>
          <a:xfrm rot="2700000">
            <a:off x="1885419" y="2385156"/>
            <a:ext cx="1481818" cy="1481818"/>
          </a:xfrm>
          <a:prstGeom prst="blockArc">
            <a:avLst>
              <a:gd name="adj1" fmla="val 8912435"/>
              <a:gd name="adj2" fmla="val 645517"/>
              <a:gd name="adj3" fmla="val 10154"/>
            </a:avLst>
          </a:prstGeom>
          <a:solidFill>
            <a:srgbClr val="8590CA"/>
          </a:solidFill>
          <a:ln w="12700" cap="flat" cmpd="sng" algn="ctr">
            <a:noFill/>
            <a:prstDash val="solid"/>
            <a:miter lim="800000"/>
          </a:ln>
          <a:effectLst/>
        </p:spPr>
        <p:txBody>
          <a:bodyPr rtlCol="0" anchor="ctr"/>
          <a:lstStyle/>
          <a:p>
            <a:pPr algn="ctr">
              <a:lnSpc>
                <a:spcPct val="120000"/>
              </a:lnSpc>
            </a:pPr>
            <a:endParaRPr lang="zh-CN" altLang="en-US" sz="135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空心弧 23"/>
          <p:cNvSpPr/>
          <p:nvPr>
            <p:custDataLst>
              <p:tags r:id="rId4"/>
            </p:custDataLst>
          </p:nvPr>
        </p:nvSpPr>
        <p:spPr>
          <a:xfrm rot="3120378" flipV="1">
            <a:off x="2612930" y="3499790"/>
            <a:ext cx="1481818" cy="1481818"/>
          </a:xfrm>
          <a:prstGeom prst="blockArc">
            <a:avLst>
              <a:gd name="adj1" fmla="val 10426104"/>
              <a:gd name="adj2" fmla="val 645517"/>
              <a:gd name="adj3" fmla="val 10154"/>
            </a:avLst>
          </a:prstGeom>
          <a:solidFill>
            <a:srgbClr val="7AC2C7"/>
          </a:solidFill>
          <a:ln w="12700" cap="flat" cmpd="sng" algn="ctr">
            <a:noFill/>
            <a:prstDash val="solid"/>
            <a:miter lim="800000"/>
          </a:ln>
          <a:effectLst/>
        </p:spPr>
        <p:txBody>
          <a:bodyPr rtlCol="0" anchor="ctr"/>
          <a:lstStyle/>
          <a:p>
            <a:pPr algn="ctr">
              <a:lnSpc>
                <a:spcPct val="120000"/>
              </a:lnSpc>
            </a:pPr>
            <a:endParaRPr lang="zh-CN" altLang="en-US" sz="135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空心弧 24"/>
          <p:cNvSpPr/>
          <p:nvPr>
            <p:custDataLst>
              <p:tags r:id="rId5"/>
            </p:custDataLst>
          </p:nvPr>
        </p:nvSpPr>
        <p:spPr>
          <a:xfrm rot="3023909" flipH="1">
            <a:off x="3600667" y="4394339"/>
            <a:ext cx="1481818" cy="1481818"/>
          </a:xfrm>
          <a:prstGeom prst="blockArc">
            <a:avLst>
              <a:gd name="adj1" fmla="val 13833344"/>
              <a:gd name="adj2" fmla="val 569579"/>
              <a:gd name="adj3" fmla="val 10136"/>
            </a:avLst>
          </a:prstGeom>
          <a:solidFill>
            <a:srgbClr val="7AC2C7"/>
          </a:solidFill>
          <a:ln w="12700" cap="flat" cmpd="sng" algn="ctr">
            <a:noFill/>
            <a:prstDash val="solid"/>
            <a:miter lim="800000"/>
          </a:ln>
          <a:effectLst/>
        </p:spPr>
        <p:txBody>
          <a:bodyPr rtlCol="0" anchor="ctr"/>
          <a:lstStyle/>
          <a:p>
            <a:pPr algn="ctr">
              <a:lnSpc>
                <a:spcPct val="120000"/>
              </a:lnSpc>
            </a:pPr>
            <a:endParaRPr lang="zh-CN" altLang="en-US" sz="135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custDataLst>
              <p:tags r:id="rId6"/>
            </p:custDataLst>
          </p:nvPr>
        </p:nvSpPr>
        <p:spPr>
          <a:xfrm>
            <a:off x="886297" y="2304005"/>
            <a:ext cx="896714" cy="896714"/>
          </a:xfrm>
          <a:prstGeom prst="ellipse">
            <a:avLst/>
          </a:prstGeom>
          <a:solidFill>
            <a:srgbClr val="7AC2C7"/>
          </a:solidFill>
          <a:ln w="12700" cap="flat" cmpd="sng" algn="ctr">
            <a:noFill/>
            <a:prstDash val="solid"/>
            <a:miter lim="800000"/>
          </a:ln>
          <a:effectLst/>
        </p:spPr>
        <p:txBody>
          <a:bodyPr rtlCol="0" anchor="ctr"/>
          <a:lstStyle/>
          <a:p>
            <a:pPr algn="ctr">
              <a:lnSpc>
                <a:spcPct val="120000"/>
              </a:lnSpc>
            </a:pPr>
            <a:endParaRPr lang="zh-CN" altLang="en-US" sz="135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custDataLst>
              <p:tags r:id="rId7"/>
            </p:custDataLst>
          </p:nvPr>
        </p:nvSpPr>
        <p:spPr>
          <a:xfrm>
            <a:off x="2177855" y="2674409"/>
            <a:ext cx="903312" cy="903312"/>
          </a:xfrm>
          <a:prstGeom prst="ellipse">
            <a:avLst/>
          </a:prstGeom>
          <a:solidFill>
            <a:srgbClr val="8590CA"/>
          </a:solidFill>
          <a:ln w="12700" cap="flat" cmpd="sng" algn="ctr">
            <a:noFill/>
            <a:prstDash val="solid"/>
            <a:miter lim="800000"/>
          </a:ln>
          <a:effectLst/>
        </p:spPr>
        <p:txBody>
          <a:bodyPr rtlCol="0" anchor="ctr"/>
          <a:lstStyle/>
          <a:p>
            <a:pPr algn="ctr">
              <a:lnSpc>
                <a:spcPct val="120000"/>
              </a:lnSpc>
            </a:pPr>
            <a:endParaRPr lang="zh-CN" altLang="en-US" sz="135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custDataLst>
              <p:tags r:id="rId8"/>
            </p:custDataLst>
          </p:nvPr>
        </p:nvSpPr>
        <p:spPr>
          <a:xfrm>
            <a:off x="2902182" y="3792986"/>
            <a:ext cx="903312" cy="903312"/>
          </a:xfrm>
          <a:prstGeom prst="ellipse">
            <a:avLst/>
          </a:prstGeom>
          <a:solidFill>
            <a:srgbClr val="7AC2C7"/>
          </a:solidFill>
          <a:ln w="12700" cap="flat" cmpd="sng" algn="ctr">
            <a:noFill/>
            <a:prstDash val="solid"/>
            <a:miter lim="800000"/>
          </a:ln>
          <a:effectLst/>
        </p:spPr>
        <p:txBody>
          <a:bodyPr rtlCol="0" anchor="ctr"/>
          <a:lstStyle/>
          <a:p>
            <a:pPr algn="ctr">
              <a:lnSpc>
                <a:spcPct val="120000"/>
              </a:lnSpc>
            </a:pPr>
            <a:endParaRPr lang="zh-CN" altLang="en-US" sz="135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0"/>
          <p:cNvSpPr>
            <a:spLocks noEditPoints="1"/>
          </p:cNvSpPr>
          <p:nvPr>
            <p:custDataLst>
              <p:tags r:id="rId9"/>
            </p:custDataLst>
          </p:nvPr>
        </p:nvSpPr>
        <p:spPr bwMode="auto">
          <a:xfrm>
            <a:off x="3031983" y="4002399"/>
            <a:ext cx="643711" cy="484487"/>
          </a:xfrm>
          <a:custGeom>
            <a:avLst/>
            <a:gdLst>
              <a:gd name="T0" fmla="*/ 222 w 434"/>
              <a:gd name="T1" fmla="*/ 75 h 328"/>
              <a:gd name="T2" fmla="*/ 251 w 434"/>
              <a:gd name="T3" fmla="*/ 10 h 328"/>
              <a:gd name="T4" fmla="*/ 198 w 434"/>
              <a:gd name="T5" fmla="*/ 21 h 328"/>
              <a:gd name="T6" fmla="*/ 147 w 434"/>
              <a:gd name="T7" fmla="*/ 13 h 328"/>
              <a:gd name="T8" fmla="*/ 179 w 434"/>
              <a:gd name="T9" fmla="*/ 76 h 328"/>
              <a:gd name="T10" fmla="*/ 182 w 434"/>
              <a:gd name="T11" fmla="*/ 309 h 328"/>
              <a:gd name="T12" fmla="*/ 222 w 434"/>
              <a:gd name="T13" fmla="*/ 75 h 328"/>
              <a:gd name="T14" fmla="*/ 243 w 434"/>
              <a:gd name="T15" fmla="*/ 219 h 328"/>
              <a:gd name="T16" fmla="*/ 233 w 434"/>
              <a:gd name="T17" fmla="*/ 237 h 328"/>
              <a:gd name="T18" fmla="*/ 212 w 434"/>
              <a:gd name="T19" fmla="*/ 245 h 328"/>
              <a:gd name="T20" fmla="*/ 212 w 434"/>
              <a:gd name="T21" fmla="*/ 252 h 328"/>
              <a:gd name="T22" fmla="*/ 210 w 434"/>
              <a:gd name="T23" fmla="*/ 258 h 328"/>
              <a:gd name="T24" fmla="*/ 202 w 434"/>
              <a:gd name="T25" fmla="*/ 259 h 328"/>
              <a:gd name="T26" fmla="*/ 197 w 434"/>
              <a:gd name="T27" fmla="*/ 252 h 328"/>
              <a:gd name="T28" fmla="*/ 197 w 434"/>
              <a:gd name="T29" fmla="*/ 244 h 328"/>
              <a:gd name="T30" fmla="*/ 194 w 434"/>
              <a:gd name="T31" fmla="*/ 243 h 328"/>
              <a:gd name="T32" fmla="*/ 176 w 434"/>
              <a:gd name="T33" fmla="*/ 232 h 328"/>
              <a:gd name="T34" fmla="*/ 170 w 434"/>
              <a:gd name="T35" fmla="*/ 223 h 328"/>
              <a:gd name="T36" fmla="*/ 169 w 434"/>
              <a:gd name="T37" fmla="*/ 220 h 328"/>
              <a:gd name="T38" fmla="*/ 168 w 434"/>
              <a:gd name="T39" fmla="*/ 217 h 328"/>
              <a:gd name="T40" fmla="*/ 169 w 434"/>
              <a:gd name="T41" fmla="*/ 213 h 328"/>
              <a:gd name="T42" fmla="*/ 176 w 434"/>
              <a:gd name="T43" fmla="*/ 209 h 328"/>
              <a:gd name="T44" fmla="*/ 183 w 434"/>
              <a:gd name="T45" fmla="*/ 214 h 328"/>
              <a:gd name="T46" fmla="*/ 184 w 434"/>
              <a:gd name="T47" fmla="*/ 217 h 328"/>
              <a:gd name="T48" fmla="*/ 185 w 434"/>
              <a:gd name="T49" fmla="*/ 219 h 328"/>
              <a:gd name="T50" fmla="*/ 188 w 434"/>
              <a:gd name="T51" fmla="*/ 223 h 328"/>
              <a:gd name="T52" fmla="*/ 197 w 434"/>
              <a:gd name="T53" fmla="*/ 229 h 328"/>
              <a:gd name="T54" fmla="*/ 197 w 434"/>
              <a:gd name="T55" fmla="*/ 199 h 328"/>
              <a:gd name="T56" fmla="*/ 178 w 434"/>
              <a:gd name="T57" fmla="*/ 191 h 328"/>
              <a:gd name="T58" fmla="*/ 171 w 434"/>
              <a:gd name="T59" fmla="*/ 183 h 328"/>
              <a:gd name="T60" fmla="*/ 169 w 434"/>
              <a:gd name="T61" fmla="*/ 172 h 328"/>
              <a:gd name="T62" fmla="*/ 171 w 434"/>
              <a:gd name="T63" fmla="*/ 162 h 328"/>
              <a:gd name="T64" fmla="*/ 177 w 434"/>
              <a:gd name="T65" fmla="*/ 153 h 328"/>
              <a:gd name="T66" fmla="*/ 197 w 434"/>
              <a:gd name="T67" fmla="*/ 144 h 328"/>
              <a:gd name="T68" fmla="*/ 197 w 434"/>
              <a:gd name="T69" fmla="*/ 144 h 328"/>
              <a:gd name="T70" fmla="*/ 197 w 434"/>
              <a:gd name="T71" fmla="*/ 136 h 328"/>
              <a:gd name="T72" fmla="*/ 200 w 434"/>
              <a:gd name="T73" fmla="*/ 131 h 328"/>
              <a:gd name="T74" fmla="*/ 208 w 434"/>
              <a:gd name="T75" fmla="*/ 129 h 328"/>
              <a:gd name="T76" fmla="*/ 212 w 434"/>
              <a:gd name="T77" fmla="*/ 136 h 328"/>
              <a:gd name="T78" fmla="*/ 212 w 434"/>
              <a:gd name="T79" fmla="*/ 144 h 328"/>
              <a:gd name="T80" fmla="*/ 212 w 434"/>
              <a:gd name="T81" fmla="*/ 144 h 328"/>
              <a:gd name="T82" fmla="*/ 215 w 434"/>
              <a:gd name="T83" fmla="*/ 145 h 328"/>
              <a:gd name="T84" fmla="*/ 235 w 434"/>
              <a:gd name="T85" fmla="*/ 154 h 328"/>
              <a:gd name="T86" fmla="*/ 240 w 434"/>
              <a:gd name="T87" fmla="*/ 163 h 328"/>
              <a:gd name="T88" fmla="*/ 242 w 434"/>
              <a:gd name="T89" fmla="*/ 165 h 328"/>
              <a:gd name="T90" fmla="*/ 242 w 434"/>
              <a:gd name="T91" fmla="*/ 168 h 328"/>
              <a:gd name="T92" fmla="*/ 242 w 434"/>
              <a:gd name="T93" fmla="*/ 172 h 328"/>
              <a:gd name="T94" fmla="*/ 235 w 434"/>
              <a:gd name="T95" fmla="*/ 177 h 328"/>
              <a:gd name="T96" fmla="*/ 228 w 434"/>
              <a:gd name="T97" fmla="*/ 172 h 328"/>
              <a:gd name="T98" fmla="*/ 227 w 434"/>
              <a:gd name="T99" fmla="*/ 169 h 328"/>
              <a:gd name="T100" fmla="*/ 226 w 434"/>
              <a:gd name="T101" fmla="*/ 167 h 328"/>
              <a:gd name="T102" fmla="*/ 222 w 434"/>
              <a:gd name="T103" fmla="*/ 163 h 328"/>
              <a:gd name="T104" fmla="*/ 212 w 434"/>
              <a:gd name="T105" fmla="*/ 159 h 328"/>
              <a:gd name="T106" fmla="*/ 212 w 434"/>
              <a:gd name="T107" fmla="*/ 187 h 328"/>
              <a:gd name="T108" fmla="*/ 225 w 434"/>
              <a:gd name="T109" fmla="*/ 191 h 328"/>
              <a:gd name="T110" fmla="*/ 240 w 434"/>
              <a:gd name="T111" fmla="*/ 203 h 328"/>
              <a:gd name="T112" fmla="*/ 240 w 434"/>
              <a:gd name="T113" fmla="*/ 203 h 328"/>
              <a:gd name="T114" fmla="*/ 240 w 434"/>
              <a:gd name="T115" fmla="*/ 203 h 328"/>
              <a:gd name="T116" fmla="*/ 243 w 434"/>
              <a:gd name="T117" fmla="*/ 21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328">
                <a:moveTo>
                  <a:pt x="222" y="75"/>
                </a:moveTo>
                <a:cubicBezTo>
                  <a:pt x="245" y="55"/>
                  <a:pt x="260" y="12"/>
                  <a:pt x="251" y="10"/>
                </a:cubicBezTo>
                <a:cubicBezTo>
                  <a:pt x="238" y="8"/>
                  <a:pt x="211" y="19"/>
                  <a:pt x="198" y="21"/>
                </a:cubicBezTo>
                <a:cubicBezTo>
                  <a:pt x="179" y="23"/>
                  <a:pt x="159" y="0"/>
                  <a:pt x="147" y="13"/>
                </a:cubicBezTo>
                <a:cubicBezTo>
                  <a:pt x="138" y="23"/>
                  <a:pt x="154" y="60"/>
                  <a:pt x="179" y="76"/>
                </a:cubicBezTo>
                <a:cubicBezTo>
                  <a:pt x="105" y="113"/>
                  <a:pt x="0" y="296"/>
                  <a:pt x="182" y="309"/>
                </a:cubicBezTo>
                <a:cubicBezTo>
                  <a:pt x="434" y="328"/>
                  <a:pt x="308" y="110"/>
                  <a:pt x="222" y="75"/>
                </a:cubicBezTo>
                <a:close/>
                <a:moveTo>
                  <a:pt x="243" y="219"/>
                </a:moveTo>
                <a:cubicBezTo>
                  <a:pt x="243" y="226"/>
                  <a:pt x="239" y="233"/>
                  <a:pt x="233" y="237"/>
                </a:cubicBezTo>
                <a:cubicBezTo>
                  <a:pt x="227" y="242"/>
                  <a:pt x="220" y="244"/>
                  <a:pt x="212" y="245"/>
                </a:cubicBezTo>
                <a:cubicBezTo>
                  <a:pt x="212" y="252"/>
                  <a:pt x="212" y="252"/>
                  <a:pt x="212" y="252"/>
                </a:cubicBezTo>
                <a:cubicBezTo>
                  <a:pt x="212" y="255"/>
                  <a:pt x="211" y="257"/>
                  <a:pt x="210" y="258"/>
                </a:cubicBezTo>
                <a:cubicBezTo>
                  <a:pt x="208" y="260"/>
                  <a:pt x="204" y="260"/>
                  <a:pt x="202" y="259"/>
                </a:cubicBezTo>
                <a:cubicBezTo>
                  <a:pt x="199" y="258"/>
                  <a:pt x="197" y="255"/>
                  <a:pt x="197" y="252"/>
                </a:cubicBezTo>
                <a:cubicBezTo>
                  <a:pt x="197" y="244"/>
                  <a:pt x="197" y="244"/>
                  <a:pt x="197" y="244"/>
                </a:cubicBezTo>
                <a:cubicBezTo>
                  <a:pt x="196" y="244"/>
                  <a:pt x="195" y="243"/>
                  <a:pt x="194" y="243"/>
                </a:cubicBezTo>
                <a:cubicBezTo>
                  <a:pt x="187" y="241"/>
                  <a:pt x="180" y="237"/>
                  <a:pt x="176" y="232"/>
                </a:cubicBezTo>
                <a:cubicBezTo>
                  <a:pt x="173" y="229"/>
                  <a:pt x="171" y="226"/>
                  <a:pt x="170" y="223"/>
                </a:cubicBezTo>
                <a:cubicBezTo>
                  <a:pt x="170" y="222"/>
                  <a:pt x="169" y="221"/>
                  <a:pt x="169" y="220"/>
                </a:cubicBezTo>
                <a:cubicBezTo>
                  <a:pt x="169" y="219"/>
                  <a:pt x="169" y="218"/>
                  <a:pt x="168" y="217"/>
                </a:cubicBezTo>
                <a:cubicBezTo>
                  <a:pt x="168" y="216"/>
                  <a:pt x="169" y="214"/>
                  <a:pt x="169" y="213"/>
                </a:cubicBezTo>
                <a:cubicBezTo>
                  <a:pt x="171" y="211"/>
                  <a:pt x="174" y="209"/>
                  <a:pt x="176" y="209"/>
                </a:cubicBezTo>
                <a:cubicBezTo>
                  <a:pt x="179" y="210"/>
                  <a:pt x="182" y="212"/>
                  <a:pt x="183" y="214"/>
                </a:cubicBezTo>
                <a:cubicBezTo>
                  <a:pt x="183" y="215"/>
                  <a:pt x="183" y="216"/>
                  <a:pt x="184" y="217"/>
                </a:cubicBezTo>
                <a:cubicBezTo>
                  <a:pt x="184" y="218"/>
                  <a:pt x="184" y="219"/>
                  <a:pt x="185" y="219"/>
                </a:cubicBezTo>
                <a:cubicBezTo>
                  <a:pt x="186" y="221"/>
                  <a:pt x="187" y="222"/>
                  <a:pt x="188" y="223"/>
                </a:cubicBezTo>
                <a:cubicBezTo>
                  <a:pt x="191" y="226"/>
                  <a:pt x="194" y="228"/>
                  <a:pt x="197" y="229"/>
                </a:cubicBezTo>
                <a:cubicBezTo>
                  <a:pt x="197" y="199"/>
                  <a:pt x="197" y="199"/>
                  <a:pt x="197" y="199"/>
                </a:cubicBezTo>
                <a:cubicBezTo>
                  <a:pt x="191" y="198"/>
                  <a:pt x="184" y="195"/>
                  <a:pt x="178" y="191"/>
                </a:cubicBezTo>
                <a:cubicBezTo>
                  <a:pt x="175" y="189"/>
                  <a:pt x="173" y="186"/>
                  <a:pt x="171" y="183"/>
                </a:cubicBezTo>
                <a:cubicBezTo>
                  <a:pt x="170" y="180"/>
                  <a:pt x="169" y="176"/>
                  <a:pt x="169" y="172"/>
                </a:cubicBezTo>
                <a:cubicBezTo>
                  <a:pt x="169" y="169"/>
                  <a:pt x="170" y="165"/>
                  <a:pt x="171" y="162"/>
                </a:cubicBezTo>
                <a:cubicBezTo>
                  <a:pt x="173" y="158"/>
                  <a:pt x="175" y="156"/>
                  <a:pt x="177" y="153"/>
                </a:cubicBezTo>
                <a:cubicBezTo>
                  <a:pt x="183" y="148"/>
                  <a:pt x="190" y="145"/>
                  <a:pt x="197" y="144"/>
                </a:cubicBezTo>
                <a:cubicBezTo>
                  <a:pt x="197" y="144"/>
                  <a:pt x="197" y="144"/>
                  <a:pt x="197" y="144"/>
                </a:cubicBezTo>
                <a:cubicBezTo>
                  <a:pt x="197" y="136"/>
                  <a:pt x="197" y="136"/>
                  <a:pt x="197" y="136"/>
                </a:cubicBezTo>
                <a:cubicBezTo>
                  <a:pt x="197" y="134"/>
                  <a:pt x="198" y="132"/>
                  <a:pt x="200" y="131"/>
                </a:cubicBezTo>
                <a:cubicBezTo>
                  <a:pt x="202" y="129"/>
                  <a:pt x="205" y="128"/>
                  <a:pt x="208" y="129"/>
                </a:cubicBezTo>
                <a:cubicBezTo>
                  <a:pt x="211" y="131"/>
                  <a:pt x="212" y="133"/>
                  <a:pt x="212" y="136"/>
                </a:cubicBezTo>
                <a:cubicBezTo>
                  <a:pt x="212" y="144"/>
                  <a:pt x="212" y="144"/>
                  <a:pt x="212" y="144"/>
                </a:cubicBezTo>
                <a:cubicBezTo>
                  <a:pt x="212" y="144"/>
                  <a:pt x="212" y="144"/>
                  <a:pt x="212" y="144"/>
                </a:cubicBezTo>
                <a:cubicBezTo>
                  <a:pt x="213" y="145"/>
                  <a:pt x="214" y="145"/>
                  <a:pt x="215" y="145"/>
                </a:cubicBezTo>
                <a:cubicBezTo>
                  <a:pt x="222" y="146"/>
                  <a:pt x="229" y="149"/>
                  <a:pt x="235" y="154"/>
                </a:cubicBezTo>
                <a:cubicBezTo>
                  <a:pt x="237" y="157"/>
                  <a:pt x="239" y="160"/>
                  <a:pt x="240" y="163"/>
                </a:cubicBezTo>
                <a:cubicBezTo>
                  <a:pt x="241" y="164"/>
                  <a:pt x="241" y="165"/>
                  <a:pt x="242" y="165"/>
                </a:cubicBezTo>
                <a:cubicBezTo>
                  <a:pt x="242" y="166"/>
                  <a:pt x="242" y="167"/>
                  <a:pt x="242" y="168"/>
                </a:cubicBezTo>
                <a:cubicBezTo>
                  <a:pt x="242" y="170"/>
                  <a:pt x="242" y="171"/>
                  <a:pt x="242" y="172"/>
                </a:cubicBezTo>
                <a:cubicBezTo>
                  <a:pt x="240" y="175"/>
                  <a:pt x="238" y="177"/>
                  <a:pt x="235" y="177"/>
                </a:cubicBezTo>
                <a:cubicBezTo>
                  <a:pt x="232" y="176"/>
                  <a:pt x="229" y="175"/>
                  <a:pt x="228" y="172"/>
                </a:cubicBezTo>
                <a:cubicBezTo>
                  <a:pt x="228" y="171"/>
                  <a:pt x="228" y="170"/>
                  <a:pt x="227" y="169"/>
                </a:cubicBezTo>
                <a:cubicBezTo>
                  <a:pt x="227" y="169"/>
                  <a:pt x="226" y="168"/>
                  <a:pt x="226" y="167"/>
                </a:cubicBezTo>
                <a:cubicBezTo>
                  <a:pt x="225" y="166"/>
                  <a:pt x="224" y="164"/>
                  <a:pt x="222" y="163"/>
                </a:cubicBezTo>
                <a:cubicBezTo>
                  <a:pt x="219" y="161"/>
                  <a:pt x="216" y="160"/>
                  <a:pt x="212" y="159"/>
                </a:cubicBezTo>
                <a:cubicBezTo>
                  <a:pt x="212" y="187"/>
                  <a:pt x="212" y="187"/>
                  <a:pt x="212" y="187"/>
                </a:cubicBezTo>
                <a:cubicBezTo>
                  <a:pt x="217" y="188"/>
                  <a:pt x="221" y="190"/>
                  <a:pt x="225" y="191"/>
                </a:cubicBezTo>
                <a:cubicBezTo>
                  <a:pt x="231" y="194"/>
                  <a:pt x="237" y="197"/>
                  <a:pt x="240" y="203"/>
                </a:cubicBezTo>
                <a:cubicBezTo>
                  <a:pt x="240" y="202"/>
                  <a:pt x="239" y="201"/>
                  <a:pt x="240" y="203"/>
                </a:cubicBezTo>
                <a:cubicBezTo>
                  <a:pt x="241" y="205"/>
                  <a:pt x="241" y="204"/>
                  <a:pt x="240" y="203"/>
                </a:cubicBezTo>
                <a:cubicBezTo>
                  <a:pt x="243" y="208"/>
                  <a:pt x="244" y="214"/>
                  <a:pt x="243" y="219"/>
                </a:cubicBezTo>
                <a:close/>
              </a:path>
            </a:pathLst>
          </a:custGeom>
          <a:solidFill>
            <a:sysClr val="window" lastClr="FFFFFF"/>
          </a:solidFill>
          <a:ln>
            <a:noFill/>
          </a:ln>
        </p:spPr>
        <p:txBody>
          <a:bodyPr vert="horz" wrap="square" lIns="68580" tIns="34290" rIns="68580" bIns="34290" numCol="1" anchor="t" anchorCtr="0" compatLnSpc="1"/>
          <a:lstStyle>
            <a:defPPr>
              <a:defRPr lang="zh-TW"/>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9pPr>
          </a:lstStyle>
          <a:p>
            <a:pP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10"/>
            </p:custDataLst>
          </p:nvPr>
        </p:nvSpPr>
        <p:spPr>
          <a:xfrm>
            <a:off x="5713095" y="3502660"/>
            <a:ext cx="2730500" cy="958215"/>
          </a:xfrm>
          <a:prstGeom prst="rect">
            <a:avLst/>
          </a:prstGeom>
        </p:spPr>
        <p:txBody>
          <a:bodyPr wrap="square" anchor="ctr" anchorCtr="0">
            <a:noAutofit/>
          </a:bodyPr>
          <a:lstStyle>
            <a:defPPr>
              <a:defRPr lang="zh-CN"/>
            </a:defPPr>
          </a:lstStyle>
          <a:p>
            <a:pPr algn="l" fontAlgn="auto">
              <a:lnSpc>
                <a:spcPct val="130000"/>
              </a:lnSpc>
            </a:pPr>
            <a:r>
              <a:rPr lang="zh-CN" altLang="en-US" sz="12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微光软件专门设计了一款智慧养老软件，涵盖从老人入住、能力评估、财务缴费、护理管理等功能，使管理更规范化。</a:t>
            </a:r>
            <a:endParaRPr lang="zh-CN" altLang="en-US" sz="12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圆角矩形 35"/>
          <p:cNvSpPr/>
          <p:nvPr>
            <p:custDataLst>
              <p:tags r:id="rId11"/>
            </p:custDataLst>
          </p:nvPr>
        </p:nvSpPr>
        <p:spPr>
          <a:xfrm>
            <a:off x="4994777" y="3502950"/>
            <a:ext cx="580549" cy="580073"/>
          </a:xfrm>
          <a:prstGeom prst="roundRect">
            <a:avLst>
              <a:gd name="adj" fmla="val 50000"/>
            </a:avLst>
          </a:prstGeom>
          <a:solidFill>
            <a:srgbClr val="7AC2C7"/>
          </a:solidFill>
          <a:ln w="12700" cap="flat" cmpd="sng" algn="ctr">
            <a:noFill/>
            <a:prstDash val="solid"/>
            <a:miter lim="800000"/>
          </a:ln>
          <a:effectLst/>
        </p:spPr>
        <p:txBody>
          <a:bodyPr rtlCol="0" anchor="ctr">
            <a:normAutofit fontScale="90000" lnSpcReduction="10000"/>
          </a:bodyPr>
          <a:lstStyle/>
          <a:p>
            <a:pPr algn="ctr">
              <a:lnSpc>
                <a:spcPct val="120000"/>
              </a:lnSpc>
            </a:pPr>
            <a:r>
              <a:rPr lang="en-US" altLang="zh-CN" sz="21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21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35"/>
          <p:cNvSpPr txBox="1"/>
          <p:nvPr>
            <p:custDataLst>
              <p:tags r:id="rId12"/>
            </p:custDataLst>
          </p:nvPr>
        </p:nvSpPr>
        <p:spPr>
          <a:xfrm>
            <a:off x="4992370" y="2571750"/>
            <a:ext cx="3450590" cy="806450"/>
          </a:xfrm>
          <a:prstGeom prst="rect">
            <a:avLst/>
          </a:prstGeom>
        </p:spPr>
        <p:txBody>
          <a:bodyPr wrap="square" anchor="ctr" anchorCtr="0">
            <a:normAutofit/>
          </a:bodyPr>
          <a:lstStyle>
            <a:defPPr>
              <a:defRPr lang="zh-CN"/>
            </a:defPPr>
          </a:lstStyle>
          <a:p>
            <a:pPr algn="l" fontAlgn="auto">
              <a:lnSpc>
                <a:spcPct val="130000"/>
              </a:lnSpc>
            </a:pPr>
            <a:r>
              <a:rPr lang="zh-CN" altLang="en-US" sz="12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部分养老机构依旧靠纸质办公，导致数据采集不完整，无法形成完整的业务闭环，大大降低了工作效率，急需智慧化管理系统。</a:t>
            </a:r>
            <a:endParaRPr lang="en-US" altLang="zh-CN" sz="12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圆角矩形 34"/>
          <p:cNvSpPr/>
          <p:nvPr>
            <p:custDataLst>
              <p:tags r:id="rId13"/>
            </p:custDataLst>
          </p:nvPr>
        </p:nvSpPr>
        <p:spPr>
          <a:xfrm>
            <a:off x="4274211" y="2645588"/>
            <a:ext cx="580549" cy="580073"/>
          </a:xfrm>
          <a:prstGeom prst="roundRect">
            <a:avLst>
              <a:gd name="adj" fmla="val 50000"/>
            </a:avLst>
          </a:prstGeom>
          <a:solidFill>
            <a:srgbClr val="8590CA"/>
          </a:solidFill>
          <a:ln w="12700" cap="flat" cmpd="sng" algn="ctr">
            <a:noFill/>
            <a:prstDash val="solid"/>
            <a:miter lim="800000"/>
          </a:ln>
          <a:effectLst/>
        </p:spPr>
        <p:txBody>
          <a:bodyPr rtlCol="0" anchor="ctr">
            <a:normAutofit fontScale="90000" lnSpcReduction="10000"/>
          </a:bodyPr>
          <a:lstStyle/>
          <a:p>
            <a:pPr algn="ctr">
              <a:lnSpc>
                <a:spcPct val="120000"/>
              </a:lnSpc>
            </a:pPr>
            <a:r>
              <a:rPr lang="en-US" altLang="zh-CN" sz="21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21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40"/>
          <p:cNvSpPr txBox="1"/>
          <p:nvPr>
            <p:custDataLst>
              <p:tags r:id="rId14"/>
            </p:custDataLst>
          </p:nvPr>
        </p:nvSpPr>
        <p:spPr>
          <a:xfrm>
            <a:off x="4409440" y="1788160"/>
            <a:ext cx="3904615" cy="580390"/>
          </a:xfrm>
          <a:prstGeom prst="rect">
            <a:avLst/>
          </a:prstGeom>
        </p:spPr>
        <p:txBody>
          <a:bodyPr wrap="square" anchor="ctr" anchorCtr="0">
            <a:normAutofit/>
          </a:bodyPr>
          <a:lstStyle>
            <a:defPPr>
              <a:defRPr lang="zh-CN"/>
            </a:defPPr>
          </a:lstStyle>
          <a:p>
            <a:pPr algn="l" fontAlgn="auto">
              <a:lnSpc>
                <a:spcPct val="130000"/>
              </a:lnSpc>
            </a:pPr>
            <a:r>
              <a:rPr lang="zh-CN" altLang="en-US" sz="12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随着社会的发展和经济的进步，我国</a:t>
            </a:r>
            <a:endParaRPr lang="zh-CN" altLang="en-US" sz="12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pPr>
            <a:r>
              <a:rPr lang="zh-CN" altLang="en-US" sz="12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的人口老龄化问题愈发严重。</a:t>
            </a:r>
            <a:endParaRPr lang="zh-CN" altLang="en-US" sz="1200"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圆角矩形 30"/>
          <p:cNvSpPr/>
          <p:nvPr>
            <p:custDataLst>
              <p:tags r:id="rId15"/>
            </p:custDataLst>
          </p:nvPr>
        </p:nvSpPr>
        <p:spPr>
          <a:xfrm>
            <a:off x="3691281" y="1788225"/>
            <a:ext cx="580549" cy="580073"/>
          </a:xfrm>
          <a:prstGeom prst="roundRect">
            <a:avLst>
              <a:gd name="adj" fmla="val 50000"/>
            </a:avLst>
          </a:prstGeom>
          <a:solidFill>
            <a:srgbClr val="7AC2C7"/>
          </a:solidFill>
          <a:ln w="12700" cap="flat" cmpd="sng" algn="ctr">
            <a:noFill/>
            <a:prstDash val="solid"/>
            <a:miter lim="800000"/>
          </a:ln>
          <a:effectLst/>
        </p:spPr>
        <p:txBody>
          <a:bodyPr rtlCol="0" anchor="ctr">
            <a:normAutofit fontScale="90000" lnSpcReduction="10000"/>
          </a:bodyPr>
          <a:lstStyle/>
          <a:p>
            <a:pPr algn="ctr">
              <a:lnSpc>
                <a:spcPct val="120000"/>
              </a:lnSpc>
            </a:pPr>
            <a:r>
              <a:rPr lang="en-US" altLang="zh-CN" sz="21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21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3" name="图形 34"/>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1177491" y="2505903"/>
            <a:ext cx="314325" cy="492919"/>
          </a:xfrm>
          <a:prstGeom prst="rect">
            <a:avLst/>
          </a:prstGeom>
        </p:spPr>
      </p:pic>
      <p:pic>
        <p:nvPicPr>
          <p:cNvPr id="46" name="图形 35"/>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2415198" y="2926040"/>
            <a:ext cx="428625" cy="400050"/>
          </a:xfrm>
          <a:prstGeom prst="rect">
            <a:avLst/>
          </a:prstGeom>
        </p:spPr>
      </p:pic>
      <p:sp>
        <p:nvSpPr>
          <p:cNvPr id="53" name="文本框 52"/>
          <p:cNvSpPr txBox="1"/>
          <p:nvPr/>
        </p:nvSpPr>
        <p:spPr>
          <a:xfrm>
            <a:off x="5789295" y="1691005"/>
            <a:ext cx="3027680" cy="416560"/>
          </a:xfrm>
          <a:prstGeom prst="rect">
            <a:avLst/>
          </a:prstGeom>
          <a:noFill/>
        </p:spPr>
        <p:txBody>
          <a:bodyPr wrap="square" rtlCol="0">
            <a:noAutofit/>
          </a:bodyPr>
          <a:p>
            <a:endParaRPr lang="zh-CN" altLang="en-US"/>
          </a:p>
        </p:txBody>
      </p:sp>
      <p:sp>
        <p:nvSpPr>
          <p:cNvPr id="66" name="文本框 65"/>
          <p:cNvSpPr txBox="1"/>
          <p:nvPr/>
        </p:nvSpPr>
        <p:spPr>
          <a:xfrm>
            <a:off x="6819265" y="4685030"/>
            <a:ext cx="3048000" cy="368300"/>
          </a:xfrm>
          <a:prstGeom prst="rect">
            <a:avLst/>
          </a:prstGeom>
          <a:noFill/>
        </p:spPr>
        <p:txBody>
          <a:bodyPr wrap="square" rtlCol="0">
            <a:spAutoFit/>
          </a:bodyPr>
          <a:p>
            <a:endParaRPr lang="zh-CN" altLang="en-US"/>
          </a:p>
        </p:txBody>
      </p:sp>
      <p:sp>
        <p:nvSpPr>
          <p:cNvPr id="70" name="文本框 69"/>
          <p:cNvSpPr txBox="1"/>
          <p:nvPr/>
        </p:nvSpPr>
        <p:spPr>
          <a:xfrm>
            <a:off x="3928745" y="3056255"/>
            <a:ext cx="3048000" cy="368300"/>
          </a:xfrm>
          <a:prstGeom prst="rect">
            <a:avLst/>
          </a:prstGeom>
          <a:noFill/>
        </p:spPr>
        <p:txBody>
          <a:bodyPr wrap="square" rtlCol="0">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735" y="708025"/>
            <a:ext cx="3048000" cy="337185"/>
          </a:xfrm>
          <a:prstGeom prst="rect">
            <a:avLst/>
          </a:prstGeom>
          <a:noFill/>
        </p:spPr>
        <p:txBody>
          <a:bodyPr wrap="square" rtlCol="0">
            <a:spAutoFit/>
          </a:bodyPr>
          <a:p>
            <a:r>
              <a:rPr lang="en-US" altLang="zh-CN" sz="1600">
                <a:solidFill>
                  <a:schemeClr val="tx1"/>
                </a:solidFill>
              </a:rPr>
              <a:t>2.2  </a:t>
            </a:r>
            <a:r>
              <a:rPr lang="zh-CN" altLang="zh-CN" sz="1600">
                <a:solidFill>
                  <a:schemeClr val="tx1"/>
                </a:solidFill>
              </a:rPr>
              <a:t>行业痛点</a:t>
            </a:r>
            <a:endParaRPr lang="zh-CN" altLang="zh-CN" sz="1600">
              <a:solidFill>
                <a:schemeClr val="tx1"/>
              </a:solidFill>
            </a:endParaRPr>
          </a:p>
        </p:txBody>
      </p:sp>
      <p:sp>
        <p:nvSpPr>
          <p:cNvPr id="3" name="圆角矩形 2"/>
          <p:cNvSpPr/>
          <p:nvPr>
            <p:custDataLst>
              <p:tags r:id="rId1"/>
            </p:custDataLst>
          </p:nvPr>
        </p:nvSpPr>
        <p:spPr>
          <a:xfrm>
            <a:off x="1157939" y="1186707"/>
            <a:ext cx="2968178" cy="8458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8" name="椭圆 7"/>
          <p:cNvSpPr/>
          <p:nvPr>
            <p:custDataLst>
              <p:tags r:id="rId2"/>
            </p:custDataLst>
          </p:nvPr>
        </p:nvSpPr>
        <p:spPr>
          <a:xfrm>
            <a:off x="914083" y="1126219"/>
            <a:ext cx="959229" cy="959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9" name="椭圆 8"/>
          <p:cNvSpPr/>
          <p:nvPr>
            <p:custDataLst>
              <p:tags r:id="rId3"/>
            </p:custDataLst>
          </p:nvPr>
        </p:nvSpPr>
        <p:spPr>
          <a:xfrm>
            <a:off x="979810" y="1193375"/>
            <a:ext cx="826822" cy="826822"/>
          </a:xfrm>
          <a:prstGeom prst="ellipse">
            <a:avLst/>
          </a:prstGeom>
          <a:solidFill>
            <a:schemeClr val="bg1"/>
          </a:solidFill>
          <a:ln>
            <a:noFill/>
          </a:ln>
          <a:effectLst>
            <a:outerShdw blurRad="635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0" name="文本框 9"/>
          <p:cNvSpPr txBox="1"/>
          <p:nvPr>
            <p:custDataLst>
              <p:tags r:id="rId4"/>
            </p:custDataLst>
          </p:nvPr>
        </p:nvSpPr>
        <p:spPr>
          <a:xfrm>
            <a:off x="1107453" y="1387698"/>
            <a:ext cx="571060" cy="451990"/>
          </a:xfrm>
          <a:prstGeom prst="rect">
            <a:avLst/>
          </a:prstGeom>
          <a:noFill/>
        </p:spPr>
        <p:txBody>
          <a:bodyPr wrap="square" bIns="0" rtlCol="0">
            <a:normAutofit fontScale="70000"/>
          </a:bodyPr>
          <a:p>
            <a:pPr algn="ctr"/>
            <a:r>
              <a:rPr lang="en-US" altLang="zh-CN" sz="2700" spc="300">
                <a:solidFill>
                  <a:schemeClr val="accent1">
                    <a:lumMod val="50000"/>
                  </a:schemeClr>
                </a:solidFill>
                <a:uFillTx/>
                <a:latin typeface="思源黑体 CN Bold" panose="020B0800000000000000" charset="-122"/>
                <a:ea typeface="思源黑体 CN Bold" panose="020B0800000000000000" charset="-122"/>
              </a:rPr>
              <a:t>01</a:t>
            </a:r>
            <a:endParaRPr lang="en-US" altLang="zh-CN" sz="2700" spc="300">
              <a:solidFill>
                <a:schemeClr val="accent1">
                  <a:lumMod val="50000"/>
                </a:schemeClr>
              </a:solidFill>
              <a:uFillTx/>
              <a:latin typeface="思源黑体 CN Bold" panose="020B0800000000000000" charset="-122"/>
              <a:ea typeface="思源黑体 CN Bold" panose="020B0800000000000000" charset="-122"/>
            </a:endParaRPr>
          </a:p>
        </p:txBody>
      </p:sp>
      <p:sp>
        <p:nvSpPr>
          <p:cNvPr id="11" name="文本框 10"/>
          <p:cNvSpPr txBox="1"/>
          <p:nvPr>
            <p:custDataLst>
              <p:tags r:id="rId5"/>
            </p:custDataLst>
          </p:nvPr>
        </p:nvSpPr>
        <p:spPr>
          <a:xfrm>
            <a:off x="1806633" y="1537725"/>
            <a:ext cx="2319008" cy="435797"/>
          </a:xfrm>
          <a:prstGeom prst="rect">
            <a:avLst/>
          </a:prstGeom>
          <a:noFill/>
        </p:spPr>
        <p:txBody>
          <a:bodyPr wrap="square" rtlCol="0">
            <a:normAutofit fontScale="80000"/>
          </a:bodyPr>
          <a:p>
            <a:pPr algn="l" fontAlgn="auto">
              <a:lnSpc>
                <a:spcPct val="130000"/>
              </a:lnSpc>
              <a:spcAft>
                <a:spcPts val="1000"/>
              </a:spcAft>
            </a:pPr>
            <a:r>
              <a:rPr lang="zh-CN" altLang="en-US" sz="1000" spc="150">
                <a:solidFill>
                  <a:schemeClr val="bg1"/>
                </a:solidFill>
                <a:uFillTx/>
                <a:latin typeface="思源黑体 CN Regular" panose="020B0500000000000000" charset="-122"/>
                <a:ea typeface="思源黑体 CN Regular" panose="020B0500000000000000" charset="-122"/>
              </a:rPr>
              <a:t>部分机构依旧靠纸质办公，无法形成完整的业务闭环，大大降级了工作效率。</a:t>
            </a:r>
            <a:endParaRPr lang="zh-CN" altLang="en-US" sz="1000" spc="150">
              <a:solidFill>
                <a:schemeClr val="bg1"/>
              </a:solidFill>
              <a:uFillTx/>
              <a:latin typeface="思源黑体 CN Regular" panose="020B0500000000000000" charset="-122"/>
              <a:ea typeface="思源黑体 CN Regular" panose="020B0500000000000000" charset="-122"/>
            </a:endParaRPr>
          </a:p>
        </p:txBody>
      </p:sp>
      <p:sp>
        <p:nvSpPr>
          <p:cNvPr id="12" name="文本框 11"/>
          <p:cNvSpPr txBox="1"/>
          <p:nvPr>
            <p:custDataLst>
              <p:tags r:id="rId6"/>
            </p:custDataLst>
          </p:nvPr>
        </p:nvSpPr>
        <p:spPr>
          <a:xfrm>
            <a:off x="1806575" y="1231265"/>
            <a:ext cx="1385570" cy="306070"/>
          </a:xfrm>
          <a:prstGeom prst="rect">
            <a:avLst/>
          </a:prstGeom>
          <a:noFill/>
        </p:spPr>
        <p:txBody>
          <a:bodyPr wrap="square" bIns="0" rtlCol="0">
            <a:normAutofit fontScale="80000"/>
          </a:bodyPr>
          <a:p>
            <a:pPr algn="l"/>
            <a:r>
              <a:rPr lang="zh-CN" altLang="en-US" sz="1500" spc="300">
                <a:solidFill>
                  <a:schemeClr val="bg1"/>
                </a:solidFill>
                <a:uFillTx/>
                <a:latin typeface="思源黑体 CN Regular" panose="020B0500000000000000" charset="-122"/>
                <a:ea typeface="思源黑体 CN Regular" panose="020B0500000000000000" charset="-122"/>
              </a:rPr>
              <a:t>管理流程不畅</a:t>
            </a:r>
            <a:endParaRPr lang="zh-CN" altLang="en-US" sz="1500" spc="300">
              <a:solidFill>
                <a:schemeClr val="bg1"/>
              </a:solidFill>
              <a:uFillTx/>
              <a:latin typeface="思源黑体 CN Regular" panose="020B0500000000000000" charset="-122"/>
              <a:ea typeface="思源黑体 CN Regular" panose="020B0500000000000000" charset="-122"/>
            </a:endParaRPr>
          </a:p>
        </p:txBody>
      </p:sp>
      <p:sp>
        <p:nvSpPr>
          <p:cNvPr id="13" name="圆角矩形 12"/>
          <p:cNvSpPr/>
          <p:nvPr>
            <p:custDataLst>
              <p:tags r:id="rId7"/>
            </p:custDataLst>
          </p:nvPr>
        </p:nvSpPr>
        <p:spPr>
          <a:xfrm>
            <a:off x="1157463" y="2451231"/>
            <a:ext cx="2968178" cy="845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4" name="椭圆 13"/>
          <p:cNvSpPr/>
          <p:nvPr>
            <p:custDataLst>
              <p:tags r:id="rId8"/>
            </p:custDataLst>
          </p:nvPr>
        </p:nvSpPr>
        <p:spPr>
          <a:xfrm>
            <a:off x="913607" y="2390743"/>
            <a:ext cx="959229" cy="9592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5" name="椭圆 14"/>
          <p:cNvSpPr/>
          <p:nvPr>
            <p:custDataLst>
              <p:tags r:id="rId9"/>
            </p:custDataLst>
          </p:nvPr>
        </p:nvSpPr>
        <p:spPr>
          <a:xfrm>
            <a:off x="979333" y="2457898"/>
            <a:ext cx="826822" cy="826822"/>
          </a:xfrm>
          <a:prstGeom prst="ellipse">
            <a:avLst/>
          </a:prstGeom>
          <a:solidFill>
            <a:schemeClr val="bg1"/>
          </a:solidFill>
          <a:ln>
            <a:noFill/>
          </a:ln>
          <a:effectLst>
            <a:outerShdw blurRad="635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6" name="文本框 15"/>
          <p:cNvSpPr txBox="1"/>
          <p:nvPr>
            <p:custDataLst>
              <p:tags r:id="rId10"/>
            </p:custDataLst>
          </p:nvPr>
        </p:nvSpPr>
        <p:spPr>
          <a:xfrm>
            <a:off x="1806156" y="2802249"/>
            <a:ext cx="2319008" cy="435797"/>
          </a:xfrm>
          <a:prstGeom prst="rect">
            <a:avLst/>
          </a:prstGeom>
          <a:noFill/>
        </p:spPr>
        <p:txBody>
          <a:bodyPr wrap="square" rtlCol="0">
            <a:normAutofit/>
          </a:bodyPr>
          <a:p>
            <a:pPr algn="l" fontAlgn="auto">
              <a:lnSpc>
                <a:spcPct val="130000"/>
              </a:lnSpc>
              <a:spcAft>
                <a:spcPts val="1000"/>
              </a:spcAft>
            </a:pPr>
            <a:r>
              <a:rPr lang="zh-CN" altLang="en-US" sz="800" spc="150">
                <a:solidFill>
                  <a:schemeClr val="bg1"/>
                </a:solidFill>
                <a:uFillTx/>
                <a:latin typeface="思源黑体 CN Regular" panose="020B0500000000000000" charset="-122"/>
                <a:ea typeface="思源黑体 CN Regular" panose="020B0500000000000000" charset="-122"/>
              </a:rPr>
              <a:t>因为纸质办公导致的数据采集不完整，对决策的下达造成一定影响。</a:t>
            </a:r>
            <a:endParaRPr lang="zh-CN" altLang="en-US" sz="800" spc="150">
              <a:solidFill>
                <a:schemeClr val="bg1"/>
              </a:solidFill>
              <a:uFillTx/>
              <a:latin typeface="思源黑体 CN Regular" panose="020B0500000000000000" charset="-122"/>
              <a:ea typeface="思源黑体 CN Regular" panose="020B0500000000000000" charset="-122"/>
            </a:endParaRPr>
          </a:p>
        </p:txBody>
      </p:sp>
      <p:sp>
        <p:nvSpPr>
          <p:cNvPr id="17" name="文本框 16"/>
          <p:cNvSpPr txBox="1"/>
          <p:nvPr>
            <p:custDataLst>
              <p:tags r:id="rId11"/>
            </p:custDataLst>
          </p:nvPr>
        </p:nvSpPr>
        <p:spPr>
          <a:xfrm>
            <a:off x="1805940" y="2496185"/>
            <a:ext cx="1543050" cy="306070"/>
          </a:xfrm>
          <a:prstGeom prst="rect">
            <a:avLst/>
          </a:prstGeom>
          <a:noFill/>
        </p:spPr>
        <p:txBody>
          <a:bodyPr wrap="square" bIns="0" rtlCol="0">
            <a:normAutofit/>
          </a:bodyPr>
          <a:p>
            <a:pPr algn="l"/>
            <a:r>
              <a:rPr lang="zh-CN" altLang="en-US" sz="1200" spc="300">
                <a:solidFill>
                  <a:schemeClr val="bg1"/>
                </a:solidFill>
                <a:uFillTx/>
                <a:latin typeface="思源黑体 CN Regular" panose="020B0500000000000000" charset="-122"/>
                <a:ea typeface="思源黑体 CN Regular" panose="020B0500000000000000" charset="-122"/>
              </a:rPr>
              <a:t>数据化水平低</a:t>
            </a:r>
            <a:endParaRPr lang="zh-CN" altLang="en-US" sz="1200" spc="300">
              <a:solidFill>
                <a:schemeClr val="bg1"/>
              </a:solidFill>
              <a:uFillTx/>
              <a:latin typeface="思源黑体 CN Regular" panose="020B0500000000000000" charset="-122"/>
              <a:ea typeface="思源黑体 CN Regular" panose="020B0500000000000000" charset="-122"/>
            </a:endParaRPr>
          </a:p>
        </p:txBody>
      </p:sp>
      <p:sp>
        <p:nvSpPr>
          <p:cNvPr id="18" name="圆角矩形 17"/>
          <p:cNvSpPr/>
          <p:nvPr>
            <p:custDataLst>
              <p:tags r:id="rId12"/>
            </p:custDataLst>
          </p:nvPr>
        </p:nvSpPr>
        <p:spPr>
          <a:xfrm>
            <a:off x="1156970" y="3760470"/>
            <a:ext cx="3124835" cy="9048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9" name="椭圆 18"/>
          <p:cNvSpPr/>
          <p:nvPr>
            <p:custDataLst>
              <p:tags r:id="rId13"/>
            </p:custDataLst>
          </p:nvPr>
        </p:nvSpPr>
        <p:spPr>
          <a:xfrm>
            <a:off x="913131" y="3700037"/>
            <a:ext cx="959229" cy="9592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0" name="椭圆 19"/>
          <p:cNvSpPr/>
          <p:nvPr>
            <p:custDataLst>
              <p:tags r:id="rId14"/>
            </p:custDataLst>
          </p:nvPr>
        </p:nvSpPr>
        <p:spPr>
          <a:xfrm>
            <a:off x="978857" y="3767194"/>
            <a:ext cx="826822" cy="826822"/>
          </a:xfrm>
          <a:prstGeom prst="ellipse">
            <a:avLst/>
          </a:prstGeom>
          <a:solidFill>
            <a:schemeClr val="bg1"/>
          </a:solidFill>
          <a:ln>
            <a:noFill/>
          </a:ln>
          <a:effectLst>
            <a:outerShdw blurRad="635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1" name="文本框 20"/>
          <p:cNvSpPr txBox="1"/>
          <p:nvPr>
            <p:custDataLst>
              <p:tags r:id="rId15"/>
            </p:custDataLst>
          </p:nvPr>
        </p:nvSpPr>
        <p:spPr>
          <a:xfrm>
            <a:off x="1805940" y="4111625"/>
            <a:ext cx="2325370" cy="546100"/>
          </a:xfrm>
          <a:prstGeom prst="rect">
            <a:avLst/>
          </a:prstGeom>
          <a:noFill/>
        </p:spPr>
        <p:txBody>
          <a:bodyPr wrap="square" rtlCol="0">
            <a:noAutofit/>
          </a:bodyPr>
          <a:p>
            <a:pPr algn="l" fontAlgn="auto">
              <a:lnSpc>
                <a:spcPct val="130000"/>
              </a:lnSpc>
              <a:spcAft>
                <a:spcPts val="1000"/>
              </a:spcAft>
            </a:pPr>
            <a:r>
              <a:rPr lang="zh-CN" altLang="en-US" sz="800" spc="150">
                <a:solidFill>
                  <a:schemeClr val="bg1"/>
                </a:solidFill>
                <a:uFillTx/>
                <a:latin typeface="思源黑体 CN Regular" panose="020B0500000000000000" charset="-122"/>
                <a:ea typeface="思源黑体 CN Regular" panose="020B0500000000000000" charset="-122"/>
              </a:rPr>
              <a:t>信息流通不畅导致各个部门间无法直接拿到需要的数据，对服务过程不能很好的进行有效沟通。</a:t>
            </a:r>
            <a:endParaRPr lang="zh-CN" altLang="en-US" sz="800" spc="150">
              <a:solidFill>
                <a:schemeClr val="bg1"/>
              </a:solidFill>
              <a:uFillTx/>
              <a:latin typeface="思源黑体 CN Regular" panose="020B0500000000000000" charset="-122"/>
              <a:ea typeface="思源黑体 CN Regular" panose="020B0500000000000000" charset="-122"/>
            </a:endParaRPr>
          </a:p>
        </p:txBody>
      </p:sp>
      <p:sp>
        <p:nvSpPr>
          <p:cNvPr id="22" name="文本框 21"/>
          <p:cNvSpPr txBox="1"/>
          <p:nvPr>
            <p:custDataLst>
              <p:tags r:id="rId16"/>
            </p:custDataLst>
          </p:nvPr>
        </p:nvSpPr>
        <p:spPr>
          <a:xfrm>
            <a:off x="1805940" y="3805555"/>
            <a:ext cx="1809750" cy="306070"/>
          </a:xfrm>
          <a:prstGeom prst="rect">
            <a:avLst/>
          </a:prstGeom>
          <a:noFill/>
        </p:spPr>
        <p:txBody>
          <a:bodyPr wrap="square" bIns="0" rtlCol="0">
            <a:noAutofit/>
          </a:bodyPr>
          <a:p>
            <a:pPr algn="l"/>
            <a:r>
              <a:rPr lang="zh-CN" altLang="en-US" sz="1200" spc="300">
                <a:solidFill>
                  <a:schemeClr val="bg1"/>
                </a:solidFill>
                <a:uFillTx/>
                <a:latin typeface="思源黑体 CN Regular" panose="020B0500000000000000" charset="-122"/>
                <a:ea typeface="思源黑体 CN Regular" panose="020B0500000000000000" charset="-122"/>
              </a:rPr>
              <a:t>缺少精细化管理</a:t>
            </a:r>
            <a:endParaRPr lang="zh-CN" altLang="en-US" sz="1200" spc="300">
              <a:solidFill>
                <a:schemeClr val="bg1"/>
              </a:solidFill>
              <a:uFillTx/>
              <a:latin typeface="思源黑体 CN Regular" panose="020B0500000000000000" charset="-122"/>
              <a:ea typeface="思源黑体 CN Regular" panose="020B0500000000000000" charset="-122"/>
            </a:endParaRPr>
          </a:p>
        </p:txBody>
      </p:sp>
      <p:sp>
        <p:nvSpPr>
          <p:cNvPr id="23" name="文本框 22"/>
          <p:cNvSpPr txBox="1"/>
          <p:nvPr>
            <p:custDataLst>
              <p:tags r:id="rId17"/>
            </p:custDataLst>
          </p:nvPr>
        </p:nvSpPr>
        <p:spPr>
          <a:xfrm>
            <a:off x="1078399" y="2652698"/>
            <a:ext cx="628690" cy="451990"/>
          </a:xfrm>
          <a:prstGeom prst="rect">
            <a:avLst/>
          </a:prstGeom>
          <a:noFill/>
        </p:spPr>
        <p:txBody>
          <a:bodyPr wrap="square" bIns="0" rtlCol="0">
            <a:normAutofit/>
          </a:bodyPr>
          <a:p>
            <a:pPr algn="ctr"/>
            <a:r>
              <a:rPr lang="en-US" altLang="zh-CN" sz="1900" spc="300">
                <a:solidFill>
                  <a:schemeClr val="accent2">
                    <a:lumMod val="50000"/>
                  </a:schemeClr>
                </a:solidFill>
                <a:uFillTx/>
                <a:latin typeface="思源黑体 CN Bold" panose="020B0800000000000000" charset="-122"/>
                <a:ea typeface="思源黑体 CN Bold" panose="020B0800000000000000" charset="-122"/>
              </a:rPr>
              <a:t>02</a:t>
            </a:r>
            <a:endParaRPr lang="en-US" altLang="zh-CN" sz="1900" spc="300">
              <a:solidFill>
                <a:schemeClr val="accent2">
                  <a:lumMod val="50000"/>
                </a:schemeClr>
              </a:solidFill>
              <a:uFillTx/>
              <a:latin typeface="思源黑体 CN Bold" panose="020B0800000000000000" charset="-122"/>
              <a:ea typeface="思源黑体 CN Bold" panose="020B0800000000000000" charset="-122"/>
            </a:endParaRPr>
          </a:p>
        </p:txBody>
      </p:sp>
      <p:sp>
        <p:nvSpPr>
          <p:cNvPr id="24" name="文本框 23"/>
          <p:cNvSpPr txBox="1"/>
          <p:nvPr>
            <p:custDataLst>
              <p:tags r:id="rId18"/>
            </p:custDataLst>
          </p:nvPr>
        </p:nvSpPr>
        <p:spPr>
          <a:xfrm>
            <a:off x="1079353" y="3964373"/>
            <a:ext cx="628690" cy="451990"/>
          </a:xfrm>
          <a:prstGeom prst="rect">
            <a:avLst/>
          </a:prstGeom>
          <a:noFill/>
        </p:spPr>
        <p:txBody>
          <a:bodyPr wrap="square" bIns="0" rtlCol="0">
            <a:normAutofit/>
          </a:bodyPr>
          <a:p>
            <a:pPr algn="ctr"/>
            <a:r>
              <a:rPr lang="en-US" altLang="zh-CN" sz="1900" spc="300">
                <a:solidFill>
                  <a:schemeClr val="accent3">
                    <a:lumMod val="50000"/>
                  </a:schemeClr>
                </a:solidFill>
                <a:uFillTx/>
                <a:latin typeface="思源黑体 CN Bold" panose="020B0800000000000000" charset="-122"/>
                <a:ea typeface="思源黑体 CN Bold" panose="020B0800000000000000" charset="-122"/>
              </a:rPr>
              <a:t>03</a:t>
            </a:r>
            <a:endParaRPr lang="en-US" altLang="zh-CN" sz="1900" spc="300">
              <a:solidFill>
                <a:schemeClr val="accent3">
                  <a:lumMod val="50000"/>
                </a:schemeClr>
              </a:solidFill>
              <a:uFillTx/>
              <a:latin typeface="思源黑体 CN Bold" panose="020B0800000000000000" charset="-122"/>
              <a:ea typeface="思源黑体 CN Bold" panose="020B0800000000000000" charset="-122"/>
            </a:endParaRPr>
          </a:p>
        </p:txBody>
      </p:sp>
      <p:sp>
        <p:nvSpPr>
          <p:cNvPr id="25" name="圆角矩形 24"/>
          <p:cNvSpPr/>
          <p:nvPr>
            <p:custDataLst>
              <p:tags r:id="rId19"/>
            </p:custDataLst>
          </p:nvPr>
        </p:nvSpPr>
        <p:spPr>
          <a:xfrm>
            <a:off x="5447795" y="1806824"/>
            <a:ext cx="2968178" cy="84587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6" name="椭圆 25"/>
          <p:cNvSpPr/>
          <p:nvPr>
            <p:custDataLst>
              <p:tags r:id="rId20"/>
            </p:custDataLst>
          </p:nvPr>
        </p:nvSpPr>
        <p:spPr>
          <a:xfrm>
            <a:off x="5203939" y="1746336"/>
            <a:ext cx="959229" cy="9592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7" name="椭圆 26"/>
          <p:cNvSpPr/>
          <p:nvPr>
            <p:custDataLst>
              <p:tags r:id="rId21"/>
            </p:custDataLst>
          </p:nvPr>
        </p:nvSpPr>
        <p:spPr>
          <a:xfrm>
            <a:off x="5269665" y="1813492"/>
            <a:ext cx="826822" cy="826822"/>
          </a:xfrm>
          <a:prstGeom prst="ellipse">
            <a:avLst/>
          </a:prstGeom>
          <a:solidFill>
            <a:schemeClr val="bg1"/>
          </a:solidFill>
          <a:ln>
            <a:noFill/>
          </a:ln>
          <a:effectLst>
            <a:outerShdw blurRad="635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8" name="文本框 27"/>
          <p:cNvSpPr txBox="1"/>
          <p:nvPr>
            <p:custDataLst>
              <p:tags r:id="rId22"/>
            </p:custDataLst>
          </p:nvPr>
        </p:nvSpPr>
        <p:spPr>
          <a:xfrm>
            <a:off x="6096635" y="2085340"/>
            <a:ext cx="2319655" cy="621030"/>
          </a:xfrm>
          <a:prstGeom prst="rect">
            <a:avLst/>
          </a:prstGeom>
          <a:noFill/>
        </p:spPr>
        <p:txBody>
          <a:bodyPr wrap="square" rtlCol="0">
            <a:normAutofit/>
          </a:bodyPr>
          <a:p>
            <a:pPr algn="l" fontAlgn="auto">
              <a:lnSpc>
                <a:spcPct val="130000"/>
              </a:lnSpc>
              <a:spcAft>
                <a:spcPts val="1000"/>
              </a:spcAft>
            </a:pPr>
            <a:r>
              <a:rPr lang="zh-CN" altLang="en-US" sz="800" spc="150">
                <a:solidFill>
                  <a:schemeClr val="bg1"/>
                </a:solidFill>
                <a:uFillTx/>
                <a:latin typeface="思源黑体 CN Regular" panose="020B0500000000000000" charset="-122"/>
                <a:ea typeface="思源黑体 CN Regular" panose="020B0500000000000000" charset="-122"/>
              </a:rPr>
              <a:t>部分养老机构的设备还是靠传统的视频监控，无法对接智能设备获取更详尽的信息。</a:t>
            </a:r>
            <a:endParaRPr lang="zh-CN" altLang="en-US" sz="800" spc="150">
              <a:solidFill>
                <a:schemeClr val="bg1"/>
              </a:solidFill>
              <a:uFillTx/>
              <a:latin typeface="思源黑体 CN Regular" panose="020B0500000000000000" charset="-122"/>
              <a:ea typeface="思源黑体 CN Regular" panose="020B0500000000000000" charset="-122"/>
            </a:endParaRPr>
          </a:p>
        </p:txBody>
      </p:sp>
      <p:sp>
        <p:nvSpPr>
          <p:cNvPr id="29" name="文本框 28"/>
          <p:cNvSpPr txBox="1"/>
          <p:nvPr>
            <p:custDataLst>
              <p:tags r:id="rId23"/>
            </p:custDataLst>
          </p:nvPr>
        </p:nvSpPr>
        <p:spPr>
          <a:xfrm>
            <a:off x="6096635" y="1851660"/>
            <a:ext cx="2002155" cy="306070"/>
          </a:xfrm>
          <a:prstGeom prst="rect">
            <a:avLst/>
          </a:prstGeom>
          <a:noFill/>
        </p:spPr>
        <p:txBody>
          <a:bodyPr wrap="square" bIns="0" rtlCol="0">
            <a:noAutofit/>
          </a:bodyPr>
          <a:p>
            <a:pPr algn="l"/>
            <a:r>
              <a:rPr lang="zh-CN" altLang="en-US" sz="1200" spc="300">
                <a:solidFill>
                  <a:schemeClr val="bg1"/>
                </a:solidFill>
                <a:uFillTx/>
                <a:latin typeface="思源黑体 CN Regular" panose="020B0500000000000000" charset="-122"/>
                <a:ea typeface="思源黑体 CN Regular" panose="020B0500000000000000" charset="-122"/>
              </a:rPr>
              <a:t>智能化设备不完善</a:t>
            </a:r>
            <a:endParaRPr lang="zh-CN" altLang="en-US" sz="1200" spc="300">
              <a:solidFill>
                <a:schemeClr val="bg1"/>
              </a:solidFill>
              <a:uFillTx/>
              <a:latin typeface="思源黑体 CN Regular" panose="020B0500000000000000" charset="-122"/>
              <a:ea typeface="思源黑体 CN Regular" panose="020B0500000000000000" charset="-122"/>
            </a:endParaRPr>
          </a:p>
        </p:txBody>
      </p:sp>
      <p:sp>
        <p:nvSpPr>
          <p:cNvPr id="34" name="圆角矩形 33"/>
          <p:cNvSpPr/>
          <p:nvPr>
            <p:custDataLst>
              <p:tags r:id="rId24"/>
            </p:custDataLst>
          </p:nvPr>
        </p:nvSpPr>
        <p:spPr>
          <a:xfrm>
            <a:off x="5447319" y="3071347"/>
            <a:ext cx="2968178" cy="84587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8" name="椭圆 37"/>
          <p:cNvSpPr/>
          <p:nvPr>
            <p:custDataLst>
              <p:tags r:id="rId25"/>
            </p:custDataLst>
          </p:nvPr>
        </p:nvSpPr>
        <p:spPr>
          <a:xfrm>
            <a:off x="5203463" y="3010861"/>
            <a:ext cx="959229" cy="9592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9" name="椭圆 38"/>
          <p:cNvSpPr/>
          <p:nvPr>
            <p:custDataLst>
              <p:tags r:id="rId26"/>
            </p:custDataLst>
          </p:nvPr>
        </p:nvSpPr>
        <p:spPr>
          <a:xfrm>
            <a:off x="5269189" y="3078016"/>
            <a:ext cx="826822" cy="826822"/>
          </a:xfrm>
          <a:prstGeom prst="ellipse">
            <a:avLst/>
          </a:prstGeom>
          <a:solidFill>
            <a:schemeClr val="bg1"/>
          </a:solidFill>
          <a:ln>
            <a:noFill/>
          </a:ln>
          <a:effectLst>
            <a:outerShdw blurRad="635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0" name="文本框 39"/>
          <p:cNvSpPr txBox="1"/>
          <p:nvPr>
            <p:custDataLst>
              <p:tags r:id="rId27"/>
            </p:custDataLst>
          </p:nvPr>
        </p:nvSpPr>
        <p:spPr>
          <a:xfrm>
            <a:off x="6096012" y="3422367"/>
            <a:ext cx="2319008" cy="435797"/>
          </a:xfrm>
          <a:prstGeom prst="rect">
            <a:avLst/>
          </a:prstGeom>
          <a:noFill/>
        </p:spPr>
        <p:txBody>
          <a:bodyPr wrap="square" rtlCol="0">
            <a:normAutofit/>
          </a:bodyPr>
          <a:p>
            <a:pPr algn="l" fontAlgn="auto">
              <a:lnSpc>
                <a:spcPct val="130000"/>
              </a:lnSpc>
              <a:spcAft>
                <a:spcPts val="1000"/>
              </a:spcAft>
            </a:pPr>
            <a:r>
              <a:rPr lang="zh-CN" altLang="en-US" sz="800" spc="150">
                <a:solidFill>
                  <a:schemeClr val="bg1"/>
                </a:solidFill>
                <a:uFillTx/>
                <a:latin typeface="思源黑体 CN Regular" panose="020B0500000000000000" charset="-122"/>
                <a:ea typeface="思源黑体 CN Regular" panose="020B0500000000000000" charset="-122"/>
              </a:rPr>
              <a:t>传统的管理模式容易在工作中出现随意性，无法更好的规范化。</a:t>
            </a:r>
            <a:endParaRPr lang="zh-CN" altLang="en-US" sz="800" spc="150">
              <a:solidFill>
                <a:schemeClr val="bg1"/>
              </a:solidFill>
              <a:uFillTx/>
              <a:latin typeface="思源黑体 CN Regular" panose="020B0500000000000000" charset="-122"/>
              <a:ea typeface="思源黑体 CN Regular" panose="020B0500000000000000" charset="-122"/>
            </a:endParaRPr>
          </a:p>
        </p:txBody>
      </p:sp>
      <p:sp>
        <p:nvSpPr>
          <p:cNvPr id="41" name="文本框 40"/>
          <p:cNvSpPr txBox="1"/>
          <p:nvPr>
            <p:custDataLst>
              <p:tags r:id="rId28"/>
            </p:custDataLst>
          </p:nvPr>
        </p:nvSpPr>
        <p:spPr>
          <a:xfrm>
            <a:off x="6096000" y="3115945"/>
            <a:ext cx="1923415" cy="306070"/>
          </a:xfrm>
          <a:prstGeom prst="rect">
            <a:avLst/>
          </a:prstGeom>
          <a:noFill/>
        </p:spPr>
        <p:txBody>
          <a:bodyPr wrap="square" bIns="0" rtlCol="0">
            <a:normAutofit fontScale="80000"/>
          </a:bodyPr>
          <a:p>
            <a:pPr algn="l"/>
            <a:r>
              <a:rPr lang="zh-CN" altLang="en-US" sz="1500" spc="300">
                <a:solidFill>
                  <a:schemeClr val="bg1"/>
                </a:solidFill>
                <a:uFillTx/>
                <a:latin typeface="思源黑体 CN Regular" panose="020B0500000000000000" charset="-122"/>
                <a:ea typeface="思源黑体 CN Regular" panose="020B0500000000000000" charset="-122"/>
              </a:rPr>
              <a:t>缺少明确的业务流程</a:t>
            </a:r>
            <a:endParaRPr lang="zh-CN" altLang="en-US" sz="1500" spc="300">
              <a:solidFill>
                <a:schemeClr val="bg1"/>
              </a:solidFill>
              <a:uFillTx/>
              <a:latin typeface="思源黑体 CN Regular" panose="020B0500000000000000" charset="-122"/>
              <a:ea typeface="思源黑体 CN Regular" panose="020B0500000000000000" charset="-122"/>
            </a:endParaRPr>
          </a:p>
        </p:txBody>
      </p:sp>
      <p:sp>
        <p:nvSpPr>
          <p:cNvPr id="42" name="文本框 41"/>
          <p:cNvSpPr txBox="1"/>
          <p:nvPr>
            <p:custDataLst>
              <p:tags r:id="rId29"/>
            </p:custDataLst>
          </p:nvPr>
        </p:nvSpPr>
        <p:spPr>
          <a:xfrm>
            <a:off x="5370161" y="2000669"/>
            <a:ext cx="628690" cy="451990"/>
          </a:xfrm>
          <a:prstGeom prst="rect">
            <a:avLst/>
          </a:prstGeom>
          <a:noFill/>
        </p:spPr>
        <p:txBody>
          <a:bodyPr wrap="square" bIns="0" rtlCol="0">
            <a:normAutofit/>
          </a:bodyPr>
          <a:p>
            <a:pPr algn="ctr"/>
            <a:r>
              <a:rPr lang="en-US" altLang="zh-CN" sz="1900" spc="300">
                <a:solidFill>
                  <a:schemeClr val="accent4">
                    <a:lumMod val="50000"/>
                  </a:schemeClr>
                </a:solidFill>
                <a:uFillTx/>
                <a:latin typeface="思源黑体 CN Bold" panose="020B0800000000000000" charset="-122"/>
                <a:ea typeface="思源黑体 CN Bold" panose="020B0800000000000000" charset="-122"/>
              </a:rPr>
              <a:t>04</a:t>
            </a:r>
            <a:endParaRPr lang="en-US" altLang="zh-CN" sz="1900" spc="300">
              <a:solidFill>
                <a:schemeClr val="accent4">
                  <a:lumMod val="50000"/>
                </a:schemeClr>
              </a:solidFill>
              <a:uFillTx/>
              <a:latin typeface="思源黑体 CN Bold" panose="020B0800000000000000" charset="-122"/>
              <a:ea typeface="思源黑体 CN Bold" panose="020B0800000000000000" charset="-122"/>
            </a:endParaRPr>
          </a:p>
        </p:txBody>
      </p:sp>
      <p:sp>
        <p:nvSpPr>
          <p:cNvPr id="43" name="文本框 42"/>
          <p:cNvSpPr txBox="1"/>
          <p:nvPr>
            <p:custDataLst>
              <p:tags r:id="rId30"/>
            </p:custDataLst>
          </p:nvPr>
        </p:nvSpPr>
        <p:spPr>
          <a:xfrm>
            <a:off x="5369685" y="3265670"/>
            <a:ext cx="629166" cy="451990"/>
          </a:xfrm>
          <a:prstGeom prst="rect">
            <a:avLst/>
          </a:prstGeom>
          <a:noFill/>
        </p:spPr>
        <p:txBody>
          <a:bodyPr wrap="square" bIns="0" rtlCol="0">
            <a:normAutofit/>
          </a:bodyPr>
          <a:p>
            <a:pPr algn="ctr"/>
            <a:r>
              <a:rPr lang="en-US" altLang="zh-CN" sz="1900" spc="300">
                <a:solidFill>
                  <a:schemeClr val="accent5">
                    <a:lumMod val="50000"/>
                  </a:schemeClr>
                </a:solidFill>
                <a:uFillTx/>
                <a:latin typeface="思源黑体 CN Bold" panose="020B0800000000000000" charset="-122"/>
                <a:ea typeface="思源黑体 CN Bold" panose="020B0800000000000000" charset="-122"/>
              </a:rPr>
              <a:t>05</a:t>
            </a:r>
            <a:endParaRPr lang="en-US" altLang="zh-CN" sz="1900" spc="300">
              <a:solidFill>
                <a:schemeClr val="accent5">
                  <a:lumMod val="50000"/>
                </a:schemeClr>
              </a:solidFill>
              <a:uFillTx/>
              <a:latin typeface="思源黑体 CN Bold" panose="020B0800000000000000" charset="-122"/>
              <a:ea typeface="思源黑体 CN Bold" panose="020B0800000000000000" charset="-122"/>
            </a:endParaRPr>
          </a:p>
        </p:txBody>
      </p:sp>
      <p:sp>
        <p:nvSpPr>
          <p:cNvPr id="4" name="文本框 3"/>
          <p:cNvSpPr txBox="1"/>
          <p:nvPr/>
        </p:nvSpPr>
        <p:spPr>
          <a:xfrm>
            <a:off x="4925695" y="4504690"/>
            <a:ext cx="3048000" cy="368300"/>
          </a:xfrm>
          <a:prstGeom prst="rect">
            <a:avLst/>
          </a:prstGeom>
          <a:noFill/>
        </p:spPr>
        <p:txBody>
          <a:bodyPr wrap="square" rtlCol="0">
            <a:spAutoFit/>
          </a:bodyPr>
          <a:p>
            <a:endParaRPr lang="zh-CN" altLang="en-US"/>
          </a:p>
        </p:txBody>
      </p:sp>
    </p:spTree>
    <p:custDataLst>
      <p:tags r:id="rId31"/>
    </p:custData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483768" y="1580929"/>
            <a:ext cx="1037768" cy="1037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TextBox 48"/>
          <p:cNvSpPr txBox="1"/>
          <p:nvPr/>
        </p:nvSpPr>
        <p:spPr>
          <a:xfrm>
            <a:off x="2240541" y="2723263"/>
            <a:ext cx="2816312" cy="492125"/>
          </a:xfrm>
          <a:prstGeom prst="rect">
            <a:avLst/>
          </a:prstGeom>
          <a:noFill/>
        </p:spPr>
        <p:txBody>
          <a:bodyPr wrap="square" lIns="0" tIns="0" rIns="0" bIns="0" rtlCol="0">
            <a:spAutoFit/>
          </a:bodyPr>
          <a:lstStyle/>
          <a:p>
            <a:r>
              <a:rPr lang="zh-CN" altLang="en-US" sz="3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功能展示</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矩形 259"/>
          <p:cNvSpPr>
            <a:spLocks noChangeArrowheads="1"/>
          </p:cNvSpPr>
          <p:nvPr/>
        </p:nvSpPr>
        <p:spPr bwMode="auto">
          <a:xfrm>
            <a:off x="2248131" y="1724945"/>
            <a:ext cx="1561914" cy="74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spc="213" dirty="0">
                <a:solidFill>
                  <a:schemeClr val="bg1"/>
                </a:solidFill>
                <a:cs typeface="Arial" panose="020B0604020202020204" pitchFamily="34" charset="0"/>
              </a:rPr>
              <a:t>03</a:t>
            </a:r>
            <a:endParaRPr lang="zh-CN" altLang="en-US" sz="4400" b="1" cap="all" spc="213" dirty="0">
              <a:solidFill>
                <a:schemeClr val="bg1"/>
              </a:solidFill>
              <a:cs typeface="Arial" panose="020B0604020202020204" pitchFamily="34" charset="0"/>
            </a:endParaRPr>
          </a:p>
        </p:txBody>
      </p:sp>
      <p:pic>
        <p:nvPicPr>
          <p:cNvPr id="23" name="图片 22"/>
          <p:cNvPicPr>
            <a:picLocks noChangeAspect="1"/>
          </p:cNvPicPr>
          <p:nvPr/>
        </p:nvPicPr>
        <p:blipFill>
          <a:blip r:embed="rId1"/>
          <a:stretch>
            <a:fillRect/>
          </a:stretch>
        </p:blipFill>
        <p:spPr>
          <a:xfrm>
            <a:off x="3944505" y="0"/>
            <a:ext cx="5199495"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anim calcmode="lin" valueType="num">
                                      <p:cBhvr>
                                        <p:cTn id="20"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8"/>
                                        </p:tgtEl>
                                      </p:cBhvr>
                                    </p:animEffect>
                                  </p:childTnLst>
                                </p:cTn>
                              </p:par>
                            </p:childTnLst>
                          </p:cTn>
                        </p:par>
                        <p:par>
                          <p:cTn id="23" fill="hold">
                            <p:stCondLst>
                              <p:cond delay="104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28"/>
                                        </p:tgtEl>
                                      </p:cBhvr>
                                    </p:animEffect>
                                    <p:animScale>
                                      <p:cBhvr>
                                        <p:cTn id="26" dur="250" autoRev="1" fill="hold"/>
                                        <p:tgtEl>
                                          <p:spTgt spid="28"/>
                                        </p:tgtEl>
                                      </p:cBhvr>
                                      <p:by x="105000" y="105000"/>
                                    </p:animScale>
                                  </p:childTnLst>
                                </p:cTn>
                              </p:par>
                            </p:childTnLst>
                          </p:cTn>
                        </p:par>
                        <p:par>
                          <p:cTn id="27" fill="hold">
                            <p:stCondLst>
                              <p:cond delay="1549"/>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6"/>
                                        </p:tgtEl>
                                        <p:attrNameLst>
                                          <p:attrName>style.visibility</p:attrName>
                                        </p:attrNameLst>
                                      </p:cBhvr>
                                      <p:to>
                                        <p:strVal val="visible"/>
                                      </p:to>
                                    </p:set>
                                    <p:animEffect transition="in" filter="wipe(left)">
                                      <p:cBhvr>
                                        <p:cTn id="30" dur="200"/>
                                        <p:tgtEl>
                                          <p:spTgt spid="2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26"/>
                                        </p:tgtEl>
                                      </p:cBhvr>
                                      <p:to x="80000" y="100000"/>
                                    </p:animScale>
                                    <p:anim by="(#ppt_w*0.10)" calcmode="lin" valueType="num">
                                      <p:cBhvr>
                                        <p:cTn id="33" dur="50" autoRev="1" fill="hold">
                                          <p:stCondLst>
                                            <p:cond delay="0"/>
                                          </p:stCondLst>
                                        </p:cTn>
                                        <p:tgtEl>
                                          <p:spTgt spid="26"/>
                                        </p:tgtEl>
                                        <p:attrNameLst>
                                          <p:attrName>ppt_x</p:attrName>
                                        </p:attrNameLst>
                                      </p:cBhvr>
                                    </p:anim>
                                    <p:anim by="(-#ppt_w*0.10)" calcmode="lin" valueType="num">
                                      <p:cBhvr>
                                        <p:cTn id="34" dur="50" autoRev="1" fill="hold">
                                          <p:stCondLst>
                                            <p:cond delay="0"/>
                                          </p:stCondLst>
                                        </p:cTn>
                                        <p:tgtEl>
                                          <p:spTgt spid="26"/>
                                        </p:tgtEl>
                                        <p:attrNameLst>
                                          <p:attrName>ppt_y</p:attrName>
                                        </p:attrNameLst>
                                      </p:cBhvr>
                                    </p:anim>
                                    <p:animRot by="-480000">
                                      <p:cBhvr>
                                        <p:cTn id="35" dur="50" autoRev="1"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 grpId="0"/>
      <p:bldP spid="26" grpId="1"/>
      <p:bldP spid="28" grpId="0"/>
      <p:bldP spid="28" grpId="1"/>
    </p:bldLst>
  </p:timing>
</p:sld>
</file>

<file path=ppt/tags/tag1.xml><?xml version="1.0" encoding="utf-8"?>
<p:tagLst xmlns:p="http://schemas.openxmlformats.org/presentationml/2006/main">
  <p:tag name="KSO_WM_UNIT_PLACING_PICTURE_USER_VIEWPORT" val="{&quot;height&quot;:8100,&quot;width&quot;:8188.181102362205}"/>
</p:tagLst>
</file>

<file path=ppt/tags/tag10.xml><?xml version="1.0" encoding="utf-8"?>
<p:tagLst xmlns:p="http://schemas.openxmlformats.org/presentationml/2006/main">
  <p:tag name="KSO_WM_UNIT_VALUE" val="179*238"/>
  <p:tag name="KSO_WM_UNIT_HIGHLIGHT" val="0"/>
  <p:tag name="KSO_WM_UNIT_COMPATIBLE" val="0"/>
  <p:tag name="KSO_WM_UNIT_DIAGRAM_ISNUMVISUAL" val="0"/>
  <p:tag name="KSO_WM_UNIT_DIAGRAM_ISREFERUNIT" val="0"/>
  <p:tag name="KSO_WM_DIAGRAM_GROUP_CODE" val="l1-1"/>
  <p:tag name="KSO_WM_UNIT_TYPE" val="l_x"/>
  <p:tag name="KSO_WM_UNIT_INDEX" val="1_1"/>
  <p:tag name="KSO_WM_UNIT_ID" val="diagram20170323_2*l_x*1_1"/>
  <p:tag name="KSO_WM_TEMPLATE_CATEGORY" val="diagram"/>
  <p:tag name="KSO_WM_TEMPLATE_INDEX" val="20170323"/>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0323_2*l_h_f*1_3_1"/>
  <p:tag name="KSO_WM_TEMPLATE_CATEGORY" val="diagram"/>
  <p:tag name="KSO_WM_TEMPLATE_INDEX" val="20170323"/>
  <p:tag name="KSO_WM_UNIT_LAYERLEVEL" val="1_1_1"/>
  <p:tag name="KSO_WM_TAG_VERSION" val="1.0"/>
  <p:tag name="KSO_WM_BEAUTIFY_FLAG" val="#wm#"/>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70323_2*l_h_i*1_3_1"/>
  <p:tag name="KSO_WM_TEMPLATE_CATEGORY" val="diagram"/>
  <p:tag name="KSO_WM_TEMPLATE_INDEX" val="20170323"/>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323_2*l_h_f*1_2_1"/>
  <p:tag name="KSO_WM_TEMPLATE_CATEGORY" val="diagram"/>
  <p:tag name="KSO_WM_TEMPLATE_INDEX" val="20170323"/>
  <p:tag name="KSO_WM_UNIT_LAYERLEVEL" val="1_1_1"/>
  <p:tag name="KSO_WM_TAG_VERSION" val="1.0"/>
  <p:tag name="KSO_WM_BEAUTIFY_FLAG" val="#wm#"/>
  <p:tag name="KSO_WM_UNIT_TEXT_FILL_FORE_SCHEMECOLOR_INDEX" val="13"/>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70323_2*l_h_i*1_2_1"/>
  <p:tag name="KSO_WM_TEMPLATE_CATEGORY" val="diagram"/>
  <p:tag name="KSO_WM_TEMPLATE_INDEX" val="20170323"/>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5.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323_2*l_h_f*1_1_1"/>
  <p:tag name="KSO_WM_TEMPLATE_CATEGORY" val="diagram"/>
  <p:tag name="KSO_WM_TEMPLATE_INDEX" val="20170323"/>
  <p:tag name="KSO_WM_UNIT_LAYERLEVEL" val="1_1_1"/>
  <p:tag name="KSO_WM_TAG_VERSION" val="1.0"/>
  <p:tag name="KSO_WM_BEAUTIFY_FLAG" val="#wm#"/>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323_2*l_h_i*1_1_1"/>
  <p:tag name="KSO_WM_TEMPLATE_CATEGORY" val="diagram"/>
  <p:tag name="KSO_WM_TEMPLATE_INDEX" val="20170323"/>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7.xml><?xml version="1.0" encoding="utf-8"?>
<p:tagLst xmlns:p="http://schemas.openxmlformats.org/presentationml/2006/main">
  <p:tag name="KSO_WM_UNIT_VALUE" val="182*116"/>
  <p:tag name="KSO_WM_UNIT_HIGHLIGHT" val="0"/>
  <p:tag name="KSO_WM_UNIT_COMPATIBLE" val="0"/>
  <p:tag name="KSO_WM_UNIT_DIAGRAM_ISNUMVISUAL" val="0"/>
  <p:tag name="KSO_WM_UNIT_DIAGRAM_ISREFERUNIT" val="0"/>
  <p:tag name="KSO_WM_DIAGRAM_GROUP_CODE" val="l1-1"/>
  <p:tag name="KSO_WM_UNIT_TYPE" val="l_x"/>
  <p:tag name="KSO_WM_UNIT_INDEX" val="1_2"/>
  <p:tag name="KSO_WM_UNIT_ID" val="diagram20170323_2*l_x*1_2"/>
  <p:tag name="KSO_WM_TEMPLATE_CATEGORY" val="diagram"/>
  <p:tag name="KSO_WM_TEMPLATE_INDEX" val="20170323"/>
  <p:tag name="KSO_WM_UNIT_LAYERLEVEL" val="1_1"/>
  <p:tag name="KSO_WM_TAG_VERSION" val="1.0"/>
  <p:tag name="KSO_WM_BEAUTIFY_FLAG" val="#wm#"/>
</p:tagLst>
</file>

<file path=ppt/tags/tag18.xml><?xml version="1.0" encoding="utf-8"?>
<p:tagLst xmlns:p="http://schemas.openxmlformats.org/presentationml/2006/main">
  <p:tag name="KSO_WM_UNIT_VALUE" val="148*159"/>
  <p:tag name="KSO_WM_UNIT_HIGHLIGHT" val="0"/>
  <p:tag name="KSO_WM_UNIT_COMPATIBLE" val="0"/>
  <p:tag name="KSO_WM_UNIT_DIAGRAM_ISNUMVISUAL" val="0"/>
  <p:tag name="KSO_WM_UNIT_DIAGRAM_ISREFERUNIT" val="0"/>
  <p:tag name="KSO_WM_DIAGRAM_GROUP_CODE" val="l1-1"/>
  <p:tag name="KSO_WM_UNIT_TYPE" val="l_x"/>
  <p:tag name="KSO_WM_UNIT_INDEX" val="1_3"/>
  <p:tag name="KSO_WM_UNIT_ID" val="diagram20170323_2*l_x*1_3"/>
  <p:tag name="KSO_WM_TEMPLATE_CATEGORY" val="diagram"/>
  <p:tag name="KSO_WM_TEMPLATE_INDEX" val="20170323"/>
  <p:tag name="KSO_WM_UNIT_LAYERLEVEL" val="1_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679_5*l_h_i*1_1_1"/>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70323_2*l_i*1_1"/>
  <p:tag name="KSO_WM_TEMPLATE_CATEGORY" val="diagram"/>
  <p:tag name="KSO_WM_TEMPLATE_INDEX" val="20170323"/>
  <p:tag name="KSO_WM_UNIT_LAYERLEVEL" val="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679_5*l_h_i*1_1_3"/>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679_5*l_h_i*1_1_4"/>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35"/>
  <p:tag name="KSO_WM_UNIT_SHADOW_SCHEMECOLOR_INDEX" val="14"/>
  <p:tag name="KSO_WM_UNIT_TEXT_FILL_FORE_SCHEMECOLOR_INDEX_BRIGHTNESS" val="0"/>
  <p:tag name="KSO_WM_UNIT_TEXT_FILL_FORE_SCHEMECOLOR_INDEX" val="2"/>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7679_5*l_h_i*1_1_2"/>
  <p:tag name="KSO_WM_TEMPLATE_CATEGORY" val="diagram"/>
  <p:tag name="KSO_WM_TEMPLATE_INDEX" val="20227679"/>
  <p:tag name="KSO_WM_UNIT_LAYERLEVEL" val="1_1_1"/>
  <p:tag name="KSO_WM_TAG_VERSION" val="1.0"/>
  <p:tag name="KSO_WM_BEAUTIFY_FLAG" val="#wm#"/>
  <p:tag name="KSO_WM_UNIT_TEXT_FILL_FORE_SCHEMECOLOR_INDEX_BRIGHTNESS" val="-0.5"/>
  <p:tag name="KSO_WM_UNIT_TEXT_FILL_FORE_SCHEMECOLOR_INDEX" val="5"/>
  <p:tag name="KSO_WM_UNIT_TEXT_FILL_TYPE" val="1"/>
  <p:tag name="KSO_WM_UNIT_USESOURCEFORMAT_APPLY" val="1"/>
</p:tagLst>
</file>

<file path=ppt/tags/tag23.xml><?xml version="1.0" encoding="utf-8"?>
<p:tagLst xmlns:p="http://schemas.openxmlformats.org/presentationml/2006/main">
  <p:tag name="KSO_WM_UNIT_SUBTYPE" val="a"/>
  <p:tag name="KSO_WM_UNIT_PRESET_TEXT" val="单击此处添加文本具体内容，简明扼要地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679_5*l_h_f*1_1_1"/>
  <p:tag name="KSO_WM_TEMPLATE_CATEGORY" val="diagram"/>
  <p:tag name="KSO_WM_TEMPLATE_INDEX" val="2022767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4.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679_5*l_h_a*1_1_1"/>
  <p:tag name="KSO_WM_TEMPLATE_CATEGORY" val="diagram"/>
  <p:tag name="KSO_WM_TEMPLATE_INDEX" val="2022767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679_5*l_h_i*1_2_1"/>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679_5*l_h_i*1_2_3"/>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7679_5*l_h_i*1_2_4"/>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35"/>
  <p:tag name="KSO_WM_UNIT_SHADOW_SCHEMECOLOR_INDEX" val="14"/>
  <p:tag name="KSO_WM_UNIT_TEXT_FILL_FORE_SCHEMECOLOR_INDEX_BRIGHTNESS" val="0"/>
  <p:tag name="KSO_WM_UNIT_TEXT_FILL_FORE_SCHEMECOLOR_INDEX" val="2"/>
  <p:tag name="KSO_WM_UNIT_TEXT_FILL_TYPE" val="1"/>
  <p:tag name="KSO_WM_UNIT_USESOURCEFORMAT_APPLY" val="1"/>
</p:tagLst>
</file>

<file path=ppt/tags/tag28.xml><?xml version="1.0" encoding="utf-8"?>
<p:tagLst xmlns:p="http://schemas.openxmlformats.org/presentationml/2006/main">
  <p:tag name="KSO_WM_UNIT_SUBTYPE" val="a"/>
  <p:tag name="KSO_WM_UNIT_PRESET_TEXT" val="单击此处添加文本具体内容，简明扼要地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679_5*l_h_f*1_2_1"/>
  <p:tag name="KSO_WM_TEMPLATE_CATEGORY" val="diagram"/>
  <p:tag name="KSO_WM_TEMPLATE_INDEX" val="2022767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9.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679_5*l_h_a*1_2_1"/>
  <p:tag name="KSO_WM_TEMPLATE_CATEGORY" val="diagram"/>
  <p:tag name="KSO_WM_TEMPLATE_INDEX" val="2022767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70323_2*l_i*1_3"/>
  <p:tag name="KSO_WM_TEMPLATE_CATEGORY" val="diagram"/>
  <p:tag name="KSO_WM_TEMPLATE_INDEX" val="20170323"/>
  <p:tag name="KSO_WM_UNIT_LAYERLEVEL" val="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679_5*l_h_i*1_3_1"/>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679_5*l_h_i*1_3_3"/>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7679_5*l_h_i*1_3_4"/>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35"/>
  <p:tag name="KSO_WM_UNIT_SHADOW_SCHEMECOLOR_INDEX" val="14"/>
  <p:tag name="KSO_WM_UNIT_TEXT_FILL_FORE_SCHEMECOLOR_INDEX_BRIGHTNESS" val="0"/>
  <p:tag name="KSO_WM_UNIT_TEXT_FILL_FORE_SCHEMECOLOR_INDEX" val="2"/>
  <p:tag name="KSO_WM_UNIT_TEXT_FILL_TYPE" val="1"/>
  <p:tag name="KSO_WM_UNIT_USESOURCEFORMAT_APPLY" val="1"/>
</p:tagLst>
</file>

<file path=ppt/tags/tag33.xml><?xml version="1.0" encoding="utf-8"?>
<p:tagLst xmlns:p="http://schemas.openxmlformats.org/presentationml/2006/main">
  <p:tag name="KSO_WM_UNIT_SUBTYPE" val="a"/>
  <p:tag name="KSO_WM_UNIT_PRESET_TEXT" val="单击此处添加文本具体内容，简明扼要地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679_5*l_h_f*1_3_1"/>
  <p:tag name="KSO_WM_TEMPLATE_CATEGORY" val="diagram"/>
  <p:tag name="KSO_WM_TEMPLATE_INDEX" val="2022767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4.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679_5*l_h_a*1_3_1"/>
  <p:tag name="KSO_WM_TEMPLATE_CATEGORY" val="diagram"/>
  <p:tag name="KSO_WM_TEMPLATE_INDEX" val="2022767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7679_5*l_h_i*1_2_2"/>
  <p:tag name="KSO_WM_TEMPLATE_CATEGORY" val="diagram"/>
  <p:tag name="KSO_WM_TEMPLATE_INDEX" val="20227679"/>
  <p:tag name="KSO_WM_UNIT_LAYERLEVEL" val="1_1_1"/>
  <p:tag name="KSO_WM_TAG_VERSION" val="1.0"/>
  <p:tag name="KSO_WM_BEAUTIFY_FLAG" val="#wm#"/>
  <p:tag name="KSO_WM_UNIT_TEXT_FILL_FORE_SCHEMECOLOR_INDEX_BRIGHTNESS" val="-0.5"/>
  <p:tag name="KSO_WM_UNIT_TEXT_FILL_FORE_SCHEMECOLOR_INDEX" val="6"/>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7679_5*l_h_i*1_3_2"/>
  <p:tag name="KSO_WM_TEMPLATE_CATEGORY" val="diagram"/>
  <p:tag name="KSO_WM_TEMPLATE_INDEX" val="20227679"/>
  <p:tag name="KSO_WM_UNIT_LAYERLEVEL" val="1_1_1"/>
  <p:tag name="KSO_WM_TAG_VERSION" val="1.0"/>
  <p:tag name="KSO_WM_BEAUTIFY_FLAG" val="#wm#"/>
  <p:tag name="KSO_WM_UNIT_TEXT_FILL_FORE_SCHEMECOLOR_INDEX_BRIGHTNESS" val="-0.5"/>
  <p:tag name="KSO_WM_UNIT_TEXT_FILL_FORE_SCHEMECOLOR_INDEX" val="7"/>
  <p:tag name="KSO_WM_UNIT_TEX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679_5*l_h_i*1_4_1"/>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7679_5*l_h_i*1_4_3"/>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7679_5*l_h_i*1_4_4"/>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35"/>
  <p:tag name="KSO_WM_UNIT_SHADOW_SCHEMECOLOR_INDEX" val="14"/>
  <p:tag name="KSO_WM_UNIT_TEXT_FILL_FORE_SCHEMECOLOR_INDEX_BRIGHTNESS" val="0"/>
  <p:tag name="KSO_WM_UNIT_TEXT_FILL_FORE_SCHEMECOLOR_INDEX" val="2"/>
  <p:tag name="KSO_WM_UNIT_TEX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170323_2*l_i*1_6"/>
  <p:tag name="KSO_WM_TEMPLATE_CATEGORY" val="diagram"/>
  <p:tag name="KSO_WM_TEMPLATE_INDEX" val="20170323"/>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40.xml><?xml version="1.0" encoding="utf-8"?>
<p:tagLst xmlns:p="http://schemas.openxmlformats.org/presentationml/2006/main">
  <p:tag name="KSO_WM_UNIT_SUBTYPE" val="a"/>
  <p:tag name="KSO_WM_UNIT_PRESET_TEXT" val="单击此处添加文本具体内容，简明扼要地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7679_5*l_h_f*1_4_1"/>
  <p:tag name="KSO_WM_TEMPLATE_CATEGORY" val="diagram"/>
  <p:tag name="KSO_WM_TEMPLATE_INDEX" val="2022767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41.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7679_5*l_h_a*1_4_1"/>
  <p:tag name="KSO_WM_TEMPLATE_CATEGORY" val="diagram"/>
  <p:tag name="KSO_WM_TEMPLATE_INDEX" val="2022767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7679_5*l_h_i*1_5_1"/>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7679_5*l_h_i*1_5_3"/>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7679_5*l_h_i*1_5_4"/>
  <p:tag name="KSO_WM_TEMPLATE_CATEGORY" val="diagram"/>
  <p:tag name="KSO_WM_TEMPLATE_INDEX" val="20227679"/>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35"/>
  <p:tag name="KSO_WM_UNIT_SHADOW_SCHEMECOLOR_INDEX" val="14"/>
  <p:tag name="KSO_WM_UNIT_TEXT_FILL_FORE_SCHEMECOLOR_INDEX_BRIGHTNESS" val="0"/>
  <p:tag name="KSO_WM_UNIT_TEXT_FILL_FORE_SCHEMECOLOR_INDEX" val="2"/>
  <p:tag name="KSO_WM_UNIT_TEXT_FILL_TYPE" val="1"/>
  <p:tag name="KSO_WM_UNIT_USESOURCEFORMAT_APPLY" val="1"/>
</p:tagLst>
</file>

<file path=ppt/tags/tag45.xml><?xml version="1.0" encoding="utf-8"?>
<p:tagLst xmlns:p="http://schemas.openxmlformats.org/presentationml/2006/main">
  <p:tag name="KSO_WM_UNIT_SUBTYPE" val="a"/>
  <p:tag name="KSO_WM_UNIT_PRESET_TEXT" val="单击此处添加文本具体内容，简明扼要地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7679_5*l_h_f*1_5_1"/>
  <p:tag name="KSO_WM_TEMPLATE_CATEGORY" val="diagram"/>
  <p:tag name="KSO_WM_TEMPLATE_INDEX" val="2022767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4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7679_5*l_h_a*1_5_1"/>
  <p:tag name="KSO_WM_TEMPLATE_CATEGORY" val="diagram"/>
  <p:tag name="KSO_WM_TEMPLATE_INDEX" val="2022767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7679_5*l_h_i*1_4_2"/>
  <p:tag name="KSO_WM_TEMPLATE_CATEGORY" val="diagram"/>
  <p:tag name="KSO_WM_TEMPLATE_INDEX" val="20227679"/>
  <p:tag name="KSO_WM_UNIT_LAYERLEVEL" val="1_1_1"/>
  <p:tag name="KSO_WM_TAG_VERSION" val="1.0"/>
  <p:tag name="KSO_WM_BEAUTIFY_FLAG" val="#wm#"/>
  <p:tag name="KSO_WM_UNIT_TEXT_FILL_FORE_SCHEMECOLOR_INDEX_BRIGHTNESS" val="-0.5"/>
  <p:tag name="KSO_WM_UNIT_TEXT_FILL_FORE_SCHEMECOLOR_INDEX" val="8"/>
  <p:tag name="KSO_WM_UNIT_TEXT_FILL_TYPE" val="1"/>
  <p:tag name="KSO_WM_UNIT_USESOURCEFORMAT_APPLY"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27679_5*l_h_i*1_5_2"/>
  <p:tag name="KSO_WM_TEMPLATE_CATEGORY" val="diagram"/>
  <p:tag name="KSO_WM_TEMPLATE_INDEX" val="20227679"/>
  <p:tag name="KSO_WM_UNIT_LAYERLEVEL" val="1_1_1"/>
  <p:tag name="KSO_WM_TAG_VERSION" val="1.0"/>
  <p:tag name="KSO_WM_BEAUTIFY_FLAG" val="#wm#"/>
  <p:tag name="KSO_WM_UNIT_TEXT_FILL_FORE_SCHEMECOLOR_INDEX_BRIGHTNESS" val="-0.5"/>
  <p:tag name="KSO_WM_UNIT_TEXT_FILL_FORE_SCHEMECOLOR_INDEX" val="9"/>
  <p:tag name="KSO_WM_UNIT_TEXT_FILL_TYPE" val="1"/>
  <p:tag name="KSO_WM_UNIT_USESOURCEFORMAT_APPLY" val="1"/>
</p:tagLst>
</file>

<file path=ppt/tags/tag49.xml><?xml version="1.0" encoding="utf-8"?>
<p:tagLst xmlns:p="http://schemas.openxmlformats.org/presentationml/2006/main">
  <p:tag name="KSO_WM_SLIDE_ITEM_CNT" val="5"/>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170323_2*l_i*1_7"/>
  <p:tag name="KSO_WM_TEMPLATE_CATEGORY" val="diagram"/>
  <p:tag name="KSO_WM_TEMPLATE_INDEX" val="20170323"/>
  <p:tag name="KSO_WM_UNIT_LAYERLEVEL" val="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ISPRING_PRESENTATION_TITLE" val="204"/>
  <p:tag name="KSO_WPP_MARK_KEY" val="5a35f366-c996-41be-9362-818d650dcd29"/>
  <p:tag name="COMMONDATA" val="eyJoZGlkIjoiODgwY2ZmYmY2YzYzYTA2NjQzYTJlZTBiMDBmMmFlMDIifQ=="/>
  <p:tag name="commondata" val="eyJoZGlkIjoiNzFlNjI2NWJiZmVkYjc4YzUxYzlkNWFjZjgyMjQ1YzM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170323_2*l_i*1_5"/>
  <p:tag name="KSO_WM_TEMPLATE_CATEGORY" val="diagram"/>
  <p:tag name="KSO_WM_TEMPLATE_INDEX" val="20170323"/>
  <p:tag name="KSO_WM_UNIT_LAYERLEVEL" val="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170323_2*l_i*1_8"/>
  <p:tag name="KSO_WM_TEMPLATE_CATEGORY" val="diagram"/>
  <p:tag name="KSO_WM_TEMPLATE_INDEX" val="20170323"/>
  <p:tag name="KSO_WM_UNIT_LAYERLEVEL" val="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70323_2*l_i*1_2"/>
  <p:tag name="KSO_WM_TEMPLATE_CATEGORY" val="diagram"/>
  <p:tag name="KSO_WM_TEMPLATE_INDEX" val="20170323"/>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170323_2*l_i*1_4"/>
  <p:tag name="KSO_WM_TEMPLATE_CATEGORY" val="diagram"/>
  <p:tag name="KSO_WM_TEMPLATE_INDEX" val="20170323"/>
  <p:tag name="KSO_WM_UNIT_LAYERLEVEL" val="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heme/theme1.xml><?xml version="1.0" encoding="utf-8"?>
<a:theme xmlns:a="http://schemas.openxmlformats.org/drawingml/2006/main" name="第一PPT，www.1ppt.com">
  <a:themeElements>
    <a:clrScheme name="自定义 16">
      <a:dk1>
        <a:sysClr val="windowText" lastClr="000000"/>
      </a:dk1>
      <a:lt1>
        <a:sysClr val="window" lastClr="FFFFFF"/>
      </a:lt1>
      <a:dk2>
        <a:srgbClr val="1F497D"/>
      </a:dk2>
      <a:lt2>
        <a:srgbClr val="7F7F7F"/>
      </a:lt2>
      <a:accent1>
        <a:srgbClr val="30A8C4"/>
      </a:accent1>
      <a:accent2>
        <a:srgbClr val="7F7F7F"/>
      </a:accent2>
      <a:accent3>
        <a:srgbClr val="30A8C4"/>
      </a:accent3>
      <a:accent4>
        <a:srgbClr val="7F7F7F"/>
      </a:accent4>
      <a:accent5>
        <a:srgbClr val="30A8C4"/>
      </a:accent5>
      <a:accent6>
        <a:srgbClr val="7F7F7F"/>
      </a:accent6>
      <a:hlink>
        <a:srgbClr val="007FA2"/>
      </a:hlink>
      <a:folHlink>
        <a:srgbClr val="FF49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2695</Words>
  <Application>WPS 演示</Application>
  <PresentationFormat>全屏显示(16:9)</PresentationFormat>
  <Paragraphs>275</Paragraphs>
  <Slides>41</Slides>
  <Notes>23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41</vt:i4>
      </vt:variant>
    </vt:vector>
  </HeadingPairs>
  <TitlesOfParts>
    <vt:vector size="61" baseType="lpstr">
      <vt:lpstr>Arial</vt:lpstr>
      <vt:lpstr>宋体</vt:lpstr>
      <vt:lpstr>Wingdings</vt:lpstr>
      <vt:lpstr>Open Sans</vt:lpstr>
      <vt:lpstr>Segoe Print</vt:lpstr>
      <vt:lpstr>冬青黑体简体中文 W3</vt:lpstr>
      <vt:lpstr>黑体</vt:lpstr>
      <vt:lpstr>微软雅黑</vt:lpstr>
      <vt:lpstr>Calibri</vt:lpstr>
      <vt:lpstr>方正细谭黑简体</vt:lpstr>
      <vt:lpstr>Times New Roman</vt:lpstr>
      <vt:lpstr>Calibri Light</vt:lpstr>
      <vt:lpstr>Roboto Light</vt:lpstr>
      <vt:lpstr>华文中宋</vt:lpstr>
      <vt:lpstr>思源黑体 CN Bold</vt:lpstr>
      <vt:lpstr>思源黑体 CN Regular</vt:lpstr>
      <vt:lpstr>Arial Unicode MS</vt:lpstr>
      <vt:lpstr>Arial</vt:lpstr>
      <vt:lpstr>思源黑体旧字形 ExtraLight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第一PPT，www.1ppt.com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简洁曲线</dc:title>
  <dc:creator>第一PPT</dc:creator>
  <cp:keywords>www.1ppt.com</cp:keywords>
  <dc:description>www.1ppt.com</dc:description>
  <cp:lastModifiedBy>June</cp:lastModifiedBy>
  <cp:revision>540</cp:revision>
  <dcterms:created xsi:type="dcterms:W3CDTF">2014-11-09T01:07:00Z</dcterms:created>
  <dcterms:modified xsi:type="dcterms:W3CDTF">2023-11-28T06:40:04Z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043F9AD257B24A0DB5EC056B39B2E966</vt:lpwstr>
  </property>
  <property fmtid="{D5CDD505-2E9C-101B-9397-08002B2CF9AE}" pid="3" name="KSOProductBuildVer">
    <vt:lpwstr>2052-12.1.0.15712</vt:lpwstr>
  </property>
</Properties>
</file>