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2.svg" ContentType="image/svg+xml"/>
  <Override PartName="/ppt/media/image5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3" r:id="rId8"/>
    <p:sldId id="264" r:id="rId9"/>
    <p:sldId id="265" r:id="rId10"/>
    <p:sldId id="269" r:id="rId11"/>
    <p:sldId id="266" r:id="rId12"/>
    <p:sldId id="267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9" r:id="rId21"/>
    <p:sldId id="280" r:id="rId22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85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tags" Target="../tags/tag37.xml"/><Relationship Id="rId7" Type="http://schemas.openxmlformats.org/officeDocument/2006/relationships/image" Target="../media/image19.png"/><Relationship Id="rId6" Type="http://schemas.openxmlformats.org/officeDocument/2006/relationships/tags" Target="../tags/tag36.xml"/><Relationship Id="rId5" Type="http://schemas.openxmlformats.org/officeDocument/2006/relationships/image" Target="../media/image18.png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image" Target="../media/image2.svg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3.png"/><Relationship Id="rId12" Type="http://schemas.openxmlformats.org/officeDocument/2006/relationships/tags" Target="../tags/tag39.xml"/><Relationship Id="rId11" Type="http://schemas.openxmlformats.org/officeDocument/2006/relationships/image" Target="../media/image21.png"/><Relationship Id="rId10" Type="http://schemas.openxmlformats.org/officeDocument/2006/relationships/tags" Target="../tags/tag38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43.xml"/><Relationship Id="rId7" Type="http://schemas.openxmlformats.org/officeDocument/2006/relationships/image" Target="../media/image23.png"/><Relationship Id="rId6" Type="http://schemas.openxmlformats.org/officeDocument/2006/relationships/tags" Target="../tags/tag42.xml"/><Relationship Id="rId5" Type="http://schemas.openxmlformats.org/officeDocument/2006/relationships/image" Target="../media/image22.png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image" Target="../media/image2.sv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openxmlformats.org/officeDocument/2006/relationships/tags" Target="../tags/tag47.xml"/><Relationship Id="rId7" Type="http://schemas.openxmlformats.org/officeDocument/2006/relationships/image" Target="../media/image24.png"/><Relationship Id="rId6" Type="http://schemas.openxmlformats.org/officeDocument/2006/relationships/tags" Target="../tags/tag46.xml"/><Relationship Id="rId5" Type="http://schemas.openxmlformats.org/officeDocument/2006/relationships/image" Target="../media/image3.png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image" Target="../media/image2.sv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26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openxmlformats.org/officeDocument/2006/relationships/tags" Target="../tags/tag51.xml"/><Relationship Id="rId7" Type="http://schemas.openxmlformats.org/officeDocument/2006/relationships/image" Target="../media/image27.png"/><Relationship Id="rId6" Type="http://schemas.openxmlformats.org/officeDocument/2006/relationships/tags" Target="../tags/tag50.xml"/><Relationship Id="rId5" Type="http://schemas.openxmlformats.org/officeDocument/2006/relationships/image" Target="../media/image3.png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image" Target="../media/image2.sv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29.pn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8" Type="http://schemas.openxmlformats.org/officeDocument/2006/relationships/tags" Target="../tags/tag55.xml"/><Relationship Id="rId7" Type="http://schemas.openxmlformats.org/officeDocument/2006/relationships/image" Target="../media/image30.png"/><Relationship Id="rId6" Type="http://schemas.openxmlformats.org/officeDocument/2006/relationships/tags" Target="../tags/tag54.xml"/><Relationship Id="rId5" Type="http://schemas.openxmlformats.org/officeDocument/2006/relationships/image" Target="../media/image3.png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image" Target="../media/image2.svg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33.png"/><Relationship Id="rId11" Type="http://schemas.openxmlformats.org/officeDocument/2006/relationships/image" Target="../media/image32.png"/><Relationship Id="rId10" Type="http://schemas.openxmlformats.org/officeDocument/2006/relationships/tags" Target="../tags/tag56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34.png"/><Relationship Id="rId6" Type="http://schemas.openxmlformats.org/officeDocument/2006/relationships/tags" Target="../tags/tag59.xml"/><Relationship Id="rId5" Type="http://schemas.openxmlformats.org/officeDocument/2006/relationships/image" Target="../media/image3.png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png"/><Relationship Id="rId8" Type="http://schemas.openxmlformats.org/officeDocument/2006/relationships/tags" Target="../tags/tag63.xml"/><Relationship Id="rId7" Type="http://schemas.openxmlformats.org/officeDocument/2006/relationships/image" Target="../media/image35.png"/><Relationship Id="rId6" Type="http://schemas.openxmlformats.org/officeDocument/2006/relationships/tags" Target="../tags/tag62.xml"/><Relationship Id="rId5" Type="http://schemas.openxmlformats.org/officeDocument/2006/relationships/image" Target="../media/image3.png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image" Target="../media/image2.svg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37.png"/><Relationship Id="rId10" Type="http://schemas.openxmlformats.org/officeDocument/2006/relationships/tags" Target="../tags/tag64.xml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png"/><Relationship Id="rId8" Type="http://schemas.openxmlformats.org/officeDocument/2006/relationships/tags" Target="../tags/tag68.xml"/><Relationship Id="rId7" Type="http://schemas.openxmlformats.org/officeDocument/2006/relationships/image" Target="../media/image38.png"/><Relationship Id="rId6" Type="http://schemas.openxmlformats.org/officeDocument/2006/relationships/tags" Target="../tags/tag67.xml"/><Relationship Id="rId5" Type="http://schemas.openxmlformats.org/officeDocument/2006/relationships/image" Target="../media/image3.png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image" Target="../media/image2.svg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40.png"/><Relationship Id="rId10" Type="http://schemas.openxmlformats.org/officeDocument/2006/relationships/tags" Target="../tags/tag69.xml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2.png"/><Relationship Id="rId8" Type="http://schemas.openxmlformats.org/officeDocument/2006/relationships/tags" Target="../tags/tag73.xml"/><Relationship Id="rId7" Type="http://schemas.openxmlformats.org/officeDocument/2006/relationships/image" Target="../media/image41.png"/><Relationship Id="rId6" Type="http://schemas.openxmlformats.org/officeDocument/2006/relationships/tags" Target="../tags/tag72.xml"/><Relationship Id="rId5" Type="http://schemas.openxmlformats.org/officeDocument/2006/relationships/image" Target="../media/image3.png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image" Target="../media/image2.sv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43.pn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80.xml"/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84.xml"/><Relationship Id="rId6" Type="http://schemas.openxmlformats.org/officeDocument/2006/relationships/image" Target="../media/image3.png"/><Relationship Id="rId5" Type="http://schemas.openxmlformats.org/officeDocument/2006/relationships/tags" Target="../tags/tag83.xml"/><Relationship Id="rId4" Type="http://schemas.openxmlformats.org/officeDocument/2006/relationships/image" Target="../media/image44.png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image" Target="../media/image7.png"/><Relationship Id="rId7" Type="http://schemas.openxmlformats.org/officeDocument/2006/relationships/tags" Target="../tags/tag6.xml"/><Relationship Id="rId6" Type="http://schemas.openxmlformats.org/officeDocument/2006/relationships/image" Target="../media/image6.png"/><Relationship Id="rId5" Type="http://schemas.openxmlformats.org/officeDocument/2006/relationships/tags" Target="../tags/tag5.xml"/><Relationship Id="rId4" Type="http://schemas.openxmlformats.org/officeDocument/2006/relationships/image" Target="../media/image5.svg"/><Relationship Id="rId3" Type="http://schemas.openxmlformats.org/officeDocument/2006/relationships/image" Target="../media/image4.png"/><Relationship Id="rId2" Type="http://schemas.openxmlformats.org/officeDocument/2006/relationships/image" Target="../media/image2.sv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image" Target="../media/image5.svg"/><Relationship Id="rId7" Type="http://schemas.openxmlformats.org/officeDocument/2006/relationships/image" Target="../media/image4.png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image" Target="../media/image8.png"/><Relationship Id="rId3" Type="http://schemas.openxmlformats.org/officeDocument/2006/relationships/tags" Target="../tags/tag8.xml"/><Relationship Id="rId2" Type="http://schemas.openxmlformats.org/officeDocument/2006/relationships/image" Target="../media/image2.sv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image" Target="../media/image2.sv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image" Target="../media/image11.png"/><Relationship Id="rId7" Type="http://schemas.openxmlformats.org/officeDocument/2006/relationships/tags" Target="../tags/tag21.xml"/><Relationship Id="rId6" Type="http://schemas.openxmlformats.org/officeDocument/2006/relationships/image" Target="../media/image10.png"/><Relationship Id="rId5" Type="http://schemas.openxmlformats.org/officeDocument/2006/relationships/tags" Target="../tags/tag20.xml"/><Relationship Id="rId4" Type="http://schemas.openxmlformats.org/officeDocument/2006/relationships/image" Target="../media/image9.png"/><Relationship Id="rId3" Type="http://schemas.openxmlformats.org/officeDocument/2006/relationships/tags" Target="../tags/tag19.xml"/><Relationship Id="rId2" Type="http://schemas.openxmlformats.org/officeDocument/2006/relationships/image" Target="../media/image2.svg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3.png"/><Relationship Id="rId10" Type="http://schemas.openxmlformats.org/officeDocument/2006/relationships/tags" Target="../tags/tag23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27.xml"/><Relationship Id="rId7" Type="http://schemas.openxmlformats.org/officeDocument/2006/relationships/image" Target="../media/image13.png"/><Relationship Id="rId6" Type="http://schemas.openxmlformats.org/officeDocument/2006/relationships/tags" Target="../tags/tag26.xml"/><Relationship Id="rId5" Type="http://schemas.openxmlformats.org/officeDocument/2006/relationships/image" Target="../media/image12.png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image" Target="../media/image2.sv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3.png"/><Relationship Id="rId7" Type="http://schemas.openxmlformats.org/officeDocument/2006/relationships/tags" Target="../tags/tag3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6" Type="http://schemas.openxmlformats.org/officeDocument/2006/relationships/tags" Target="../tags/tag33.xml"/><Relationship Id="rId5" Type="http://schemas.openxmlformats.org/officeDocument/2006/relationships/image" Target="../media/image3.png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3153410" y="2508885"/>
            <a:ext cx="588518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4000" b="1">
                <a:solidFill>
                  <a:srgbClr val="207BE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井擎AI-ERP进销存管理系统</a:t>
            </a:r>
            <a:r>
              <a:rPr lang="zh-CN" sz="4000" b="1">
                <a:solidFill>
                  <a:srgbClr val="207BE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使用手册</a:t>
            </a:r>
            <a:endParaRPr lang="zh-CN" sz="4000" b="1">
              <a:solidFill>
                <a:srgbClr val="207BE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064000" y="529336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solidFill>
                  <a:srgbClr val="207BE3"/>
                </a:solidFill>
              </a:rPr>
              <a:t>2023</a:t>
            </a:r>
            <a:r>
              <a:rPr lang="zh-CN" altLang="en-US" b="1">
                <a:solidFill>
                  <a:srgbClr val="207BE3"/>
                </a:solidFill>
              </a:rPr>
              <a:t>年</a:t>
            </a:r>
            <a:r>
              <a:rPr lang="en-US" altLang="zh-CN" b="1">
                <a:solidFill>
                  <a:srgbClr val="207BE3"/>
                </a:solidFill>
              </a:rPr>
              <a:t>12</a:t>
            </a:r>
            <a:r>
              <a:rPr lang="zh-CN" altLang="en-US" b="1">
                <a:solidFill>
                  <a:srgbClr val="207BE3"/>
                </a:solidFill>
              </a:rPr>
              <a:t>月</a:t>
            </a:r>
            <a:endParaRPr lang="zh-CN" altLang="en-US" b="1">
              <a:solidFill>
                <a:srgbClr val="207BE3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64000" y="479806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207BE3"/>
                </a:solidFill>
              </a:rPr>
              <a:t>贵州梦福网络技术有限公司</a:t>
            </a:r>
            <a:endParaRPr lang="zh-CN" altLang="en-US" b="1">
              <a:solidFill>
                <a:srgbClr val="207BE3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928370" y="1016635"/>
            <a:ext cx="9792970" cy="10661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360000" y="704805"/>
            <a:ext cx="7672705" cy="17145"/>
          </a:xfrm>
          <a:prstGeom prst="line">
            <a:avLst/>
          </a:prstGeom>
          <a:ln>
            <a:solidFill>
              <a:srgbClr val="207BE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任意多边形 3"/>
          <p:cNvSpPr/>
          <p:nvPr/>
        </p:nvSpPr>
        <p:spPr>
          <a:xfrm>
            <a:off x="360680" y="173355"/>
            <a:ext cx="7646035" cy="471805"/>
          </a:xfrm>
          <a:custGeom>
            <a:avLst/>
            <a:gdLst>
              <a:gd name="connsiteX0" fmla="*/ 0 w 12041"/>
              <a:gd name="connsiteY0" fmla="*/ 0 h 629"/>
              <a:gd name="connsiteX1" fmla="*/ 12041 w 12041"/>
              <a:gd name="connsiteY1" fmla="*/ 0 h 629"/>
              <a:gd name="connsiteX2" fmla="*/ 11532 w 12041"/>
              <a:gd name="connsiteY2" fmla="*/ 618 h 629"/>
              <a:gd name="connsiteX3" fmla="*/ 0 w 12041"/>
              <a:gd name="connsiteY3" fmla="*/ 629 h 629"/>
              <a:gd name="connsiteX4" fmla="*/ 0 w 12041"/>
              <a:gd name="connsiteY4" fmla="*/ 0 h 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1" h="629">
                <a:moveTo>
                  <a:pt x="0" y="0"/>
                </a:moveTo>
                <a:lnTo>
                  <a:pt x="12041" y="0"/>
                </a:lnTo>
                <a:lnTo>
                  <a:pt x="11532" y="618"/>
                </a:lnTo>
                <a:lnTo>
                  <a:pt x="0" y="629"/>
                </a:lnTo>
                <a:lnTo>
                  <a:pt x="0" y="0"/>
                </a:lnTo>
                <a:close/>
              </a:path>
            </a:pathLst>
          </a:custGeom>
          <a:solidFill>
            <a:srgbClr val="207B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 b="1"/>
          </a:p>
        </p:txBody>
      </p:sp>
      <p:sp>
        <p:nvSpPr>
          <p:cNvPr id="8" name="文本框 7"/>
          <p:cNvSpPr txBox="1"/>
          <p:nvPr/>
        </p:nvSpPr>
        <p:spPr>
          <a:xfrm>
            <a:off x="1050925" y="22225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b="1">
                <a:solidFill>
                  <a:schemeClr val="bg1"/>
                </a:solidFill>
                <a:sym typeface="+mn-ea"/>
              </a:rPr>
              <a:t>个人中心</a:t>
            </a:r>
            <a:r>
              <a:rPr lang="en-US" altLang="zh-CN" b="1">
                <a:solidFill>
                  <a:schemeClr val="bg1"/>
                </a:solidFill>
                <a:sym typeface="+mn-ea"/>
              </a:rPr>
              <a:t> | </a:t>
            </a:r>
            <a:r>
              <a:rPr lang="zh-CN" altLang="en-US" b="1">
                <a:solidFill>
                  <a:schemeClr val="bg1"/>
                </a:solidFill>
                <a:sym typeface="+mn-ea"/>
              </a:rPr>
              <a:t>企业认证</a:t>
            </a:r>
            <a:endParaRPr lang="zh-CN" altLang="en-US" b="1">
              <a:solidFill>
                <a:schemeClr val="bg1"/>
              </a:solidFill>
              <a:sym typeface="+mn-ea"/>
            </a:endParaRPr>
          </a:p>
        </p:txBody>
      </p:sp>
      <p:pic>
        <p:nvPicPr>
          <p:cNvPr id="11" name="图片 10" descr="333438303937323b333633383532303b83f15f6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81330" y="173355"/>
            <a:ext cx="458470" cy="458470"/>
          </a:xfrm>
          <a:prstGeom prst="rect">
            <a:avLst/>
          </a:prstGeom>
        </p:spPr>
      </p:pic>
      <p:sp>
        <p:nvSpPr>
          <p:cNvPr id="19" name="文本框 18"/>
          <p:cNvSpPr txBox="1"/>
          <p:nvPr>
            <p:custDataLst>
              <p:tags r:id="rId3"/>
            </p:custDataLst>
          </p:nvPr>
        </p:nvSpPr>
        <p:spPr>
          <a:xfrm>
            <a:off x="1092835" y="966470"/>
            <a:ext cx="9458960" cy="10325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70000"/>
              </a:lnSpc>
              <a:buFont typeface="Wingdings" panose="05000000000000000000" charset="0"/>
              <a:buChar char="Ø"/>
            </a:pPr>
            <a:r>
              <a:rPr lang="zh-CN" altLang="en-US"/>
              <a:t>企业账号注册成功后登录系统，点击左下角头像</a:t>
            </a:r>
            <a:r>
              <a:rPr lang="en-US" altLang="zh-CN"/>
              <a:t>-</a:t>
            </a:r>
            <a:r>
              <a:rPr lang="zh-CN" altLang="en-US"/>
              <a:t>企业认证</a:t>
            </a:r>
            <a:r>
              <a:rPr lang="en-US" altLang="zh-CN"/>
              <a:t>-</a:t>
            </a:r>
            <a:r>
              <a:rPr lang="zh-CN" altLang="en-US"/>
              <a:t>【立即认证】提交企业信息，</a:t>
            </a:r>
            <a:r>
              <a:rPr lang="en-US" altLang="zh-CN"/>
              <a:t> </a:t>
            </a:r>
            <a:r>
              <a:rPr lang="zh-CN" altLang="en-US"/>
              <a:t>审核通过后可进行正常使用。</a:t>
            </a:r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939800" y="2273935"/>
            <a:ext cx="6644005" cy="3688080"/>
            <a:chOff x="2767" y="4235"/>
            <a:chExt cx="10463" cy="5808"/>
          </a:xfrm>
        </p:grpSpPr>
        <p:pic>
          <p:nvPicPr>
            <p:cNvPr id="9" name="图片 8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2767" y="4235"/>
              <a:ext cx="1635" cy="499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2767" y="9225"/>
              <a:ext cx="1634" cy="81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4402" y="4235"/>
              <a:ext cx="8829" cy="5809"/>
            </a:xfrm>
            <a:prstGeom prst="rect">
              <a:avLst/>
            </a:prstGeom>
          </p:spPr>
        </p:pic>
      </p:grpSp>
      <p:pic>
        <p:nvPicPr>
          <p:cNvPr id="20" name="图片 1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006715" y="2361565"/>
            <a:ext cx="3157855" cy="228790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8117840" y="4878705"/>
            <a:ext cx="30460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填写企业信息</a:t>
            </a:r>
            <a:endParaRPr lang="zh-CN" altLang="en-US"/>
          </a:p>
        </p:txBody>
      </p:sp>
      <p:pic>
        <p:nvPicPr>
          <p:cNvPr id="12" name="图片 11" descr="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0584815" y="211455"/>
            <a:ext cx="1056005" cy="3790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矩形 14"/>
          <p:cNvSpPr/>
          <p:nvPr/>
        </p:nvSpPr>
        <p:spPr>
          <a:xfrm>
            <a:off x="939165" y="1001395"/>
            <a:ext cx="9738360" cy="1460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360000" y="704805"/>
            <a:ext cx="7672705" cy="17145"/>
          </a:xfrm>
          <a:prstGeom prst="line">
            <a:avLst/>
          </a:prstGeom>
          <a:ln>
            <a:solidFill>
              <a:srgbClr val="207BE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任意多边形 3"/>
          <p:cNvSpPr/>
          <p:nvPr/>
        </p:nvSpPr>
        <p:spPr>
          <a:xfrm>
            <a:off x="360680" y="173355"/>
            <a:ext cx="7646035" cy="471805"/>
          </a:xfrm>
          <a:custGeom>
            <a:avLst/>
            <a:gdLst>
              <a:gd name="connsiteX0" fmla="*/ 0 w 12041"/>
              <a:gd name="connsiteY0" fmla="*/ 0 h 629"/>
              <a:gd name="connsiteX1" fmla="*/ 12041 w 12041"/>
              <a:gd name="connsiteY1" fmla="*/ 0 h 629"/>
              <a:gd name="connsiteX2" fmla="*/ 11532 w 12041"/>
              <a:gd name="connsiteY2" fmla="*/ 618 h 629"/>
              <a:gd name="connsiteX3" fmla="*/ 0 w 12041"/>
              <a:gd name="connsiteY3" fmla="*/ 629 h 629"/>
              <a:gd name="connsiteX4" fmla="*/ 0 w 12041"/>
              <a:gd name="connsiteY4" fmla="*/ 0 h 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1" h="629">
                <a:moveTo>
                  <a:pt x="0" y="0"/>
                </a:moveTo>
                <a:lnTo>
                  <a:pt x="12041" y="0"/>
                </a:lnTo>
                <a:lnTo>
                  <a:pt x="11532" y="618"/>
                </a:lnTo>
                <a:lnTo>
                  <a:pt x="0" y="629"/>
                </a:lnTo>
                <a:lnTo>
                  <a:pt x="0" y="0"/>
                </a:lnTo>
                <a:close/>
              </a:path>
            </a:pathLst>
          </a:custGeom>
          <a:solidFill>
            <a:srgbClr val="207B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 b="1"/>
          </a:p>
        </p:txBody>
      </p:sp>
      <p:sp>
        <p:nvSpPr>
          <p:cNvPr id="8" name="文本框 7"/>
          <p:cNvSpPr txBox="1"/>
          <p:nvPr/>
        </p:nvSpPr>
        <p:spPr>
          <a:xfrm>
            <a:off x="1050925" y="22225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b="1">
                <a:solidFill>
                  <a:schemeClr val="bg1"/>
                </a:solidFill>
                <a:sym typeface="+mn-ea"/>
              </a:rPr>
              <a:t>个人中心</a:t>
            </a:r>
            <a:r>
              <a:rPr lang="en-US" altLang="zh-CN" b="1">
                <a:solidFill>
                  <a:schemeClr val="bg1"/>
                </a:solidFill>
                <a:sym typeface="+mn-ea"/>
              </a:rPr>
              <a:t> | </a:t>
            </a:r>
            <a:r>
              <a:rPr lang="zh-CN" b="1">
                <a:solidFill>
                  <a:schemeClr val="bg1"/>
                </a:solidFill>
                <a:sym typeface="+mn-ea"/>
              </a:rPr>
              <a:t>成为会员</a:t>
            </a:r>
            <a:endParaRPr lang="zh-CN" b="1">
              <a:solidFill>
                <a:schemeClr val="bg1"/>
              </a:solidFill>
              <a:sym typeface="+mn-ea"/>
            </a:endParaRPr>
          </a:p>
        </p:txBody>
      </p:sp>
      <p:pic>
        <p:nvPicPr>
          <p:cNvPr id="11" name="图片 10" descr="333438303937323b333633383532303b83f15f6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81330" y="173355"/>
            <a:ext cx="458470" cy="458470"/>
          </a:xfrm>
          <a:prstGeom prst="rect">
            <a:avLst/>
          </a:prstGeom>
        </p:spPr>
      </p:pic>
      <p:sp>
        <p:nvSpPr>
          <p:cNvPr id="19" name="文本框 18"/>
          <p:cNvSpPr txBox="1"/>
          <p:nvPr>
            <p:custDataLst>
              <p:tags r:id="rId3"/>
            </p:custDataLst>
          </p:nvPr>
        </p:nvSpPr>
        <p:spPr>
          <a:xfrm>
            <a:off x="1092835" y="975995"/>
            <a:ext cx="9458960" cy="14357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indent="-285750">
              <a:lnSpc>
                <a:spcPct val="170000"/>
              </a:lnSpc>
              <a:buFont typeface="Wingdings" panose="05000000000000000000" charset="0"/>
              <a:buChar char="Ø"/>
            </a:pPr>
            <a:r>
              <a:rPr lang="zh-CN"/>
              <a:t>企业认证审核通过后，选择会员信息与权益</a:t>
            </a:r>
            <a:r>
              <a:rPr lang="en-US" altLang="zh-CN"/>
              <a:t>-</a:t>
            </a:r>
            <a:r>
              <a:rPr lang="zh-CN" altLang="en-US"/>
              <a:t>成为会员</a:t>
            </a:r>
            <a:endParaRPr lang="zh-CN" altLang="en-US"/>
          </a:p>
          <a:p>
            <a:pPr marL="285750" indent="-285750">
              <a:lnSpc>
                <a:spcPct val="170000"/>
              </a:lnSpc>
              <a:buFont typeface="Wingdings" panose="05000000000000000000" charset="0"/>
              <a:buChar char="u"/>
            </a:pPr>
            <a:r>
              <a:rPr lang="zh-CN" altLang="en-US"/>
              <a:t>弹窗显示输入抵扣券码（若无点击不使用抵扣券），系统弹出充值二维码，进行微信扫码支付，充值成功后成为</a:t>
            </a:r>
            <a:r>
              <a:rPr lang="en-US" altLang="zh-CN"/>
              <a:t>VIP1</a:t>
            </a:r>
            <a:r>
              <a:rPr lang="zh-CN" altLang="en-US"/>
              <a:t>会员。</a:t>
            </a:r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101215" y="2540635"/>
            <a:ext cx="7414260" cy="418719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074795" y="3527425"/>
            <a:ext cx="2033270" cy="2781935"/>
          </a:xfrm>
          <a:prstGeom prst="rect">
            <a:avLst/>
          </a:prstGeom>
        </p:spPr>
      </p:pic>
      <p:pic>
        <p:nvPicPr>
          <p:cNvPr id="12" name="图片 11" descr="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584815" y="211455"/>
            <a:ext cx="1056005" cy="37909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矩形 14"/>
          <p:cNvSpPr/>
          <p:nvPr/>
        </p:nvSpPr>
        <p:spPr>
          <a:xfrm>
            <a:off x="939165" y="1001395"/>
            <a:ext cx="7612380" cy="11512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360000" y="704805"/>
            <a:ext cx="7672705" cy="17145"/>
          </a:xfrm>
          <a:prstGeom prst="line">
            <a:avLst/>
          </a:prstGeom>
          <a:ln>
            <a:solidFill>
              <a:srgbClr val="207BE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任意多边形 3"/>
          <p:cNvSpPr/>
          <p:nvPr/>
        </p:nvSpPr>
        <p:spPr>
          <a:xfrm>
            <a:off x="360680" y="173355"/>
            <a:ext cx="7646035" cy="471805"/>
          </a:xfrm>
          <a:custGeom>
            <a:avLst/>
            <a:gdLst>
              <a:gd name="connsiteX0" fmla="*/ 0 w 12041"/>
              <a:gd name="connsiteY0" fmla="*/ 0 h 629"/>
              <a:gd name="connsiteX1" fmla="*/ 12041 w 12041"/>
              <a:gd name="connsiteY1" fmla="*/ 0 h 629"/>
              <a:gd name="connsiteX2" fmla="*/ 11532 w 12041"/>
              <a:gd name="connsiteY2" fmla="*/ 618 h 629"/>
              <a:gd name="connsiteX3" fmla="*/ 0 w 12041"/>
              <a:gd name="connsiteY3" fmla="*/ 629 h 629"/>
              <a:gd name="connsiteX4" fmla="*/ 0 w 12041"/>
              <a:gd name="connsiteY4" fmla="*/ 0 h 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1" h="629">
                <a:moveTo>
                  <a:pt x="0" y="0"/>
                </a:moveTo>
                <a:lnTo>
                  <a:pt x="12041" y="0"/>
                </a:lnTo>
                <a:lnTo>
                  <a:pt x="11532" y="618"/>
                </a:lnTo>
                <a:lnTo>
                  <a:pt x="0" y="629"/>
                </a:lnTo>
                <a:lnTo>
                  <a:pt x="0" y="0"/>
                </a:lnTo>
                <a:close/>
              </a:path>
            </a:pathLst>
          </a:custGeom>
          <a:solidFill>
            <a:srgbClr val="207B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 b="1"/>
          </a:p>
        </p:txBody>
      </p:sp>
      <p:sp>
        <p:nvSpPr>
          <p:cNvPr id="8" name="文本框 7"/>
          <p:cNvSpPr txBox="1"/>
          <p:nvPr/>
        </p:nvSpPr>
        <p:spPr>
          <a:xfrm>
            <a:off x="1050925" y="22225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b="1">
                <a:solidFill>
                  <a:schemeClr val="bg1"/>
                </a:solidFill>
                <a:sym typeface="+mn-ea"/>
              </a:rPr>
              <a:t>预设配置</a:t>
            </a:r>
            <a:r>
              <a:rPr lang="en-US" altLang="zh-CN" b="1">
                <a:solidFill>
                  <a:schemeClr val="bg1"/>
                </a:solidFill>
                <a:sym typeface="+mn-ea"/>
              </a:rPr>
              <a:t> | </a:t>
            </a:r>
            <a:r>
              <a:rPr lang="zh-CN" altLang="en-US" b="1">
                <a:solidFill>
                  <a:schemeClr val="bg1"/>
                </a:solidFill>
                <a:sym typeface="+mn-ea"/>
              </a:rPr>
              <a:t>客户管理</a:t>
            </a:r>
            <a:endParaRPr lang="zh-CN" altLang="en-US" b="1">
              <a:solidFill>
                <a:schemeClr val="bg1"/>
              </a:solidFill>
              <a:sym typeface="+mn-ea"/>
            </a:endParaRPr>
          </a:p>
        </p:txBody>
      </p:sp>
      <p:pic>
        <p:nvPicPr>
          <p:cNvPr id="11" name="图片 10" descr="333438303937323b333633383532303b83f15f6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81330" y="173355"/>
            <a:ext cx="458470" cy="458470"/>
          </a:xfrm>
          <a:prstGeom prst="rect">
            <a:avLst/>
          </a:prstGeom>
        </p:spPr>
      </p:pic>
      <p:sp>
        <p:nvSpPr>
          <p:cNvPr id="19" name="文本框 18"/>
          <p:cNvSpPr txBox="1"/>
          <p:nvPr>
            <p:custDataLst>
              <p:tags r:id="rId3"/>
            </p:custDataLst>
          </p:nvPr>
        </p:nvSpPr>
        <p:spPr>
          <a:xfrm>
            <a:off x="1092835" y="1009015"/>
            <a:ext cx="7458710" cy="11315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indent="-285750">
              <a:lnSpc>
                <a:spcPct val="170000"/>
              </a:lnSpc>
              <a:buFont typeface="Wingdings" panose="05000000000000000000" charset="0"/>
              <a:buChar char="Ø"/>
            </a:pPr>
            <a:r>
              <a:rPr lang="zh-CN" altLang="en-US"/>
              <a:t>客户管理通过录入合作客户信息，便于后续进行货物进销管理的关联</a:t>
            </a:r>
            <a:endParaRPr lang="zh-CN" altLang="en-US"/>
          </a:p>
          <a:p>
            <a:pPr marL="285750" indent="-285750">
              <a:lnSpc>
                <a:spcPct val="170000"/>
              </a:lnSpc>
              <a:buFont typeface="Wingdings" panose="05000000000000000000" charset="0"/>
              <a:buChar char="u"/>
            </a:pPr>
            <a:r>
              <a:rPr lang="zh-CN" altLang="en-US"/>
              <a:t>客户管理</a:t>
            </a:r>
            <a:r>
              <a:rPr lang="en-US" altLang="zh-CN"/>
              <a:t>-</a:t>
            </a:r>
            <a:r>
              <a:rPr lang="zh-CN" altLang="en-US"/>
              <a:t>添加客户</a:t>
            </a:r>
            <a:r>
              <a:rPr lang="en-US" altLang="zh-CN"/>
              <a:t>-</a:t>
            </a:r>
            <a:r>
              <a:rPr lang="zh-CN" altLang="en-US"/>
              <a:t>填写客户信息</a:t>
            </a:r>
            <a:r>
              <a:rPr lang="en-US" altLang="zh-CN"/>
              <a:t>-</a:t>
            </a:r>
            <a:r>
              <a:rPr lang="zh-CN" altLang="en-US"/>
              <a:t>点击提交</a:t>
            </a:r>
            <a:endParaRPr lang="zh-CN" altLang="en-US"/>
          </a:p>
        </p:txBody>
      </p:sp>
      <p:pic>
        <p:nvPicPr>
          <p:cNvPr id="12" name="图片 11" descr="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584815" y="211455"/>
            <a:ext cx="1056005" cy="3790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39165" y="2336800"/>
            <a:ext cx="7172325" cy="40513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936875" y="3190875"/>
            <a:ext cx="3622040" cy="245300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400415" y="5004435"/>
            <a:ext cx="293116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1400"/>
              <a:t>1.</a:t>
            </a:r>
            <a:r>
              <a:rPr lang="zh-CN" altLang="en-US" sz="1400"/>
              <a:t>客户分类标签设置：可根据客户分类或个人习惯将客户打分类标签；</a:t>
            </a:r>
            <a:endParaRPr lang="zh-CN" altLang="en-US" sz="1400"/>
          </a:p>
          <a:p>
            <a:pPr>
              <a:lnSpc>
                <a:spcPct val="150000"/>
              </a:lnSpc>
            </a:pPr>
            <a:r>
              <a:rPr lang="en-US" altLang="zh-CN" sz="1400"/>
              <a:t>2.</a:t>
            </a:r>
            <a:r>
              <a:rPr lang="zh-CN" altLang="en-US" sz="1400"/>
              <a:t>科根据客户名称、分类标签进行客户搜索。</a:t>
            </a:r>
            <a:endParaRPr lang="zh-CN" altLang="en-US" sz="140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72220" y="1001395"/>
            <a:ext cx="1785620" cy="391541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矩形 14"/>
          <p:cNvSpPr/>
          <p:nvPr/>
        </p:nvSpPr>
        <p:spPr>
          <a:xfrm>
            <a:off x="551180" y="1001395"/>
            <a:ext cx="8100695" cy="11512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360000" y="704805"/>
            <a:ext cx="7672705" cy="17145"/>
          </a:xfrm>
          <a:prstGeom prst="line">
            <a:avLst/>
          </a:prstGeom>
          <a:ln>
            <a:solidFill>
              <a:srgbClr val="207BE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任意多边形 3"/>
          <p:cNvSpPr/>
          <p:nvPr/>
        </p:nvSpPr>
        <p:spPr>
          <a:xfrm>
            <a:off x="360680" y="173355"/>
            <a:ext cx="7646035" cy="471805"/>
          </a:xfrm>
          <a:custGeom>
            <a:avLst/>
            <a:gdLst>
              <a:gd name="connsiteX0" fmla="*/ 0 w 12041"/>
              <a:gd name="connsiteY0" fmla="*/ 0 h 629"/>
              <a:gd name="connsiteX1" fmla="*/ 12041 w 12041"/>
              <a:gd name="connsiteY1" fmla="*/ 0 h 629"/>
              <a:gd name="connsiteX2" fmla="*/ 11532 w 12041"/>
              <a:gd name="connsiteY2" fmla="*/ 618 h 629"/>
              <a:gd name="connsiteX3" fmla="*/ 0 w 12041"/>
              <a:gd name="connsiteY3" fmla="*/ 629 h 629"/>
              <a:gd name="connsiteX4" fmla="*/ 0 w 12041"/>
              <a:gd name="connsiteY4" fmla="*/ 0 h 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1" h="629">
                <a:moveTo>
                  <a:pt x="0" y="0"/>
                </a:moveTo>
                <a:lnTo>
                  <a:pt x="12041" y="0"/>
                </a:lnTo>
                <a:lnTo>
                  <a:pt x="11532" y="618"/>
                </a:lnTo>
                <a:lnTo>
                  <a:pt x="0" y="629"/>
                </a:lnTo>
                <a:lnTo>
                  <a:pt x="0" y="0"/>
                </a:lnTo>
                <a:close/>
              </a:path>
            </a:pathLst>
          </a:custGeom>
          <a:solidFill>
            <a:srgbClr val="207B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 b="1"/>
          </a:p>
        </p:txBody>
      </p:sp>
      <p:sp>
        <p:nvSpPr>
          <p:cNvPr id="8" name="文本框 7"/>
          <p:cNvSpPr txBox="1"/>
          <p:nvPr/>
        </p:nvSpPr>
        <p:spPr>
          <a:xfrm>
            <a:off x="1050925" y="22225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b="1">
                <a:solidFill>
                  <a:schemeClr val="bg1"/>
                </a:solidFill>
                <a:sym typeface="+mn-ea"/>
              </a:rPr>
              <a:t>预设配置</a:t>
            </a:r>
            <a:r>
              <a:rPr lang="en-US" altLang="zh-CN" b="1">
                <a:solidFill>
                  <a:schemeClr val="bg1"/>
                </a:solidFill>
                <a:sym typeface="+mn-ea"/>
              </a:rPr>
              <a:t> | </a:t>
            </a:r>
            <a:r>
              <a:rPr lang="zh-CN" altLang="en-US" b="1">
                <a:solidFill>
                  <a:schemeClr val="bg1"/>
                </a:solidFill>
                <a:sym typeface="+mn-ea"/>
              </a:rPr>
              <a:t>商品管理</a:t>
            </a:r>
            <a:endParaRPr lang="zh-CN" altLang="en-US" b="1">
              <a:solidFill>
                <a:schemeClr val="bg1"/>
              </a:solidFill>
              <a:sym typeface="+mn-ea"/>
            </a:endParaRPr>
          </a:p>
        </p:txBody>
      </p:sp>
      <p:pic>
        <p:nvPicPr>
          <p:cNvPr id="11" name="图片 10" descr="333438303937323b333633383532303b83f15f6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81330" y="173355"/>
            <a:ext cx="458470" cy="458470"/>
          </a:xfrm>
          <a:prstGeom prst="rect">
            <a:avLst/>
          </a:prstGeom>
        </p:spPr>
      </p:pic>
      <p:sp>
        <p:nvSpPr>
          <p:cNvPr id="19" name="文本框 18"/>
          <p:cNvSpPr txBox="1"/>
          <p:nvPr>
            <p:custDataLst>
              <p:tags r:id="rId3"/>
            </p:custDataLst>
          </p:nvPr>
        </p:nvSpPr>
        <p:spPr>
          <a:xfrm>
            <a:off x="704850" y="1009015"/>
            <a:ext cx="7947025" cy="11315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indent="-285750">
              <a:lnSpc>
                <a:spcPct val="170000"/>
              </a:lnSpc>
              <a:buFont typeface="Wingdings" panose="05000000000000000000" charset="0"/>
              <a:buChar char="Ø"/>
            </a:pPr>
            <a:r>
              <a:rPr lang="zh-CN" altLang="en-US"/>
              <a:t>将商品信息、商品规格等信息录入系统，预设录入方能正常进行后续录入</a:t>
            </a:r>
            <a:endParaRPr lang="zh-CN" altLang="en-US"/>
          </a:p>
          <a:p>
            <a:pPr marL="285750" indent="-285750">
              <a:lnSpc>
                <a:spcPct val="170000"/>
              </a:lnSpc>
              <a:buFont typeface="Wingdings" panose="05000000000000000000" charset="0"/>
              <a:buChar char="u"/>
            </a:pPr>
            <a:r>
              <a:rPr lang="zh-CN" altLang="en-US"/>
              <a:t>商品管理</a:t>
            </a:r>
            <a:r>
              <a:rPr lang="en-US" altLang="zh-CN"/>
              <a:t>-</a:t>
            </a:r>
            <a:r>
              <a:rPr lang="zh-CN" altLang="en-US"/>
              <a:t>添加商品</a:t>
            </a:r>
            <a:r>
              <a:rPr lang="en-US" altLang="zh-CN"/>
              <a:t>-</a:t>
            </a:r>
            <a:r>
              <a:rPr lang="zh-CN" altLang="en-US"/>
              <a:t>填写商品信息</a:t>
            </a:r>
            <a:r>
              <a:rPr lang="en-US" altLang="zh-CN"/>
              <a:t>-</a:t>
            </a:r>
            <a:r>
              <a:rPr lang="zh-CN" altLang="en-US"/>
              <a:t>点击提交</a:t>
            </a:r>
            <a:endParaRPr lang="zh-CN" altLang="en-US"/>
          </a:p>
        </p:txBody>
      </p:sp>
      <p:pic>
        <p:nvPicPr>
          <p:cNvPr id="12" name="图片 11" descr="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584815" y="211455"/>
            <a:ext cx="1056005" cy="37909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347075" y="5596890"/>
            <a:ext cx="30619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1200"/>
              <a:t>1.</a:t>
            </a:r>
            <a:r>
              <a:rPr lang="zh-CN" altLang="en-US" sz="1200"/>
              <a:t>商品分类标签设置：可根据客户分类或个人习惯将商品打分类标签；</a:t>
            </a:r>
            <a:endParaRPr lang="zh-CN" altLang="en-US" sz="1200"/>
          </a:p>
          <a:p>
            <a:pPr>
              <a:lnSpc>
                <a:spcPct val="150000"/>
              </a:lnSpc>
            </a:pPr>
            <a:r>
              <a:rPr lang="en-US" altLang="zh-CN" sz="1200"/>
              <a:t>2.</a:t>
            </a:r>
            <a:r>
              <a:rPr lang="zh-CN" altLang="en-US" sz="1200"/>
              <a:t>科根据商品名称、分类标签进行商品搜索。</a:t>
            </a:r>
            <a:endParaRPr lang="zh-CN" altLang="en-US" sz="1200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51815" y="2284095"/>
            <a:ext cx="7093585" cy="42348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101850" y="3429000"/>
            <a:ext cx="4082415" cy="22193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11590" y="1148715"/>
            <a:ext cx="1932305" cy="423608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矩形 14"/>
          <p:cNvSpPr/>
          <p:nvPr/>
        </p:nvSpPr>
        <p:spPr>
          <a:xfrm>
            <a:off x="939165" y="1001395"/>
            <a:ext cx="6908800" cy="11512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360000" y="704805"/>
            <a:ext cx="7672705" cy="17145"/>
          </a:xfrm>
          <a:prstGeom prst="line">
            <a:avLst/>
          </a:prstGeom>
          <a:ln>
            <a:solidFill>
              <a:srgbClr val="207BE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任意多边形 3"/>
          <p:cNvSpPr/>
          <p:nvPr/>
        </p:nvSpPr>
        <p:spPr>
          <a:xfrm>
            <a:off x="360680" y="173355"/>
            <a:ext cx="7646035" cy="471805"/>
          </a:xfrm>
          <a:custGeom>
            <a:avLst/>
            <a:gdLst>
              <a:gd name="connsiteX0" fmla="*/ 0 w 12041"/>
              <a:gd name="connsiteY0" fmla="*/ 0 h 629"/>
              <a:gd name="connsiteX1" fmla="*/ 12041 w 12041"/>
              <a:gd name="connsiteY1" fmla="*/ 0 h 629"/>
              <a:gd name="connsiteX2" fmla="*/ 11532 w 12041"/>
              <a:gd name="connsiteY2" fmla="*/ 618 h 629"/>
              <a:gd name="connsiteX3" fmla="*/ 0 w 12041"/>
              <a:gd name="connsiteY3" fmla="*/ 629 h 629"/>
              <a:gd name="connsiteX4" fmla="*/ 0 w 12041"/>
              <a:gd name="connsiteY4" fmla="*/ 0 h 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1" h="629">
                <a:moveTo>
                  <a:pt x="0" y="0"/>
                </a:moveTo>
                <a:lnTo>
                  <a:pt x="12041" y="0"/>
                </a:lnTo>
                <a:lnTo>
                  <a:pt x="11532" y="618"/>
                </a:lnTo>
                <a:lnTo>
                  <a:pt x="0" y="629"/>
                </a:lnTo>
                <a:lnTo>
                  <a:pt x="0" y="0"/>
                </a:lnTo>
                <a:close/>
              </a:path>
            </a:pathLst>
          </a:custGeom>
          <a:solidFill>
            <a:srgbClr val="207B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 b="1"/>
          </a:p>
        </p:txBody>
      </p:sp>
      <p:sp>
        <p:nvSpPr>
          <p:cNvPr id="8" name="文本框 7"/>
          <p:cNvSpPr txBox="1"/>
          <p:nvPr/>
        </p:nvSpPr>
        <p:spPr>
          <a:xfrm>
            <a:off x="1050925" y="22225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b="1">
                <a:solidFill>
                  <a:schemeClr val="bg1"/>
                </a:solidFill>
                <a:sym typeface="+mn-ea"/>
              </a:rPr>
              <a:t>预设配置</a:t>
            </a:r>
            <a:r>
              <a:rPr lang="en-US" altLang="zh-CN" b="1">
                <a:solidFill>
                  <a:schemeClr val="bg1"/>
                </a:solidFill>
                <a:sym typeface="+mn-ea"/>
              </a:rPr>
              <a:t> | </a:t>
            </a:r>
            <a:r>
              <a:rPr lang="zh-CN" altLang="en-US" b="1">
                <a:solidFill>
                  <a:schemeClr val="bg1"/>
                </a:solidFill>
                <a:sym typeface="+mn-ea"/>
              </a:rPr>
              <a:t>仓库管理</a:t>
            </a:r>
            <a:endParaRPr lang="zh-CN" altLang="en-US" b="1">
              <a:solidFill>
                <a:schemeClr val="bg1"/>
              </a:solidFill>
              <a:sym typeface="+mn-ea"/>
            </a:endParaRPr>
          </a:p>
        </p:txBody>
      </p:sp>
      <p:pic>
        <p:nvPicPr>
          <p:cNvPr id="11" name="图片 10" descr="333438303937323b333633383532303b83f15f6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81330" y="173355"/>
            <a:ext cx="458470" cy="458470"/>
          </a:xfrm>
          <a:prstGeom prst="rect">
            <a:avLst/>
          </a:prstGeom>
        </p:spPr>
      </p:pic>
      <p:sp>
        <p:nvSpPr>
          <p:cNvPr id="19" name="文本框 18"/>
          <p:cNvSpPr txBox="1"/>
          <p:nvPr>
            <p:custDataLst>
              <p:tags r:id="rId3"/>
            </p:custDataLst>
          </p:nvPr>
        </p:nvSpPr>
        <p:spPr>
          <a:xfrm>
            <a:off x="1092835" y="1009015"/>
            <a:ext cx="6710045" cy="11315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indent="-285750">
              <a:lnSpc>
                <a:spcPct val="170000"/>
              </a:lnSpc>
              <a:buFont typeface="Wingdings" panose="05000000000000000000" charset="0"/>
              <a:buChar char="Ø"/>
            </a:pPr>
            <a:r>
              <a:rPr lang="zh-CN" altLang="en-US" sz="1600"/>
              <a:t>录入仓库信息、各仓库包含的仓位信息，便于后续商品进出库管理</a:t>
            </a:r>
            <a:endParaRPr lang="zh-CN" altLang="en-US" sz="1600"/>
          </a:p>
          <a:p>
            <a:pPr marL="285750" indent="-285750">
              <a:lnSpc>
                <a:spcPct val="170000"/>
              </a:lnSpc>
              <a:buFont typeface="Wingdings" panose="05000000000000000000" charset="0"/>
              <a:buChar char="u"/>
            </a:pPr>
            <a:r>
              <a:rPr lang="zh-CN" altLang="en-US" sz="1600"/>
              <a:t>仓库管理</a:t>
            </a:r>
            <a:r>
              <a:rPr lang="en-US" altLang="zh-CN" sz="1600"/>
              <a:t>-</a:t>
            </a:r>
            <a:r>
              <a:rPr lang="zh-CN" altLang="en-US" sz="1600"/>
              <a:t>添加仓库</a:t>
            </a:r>
            <a:r>
              <a:rPr lang="en-US" altLang="zh-CN" sz="1600"/>
              <a:t>-</a:t>
            </a:r>
            <a:r>
              <a:rPr lang="zh-CN" altLang="en-US" sz="1600"/>
              <a:t>填写仓库信息</a:t>
            </a:r>
            <a:r>
              <a:rPr lang="en-US" altLang="zh-CN" sz="1600"/>
              <a:t>-</a:t>
            </a:r>
            <a:r>
              <a:rPr lang="zh-CN" altLang="en-US" sz="1600"/>
              <a:t>点击提交</a:t>
            </a:r>
            <a:endParaRPr lang="zh-CN" altLang="en-US" sz="1600"/>
          </a:p>
        </p:txBody>
      </p:sp>
      <p:pic>
        <p:nvPicPr>
          <p:cNvPr id="12" name="图片 11" descr="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584815" y="211455"/>
            <a:ext cx="1056005" cy="37909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218805" y="5474335"/>
            <a:ext cx="2931160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1000" b="1"/>
              <a:t>1.</a:t>
            </a:r>
            <a:r>
              <a:rPr lang="zh-CN" altLang="en-US" sz="1000" b="1"/>
              <a:t>可选择仓库、仓位进行查询具体所需信息</a:t>
            </a:r>
            <a:endParaRPr lang="zh-CN" altLang="en-US" sz="1000" b="1"/>
          </a:p>
          <a:p>
            <a:pPr>
              <a:lnSpc>
                <a:spcPct val="150000"/>
              </a:lnSpc>
            </a:pPr>
            <a:r>
              <a:rPr lang="en-US" altLang="zh-CN" sz="1000" b="1"/>
              <a:t>2.</a:t>
            </a:r>
            <a:r>
              <a:rPr lang="zh-CN" altLang="en-US" sz="1000" b="1"/>
              <a:t>点击设置可修改仓库的状态，以及查看仓库详情</a:t>
            </a:r>
            <a:endParaRPr lang="zh-CN" altLang="en-US" sz="1000" b="1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39800" y="2432050"/>
            <a:ext cx="6798310" cy="38398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179320" y="2722245"/>
            <a:ext cx="3743325" cy="32645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893945" y="3646805"/>
            <a:ext cx="2404110" cy="197548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44255" y="1009015"/>
            <a:ext cx="1940560" cy="425513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矩形 14"/>
          <p:cNvSpPr/>
          <p:nvPr/>
        </p:nvSpPr>
        <p:spPr>
          <a:xfrm>
            <a:off x="939165" y="1001395"/>
            <a:ext cx="9738360" cy="115125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360000" y="704805"/>
            <a:ext cx="7672705" cy="17145"/>
          </a:xfrm>
          <a:prstGeom prst="line">
            <a:avLst/>
          </a:prstGeom>
          <a:ln>
            <a:solidFill>
              <a:srgbClr val="207BE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任意多边形 3"/>
          <p:cNvSpPr/>
          <p:nvPr/>
        </p:nvSpPr>
        <p:spPr>
          <a:xfrm>
            <a:off x="360680" y="173355"/>
            <a:ext cx="7646035" cy="471805"/>
          </a:xfrm>
          <a:custGeom>
            <a:avLst/>
            <a:gdLst>
              <a:gd name="connsiteX0" fmla="*/ 0 w 12041"/>
              <a:gd name="connsiteY0" fmla="*/ 0 h 629"/>
              <a:gd name="connsiteX1" fmla="*/ 12041 w 12041"/>
              <a:gd name="connsiteY1" fmla="*/ 0 h 629"/>
              <a:gd name="connsiteX2" fmla="*/ 11532 w 12041"/>
              <a:gd name="connsiteY2" fmla="*/ 618 h 629"/>
              <a:gd name="connsiteX3" fmla="*/ 0 w 12041"/>
              <a:gd name="connsiteY3" fmla="*/ 629 h 629"/>
              <a:gd name="connsiteX4" fmla="*/ 0 w 12041"/>
              <a:gd name="connsiteY4" fmla="*/ 0 h 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1" h="629">
                <a:moveTo>
                  <a:pt x="0" y="0"/>
                </a:moveTo>
                <a:lnTo>
                  <a:pt x="12041" y="0"/>
                </a:lnTo>
                <a:lnTo>
                  <a:pt x="11532" y="618"/>
                </a:lnTo>
                <a:lnTo>
                  <a:pt x="0" y="629"/>
                </a:lnTo>
                <a:lnTo>
                  <a:pt x="0" y="0"/>
                </a:lnTo>
                <a:close/>
              </a:path>
            </a:pathLst>
          </a:custGeom>
          <a:solidFill>
            <a:srgbClr val="207B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 b="1"/>
          </a:p>
        </p:txBody>
      </p:sp>
      <p:sp>
        <p:nvSpPr>
          <p:cNvPr id="8" name="文本框 7"/>
          <p:cNvSpPr txBox="1"/>
          <p:nvPr/>
        </p:nvSpPr>
        <p:spPr>
          <a:xfrm>
            <a:off x="1050925" y="22225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b="1">
                <a:solidFill>
                  <a:schemeClr val="bg1"/>
                </a:solidFill>
                <a:sym typeface="+mn-ea"/>
              </a:rPr>
              <a:t>预设配置</a:t>
            </a:r>
            <a:r>
              <a:rPr lang="en-US" altLang="zh-CN" b="1">
                <a:solidFill>
                  <a:schemeClr val="bg1"/>
                </a:solidFill>
                <a:sym typeface="+mn-ea"/>
              </a:rPr>
              <a:t> | </a:t>
            </a:r>
            <a:r>
              <a:rPr lang="zh-CN" altLang="en-US" b="1">
                <a:solidFill>
                  <a:schemeClr val="bg1"/>
                </a:solidFill>
                <a:sym typeface="+mn-ea"/>
              </a:rPr>
              <a:t>配置打印</a:t>
            </a:r>
            <a:endParaRPr lang="zh-CN" altLang="en-US" b="1">
              <a:solidFill>
                <a:schemeClr val="bg1"/>
              </a:solidFill>
              <a:sym typeface="+mn-ea"/>
            </a:endParaRPr>
          </a:p>
        </p:txBody>
      </p:sp>
      <p:pic>
        <p:nvPicPr>
          <p:cNvPr id="11" name="图片 10" descr="333438303937323b333633383532303b83f15f6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81330" y="173355"/>
            <a:ext cx="458470" cy="458470"/>
          </a:xfrm>
          <a:prstGeom prst="rect">
            <a:avLst/>
          </a:prstGeom>
        </p:spPr>
      </p:pic>
      <p:sp>
        <p:nvSpPr>
          <p:cNvPr id="19" name="文本框 18"/>
          <p:cNvSpPr txBox="1"/>
          <p:nvPr>
            <p:custDataLst>
              <p:tags r:id="rId3"/>
            </p:custDataLst>
          </p:nvPr>
        </p:nvSpPr>
        <p:spPr>
          <a:xfrm>
            <a:off x="1092835" y="1009015"/>
            <a:ext cx="9458960" cy="11315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indent="-285750">
              <a:lnSpc>
                <a:spcPct val="170000"/>
              </a:lnSpc>
              <a:buFont typeface="Wingdings" panose="05000000000000000000" charset="0"/>
              <a:buChar char="Ø"/>
            </a:pPr>
            <a:r>
              <a:rPr lang="zh-CN" altLang="en-US"/>
              <a:t>配置打印提前设置打印效果，可设订纸张宽高，以及表单打印的数据条数。</a:t>
            </a:r>
            <a:endParaRPr lang="zh-CN" altLang="en-US"/>
          </a:p>
          <a:p>
            <a:pPr marL="285750" indent="-285750">
              <a:lnSpc>
                <a:spcPct val="170000"/>
              </a:lnSpc>
              <a:buFont typeface="Wingdings" panose="05000000000000000000" charset="0"/>
              <a:buChar char="u"/>
            </a:pPr>
            <a:r>
              <a:rPr lang="zh-CN" altLang="en-US"/>
              <a:t>输入默认显示数据条数后点击保存便可。</a:t>
            </a:r>
            <a:endParaRPr lang="zh-CN" altLang="en-US"/>
          </a:p>
        </p:txBody>
      </p:sp>
      <p:pic>
        <p:nvPicPr>
          <p:cNvPr id="12" name="图片 11" descr="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584815" y="211455"/>
            <a:ext cx="1056005" cy="379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725295" y="2307590"/>
            <a:ext cx="7558405" cy="426910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矩形 14"/>
          <p:cNvSpPr/>
          <p:nvPr/>
        </p:nvSpPr>
        <p:spPr>
          <a:xfrm>
            <a:off x="939165" y="960120"/>
            <a:ext cx="9738360" cy="14655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360000" y="704805"/>
            <a:ext cx="7672705" cy="17145"/>
          </a:xfrm>
          <a:prstGeom prst="line">
            <a:avLst/>
          </a:prstGeom>
          <a:ln>
            <a:solidFill>
              <a:srgbClr val="207BE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任意多边形 3"/>
          <p:cNvSpPr/>
          <p:nvPr/>
        </p:nvSpPr>
        <p:spPr>
          <a:xfrm>
            <a:off x="360680" y="173355"/>
            <a:ext cx="7646035" cy="471805"/>
          </a:xfrm>
          <a:custGeom>
            <a:avLst/>
            <a:gdLst>
              <a:gd name="connsiteX0" fmla="*/ 0 w 12041"/>
              <a:gd name="connsiteY0" fmla="*/ 0 h 629"/>
              <a:gd name="connsiteX1" fmla="*/ 12041 w 12041"/>
              <a:gd name="connsiteY1" fmla="*/ 0 h 629"/>
              <a:gd name="connsiteX2" fmla="*/ 11532 w 12041"/>
              <a:gd name="connsiteY2" fmla="*/ 618 h 629"/>
              <a:gd name="connsiteX3" fmla="*/ 0 w 12041"/>
              <a:gd name="connsiteY3" fmla="*/ 629 h 629"/>
              <a:gd name="connsiteX4" fmla="*/ 0 w 12041"/>
              <a:gd name="connsiteY4" fmla="*/ 0 h 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1" h="629">
                <a:moveTo>
                  <a:pt x="0" y="0"/>
                </a:moveTo>
                <a:lnTo>
                  <a:pt x="12041" y="0"/>
                </a:lnTo>
                <a:lnTo>
                  <a:pt x="11532" y="618"/>
                </a:lnTo>
                <a:lnTo>
                  <a:pt x="0" y="629"/>
                </a:lnTo>
                <a:lnTo>
                  <a:pt x="0" y="0"/>
                </a:lnTo>
                <a:close/>
              </a:path>
            </a:pathLst>
          </a:custGeom>
          <a:solidFill>
            <a:srgbClr val="207B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 b="1"/>
          </a:p>
        </p:txBody>
      </p:sp>
      <p:sp>
        <p:nvSpPr>
          <p:cNvPr id="8" name="文本框 7"/>
          <p:cNvSpPr txBox="1"/>
          <p:nvPr/>
        </p:nvSpPr>
        <p:spPr>
          <a:xfrm>
            <a:off x="1050925" y="22225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b="1">
                <a:solidFill>
                  <a:schemeClr val="bg1"/>
                </a:solidFill>
                <a:sym typeface="+mn-ea"/>
              </a:rPr>
              <a:t>进销管理</a:t>
            </a:r>
            <a:r>
              <a:rPr lang="en-US" altLang="zh-CN" b="1">
                <a:solidFill>
                  <a:schemeClr val="bg1"/>
                </a:solidFill>
                <a:sym typeface="+mn-ea"/>
              </a:rPr>
              <a:t> | </a:t>
            </a:r>
            <a:r>
              <a:rPr lang="zh-CN" altLang="en-US" b="1">
                <a:solidFill>
                  <a:schemeClr val="bg1"/>
                </a:solidFill>
                <a:sym typeface="+mn-ea"/>
              </a:rPr>
              <a:t>商品</a:t>
            </a:r>
            <a:r>
              <a:rPr lang="en-US" altLang="zh-CN" b="1">
                <a:solidFill>
                  <a:schemeClr val="bg1"/>
                </a:solidFill>
                <a:sym typeface="+mn-ea"/>
              </a:rPr>
              <a:t>/</a:t>
            </a:r>
            <a:r>
              <a:rPr lang="zh-CN" altLang="en-US" b="1">
                <a:solidFill>
                  <a:schemeClr val="bg1"/>
                </a:solidFill>
                <a:sym typeface="+mn-ea"/>
              </a:rPr>
              <a:t>质损品入库</a:t>
            </a:r>
            <a:endParaRPr lang="zh-CN" altLang="en-US" b="1">
              <a:solidFill>
                <a:schemeClr val="bg1"/>
              </a:solidFill>
              <a:sym typeface="+mn-ea"/>
            </a:endParaRPr>
          </a:p>
        </p:txBody>
      </p:sp>
      <p:pic>
        <p:nvPicPr>
          <p:cNvPr id="11" name="图片 10" descr="333438303937323b333633383532303b83f15f6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81330" y="173355"/>
            <a:ext cx="458470" cy="458470"/>
          </a:xfrm>
          <a:prstGeom prst="rect">
            <a:avLst/>
          </a:prstGeom>
        </p:spPr>
      </p:pic>
      <p:sp>
        <p:nvSpPr>
          <p:cNvPr id="19" name="文本框 18"/>
          <p:cNvSpPr txBox="1"/>
          <p:nvPr>
            <p:custDataLst>
              <p:tags r:id="rId3"/>
            </p:custDataLst>
          </p:nvPr>
        </p:nvSpPr>
        <p:spPr>
          <a:xfrm>
            <a:off x="1092835" y="967740"/>
            <a:ext cx="9458960" cy="14243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indent="-285750">
              <a:lnSpc>
                <a:spcPct val="170000"/>
              </a:lnSpc>
              <a:buFont typeface="Wingdings" panose="05000000000000000000" charset="0"/>
              <a:buChar char="Ø"/>
            </a:pPr>
            <a:r>
              <a:rPr lang="zh-CN" altLang="en-US" sz="1600"/>
              <a:t>企业收到采购商品或者内部生产商品进行入库统计，可根据单号、来货单位进查询入库单信息</a:t>
            </a:r>
            <a:endParaRPr lang="zh-CN" altLang="en-US" sz="1600"/>
          </a:p>
          <a:p>
            <a:pPr marL="285750" indent="-285750">
              <a:lnSpc>
                <a:spcPct val="170000"/>
              </a:lnSpc>
              <a:buFont typeface="Wingdings" panose="05000000000000000000" charset="0"/>
              <a:buChar char="u"/>
            </a:pPr>
            <a:r>
              <a:rPr lang="zh-CN" altLang="en-US" sz="1600"/>
              <a:t>点击商品入库</a:t>
            </a:r>
            <a:r>
              <a:rPr lang="en-US" altLang="zh-CN" sz="1600"/>
              <a:t>-</a:t>
            </a:r>
            <a:r>
              <a:rPr lang="zh-CN" altLang="en-US" sz="1600"/>
              <a:t>输入商品信息</a:t>
            </a:r>
            <a:r>
              <a:rPr lang="en-US" altLang="zh-CN" sz="1600"/>
              <a:t>-</a:t>
            </a:r>
            <a:r>
              <a:rPr lang="zh-CN" altLang="en-US" sz="1600"/>
              <a:t>提交，便可创建商品入库单，入库单列表展示商品入库单号、来货单位、入库规格项数，商品总数量、总金额，可查看单据详情以及删除入库单。</a:t>
            </a:r>
            <a:endParaRPr lang="zh-CN" altLang="en-US" sz="1600"/>
          </a:p>
        </p:txBody>
      </p:sp>
      <p:pic>
        <p:nvPicPr>
          <p:cNvPr id="12" name="图片 11" descr="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584815" y="211455"/>
            <a:ext cx="1056005" cy="3790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39165" y="2543810"/>
            <a:ext cx="5786755" cy="32683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209165" y="3314700"/>
            <a:ext cx="3826510" cy="22447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891155" y="4552950"/>
            <a:ext cx="250952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 b="1"/>
              <a:t>填写商品</a:t>
            </a:r>
            <a:r>
              <a:rPr lang="en-US" altLang="zh-CN" sz="1400" b="1"/>
              <a:t>/</a:t>
            </a:r>
            <a:r>
              <a:rPr lang="zh-CN" altLang="en-US" sz="1400" b="1"/>
              <a:t>质损品入库单</a:t>
            </a:r>
            <a:endParaRPr lang="zh-CN" altLang="en-US" sz="1400" b="1"/>
          </a:p>
        </p:txBody>
      </p:sp>
      <p:sp>
        <p:nvSpPr>
          <p:cNvPr id="10" name="文本框 9"/>
          <p:cNvSpPr txBox="1"/>
          <p:nvPr>
            <p:custDataLst>
              <p:tags r:id="rId10"/>
            </p:custDataLst>
          </p:nvPr>
        </p:nvSpPr>
        <p:spPr>
          <a:xfrm>
            <a:off x="939800" y="6188075"/>
            <a:ext cx="63658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注：质损品入库与商品入库相同，只需多一步入库时选择质损责任方</a:t>
            </a:r>
            <a:endParaRPr lang="zh-CN" altLang="en-US" sz="120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46415" y="2519680"/>
            <a:ext cx="1501775" cy="32924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矩形 14"/>
          <p:cNvSpPr/>
          <p:nvPr/>
        </p:nvSpPr>
        <p:spPr>
          <a:xfrm>
            <a:off x="939165" y="960120"/>
            <a:ext cx="9738360" cy="14655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360000" y="704805"/>
            <a:ext cx="7672705" cy="17145"/>
          </a:xfrm>
          <a:prstGeom prst="line">
            <a:avLst/>
          </a:prstGeom>
          <a:ln>
            <a:solidFill>
              <a:srgbClr val="207BE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任意多边形 3"/>
          <p:cNvSpPr/>
          <p:nvPr/>
        </p:nvSpPr>
        <p:spPr>
          <a:xfrm>
            <a:off x="360680" y="173355"/>
            <a:ext cx="7646035" cy="471805"/>
          </a:xfrm>
          <a:custGeom>
            <a:avLst/>
            <a:gdLst>
              <a:gd name="connsiteX0" fmla="*/ 0 w 12041"/>
              <a:gd name="connsiteY0" fmla="*/ 0 h 629"/>
              <a:gd name="connsiteX1" fmla="*/ 12041 w 12041"/>
              <a:gd name="connsiteY1" fmla="*/ 0 h 629"/>
              <a:gd name="connsiteX2" fmla="*/ 11532 w 12041"/>
              <a:gd name="connsiteY2" fmla="*/ 618 h 629"/>
              <a:gd name="connsiteX3" fmla="*/ 0 w 12041"/>
              <a:gd name="connsiteY3" fmla="*/ 629 h 629"/>
              <a:gd name="connsiteX4" fmla="*/ 0 w 12041"/>
              <a:gd name="connsiteY4" fmla="*/ 0 h 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1" h="629">
                <a:moveTo>
                  <a:pt x="0" y="0"/>
                </a:moveTo>
                <a:lnTo>
                  <a:pt x="12041" y="0"/>
                </a:lnTo>
                <a:lnTo>
                  <a:pt x="11532" y="618"/>
                </a:lnTo>
                <a:lnTo>
                  <a:pt x="0" y="629"/>
                </a:lnTo>
                <a:lnTo>
                  <a:pt x="0" y="0"/>
                </a:lnTo>
                <a:close/>
              </a:path>
            </a:pathLst>
          </a:custGeom>
          <a:solidFill>
            <a:srgbClr val="207B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 b="1"/>
          </a:p>
        </p:txBody>
      </p:sp>
      <p:sp>
        <p:nvSpPr>
          <p:cNvPr id="8" name="文本框 7"/>
          <p:cNvSpPr txBox="1"/>
          <p:nvPr/>
        </p:nvSpPr>
        <p:spPr>
          <a:xfrm>
            <a:off x="1050925" y="22225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b="1">
                <a:solidFill>
                  <a:schemeClr val="bg1"/>
                </a:solidFill>
                <a:sym typeface="+mn-ea"/>
              </a:rPr>
              <a:t>进销管理</a:t>
            </a:r>
            <a:r>
              <a:rPr lang="en-US" altLang="zh-CN" b="1">
                <a:solidFill>
                  <a:schemeClr val="bg1"/>
                </a:solidFill>
                <a:sym typeface="+mn-ea"/>
              </a:rPr>
              <a:t> | </a:t>
            </a:r>
            <a:r>
              <a:rPr lang="zh-CN" altLang="en-US" b="1">
                <a:solidFill>
                  <a:schemeClr val="bg1"/>
                </a:solidFill>
                <a:sym typeface="+mn-ea"/>
              </a:rPr>
              <a:t>商品</a:t>
            </a:r>
            <a:r>
              <a:rPr lang="en-US" altLang="zh-CN" b="1">
                <a:solidFill>
                  <a:schemeClr val="bg1"/>
                </a:solidFill>
                <a:sym typeface="+mn-ea"/>
              </a:rPr>
              <a:t>/</a:t>
            </a:r>
            <a:r>
              <a:rPr lang="zh-CN" altLang="en-US" b="1">
                <a:solidFill>
                  <a:schemeClr val="bg1"/>
                </a:solidFill>
                <a:sym typeface="+mn-ea"/>
              </a:rPr>
              <a:t>质损品出库</a:t>
            </a:r>
            <a:endParaRPr lang="zh-CN" altLang="en-US" b="1">
              <a:solidFill>
                <a:schemeClr val="bg1"/>
              </a:solidFill>
              <a:sym typeface="+mn-ea"/>
            </a:endParaRPr>
          </a:p>
        </p:txBody>
      </p:sp>
      <p:pic>
        <p:nvPicPr>
          <p:cNvPr id="11" name="图片 10" descr="333438303937323b333633383532303b83f15f6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81330" y="173355"/>
            <a:ext cx="458470" cy="458470"/>
          </a:xfrm>
          <a:prstGeom prst="rect">
            <a:avLst/>
          </a:prstGeom>
        </p:spPr>
      </p:pic>
      <p:sp>
        <p:nvSpPr>
          <p:cNvPr id="19" name="文本框 18"/>
          <p:cNvSpPr txBox="1"/>
          <p:nvPr>
            <p:custDataLst>
              <p:tags r:id="rId3"/>
            </p:custDataLst>
          </p:nvPr>
        </p:nvSpPr>
        <p:spPr>
          <a:xfrm>
            <a:off x="1092835" y="984250"/>
            <a:ext cx="9458960" cy="14243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indent="-285750">
              <a:lnSpc>
                <a:spcPct val="170000"/>
              </a:lnSpc>
              <a:buFont typeface="Wingdings" panose="05000000000000000000" charset="0"/>
              <a:buChar char="Ø"/>
            </a:pPr>
            <a:r>
              <a:rPr lang="zh-CN" altLang="en-US" sz="1600"/>
              <a:t>企业进行商品</a:t>
            </a:r>
            <a:r>
              <a:rPr lang="en-US" altLang="zh-CN" sz="1600"/>
              <a:t>/</a:t>
            </a:r>
            <a:r>
              <a:rPr lang="zh-CN" altLang="en-US" sz="1600"/>
              <a:t>质损品销售、领用出库时进行登记出库，提交出库单后商品减少对应库存</a:t>
            </a:r>
            <a:endParaRPr lang="zh-CN" altLang="en-US" sz="1600"/>
          </a:p>
          <a:p>
            <a:pPr marL="285750" indent="-285750">
              <a:lnSpc>
                <a:spcPct val="170000"/>
              </a:lnSpc>
              <a:buFont typeface="Wingdings" panose="05000000000000000000" charset="0"/>
              <a:buChar char="u"/>
            </a:pPr>
            <a:r>
              <a:rPr lang="zh-CN" altLang="en-US" sz="1600"/>
              <a:t>点击商品出库</a:t>
            </a:r>
            <a:r>
              <a:rPr lang="en-US" altLang="zh-CN" sz="1600"/>
              <a:t>-</a:t>
            </a:r>
            <a:r>
              <a:rPr lang="zh-CN" altLang="en-US" sz="1600"/>
              <a:t>填写商品信息</a:t>
            </a:r>
            <a:r>
              <a:rPr lang="en-US" altLang="zh-CN" sz="1600"/>
              <a:t>-</a:t>
            </a:r>
            <a:r>
              <a:rPr lang="zh-CN" altLang="en-US" sz="1600"/>
              <a:t>提交，便可创建商品出库单，出库单列表展示商品出库单号、手货单位、出库规格项数，商品总数量、总金额，可查看单据详情以及删除出库单。</a:t>
            </a:r>
            <a:endParaRPr lang="zh-CN" altLang="en-US" sz="1600"/>
          </a:p>
        </p:txBody>
      </p:sp>
      <p:pic>
        <p:nvPicPr>
          <p:cNvPr id="12" name="图片 11" descr="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584815" y="211455"/>
            <a:ext cx="1056005" cy="3790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39800" y="2597785"/>
            <a:ext cx="5953760" cy="336296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625090" y="3641090"/>
            <a:ext cx="3142615" cy="1833880"/>
          </a:xfrm>
          <a:prstGeom prst="rect">
            <a:avLst/>
          </a:prstGeom>
        </p:spPr>
      </p:pic>
      <p:sp>
        <p:nvSpPr>
          <p:cNvPr id="13" name="文本框 12"/>
          <p:cNvSpPr txBox="1"/>
          <p:nvPr>
            <p:custDataLst>
              <p:tags r:id="rId10"/>
            </p:custDataLst>
          </p:nvPr>
        </p:nvSpPr>
        <p:spPr>
          <a:xfrm>
            <a:off x="939800" y="6188075"/>
            <a:ext cx="54660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注：质损品出库与商品出库相同</a:t>
            </a:r>
            <a:endParaRPr lang="zh-CN" altLang="en-US" sz="1200"/>
          </a:p>
        </p:txBody>
      </p:sp>
      <p:sp>
        <p:nvSpPr>
          <p:cNvPr id="14" name="文本框 13"/>
          <p:cNvSpPr txBox="1"/>
          <p:nvPr/>
        </p:nvSpPr>
        <p:spPr>
          <a:xfrm>
            <a:off x="3155950" y="4664075"/>
            <a:ext cx="205549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 b="1">
                <a:sym typeface="+mn-ea"/>
              </a:rPr>
              <a:t>填写商品</a:t>
            </a:r>
            <a:r>
              <a:rPr lang="en-US" altLang="zh-CN" sz="1400" b="1">
                <a:sym typeface="+mn-ea"/>
              </a:rPr>
              <a:t>/</a:t>
            </a:r>
            <a:r>
              <a:rPr lang="zh-CN" altLang="en-US" sz="1400" b="1">
                <a:sym typeface="+mn-ea"/>
              </a:rPr>
              <a:t>质损品出库单</a:t>
            </a:r>
            <a:endParaRPr lang="zh-CN" altLang="en-US" sz="1400" b="1">
              <a:sym typeface="+mn-ea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03565" y="2654300"/>
            <a:ext cx="1485265" cy="32575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矩形 14"/>
          <p:cNvSpPr/>
          <p:nvPr/>
        </p:nvSpPr>
        <p:spPr>
          <a:xfrm>
            <a:off x="939165" y="960120"/>
            <a:ext cx="9738360" cy="14655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360000" y="704805"/>
            <a:ext cx="7672705" cy="17145"/>
          </a:xfrm>
          <a:prstGeom prst="line">
            <a:avLst/>
          </a:prstGeom>
          <a:ln>
            <a:solidFill>
              <a:srgbClr val="207BE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任意多边形 3"/>
          <p:cNvSpPr/>
          <p:nvPr/>
        </p:nvSpPr>
        <p:spPr>
          <a:xfrm>
            <a:off x="360680" y="173355"/>
            <a:ext cx="7646035" cy="471805"/>
          </a:xfrm>
          <a:custGeom>
            <a:avLst/>
            <a:gdLst>
              <a:gd name="connsiteX0" fmla="*/ 0 w 12041"/>
              <a:gd name="connsiteY0" fmla="*/ 0 h 629"/>
              <a:gd name="connsiteX1" fmla="*/ 12041 w 12041"/>
              <a:gd name="connsiteY1" fmla="*/ 0 h 629"/>
              <a:gd name="connsiteX2" fmla="*/ 11532 w 12041"/>
              <a:gd name="connsiteY2" fmla="*/ 618 h 629"/>
              <a:gd name="connsiteX3" fmla="*/ 0 w 12041"/>
              <a:gd name="connsiteY3" fmla="*/ 629 h 629"/>
              <a:gd name="connsiteX4" fmla="*/ 0 w 12041"/>
              <a:gd name="connsiteY4" fmla="*/ 0 h 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1" h="629">
                <a:moveTo>
                  <a:pt x="0" y="0"/>
                </a:moveTo>
                <a:lnTo>
                  <a:pt x="12041" y="0"/>
                </a:lnTo>
                <a:lnTo>
                  <a:pt x="11532" y="618"/>
                </a:lnTo>
                <a:lnTo>
                  <a:pt x="0" y="629"/>
                </a:lnTo>
                <a:lnTo>
                  <a:pt x="0" y="0"/>
                </a:lnTo>
                <a:close/>
              </a:path>
            </a:pathLst>
          </a:custGeom>
          <a:solidFill>
            <a:srgbClr val="207B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 b="1"/>
          </a:p>
        </p:txBody>
      </p:sp>
      <p:sp>
        <p:nvSpPr>
          <p:cNvPr id="8" name="文本框 7"/>
          <p:cNvSpPr txBox="1"/>
          <p:nvPr/>
        </p:nvSpPr>
        <p:spPr>
          <a:xfrm>
            <a:off x="1050925" y="22225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b="1">
                <a:solidFill>
                  <a:schemeClr val="bg1"/>
                </a:solidFill>
                <a:sym typeface="+mn-ea"/>
              </a:rPr>
              <a:t>进销管理</a:t>
            </a:r>
            <a:r>
              <a:rPr lang="en-US" altLang="zh-CN" b="1">
                <a:solidFill>
                  <a:schemeClr val="bg1"/>
                </a:solidFill>
                <a:sym typeface="+mn-ea"/>
              </a:rPr>
              <a:t> | </a:t>
            </a:r>
            <a:r>
              <a:rPr lang="zh-CN" altLang="en-US" b="1">
                <a:solidFill>
                  <a:schemeClr val="bg1"/>
                </a:solidFill>
                <a:sym typeface="+mn-ea"/>
              </a:rPr>
              <a:t>合格品（质损品）库存查询</a:t>
            </a:r>
            <a:endParaRPr lang="zh-CN" altLang="en-US" b="1">
              <a:solidFill>
                <a:schemeClr val="bg1"/>
              </a:solidFill>
              <a:sym typeface="+mn-ea"/>
            </a:endParaRPr>
          </a:p>
        </p:txBody>
      </p:sp>
      <p:pic>
        <p:nvPicPr>
          <p:cNvPr id="11" name="图片 10" descr="333438303937323b333633383532303b83f15f6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81330" y="173355"/>
            <a:ext cx="458470" cy="458470"/>
          </a:xfrm>
          <a:prstGeom prst="rect">
            <a:avLst/>
          </a:prstGeom>
        </p:spPr>
      </p:pic>
      <p:sp>
        <p:nvSpPr>
          <p:cNvPr id="19" name="文本框 18"/>
          <p:cNvSpPr txBox="1"/>
          <p:nvPr>
            <p:custDataLst>
              <p:tags r:id="rId3"/>
            </p:custDataLst>
          </p:nvPr>
        </p:nvSpPr>
        <p:spPr>
          <a:xfrm>
            <a:off x="1092835" y="984250"/>
            <a:ext cx="9458960" cy="14243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indent="-285750">
              <a:lnSpc>
                <a:spcPct val="170000"/>
              </a:lnSpc>
              <a:buFont typeface="Wingdings" panose="05000000000000000000" charset="0"/>
              <a:buChar char="Ø"/>
            </a:pPr>
            <a:r>
              <a:rPr lang="zh-CN" altLang="en-US" sz="1600"/>
              <a:t>点击合格品（质损品）查询商品，库存列表显示商品编号、名称、规格型号、单位、生产批号、库存数量，点击商品详情查看该商品详细信息、设置是否可用、查看出入库记录。</a:t>
            </a:r>
            <a:endParaRPr lang="zh-CN" altLang="en-US" sz="1600"/>
          </a:p>
          <a:p>
            <a:pPr marL="285750" indent="-285750">
              <a:lnSpc>
                <a:spcPct val="170000"/>
              </a:lnSpc>
              <a:buFont typeface="Wingdings" panose="05000000000000000000" charset="0"/>
              <a:buChar char="u"/>
            </a:pPr>
            <a:r>
              <a:rPr lang="zh-CN" altLang="en-US" sz="1600"/>
              <a:t>可根据商品名称、规格型号进行查询。</a:t>
            </a:r>
            <a:endParaRPr lang="zh-CN" altLang="en-US" sz="1600"/>
          </a:p>
        </p:txBody>
      </p:sp>
      <p:pic>
        <p:nvPicPr>
          <p:cNvPr id="12" name="图片 11" descr="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584815" y="211455"/>
            <a:ext cx="1056005" cy="379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39800" y="2513965"/>
            <a:ext cx="7372350" cy="41636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967355" y="3488690"/>
            <a:ext cx="3155950" cy="233489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255010" y="4652010"/>
            <a:ext cx="238823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 b="1"/>
              <a:t>商品出库记录</a:t>
            </a:r>
            <a:endParaRPr lang="zh-CN" altLang="en-US" sz="1400" b="1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79510" y="2513965"/>
            <a:ext cx="1898015" cy="416115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3" name="直接连接符 2"/>
          <p:cNvCxnSpPr/>
          <p:nvPr/>
        </p:nvCxnSpPr>
        <p:spPr>
          <a:xfrm flipV="1">
            <a:off x="360000" y="704805"/>
            <a:ext cx="7672705" cy="17145"/>
          </a:xfrm>
          <a:prstGeom prst="line">
            <a:avLst/>
          </a:prstGeom>
          <a:ln>
            <a:solidFill>
              <a:srgbClr val="207BE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任意多边形 3"/>
          <p:cNvSpPr/>
          <p:nvPr/>
        </p:nvSpPr>
        <p:spPr>
          <a:xfrm>
            <a:off x="360680" y="173355"/>
            <a:ext cx="7646035" cy="471805"/>
          </a:xfrm>
          <a:custGeom>
            <a:avLst/>
            <a:gdLst>
              <a:gd name="connsiteX0" fmla="*/ 0 w 12041"/>
              <a:gd name="connsiteY0" fmla="*/ 0 h 629"/>
              <a:gd name="connsiteX1" fmla="*/ 12041 w 12041"/>
              <a:gd name="connsiteY1" fmla="*/ 0 h 629"/>
              <a:gd name="connsiteX2" fmla="*/ 11532 w 12041"/>
              <a:gd name="connsiteY2" fmla="*/ 618 h 629"/>
              <a:gd name="connsiteX3" fmla="*/ 0 w 12041"/>
              <a:gd name="connsiteY3" fmla="*/ 629 h 629"/>
              <a:gd name="connsiteX4" fmla="*/ 0 w 12041"/>
              <a:gd name="connsiteY4" fmla="*/ 0 h 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1" h="629">
                <a:moveTo>
                  <a:pt x="0" y="0"/>
                </a:moveTo>
                <a:lnTo>
                  <a:pt x="12041" y="0"/>
                </a:lnTo>
                <a:lnTo>
                  <a:pt x="11532" y="618"/>
                </a:lnTo>
                <a:lnTo>
                  <a:pt x="0" y="629"/>
                </a:lnTo>
                <a:lnTo>
                  <a:pt x="0" y="0"/>
                </a:lnTo>
                <a:close/>
              </a:path>
            </a:pathLst>
          </a:custGeom>
          <a:solidFill>
            <a:srgbClr val="207B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 b="1"/>
          </a:p>
        </p:txBody>
      </p:sp>
      <p:sp>
        <p:nvSpPr>
          <p:cNvPr id="8" name="文本框 7"/>
          <p:cNvSpPr txBox="1"/>
          <p:nvPr/>
        </p:nvSpPr>
        <p:spPr>
          <a:xfrm>
            <a:off x="1050925" y="22225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1"/>
                </a:solidFill>
              </a:rPr>
              <a:t>概述</a:t>
            </a:r>
            <a:endParaRPr lang="zh-CN" altLang="en-US" b="1">
              <a:solidFill>
                <a:schemeClr val="bg1"/>
              </a:solidFill>
            </a:endParaRPr>
          </a:p>
        </p:txBody>
      </p:sp>
      <p:pic>
        <p:nvPicPr>
          <p:cNvPr id="11" name="图片 10" descr="333438303937323b333633383532303b83f15f6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330" y="173355"/>
            <a:ext cx="458470" cy="45847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68500" y="2165350"/>
            <a:ext cx="869315" cy="2205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800" b="1">
                <a:solidFill>
                  <a:srgbClr val="207BE3"/>
                </a:solidFill>
              </a:rPr>
              <a:t>目</a:t>
            </a:r>
            <a:endParaRPr lang="zh-CN" altLang="en-US" sz="4800" b="1">
              <a:solidFill>
                <a:srgbClr val="207BE3"/>
              </a:solidFill>
            </a:endParaRPr>
          </a:p>
          <a:p>
            <a:r>
              <a:rPr lang="zh-CN" altLang="en-US" sz="4800" b="1">
                <a:solidFill>
                  <a:srgbClr val="207BE3"/>
                </a:solidFill>
              </a:rPr>
              <a:t>录</a:t>
            </a:r>
            <a:endParaRPr lang="zh-CN" altLang="en-US" sz="4800" b="1">
              <a:solidFill>
                <a:srgbClr val="207BE3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26515" y="2165350"/>
            <a:ext cx="641985" cy="2934335"/>
          </a:xfrm>
          <a:prstGeom prst="rect">
            <a:avLst/>
          </a:prstGeom>
          <a:noFill/>
        </p:spPr>
        <p:txBody>
          <a:bodyPr vert="eaVert" wrap="square" lIns="136525" tIns="136525" rIns="136525" bIns="136525" rtlCol="0">
            <a:spAutoFit/>
          </a:bodyPr>
          <a:p>
            <a:r>
              <a:rPr lang="en-US" altLang="zh-CN" sz="2400">
                <a:solidFill>
                  <a:srgbClr val="207BE3"/>
                </a:solidFill>
              </a:rPr>
              <a:t>CONTENTS</a:t>
            </a:r>
            <a:endParaRPr lang="en-US" altLang="zh-CN" sz="2400">
              <a:solidFill>
                <a:srgbClr val="207BE3"/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3108960" y="1374140"/>
            <a:ext cx="9525" cy="3946525"/>
          </a:xfrm>
          <a:prstGeom prst="line">
            <a:avLst/>
          </a:prstGeom>
          <a:ln w="28575" cmpd="sng">
            <a:solidFill>
              <a:srgbClr val="207BE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圆角矩形 11"/>
          <p:cNvSpPr/>
          <p:nvPr>
            <p:custDataLst>
              <p:tags r:id="rId2"/>
            </p:custDataLst>
          </p:nvPr>
        </p:nvSpPr>
        <p:spPr>
          <a:xfrm>
            <a:off x="4031615" y="2487295"/>
            <a:ext cx="540000" cy="54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600" b="1"/>
              <a:t>1</a:t>
            </a:r>
            <a:endParaRPr lang="en-US" altLang="zh-CN" sz="3600" b="1"/>
          </a:p>
        </p:txBody>
      </p:sp>
      <p:sp>
        <p:nvSpPr>
          <p:cNvPr id="20" name="单圆角矩形 19"/>
          <p:cNvSpPr/>
          <p:nvPr>
            <p:custDataLst>
              <p:tags r:id="rId3"/>
            </p:custDataLst>
          </p:nvPr>
        </p:nvSpPr>
        <p:spPr>
          <a:xfrm>
            <a:off x="5048885" y="2486660"/>
            <a:ext cx="3784600" cy="542925"/>
          </a:xfrm>
          <a:prstGeom prst="round1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/>
              <a:t>公司、团队简介</a:t>
            </a:r>
            <a:endParaRPr lang="zh-CN" altLang="en-US" b="1"/>
          </a:p>
        </p:txBody>
      </p:sp>
      <p:sp>
        <p:nvSpPr>
          <p:cNvPr id="21" name="圆角矩形 20"/>
          <p:cNvSpPr/>
          <p:nvPr>
            <p:custDataLst>
              <p:tags r:id="rId4"/>
            </p:custDataLst>
          </p:nvPr>
        </p:nvSpPr>
        <p:spPr>
          <a:xfrm>
            <a:off x="4025265" y="3245485"/>
            <a:ext cx="540000" cy="54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600" b="1"/>
              <a:t>2</a:t>
            </a:r>
            <a:endParaRPr lang="en-US" altLang="zh-CN" sz="3600" b="1"/>
          </a:p>
        </p:txBody>
      </p:sp>
      <p:sp>
        <p:nvSpPr>
          <p:cNvPr id="22" name="单圆角矩形 21"/>
          <p:cNvSpPr/>
          <p:nvPr>
            <p:custDataLst>
              <p:tags r:id="rId5"/>
            </p:custDataLst>
          </p:nvPr>
        </p:nvSpPr>
        <p:spPr>
          <a:xfrm>
            <a:off x="5042535" y="3244850"/>
            <a:ext cx="3784600" cy="542925"/>
          </a:xfrm>
          <a:prstGeom prst="round1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zh-CN" b="1"/>
              <a:t>产品介绍及使用流程</a:t>
            </a:r>
            <a:endParaRPr lang="zh-CN" altLang="zh-CN" b="1"/>
          </a:p>
        </p:txBody>
      </p:sp>
      <p:sp>
        <p:nvSpPr>
          <p:cNvPr id="23" name="圆角矩形 22"/>
          <p:cNvSpPr/>
          <p:nvPr>
            <p:custDataLst>
              <p:tags r:id="rId6"/>
            </p:custDataLst>
          </p:nvPr>
        </p:nvSpPr>
        <p:spPr>
          <a:xfrm>
            <a:off x="4034155" y="4003675"/>
            <a:ext cx="540000" cy="540000"/>
          </a:xfrm>
          <a:prstGeom prst="roundRect">
            <a:avLst/>
          </a:prstGeom>
          <a:solidFill>
            <a:srgbClr val="207B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600" b="1"/>
              <a:t>3</a:t>
            </a:r>
            <a:endParaRPr lang="en-US" altLang="zh-CN" sz="3600" b="1"/>
          </a:p>
        </p:txBody>
      </p:sp>
      <p:sp>
        <p:nvSpPr>
          <p:cNvPr id="24" name="单圆角矩形 23"/>
          <p:cNvSpPr/>
          <p:nvPr>
            <p:custDataLst>
              <p:tags r:id="rId7"/>
            </p:custDataLst>
          </p:nvPr>
        </p:nvSpPr>
        <p:spPr>
          <a:xfrm>
            <a:off x="5051425" y="4003040"/>
            <a:ext cx="3784600" cy="542925"/>
          </a:xfrm>
          <a:prstGeom prst="round1Rect">
            <a:avLst/>
          </a:prstGeom>
          <a:solidFill>
            <a:srgbClr val="207B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/>
              <a:t>联系我们</a:t>
            </a:r>
            <a:endParaRPr lang="zh-CN" altLang="en-US" b="1"/>
          </a:p>
        </p:txBody>
      </p:sp>
      <p:pic>
        <p:nvPicPr>
          <p:cNvPr id="10" name="图片 9" descr="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584815" y="211455"/>
            <a:ext cx="1056005" cy="3790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3" name="直接连接符 2"/>
          <p:cNvCxnSpPr/>
          <p:nvPr/>
        </p:nvCxnSpPr>
        <p:spPr>
          <a:xfrm flipV="1">
            <a:off x="360000" y="704805"/>
            <a:ext cx="7672705" cy="17145"/>
          </a:xfrm>
          <a:prstGeom prst="line">
            <a:avLst/>
          </a:prstGeom>
          <a:ln>
            <a:solidFill>
              <a:srgbClr val="207BE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任意多边形 3"/>
          <p:cNvSpPr/>
          <p:nvPr/>
        </p:nvSpPr>
        <p:spPr>
          <a:xfrm>
            <a:off x="360680" y="173355"/>
            <a:ext cx="7646035" cy="471805"/>
          </a:xfrm>
          <a:custGeom>
            <a:avLst/>
            <a:gdLst>
              <a:gd name="connsiteX0" fmla="*/ 0 w 12041"/>
              <a:gd name="connsiteY0" fmla="*/ 0 h 629"/>
              <a:gd name="connsiteX1" fmla="*/ 12041 w 12041"/>
              <a:gd name="connsiteY1" fmla="*/ 0 h 629"/>
              <a:gd name="connsiteX2" fmla="*/ 11532 w 12041"/>
              <a:gd name="connsiteY2" fmla="*/ 618 h 629"/>
              <a:gd name="connsiteX3" fmla="*/ 0 w 12041"/>
              <a:gd name="connsiteY3" fmla="*/ 629 h 629"/>
              <a:gd name="connsiteX4" fmla="*/ 0 w 12041"/>
              <a:gd name="connsiteY4" fmla="*/ 0 h 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1" h="629">
                <a:moveTo>
                  <a:pt x="0" y="0"/>
                </a:moveTo>
                <a:lnTo>
                  <a:pt x="12041" y="0"/>
                </a:lnTo>
                <a:lnTo>
                  <a:pt x="11532" y="618"/>
                </a:lnTo>
                <a:lnTo>
                  <a:pt x="0" y="629"/>
                </a:lnTo>
                <a:lnTo>
                  <a:pt x="0" y="0"/>
                </a:lnTo>
                <a:close/>
              </a:path>
            </a:pathLst>
          </a:custGeom>
          <a:solidFill>
            <a:srgbClr val="207B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 b="1"/>
          </a:p>
        </p:txBody>
      </p:sp>
      <p:sp>
        <p:nvSpPr>
          <p:cNvPr id="8" name="文本框 7"/>
          <p:cNvSpPr txBox="1"/>
          <p:nvPr/>
        </p:nvSpPr>
        <p:spPr>
          <a:xfrm>
            <a:off x="1050925" y="22225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1"/>
                </a:solidFill>
              </a:rPr>
              <a:t>概述</a:t>
            </a:r>
            <a:endParaRPr lang="zh-CN" altLang="en-US" b="1">
              <a:solidFill>
                <a:schemeClr val="bg1"/>
              </a:solidFill>
            </a:endParaRPr>
          </a:p>
        </p:txBody>
      </p:sp>
      <p:pic>
        <p:nvPicPr>
          <p:cNvPr id="11" name="图片 10" descr="333438303937323b333633383532303b83f15f6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81330" y="173355"/>
            <a:ext cx="458470" cy="45847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68500" y="2165350"/>
            <a:ext cx="869315" cy="2205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800" b="1">
                <a:solidFill>
                  <a:srgbClr val="207BE3"/>
                </a:solidFill>
              </a:rPr>
              <a:t>目</a:t>
            </a:r>
            <a:endParaRPr lang="zh-CN" altLang="en-US" sz="4800" b="1">
              <a:solidFill>
                <a:srgbClr val="207BE3"/>
              </a:solidFill>
            </a:endParaRPr>
          </a:p>
          <a:p>
            <a:r>
              <a:rPr lang="zh-CN" altLang="en-US" sz="4800" b="1">
                <a:solidFill>
                  <a:srgbClr val="207BE3"/>
                </a:solidFill>
              </a:rPr>
              <a:t>录</a:t>
            </a:r>
            <a:endParaRPr lang="zh-CN" altLang="en-US" sz="4800" b="1">
              <a:solidFill>
                <a:srgbClr val="207BE3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26515" y="2165350"/>
            <a:ext cx="641985" cy="2934335"/>
          </a:xfrm>
          <a:prstGeom prst="rect">
            <a:avLst/>
          </a:prstGeom>
          <a:noFill/>
        </p:spPr>
        <p:txBody>
          <a:bodyPr vert="eaVert" wrap="square" lIns="136525" tIns="136525" rIns="136525" bIns="136525" rtlCol="0">
            <a:spAutoFit/>
          </a:bodyPr>
          <a:p>
            <a:r>
              <a:rPr lang="en-US" altLang="zh-CN" sz="2400">
                <a:solidFill>
                  <a:srgbClr val="207BE3"/>
                </a:solidFill>
              </a:rPr>
              <a:t>CONTENTS</a:t>
            </a:r>
            <a:endParaRPr lang="en-US" altLang="zh-CN" sz="2400">
              <a:solidFill>
                <a:srgbClr val="207BE3"/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3108960" y="1374140"/>
            <a:ext cx="9525" cy="3946525"/>
          </a:xfrm>
          <a:prstGeom prst="line">
            <a:avLst/>
          </a:prstGeom>
          <a:ln w="28575" cmpd="sng">
            <a:solidFill>
              <a:srgbClr val="207BE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圆角矩形 9"/>
          <p:cNvSpPr/>
          <p:nvPr/>
        </p:nvSpPr>
        <p:spPr>
          <a:xfrm>
            <a:off x="4031615" y="2487295"/>
            <a:ext cx="540000" cy="540000"/>
          </a:xfrm>
          <a:prstGeom prst="roundRect">
            <a:avLst/>
          </a:prstGeom>
          <a:solidFill>
            <a:srgbClr val="207B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600" b="1"/>
              <a:t>1</a:t>
            </a:r>
            <a:endParaRPr lang="en-US" altLang="zh-CN" sz="3600" b="1"/>
          </a:p>
        </p:txBody>
      </p:sp>
      <p:sp>
        <p:nvSpPr>
          <p:cNvPr id="13" name="单圆角矩形 12"/>
          <p:cNvSpPr/>
          <p:nvPr/>
        </p:nvSpPr>
        <p:spPr>
          <a:xfrm>
            <a:off x="5048885" y="2486660"/>
            <a:ext cx="3784600" cy="542925"/>
          </a:xfrm>
          <a:prstGeom prst="round1Rect">
            <a:avLst/>
          </a:prstGeom>
          <a:solidFill>
            <a:srgbClr val="207B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/>
              <a:t>公司、团队简介</a:t>
            </a:r>
            <a:endParaRPr lang="zh-CN" altLang="en-US" b="1"/>
          </a:p>
        </p:txBody>
      </p:sp>
      <p:sp>
        <p:nvSpPr>
          <p:cNvPr id="14" name="圆角矩形 13"/>
          <p:cNvSpPr/>
          <p:nvPr>
            <p:custDataLst>
              <p:tags r:id="rId3"/>
            </p:custDataLst>
          </p:nvPr>
        </p:nvSpPr>
        <p:spPr>
          <a:xfrm>
            <a:off x="4025265" y="3245485"/>
            <a:ext cx="540000" cy="54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600" b="1"/>
              <a:t>2</a:t>
            </a:r>
            <a:endParaRPr lang="en-US" altLang="zh-CN" sz="3600" b="1"/>
          </a:p>
        </p:txBody>
      </p:sp>
      <p:sp>
        <p:nvSpPr>
          <p:cNvPr id="15" name="单圆角矩形 14"/>
          <p:cNvSpPr/>
          <p:nvPr>
            <p:custDataLst>
              <p:tags r:id="rId4"/>
            </p:custDataLst>
          </p:nvPr>
        </p:nvSpPr>
        <p:spPr>
          <a:xfrm>
            <a:off x="5042535" y="3244850"/>
            <a:ext cx="3784600" cy="542925"/>
          </a:xfrm>
          <a:prstGeom prst="round1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zh-CN" b="1"/>
              <a:t>产品介绍及使用流程</a:t>
            </a:r>
            <a:endParaRPr lang="zh-CN" altLang="zh-CN" b="1"/>
          </a:p>
        </p:txBody>
      </p:sp>
      <p:sp>
        <p:nvSpPr>
          <p:cNvPr id="16" name="圆角矩形 15"/>
          <p:cNvSpPr/>
          <p:nvPr>
            <p:custDataLst>
              <p:tags r:id="rId5"/>
            </p:custDataLst>
          </p:nvPr>
        </p:nvSpPr>
        <p:spPr>
          <a:xfrm>
            <a:off x="4034155" y="4003675"/>
            <a:ext cx="540000" cy="54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600" b="1"/>
              <a:t>3</a:t>
            </a:r>
            <a:endParaRPr lang="en-US" altLang="zh-CN" sz="3600" b="1"/>
          </a:p>
        </p:txBody>
      </p:sp>
      <p:sp>
        <p:nvSpPr>
          <p:cNvPr id="17" name="单圆角矩形 16"/>
          <p:cNvSpPr/>
          <p:nvPr>
            <p:custDataLst>
              <p:tags r:id="rId6"/>
            </p:custDataLst>
          </p:nvPr>
        </p:nvSpPr>
        <p:spPr>
          <a:xfrm>
            <a:off x="5051425" y="4003040"/>
            <a:ext cx="3784600" cy="542925"/>
          </a:xfrm>
          <a:prstGeom prst="round1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/>
              <a:t>联系我们</a:t>
            </a:r>
            <a:endParaRPr lang="zh-CN" altLang="en-US" b="1"/>
          </a:p>
        </p:txBody>
      </p:sp>
      <p:pic>
        <p:nvPicPr>
          <p:cNvPr id="12" name="图片 11" descr="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84815" y="211455"/>
            <a:ext cx="1056005" cy="37909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3" name="直接连接符 2"/>
          <p:cNvCxnSpPr/>
          <p:nvPr/>
        </p:nvCxnSpPr>
        <p:spPr>
          <a:xfrm flipV="1">
            <a:off x="360000" y="704805"/>
            <a:ext cx="7672705" cy="17145"/>
          </a:xfrm>
          <a:prstGeom prst="line">
            <a:avLst/>
          </a:prstGeom>
          <a:ln>
            <a:solidFill>
              <a:srgbClr val="207BE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任意多边形 3"/>
          <p:cNvSpPr/>
          <p:nvPr/>
        </p:nvSpPr>
        <p:spPr>
          <a:xfrm>
            <a:off x="360680" y="173355"/>
            <a:ext cx="7646035" cy="471805"/>
          </a:xfrm>
          <a:custGeom>
            <a:avLst/>
            <a:gdLst>
              <a:gd name="connsiteX0" fmla="*/ 0 w 12041"/>
              <a:gd name="connsiteY0" fmla="*/ 0 h 629"/>
              <a:gd name="connsiteX1" fmla="*/ 12041 w 12041"/>
              <a:gd name="connsiteY1" fmla="*/ 0 h 629"/>
              <a:gd name="connsiteX2" fmla="*/ 11532 w 12041"/>
              <a:gd name="connsiteY2" fmla="*/ 618 h 629"/>
              <a:gd name="connsiteX3" fmla="*/ 0 w 12041"/>
              <a:gd name="connsiteY3" fmla="*/ 629 h 629"/>
              <a:gd name="connsiteX4" fmla="*/ 0 w 12041"/>
              <a:gd name="connsiteY4" fmla="*/ 0 h 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1" h="629">
                <a:moveTo>
                  <a:pt x="0" y="0"/>
                </a:moveTo>
                <a:lnTo>
                  <a:pt x="12041" y="0"/>
                </a:lnTo>
                <a:lnTo>
                  <a:pt x="11532" y="618"/>
                </a:lnTo>
                <a:lnTo>
                  <a:pt x="0" y="629"/>
                </a:lnTo>
                <a:lnTo>
                  <a:pt x="0" y="0"/>
                </a:lnTo>
                <a:close/>
              </a:path>
            </a:pathLst>
          </a:custGeom>
          <a:solidFill>
            <a:srgbClr val="207B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 b="1"/>
          </a:p>
        </p:txBody>
      </p:sp>
      <p:sp>
        <p:nvSpPr>
          <p:cNvPr id="8" name="文本框 7"/>
          <p:cNvSpPr txBox="1"/>
          <p:nvPr/>
        </p:nvSpPr>
        <p:spPr>
          <a:xfrm>
            <a:off x="1050925" y="22225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b="1">
                <a:solidFill>
                  <a:schemeClr val="bg1"/>
                </a:solidFill>
                <a:sym typeface="+mn-ea"/>
              </a:rPr>
              <a:t>联系我们</a:t>
            </a:r>
            <a:endParaRPr lang="zh-CN" altLang="en-US" b="1">
              <a:solidFill>
                <a:schemeClr val="bg1"/>
              </a:solidFill>
              <a:sym typeface="+mn-ea"/>
            </a:endParaRPr>
          </a:p>
        </p:txBody>
      </p:sp>
      <p:pic>
        <p:nvPicPr>
          <p:cNvPr id="11" name="图片 10" descr="333438303937323b333633383532303b83f15f6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330" y="173355"/>
            <a:ext cx="458470" cy="458470"/>
          </a:xfrm>
          <a:prstGeom prst="rect">
            <a:avLst/>
          </a:prstGeom>
        </p:spPr>
      </p:pic>
      <p:sp>
        <p:nvSpPr>
          <p:cNvPr id="649" name="textbox 649"/>
          <p:cNvSpPr/>
          <p:nvPr>
            <p:custDataLst>
              <p:tags r:id="rId2"/>
            </p:custDataLst>
          </p:nvPr>
        </p:nvSpPr>
        <p:spPr>
          <a:xfrm>
            <a:off x="3551555" y="3260090"/>
            <a:ext cx="5088890" cy="3166110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95000"/>
              </a:lnSpc>
            </a:pPr>
            <a:endParaRPr lang="en-US" altLang="en-US" sz="100" dirty="0"/>
          </a:p>
          <a:p>
            <a:pPr marL="1540510" algn="l" rtl="0" eaLnBrk="0">
              <a:lnSpc>
                <a:spcPct val="90000"/>
              </a:lnSpc>
            </a:pPr>
            <a:r>
              <a:rPr sz="3100" spc="0" dirty="0">
                <a:solidFill>
                  <a:srgbClr val="207BE3">
                    <a:alpha val="100000"/>
                  </a:srgbClr>
                </a:solidFill>
                <a:latin typeface="Impact" panose="020B0806030902050204" charset="0"/>
                <a:ea typeface="微软雅黑" panose="020B0503020204020204" charset="-122"/>
                <a:cs typeface="Impact" panose="020B0806030902050204" charset="0"/>
              </a:rPr>
              <a:t>Thank</a:t>
            </a:r>
            <a:r>
              <a:rPr sz="3100" spc="410" dirty="0">
                <a:solidFill>
                  <a:srgbClr val="207BE3">
                    <a:alpha val="100000"/>
                  </a:srgbClr>
                </a:solidFill>
                <a:latin typeface="Impact" panose="020B0806030902050204" charset="0"/>
                <a:ea typeface="微软雅黑" panose="020B0503020204020204" charset="-122"/>
                <a:cs typeface="Impact" panose="020B0806030902050204" charset="0"/>
              </a:rPr>
              <a:t> </a:t>
            </a:r>
            <a:r>
              <a:rPr sz="3100" spc="0" dirty="0">
                <a:solidFill>
                  <a:srgbClr val="207BE3">
                    <a:alpha val="100000"/>
                  </a:srgbClr>
                </a:solidFill>
                <a:latin typeface="Impact" panose="020B0806030902050204" charset="0"/>
                <a:ea typeface="微软雅黑" panose="020B0503020204020204" charset="-122"/>
                <a:cs typeface="Impact" panose="020B0806030902050204" charset="0"/>
              </a:rPr>
              <a:t>you</a:t>
            </a:r>
            <a:endParaRPr lang="en-US" altLang="en-US" sz="3100" dirty="0">
              <a:solidFill>
                <a:srgbClr val="207BE3"/>
              </a:solidFill>
              <a:latin typeface="Impact" panose="020B0806030902050204" charset="0"/>
              <a:cs typeface="Impact" panose="020B0806030902050204" charset="0"/>
            </a:endParaRPr>
          </a:p>
          <a:p>
            <a:pPr marL="12700" algn="l" rtl="0" eaLnBrk="0">
              <a:lnSpc>
                <a:spcPct val="97000"/>
              </a:lnSpc>
              <a:spcBef>
                <a:spcPts val="0"/>
              </a:spcBef>
            </a:pPr>
            <a:endParaRPr sz="1600" dirty="0">
              <a:solidFill>
                <a:srgbClr val="00B0F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12700" algn="ctr" rtl="0" eaLnBrk="0">
              <a:lnSpc>
                <a:spcPct val="97000"/>
              </a:lnSpc>
              <a:spcBef>
                <a:spcPts val="0"/>
              </a:spcBef>
            </a:pPr>
            <a:r>
              <a:rPr sz="1600" b="1" dirty="0">
                <a:solidFill>
                  <a:srgbClr val="207BE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http://www.jingqingcloud.com/</a:t>
            </a:r>
            <a:endParaRPr sz="1600" b="1" dirty="0">
              <a:solidFill>
                <a:srgbClr val="207BE3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12700" algn="ctr" rtl="0" eaLnBrk="0">
              <a:lnSpc>
                <a:spcPct val="97000"/>
              </a:lnSpc>
              <a:spcBef>
                <a:spcPts val="0"/>
              </a:spcBef>
            </a:pPr>
            <a:endParaRPr lang="zh-CN" sz="1600" dirty="0">
              <a:solidFill>
                <a:srgbClr val="00B0F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ctr" rtl="0" eaLnBrk="0">
              <a:lnSpc>
                <a:spcPct val="97000"/>
              </a:lnSpc>
              <a:spcBef>
                <a:spcPts val="0"/>
              </a:spcBef>
            </a:pPr>
            <a:r>
              <a:rPr lang="zh-CN" sz="1600" b="1" dirty="0">
                <a:solidFill>
                  <a:srgbClr val="207BE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联系人：张梦福</a:t>
            </a:r>
            <a:r>
              <a:rPr lang="en-US" altLang="zh-CN" sz="1600" b="1" dirty="0">
                <a:solidFill>
                  <a:srgbClr val="207BE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13984002940</a:t>
            </a:r>
            <a:endParaRPr lang="en-US" altLang="zh-CN" sz="1600" b="1" dirty="0">
              <a:solidFill>
                <a:srgbClr val="207BE3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ctr" rtl="0" eaLnBrk="0">
              <a:lnSpc>
                <a:spcPct val="97000"/>
              </a:lnSpc>
              <a:spcBef>
                <a:spcPts val="0"/>
              </a:spcBef>
            </a:pPr>
            <a:endParaRPr lang="en-US" altLang="zh-CN" sz="1600" dirty="0">
              <a:solidFill>
                <a:srgbClr val="00B0F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ctr" rtl="0" eaLnBrk="0">
              <a:lnSpc>
                <a:spcPct val="97000"/>
              </a:lnSpc>
              <a:spcBef>
                <a:spcPts val="0"/>
              </a:spcBef>
            </a:pPr>
            <a:endParaRPr lang="en-US" altLang="zh-CN" sz="1600" dirty="0">
              <a:solidFill>
                <a:srgbClr val="00B0F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ctr" rtl="0" eaLnBrk="0">
              <a:lnSpc>
                <a:spcPct val="97000"/>
              </a:lnSpc>
              <a:spcBef>
                <a:spcPts val="0"/>
              </a:spcBef>
            </a:pPr>
            <a:r>
              <a:rPr lang="en-US" altLang="zh-CN" sz="1600" dirty="0">
                <a:solidFill>
                  <a:srgbClr val="00B0F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endParaRPr lang="en-US" altLang="zh-CN" sz="1600" dirty="0">
              <a:solidFill>
                <a:srgbClr val="00B0F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ctr" rtl="0" eaLnBrk="0">
              <a:lnSpc>
                <a:spcPct val="97000"/>
              </a:lnSpc>
              <a:spcBef>
                <a:spcPts val="0"/>
              </a:spcBef>
            </a:pPr>
            <a:endParaRPr lang="en-US" altLang="zh-CN" sz="1600" dirty="0">
              <a:solidFill>
                <a:srgbClr val="00B0F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ctr" rtl="0" eaLnBrk="0">
              <a:lnSpc>
                <a:spcPct val="97000"/>
              </a:lnSpc>
              <a:spcBef>
                <a:spcPts val="0"/>
              </a:spcBef>
            </a:pPr>
            <a:endParaRPr sz="1600" dirty="0">
              <a:solidFill>
                <a:srgbClr val="00B0F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ctr" rtl="0" eaLnBrk="0">
              <a:lnSpc>
                <a:spcPct val="97000"/>
              </a:lnSpc>
              <a:spcBef>
                <a:spcPts val="0"/>
              </a:spcBef>
            </a:pPr>
            <a:endParaRPr sz="1600" spc="0" dirty="0">
              <a:solidFill>
                <a:srgbClr val="00B0F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ctr" rtl="0" eaLnBrk="0">
              <a:lnSpc>
                <a:spcPct val="97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rgbClr val="207BE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贵州梦福网络技术有限公司</a:t>
            </a:r>
            <a:endParaRPr lang="zh-CN" altLang="en-US" sz="1600" b="1" spc="0" dirty="0">
              <a:solidFill>
                <a:srgbClr val="207BE3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474335" y="4758690"/>
            <a:ext cx="1243330" cy="1249045"/>
          </a:xfrm>
          <a:prstGeom prst="rect">
            <a:avLst/>
          </a:prstGeom>
        </p:spPr>
      </p:pic>
      <p:pic>
        <p:nvPicPr>
          <p:cNvPr id="9" name="图片 8" descr="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156710" y="1127125"/>
            <a:ext cx="3876040" cy="1191895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  <p:pic>
        <p:nvPicPr>
          <p:cNvPr id="12" name="图片 11" descr="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584815" y="211455"/>
            <a:ext cx="1056005" cy="3790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963295" y="1737995"/>
            <a:ext cx="9618345" cy="17208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360000" y="704805"/>
            <a:ext cx="7672705" cy="17145"/>
          </a:xfrm>
          <a:prstGeom prst="line">
            <a:avLst/>
          </a:prstGeom>
          <a:ln>
            <a:solidFill>
              <a:srgbClr val="207BE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任意多边形 3"/>
          <p:cNvSpPr/>
          <p:nvPr/>
        </p:nvSpPr>
        <p:spPr>
          <a:xfrm>
            <a:off x="360680" y="173355"/>
            <a:ext cx="7646035" cy="471805"/>
          </a:xfrm>
          <a:custGeom>
            <a:avLst/>
            <a:gdLst>
              <a:gd name="connsiteX0" fmla="*/ 0 w 12041"/>
              <a:gd name="connsiteY0" fmla="*/ 0 h 629"/>
              <a:gd name="connsiteX1" fmla="*/ 12041 w 12041"/>
              <a:gd name="connsiteY1" fmla="*/ 0 h 629"/>
              <a:gd name="connsiteX2" fmla="*/ 11532 w 12041"/>
              <a:gd name="connsiteY2" fmla="*/ 618 h 629"/>
              <a:gd name="connsiteX3" fmla="*/ 0 w 12041"/>
              <a:gd name="connsiteY3" fmla="*/ 629 h 629"/>
              <a:gd name="connsiteX4" fmla="*/ 0 w 12041"/>
              <a:gd name="connsiteY4" fmla="*/ 0 h 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1" h="629">
                <a:moveTo>
                  <a:pt x="0" y="0"/>
                </a:moveTo>
                <a:lnTo>
                  <a:pt x="12041" y="0"/>
                </a:lnTo>
                <a:lnTo>
                  <a:pt x="11532" y="618"/>
                </a:lnTo>
                <a:lnTo>
                  <a:pt x="0" y="629"/>
                </a:lnTo>
                <a:lnTo>
                  <a:pt x="0" y="0"/>
                </a:lnTo>
                <a:close/>
              </a:path>
            </a:pathLst>
          </a:custGeom>
          <a:solidFill>
            <a:srgbClr val="207B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 b="1"/>
          </a:p>
        </p:txBody>
      </p:sp>
      <p:sp>
        <p:nvSpPr>
          <p:cNvPr id="8" name="文本框 7"/>
          <p:cNvSpPr txBox="1"/>
          <p:nvPr/>
        </p:nvSpPr>
        <p:spPr>
          <a:xfrm>
            <a:off x="1050925" y="22225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1"/>
                </a:solidFill>
                <a:sym typeface="+mn-ea"/>
              </a:rPr>
              <a:t>公司、团队简介</a:t>
            </a:r>
            <a:endParaRPr lang="zh-CN" altLang="en-US" b="1">
              <a:solidFill>
                <a:schemeClr val="bg1"/>
              </a:solidFill>
            </a:endParaRPr>
          </a:p>
          <a:p>
            <a:endParaRPr lang="zh-CN" altLang="en-US" b="1">
              <a:solidFill>
                <a:schemeClr val="bg1"/>
              </a:solidFill>
            </a:endParaRPr>
          </a:p>
        </p:txBody>
      </p:sp>
      <p:pic>
        <p:nvPicPr>
          <p:cNvPr id="11" name="图片 10" descr="333438303937323b333633383532303b83f15f6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81330" y="173355"/>
            <a:ext cx="458470" cy="45847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050925" y="1067435"/>
            <a:ext cx="4064000" cy="3079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rgbClr val="207BE3"/>
                </a:solidFill>
              </a:rPr>
              <a:t>公司简介</a:t>
            </a:r>
            <a:endParaRPr lang="zh-CN" altLang="en-US" b="1">
              <a:solidFill>
                <a:srgbClr val="207BE3"/>
              </a:solidFill>
            </a:endParaRPr>
          </a:p>
        </p:txBody>
      </p:sp>
      <p:pic>
        <p:nvPicPr>
          <p:cNvPr id="18" name="图片 17" descr="333438303937323b333633333036313b534a95ed6846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0" y="1068070"/>
            <a:ext cx="306705" cy="30670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068070" y="1791970"/>
            <a:ext cx="9458960" cy="1614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10000"/>
              </a:lnSpc>
              <a:buFont typeface="Wingdings" panose="05000000000000000000" charset="0"/>
              <a:buChar char="Ø"/>
            </a:pPr>
            <a:r>
              <a:rPr lang="zh-CN" altLang="en-US"/>
              <a:t>贵州梦福网络技术有限公司，成立于2020年11月，公司长期专注于研究中小企业数字化、智能化管理的技术解决方案。自主研发的井擎云AI-ERP，是2022年贵州“百企引领”优秀产品和应用解决方案”。</a:t>
            </a:r>
            <a:endParaRPr lang="zh-CN" altLang="en-US"/>
          </a:p>
          <a:p>
            <a:pPr marL="285750" indent="-285750">
              <a:lnSpc>
                <a:spcPct val="110000"/>
              </a:lnSpc>
              <a:buFont typeface="Wingdings" panose="05000000000000000000" charset="0"/>
              <a:buChar char="Ø"/>
            </a:pPr>
            <a:r>
              <a:rPr lang="zh-CN" altLang="en-US"/>
              <a:t>公司员工14人，其中研发12人。公司建立有企业研发中心，以技术为核心、产品为载体，致力于成为</a:t>
            </a:r>
            <a:r>
              <a:rPr lang="zh-CN" altLang="en-US">
                <a:solidFill>
                  <a:srgbClr val="207BE3"/>
                </a:solidFill>
              </a:rPr>
              <a:t>企业数字化管理平台创新者，让5200万中小微企业低门槛数字化转型。</a:t>
            </a:r>
            <a:endParaRPr lang="zh-CN" altLang="en-US">
              <a:solidFill>
                <a:srgbClr val="207BE3"/>
              </a:solidFill>
            </a:endParaRPr>
          </a:p>
        </p:txBody>
      </p:sp>
      <p:pic>
        <p:nvPicPr>
          <p:cNvPr id="21" name="图片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92835" y="3703955"/>
            <a:ext cx="4770120" cy="1938020"/>
          </a:xfrm>
          <a:prstGeom prst="roundRect">
            <a:avLst/>
          </a:prstGeom>
          <a:ln w="12700" cmpd="sng">
            <a:solidFill>
              <a:srgbClr val="207BE3"/>
            </a:solidFill>
            <a:prstDash val="dash"/>
          </a:ln>
        </p:spPr>
      </p:pic>
      <p:pic>
        <p:nvPicPr>
          <p:cNvPr id="22" name="图片 2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153150" y="3703955"/>
            <a:ext cx="4479925" cy="1938020"/>
          </a:xfrm>
          <a:prstGeom prst="roundRect">
            <a:avLst/>
          </a:prstGeom>
        </p:spPr>
      </p:pic>
      <p:pic>
        <p:nvPicPr>
          <p:cNvPr id="5" name="图片 4" descr="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0584815" y="211455"/>
            <a:ext cx="1056005" cy="3790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3" name="直接连接符 2"/>
          <p:cNvCxnSpPr/>
          <p:nvPr/>
        </p:nvCxnSpPr>
        <p:spPr>
          <a:xfrm flipV="1">
            <a:off x="360000" y="704805"/>
            <a:ext cx="7672705" cy="17145"/>
          </a:xfrm>
          <a:prstGeom prst="line">
            <a:avLst/>
          </a:prstGeom>
          <a:ln>
            <a:solidFill>
              <a:srgbClr val="207BE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任意多边形 3"/>
          <p:cNvSpPr/>
          <p:nvPr/>
        </p:nvSpPr>
        <p:spPr>
          <a:xfrm>
            <a:off x="360680" y="173355"/>
            <a:ext cx="7646035" cy="471805"/>
          </a:xfrm>
          <a:custGeom>
            <a:avLst/>
            <a:gdLst>
              <a:gd name="connsiteX0" fmla="*/ 0 w 12041"/>
              <a:gd name="connsiteY0" fmla="*/ 0 h 629"/>
              <a:gd name="connsiteX1" fmla="*/ 12041 w 12041"/>
              <a:gd name="connsiteY1" fmla="*/ 0 h 629"/>
              <a:gd name="connsiteX2" fmla="*/ 11532 w 12041"/>
              <a:gd name="connsiteY2" fmla="*/ 618 h 629"/>
              <a:gd name="connsiteX3" fmla="*/ 0 w 12041"/>
              <a:gd name="connsiteY3" fmla="*/ 629 h 629"/>
              <a:gd name="connsiteX4" fmla="*/ 0 w 12041"/>
              <a:gd name="connsiteY4" fmla="*/ 0 h 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1" h="629">
                <a:moveTo>
                  <a:pt x="0" y="0"/>
                </a:moveTo>
                <a:lnTo>
                  <a:pt x="12041" y="0"/>
                </a:lnTo>
                <a:lnTo>
                  <a:pt x="11532" y="618"/>
                </a:lnTo>
                <a:lnTo>
                  <a:pt x="0" y="629"/>
                </a:lnTo>
                <a:lnTo>
                  <a:pt x="0" y="0"/>
                </a:lnTo>
                <a:close/>
              </a:path>
            </a:pathLst>
          </a:custGeom>
          <a:solidFill>
            <a:srgbClr val="207B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 b="1"/>
          </a:p>
        </p:txBody>
      </p:sp>
      <p:sp>
        <p:nvSpPr>
          <p:cNvPr id="8" name="文本框 7"/>
          <p:cNvSpPr txBox="1"/>
          <p:nvPr/>
        </p:nvSpPr>
        <p:spPr>
          <a:xfrm>
            <a:off x="1050925" y="22225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1"/>
                </a:solidFill>
                <a:sym typeface="+mn-ea"/>
              </a:rPr>
              <a:t>公司、团队及方案简介</a:t>
            </a:r>
            <a:endParaRPr lang="zh-CN" altLang="en-US" b="1">
              <a:solidFill>
                <a:schemeClr val="bg1"/>
              </a:solidFill>
            </a:endParaRPr>
          </a:p>
        </p:txBody>
      </p:sp>
      <p:pic>
        <p:nvPicPr>
          <p:cNvPr id="11" name="图片 10" descr="333438303937323b333633383532303b83f15f6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81330" y="173355"/>
            <a:ext cx="458470" cy="4584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39800" y="1604645"/>
            <a:ext cx="10043795" cy="4029710"/>
          </a:xfrm>
          <a:prstGeom prst="round2SameRect">
            <a:avLst/>
          </a:prstGeom>
        </p:spPr>
      </p:pic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1050925" y="1067435"/>
            <a:ext cx="4064000" cy="3079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rgbClr val="207BE3"/>
                </a:solidFill>
              </a:rPr>
              <a:t>团队介绍</a:t>
            </a:r>
            <a:endParaRPr lang="zh-CN" altLang="en-US" b="1">
              <a:solidFill>
                <a:srgbClr val="207BE3"/>
              </a:solidFill>
            </a:endParaRPr>
          </a:p>
        </p:txBody>
      </p:sp>
      <p:pic>
        <p:nvPicPr>
          <p:cNvPr id="18" name="图片 17" descr="333438303937323b333633333036313b534a95ed684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2000" y="1068070"/>
            <a:ext cx="306705" cy="30670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200400" y="5864225"/>
            <a:ext cx="57912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solidFill>
                  <a:srgbClr val="207BE3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互联网+实业+产学研集合，更懂用户需求!</a:t>
            </a:r>
            <a:endParaRPr lang="zh-CN" altLang="en-US" sz="2400" b="1">
              <a:solidFill>
                <a:srgbClr val="207BE3"/>
              </a:solidFill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2" name="图片 11" descr="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0584815" y="211455"/>
            <a:ext cx="1056005" cy="3790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3" name="直接连接符 2"/>
          <p:cNvCxnSpPr/>
          <p:nvPr/>
        </p:nvCxnSpPr>
        <p:spPr>
          <a:xfrm flipV="1">
            <a:off x="360000" y="704805"/>
            <a:ext cx="7672705" cy="17145"/>
          </a:xfrm>
          <a:prstGeom prst="line">
            <a:avLst/>
          </a:prstGeom>
          <a:ln>
            <a:solidFill>
              <a:srgbClr val="207BE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任意多边形 3"/>
          <p:cNvSpPr/>
          <p:nvPr/>
        </p:nvSpPr>
        <p:spPr>
          <a:xfrm>
            <a:off x="360680" y="173355"/>
            <a:ext cx="7646035" cy="471805"/>
          </a:xfrm>
          <a:custGeom>
            <a:avLst/>
            <a:gdLst>
              <a:gd name="connsiteX0" fmla="*/ 0 w 12041"/>
              <a:gd name="connsiteY0" fmla="*/ 0 h 629"/>
              <a:gd name="connsiteX1" fmla="*/ 12041 w 12041"/>
              <a:gd name="connsiteY1" fmla="*/ 0 h 629"/>
              <a:gd name="connsiteX2" fmla="*/ 11532 w 12041"/>
              <a:gd name="connsiteY2" fmla="*/ 618 h 629"/>
              <a:gd name="connsiteX3" fmla="*/ 0 w 12041"/>
              <a:gd name="connsiteY3" fmla="*/ 629 h 629"/>
              <a:gd name="connsiteX4" fmla="*/ 0 w 12041"/>
              <a:gd name="connsiteY4" fmla="*/ 0 h 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1" h="629">
                <a:moveTo>
                  <a:pt x="0" y="0"/>
                </a:moveTo>
                <a:lnTo>
                  <a:pt x="12041" y="0"/>
                </a:lnTo>
                <a:lnTo>
                  <a:pt x="11532" y="618"/>
                </a:lnTo>
                <a:lnTo>
                  <a:pt x="0" y="629"/>
                </a:lnTo>
                <a:lnTo>
                  <a:pt x="0" y="0"/>
                </a:lnTo>
                <a:close/>
              </a:path>
            </a:pathLst>
          </a:custGeom>
          <a:solidFill>
            <a:srgbClr val="207B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 b="1"/>
          </a:p>
        </p:txBody>
      </p:sp>
      <p:sp>
        <p:nvSpPr>
          <p:cNvPr id="8" name="文本框 7"/>
          <p:cNvSpPr txBox="1"/>
          <p:nvPr/>
        </p:nvSpPr>
        <p:spPr>
          <a:xfrm>
            <a:off x="1050925" y="22225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1"/>
                </a:solidFill>
              </a:rPr>
              <a:t>概述</a:t>
            </a:r>
            <a:endParaRPr lang="zh-CN" altLang="en-US" b="1">
              <a:solidFill>
                <a:schemeClr val="bg1"/>
              </a:solidFill>
            </a:endParaRPr>
          </a:p>
        </p:txBody>
      </p:sp>
      <p:pic>
        <p:nvPicPr>
          <p:cNvPr id="11" name="图片 10" descr="333438303937323b333633383532303b83f15f6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81330" y="173355"/>
            <a:ext cx="458470" cy="45847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68500" y="2165350"/>
            <a:ext cx="869315" cy="2205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800" b="1">
                <a:solidFill>
                  <a:srgbClr val="207BE3"/>
                </a:solidFill>
              </a:rPr>
              <a:t>目</a:t>
            </a:r>
            <a:endParaRPr lang="zh-CN" altLang="en-US" sz="4800" b="1">
              <a:solidFill>
                <a:srgbClr val="207BE3"/>
              </a:solidFill>
            </a:endParaRPr>
          </a:p>
          <a:p>
            <a:r>
              <a:rPr lang="zh-CN" altLang="en-US" sz="4800" b="1">
                <a:solidFill>
                  <a:srgbClr val="207BE3"/>
                </a:solidFill>
              </a:rPr>
              <a:t>录</a:t>
            </a:r>
            <a:endParaRPr lang="zh-CN" altLang="en-US" sz="4800" b="1">
              <a:solidFill>
                <a:srgbClr val="207BE3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26515" y="2165350"/>
            <a:ext cx="641985" cy="2934335"/>
          </a:xfrm>
          <a:prstGeom prst="rect">
            <a:avLst/>
          </a:prstGeom>
          <a:noFill/>
        </p:spPr>
        <p:txBody>
          <a:bodyPr vert="eaVert" wrap="square" lIns="136525" tIns="136525" rIns="136525" bIns="136525" rtlCol="0">
            <a:spAutoFit/>
          </a:bodyPr>
          <a:p>
            <a:r>
              <a:rPr lang="en-US" altLang="zh-CN" sz="2400">
                <a:solidFill>
                  <a:srgbClr val="207BE3"/>
                </a:solidFill>
              </a:rPr>
              <a:t>CONTENTS</a:t>
            </a:r>
            <a:endParaRPr lang="en-US" altLang="zh-CN" sz="2400">
              <a:solidFill>
                <a:srgbClr val="207BE3"/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3108960" y="1374140"/>
            <a:ext cx="9525" cy="3946525"/>
          </a:xfrm>
          <a:prstGeom prst="line">
            <a:avLst/>
          </a:prstGeom>
          <a:ln w="28575" cmpd="sng">
            <a:solidFill>
              <a:srgbClr val="207BE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圆角矩形 11"/>
          <p:cNvSpPr/>
          <p:nvPr>
            <p:custDataLst>
              <p:tags r:id="rId3"/>
            </p:custDataLst>
          </p:nvPr>
        </p:nvSpPr>
        <p:spPr>
          <a:xfrm>
            <a:off x="4031615" y="2487295"/>
            <a:ext cx="540000" cy="54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600" b="1"/>
              <a:t>1</a:t>
            </a:r>
            <a:endParaRPr lang="en-US" altLang="zh-CN" sz="3600" b="1"/>
          </a:p>
        </p:txBody>
      </p:sp>
      <p:sp>
        <p:nvSpPr>
          <p:cNvPr id="20" name="单圆角矩形 19"/>
          <p:cNvSpPr/>
          <p:nvPr>
            <p:custDataLst>
              <p:tags r:id="rId4"/>
            </p:custDataLst>
          </p:nvPr>
        </p:nvSpPr>
        <p:spPr>
          <a:xfrm>
            <a:off x="5048885" y="2486660"/>
            <a:ext cx="3784600" cy="542925"/>
          </a:xfrm>
          <a:prstGeom prst="round1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/>
              <a:t>公司、团队简介</a:t>
            </a:r>
            <a:endParaRPr lang="zh-CN" altLang="en-US" b="1"/>
          </a:p>
        </p:txBody>
      </p:sp>
      <p:sp>
        <p:nvSpPr>
          <p:cNvPr id="21" name="圆角矩形 20"/>
          <p:cNvSpPr/>
          <p:nvPr>
            <p:custDataLst>
              <p:tags r:id="rId5"/>
            </p:custDataLst>
          </p:nvPr>
        </p:nvSpPr>
        <p:spPr>
          <a:xfrm>
            <a:off x="4025265" y="3245485"/>
            <a:ext cx="540000" cy="540000"/>
          </a:xfrm>
          <a:prstGeom prst="roundRect">
            <a:avLst/>
          </a:prstGeom>
          <a:solidFill>
            <a:srgbClr val="207B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600" b="1"/>
              <a:t>2</a:t>
            </a:r>
            <a:endParaRPr lang="en-US" altLang="zh-CN" sz="3600" b="1"/>
          </a:p>
        </p:txBody>
      </p:sp>
      <p:sp>
        <p:nvSpPr>
          <p:cNvPr id="22" name="单圆角矩形 21"/>
          <p:cNvSpPr/>
          <p:nvPr>
            <p:custDataLst>
              <p:tags r:id="rId6"/>
            </p:custDataLst>
          </p:nvPr>
        </p:nvSpPr>
        <p:spPr>
          <a:xfrm>
            <a:off x="5042535" y="3244850"/>
            <a:ext cx="3784600" cy="542925"/>
          </a:xfrm>
          <a:prstGeom prst="round1Rect">
            <a:avLst/>
          </a:prstGeom>
          <a:solidFill>
            <a:srgbClr val="207B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zh-CN" b="1"/>
              <a:t>产品介绍及使用流程</a:t>
            </a:r>
            <a:endParaRPr lang="zh-CN" altLang="zh-CN" b="1"/>
          </a:p>
        </p:txBody>
      </p:sp>
      <p:sp>
        <p:nvSpPr>
          <p:cNvPr id="23" name="圆角矩形 22"/>
          <p:cNvSpPr/>
          <p:nvPr>
            <p:custDataLst>
              <p:tags r:id="rId7"/>
            </p:custDataLst>
          </p:nvPr>
        </p:nvSpPr>
        <p:spPr>
          <a:xfrm>
            <a:off x="4034155" y="4003675"/>
            <a:ext cx="540000" cy="540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600" b="1"/>
              <a:t>3</a:t>
            </a:r>
            <a:endParaRPr lang="en-US" altLang="zh-CN" sz="3600" b="1"/>
          </a:p>
        </p:txBody>
      </p:sp>
      <p:sp>
        <p:nvSpPr>
          <p:cNvPr id="24" name="单圆角矩形 23"/>
          <p:cNvSpPr/>
          <p:nvPr>
            <p:custDataLst>
              <p:tags r:id="rId8"/>
            </p:custDataLst>
          </p:nvPr>
        </p:nvSpPr>
        <p:spPr>
          <a:xfrm>
            <a:off x="5051425" y="4003040"/>
            <a:ext cx="3784600" cy="542925"/>
          </a:xfrm>
          <a:prstGeom prst="round1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/>
              <a:t>联系我们</a:t>
            </a:r>
            <a:endParaRPr lang="zh-CN" altLang="en-US" b="1"/>
          </a:p>
        </p:txBody>
      </p:sp>
      <p:pic>
        <p:nvPicPr>
          <p:cNvPr id="10" name="图片 9" descr="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0584815" y="211455"/>
            <a:ext cx="1056005" cy="3790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3" name="直接连接符 2"/>
          <p:cNvCxnSpPr/>
          <p:nvPr/>
        </p:nvCxnSpPr>
        <p:spPr>
          <a:xfrm flipV="1">
            <a:off x="360000" y="704805"/>
            <a:ext cx="7672705" cy="17145"/>
          </a:xfrm>
          <a:prstGeom prst="line">
            <a:avLst/>
          </a:prstGeom>
          <a:ln>
            <a:solidFill>
              <a:srgbClr val="207BE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任意多边形 3"/>
          <p:cNvSpPr/>
          <p:nvPr/>
        </p:nvSpPr>
        <p:spPr>
          <a:xfrm>
            <a:off x="360680" y="173355"/>
            <a:ext cx="7646035" cy="471805"/>
          </a:xfrm>
          <a:custGeom>
            <a:avLst/>
            <a:gdLst>
              <a:gd name="connsiteX0" fmla="*/ 0 w 12041"/>
              <a:gd name="connsiteY0" fmla="*/ 0 h 629"/>
              <a:gd name="connsiteX1" fmla="*/ 12041 w 12041"/>
              <a:gd name="connsiteY1" fmla="*/ 0 h 629"/>
              <a:gd name="connsiteX2" fmla="*/ 11532 w 12041"/>
              <a:gd name="connsiteY2" fmla="*/ 618 h 629"/>
              <a:gd name="connsiteX3" fmla="*/ 0 w 12041"/>
              <a:gd name="connsiteY3" fmla="*/ 629 h 629"/>
              <a:gd name="connsiteX4" fmla="*/ 0 w 12041"/>
              <a:gd name="connsiteY4" fmla="*/ 0 h 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1" h="629">
                <a:moveTo>
                  <a:pt x="0" y="0"/>
                </a:moveTo>
                <a:lnTo>
                  <a:pt x="12041" y="0"/>
                </a:lnTo>
                <a:lnTo>
                  <a:pt x="11532" y="618"/>
                </a:lnTo>
                <a:lnTo>
                  <a:pt x="0" y="629"/>
                </a:lnTo>
                <a:lnTo>
                  <a:pt x="0" y="0"/>
                </a:lnTo>
                <a:close/>
              </a:path>
            </a:pathLst>
          </a:custGeom>
          <a:solidFill>
            <a:srgbClr val="207B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 b="1"/>
          </a:p>
        </p:txBody>
      </p:sp>
      <p:sp>
        <p:nvSpPr>
          <p:cNvPr id="8" name="文本框 7"/>
          <p:cNvSpPr txBox="1"/>
          <p:nvPr/>
        </p:nvSpPr>
        <p:spPr>
          <a:xfrm>
            <a:off x="1050925" y="22225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b="1">
                <a:solidFill>
                  <a:schemeClr val="bg1"/>
                </a:solidFill>
                <a:sym typeface="+mn-ea"/>
              </a:rPr>
              <a:t>产品介绍</a:t>
            </a:r>
            <a:endParaRPr lang="zh-CN" altLang="en-US" b="1">
              <a:solidFill>
                <a:schemeClr val="bg1"/>
              </a:solidFill>
              <a:sym typeface="+mn-ea"/>
            </a:endParaRPr>
          </a:p>
        </p:txBody>
      </p:sp>
      <p:pic>
        <p:nvPicPr>
          <p:cNvPr id="11" name="图片 10" descr="333438303937323b333633383532303b83f15f6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81330" y="173355"/>
            <a:ext cx="458470" cy="458470"/>
          </a:xfrm>
          <a:prstGeom prst="rect">
            <a:avLst/>
          </a:prstGeom>
        </p:spPr>
      </p:pic>
      <p:pic>
        <p:nvPicPr>
          <p:cNvPr id="5" name="图片 4" descr="75c1cf25d8e0f1275475c5d6db0063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344930" y="2851785"/>
            <a:ext cx="3569335" cy="243967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" name="图片 1" descr="7c618d85d6eaab650fbe2a3099cf2a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794375" y="2785110"/>
            <a:ext cx="1492250" cy="2416175"/>
          </a:xfrm>
          <a:prstGeom prst="rect">
            <a:avLst/>
          </a:prstGeom>
        </p:spPr>
      </p:pic>
      <p:pic>
        <p:nvPicPr>
          <p:cNvPr id="24" name="图片 23" descr="iPad mini -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107680" y="3034030"/>
            <a:ext cx="2903855" cy="191833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9" name="矩形 8"/>
          <p:cNvSpPr/>
          <p:nvPr/>
        </p:nvSpPr>
        <p:spPr>
          <a:xfrm>
            <a:off x="1015365" y="1175385"/>
            <a:ext cx="9819640" cy="10464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>
            <p:custDataLst>
              <p:tags r:id="rId9"/>
            </p:custDataLst>
          </p:nvPr>
        </p:nvSpPr>
        <p:spPr>
          <a:xfrm>
            <a:off x="1092835" y="1189355"/>
            <a:ext cx="9458960" cy="10325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70000"/>
              </a:lnSpc>
              <a:buFont typeface="Wingdings" panose="05000000000000000000" charset="0"/>
              <a:buChar char="Ø"/>
            </a:pPr>
            <a:r>
              <a:rPr lang="zh-CN" altLang="en-US"/>
              <a:t>平台通过井擎</a:t>
            </a:r>
            <a:r>
              <a:rPr lang="en-US" altLang="zh-CN"/>
              <a:t>AI-ERP</a:t>
            </a:r>
            <a:r>
              <a:rPr lang="zh-CN" altLang="en-US"/>
              <a:t>进销存桌面端</a:t>
            </a:r>
            <a:r>
              <a:rPr lang="en-US" altLang="zh-CN"/>
              <a:t>+</a:t>
            </a:r>
            <a:r>
              <a:rPr lang="zh-CN" altLang="en-US"/>
              <a:t>手机端共同联合使用，手机与电脑端数据互联互通，桌面端不同板块分别安装，手机端可通过系统切换便能实现各板块使用</a:t>
            </a:r>
            <a:endParaRPr lang="zh-CN" altLang="en-US">
              <a:solidFill>
                <a:srgbClr val="207BE3"/>
              </a:solidFill>
            </a:endParaRPr>
          </a:p>
        </p:txBody>
      </p:sp>
      <p:pic>
        <p:nvPicPr>
          <p:cNvPr id="12" name="图片 11" descr="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0584815" y="211455"/>
            <a:ext cx="1056005" cy="3790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998220" y="1152525"/>
            <a:ext cx="9653270" cy="16770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360000" y="704805"/>
            <a:ext cx="7672705" cy="17145"/>
          </a:xfrm>
          <a:prstGeom prst="line">
            <a:avLst/>
          </a:prstGeom>
          <a:ln>
            <a:solidFill>
              <a:srgbClr val="207BE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任意多边形 3"/>
          <p:cNvSpPr/>
          <p:nvPr/>
        </p:nvSpPr>
        <p:spPr>
          <a:xfrm>
            <a:off x="360680" y="173355"/>
            <a:ext cx="7646035" cy="471805"/>
          </a:xfrm>
          <a:custGeom>
            <a:avLst/>
            <a:gdLst>
              <a:gd name="connsiteX0" fmla="*/ 0 w 12041"/>
              <a:gd name="connsiteY0" fmla="*/ 0 h 629"/>
              <a:gd name="connsiteX1" fmla="*/ 12041 w 12041"/>
              <a:gd name="connsiteY1" fmla="*/ 0 h 629"/>
              <a:gd name="connsiteX2" fmla="*/ 11532 w 12041"/>
              <a:gd name="connsiteY2" fmla="*/ 618 h 629"/>
              <a:gd name="connsiteX3" fmla="*/ 0 w 12041"/>
              <a:gd name="connsiteY3" fmla="*/ 629 h 629"/>
              <a:gd name="connsiteX4" fmla="*/ 0 w 12041"/>
              <a:gd name="connsiteY4" fmla="*/ 0 h 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1" h="629">
                <a:moveTo>
                  <a:pt x="0" y="0"/>
                </a:moveTo>
                <a:lnTo>
                  <a:pt x="12041" y="0"/>
                </a:lnTo>
                <a:lnTo>
                  <a:pt x="11532" y="618"/>
                </a:lnTo>
                <a:lnTo>
                  <a:pt x="0" y="629"/>
                </a:lnTo>
                <a:lnTo>
                  <a:pt x="0" y="0"/>
                </a:lnTo>
                <a:close/>
              </a:path>
            </a:pathLst>
          </a:custGeom>
          <a:solidFill>
            <a:srgbClr val="207B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 b="1"/>
          </a:p>
        </p:txBody>
      </p:sp>
      <p:sp>
        <p:nvSpPr>
          <p:cNvPr id="8" name="文本框 7"/>
          <p:cNvSpPr txBox="1"/>
          <p:nvPr/>
        </p:nvSpPr>
        <p:spPr>
          <a:xfrm>
            <a:off x="1050925" y="22225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b="1">
                <a:solidFill>
                  <a:schemeClr val="bg1"/>
                </a:solidFill>
                <a:sym typeface="+mn-ea"/>
              </a:rPr>
              <a:t>使用流程</a:t>
            </a:r>
            <a:r>
              <a:rPr lang="en-US" altLang="zh-CN" b="1">
                <a:solidFill>
                  <a:schemeClr val="bg1"/>
                </a:solidFill>
                <a:sym typeface="+mn-ea"/>
              </a:rPr>
              <a:t> | </a:t>
            </a:r>
            <a:r>
              <a:rPr lang="zh-CN" altLang="en-US" b="1">
                <a:solidFill>
                  <a:schemeClr val="bg1"/>
                </a:solidFill>
                <a:sym typeface="+mn-ea"/>
              </a:rPr>
              <a:t>下载安装</a:t>
            </a:r>
            <a:endParaRPr lang="zh-CN" altLang="en-US" b="1">
              <a:solidFill>
                <a:schemeClr val="bg1"/>
              </a:solidFill>
              <a:sym typeface="+mn-ea"/>
            </a:endParaRPr>
          </a:p>
        </p:txBody>
      </p:sp>
      <p:pic>
        <p:nvPicPr>
          <p:cNvPr id="11" name="图片 10" descr="333438303937323b333633383532303b83f15f6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81330" y="173355"/>
            <a:ext cx="458470" cy="458470"/>
          </a:xfrm>
          <a:prstGeom prst="rect">
            <a:avLst/>
          </a:prstGeom>
        </p:spPr>
      </p:pic>
      <p:sp>
        <p:nvSpPr>
          <p:cNvPr id="19" name="文本框 18"/>
          <p:cNvSpPr txBox="1"/>
          <p:nvPr>
            <p:custDataLst>
              <p:tags r:id="rId3"/>
            </p:custDataLst>
          </p:nvPr>
        </p:nvSpPr>
        <p:spPr>
          <a:xfrm>
            <a:off x="1092835" y="1189355"/>
            <a:ext cx="9458960" cy="1503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70000"/>
              </a:lnSpc>
              <a:buFont typeface="Wingdings" panose="05000000000000000000" charset="0"/>
              <a:buChar char="Ø"/>
            </a:pPr>
            <a:r>
              <a:rPr lang="zh-CN" altLang="en-US"/>
              <a:t>下载地址</a:t>
            </a:r>
            <a:r>
              <a:rPr lang="en-US" altLang="zh-CN"/>
              <a:t>—</a:t>
            </a:r>
            <a:r>
              <a:rPr lang="zh-CN" altLang="en-US"/>
              <a:t>井擎云官网：http://www.jingqingcloud.com</a:t>
            </a:r>
            <a:endParaRPr lang="zh-CN" altLang="en-US"/>
          </a:p>
          <a:p>
            <a:pPr marL="285750" indent="-285750">
              <a:lnSpc>
                <a:spcPct val="170000"/>
              </a:lnSpc>
              <a:buFont typeface="Wingdings" panose="05000000000000000000" charset="0"/>
              <a:buChar char="Ø"/>
            </a:pPr>
            <a:r>
              <a:rPr lang="zh-CN" altLang="en-US"/>
              <a:t>点击立即下载跳转到下载入口，点击下载</a:t>
            </a:r>
            <a:r>
              <a:rPr lang="en-US" altLang="zh-CN"/>
              <a:t>win64</a:t>
            </a:r>
            <a:r>
              <a:rPr lang="zh-CN" altLang="en-US"/>
              <a:t>位客户端（手机</a:t>
            </a:r>
            <a:r>
              <a:rPr lang="en-US" altLang="zh-CN"/>
              <a:t>APP</a:t>
            </a:r>
            <a:r>
              <a:rPr lang="zh-CN" altLang="en-US"/>
              <a:t>客户端），打开压缩包内文件进行安装。</a:t>
            </a:r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000750" y="3162935"/>
            <a:ext cx="4650740" cy="306641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98220" y="3159760"/>
            <a:ext cx="4824730" cy="3067685"/>
          </a:xfrm>
          <a:prstGeom prst="rect">
            <a:avLst/>
          </a:prstGeom>
        </p:spPr>
      </p:pic>
      <p:pic>
        <p:nvPicPr>
          <p:cNvPr id="2" name="图片 1" descr="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584815" y="211455"/>
            <a:ext cx="1056005" cy="3790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矩形 11"/>
          <p:cNvSpPr/>
          <p:nvPr/>
        </p:nvSpPr>
        <p:spPr>
          <a:xfrm>
            <a:off x="945515" y="1085215"/>
            <a:ext cx="9793605" cy="10661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360000" y="704805"/>
            <a:ext cx="7672705" cy="17145"/>
          </a:xfrm>
          <a:prstGeom prst="line">
            <a:avLst/>
          </a:prstGeom>
          <a:ln>
            <a:solidFill>
              <a:srgbClr val="207BE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任意多边形 3"/>
          <p:cNvSpPr/>
          <p:nvPr/>
        </p:nvSpPr>
        <p:spPr>
          <a:xfrm>
            <a:off x="360680" y="173355"/>
            <a:ext cx="7646035" cy="471805"/>
          </a:xfrm>
          <a:custGeom>
            <a:avLst/>
            <a:gdLst>
              <a:gd name="connsiteX0" fmla="*/ 0 w 12041"/>
              <a:gd name="connsiteY0" fmla="*/ 0 h 629"/>
              <a:gd name="connsiteX1" fmla="*/ 12041 w 12041"/>
              <a:gd name="connsiteY1" fmla="*/ 0 h 629"/>
              <a:gd name="connsiteX2" fmla="*/ 11532 w 12041"/>
              <a:gd name="connsiteY2" fmla="*/ 618 h 629"/>
              <a:gd name="connsiteX3" fmla="*/ 0 w 12041"/>
              <a:gd name="connsiteY3" fmla="*/ 629 h 629"/>
              <a:gd name="connsiteX4" fmla="*/ 0 w 12041"/>
              <a:gd name="connsiteY4" fmla="*/ 0 h 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1" h="629">
                <a:moveTo>
                  <a:pt x="0" y="0"/>
                </a:moveTo>
                <a:lnTo>
                  <a:pt x="12041" y="0"/>
                </a:lnTo>
                <a:lnTo>
                  <a:pt x="11532" y="618"/>
                </a:lnTo>
                <a:lnTo>
                  <a:pt x="0" y="629"/>
                </a:lnTo>
                <a:lnTo>
                  <a:pt x="0" y="0"/>
                </a:lnTo>
                <a:close/>
              </a:path>
            </a:pathLst>
          </a:custGeom>
          <a:solidFill>
            <a:srgbClr val="207B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 b="1"/>
          </a:p>
        </p:txBody>
      </p:sp>
      <p:sp>
        <p:nvSpPr>
          <p:cNvPr id="8" name="文本框 7"/>
          <p:cNvSpPr txBox="1"/>
          <p:nvPr/>
        </p:nvSpPr>
        <p:spPr>
          <a:xfrm>
            <a:off x="1050925" y="22225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b="1">
                <a:solidFill>
                  <a:schemeClr val="bg1"/>
                </a:solidFill>
                <a:sym typeface="+mn-ea"/>
              </a:rPr>
              <a:t>使用流程</a:t>
            </a:r>
            <a:r>
              <a:rPr lang="en-US" altLang="zh-CN" b="1">
                <a:solidFill>
                  <a:schemeClr val="bg1"/>
                </a:solidFill>
                <a:sym typeface="+mn-ea"/>
              </a:rPr>
              <a:t> | </a:t>
            </a:r>
            <a:r>
              <a:rPr lang="zh-CN" altLang="en-US" b="1">
                <a:solidFill>
                  <a:schemeClr val="bg1"/>
                </a:solidFill>
                <a:sym typeface="+mn-ea"/>
              </a:rPr>
              <a:t>用户注册</a:t>
            </a:r>
            <a:endParaRPr lang="zh-CN" altLang="en-US" b="1">
              <a:solidFill>
                <a:schemeClr val="bg1"/>
              </a:solidFill>
              <a:sym typeface="+mn-ea"/>
            </a:endParaRPr>
          </a:p>
        </p:txBody>
      </p:sp>
      <p:pic>
        <p:nvPicPr>
          <p:cNvPr id="11" name="图片 10" descr="333438303937323b333633383532303b83f15f6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81330" y="173355"/>
            <a:ext cx="458470" cy="458470"/>
          </a:xfrm>
          <a:prstGeom prst="rect">
            <a:avLst/>
          </a:prstGeom>
        </p:spPr>
      </p:pic>
      <p:sp>
        <p:nvSpPr>
          <p:cNvPr id="19" name="文本框 18"/>
          <p:cNvSpPr txBox="1"/>
          <p:nvPr>
            <p:custDataLst>
              <p:tags r:id="rId3"/>
            </p:custDataLst>
          </p:nvPr>
        </p:nvSpPr>
        <p:spPr>
          <a:xfrm>
            <a:off x="1092835" y="1032510"/>
            <a:ext cx="9458960" cy="10325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70000"/>
              </a:lnSpc>
              <a:buFont typeface="Wingdings" panose="05000000000000000000" charset="0"/>
              <a:buChar char="Ø"/>
            </a:pPr>
            <a:r>
              <a:rPr lang="zh-CN" altLang="en-US"/>
              <a:t>应用安装完成后运行到登录界面点击【注册账号】，填写用户信息后点击注册提交成功。</a:t>
            </a:r>
            <a:endParaRPr lang="zh-CN" altLang="en-US"/>
          </a:p>
          <a:p>
            <a:pPr marL="285750" indent="-285750">
              <a:lnSpc>
                <a:spcPct val="170000"/>
              </a:lnSpc>
              <a:buFont typeface="Wingdings" panose="05000000000000000000" charset="0"/>
              <a:buChar char="Ø"/>
            </a:pPr>
            <a:r>
              <a:rPr lang="zh-CN" altLang="en-US"/>
              <a:t>手机端登录需通过桌面端注册账号后使用。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510155" y="5970270"/>
            <a:ext cx="2192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桌面端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944995" y="5948045"/>
            <a:ext cx="18472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手机端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456180" y="2325370"/>
            <a:ext cx="2318385" cy="34702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2630" y="2303780"/>
            <a:ext cx="1591945" cy="3491865"/>
          </a:xfrm>
          <a:prstGeom prst="rect">
            <a:avLst/>
          </a:prstGeom>
        </p:spPr>
      </p:pic>
      <p:pic>
        <p:nvPicPr>
          <p:cNvPr id="2" name="图片 1" descr="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584815" y="211455"/>
            <a:ext cx="1056005" cy="37909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矩形 14"/>
          <p:cNvSpPr/>
          <p:nvPr/>
        </p:nvSpPr>
        <p:spPr>
          <a:xfrm>
            <a:off x="477520" y="919480"/>
            <a:ext cx="7310755" cy="19361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360000" y="704805"/>
            <a:ext cx="7672705" cy="17145"/>
          </a:xfrm>
          <a:prstGeom prst="line">
            <a:avLst/>
          </a:prstGeom>
          <a:ln>
            <a:solidFill>
              <a:srgbClr val="207BE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任意多边形 3"/>
          <p:cNvSpPr/>
          <p:nvPr/>
        </p:nvSpPr>
        <p:spPr>
          <a:xfrm>
            <a:off x="360680" y="173355"/>
            <a:ext cx="7646035" cy="471805"/>
          </a:xfrm>
          <a:custGeom>
            <a:avLst/>
            <a:gdLst>
              <a:gd name="connsiteX0" fmla="*/ 0 w 12041"/>
              <a:gd name="connsiteY0" fmla="*/ 0 h 629"/>
              <a:gd name="connsiteX1" fmla="*/ 12041 w 12041"/>
              <a:gd name="connsiteY1" fmla="*/ 0 h 629"/>
              <a:gd name="connsiteX2" fmla="*/ 11532 w 12041"/>
              <a:gd name="connsiteY2" fmla="*/ 618 h 629"/>
              <a:gd name="connsiteX3" fmla="*/ 0 w 12041"/>
              <a:gd name="connsiteY3" fmla="*/ 629 h 629"/>
              <a:gd name="connsiteX4" fmla="*/ 0 w 12041"/>
              <a:gd name="connsiteY4" fmla="*/ 0 h 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41" h="629">
                <a:moveTo>
                  <a:pt x="0" y="0"/>
                </a:moveTo>
                <a:lnTo>
                  <a:pt x="12041" y="0"/>
                </a:lnTo>
                <a:lnTo>
                  <a:pt x="11532" y="618"/>
                </a:lnTo>
                <a:lnTo>
                  <a:pt x="0" y="629"/>
                </a:lnTo>
                <a:lnTo>
                  <a:pt x="0" y="0"/>
                </a:lnTo>
                <a:close/>
              </a:path>
            </a:pathLst>
          </a:custGeom>
          <a:solidFill>
            <a:srgbClr val="207B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 b="1"/>
          </a:p>
        </p:txBody>
      </p:sp>
      <p:sp>
        <p:nvSpPr>
          <p:cNvPr id="8" name="文本框 7"/>
          <p:cNvSpPr txBox="1"/>
          <p:nvPr/>
        </p:nvSpPr>
        <p:spPr>
          <a:xfrm>
            <a:off x="1050925" y="22225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b="1">
                <a:solidFill>
                  <a:schemeClr val="bg1"/>
                </a:solidFill>
                <a:sym typeface="+mn-ea"/>
              </a:rPr>
              <a:t>个人中心</a:t>
            </a:r>
            <a:r>
              <a:rPr lang="en-US" altLang="zh-CN" b="1">
                <a:solidFill>
                  <a:schemeClr val="bg1"/>
                </a:solidFill>
                <a:sym typeface="+mn-ea"/>
              </a:rPr>
              <a:t> | </a:t>
            </a:r>
            <a:r>
              <a:rPr lang="zh-CN" altLang="en-US" b="1">
                <a:solidFill>
                  <a:schemeClr val="bg1"/>
                </a:solidFill>
                <a:sym typeface="+mn-ea"/>
              </a:rPr>
              <a:t>板块功能</a:t>
            </a:r>
            <a:endParaRPr lang="zh-CN" altLang="en-US" b="1">
              <a:solidFill>
                <a:schemeClr val="bg1"/>
              </a:solidFill>
              <a:sym typeface="+mn-ea"/>
            </a:endParaRPr>
          </a:p>
        </p:txBody>
      </p:sp>
      <p:pic>
        <p:nvPicPr>
          <p:cNvPr id="11" name="图片 10" descr="333438303937323b333633383532303b83f15f6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81330" y="173355"/>
            <a:ext cx="458470" cy="458470"/>
          </a:xfrm>
          <a:prstGeom prst="rect">
            <a:avLst/>
          </a:prstGeom>
        </p:spPr>
      </p:pic>
      <p:sp>
        <p:nvSpPr>
          <p:cNvPr id="19" name="文本框 18"/>
          <p:cNvSpPr txBox="1"/>
          <p:nvPr>
            <p:custDataLst>
              <p:tags r:id="rId3"/>
            </p:custDataLst>
          </p:nvPr>
        </p:nvSpPr>
        <p:spPr>
          <a:xfrm>
            <a:off x="581660" y="1001395"/>
            <a:ext cx="7026910" cy="18846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indent="-285750">
              <a:lnSpc>
                <a:spcPct val="190000"/>
              </a:lnSpc>
              <a:buFont typeface="Wingdings" panose="05000000000000000000" charset="0"/>
              <a:buChar char="Ø"/>
            </a:pPr>
            <a:r>
              <a:rPr lang="zh-CN" altLang="en-US" sz="1200"/>
              <a:t>个人信息页面包含个人信息、会员信息与权益、企业认证、系统组网</a:t>
            </a:r>
            <a:endParaRPr lang="zh-CN" altLang="en-US" sz="1200"/>
          </a:p>
          <a:p>
            <a:pPr marL="285750" indent="-285750">
              <a:lnSpc>
                <a:spcPct val="190000"/>
              </a:lnSpc>
              <a:buFont typeface="Wingdings" panose="05000000000000000000" charset="0"/>
              <a:buChar char="u"/>
            </a:pPr>
            <a:r>
              <a:rPr lang="zh-CN" altLang="en-US" sz="1200"/>
              <a:t>个人信息：修改用户昵称、头像、修改密码、查看操作日志、更换账号、注销账号功能；</a:t>
            </a:r>
            <a:endParaRPr lang="zh-CN" altLang="en-US" sz="1200"/>
          </a:p>
          <a:p>
            <a:pPr marL="285750" indent="-285750">
              <a:lnSpc>
                <a:spcPct val="190000"/>
              </a:lnSpc>
              <a:buFont typeface="Wingdings" panose="05000000000000000000" charset="0"/>
              <a:buChar char="u"/>
            </a:pPr>
            <a:r>
              <a:rPr lang="zh-CN" altLang="en-US" sz="1200"/>
              <a:t>会员信息与权益：用户充值开通会员；</a:t>
            </a:r>
            <a:endParaRPr lang="zh-CN" altLang="en-US" sz="1200"/>
          </a:p>
          <a:p>
            <a:pPr marL="285750" indent="-285750">
              <a:lnSpc>
                <a:spcPct val="190000"/>
              </a:lnSpc>
              <a:buFont typeface="Wingdings" panose="05000000000000000000" charset="0"/>
              <a:buChar char="u"/>
            </a:pPr>
            <a:r>
              <a:rPr lang="zh-CN" altLang="en-US" sz="1200"/>
              <a:t>企业认证：提交企业信息进行认证；</a:t>
            </a:r>
            <a:endParaRPr lang="zh-CN" altLang="en-US" sz="1200"/>
          </a:p>
          <a:p>
            <a:pPr marL="285750" indent="-285750">
              <a:lnSpc>
                <a:spcPct val="190000"/>
              </a:lnSpc>
              <a:buFont typeface="Wingdings" panose="05000000000000000000" charset="0"/>
              <a:buChar char="u"/>
            </a:pPr>
            <a:r>
              <a:rPr lang="zh-CN" altLang="en-US" sz="1200"/>
              <a:t>系统组网：输入企业内其他员工的系统</a:t>
            </a:r>
            <a:r>
              <a:rPr lang="en-US" altLang="zh-CN" sz="1200"/>
              <a:t>ID</a:t>
            </a:r>
            <a:r>
              <a:rPr lang="zh-CN" altLang="en-US" sz="1200"/>
              <a:t>进行组网，组网后账号间的数据可以互通。</a:t>
            </a:r>
            <a:endParaRPr lang="zh-CN" altLang="en-US" sz="1200"/>
          </a:p>
        </p:txBody>
      </p:sp>
      <p:pic>
        <p:nvPicPr>
          <p:cNvPr id="12" name="图片 11" descr="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584815" y="211455"/>
            <a:ext cx="1056005" cy="379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315085" y="2987040"/>
            <a:ext cx="5224145" cy="35528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15350" y="1288415"/>
            <a:ext cx="2069465" cy="453771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UNIT_PLACING_PICTURE_USER_VIEWPORT" val="{&quot;height&quot;:3021,&quot;width&quot;:4573}"/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  <p:tag name="KSO_WM_UNIT_PLACING_PICTURE_USER_VIEWPORT" val="{&quot;height&quot;:4990,&quot;width&quot;:1635}"/>
</p:tagLst>
</file>

<file path=ppt/tags/tag36.xml><?xml version="1.0" encoding="utf-8"?>
<p:tagLst xmlns:p="http://schemas.openxmlformats.org/presentationml/2006/main">
  <p:tag name="KSO_WM_BEAUTIFY_FLAG" val=""/>
  <p:tag name="KSO_WM_UNIT_PLACING_PICTURE_USER_VIEWPORT" val="{&quot;height&quot;:810,&quot;width&quot;:1634}"/>
</p:tagLst>
</file>

<file path=ppt/tags/tag37.xml><?xml version="1.0" encoding="utf-8"?>
<p:tagLst xmlns:p="http://schemas.openxmlformats.org/presentationml/2006/main">
  <p:tag name="KSO_WM_BEAUTIFY_FLAG" val=""/>
  <p:tag name="KSO_WM_UNIT_PLACING_PICTURE_USER_VIEWPORT" val="{&quot;height&quot;:5809,&quot;width&quot;:8829}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UNIT_PLACING_PICTURE_USER_VIEWPORT" val="{&quot;height&quot;:1967,&quot;width&quot;:1958}"/>
  <p:tag name="KSO_WM_BEAUTIFY_FLAG" val=""/>
</p:tagLst>
</file>

<file path=ppt/tags/tag83.xml><?xml version="1.0" encoding="utf-8"?>
<p:tagLst xmlns:p="http://schemas.openxmlformats.org/presentationml/2006/main">
  <p:tag name="KSO_WM_UNIT_PLACING_PICTURE_USER_VIEWPORT" val="{&quot;height&quot;:1877,&quot;width&quot;:6104}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commondata" val="eyJoZGlkIjoiZGIzYTAwNmEyMGJmYWE2ZTBiMGYyNTc5OWFiMzQxNzIifQ==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1861</Words>
  <Application>WPS 演示</Application>
  <PresentationFormat>宽屏</PresentationFormat>
  <Paragraphs>183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Arial</vt:lpstr>
      <vt:lpstr>宋体</vt:lpstr>
      <vt:lpstr>Wingdings</vt:lpstr>
      <vt:lpstr>Arial Unicode MS</vt:lpstr>
      <vt:lpstr>Calibri</vt:lpstr>
      <vt:lpstr>微软雅黑</vt:lpstr>
      <vt:lpstr>Wingdings</vt:lpstr>
      <vt:lpstr>楷体</vt:lpstr>
      <vt:lpstr>Impact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７</cp:lastModifiedBy>
  <cp:revision>3</cp:revision>
  <dcterms:created xsi:type="dcterms:W3CDTF">2023-12-03T04:09:18Z</dcterms:created>
  <dcterms:modified xsi:type="dcterms:W3CDTF">2023-12-03T07:48:08Z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FD30919D418C40FAADEF25115BAFA46F_12</vt:lpwstr>
  </property>
  <property fmtid="{D5CDD505-2E9C-101B-9397-08002B2CF9AE}" pid="3" name="KSOProductBuildVer">
    <vt:lpwstr>2052-12.1.0.15374</vt:lpwstr>
  </property>
</Properties>
</file>