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11091168" r:id="rId2"/>
    <p:sldId id="11091280" r:id="rId3"/>
    <p:sldId id="11091281" r:id="rId4"/>
    <p:sldId id="11091282" r:id="rId5"/>
    <p:sldId id="11091283" r:id="rId6"/>
    <p:sldId id="1109125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9">
          <p15:clr>
            <a:srgbClr val="A4A3A4"/>
          </p15:clr>
        </p15:guide>
        <p15:guide id="2" pos="372">
          <p15:clr>
            <a:srgbClr val="A4A3A4"/>
          </p15:clr>
        </p15:guide>
        <p15:guide id="3" pos="3891">
          <p15:clr>
            <a:srgbClr val="A4A3A4"/>
          </p15:clr>
        </p15:guide>
        <p15:guide id="4" orient="horz" pos="27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C9A"/>
    <a:srgbClr val="0070C0"/>
    <a:srgbClr val="00B0F0"/>
    <a:srgbClr val="B5D2ED"/>
    <a:srgbClr val="00AAA7"/>
    <a:srgbClr val="6491C8"/>
    <a:srgbClr val="75D1CF"/>
    <a:srgbClr val="FFFFFF"/>
    <a:srgbClr val="E7E6E6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1269" autoAdjust="0"/>
  </p:normalViewPr>
  <p:slideViewPr>
    <p:cSldViewPr snapToGrid="0" showGuides="1">
      <p:cViewPr varScale="1">
        <p:scale>
          <a:sx n="84" d="100"/>
          <a:sy n="84" d="100"/>
        </p:scale>
        <p:origin x="180" y="54"/>
      </p:cViewPr>
      <p:guideLst>
        <p:guide orient="horz" pos="819"/>
        <p:guide pos="372"/>
        <p:guide pos="3891"/>
        <p:guide orient="horz" pos="27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5084"/>
    </p:cViewPr>
  </p:sorterViewPr>
  <p:notesViewPr>
    <p:cSldViewPr snapToGrid="0">
      <p:cViewPr varScale="1">
        <p:scale>
          <a:sx n="74" d="100"/>
          <a:sy n="74" d="100"/>
        </p:scale>
        <p:origin x="28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15D6A-289D-466D-A5EA-3B96E920D80B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D9D0-465E-48E3-B6AC-1F1A39AC2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F77DA-EAC4-4FAA-AB54-D57905E3163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B4833-AC0C-4700-81A4-1E8E97F7A7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.jpeg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7544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-12700"/>
            <a:ext cx="12192000" cy="6883400"/>
          </a:xfrm>
          <a:prstGeom prst="rect">
            <a:avLst/>
          </a:prstGeom>
          <a:solidFill>
            <a:srgbClr val="2E2E2E">
              <a:alpha val="36000"/>
            </a:srgbClr>
          </a:solidFill>
        </p:spPr>
      </p:pic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572135" y="741680"/>
            <a:ext cx="11045190" cy="5373370"/>
            <a:chOff x="901" y="1168"/>
            <a:chExt cx="17394" cy="8462"/>
          </a:xfrm>
        </p:grpSpPr>
        <p:sp>
          <p:nvSpPr>
            <p:cNvPr id="8" name="矩形 7"/>
            <p:cNvSpPr/>
            <p:nvPr userDrawn="1">
              <p:custDataLst>
                <p:tags r:id="rId8"/>
              </p:custDataLst>
            </p:nvPr>
          </p:nvSpPr>
          <p:spPr>
            <a:xfrm>
              <a:off x="901" y="1168"/>
              <a:ext cx="17394" cy="8463"/>
            </a:xfrm>
            <a:prstGeom prst="rect">
              <a:avLst/>
            </a:prstGeom>
            <a:solidFill>
              <a:schemeClr val="tx2">
                <a:lumMod val="90000"/>
                <a:alpha val="38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 userDrawn="1">
              <p:custDataLst>
                <p:tags r:id="rId9"/>
              </p:custDataLst>
            </p:nvPr>
          </p:nvCxnSpPr>
          <p:spPr>
            <a:xfrm>
              <a:off x="5673" y="6295"/>
              <a:ext cx="78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738730" y="2854800"/>
            <a:ext cx="8712000" cy="10152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738730" y="4147200"/>
            <a:ext cx="8712000" cy="608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12" name="直角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7544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35" y="-12700"/>
            <a:ext cx="12192000" cy="68834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3288000" y="5005070"/>
            <a:ext cx="5616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823273" y="3817495"/>
            <a:ext cx="6545455" cy="107357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2823273" y="5095137"/>
            <a:ext cx="6545455" cy="90328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7" name="直角三角形 6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24" name="组合 23"/>
          <p:cNvGrpSpPr/>
          <p:nvPr userDrawn="1">
            <p:custDataLst>
              <p:tags r:id="rId6"/>
            </p:custDataLst>
          </p:nvPr>
        </p:nvGrpSpPr>
        <p:grpSpPr>
          <a:xfrm>
            <a:off x="10973435" y="236220"/>
            <a:ext cx="1021080" cy="207010"/>
            <a:chOff x="10165080" y="903605"/>
            <a:chExt cx="1021080" cy="207010"/>
          </a:xfrm>
        </p:grpSpPr>
        <p:sp>
          <p:nvSpPr>
            <p:cNvPr id="15" name="椭圆 14"/>
            <p:cNvSpPr/>
            <p:nvPr userDrawn="1">
              <p:custDataLst>
                <p:tags r:id="rId7"/>
              </p:custDataLst>
            </p:nvPr>
          </p:nvSpPr>
          <p:spPr>
            <a:xfrm>
              <a:off x="10979150" y="903605"/>
              <a:ext cx="207010" cy="2070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8"/>
              </p:custDataLst>
            </p:nvPr>
          </p:nvSpPr>
          <p:spPr>
            <a:xfrm>
              <a:off x="10695305" y="903605"/>
              <a:ext cx="207010" cy="20701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>
              <p:custDataLst>
                <p:tags r:id="rId9"/>
              </p:custDataLst>
            </p:nvPr>
          </p:nvSpPr>
          <p:spPr>
            <a:xfrm>
              <a:off x="10431780" y="903605"/>
              <a:ext cx="207010" cy="207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>
              <p:custDataLst>
                <p:tags r:id="rId10"/>
              </p:custDataLst>
            </p:nvPr>
          </p:nvSpPr>
          <p:spPr>
            <a:xfrm>
              <a:off x="10165080" y="903605"/>
              <a:ext cx="207010" cy="2070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8290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5" name="组合 24"/>
          <p:cNvGrpSpPr/>
          <p:nvPr userDrawn="1">
            <p:custDataLst>
              <p:tags r:id="rId2"/>
            </p:custDataLst>
          </p:nvPr>
        </p:nvGrpSpPr>
        <p:grpSpPr>
          <a:xfrm>
            <a:off x="10701655" y="5378450"/>
            <a:ext cx="1202690" cy="1206500"/>
            <a:chOff x="10966" y="2669"/>
            <a:chExt cx="8215" cy="8236"/>
          </a:xfrm>
        </p:grpSpPr>
        <p:sp>
          <p:nvSpPr>
            <p:cNvPr id="26" name="直角三角形 25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直角三角形 28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直角三角形 29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3"/>
            </p:custDataLst>
          </p:nvPr>
        </p:nvGrpSpPr>
        <p:grpSpPr>
          <a:xfrm rot="10800000">
            <a:off x="288290" y="273050"/>
            <a:ext cx="1202690" cy="1206500"/>
            <a:chOff x="10966" y="2669"/>
            <a:chExt cx="8215" cy="8236"/>
          </a:xfrm>
        </p:grpSpPr>
        <p:sp>
          <p:nvSpPr>
            <p:cNvPr id="32" name="直角三角形 31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直角三角形 32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直角三角形 33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5560" y="-4445"/>
            <a:ext cx="504126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 flipH="1">
            <a:off x="-35560" y="5655310"/>
            <a:ext cx="1202690" cy="1206500"/>
            <a:chOff x="10966" y="2669"/>
            <a:chExt cx="8215" cy="8236"/>
          </a:xfrm>
        </p:grpSpPr>
        <p:sp>
          <p:nvSpPr>
            <p:cNvPr id="11" name="直角三角形 10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直角三角形 28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直角三角形 29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/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75885" y="770255"/>
            <a:ext cx="6405245" cy="508762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16" name="直角三角形 15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16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/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 rot="16200000">
            <a:off x="10554335" y="-2539"/>
            <a:ext cx="1635760" cy="1640840"/>
            <a:chOff x="10966" y="2669"/>
            <a:chExt cx="8215" cy="8236"/>
          </a:xfrm>
        </p:grpSpPr>
        <p:sp>
          <p:nvSpPr>
            <p:cNvPr id="17" name="直角三角形 16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3999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8" name="组合 7"/>
          <p:cNvGrpSpPr/>
          <p:nvPr userDrawn="1">
            <p:custDataLst>
              <p:tags r:id="rId10"/>
            </p:custDataLst>
          </p:nvPr>
        </p:nvGrpSpPr>
        <p:grpSpPr>
          <a:xfrm>
            <a:off x="10989310" y="5650230"/>
            <a:ext cx="1202690" cy="1206500"/>
            <a:chOff x="10966" y="2669"/>
            <a:chExt cx="8215" cy="8236"/>
          </a:xfrm>
        </p:grpSpPr>
        <p:sp>
          <p:nvSpPr>
            <p:cNvPr id="12" name="直角三角形 11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13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直角三角形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589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9490075" y="4160520"/>
            <a:ext cx="2700020" cy="2708275"/>
            <a:chOff x="10966" y="2669"/>
            <a:chExt cx="8215" cy="8236"/>
          </a:xfrm>
        </p:grpSpPr>
        <p:sp>
          <p:nvSpPr>
            <p:cNvPr id="22" name="直角三角形 21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直角三角形 22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2700020" cy="2708275"/>
            <a:chOff x="10966" y="2669"/>
            <a:chExt cx="8215" cy="8236"/>
          </a:xfrm>
        </p:grpSpPr>
        <p:sp>
          <p:nvSpPr>
            <p:cNvPr id="26" name="直角三角形 25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直角三角形 26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12" name="直角三角形 11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直角三角形 12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13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765175" y="694055"/>
            <a:ext cx="11424285" cy="6174740"/>
            <a:chOff x="1205" y="1093"/>
            <a:chExt cx="17991" cy="9724"/>
          </a:xfrm>
        </p:grpSpPr>
        <p:grpSp>
          <p:nvGrpSpPr>
            <p:cNvPr id="18" name="组合 17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6056" y="7667"/>
              <a:ext cx="3141" cy="3150"/>
              <a:chOff x="10966" y="2669"/>
              <a:chExt cx="8215" cy="8236"/>
            </a:xfrm>
          </p:grpSpPr>
          <p:sp>
            <p:nvSpPr>
              <p:cNvPr id="19" name="直角三角形 18"/>
              <p:cNvSpPr/>
              <p:nvPr userDrawn="1">
                <p:custDataLst>
                  <p:tags r:id="rId20"/>
                </p:custDataLst>
              </p:nvPr>
            </p:nvSpPr>
            <p:spPr>
              <a:xfrm flipH="1">
                <a:off x="10966" y="2669"/>
                <a:ext cx="8215" cy="8215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直角三角形 19"/>
              <p:cNvSpPr/>
              <p:nvPr userDrawn="1">
                <p:custDataLst>
                  <p:tags r:id="rId21"/>
                </p:custDataLst>
              </p:nvPr>
            </p:nvSpPr>
            <p:spPr>
              <a:xfrm flipH="1">
                <a:off x="12472" y="4196"/>
                <a:ext cx="6709" cy="6709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直角三角形 20"/>
              <p:cNvSpPr/>
              <p:nvPr userDrawn="1">
                <p:custDataLst>
                  <p:tags r:id="rId22"/>
                </p:custDataLst>
              </p:nvPr>
            </p:nvSpPr>
            <p:spPr>
              <a:xfrm flipH="1">
                <a:off x="13904" y="5607"/>
                <a:ext cx="5277" cy="5298"/>
              </a:xfrm>
              <a:prstGeom prst="rtTriangl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205" y="1093"/>
              <a:ext cx="16790" cy="8614"/>
              <a:chOff x="765175" y="694055"/>
              <a:chExt cx="10661650" cy="5469890"/>
            </a:xfrm>
          </p:grpSpPr>
          <p:sp>
            <p:nvSpPr>
              <p:cNvPr id="7" name="矩形 6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765175" y="694055"/>
                <a:ext cx="10661650" cy="54698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765175" y="694055"/>
                <a:ext cx="3169920" cy="54692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15573" y="7285"/>
              <a:ext cx="2422" cy="2422"/>
              <a:chOff x="15573" y="6825"/>
              <a:chExt cx="2422" cy="2422"/>
            </a:xfrm>
          </p:grpSpPr>
          <p:sp>
            <p:nvSpPr>
              <p:cNvPr id="10" name="直角三角形 9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15573" y="6825"/>
                <a:ext cx="2422" cy="2422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16017" y="7268"/>
                <a:ext cx="1978" cy="197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16439" y="7690"/>
                <a:ext cx="1556" cy="1556"/>
              </a:xfrm>
              <a:prstGeom prst="rtTriangl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 userDrawn="1">
              <p:custDataLst>
                <p:tags r:id="rId10"/>
              </p:custDataLst>
            </p:nvPr>
          </p:nvGrpSpPr>
          <p:grpSpPr>
            <a:xfrm>
              <a:off x="16008" y="1423"/>
              <a:ext cx="1608" cy="326"/>
              <a:chOff x="10165080" y="903605"/>
              <a:chExt cx="1021080" cy="207010"/>
            </a:xfrm>
          </p:grpSpPr>
          <p:sp>
            <p:nvSpPr>
              <p:cNvPr id="14" name="椭圆 13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0979150" y="903605"/>
                <a:ext cx="207010" cy="2070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10695305" y="903605"/>
                <a:ext cx="207010" cy="20701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 userDrawn="1">
                <p:custDataLst>
                  <p:tags r:id="rId13"/>
                </p:custDataLst>
              </p:nvPr>
            </p:nvSpPr>
            <p:spPr>
              <a:xfrm>
                <a:off x="10431780" y="903605"/>
                <a:ext cx="207010" cy="2070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 userDrawn="1">
                <p:custDataLst>
                  <p:tags r:id="rId14"/>
                </p:custDataLst>
              </p:nvPr>
            </p:nvSpPr>
            <p:spPr>
              <a:xfrm>
                <a:off x="10165080" y="903605"/>
                <a:ext cx="207010" cy="20701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4216075" y="2412694"/>
            <a:ext cx="6003872" cy="107304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3"/>
            </p:custDataLst>
          </p:nvPr>
        </p:nvSpPr>
        <p:spPr>
          <a:xfrm>
            <a:off x="4216075" y="3546350"/>
            <a:ext cx="6003872" cy="881506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13" name="直角三角形 12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15" name="直角三角形 14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16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0195782" y="4868705"/>
            <a:ext cx="1994778" cy="2000493"/>
            <a:chOff x="10966" y="2669"/>
            <a:chExt cx="8215" cy="8236"/>
          </a:xfrm>
        </p:grpSpPr>
        <p:sp>
          <p:nvSpPr>
            <p:cNvPr id="7" name="直角三角形 6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1" name="直接连接符 10"/>
          <p:cNvCxnSpPr/>
          <p:nvPr userDrawn="1">
            <p:custDataLst>
              <p:tags r:id="rId2"/>
            </p:custDataLst>
          </p:nvPr>
        </p:nvCxnSpPr>
        <p:spPr>
          <a:xfrm>
            <a:off x="5425440" y="6041390"/>
            <a:ext cx="560133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-3810" y="816817"/>
            <a:ext cx="684276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286468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0554335" y="5227955"/>
            <a:ext cx="1635760" cy="1640840"/>
            <a:chOff x="10966" y="2669"/>
            <a:chExt cx="8215" cy="8236"/>
          </a:xfrm>
        </p:grpSpPr>
        <p:sp>
          <p:nvSpPr>
            <p:cNvPr id="13" name="直角三角形 12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  <a:t>2023/10/10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 flipH="1">
            <a:off x="-5080" y="5221605"/>
            <a:ext cx="1635760" cy="1640840"/>
            <a:chOff x="10966" y="2669"/>
            <a:chExt cx="8215" cy="8236"/>
          </a:xfrm>
        </p:grpSpPr>
        <p:sp>
          <p:nvSpPr>
            <p:cNvPr id="12" name="直角三角形 11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0966" y="2669"/>
              <a:ext cx="8215" cy="821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2472" y="4196"/>
              <a:ext cx="6709" cy="67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3904" y="5607"/>
              <a:ext cx="5277" cy="5298"/>
            </a:xfrm>
            <a:prstGeom prst="rt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/>
          <a:lstStyle>
            <a:lvl1pPr marL="5143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715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4287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8859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3431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39900" y="3843020"/>
            <a:ext cx="9123680" cy="1015365"/>
          </a:xfrm>
        </p:spPr>
        <p:txBody>
          <a:bodyPr>
            <a:noAutofit/>
          </a:bodyPr>
          <a:lstStyle/>
          <a:p>
            <a:r>
              <a:rPr lang="zh-CN" altLang="en-US" sz="5400" dirty="0"/>
              <a:t>使用指南</a:t>
            </a:r>
            <a:endParaRPr lang="zh-CN" altLang="en-US" sz="36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40" y="1959659"/>
            <a:ext cx="1331760" cy="4428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>
            <a:extLst>
              <a:ext uri="{FF2B5EF4-FFF2-40B4-BE49-F238E27FC236}">
                <a16:creationId xmlns:a16="http://schemas.microsoft.com/office/drawing/2014/main" id="{858E243F-7B64-FF37-4537-4661AE2EE35A}"/>
              </a:ext>
            </a:extLst>
          </p:cNvPr>
          <p:cNvSpPr txBox="1">
            <a:spLocks/>
          </p:cNvSpPr>
          <p:nvPr/>
        </p:nvSpPr>
        <p:spPr>
          <a:xfrm>
            <a:off x="115215" y="77441"/>
            <a:ext cx="10438269" cy="871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40"/>
              </a:lnSpc>
              <a:spcBef>
                <a:spcPct val="0"/>
              </a:spcBef>
              <a:buNone/>
              <a:defRPr sz="2665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2000">
                <a:latin typeface="+mj-ea"/>
              </a:rPr>
              <a:t>欧电云根据</a:t>
            </a:r>
            <a:r>
              <a:rPr lang="en-US" altLang="zh-CN" sz="2000">
                <a:latin typeface="+mj-ea"/>
              </a:rPr>
              <a:t>MetaRetail</a:t>
            </a:r>
            <a:r>
              <a:rPr lang="zh-CN" altLang="en-US" sz="2000">
                <a:latin typeface="+mj-ea"/>
              </a:rPr>
              <a:t>提供的定制模型进行项目交付</a:t>
            </a:r>
            <a:endParaRPr lang="zh-HK" altLang="en-US" sz="2000" dirty="0">
              <a:latin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C88C16-F652-B07B-C972-05C359F0FE0A}"/>
              </a:ext>
            </a:extLst>
          </p:cNvPr>
          <p:cNvSpPr/>
          <p:nvPr/>
        </p:nvSpPr>
        <p:spPr>
          <a:xfrm>
            <a:off x="59275" y="645046"/>
            <a:ext cx="11472041" cy="412034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1D1D1A">
                  <a:lumMod val="85000"/>
                  <a:lumOff val="15000"/>
                </a:srgbClr>
              </a:solidFill>
              <a:latin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6862EB-77C4-F80A-1466-767B1BB030F9}"/>
              </a:ext>
            </a:extLst>
          </p:cNvPr>
          <p:cNvSpPr txBox="1"/>
          <p:nvPr/>
        </p:nvSpPr>
        <p:spPr>
          <a:xfrm>
            <a:off x="223095" y="731222"/>
            <a:ext cx="11472040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 err="1">
                <a:solidFill>
                  <a:srgbClr val="000000"/>
                </a:solidFill>
                <a:latin typeface="Microsoft YaHei" panose="020B0503020204020204" pitchFamily="34" charset="-122"/>
              </a:rPr>
              <a:t>MetaRetail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定制的领域包括基线产品提供的模型拓展、业务流程拓展、功能拓展和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UI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拓展。</a:t>
            </a:r>
            <a:endParaRPr kumimoji="1" lang="en-US" altLang="zh-CN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欧电云在</a:t>
            </a:r>
            <a:r>
              <a:rPr kumimoji="1" lang="en-US" altLang="zh-CN" sz="1600" dirty="0" err="1">
                <a:solidFill>
                  <a:srgbClr val="000000"/>
                </a:solidFill>
                <a:latin typeface="Microsoft YaHei" panose="020B0503020204020204" pitchFamily="34" charset="-122"/>
              </a:rPr>
              <a:t>MetaRetail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提供的开发平台基础上进行版本和功能定制。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08F02A8-E83D-2342-7650-D1169C78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75" y="1624685"/>
            <a:ext cx="9899151" cy="48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>
            <a:extLst>
              <a:ext uri="{FF2B5EF4-FFF2-40B4-BE49-F238E27FC236}">
                <a16:creationId xmlns:a16="http://schemas.microsoft.com/office/drawing/2014/main" id="{FAE644C6-CF45-99D1-AB2A-A27C5618C8D7}"/>
              </a:ext>
            </a:extLst>
          </p:cNvPr>
          <p:cNvSpPr txBox="1">
            <a:spLocks/>
          </p:cNvSpPr>
          <p:nvPr/>
        </p:nvSpPr>
        <p:spPr>
          <a:xfrm>
            <a:off x="115215" y="77441"/>
            <a:ext cx="10438269" cy="871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40"/>
              </a:lnSpc>
              <a:spcBef>
                <a:spcPct val="0"/>
              </a:spcBef>
              <a:buNone/>
              <a:defRPr sz="2665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2000">
                <a:latin typeface="+mj-ea"/>
              </a:rPr>
              <a:t>欧电云参与基线产品的行业版本定制</a:t>
            </a:r>
            <a:endParaRPr lang="zh-HK" altLang="en-US" sz="2000" dirty="0">
              <a:latin typeface="+mj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6753A3B-6D24-13C6-78C8-F0070180EDFD}"/>
              </a:ext>
            </a:extLst>
          </p:cNvPr>
          <p:cNvSpPr/>
          <p:nvPr/>
        </p:nvSpPr>
        <p:spPr>
          <a:xfrm>
            <a:off x="59275" y="645046"/>
            <a:ext cx="11472041" cy="412034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1D1D1A">
                  <a:lumMod val="85000"/>
                  <a:lumOff val="15000"/>
                </a:srgbClr>
              </a:solidFill>
              <a:latin typeface="微软雅黑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C1C733D-CCDF-B1A2-8A67-C32069B87773}"/>
              </a:ext>
            </a:extLst>
          </p:cNvPr>
          <p:cNvSpPr txBox="1"/>
          <p:nvPr/>
        </p:nvSpPr>
        <p:spPr>
          <a:xfrm>
            <a:off x="223095" y="731222"/>
            <a:ext cx="11472040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欧电云将发挥自身在零售、白酒、医药等领域经验，在</a:t>
            </a:r>
            <a:r>
              <a:rPr kumimoji="1" lang="en-US" altLang="zh-CN" sz="1600" dirty="0" err="1">
                <a:solidFill>
                  <a:srgbClr val="000000"/>
                </a:solidFill>
                <a:latin typeface="Microsoft YaHei" panose="020B0503020204020204" pitchFamily="34" charset="-122"/>
              </a:rPr>
              <a:t>MetaRetail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基线产品的基础上对行业版本进行定制，参与相应行业内客户项目的定制交付。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1DD0B36D-9B22-57A2-8FBF-BE6B54D8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90" y="1637843"/>
            <a:ext cx="9340564" cy="4949701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7E8E168-9144-DA76-3F4C-91DC47AFB8AD}"/>
              </a:ext>
            </a:extLst>
          </p:cNvPr>
          <p:cNvSpPr/>
          <p:nvPr/>
        </p:nvSpPr>
        <p:spPr>
          <a:xfrm>
            <a:off x="5686595" y="1850689"/>
            <a:ext cx="3659225" cy="1021702"/>
          </a:xfrm>
          <a:prstGeom prst="rect">
            <a:avLst/>
          </a:prstGeom>
          <a:solidFill>
            <a:srgbClr val="E9002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7F38646-AD74-6921-AD01-BC90D8BFF2E0}"/>
              </a:ext>
            </a:extLst>
          </p:cNvPr>
          <p:cNvSpPr txBox="1"/>
          <p:nvPr/>
        </p:nvSpPr>
        <p:spPr>
          <a:xfrm>
            <a:off x="6350473" y="2164280"/>
            <a:ext cx="25157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欧电云项目定制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F0C0293-6E71-E3EC-3302-D9C4AB75B6BF}"/>
              </a:ext>
            </a:extLst>
          </p:cNvPr>
          <p:cNvSpPr/>
          <p:nvPr/>
        </p:nvSpPr>
        <p:spPr>
          <a:xfrm>
            <a:off x="5686595" y="3483150"/>
            <a:ext cx="3659225" cy="1021702"/>
          </a:xfrm>
          <a:prstGeom prst="rect">
            <a:avLst/>
          </a:prstGeom>
          <a:solidFill>
            <a:srgbClr val="E9002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96956F9-0A30-BA87-3014-5092734CAE80}"/>
              </a:ext>
            </a:extLst>
          </p:cNvPr>
          <p:cNvSpPr txBox="1"/>
          <p:nvPr/>
        </p:nvSpPr>
        <p:spPr>
          <a:xfrm>
            <a:off x="6253645" y="3796741"/>
            <a:ext cx="27160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欧电云行业版本定制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E254A54-DA86-A61B-EACD-5A8DCFDEEB75}"/>
              </a:ext>
            </a:extLst>
          </p:cNvPr>
          <p:cNvSpPr/>
          <p:nvPr/>
        </p:nvSpPr>
        <p:spPr>
          <a:xfrm>
            <a:off x="5683788" y="5263625"/>
            <a:ext cx="3659225" cy="1021702"/>
          </a:xfrm>
          <a:prstGeom prst="rect">
            <a:avLst/>
          </a:prstGeom>
          <a:solidFill>
            <a:srgbClr val="E9002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FFC2D1D-E443-A21D-A08C-933986B1E930}"/>
              </a:ext>
            </a:extLst>
          </p:cNvPr>
          <p:cNvSpPr txBox="1"/>
          <p:nvPr/>
        </p:nvSpPr>
        <p:spPr>
          <a:xfrm>
            <a:off x="6250838" y="5577216"/>
            <a:ext cx="27160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</a:rPr>
              <a:t>MetaRetail</a:t>
            </a:r>
            <a:r>
              <a:rPr kumimoji="1"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</a:rPr>
              <a:t>基线产品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7D68881-C8DA-69F5-FE4A-3C5C25F06AB5}"/>
              </a:ext>
            </a:extLst>
          </p:cNvPr>
          <p:cNvSpPr txBox="1"/>
          <p:nvPr/>
        </p:nvSpPr>
        <p:spPr>
          <a:xfrm>
            <a:off x="458924" y="5328418"/>
            <a:ext cx="2065307" cy="943766"/>
          </a:xfrm>
          <a:prstGeom prst="rect">
            <a:avLst/>
          </a:prstGeom>
          <a:noFill/>
          <a:ln>
            <a:solidFill>
              <a:srgbClr val="1D1D1A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</a:rPr>
              <a:t>华为新零售提供基线版本的产品功能，并提供可供定制化开发的技术开放平台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18D3F15-8AC8-92B4-CDEE-9AD741D29ABF}"/>
              </a:ext>
            </a:extLst>
          </p:cNvPr>
          <p:cNvSpPr txBox="1"/>
          <p:nvPr/>
        </p:nvSpPr>
        <p:spPr>
          <a:xfrm>
            <a:off x="458924" y="3449176"/>
            <a:ext cx="2065307" cy="943766"/>
          </a:xfrm>
          <a:prstGeom prst="rect">
            <a:avLst/>
          </a:prstGeom>
          <a:noFill/>
          <a:ln>
            <a:solidFill>
              <a:srgbClr val="1D1D1A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</a:rPr>
              <a:t>欧电云在基线版本的基础上，构建行业版本（零售、白酒、医药等）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ED61B92-95A8-E836-1415-2ADAC08B4495}"/>
              </a:ext>
            </a:extLst>
          </p:cNvPr>
          <p:cNvSpPr txBox="1"/>
          <p:nvPr/>
        </p:nvSpPr>
        <p:spPr>
          <a:xfrm>
            <a:off x="458924" y="1918988"/>
            <a:ext cx="2065307" cy="666767"/>
          </a:xfrm>
          <a:prstGeom prst="rect">
            <a:avLst/>
          </a:prstGeom>
          <a:noFill/>
          <a:ln>
            <a:solidFill>
              <a:srgbClr val="1D1D1A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</a:rPr>
              <a:t>欧电云针对具体项目需求，做客户化的定制交付</a:t>
            </a:r>
          </a:p>
        </p:txBody>
      </p:sp>
    </p:spTree>
    <p:extLst>
      <p:ext uri="{BB962C8B-B14F-4D97-AF65-F5344CB8AC3E}">
        <p14:creationId xmlns:p14="http://schemas.microsoft.com/office/powerpoint/2010/main" val="111120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5DE0826-C19C-E1E6-25FB-7C662727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65" y="1618396"/>
            <a:ext cx="5807051" cy="3868773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3D748147-CF3F-9E3C-DCE7-7B582C24603C}"/>
              </a:ext>
            </a:extLst>
          </p:cNvPr>
          <p:cNvSpPr txBox="1">
            <a:spLocks/>
          </p:cNvSpPr>
          <p:nvPr/>
        </p:nvSpPr>
        <p:spPr>
          <a:xfrm>
            <a:off x="115215" y="77441"/>
            <a:ext cx="10438269" cy="871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40"/>
              </a:lnSpc>
              <a:spcBef>
                <a:spcPct val="0"/>
              </a:spcBef>
              <a:buNone/>
              <a:defRPr sz="2665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2000">
                <a:latin typeface="+mj-ea"/>
              </a:rPr>
              <a:t>IT</a:t>
            </a:r>
            <a:r>
              <a:rPr lang="zh-CN" altLang="en-US" sz="2000">
                <a:latin typeface="+mj-ea"/>
              </a:rPr>
              <a:t>诊断和规划服务</a:t>
            </a:r>
            <a:endParaRPr lang="zh-HK" altLang="en-US" sz="2000" dirty="0">
              <a:latin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4F208C-DB84-3BC9-5C21-5DC813627436}"/>
              </a:ext>
            </a:extLst>
          </p:cNvPr>
          <p:cNvSpPr txBox="1"/>
          <p:nvPr/>
        </p:nvSpPr>
        <p:spPr>
          <a:xfrm>
            <a:off x="210619" y="641166"/>
            <a:ext cx="11472040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</a:rPr>
              <a:t>欧电云和华为新零售团队一起，在项目合作中为客户提供项目的诊断和规划服务。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DC84AA-7E22-DBFE-5B12-2EC1F5294A02}"/>
              </a:ext>
            </a:extLst>
          </p:cNvPr>
          <p:cNvSpPr txBox="1"/>
          <p:nvPr/>
        </p:nvSpPr>
        <p:spPr>
          <a:xfrm>
            <a:off x="7548346" y="1522252"/>
            <a:ext cx="2937373" cy="1439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rgbClr val="000000"/>
                </a:solidFill>
                <a:latin typeface="Microsoft YaHei" panose="020B0503020204020204" pitchFamily="34" charset="-122"/>
              </a:rPr>
              <a:t>规划服务的范围包括：</a:t>
            </a:r>
            <a:endParaRPr kumimoji="1" lang="en-US" altLang="zh-CN" sz="1400" b="1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</a:rPr>
              <a:t>IT</a:t>
            </a: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</a:rPr>
              <a:t>系统现状的调研和诊断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</a:rPr>
              <a:t>业务产品规划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</a:rPr>
              <a:t>技术架构规划</a:t>
            </a:r>
            <a:endParaRPr kumimoji="1" lang="en-US" altLang="zh-CN" sz="12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</a:rPr>
              <a:t>系统建设路径规划</a:t>
            </a:r>
            <a:endParaRPr kumimoji="1" lang="en-US" altLang="zh-CN" sz="14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0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55952900-51ED-31BE-72A8-251B6C8D576C}"/>
              </a:ext>
            </a:extLst>
          </p:cNvPr>
          <p:cNvSpPr txBox="1">
            <a:spLocks/>
          </p:cNvSpPr>
          <p:nvPr/>
        </p:nvSpPr>
        <p:spPr>
          <a:xfrm>
            <a:off x="112878" y="267129"/>
            <a:ext cx="10442347" cy="871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40"/>
              </a:lnSpc>
              <a:spcBef>
                <a:spcPct val="0"/>
              </a:spcBef>
              <a:buNone/>
              <a:defRPr sz="2665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Offering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957C9FB-7236-9A3B-39CF-E9105551585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033151"/>
              </p:ext>
            </p:extLst>
          </p:nvPr>
        </p:nvGraphicFramePr>
        <p:xfrm>
          <a:off x="495660" y="1253176"/>
          <a:ext cx="10723880" cy="1560195"/>
        </p:xfrm>
        <a:graphic>
          <a:graphicData uri="http://schemas.openxmlformats.org/drawingml/2006/table">
            <a:tbl>
              <a:tblPr/>
              <a:tblGrid>
                <a:gridCol w="141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4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4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2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217295" rtl="0" eaLnBrk="1" fontAlgn="ctr" latinLnBrk="0" hangingPunct="1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软件</a:t>
                      </a:r>
                      <a:r>
                        <a:rPr lang="en-GB" altLang="zh-CN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硬件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服务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sym typeface="+mn-ea"/>
                        </a:rPr>
                        <a:t>功能模块</a:t>
                      </a:r>
                      <a:endParaRPr lang="zh-CN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选择说明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Offering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规格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报价量纲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联营商品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通用商品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/解决方案联合销售商品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人工服务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解决方案专家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72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可选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人天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人天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72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联营商品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中级专家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72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可选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01941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高级专家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72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可选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资深专家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72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可选</a:t>
                      </a:r>
                    </a:p>
                  </a:txBody>
                  <a:tcPr marL="5346" marR="5346" marT="5346" marB="0" anchor="ctr">
                    <a:lnL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5346" marR="5346" marT="5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1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39900" y="3843020"/>
            <a:ext cx="9123680" cy="1015365"/>
          </a:xfrm>
        </p:spPr>
        <p:txBody>
          <a:bodyPr>
            <a:normAutofit fontScale="90000"/>
          </a:bodyPr>
          <a:lstStyle/>
          <a:p>
            <a:r>
              <a:rPr lang="en-US" altLang="zh-CN" sz="7300" dirty="0"/>
              <a:t>THANKS</a:t>
            </a:r>
            <a:endParaRPr lang="zh-CN" altLang="en-US" sz="49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40" y="1959659"/>
            <a:ext cx="1331760" cy="4428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el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el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0_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80"/>
  <p:tag name="KSO_WM_SLIDE_LAYOUT" val="a_b_j"/>
  <p:tag name="KSO_WM_SLIDE_LAYOUT_CNT" val="1_1_1"/>
  <p:tag name="KSO_WM_TEMPLATE_THUMBS_INDEX" val="1、5、6、8、12、14"/>
  <p:tag name="KSO_WM_TEMPLATE_SUBCATEGORY" val="0"/>
  <p:tag name="KSO_WM_TEMPLATE_MASTER_TYPE" val="1"/>
  <p:tag name="KSO_WM_TEMPLATE_COLOR_TYPE" val="1"/>
  <p:tag name="KSO_WM_TEMPLATE_MASTER_THUMB_INDEX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部门工作汇报PPT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80_1*a*1"/>
  <p:tag name="KSO_WM_TEMPLATE_CATEGORY" val="custom"/>
  <p:tag name="KSO_WM_TEMPLATE_INDEX" val="20202580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82704de-205e-4e01-a1b5-40729a627714}"/>
  <p:tag name="TABLE_ENDDRAG_ORIGIN_RECT" val="844*199"/>
  <p:tag name="TABLE_ENDDRAG_RECT" val="32*82*844*19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0_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80"/>
  <p:tag name="KSO_WM_SLIDE_LAYOUT" val="a_b_j"/>
  <p:tag name="KSO_WM_SLIDE_LAYOUT_CNT" val="1_1_1"/>
  <p:tag name="KSO_WM_TEMPLATE_THUMBS_INDEX" val="1、5、6、8、12、14"/>
  <p:tag name="KSO_WM_TEMPLATE_SUBCATEGORY" val="0"/>
  <p:tag name="KSO_WM_TEMPLATE_MASTER_TYPE" val="1"/>
  <p:tag name="KSO_WM_TEMPLATE_COLOR_TYPE" val="1"/>
  <p:tag name="KSO_WM_TEMPLATE_MASTER_THUMB_INDEX" val="1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部门工作汇报PPT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80_1*a*1"/>
  <p:tag name="KSO_WM_TEMPLATE_CATEGORY" val="custom"/>
  <p:tag name="KSO_WM_TEMPLATE_INDEX" val="20202580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2580"/>
  <p:tag name="KSO_WM_TEMPLATE_THUMBS_INDEX" val="1、5、6、8、12、14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4472C4"/>
      </a:accent1>
      <a:accent2>
        <a:srgbClr val="5E68B4"/>
      </a:accent2>
      <a:accent3>
        <a:srgbClr val="7961A3"/>
      </a:accent3>
      <a:accent4>
        <a:srgbClr val="935694"/>
      </a:accent4>
      <a:accent5>
        <a:srgbClr val="A94D82"/>
      </a:accent5>
      <a:accent6>
        <a:srgbClr val="C44472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250</Words>
  <Application>Microsoft Office PowerPoint</Application>
  <PresentationFormat>宽屏</PresentationFormat>
  <Paragraphs>40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微软雅黑</vt:lpstr>
      <vt:lpstr>微软雅黑</vt:lpstr>
      <vt:lpstr>Arial</vt:lpstr>
      <vt:lpstr>Wingdings</vt:lpstr>
      <vt:lpstr>1_Office 主题​​</vt:lpstr>
      <vt:lpstr>使用指南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乐斐</dc:creator>
  <cp:lastModifiedBy>kai lu</cp:lastModifiedBy>
  <cp:revision>2091</cp:revision>
  <dcterms:created xsi:type="dcterms:W3CDTF">2019-01-04T10:18:00Z</dcterms:created>
  <dcterms:modified xsi:type="dcterms:W3CDTF">2023-10-10T06:05:56Z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_2015_ms_pID_725343">
    <vt:lpwstr>(3)EgxPZOiopvadloGgrq9NDDvFoW2n9RKxpqOna/Ko8EtCmyg2aw2kjRI793sNtHdOpLo9rIFh
TSKv4KOj1xSFxdIGJvkxiAJNVUPqY9XhgscpRdBhHjTo2JfXZiPxNtN8pKCOwBxMZK8VOF06
CXtycdxee+g2HTop52ALfGopSNgDtj6Yi+R8TU6xDTHAePErXK6R9aEvNWXgTnN9XhDjCM7e
7N7BKtWVGZ44pzelLs</vt:lpwstr>
  </property>
  <property fmtid="{D5CDD505-2E9C-101B-9397-08002B2CF9AE}" pid="4" name="_2015_ms_pID_7253431">
    <vt:lpwstr>sCK+tYPvvBbWWGUweTup6LbkXi0THbCPjXDnWz6JpUALrGWt7Iap3w
4kLxAZNjnPXaKV5T1GpDZ/gXjJonF7Jr69u+5U4gi8ULnDUkxXX1NxEjbVadkb0SIoJ2N1Uo
pz0rEE2bQcrXiBvNzCRsSU9xmH+X6zw6hStGryuFfLJtsRASpSH/4FN8NvFNSdkvs3XDccks
O1N0lI5xSBt6VhADxiT+Jwx++BMdo6P9Wpdo</vt:lpwstr>
  </property>
  <property fmtid="{D5CDD505-2E9C-101B-9397-08002B2CF9AE}" pid="5" name="_2015_ms_pID_7253432">
    <vt:lpwstr>SA==</vt:lpwstr>
  </property>
</Properties>
</file>