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3196" r:id="rId3"/>
    <p:sldId id="3537" r:id="rId5"/>
    <p:sldId id="3536" r:id="rId6"/>
    <p:sldId id="3362" r:id="rId7"/>
    <p:sldId id="3374" r:id="rId8"/>
    <p:sldId id="3375" r:id="rId9"/>
    <p:sldId id="3376" r:id="rId10"/>
    <p:sldId id="3377" r:id="rId11"/>
    <p:sldId id="3378" r:id="rId12"/>
    <p:sldId id="3379" r:id="rId13"/>
    <p:sldId id="3380" r:id="rId14"/>
    <p:sldId id="3363" r:id="rId15"/>
    <p:sldId id="3383" r:id="rId16"/>
    <p:sldId id="3367" r:id="rId17"/>
    <p:sldId id="3393" r:id="rId18"/>
    <p:sldId id="3398" r:id="rId19"/>
  </p:sldIdLst>
  <p:sldSz cx="9001125" cy="5039995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47040" indent="-1276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896620" indent="-257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45565" indent="-387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795145" indent="-51689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597660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17065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36470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555875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4E3"/>
    <a:srgbClr val="0070C0"/>
    <a:srgbClr val="07A9E6"/>
    <a:srgbClr val="00AEEF"/>
    <a:srgbClr val="015077"/>
    <a:srgbClr val="000F21"/>
    <a:srgbClr val="133E73"/>
    <a:srgbClr val="14427A"/>
    <a:srgbClr val="051931"/>
    <a:srgbClr val="041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9" autoAdjust="0"/>
    <p:restoredTop sz="95317" autoAdjust="0"/>
  </p:normalViewPr>
  <p:slideViewPr>
    <p:cSldViewPr>
      <p:cViewPr>
        <p:scale>
          <a:sx n="112" d="100"/>
          <a:sy n="112" d="100"/>
        </p:scale>
        <p:origin x="-1048" y="-80"/>
      </p:cViewPr>
      <p:guideLst>
        <p:guide orient="horz" pos="231"/>
        <p:guide orient="horz" pos="2963"/>
        <p:guide pos="2834"/>
        <p:guide pos="390"/>
        <p:guide pos="5238"/>
        <p:guide pos="4776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843730D4-DAA0-4961-8D66-8018B71D47D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fld id="{53CB15B2-6539-414E-885F-134AB7BAEF7A}" type="slidenum">
              <a:rPr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F20F0E08-FCD4-40FB-9946-C51233C97953}" type="datetimeFigureOut">
              <a:rPr lang="zh-CN" altLang="en-US"/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68300" y="685800"/>
            <a:ext cx="61214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fld id="{70CA4341-F6FF-475E-A543-0194832CB00B}" type="slidenum">
              <a:rPr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1813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381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5758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7698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597025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16430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35835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55240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68300" y="685800"/>
            <a:ext cx="6121400" cy="3429000"/>
          </a:xfrm>
          <a:ln>
            <a:miter lim="800000"/>
          </a:ln>
        </p:spPr>
      </p:sp>
      <p:sp>
        <p:nvSpPr>
          <p:cNvPr id="71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</p:spPr>
        <p:txBody>
          <a:bodyPr/>
          <a:lstStyle/>
          <a:p>
            <a:fld id="{A68492C4-473B-4884-9882-18225C6ED146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 userDrawn="1"/>
        </p:nvSpPr>
        <p:spPr>
          <a:xfrm flipV="1">
            <a:off x="36830" y="318135"/>
            <a:ext cx="864235" cy="76200"/>
          </a:xfrm>
          <a:prstGeom prst="parallelogram">
            <a:avLst>
              <a:gd name="adj" fmla="val 220818"/>
            </a:avLst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 userDrawn="1"/>
        </p:nvSpPr>
        <p:spPr>
          <a:xfrm flipV="1">
            <a:off x="901065" y="318135"/>
            <a:ext cx="648335" cy="76200"/>
          </a:xfrm>
          <a:prstGeom prst="parallelogram">
            <a:avLst>
              <a:gd name="adj" fmla="val 220818"/>
            </a:avLst>
          </a:prstGeom>
          <a:solidFill>
            <a:srgbClr val="14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 flipV="1">
            <a:off x="1548765" y="318135"/>
            <a:ext cx="360045" cy="76200"/>
          </a:xfrm>
          <a:prstGeom prst="parallelogram">
            <a:avLst>
              <a:gd name="adj" fmla="val 220818"/>
            </a:avLst>
          </a:prstGeom>
          <a:solidFill>
            <a:srgbClr val="133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6830" y="26035"/>
            <a:ext cx="1816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cxnSp>
        <p:nvCxnSpPr>
          <p:cNvPr id="10" name="直接连接符 95"/>
          <p:cNvCxnSpPr/>
          <p:nvPr userDrawn="1"/>
        </p:nvCxnSpPr>
        <p:spPr>
          <a:xfrm>
            <a:off x="-6591" y="444549"/>
            <a:ext cx="7776648" cy="0"/>
          </a:xfrm>
          <a:prstGeom prst="line">
            <a:avLst/>
          </a:prstGeom>
          <a:ln>
            <a:gradFill flip="none" rotWithShape="1">
              <a:gsLst>
                <a:gs pos="0">
                  <a:srgbClr val="14427A"/>
                </a:gs>
                <a:gs pos="49000">
                  <a:srgbClr val="0418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95565" y="67310"/>
            <a:ext cx="1191260" cy="314325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97155" y="26035"/>
            <a:ext cx="3002280" cy="340995"/>
          </a:xfrm>
          <a:prstGeom prst="rect">
            <a:avLst/>
          </a:prstGeom>
          <a:noFill/>
          <a:ln>
            <a:noFill/>
          </a:ln>
        </p:spPr>
        <p:txBody>
          <a:bodyPr vert="horz" wrap="square" lIns="63898" tIns="31949" rIns="63898" bIns="31949" numCol="1" anchor="ctr" anchorCtr="0" compatLnSpc="1"/>
          <a:lstStyle>
            <a:lvl1pPr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1"/>
              <a:t>单击此处编辑标题</a:t>
            </a:r>
            <a:endParaRPr lang="zh-CN" noProof="1"/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EEF"/>
                                      </p:to>
                                    </p:animClr>
                                    <p:set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95565" y="67310"/>
            <a:ext cx="1191260" cy="314325"/>
          </a:xfrm>
          <a:prstGeom prst="rect">
            <a:avLst/>
          </a:prstGeom>
        </p:spPr>
      </p:pic>
      <p:cxnSp>
        <p:nvCxnSpPr>
          <p:cNvPr id="10" name="直接连接符 95"/>
          <p:cNvCxnSpPr/>
          <p:nvPr userDrawn="1"/>
        </p:nvCxnSpPr>
        <p:spPr>
          <a:xfrm>
            <a:off x="-6591" y="444549"/>
            <a:ext cx="7776648" cy="0"/>
          </a:xfrm>
          <a:prstGeom prst="line">
            <a:avLst/>
          </a:prstGeom>
          <a:ln>
            <a:gradFill flip="none" rotWithShape="1">
              <a:gsLst>
                <a:gs pos="0">
                  <a:srgbClr val="14427A"/>
                </a:gs>
                <a:gs pos="49000">
                  <a:srgbClr val="0418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8967" y="268832"/>
            <a:ext cx="7763193" cy="973546"/>
          </a:xfrm>
          <a:prstGeom prst="rect">
            <a:avLst/>
          </a:prstGeom>
          <a:noFill/>
          <a:ln>
            <a:noFill/>
          </a:ln>
        </p:spPr>
        <p:txBody>
          <a:bodyPr vert="horz" wrap="square" lIns="63898" tIns="31949" rIns="63898" bIns="31949" numCol="1" anchor="ctr" anchorCtr="0" compatLnSpc="1"/>
          <a:lstStyle/>
          <a:p>
            <a:pPr lvl="0"/>
            <a:r>
              <a:rPr lang="zh-CN" altLang="en-US" noProof="1"/>
              <a:t>单击此处编辑母版标题样式</a:t>
            </a:r>
            <a:endParaRPr lang="zh-CN" noProof="1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8967" y="1341945"/>
            <a:ext cx="7763193" cy="3198319"/>
          </a:xfrm>
          <a:prstGeom prst="rect">
            <a:avLst/>
          </a:prstGeom>
          <a:noFill/>
          <a:ln>
            <a:noFill/>
          </a:ln>
        </p:spPr>
        <p:txBody>
          <a:bodyPr vert="horz" wrap="square" lIns="63898" tIns="31949" rIns="63898" bIns="31949" numCol="1" anchor="t" anchorCtr="0" compatLnSpc="1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484" y="4671915"/>
            <a:ext cx="3038158" cy="267725"/>
          </a:xfrm>
          <a:prstGeom prst="rect">
            <a:avLst/>
          </a:prstGeom>
        </p:spPr>
        <p:txBody>
          <a:bodyPr vert="horz" lIns="63898" tIns="31949" rIns="63898" bIns="31949" rtlCol="0" anchor="ctr"/>
          <a:lstStyle>
            <a:lvl1pPr algn="ctr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5000">
    <p:fade/>
  </p:transition>
  <p:txStyles>
    <p:titleStyle>
      <a:lvl1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19405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38810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958215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278255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68910" indent="-168910" algn="l" defTabSz="673100" rtl="0" eaLnBrk="0" fontAlgn="base" hangingPunct="0">
        <a:lnSpc>
          <a:spcPct val="90000"/>
        </a:lnSpc>
        <a:spcBef>
          <a:spcPts val="73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95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010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195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16380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52930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115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27300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63850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55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735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92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47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4655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184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39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5575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5376">
            <a:off x="129498" y="43012"/>
            <a:ext cx="6424492" cy="35566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08196" y="2058491"/>
            <a:ext cx="184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文本框 65"/>
          <p:cNvSpPr txBox="1">
            <a:spLocks noChangeArrowheads="1"/>
          </p:cNvSpPr>
          <p:nvPr/>
        </p:nvSpPr>
        <p:spPr bwMode="auto">
          <a:xfrm>
            <a:off x="2421890" y="1411605"/>
            <a:ext cx="5464175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altLang="en-US" sz="3600" b="1" dirty="0" smtClean="0">
                <a:solidFill>
                  <a:schemeClr val="bg1"/>
                </a:solidFill>
                <a:latin typeface="Hiragino Sans GB W3"/>
                <a:ea typeface="Hiragino Sans GB W3"/>
                <a:cs typeface="Hiragino Sans GB W3"/>
              </a:rPr>
              <a:t>前景区级教育数子</a:t>
            </a:r>
            <a:r>
              <a:rPr lang="zh-CN" altLang="en-US" sz="3600" b="1" dirty="0" smtClean="0">
                <a:solidFill>
                  <a:schemeClr val="bg1"/>
                </a:solidFill>
                <a:latin typeface="Hiragino Sans GB W3"/>
                <a:ea typeface="Hiragino Sans GB W3"/>
                <a:cs typeface="Hiragino Sans GB W3"/>
              </a:rPr>
              <a:t>基座</a:t>
            </a:r>
            <a:endParaRPr lang="zh-CN" altLang="en-US" sz="3600" b="1" dirty="0" smtClean="0">
              <a:solidFill>
                <a:schemeClr val="bg1"/>
              </a:solidFill>
              <a:latin typeface="Hiragino Sans GB W3"/>
              <a:ea typeface="Hiragino Sans GB W3"/>
              <a:cs typeface="Hiragino Sans GB W3"/>
            </a:endParaRPr>
          </a:p>
          <a:p>
            <a:pPr algn="ctr" eaLnBrk="1" hangingPunct="1"/>
            <a:r>
              <a:rPr lang="zh-CN" altLang="en-US" sz="3600" b="1" dirty="0" smtClean="0">
                <a:solidFill>
                  <a:schemeClr val="bg1"/>
                </a:solidFill>
                <a:latin typeface="Hiragino Sans GB W3"/>
                <a:ea typeface="Hiragino Sans GB W3"/>
                <a:cs typeface="Hiragino Sans GB W3"/>
              </a:rPr>
              <a:t>用户使用指南</a:t>
            </a:r>
            <a:endParaRPr lang="zh-CN" altLang="en-US" sz="3600" b="1" dirty="0" smtClean="0">
              <a:solidFill>
                <a:schemeClr val="bg1"/>
              </a:solidFill>
              <a:latin typeface="Hiragino Sans GB W3"/>
              <a:ea typeface="Hiragino Sans GB W3"/>
              <a:cs typeface="Hiragino Sans GB W3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在线调试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85" y="779145"/>
            <a:ext cx="8124190" cy="4115435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应用监控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663575"/>
            <a:ext cx="8566785" cy="427228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组织中心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0890" y="937260"/>
            <a:ext cx="673036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      </a:t>
            </a:r>
            <a:r>
              <a:rPr lang="zh-CN" altLang="en-US">
                <a:solidFill>
                  <a:schemeClr val="bg1"/>
                </a:solidFill>
              </a:rPr>
              <a:t>组织中心</a:t>
            </a:r>
            <a:r>
              <a:rPr lang="zh-CN" altLang="en-US">
                <a:solidFill>
                  <a:schemeClr val="bg1"/>
                </a:solidFill>
              </a:rPr>
              <a:t>主要功能主要包含单位管理和用户管理。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      其中单位管理包含全区学校管理、机构管理、组织管理、班级管理、供应商管理和其他单位管理。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      用户管理包含教职工管理、学生管理、家长管理、专家管理、来宾管理、开发者管理、管理员管理。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       管理员登录后可对权限范围内的单位和用户进行管理操作，管理员分为区级管理员和校级管理员，区级管理员可管理全区数据，校级管理员只可管理本校的数据。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组织中心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360" y="524510"/>
            <a:ext cx="8340090" cy="4340225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数据中心</a:t>
            </a:r>
            <a:r>
              <a:rPr lang="en-US" altLang="zh-CN"/>
              <a:t>-</a:t>
            </a:r>
            <a:r>
              <a:rPr lang="zh-CN" altLang="en-US"/>
              <a:t>数据质量管理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6435" y="971550"/>
            <a:ext cx="749490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solidFill>
                  <a:schemeClr val="bg1"/>
                </a:solidFill>
              </a:rPr>
              <a:t>        </a:t>
            </a:r>
            <a:r>
              <a:rPr lang="zh-CN" altLang="en-US">
                <a:solidFill>
                  <a:schemeClr val="bg1"/>
                </a:solidFill>
              </a:rPr>
              <a:t>数据质量管理,用于解决业务系统运行,数据中心建设及数据治理过程中的各种数据质量问题。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        数据质量检查子系统包含数据源管理、质量管理和检测报告，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数据源管理功能模块中可动态增删数据源，支持</a:t>
            </a:r>
            <a:r>
              <a:rPr lang="en-US" altLang="zh-CN">
                <a:solidFill>
                  <a:schemeClr val="bg1"/>
                </a:solidFill>
              </a:rPr>
              <a:t>oracle</a:t>
            </a:r>
            <a:r>
              <a:rPr lang="zh-CN" altLang="en-US">
                <a:solidFill>
                  <a:schemeClr val="bg1"/>
                </a:solidFill>
              </a:rPr>
              <a:t>、</a:t>
            </a:r>
            <a:r>
              <a:rPr lang="en-US" altLang="zh-CN">
                <a:solidFill>
                  <a:schemeClr val="bg1"/>
                </a:solidFill>
              </a:rPr>
              <a:t>mysql</a:t>
            </a:r>
            <a:r>
              <a:rPr lang="zh-CN" altLang="en-US">
                <a:solidFill>
                  <a:schemeClr val="bg1"/>
                </a:solidFill>
              </a:rPr>
              <a:t>、</a:t>
            </a:r>
            <a:r>
              <a:rPr lang="en-US" altLang="zh-CN">
                <a:solidFill>
                  <a:schemeClr val="bg1"/>
                </a:solidFill>
              </a:rPr>
              <a:t>sqlserver</a:t>
            </a:r>
            <a:r>
              <a:rPr lang="zh-CN" altLang="en-US">
                <a:solidFill>
                  <a:schemeClr val="bg1"/>
                </a:solidFill>
              </a:rPr>
              <a:t>等主流数据库，可动态读取数据库表，字段注释等信息。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        质量管理模块可动态添加检查模型，检测模型中设定数据源、检测频率、动态添加检测规则。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        检测报告模块可查看检测规则执行日志，检测不符合规则的数据。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数据中心</a:t>
            </a:r>
            <a:r>
              <a:rPr lang="en-US" altLang="zh-CN"/>
              <a:t>-</a:t>
            </a:r>
            <a:r>
              <a:rPr lang="zh-CN" altLang="en-US"/>
              <a:t>数据源管理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36321"/>
          <a:stretch>
            <a:fillRect/>
          </a:stretch>
        </p:blipFill>
        <p:spPr>
          <a:xfrm>
            <a:off x="4415790" y="1960880"/>
            <a:ext cx="3604895" cy="1300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" y="1012825"/>
            <a:ext cx="2962910" cy="291465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数据中心</a:t>
            </a:r>
            <a:r>
              <a:rPr lang="en-US" altLang="zh-CN"/>
              <a:t>-</a:t>
            </a:r>
            <a:r>
              <a:rPr lang="zh-CN" altLang="en-US"/>
              <a:t>数据质量检测规则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689610"/>
            <a:ext cx="7950835" cy="402082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185545" y="1529080"/>
            <a:ext cx="67443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        </a:t>
            </a:r>
            <a:r>
              <a:rPr lang="zh-CN" altLang="en-US">
                <a:solidFill>
                  <a:schemeClr val="bg1"/>
                </a:solidFill>
              </a:rPr>
              <a:t>购买完成后，会提供应用访问地址，并安排技术人员协助完成系统</a:t>
            </a:r>
            <a:r>
              <a:rPr lang="en-US" altLang="zh-CN">
                <a:solidFill>
                  <a:schemeClr val="bg1"/>
                </a:solidFill>
              </a:rPr>
              <a:t>License</a:t>
            </a:r>
            <a:r>
              <a:rPr lang="zh-CN" altLang="en-US">
                <a:solidFill>
                  <a:schemeClr val="bg1"/>
                </a:solidFill>
              </a:rPr>
              <a:t>激活，以及系统配置的初始配置（如系统</a:t>
            </a:r>
            <a:r>
              <a:rPr lang="en-US" altLang="zh-CN">
                <a:solidFill>
                  <a:schemeClr val="bg1"/>
                </a:solidFill>
              </a:rPr>
              <a:t>logo</a:t>
            </a:r>
            <a:r>
              <a:rPr lang="zh-CN" altLang="en-US">
                <a:solidFill>
                  <a:schemeClr val="bg1"/>
                </a:solidFill>
              </a:rPr>
              <a:t>、管理员账号密码等），系统配置初始化后，安排技术人员协助客户完成数据初始化，如学校、年级、班级等数据的导入。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     部分核心功能使用说明见以下介绍，详细用户使用说明书，从云商店购买商品后提供。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统一门户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060" y="558800"/>
            <a:ext cx="4334510" cy="2119630"/>
          </a:xfrm>
          <a:prstGeom prst="rect">
            <a:avLst/>
          </a:prstGeom>
        </p:spPr>
      </p:pic>
      <p:pic>
        <p:nvPicPr>
          <p:cNvPr id="2" name="图片 1" descr="portal-c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" y="2835910"/>
            <a:ext cx="4334510" cy="21310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18760" y="1851025"/>
            <a:ext cx="3448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</a:rPr>
              <a:t>    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使用账号密码登录系统，登录成功后会进入统一门户界面，从门户工作台可以点击需要访问的应用系统进行访问使用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5545" y="1395730"/>
            <a:ext cx="648589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        </a:t>
            </a:r>
            <a:r>
              <a:rPr lang="zh-CN" altLang="en-US">
                <a:solidFill>
                  <a:schemeClr val="bg1"/>
                </a:solidFill>
              </a:rPr>
              <a:t>应用管理平台用于对各个应用进行管理配置，对接入应用提供对应用的注册及停止服务机制，以及对应用的数据访问提供权限管理。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         应用管理平台主要包括应用注册、应用启停、应用调度、应用接入、应用配置、应用权限、在线调试、应用输出、应用安全、应用监控十大功能模块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添加应用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0" y="639445"/>
            <a:ext cx="8392795" cy="4312285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应用启停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625" y="627380"/>
            <a:ext cx="7833995" cy="431292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应用设置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693420"/>
            <a:ext cx="8594725" cy="4125595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数据权限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80" y="614680"/>
            <a:ext cx="8456930" cy="429260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接口权限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7050"/>
            <a:ext cx="8599170" cy="4420235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931</Words>
  <Application>WPS 演示</Application>
  <PresentationFormat>自定义</PresentationFormat>
  <Paragraphs>65</Paragraphs>
  <Slides>16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Calibri Light</vt:lpstr>
      <vt:lpstr>华文细黑</vt:lpstr>
      <vt:lpstr>Hiragino Sans GB W3</vt:lpstr>
      <vt:lpstr>微软雅黑</vt:lpstr>
      <vt:lpstr>Segoe Print</vt:lpstr>
      <vt:lpstr>Arial Unicode MS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/>
  <cp:lastModifiedBy>寻梦</cp:lastModifiedBy>
  <cp:revision>181</cp:revision>
  <dcterms:created xsi:type="dcterms:W3CDTF">2017-05-21T03:30:00Z</dcterms:created>
  <dcterms:modified xsi:type="dcterms:W3CDTF">2024-12-31T09:40:33Z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</Properties>
</file>