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4"/>
  </p:notesMasterIdLst>
  <p:sldIdLst>
    <p:sldId id="334" r:id="rId2"/>
    <p:sldId id="4705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8AD982-CBC5-4105-ABE7-9811F512B6A2}" type="datetimeFigureOut">
              <a:rPr lang="zh-CN" altLang="en-US" smtClean="0"/>
              <a:t>2025/7/25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C74644-06FB-47C9-B450-FB99462796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2334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0" kern="1200" dirty="0">
                <a:solidFill>
                  <a:srgbClr val="FF0000"/>
                </a:solidFill>
                <a:latin typeface="+mj-ea"/>
                <a:ea typeface="+mn-ea"/>
                <a:cs typeface="+mn-cs"/>
              </a:rPr>
              <a:t>接待体系的建立：接待上下游的紧密配合，所需的团队配置；</a:t>
            </a:r>
            <a:endParaRPr lang="en-US" altLang="zh-CN" sz="1200" b="0" kern="1200" dirty="0">
              <a:solidFill>
                <a:srgbClr val="FF0000"/>
              </a:solidFill>
              <a:latin typeface="+mj-e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0" kern="1200" dirty="0">
                <a:solidFill>
                  <a:srgbClr val="FF0000"/>
                </a:solidFill>
                <a:latin typeface="+mj-ea"/>
                <a:ea typeface="+mn-ea"/>
                <a:cs typeface="+mn-cs"/>
              </a:rPr>
              <a:t>接待团队的培养与管理：新员工的培养，团队的管理和晋升</a:t>
            </a:r>
            <a:endParaRPr lang="en-US" altLang="zh-CN" sz="1200" b="0" kern="1200" dirty="0">
              <a:solidFill>
                <a:srgbClr val="FF0000"/>
              </a:solidFill>
              <a:latin typeface="+mj-e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0" kern="1200" dirty="0">
                <a:solidFill>
                  <a:srgbClr val="FF0000"/>
                </a:solidFill>
                <a:latin typeface="+mj-ea"/>
                <a:ea typeface="+mn-ea"/>
                <a:cs typeface="+mn-cs"/>
              </a:rPr>
              <a:t>如何打造差异化：各区域各行业的不同接待</a:t>
            </a:r>
            <a:endParaRPr lang="en-US" altLang="zh-CN" sz="1200" b="0" kern="1200" dirty="0">
              <a:solidFill>
                <a:srgbClr val="FF0000"/>
              </a:solidFill>
              <a:latin typeface="+mj-ea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0299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6299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0473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895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indent="-142875" algn="l" defTabSz="457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indent="-1143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0100" indent="-114300" algn="l" defTabSz="457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14300" algn="l" defTabSz="457200" rtl="0" eaLnBrk="1" latinLnBrk="0" hangingPunct="1">
        <a:spcBef>
          <a:spcPct val="20000"/>
        </a:spcBef>
        <a:buFont typeface="Arial" panose="020B0604020202020204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57300" indent="-1143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" indent="-1143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10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/>
          <a:srcRect l="1379" r="5810"/>
          <a:stretch>
            <a:fillRect/>
          </a:stretch>
        </p:blipFill>
        <p:spPr>
          <a:xfrm>
            <a:off x="5712616" y="1136650"/>
            <a:ext cx="6479385" cy="4584701"/>
          </a:xfrm>
          <a:prstGeom prst="rect">
            <a:avLst/>
          </a:prstGeom>
        </p:spPr>
      </p:pic>
      <p:pic>
        <p:nvPicPr>
          <p:cNvPr id="9101" name="image 101"/>
          <p:cNvPicPr>
            <a:picLocks noChangeAspect="1"/>
          </p:cNvPicPr>
          <p:nvPr/>
        </p:nvPicPr>
        <p:blipFill>
          <a:blip r:embed="rId3">
            <a:alphaModFix amt="10000"/>
          </a:blip>
          <a:srcRect/>
          <a:stretch>
            <a:fillRect/>
          </a:stretch>
        </p:blipFill>
        <p:spPr>
          <a:xfrm>
            <a:off x="-6350" y="1136650"/>
            <a:ext cx="6155247" cy="4584701"/>
          </a:xfrm>
          <a:prstGeom prst="rect">
            <a:avLst/>
          </a:prstGeom>
        </p:spPr>
      </p:pic>
      <p:sp>
        <p:nvSpPr>
          <p:cNvPr id="103" name="Object 103"/>
          <p:cNvSpPr txBox="1"/>
          <p:nvPr/>
        </p:nvSpPr>
        <p:spPr>
          <a:xfrm>
            <a:off x="484583" y="2334497"/>
            <a:ext cx="5228033" cy="266124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pPr defTabSz="457200">
              <a:lnSpc>
                <a:spcPct val="110000"/>
              </a:lnSpc>
              <a:defRPr/>
            </a:pPr>
            <a:r>
              <a:rPr lang="zh-CN" altLang="en-US" sz="4000" b="1" dirty="0">
                <a:solidFill>
                  <a:srgbClr val="FFFFFF"/>
                </a:solidFill>
                <a:latin typeface="DengXian Light" panose="02010600030101010101" pitchFamily="2" charset="-122"/>
                <a:ea typeface="DengXian Light" panose="02010600030101010101" pitchFamily="2" charset="-122"/>
              </a:rPr>
              <a:t>服务创造价值</a:t>
            </a:r>
            <a:r>
              <a:rPr lang="en-US" altLang="zh-CN" sz="4000" b="1" dirty="0">
                <a:solidFill>
                  <a:srgbClr val="FFFFFF"/>
                </a:solidFill>
                <a:latin typeface="DengXian Light" panose="02010600030101010101" pitchFamily="2" charset="-122"/>
                <a:ea typeface="DengXian Light" panose="02010600030101010101" pitchFamily="2" charset="-122"/>
              </a:rPr>
              <a:t>——</a:t>
            </a:r>
          </a:p>
          <a:p>
            <a:pPr defTabSz="457200">
              <a:lnSpc>
                <a:spcPct val="110000"/>
              </a:lnSpc>
              <a:defRPr/>
            </a:pPr>
            <a:r>
              <a:rPr lang="zh-CN" altLang="en-US" sz="4000" b="1" dirty="0">
                <a:solidFill>
                  <a:srgbClr val="FFFFFF"/>
                </a:solidFill>
                <a:latin typeface="DengXian Light" panose="02010600030101010101" pitchFamily="2" charset="-122"/>
                <a:ea typeface="DengXian Light" panose="02010600030101010101" pitchFamily="2" charset="-122"/>
              </a:rPr>
              <a:t>商务服务力全景臻品课</a:t>
            </a:r>
            <a:endParaRPr lang="en-US" altLang="zh-CN" sz="4000" b="1" dirty="0">
              <a:solidFill>
                <a:srgbClr val="FFFFFF"/>
              </a:solidFill>
              <a:latin typeface="DengXian Light" panose="02010600030101010101" pitchFamily="2" charset="-122"/>
              <a:ea typeface="DengXian Light" panose="02010600030101010101" pitchFamily="2" charset="-122"/>
            </a:endParaRPr>
          </a:p>
          <a:p>
            <a:pPr defTabSz="457200">
              <a:lnSpc>
                <a:spcPct val="110000"/>
              </a:lnSpc>
              <a:defRPr/>
            </a:pPr>
            <a:endParaRPr lang="en-US" altLang="zh-CN" sz="4000" b="1" dirty="0">
              <a:solidFill>
                <a:srgbClr val="FFFFFF"/>
              </a:solidFill>
              <a:latin typeface="DengXian Light" panose="02010600030101010101" pitchFamily="2" charset="-122"/>
              <a:ea typeface="DengXian Light" panose="02010600030101010101" pitchFamily="2" charset="-122"/>
            </a:endParaRPr>
          </a:p>
          <a:p>
            <a:pPr defTabSz="457200">
              <a:lnSpc>
                <a:spcPct val="110000"/>
              </a:lnSpc>
              <a:defRPr/>
            </a:pPr>
            <a:r>
              <a:rPr lang="zh-CN" altLang="en-US" sz="40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产品手册 </a:t>
            </a:r>
            <a:r>
              <a:rPr lang="en-US" altLang="zh-CN" sz="30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2025</a:t>
            </a:r>
            <a:r>
              <a:rPr lang="zh-CN" altLang="en-US" sz="30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版</a:t>
            </a:r>
            <a:endParaRPr lang="zh-CN" altLang="en-US" sz="60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26596" y="6158499"/>
            <a:ext cx="5386020" cy="26494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pPr algn="dist" defTabSz="457200">
              <a:lnSpc>
                <a:spcPct val="117000"/>
              </a:lnSpc>
              <a:defRPr/>
            </a:pPr>
            <a:r>
              <a:rPr lang="zh-CN" altLang="en-US" sz="16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深圳慧通商务有限公司 </a:t>
            </a:r>
            <a:r>
              <a:rPr lang="en-US" altLang="zh-CN" sz="16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· </a:t>
            </a:r>
            <a:r>
              <a:rPr lang="zh-CN" altLang="en-US" sz="16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零售业务部 </a:t>
            </a:r>
            <a:r>
              <a:rPr lang="en-US" altLang="zh-CN" sz="16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· </a:t>
            </a:r>
            <a:r>
              <a:rPr lang="zh-CN" altLang="en-US" sz="16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能力中心</a:t>
            </a:r>
            <a:endParaRPr lang="zh-CN" altLang="en-US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106" name="image 10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0041775" y="1375237"/>
            <a:ext cx="2017222" cy="55807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bg1">
                  <a:lumMod val="85000"/>
                  <a:alpha val="50000"/>
                </a:schemeClr>
              </a:gs>
            </a:gsLst>
            <a:lin ang="16200000" scaled="1"/>
            <a:tileRect/>
          </a:gradFill>
          <a:ln w="3175">
            <a:gradFill flip="none" rotWithShape="1">
              <a:gsLst>
                <a:gs pos="100000">
                  <a:schemeClr val="bg1">
                    <a:lumMod val="65000"/>
                    <a:alpha val="60000"/>
                  </a:schemeClr>
                </a:gs>
                <a:gs pos="0">
                  <a:schemeClr val="bg1">
                    <a:lumMod val="65000"/>
                    <a:alpha val="0"/>
                  </a:schemeClr>
                </a:gs>
              </a:gsLst>
              <a:lin ang="16200000" scaled="1"/>
              <a:tileRect/>
            </a:gra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45720" tIns="22860" rIns="45720" bIns="22860" numCol="1" spcCol="0" rtlCol="0" fromWordArt="0" anchor="ctr" anchorCtr="0" forceAA="0" compatLnSpc="1">
            <a:noAutofit/>
          </a:bodyPr>
          <a:lstStyle/>
          <a:p>
            <a:pPr algn="ctr" defTabSz="456883" hangingPunct="0"/>
            <a:r>
              <a:rPr lang="zh-CN" altLang="en-US" b="1"/>
              <a:t>体系搭建类</a:t>
            </a:r>
            <a:r>
              <a:rPr lang="zh-CN" altLang="en-US" sz="800"/>
              <a:t> </a:t>
            </a:r>
            <a:r>
              <a:rPr lang="zh-CN" altLang="en-US" b="1"/>
              <a:t>课程名称</a:t>
            </a:r>
            <a:r>
              <a:rPr lang="zh-CN" altLang="en-US" sz="800"/>
              <a:t> </a:t>
            </a:r>
            <a:r>
              <a:rPr lang="zh-CN" altLang="en-US"/>
              <a:t>战略视野课</a:t>
            </a:r>
            <a:r>
              <a:rPr lang="zh-CN" altLang="en-US" sz="800"/>
              <a:t> </a:t>
            </a:r>
            <a:endParaRPr lang="zh-CN" altLang="en-US" sz="800" b="1" ker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415520" y="1450556"/>
            <a:ext cx="32191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083"/>
            <a:r>
              <a:rPr lang="zh-CN" altLang="en-US" sz="1600" b="1" dirty="0">
                <a:solidFill>
                  <a:prstClr val="black"/>
                </a:solidFill>
                <a:latin typeface="Calibri"/>
                <a:ea typeface="微软雅黑" panose="020B0503020204020204" pitchFamily="34" charset="-122"/>
              </a:rPr>
              <a:t>接待服务与礼仪类</a:t>
            </a:r>
          </a:p>
        </p:txBody>
      </p:sp>
      <p:sp>
        <p:nvSpPr>
          <p:cNvPr id="17" name="矩形 16"/>
          <p:cNvSpPr/>
          <p:nvPr/>
        </p:nvSpPr>
        <p:spPr>
          <a:xfrm>
            <a:off x="2489309" y="672476"/>
            <a:ext cx="7200000" cy="77727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00"/>
          </a:p>
        </p:txBody>
      </p:sp>
      <p:sp>
        <p:nvSpPr>
          <p:cNvPr id="19" name="矩形 18"/>
          <p:cNvSpPr/>
          <p:nvPr/>
        </p:nvSpPr>
        <p:spPr>
          <a:xfrm>
            <a:off x="4180499" y="484164"/>
            <a:ext cx="3848101" cy="412810"/>
          </a:xfrm>
          <a:prstGeom prst="rect">
            <a:avLst/>
          </a:prstGeom>
          <a:solidFill>
            <a:srgbClr val="CA10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00"/>
          </a:p>
        </p:txBody>
      </p:sp>
      <p:sp>
        <p:nvSpPr>
          <p:cNvPr id="20" name="文本框 19"/>
          <p:cNvSpPr txBox="1"/>
          <p:nvPr/>
        </p:nvSpPr>
        <p:spPr>
          <a:xfrm>
            <a:off x="4373880" y="513597"/>
            <a:ext cx="3444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课程目录</a:t>
            </a:r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89AE1931-AAB4-4C0F-A3FC-7D8CEBB1A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487940"/>
              </p:ext>
            </p:extLst>
          </p:nvPr>
        </p:nvGraphicFramePr>
        <p:xfrm>
          <a:off x="739834" y="1791855"/>
          <a:ext cx="3034145" cy="26377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8888">
                  <a:extLst>
                    <a:ext uri="{9D8B030D-6E8A-4147-A177-3AD203B41FA5}">
                      <a16:colId xmlns:a16="http://schemas.microsoft.com/office/drawing/2014/main" val="278332343"/>
                    </a:ext>
                  </a:extLst>
                </a:gridCol>
                <a:gridCol w="2585257">
                  <a:extLst>
                    <a:ext uri="{9D8B030D-6E8A-4147-A177-3AD203B41FA5}">
                      <a16:colId xmlns:a16="http://schemas.microsoft.com/office/drawing/2014/main" val="1176779855"/>
                    </a:ext>
                  </a:extLst>
                </a:gridCol>
              </a:tblGrid>
              <a:tr h="4193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kern="1200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  <a:endParaRPr lang="zh-CN" altLang="en-US" sz="1400" kern="1200" dirty="0">
                        <a:solidFill>
                          <a:prstClr val="black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kern="1200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职业国际化社交礼仪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77131381"/>
                  </a:ext>
                </a:extLst>
              </a:tr>
              <a:tr h="5070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kern="1200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  <a:endParaRPr lang="zh-CN" altLang="en-US" sz="1400" kern="1200" dirty="0">
                        <a:solidFill>
                          <a:prstClr val="black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宴请的艺术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47336484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kern="1200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endParaRPr lang="zh-CN" altLang="en-US" sz="1400" kern="1200" dirty="0">
                        <a:solidFill>
                          <a:prstClr val="black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打造专业的服务礼仪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20161133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kern="1200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</a:t>
                      </a:r>
                      <a:endParaRPr lang="zh-CN" altLang="en-US" sz="1400" kern="1200" dirty="0">
                        <a:solidFill>
                          <a:prstClr val="black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kern="1200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优质会议服务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64930508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kern="1200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</a:t>
                      </a:r>
                      <a:endParaRPr lang="zh-CN" altLang="en-US" sz="1400" kern="1200" dirty="0">
                        <a:solidFill>
                          <a:prstClr val="black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kern="1200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客户沟通的艺术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02946459"/>
                  </a:ext>
                </a:extLst>
              </a:tr>
            </a:tbl>
          </a:graphicData>
        </a:graphic>
      </p:graphicFrame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94D9B048-C235-4392-8923-3CE9EADF88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291460"/>
              </p:ext>
            </p:extLst>
          </p:nvPr>
        </p:nvGraphicFramePr>
        <p:xfrm>
          <a:off x="4158983" y="1791855"/>
          <a:ext cx="3444240" cy="19265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4896">
                  <a:extLst>
                    <a:ext uri="{9D8B030D-6E8A-4147-A177-3AD203B41FA5}">
                      <a16:colId xmlns:a16="http://schemas.microsoft.com/office/drawing/2014/main" val="278332343"/>
                    </a:ext>
                  </a:extLst>
                </a:gridCol>
                <a:gridCol w="2909344">
                  <a:extLst>
                    <a:ext uri="{9D8B030D-6E8A-4147-A177-3AD203B41FA5}">
                      <a16:colId xmlns:a16="http://schemas.microsoft.com/office/drawing/2014/main" val="1176779855"/>
                    </a:ext>
                  </a:extLst>
                </a:gridCol>
              </a:tblGrid>
              <a:tr h="47752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kern="1200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  <a:endParaRPr lang="zh-CN" altLang="en-US" sz="1400" kern="1200" dirty="0">
                        <a:solidFill>
                          <a:prstClr val="black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如何高质量运营展厅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77131381"/>
                  </a:ext>
                </a:extLst>
              </a:tr>
              <a:tr h="49876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kern="1200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  <a:endParaRPr lang="zh-CN" altLang="en-US" sz="1400" kern="1200" dirty="0">
                        <a:solidFill>
                          <a:prstClr val="black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展厅设计与建设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47336484"/>
                  </a:ext>
                </a:extLst>
              </a:tr>
              <a:tr h="4073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kern="1200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endParaRPr lang="zh-CN" altLang="en-US" sz="1400" kern="1200" dirty="0">
                        <a:solidFill>
                          <a:prstClr val="black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展厅参观讲解商务规范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423679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kern="1200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</a:t>
                      </a:r>
                      <a:endParaRPr lang="zh-CN" altLang="en-US" sz="1400" kern="1200" dirty="0">
                        <a:solidFill>
                          <a:prstClr val="black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kern="1200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会务项目管理全流程</a:t>
                      </a:r>
                      <a:r>
                        <a:rPr lang="en-US" altLang="zh-CN" sz="1400" kern="1200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&amp;</a:t>
                      </a:r>
                      <a:r>
                        <a:rPr lang="zh-CN" altLang="en-US" sz="1400" kern="1200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客户信息管理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03015987"/>
                  </a:ext>
                </a:extLst>
              </a:tr>
            </a:tbl>
          </a:graphicData>
        </a:graphic>
      </p:graphicFrame>
      <p:sp>
        <p:nvSpPr>
          <p:cNvPr id="12" name="文本框 11">
            <a:extLst>
              <a:ext uri="{FF2B5EF4-FFF2-40B4-BE49-F238E27FC236}">
                <a16:creationId xmlns:a16="http://schemas.microsoft.com/office/drawing/2014/main" id="{4DB94EC0-819D-4253-B39F-2C50444C67A7}"/>
              </a:ext>
            </a:extLst>
          </p:cNvPr>
          <p:cNvSpPr txBox="1"/>
          <p:nvPr/>
        </p:nvSpPr>
        <p:spPr>
          <a:xfrm>
            <a:off x="5365824" y="1451875"/>
            <a:ext cx="1233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083"/>
            <a:r>
              <a:rPr lang="zh-CN" altLang="en-US" sz="1600" b="1" dirty="0">
                <a:solidFill>
                  <a:prstClr val="black"/>
                </a:solidFill>
                <a:latin typeface="Calibri"/>
                <a:ea typeface="微软雅黑" panose="020B0503020204020204" pitchFamily="34" charset="-122"/>
              </a:rPr>
              <a:t>展厅会展类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92AB7503-5F14-480D-83E7-942CFA30AE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826000"/>
              </p:ext>
            </p:extLst>
          </p:nvPr>
        </p:nvGraphicFramePr>
        <p:xfrm>
          <a:off x="7945584" y="1759240"/>
          <a:ext cx="3034145" cy="708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1208">
                  <a:extLst>
                    <a:ext uri="{9D8B030D-6E8A-4147-A177-3AD203B41FA5}">
                      <a16:colId xmlns:a16="http://schemas.microsoft.com/office/drawing/2014/main" val="278332343"/>
                    </a:ext>
                  </a:extLst>
                </a:gridCol>
                <a:gridCol w="2562937">
                  <a:extLst>
                    <a:ext uri="{9D8B030D-6E8A-4147-A177-3AD203B41FA5}">
                      <a16:colId xmlns:a16="http://schemas.microsoft.com/office/drawing/2014/main" val="1176779855"/>
                    </a:ext>
                  </a:extLst>
                </a:gridCol>
              </a:tblGrid>
              <a:tr h="3543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kern="1200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  <a:endParaRPr lang="zh-CN" altLang="en-US" sz="1400" kern="1200" dirty="0">
                        <a:solidFill>
                          <a:prstClr val="black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kern="1200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  <a:r>
                        <a:rPr lang="zh-CN" altLang="en-US" sz="1400" kern="1200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天班：展厅</a:t>
                      </a:r>
                      <a:r>
                        <a:rPr lang="en-US" altLang="zh-CN" sz="1400" kern="1200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lang="zh-CN" altLang="en-US" sz="1400" kern="1200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商服</a:t>
                      </a:r>
                      <a:r>
                        <a:rPr lang="en-US" altLang="zh-CN" sz="1400" kern="1200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lang="zh-CN" altLang="en-US" sz="1400" kern="1200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接待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77131381"/>
                  </a:ext>
                </a:extLst>
              </a:tr>
              <a:tr h="3543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kern="1200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  <a:endParaRPr lang="zh-CN" altLang="en-US" sz="1400" kern="1200" dirty="0">
                        <a:solidFill>
                          <a:prstClr val="black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kern="1200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r>
                        <a:rPr lang="zh-CN" altLang="en-US" sz="1400" kern="1200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天班：展厅</a:t>
                      </a:r>
                      <a:r>
                        <a:rPr lang="en-US" altLang="zh-CN" sz="1400" kern="1200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lang="zh-CN" altLang="en-US" sz="1400" kern="1200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商服</a:t>
                      </a:r>
                      <a:r>
                        <a:rPr lang="en-US" altLang="zh-CN" sz="1400" kern="1200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lang="zh-CN" altLang="en-US" sz="1400" kern="1200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接待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47336484"/>
                  </a:ext>
                </a:extLst>
              </a:tr>
            </a:tbl>
          </a:graphicData>
        </a:graphic>
      </p:graphicFrame>
      <p:sp>
        <p:nvSpPr>
          <p:cNvPr id="15" name="文本框 14">
            <a:extLst>
              <a:ext uri="{FF2B5EF4-FFF2-40B4-BE49-F238E27FC236}">
                <a16:creationId xmlns:a16="http://schemas.microsoft.com/office/drawing/2014/main" id="{744BD0D4-8B9B-4F14-9E62-B11531FF09C6}"/>
              </a:ext>
            </a:extLst>
          </p:cNvPr>
          <p:cNvSpPr txBox="1"/>
          <p:nvPr/>
        </p:nvSpPr>
        <p:spPr>
          <a:xfrm>
            <a:off x="8940129" y="1451875"/>
            <a:ext cx="1233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083"/>
            <a:r>
              <a:rPr lang="zh-CN" altLang="en-US" sz="1600" b="1" dirty="0">
                <a:solidFill>
                  <a:prstClr val="black"/>
                </a:solidFill>
                <a:latin typeface="Calibri"/>
                <a:ea typeface="微软雅黑" panose="020B0503020204020204" pitchFamily="34" charset="-122"/>
              </a:rPr>
              <a:t>定制打深班</a:t>
            </a:r>
          </a:p>
        </p:txBody>
      </p:sp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2B59292D-5B64-4117-911F-1DBCCD8156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328746"/>
              </p:ext>
            </p:extLst>
          </p:nvPr>
        </p:nvGraphicFramePr>
        <p:xfrm>
          <a:off x="7988227" y="2975836"/>
          <a:ext cx="3034145" cy="354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34145">
                  <a:extLst>
                    <a:ext uri="{9D8B030D-6E8A-4147-A177-3AD203B41FA5}">
                      <a16:colId xmlns:a16="http://schemas.microsoft.com/office/drawing/2014/main" val="278332343"/>
                    </a:ext>
                  </a:extLst>
                </a:gridCol>
              </a:tblGrid>
              <a:tr h="35433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kern="1200" dirty="0">
                          <a:solidFill>
                            <a:prstClr val="black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战略视野课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77131381"/>
                  </a:ext>
                </a:extLst>
              </a:tr>
            </a:tbl>
          </a:graphicData>
        </a:graphic>
      </p:graphicFrame>
      <p:sp>
        <p:nvSpPr>
          <p:cNvPr id="18" name="文本框 17">
            <a:extLst>
              <a:ext uri="{FF2B5EF4-FFF2-40B4-BE49-F238E27FC236}">
                <a16:creationId xmlns:a16="http://schemas.microsoft.com/office/drawing/2014/main" id="{641C654F-4A4A-4D5D-821F-301774A4C3CB}"/>
              </a:ext>
            </a:extLst>
          </p:cNvPr>
          <p:cNvSpPr txBox="1"/>
          <p:nvPr/>
        </p:nvSpPr>
        <p:spPr>
          <a:xfrm>
            <a:off x="8940129" y="2652695"/>
            <a:ext cx="1233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083"/>
            <a:r>
              <a:rPr lang="zh-CN" altLang="en-US" sz="1600" b="1" dirty="0">
                <a:solidFill>
                  <a:prstClr val="black"/>
                </a:solidFill>
                <a:latin typeface="Calibri"/>
                <a:ea typeface="微软雅黑" panose="020B0503020204020204" pitchFamily="34" charset="-122"/>
              </a:rPr>
              <a:t>体系搭建类</a:t>
            </a:r>
          </a:p>
        </p:txBody>
      </p:sp>
    </p:spTree>
    <p:extLst>
      <p:ext uri="{BB962C8B-B14F-4D97-AF65-F5344CB8AC3E}">
        <p14:creationId xmlns:p14="http://schemas.microsoft.com/office/powerpoint/2010/main" val="408778846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8342</TotalTime>
  <Words>168</Words>
  <Application>Microsoft Office PowerPoint</Application>
  <PresentationFormat>宽屏</PresentationFormat>
  <Paragraphs>38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等线</vt:lpstr>
      <vt:lpstr>等线</vt:lpstr>
      <vt:lpstr>等线 Light</vt:lpstr>
      <vt:lpstr>等线 Light</vt:lpstr>
      <vt:lpstr>微软雅黑</vt:lpstr>
      <vt:lpstr>Arial</vt:lpstr>
      <vt:lpstr>Calibri</vt:lpstr>
      <vt:lpstr>1_Office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xieying (A)</dc:creator>
  <cp:lastModifiedBy>xieying (A)</cp:lastModifiedBy>
  <cp:revision>26</cp:revision>
  <dcterms:created xsi:type="dcterms:W3CDTF">2025-05-23T08:17:40Z</dcterms:created>
  <dcterms:modified xsi:type="dcterms:W3CDTF">2025-07-25T09:14:47Z</dcterms:modified>
</cp:coreProperties>
</file>