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4" r:id="rId4"/>
    <p:sldMasterId id="2147483656" r:id="rId5"/>
  </p:sldMasterIdLst>
  <p:notesMasterIdLst>
    <p:notesMasterId r:id="rId7"/>
  </p:notesMasterIdLst>
  <p:handoutMasterIdLst>
    <p:handoutMasterId r:id="rId12"/>
  </p:handoutMasterIdLst>
  <p:sldIdLst>
    <p:sldId id="310" r:id="rId6"/>
    <p:sldId id="308" r:id="rId8"/>
    <p:sldId id="309" r:id="rId9"/>
    <p:sldId id="312" r:id="rId10"/>
    <p:sldId id="311" r:id="rId11"/>
  </p:sldIdLst>
  <p:sldSz cx="1219644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/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10"/>
            <p14:sldId id="308"/>
            <p14:sldId id="309"/>
            <p14:sldId id="312"/>
            <p14:sldId id="311"/>
          </p14:sldIdLst>
        </p14:section>
        <p14:section name="结束页" id="{3F9D54A7-3BE2-2540-BB4C-DFE5509085F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9002F"/>
    <a:srgbClr val="595757"/>
    <a:srgbClr val="221815"/>
    <a:srgbClr val="888888"/>
    <a:srgbClr val="898989"/>
    <a:srgbClr val="B5B5B5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68" d="100"/>
          <a:sy n="68" d="100"/>
        </p:scale>
        <p:origin x="3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>
            <a:fillRect/>
          </a:stretch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>
            <a:fillRect/>
          </a:stretch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L 形 17"/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>
            <a:fillRect/>
          </a:stretch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>
            <a:fillRect/>
          </a:stretch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3725" indent="0" algn="ctr">
              <a:buNone/>
              <a:defRPr sz="2600"/>
            </a:lvl2pPr>
            <a:lvl3pPr marL="1188085" indent="0" algn="ctr">
              <a:buNone/>
              <a:defRPr sz="2340"/>
            </a:lvl3pPr>
            <a:lvl4pPr marL="1781810" indent="0" algn="ctr">
              <a:buNone/>
              <a:defRPr sz="2080"/>
            </a:lvl4pPr>
            <a:lvl5pPr marL="2375535" indent="0" algn="ctr">
              <a:buNone/>
              <a:defRPr sz="2080"/>
            </a:lvl5pPr>
            <a:lvl6pPr marL="2969260" indent="0" algn="ctr">
              <a:buNone/>
              <a:defRPr sz="2080"/>
            </a:lvl6pPr>
            <a:lvl7pPr marL="3563620" indent="0" algn="ctr">
              <a:buNone/>
              <a:defRPr sz="2080"/>
            </a:lvl7pPr>
            <a:lvl8pPr marL="4157345" indent="0" algn="ctr">
              <a:buNone/>
              <a:defRPr sz="2080"/>
            </a:lvl8pPr>
            <a:lvl9pPr marL="4751070" indent="0" algn="ctr">
              <a:buNone/>
              <a:defRPr sz="208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705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 sz="18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770" algn="ctr"/>
              </a:tabLst>
              <a:defRPr sz="16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9855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770" algn="ctr"/>
              </a:tabLst>
              <a:defRPr sz="13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25780" indent="-171450">
              <a:buFont typeface="Arial" panose="020B0604020202020204" pitchFamily="34" charset="0"/>
              <a:buChar char="•"/>
              <a:tabLst>
                <a:tab pos="1208405" algn="ctr"/>
              </a:tabLst>
              <a:defRPr sz="1300" baseline="0"/>
            </a:lvl4pPr>
            <a:lvl5pPr marL="525780" indent="-171450">
              <a:buFont typeface="Arial" panose="020B0604020202020204" pitchFamily="34" charset="0"/>
              <a:buChar char="•"/>
              <a:tabLst>
                <a:tab pos="1208405" algn="ctr"/>
              </a:tabLst>
              <a:defRPr sz="13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930" marR="0" lvl="1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50" marR="0" lvl="2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50" marR="0" lvl="2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90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463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35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271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90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463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35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271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1"/>
          <p:cNvSpPr txBox="1"/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80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80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  <a:endParaRPr kumimoji="1" lang="en-US" altLang="zh-CN" sz="850" baseline="0" dirty="0">
              <a:solidFill>
                <a:srgbClr val="1D1D1B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065"/>
              </a:lnSpc>
            </a:pPr>
            <a:endParaRPr kumimoji="1" lang="zh-CN" altLang="en-US" sz="780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/>
          <p:cNvSpPr txBox="1"/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每个组织，构建万物互联的智能世界。</a:t>
            </a:r>
            <a:endParaRPr kumimoji="1" lang="zh-CN" altLang="en-US" sz="1300" dirty="0">
              <a:solidFill>
                <a:srgbClr val="1D1D1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Subtitle 6"/>
          <p:cNvSpPr txBox="1"/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5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1188085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8085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None/>
        <a:defRPr sz="1820" kern="1200">
          <a:solidFill>
            <a:srgbClr val="FFFFF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372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indent="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016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4525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48250" indent="-297180" algn="l" defTabSz="1188085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8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181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553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6926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362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57345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1070" algn="l" defTabSz="1188085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hyperlink" Target="https://wiki.radxa.com/Rock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993400"/>
          </a:xfrm>
        </p:spPr>
        <p:txBody>
          <a:bodyPr/>
          <a:lstStyle/>
          <a:p>
            <a:r>
              <a:rPr lang="zh-CN" altLang="en-US" dirty="0"/>
              <a:t>丰富的硬件接口，便于后续组装扩展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726021" y="1112388"/>
            <a:ext cx="10733557" cy="4690459"/>
          </a:xfrm>
        </p:spPr>
        <p:txBody>
          <a:bodyPr/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支持</a:t>
            </a:r>
            <a:r>
              <a:rPr lang="en-US" altLang="zh-CN" sz="1400" dirty="0">
                <a:cs typeface="+mn-ea"/>
                <a:sym typeface="+mn-lt"/>
              </a:rPr>
              <a:t>eMMC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TF-Card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SSD</a:t>
            </a:r>
            <a:r>
              <a:rPr lang="zh-CN" altLang="en-US" sz="1400" dirty="0">
                <a:cs typeface="+mn-ea"/>
                <a:sym typeface="+mn-lt"/>
              </a:rPr>
              <a:t>多种方式扩展存储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支持</a:t>
            </a:r>
            <a:r>
              <a:rPr lang="en-US" altLang="zh-CN" sz="1400" dirty="0">
                <a:cs typeface="+mn-ea"/>
                <a:sym typeface="+mn-lt"/>
              </a:rPr>
              <a:t>HDMI</a:t>
            </a:r>
            <a:r>
              <a:rPr lang="zh-CN" altLang="en-US" sz="1400" dirty="0">
                <a:cs typeface="+mn-ea"/>
                <a:sym typeface="+mn-lt"/>
              </a:rPr>
              <a:t>、</a:t>
            </a:r>
            <a:r>
              <a:rPr lang="en-US" altLang="zh-CN" sz="1400" dirty="0">
                <a:cs typeface="+mn-ea"/>
                <a:sym typeface="+mn-lt"/>
              </a:rPr>
              <a:t>DSI</a:t>
            </a:r>
            <a:r>
              <a:rPr lang="zh-CN" altLang="en-US" sz="1400" dirty="0">
                <a:cs typeface="+mn-ea"/>
                <a:sym typeface="+mn-lt"/>
              </a:rPr>
              <a:t>两路显示输出，可实现双屏同显，双屏异显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尺寸小巧，仅一张信用卡大小，便于携带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搭载与树莓派相同的</a:t>
            </a:r>
            <a:r>
              <a:rPr lang="en-US" altLang="zh-CN" sz="1400" dirty="0">
                <a:cs typeface="+mn-ea"/>
                <a:sym typeface="+mn-lt"/>
              </a:rPr>
              <a:t>40pin</a:t>
            </a:r>
            <a:r>
              <a:rPr lang="zh-CN" altLang="en-US" sz="1400" dirty="0">
                <a:cs typeface="+mn-ea"/>
                <a:sym typeface="+mn-lt"/>
              </a:rPr>
              <a:t>针脚，轻松完成各种硬件实验</a:t>
            </a: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cs typeface="+mn-ea"/>
              <a:sym typeface="+mn-lt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详细功能介绍可参考：</a:t>
            </a:r>
            <a:r>
              <a:rPr lang="en-US" altLang="zh-CN" sz="1400" dirty="0">
                <a:hlinkClick r:id="rId1"/>
              </a:rPr>
              <a:t>Rock3 - </a:t>
            </a:r>
            <a:r>
              <a:rPr lang="en-US" altLang="zh-CN" sz="1400" dirty="0" err="1">
                <a:hlinkClick r:id="rId1"/>
              </a:rPr>
              <a:t>Radxa</a:t>
            </a:r>
            <a:r>
              <a:rPr lang="en-US" altLang="zh-CN" sz="1400" dirty="0">
                <a:hlinkClick r:id="rId1"/>
              </a:rPr>
              <a:t> Wiki</a:t>
            </a:r>
            <a:endParaRPr lang="en-US" sz="2800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705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7770" algn="ctr"/>
              </a:tabLst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2893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770" algn="ctr"/>
              </a:tabLst>
              <a:defRPr sz="16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098550" marR="0" indent="-168275" algn="l" defTabSz="1188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770" algn="ctr"/>
              </a:tabLst>
              <a:defRPr sz="13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525780" indent="-17145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05" algn="ctr"/>
              </a:tabLst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780" indent="-17145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05" algn="ctr"/>
              </a:tabLst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0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165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525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250" indent="-297180" algn="l" defTabSz="1188085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857875" y="973455"/>
          <a:ext cx="5729605" cy="58280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19480"/>
                <a:gridCol w="4810125"/>
              </a:tblGrid>
              <a:tr h="218440">
                <a:tc gridSpan="2">
                  <a:txBody>
                    <a:bodyPr/>
                    <a:lstStyle/>
                    <a:p>
                      <a:pPr marL="0" marR="0" lvl="0" indent="0" algn="ctr" defTabSz="11880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参数规格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solidFill>
                      <a:srgbClr val="C00000"/>
                    </a:solidFill>
                  </a:tcPr>
                </a:tc>
                <a:tc hMerge="1">
                  <a:tcPr marL="4763" marR="4763" marT="4763" marB="0" anchor="ctr">
                    <a:solidFill>
                      <a:srgbClr val="C0000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SOC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RK3568</a:t>
                      </a:r>
                      <a:endParaRPr kumimoji="1"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32639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四核 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 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 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Cortex-A55 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处理器，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22nm 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先进工艺，主频最高 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2.0GHz</a:t>
                      </a:r>
                      <a:endParaRPr kumimoji="1"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553720"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GPU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Mali G52 GPU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OpenGL ES 1.1/2.0/3.2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OpenCL 2.0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Vulkan 1.1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、高性能专用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处理器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算力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 Tops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内存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2GB / 4GB / 8GB LPDDR4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82804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存储扩展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16GB/32GB/64GB/128GB eMMC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128GB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TF-Card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8TB SSD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（通过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M.2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连接器连接）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55372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显示输出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HDMI 2.0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接口，最大支持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4k@60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MIPI DSI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接口连接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音频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3.5mm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耳机接口（支持音频输入输出）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摄像头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MIPI CSI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接口连接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最大支持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8MP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以太网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× RJ45 </a:t>
                      </a:r>
                      <a:r>
                        <a:rPr kumimoji="1"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千兆以太网（</a:t>
                      </a: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 M bps</a:t>
                      </a:r>
                      <a:r>
                        <a:rPr kumimoji="1"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），支持</a:t>
                      </a:r>
                      <a:r>
                        <a:rPr kumimoji="1"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POE</a:t>
                      </a:r>
                      <a:r>
                        <a:rPr kumimoji="1"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供电</a:t>
                      </a:r>
                      <a:endParaRPr kumimoji="1"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WIFI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M.2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扩展接口，支持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M.2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接口</a:t>
                      </a:r>
                      <a:r>
                        <a:rPr kumimoji="1"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WIFI</a:t>
                      </a:r>
                      <a:r>
                        <a:rPr kumimoji="1"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模块扩展</a:t>
                      </a:r>
                      <a:endParaRPr kumimoji="1"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 3.0 OTG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 3.0 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USB 2.0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40-pin expansion header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55372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PD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快充电源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 C PD 2.0,9V/2A,12/2A,15V/2A,20V/2A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QC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快充电源 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 C QC 3.0/2.0 adapter,9V/2A,12/1.5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88085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85mm×56mm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pic>
        <p:nvPicPr>
          <p:cNvPr id="8" name="Picture 2" descr="C:\Users\l30014802\AppData\Roaming\eSpace_Desktop\UserData\l30014802\imagefiles\originalImgfiles\045A3990-039E-4713-8FEE-878F3ACF89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53" y="2728005"/>
            <a:ext cx="2810418" cy="2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4" y="230767"/>
            <a:ext cx="6088145" cy="608814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49773" y="1842448"/>
            <a:ext cx="143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49773" y="1992573"/>
            <a:ext cx="143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49773" y="2511188"/>
            <a:ext cx="10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449773" y="3207224"/>
            <a:ext cx="10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497540" y="4114800"/>
            <a:ext cx="58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360460" y="4442346"/>
            <a:ext cx="0" cy="825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602406" y="4162567"/>
            <a:ext cx="0" cy="110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098381" y="4763069"/>
            <a:ext cx="0" cy="777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639033" y="2142699"/>
            <a:ext cx="655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509379" y="2968388"/>
            <a:ext cx="852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441140" y="4230806"/>
            <a:ext cx="921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5036024" y="1044054"/>
            <a:ext cx="0" cy="64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448567" y="1368188"/>
            <a:ext cx="0" cy="136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5336275" y="1368188"/>
            <a:ext cx="0" cy="119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/>
        </p:nvCxnSpPr>
        <p:spPr>
          <a:xfrm flipV="1">
            <a:off x="7206018" y="1368188"/>
            <a:ext cx="0" cy="986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文本框 1033"/>
          <p:cNvSpPr txBox="1"/>
          <p:nvPr/>
        </p:nvSpPr>
        <p:spPr>
          <a:xfrm>
            <a:off x="1845860" y="1734726"/>
            <a:ext cx="907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电源按钮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845860" y="1907513"/>
            <a:ext cx="907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恢复针脚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612604" y="2413940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DSI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576316" y="3114891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模组接口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453489" y="4026651"/>
            <a:ext cx="13056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Type-c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984008" y="5268036"/>
            <a:ext cx="7529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HDMI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071226" y="5268036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摄像头接口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622875" y="5543266"/>
            <a:ext cx="12828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3.5mm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264925" y="928159"/>
            <a:ext cx="16935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40pin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针脚（同树莓派）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100331" y="1226230"/>
            <a:ext cx="907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LPDDR4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306506" y="1226230"/>
            <a:ext cx="5493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011540" y="1215689"/>
            <a:ext cx="6994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POE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针脚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9255506" y="2050366"/>
            <a:ext cx="6994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USB2.0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9265731" y="2876055"/>
            <a:ext cx="6994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USB3.0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316899" y="4162567"/>
            <a:ext cx="83703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41" name="直接连接符 1040"/>
          <p:cNvCxnSpPr/>
          <p:nvPr/>
        </p:nvCxnSpPr>
        <p:spPr>
          <a:xfrm>
            <a:off x="6905762" y="4162567"/>
            <a:ext cx="0" cy="110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6508840" y="5270311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风扇针脚</a:t>
            </a:r>
            <a:endParaRPr kumimoji="1"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43" name="直接连接符 1042"/>
          <p:cNvCxnSpPr/>
          <p:nvPr/>
        </p:nvCxnSpPr>
        <p:spPr>
          <a:xfrm>
            <a:off x="2449773" y="3429000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直接连接符 1046"/>
          <p:cNvCxnSpPr/>
          <p:nvPr/>
        </p:nvCxnSpPr>
        <p:spPr>
          <a:xfrm>
            <a:off x="2449773" y="3603009"/>
            <a:ext cx="504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1747998" y="3334897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电源指示灯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747535" y="3521333"/>
            <a:ext cx="1103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使用指示灯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52" name="直接连接符 1051"/>
          <p:cNvCxnSpPr/>
          <p:nvPr/>
        </p:nvCxnSpPr>
        <p:spPr>
          <a:xfrm flipV="1">
            <a:off x="6292858" y="1044054"/>
            <a:ext cx="0" cy="131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5949184" y="933931"/>
            <a:ext cx="14547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MaskRom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57" name="直接连接符 1056"/>
          <p:cNvCxnSpPr/>
          <p:nvPr/>
        </p:nvCxnSpPr>
        <p:spPr>
          <a:xfrm>
            <a:off x="3882788" y="4211317"/>
            <a:ext cx="0" cy="132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/>
          <p:cNvSpPr txBox="1"/>
          <p:nvPr/>
        </p:nvSpPr>
        <p:spPr>
          <a:xfrm>
            <a:off x="3140067" y="5538717"/>
            <a:ext cx="1433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DC12V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扩展电源接口</a:t>
            </a:r>
            <a:endParaRPr kumimoji="1"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2" y="1354000"/>
            <a:ext cx="6777373" cy="5725027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7608627" y="1603612"/>
            <a:ext cx="0" cy="116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260610" y="1458665"/>
            <a:ext cx="1248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EMMC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606722" y="2429301"/>
            <a:ext cx="1501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012123" y="2336968"/>
            <a:ext cx="1248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OTG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06722" y="3591635"/>
            <a:ext cx="903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40555" y="3504602"/>
            <a:ext cx="12487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kumimoji="1"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endCxn id="17" idx="1"/>
          </p:cNvCxnSpPr>
          <p:nvPr/>
        </p:nvCxnSpPr>
        <p:spPr>
          <a:xfrm>
            <a:off x="8757313" y="3202674"/>
            <a:ext cx="80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560255" y="3110341"/>
            <a:ext cx="13716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 Nor Flash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652681" y="3655327"/>
            <a:ext cx="907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560255" y="3591635"/>
            <a:ext cx="13716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122693" y="3998796"/>
            <a:ext cx="143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560254" y="3906463"/>
            <a:ext cx="16172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PCIE M.2</a:t>
            </a:r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固态硬盘接口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10" y="184608"/>
            <a:ext cx="47625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65" y="1508288"/>
            <a:ext cx="4910221" cy="41477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4" y="996885"/>
            <a:ext cx="3907410" cy="39074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51*445"/>
  <p:tag name="TABLE_ENDDRAG_RECT" val="461*87*451*445"/>
</p:tagLst>
</file>

<file path=ppt/tags/tag2.xml><?xml version="1.0" encoding="utf-8"?>
<p:tagLst xmlns:p="http://schemas.openxmlformats.org/presentationml/2006/main">
  <p:tag name="commondata" val="eyJoZGlkIjoiYmQwZTQ5NDNiMjBjMTZlMmZhNDJmYTMyZGJlYzUzZWUifQ=="/>
</p:tagLst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895</Words>
  <Application>WPS 演示</Application>
  <PresentationFormat>自定义</PresentationFormat>
  <Paragraphs>136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.AppleSystemUIFont</vt:lpstr>
      <vt:lpstr>Segoe Print</vt:lpstr>
      <vt:lpstr>Arial Unicode MS</vt:lpstr>
      <vt:lpstr>黑体</vt:lpstr>
      <vt:lpstr>等线</vt:lpstr>
      <vt:lpstr>Calibri</vt:lpstr>
      <vt:lpstr>封面页_图片版 </vt:lpstr>
      <vt:lpstr>目录页</vt:lpstr>
      <vt:lpstr>章节页</vt:lpstr>
      <vt:lpstr>结束页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Liuyu(Jason,Cloud BU)</dc:creator>
  <cp:lastModifiedBy>胡辉</cp:lastModifiedBy>
  <cp:revision>39</cp:revision>
  <dcterms:created xsi:type="dcterms:W3CDTF">2020-08-28T08:44:00Z</dcterms:created>
  <dcterms:modified xsi:type="dcterms:W3CDTF">2024-06-11T04:02:17Z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(3)xbGjMa+ZuG9fq2xViauEk9wI0QXS/gTm00tPApSSt3DmQCbFPcH/ob/Qr9d7ZFyIdgjwqaNY
tOo5USClqE5xtviSDVHN6Z69IrOQ4YI4QlE2X56vK0m9v9WAUKZ//iyzeQYPmwbyrQWZilD8
osw/yxHiY1/ud3pbDDLgynETqA3YrOOgk8d/Kw/RZkwq5N9LIpcyOqD0zRbkNsShn0jAx40E
IjDJ7sNfbJf1EbXyUo</vt:lpwstr>
  </property>
  <property fmtid="{D5CDD505-2E9C-101B-9397-08002B2CF9AE}" pid="3" name="_2015_ms_pID_7253431">
    <vt:lpwstr>9+jGNqpJDEBB1YD+spW72q0oV6ETLX3EQPFOpEJMwSuSbc1heOUuaB
o+6KrZLFRicyDxaarYi6nxQYKbgJS6bxBaieGEe+ILMfYQu/lUwcTRPTomqLz1uW7nYVkVLT
bG8MgiL8jjXzvL4BhloeGDs2ic15s7mKeYrnuZIhSBWOditgaNEUjHpdopbdymx6mfseokQb
FUKdWxD7K5d8tneoHsNKeGKxniMaO51194Fh</vt:lpwstr>
  </property>
  <property fmtid="{D5CDD505-2E9C-101B-9397-08002B2CF9AE}" pid="4" name="_2015_ms_pID_7253432">
    <vt:lpwstr>efZfTjPtVZo9cWNXVdQIe34=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1647831775</vt:lpwstr>
  </property>
  <property fmtid="{D5CDD505-2E9C-101B-9397-08002B2CF9AE}" pid="9" name="ICV">
    <vt:lpwstr>B52B13EF745A40F5B8C8759CB8A8A09E_12</vt:lpwstr>
  </property>
  <property fmtid="{D5CDD505-2E9C-101B-9397-08002B2CF9AE}" pid="10" name="KSOProductBuildVer">
    <vt:lpwstr>2052-12.1.0.16929</vt:lpwstr>
  </property>
</Properties>
</file>