
<file path=[Content_Types].xml><?xml version="1.0" encoding="utf-8"?>
<Types xmlns="http://schemas.openxmlformats.org/package/2006/content-types">
  <Default Extension="png" ContentType="image/png"/>
  <Default Extension="jpeg" ContentType="image/jpeg"/>
  <Default Extension="JPG" ContentType="image/.jp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47.svg" ContentType="image/svg+xml"/>
  <Override PartName="/ppt/media/image49.svg" ContentType="image/svg+xml"/>
  <Override PartName="/ppt/media/image51.svg" ContentType="image/svg+xml"/>
  <Override PartName="/ppt/media/image53.svg" ContentType="image/svg+xml"/>
  <Override PartName="/ppt/media/image5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3"/>
    <p:sldId id="596" r:id="rId4"/>
    <p:sldId id="13135060" r:id="rId5"/>
    <p:sldId id="16668453" r:id="rId6"/>
    <p:sldId id="13135071" r:id="rId7"/>
    <p:sldId id="511" r:id="rId8"/>
    <p:sldId id="290" r:id="rId9"/>
    <p:sldId id="510" r:id="rId10"/>
    <p:sldId id="512" r:id="rId11"/>
    <p:sldId id="13135704" r:id="rId12"/>
    <p:sldId id="13135702" r:id="rId14"/>
    <p:sldId id="13135699" r:id="rId15"/>
    <p:sldId id="11827928" r:id="rId16"/>
    <p:sldId id="13135703" r:id="rId17"/>
    <p:sldId id="322" r:id="rId18"/>
    <p:sldId id="509" r:id="rId19"/>
    <p:sldId id="366" r:id="rId20"/>
    <p:sldId id="11827934" r:id="rId21"/>
    <p:sldId id="11827935" r:id="rId22"/>
    <p:sldId id="16668445" r:id="rId23"/>
    <p:sldId id="514" r:id="rId24"/>
    <p:sldId id="507" r:id="rId25"/>
    <p:sldId id="11827929" r:id="rId26"/>
    <p:sldId id="281" r:id="rId27"/>
    <p:sldId id="11827930" r:id="rId28"/>
    <p:sldId id="13135827" r:id="rId29"/>
    <p:sldId id="11827846" r:id="rId30"/>
    <p:sldId id="11827871" r:id="rId31"/>
    <p:sldId id="7579" r:id="rId32"/>
    <p:sldId id="7582" r:id="rId33"/>
    <p:sldId id="1517" r:id="rId34"/>
    <p:sldId id="11827927" r:id="rId35"/>
    <p:sldId id="11827578" r:id="rId36"/>
    <p:sldId id="11827872" r:id="rId37"/>
    <p:sldId id="13135211" r:id="rId38"/>
    <p:sldId id="13135691" r:id="rId39"/>
    <p:sldId id="11827873" r:id="rId40"/>
    <p:sldId id="672" r:id="rId41"/>
    <p:sldId id="680" r:id="rId42"/>
    <p:sldId id="11827874" r:id="rId43"/>
    <p:sldId id="11827697" r:id="rId44"/>
    <p:sldId id="11827877" r:id="rId45"/>
    <p:sldId id="11827684" r:id="rId46"/>
    <p:sldId id="11827922" r:id="rId47"/>
    <p:sldId id="864" r:id="rId48"/>
    <p:sldId id="865" r:id="rId49"/>
    <p:sldId id="11827923" r:id="rId50"/>
    <p:sldId id="2871" r:id="rId51"/>
    <p:sldId id="11827878" r:id="rId52"/>
    <p:sldId id="721" r:id="rId53"/>
    <p:sldId id="722" r:id="rId54"/>
    <p:sldId id="11827924" r:id="rId55"/>
    <p:sldId id="13135383" r:id="rId56"/>
    <p:sldId id="13135384" r:id="rId57"/>
    <p:sldId id="11827926" r:id="rId58"/>
    <p:sldId id="13136012" r:id="rId59"/>
    <p:sldId id="11827933" r:id="rId60"/>
    <p:sldId id="1792" r:id="rId61"/>
    <p:sldId id="11827931" r:id="rId62"/>
    <p:sldId id="1443" r:id="rId63"/>
    <p:sldId id="1437" r:id="rId64"/>
    <p:sldId id="531" r:id="rId6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nMMx 2000" initials="MeMeX" lastIdx="1" clrIdx="0"/>
  <p:cmAuthor id="1" name="幸全" initials="幸全" lastIdx="1" clrIdx="0"/>
  <p:cmAuthor id="2" name="作者" initials="A" lastIdx="0" clrIdx="1"/>
  <p:cmAuthor id="3" name="tong" initials="t" lastIdx="21" clrIdx="2"/>
  <p:cmAuthor id="4" name="王习习" initials="王" lastIdx="2" clrIdx="0"/>
  <p:cmAuthor id="5" name="宋洁然" initials="宋" lastIdx="2" clrIdx="1"/>
  <p:cmAuthor id="191251535" name="沈霄雷" initials="沈" lastIdx="833089" clrIdx="0"/>
  <p:cmAuthor id="6" name="ming qiu" initials="m" lastIdx="17" clrIdx="1"/>
  <p:cmAuthor id="191251536" name="zheng john" initials="zj" lastIdx="1" clrIdx="11"/>
  <p:cmAuthor id="7" name="Author" initials="A" lastIdx="1" clrIdx="0"/>
  <p:cmAuthor id="8" name="Jiajia Wen (Bei Jing Di Mei Jia Yi Shu Ju)" initials="JW(JDMJYSJ" lastIdx="5" clrIdx="1"/>
  <p:cmAuthor id="9" name="池 蓬伟" initials="池" lastIdx="1" clrIdx="4"/>
  <p:cmAuthor id="10" name="书 陈" initials="书" lastIdx="1" clrIdx="5"/>
  <p:cmAuthor id="11" name="john" initials="j" lastIdx="1" clrIdx="3"/>
  <p:cmAuthor id="12" name="锦 程" initials="锦" lastIdx="1" clrIdx="1"/>
  <p:cmAuthor id="13" name="dell" initials="d" lastIdx="5" clrIdx="9"/>
  <p:cmAuthor id="14" name="123" initials="1" lastIdx="1" clrIdx="13"/>
  <p:cmAuthor id="15" name="ASUS" initials="A" lastIdx="1" clrIdx="14"/>
  <p:cmAuthor id="16" name="Grace Liu" initials="GL" lastIdx="1" clrIdx="15"/>
  <p:cmAuthor id="17" name="872250788@qq.com" initials="8" lastIdx="16" clrIdx="16"/>
  <p:cmAuthor id="18" name="917468635@qq.com" initials="9" lastIdx="4" clrIdx="14"/>
  <p:cmAuthor id="19" name="涛 李" initials="涛" lastIdx="2" clrIdx="15"/>
  <p:cmAuthor id="20" name="商 晋" initials="商" lastIdx="1" clrIdx="16"/>
  <p:cmAuthor id="21" name="雪婷 冀" initials="雪婷" lastIdx="1" clrIdx="17"/>
  <p:cmAuthor id="2000" name="TK_JRNbQrYZ" initials="authorId_262603714" lastIdx="0" clrIdx="0"/>
  <p:cmAuthor id="2001" name="牮" initials="牮宋" lastIdx="1" clrIdx="5"/>
  <p:cmAuthor id="24" name="heziyun" initials="h" lastIdx="1" clrIdx="23"/>
  <p:cmAuthor id="76" name="Jinghan Wu" initials="JW" lastIdx="2" clrIdx="25"/>
  <p:cmAuthor id="77" name="朱 敏" initials="朱" lastIdx="1" clrIdx="26"/>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FADADE"/>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5514" autoAdjust="0"/>
  </p:normalViewPr>
  <p:slideViewPr>
    <p:cSldViewPr snapToGrid="0" showGuides="1">
      <p:cViewPr>
        <p:scale>
          <a:sx n="83" d="100"/>
          <a:sy n="83" d="100"/>
        </p:scale>
        <p:origin x="403" y="261"/>
      </p:cViewPr>
      <p:guideLst>
        <p:guide orient="horz" pos="2160"/>
        <p:guide pos="3840"/>
      </p:guideLst>
    </p:cSldViewPr>
  </p:slideViewPr>
  <p:notesTextViewPr>
    <p:cViewPr>
      <p:scale>
        <a:sx n="3" d="2"/>
        <a:sy n="3" d="2"/>
      </p:scale>
      <p:origin x="0" y="0"/>
    </p:cViewPr>
  </p:notesTextViewPr>
  <p:sorterViewPr>
    <p:cViewPr>
      <p:scale>
        <a:sx n="61" d="100"/>
        <a:sy n="61" d="100"/>
      </p:scale>
      <p:origin x="0" y="-35712"/>
    </p:cViewPr>
  </p:sorter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9" Type="http://schemas.openxmlformats.org/officeDocument/2006/relationships/commentAuthors" Target="commentAuthors.xml"/><Relationship Id="rId68" Type="http://schemas.openxmlformats.org/officeDocument/2006/relationships/tableStyles" Target="tableStyles.xml"/><Relationship Id="rId67" Type="http://schemas.openxmlformats.org/officeDocument/2006/relationships/viewProps" Target="viewProps.xml"/><Relationship Id="rId66" Type="http://schemas.openxmlformats.org/officeDocument/2006/relationships/presProps" Target="presProps.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notesMaster" Target="notesMasters/notesMaster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4F9ADF-2406-43D2-ACB4-64E61B8A201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55B96D-2E39-4529-ADB0-DD757F8AE77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sz="1200" noProof="1">
              <a:latin typeface="微软雅黑" panose="020B0503020204020204" charset="-122"/>
              <a:ea typeface="微软雅黑" panose="020B0503020204020204" charset="-122"/>
              <a:cs typeface="+mn-ea"/>
              <a:sym typeface="+mn-lt"/>
            </a:endParaRPr>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8E206C5-3747-496D-91AC-9E2EEB86D272}"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800" kern="0" dirty="0">
                <a:solidFill>
                  <a:srgbClr val="000000"/>
                </a:solidFill>
                <a:latin typeface="微软雅黑" panose="020B0503020204020204" charset="-122"/>
                <a:ea typeface="微软雅黑" panose="020B0503020204020204" charset="-122"/>
              </a:rPr>
              <a:t>资产评估折旧部分要配合开发实现</a:t>
            </a:r>
            <a:endParaRPr lang="zh-CN" altLang="en-US" sz="800" kern="0" dirty="0">
              <a:solidFill>
                <a:srgbClr val="000000"/>
              </a:solidFill>
              <a:latin typeface="微软雅黑" panose="020B0503020204020204" charset="-122"/>
              <a:ea typeface="微软雅黑" panose="020B0503020204020204" charset="-122"/>
            </a:endParaRPr>
          </a:p>
        </p:txBody>
      </p:sp>
      <p:sp>
        <p:nvSpPr>
          <p:cNvPr id="4" name="灯片编号占位符 3"/>
          <p:cNvSpPr>
            <a:spLocks noGrp="1"/>
          </p:cNvSpPr>
          <p:nvPr>
            <p:ph type="sldNum" sz="quarter" idx="10"/>
          </p:nvPr>
        </p:nvSpPr>
        <p:spPr/>
        <p:txBody>
          <a:bodyPr/>
          <a:lstStyle/>
          <a:p>
            <a:fld id="{FE87D673-8AF3-449C-8080-D70B85CF6B2A}"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800" dirty="0">
                <a:solidFill>
                  <a:srgbClr val="0070C0"/>
                </a:solidFill>
                <a:latin typeface="微软雅黑" panose="020B0503020204020204" charset="-122"/>
                <a:ea typeface="微软雅黑" panose="020B0503020204020204" charset="-122"/>
              </a:rPr>
              <a:t>资产管理分类：固定资产 </a:t>
            </a:r>
            <a:r>
              <a:rPr lang="en-US" altLang="zh-CN" sz="800" dirty="0">
                <a:solidFill>
                  <a:srgbClr val="0070C0"/>
                </a:solidFill>
                <a:latin typeface="微软雅黑" panose="020B0503020204020204" charset="-122"/>
                <a:ea typeface="微软雅黑" panose="020B0503020204020204" charset="-122"/>
              </a:rPr>
              <a:t>| </a:t>
            </a:r>
            <a:r>
              <a:rPr lang="zh-CN" altLang="en-US" sz="800" dirty="0">
                <a:solidFill>
                  <a:srgbClr val="0070C0"/>
                </a:solidFill>
                <a:latin typeface="微软雅黑" panose="020B0503020204020204" charset="-122"/>
                <a:ea typeface="微软雅黑" panose="020B0503020204020204" charset="-122"/>
              </a:rPr>
              <a:t>物品（低值易耗品）资产  ； 含归还</a:t>
            </a:r>
            <a:endParaRPr lang="zh-CN" altLang="en-US" sz="800" dirty="0">
              <a:solidFill>
                <a:srgbClr val="0070C0"/>
              </a:solidFill>
              <a:latin typeface="微软雅黑" panose="020B0503020204020204" charset="-122"/>
              <a:ea typeface="微软雅黑" panose="020B0503020204020204" charset="-122"/>
            </a:endParaRPr>
          </a:p>
        </p:txBody>
      </p:sp>
      <p:sp>
        <p:nvSpPr>
          <p:cNvPr id="4" name="灯片编号占位符 3"/>
          <p:cNvSpPr>
            <a:spLocks noGrp="1"/>
          </p:cNvSpPr>
          <p:nvPr>
            <p:ph type="sldNum" sz="quarter" idx="10"/>
          </p:nvPr>
        </p:nvSpPr>
        <p:spPr/>
        <p:txBody>
          <a:bodyPr/>
          <a:lstStyle/>
          <a:p>
            <a:fld id="{FE87D673-8AF3-449C-8080-D70B85CF6B2A}"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电视机看看能不能行   组织模型在基础设施</a:t>
            </a:r>
            <a:endParaRPr kumimoji="1" lang="zh-CN" altLang="en-US" dirty="0"/>
          </a:p>
        </p:txBody>
      </p:sp>
      <p:sp>
        <p:nvSpPr>
          <p:cNvPr id="4" name="灯片编号占位符 3"/>
          <p:cNvSpPr>
            <a:spLocks noGrp="1"/>
          </p:cNvSpPr>
          <p:nvPr>
            <p:ph type="sldNum" sz="quarter" idx="5"/>
          </p:nvPr>
        </p:nvSpPr>
        <p:spPr/>
        <p:txBody>
          <a:bodyPr/>
          <a:lstStyle/>
          <a:p>
            <a:fld id="{BB4C09E0-1B63-B14B-8643-3448620CE034}" type="slidenum">
              <a:rPr kumimoji="1" lang="zh-CN" altLang="en-US" smtClean="0"/>
            </a:fld>
            <a:endParaRPr kumimoji="1"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8E206C5-3747-496D-91AC-9E2EEB86D272}"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8E206C5-3747-496D-91AC-9E2EEB86D272}"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a:t>企业</a:t>
            </a: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C6CF06-3684-45AD-B2F5-8886C47C1555}"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55B96D-2E39-4529-ADB0-DD757F8AE77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内页5">
    <p:spTree>
      <p:nvGrpSpPr>
        <p:cNvPr id="1" name=""/>
        <p:cNvGrpSpPr/>
        <p:nvPr/>
      </p:nvGrpSpPr>
      <p:grpSpPr>
        <a:xfrm>
          <a:off x="0" y="0"/>
          <a:ext cx="0" cy="0"/>
          <a:chOff x="0" y="0"/>
          <a:chExt cx="0" cy="0"/>
        </a:xfrm>
      </p:grpSpPr>
      <p:sp>
        <p:nvSpPr>
          <p:cNvPr id="122" name="矩形 121"/>
          <p:cNvSpPr/>
          <p:nvPr userDrawn="1"/>
        </p:nvSpPr>
        <p:spPr>
          <a:xfrm>
            <a:off x="0" y="0"/>
            <a:ext cx="12192000" cy="69342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p:nvPr userDrawn="1"/>
        </p:nvSpPr>
        <p:spPr>
          <a:xfrm rot="10800000">
            <a:off x="0" y="6692900"/>
            <a:ext cx="12192000" cy="165100"/>
          </a:xfrm>
          <a:prstGeom prst="rect">
            <a:avLst/>
          </a:prstGeom>
          <a:gradFill>
            <a:gsLst>
              <a:gs pos="0">
                <a:schemeClr val="bg1">
                  <a:alpha val="0"/>
                </a:schemeClr>
              </a:gs>
              <a:gs pos="88000">
                <a:srgbClr val="C80000"/>
              </a:gs>
              <a:gs pos="100000">
                <a:srgbClr val="C0000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1" name="图片 60"/>
          <p:cNvPicPr>
            <a:picLocks noChangeAspect="1"/>
          </p:cNvPicPr>
          <p:nvPr userDrawn="1"/>
        </p:nvPicPr>
        <p:blipFill>
          <a:blip r:embed="rId2" cstate="print"/>
          <a:stretch>
            <a:fillRect/>
          </a:stretch>
        </p:blipFill>
        <p:spPr>
          <a:xfrm>
            <a:off x="10576720" y="-57"/>
            <a:ext cx="1615650" cy="640886"/>
          </a:xfrm>
          <a:prstGeom prst="rect">
            <a:avLst/>
          </a:prstGeom>
        </p:spPr>
      </p:pic>
      <p:sp>
        <p:nvSpPr>
          <p:cNvPr id="8" name="文本占位符 6"/>
          <p:cNvSpPr>
            <a:spLocks noGrp="1"/>
          </p:cNvSpPr>
          <p:nvPr>
            <p:ph type="body" sz="quarter" idx="13"/>
            <p:custDataLst>
              <p:tags r:id="rId3"/>
            </p:custDataLst>
          </p:nvPr>
        </p:nvSpPr>
        <p:spPr>
          <a:xfrm>
            <a:off x="93345" y="52705"/>
            <a:ext cx="9294495" cy="544830"/>
          </a:xfrm>
        </p:spPr>
        <p:txBody>
          <a:bodyPr lIns="90000" tIns="46800" rIns="90000" bIns="46800">
            <a:noAutofit/>
          </a:bodyPr>
          <a:lstStyle>
            <a:lvl1pPr algn="l">
              <a:lnSpc>
                <a:spcPct val="110000"/>
              </a:lnSpc>
              <a:buNone/>
              <a:defRPr sz="2400" b="1" spc="200">
                <a:solidFill>
                  <a:schemeClr val="bg1"/>
                </a:solidFill>
                <a:latin typeface="微软雅黑" panose="020B0503020204020204" charset="-122"/>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75364" cy="6904892"/>
          </a:xfrm>
          <a:prstGeom prst="rect">
            <a:avLst/>
          </a:prstGeom>
        </p:spPr>
      </p:pic>
      <p:sp>
        <p:nvSpPr>
          <p:cNvPr id="2" name="标题 1"/>
          <p:cNvSpPr>
            <a:spLocks noGrp="1"/>
          </p:cNvSpPr>
          <p:nvPr>
            <p:ph type="ctrTitle"/>
          </p:nvPr>
        </p:nvSpPr>
        <p:spPr>
          <a:xfrm>
            <a:off x="1524000" y="1122363"/>
            <a:ext cx="9144000" cy="1972529"/>
          </a:xfrm>
        </p:spPr>
        <p:txBody>
          <a:bodyPr anchor="b">
            <a:normAutofit/>
          </a:bodyPr>
          <a:lstStyle>
            <a:lvl1pPr algn="ctr">
              <a:defRPr sz="5400" b="1">
                <a:solidFill>
                  <a:schemeClr val="accent4">
                    <a:lumMod val="20000"/>
                    <a:lumOff val="80000"/>
                  </a:schemeClr>
                </a:solidFill>
                <a:latin typeface="微软雅黑" panose="020B0503020204020204" charset="-122"/>
                <a:ea typeface="微软雅黑" panose="020B0503020204020204" charset="-122"/>
              </a:defRPr>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452446"/>
            <a:ext cx="9144000" cy="1655762"/>
          </a:xfrm>
        </p:spPr>
        <p:txBody>
          <a:bodyPr>
            <a:normAutofit/>
          </a:bodyPr>
          <a:lstStyle>
            <a:lvl1pPr marL="0" indent="0" algn="ctr">
              <a:buNone/>
              <a:defRPr sz="3200" b="0">
                <a:solidFill>
                  <a:schemeClr val="accent4">
                    <a:lumMod val="20000"/>
                    <a:lumOff val="80000"/>
                  </a:schemeClr>
                </a:solidFill>
                <a:latin typeface="微软雅黑" panose="020B0503020204020204" charset="-122"/>
                <a:ea typeface="微软雅黑" panose="020B050302020402020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D4FDD4C6-5AA2-443B-9779-ACF980C52EB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1DE7E6-BBB0-49FF-BC08-1139E9FB8E59}" type="slidenum">
              <a:rPr lang="zh-CN" altLang="en-US" smtClean="0"/>
            </a:fld>
            <a:endParaRPr lang="zh-CN" altLang="en-US"/>
          </a:p>
        </p:txBody>
      </p:sp>
      <p:pic>
        <p:nvPicPr>
          <p:cNvPr id="8" name="图片 7"/>
          <p:cNvPicPr>
            <a:picLocks noChangeAspect="1"/>
          </p:cNvPicPr>
          <p:nvPr userDrawn="1"/>
        </p:nvPicPr>
        <p:blipFill>
          <a:blip r:embed="rId3"/>
          <a:stretch>
            <a:fillRect/>
          </a:stretch>
        </p:blipFill>
        <p:spPr>
          <a:xfrm>
            <a:off x="0" y="764809"/>
            <a:ext cx="3538728" cy="88582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4FDD4C6-5AA2-443B-9779-ACF980C52EB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01DE7E6-BBB0-49FF-BC08-1139E9FB8E5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3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318.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319.xml"/></Relationships>
</file>

<file path=ppt/slides/_rels/slide3.xml.rels><?xml version="1.0" encoding="UTF-8" standalone="yes"?>
<Relationships xmlns="http://schemas.openxmlformats.org/package/2006/relationships"><Relationship Id="rId99" Type="http://schemas.openxmlformats.org/officeDocument/2006/relationships/tags" Target="../tags/tag100.xml"/><Relationship Id="rId98" Type="http://schemas.openxmlformats.org/officeDocument/2006/relationships/tags" Target="../tags/tag99.xml"/><Relationship Id="rId97" Type="http://schemas.openxmlformats.org/officeDocument/2006/relationships/tags" Target="../tags/tag98.xml"/><Relationship Id="rId96" Type="http://schemas.openxmlformats.org/officeDocument/2006/relationships/tags" Target="../tags/tag97.xml"/><Relationship Id="rId95" Type="http://schemas.openxmlformats.org/officeDocument/2006/relationships/tags" Target="../tags/tag96.xml"/><Relationship Id="rId94" Type="http://schemas.openxmlformats.org/officeDocument/2006/relationships/tags" Target="../tags/tag95.xml"/><Relationship Id="rId93" Type="http://schemas.openxmlformats.org/officeDocument/2006/relationships/tags" Target="../tags/tag94.xml"/><Relationship Id="rId92" Type="http://schemas.openxmlformats.org/officeDocument/2006/relationships/tags" Target="../tags/tag93.xml"/><Relationship Id="rId91" Type="http://schemas.openxmlformats.org/officeDocument/2006/relationships/tags" Target="../tags/tag92.xml"/><Relationship Id="rId90" Type="http://schemas.openxmlformats.org/officeDocument/2006/relationships/tags" Target="../tags/tag91.xml"/><Relationship Id="rId9" Type="http://schemas.openxmlformats.org/officeDocument/2006/relationships/tags" Target="../tags/tag10.xml"/><Relationship Id="rId89" Type="http://schemas.openxmlformats.org/officeDocument/2006/relationships/tags" Target="../tags/tag90.xml"/><Relationship Id="rId88" Type="http://schemas.openxmlformats.org/officeDocument/2006/relationships/tags" Target="../tags/tag89.xml"/><Relationship Id="rId87" Type="http://schemas.openxmlformats.org/officeDocument/2006/relationships/tags" Target="../tags/tag88.xml"/><Relationship Id="rId86" Type="http://schemas.openxmlformats.org/officeDocument/2006/relationships/tags" Target="../tags/tag87.xml"/><Relationship Id="rId85" Type="http://schemas.openxmlformats.org/officeDocument/2006/relationships/tags" Target="../tags/tag86.xml"/><Relationship Id="rId84" Type="http://schemas.openxmlformats.org/officeDocument/2006/relationships/tags" Target="../tags/tag85.xml"/><Relationship Id="rId83" Type="http://schemas.openxmlformats.org/officeDocument/2006/relationships/tags" Target="../tags/tag84.xml"/><Relationship Id="rId82" Type="http://schemas.openxmlformats.org/officeDocument/2006/relationships/tags" Target="../tags/tag83.xml"/><Relationship Id="rId81" Type="http://schemas.openxmlformats.org/officeDocument/2006/relationships/tags" Target="../tags/tag82.xml"/><Relationship Id="rId80" Type="http://schemas.openxmlformats.org/officeDocument/2006/relationships/tags" Target="../tags/tag81.xml"/><Relationship Id="rId8" Type="http://schemas.openxmlformats.org/officeDocument/2006/relationships/tags" Target="../tags/tag9.xml"/><Relationship Id="rId79" Type="http://schemas.openxmlformats.org/officeDocument/2006/relationships/tags" Target="../tags/tag80.xml"/><Relationship Id="rId78" Type="http://schemas.openxmlformats.org/officeDocument/2006/relationships/tags" Target="../tags/tag79.xml"/><Relationship Id="rId77" Type="http://schemas.openxmlformats.org/officeDocument/2006/relationships/tags" Target="../tags/tag78.xml"/><Relationship Id="rId76" Type="http://schemas.openxmlformats.org/officeDocument/2006/relationships/tags" Target="../tags/tag77.xml"/><Relationship Id="rId75" Type="http://schemas.openxmlformats.org/officeDocument/2006/relationships/tags" Target="../tags/tag76.xml"/><Relationship Id="rId74" Type="http://schemas.openxmlformats.org/officeDocument/2006/relationships/tags" Target="../tags/tag75.xml"/><Relationship Id="rId73" Type="http://schemas.openxmlformats.org/officeDocument/2006/relationships/tags" Target="../tags/tag74.xml"/><Relationship Id="rId72" Type="http://schemas.openxmlformats.org/officeDocument/2006/relationships/tags" Target="../tags/tag73.xml"/><Relationship Id="rId71" Type="http://schemas.openxmlformats.org/officeDocument/2006/relationships/tags" Target="../tags/tag72.xml"/><Relationship Id="rId70" Type="http://schemas.openxmlformats.org/officeDocument/2006/relationships/tags" Target="../tags/tag71.xml"/><Relationship Id="rId7" Type="http://schemas.openxmlformats.org/officeDocument/2006/relationships/tags" Target="../tags/tag8.xml"/><Relationship Id="rId69" Type="http://schemas.openxmlformats.org/officeDocument/2006/relationships/tags" Target="../tags/tag70.xml"/><Relationship Id="rId68" Type="http://schemas.openxmlformats.org/officeDocument/2006/relationships/tags" Target="../tags/tag69.xml"/><Relationship Id="rId67" Type="http://schemas.openxmlformats.org/officeDocument/2006/relationships/tags" Target="../tags/tag68.xml"/><Relationship Id="rId66" Type="http://schemas.openxmlformats.org/officeDocument/2006/relationships/tags" Target="../tags/tag67.xml"/><Relationship Id="rId65" Type="http://schemas.openxmlformats.org/officeDocument/2006/relationships/tags" Target="../tags/tag66.xml"/><Relationship Id="rId64" Type="http://schemas.openxmlformats.org/officeDocument/2006/relationships/tags" Target="../tags/tag65.xml"/><Relationship Id="rId63" Type="http://schemas.openxmlformats.org/officeDocument/2006/relationships/tags" Target="../tags/tag64.xml"/><Relationship Id="rId62" Type="http://schemas.openxmlformats.org/officeDocument/2006/relationships/tags" Target="../tags/tag63.xml"/><Relationship Id="rId61" Type="http://schemas.openxmlformats.org/officeDocument/2006/relationships/tags" Target="../tags/tag62.xml"/><Relationship Id="rId60" Type="http://schemas.openxmlformats.org/officeDocument/2006/relationships/tags" Target="../tags/tag61.xml"/><Relationship Id="rId6" Type="http://schemas.openxmlformats.org/officeDocument/2006/relationships/tags" Target="../tags/tag7.xml"/><Relationship Id="rId59" Type="http://schemas.openxmlformats.org/officeDocument/2006/relationships/tags" Target="../tags/tag60.xml"/><Relationship Id="rId58" Type="http://schemas.openxmlformats.org/officeDocument/2006/relationships/tags" Target="../tags/tag59.xml"/><Relationship Id="rId57" Type="http://schemas.openxmlformats.org/officeDocument/2006/relationships/tags" Target="../tags/tag58.xml"/><Relationship Id="rId56" Type="http://schemas.openxmlformats.org/officeDocument/2006/relationships/tags" Target="../tags/tag57.xml"/><Relationship Id="rId55" Type="http://schemas.openxmlformats.org/officeDocument/2006/relationships/tags" Target="../tags/tag56.xml"/><Relationship Id="rId54" Type="http://schemas.openxmlformats.org/officeDocument/2006/relationships/tags" Target="../tags/tag55.xml"/><Relationship Id="rId53" Type="http://schemas.openxmlformats.org/officeDocument/2006/relationships/tags" Target="../tags/tag54.xml"/><Relationship Id="rId52" Type="http://schemas.openxmlformats.org/officeDocument/2006/relationships/tags" Target="../tags/tag53.xml"/><Relationship Id="rId51" Type="http://schemas.openxmlformats.org/officeDocument/2006/relationships/tags" Target="../tags/tag52.xml"/><Relationship Id="rId50" Type="http://schemas.openxmlformats.org/officeDocument/2006/relationships/tags" Target="../tags/tag51.xml"/><Relationship Id="rId5" Type="http://schemas.openxmlformats.org/officeDocument/2006/relationships/tags" Target="../tags/tag6.xml"/><Relationship Id="rId49" Type="http://schemas.openxmlformats.org/officeDocument/2006/relationships/tags" Target="../tags/tag50.xml"/><Relationship Id="rId48" Type="http://schemas.openxmlformats.org/officeDocument/2006/relationships/tags" Target="../tags/tag49.xml"/><Relationship Id="rId47" Type="http://schemas.openxmlformats.org/officeDocument/2006/relationships/tags" Target="../tags/tag48.xml"/><Relationship Id="rId46" Type="http://schemas.openxmlformats.org/officeDocument/2006/relationships/tags" Target="../tags/tag47.xml"/><Relationship Id="rId45" Type="http://schemas.openxmlformats.org/officeDocument/2006/relationships/tags" Target="../tags/tag46.xml"/><Relationship Id="rId44" Type="http://schemas.openxmlformats.org/officeDocument/2006/relationships/tags" Target="../tags/tag45.xml"/><Relationship Id="rId43" Type="http://schemas.openxmlformats.org/officeDocument/2006/relationships/tags" Target="../tags/tag44.xml"/><Relationship Id="rId42" Type="http://schemas.openxmlformats.org/officeDocument/2006/relationships/tags" Target="../tags/tag43.xml"/><Relationship Id="rId41" Type="http://schemas.openxmlformats.org/officeDocument/2006/relationships/tags" Target="../tags/tag42.xml"/><Relationship Id="rId40" Type="http://schemas.openxmlformats.org/officeDocument/2006/relationships/tags" Target="../tags/tag41.xml"/><Relationship Id="rId4" Type="http://schemas.openxmlformats.org/officeDocument/2006/relationships/tags" Target="../tags/tag5.xml"/><Relationship Id="rId39" Type="http://schemas.openxmlformats.org/officeDocument/2006/relationships/tags" Target="../tags/tag40.xml"/><Relationship Id="rId38" Type="http://schemas.openxmlformats.org/officeDocument/2006/relationships/tags" Target="../tags/tag39.xml"/><Relationship Id="rId37" Type="http://schemas.openxmlformats.org/officeDocument/2006/relationships/tags" Target="../tags/tag38.xml"/><Relationship Id="rId36" Type="http://schemas.openxmlformats.org/officeDocument/2006/relationships/tags" Target="../tags/tag37.xml"/><Relationship Id="rId35" Type="http://schemas.openxmlformats.org/officeDocument/2006/relationships/tags" Target="../tags/tag36.xml"/><Relationship Id="rId34" Type="http://schemas.openxmlformats.org/officeDocument/2006/relationships/tags" Target="../tags/tag35.xml"/><Relationship Id="rId33" Type="http://schemas.openxmlformats.org/officeDocument/2006/relationships/tags" Target="../tags/tag34.xml"/><Relationship Id="rId32" Type="http://schemas.openxmlformats.org/officeDocument/2006/relationships/tags" Target="../tags/tag33.xml"/><Relationship Id="rId31" Type="http://schemas.openxmlformats.org/officeDocument/2006/relationships/tags" Target="../tags/tag32.xml"/><Relationship Id="rId30" Type="http://schemas.openxmlformats.org/officeDocument/2006/relationships/tags" Target="../tags/tag31.xml"/><Relationship Id="rId3" Type="http://schemas.openxmlformats.org/officeDocument/2006/relationships/tags" Target="../tags/tag4.xml"/><Relationship Id="rId292" Type="http://schemas.openxmlformats.org/officeDocument/2006/relationships/slideLayout" Target="../slideLayouts/slideLayout1.xml"/><Relationship Id="rId291" Type="http://schemas.openxmlformats.org/officeDocument/2006/relationships/tags" Target="../tags/tag292.xml"/><Relationship Id="rId290" Type="http://schemas.openxmlformats.org/officeDocument/2006/relationships/tags" Target="../tags/tag291.xml"/><Relationship Id="rId29" Type="http://schemas.openxmlformats.org/officeDocument/2006/relationships/tags" Target="../tags/tag30.xml"/><Relationship Id="rId289" Type="http://schemas.openxmlformats.org/officeDocument/2006/relationships/tags" Target="../tags/tag290.xml"/><Relationship Id="rId288" Type="http://schemas.openxmlformats.org/officeDocument/2006/relationships/tags" Target="../tags/tag289.xml"/><Relationship Id="rId287" Type="http://schemas.openxmlformats.org/officeDocument/2006/relationships/tags" Target="../tags/tag288.xml"/><Relationship Id="rId286" Type="http://schemas.openxmlformats.org/officeDocument/2006/relationships/tags" Target="../tags/tag287.xml"/><Relationship Id="rId285" Type="http://schemas.openxmlformats.org/officeDocument/2006/relationships/tags" Target="../tags/tag286.xml"/><Relationship Id="rId284" Type="http://schemas.openxmlformats.org/officeDocument/2006/relationships/tags" Target="../tags/tag285.xml"/><Relationship Id="rId283" Type="http://schemas.openxmlformats.org/officeDocument/2006/relationships/tags" Target="../tags/tag284.xml"/><Relationship Id="rId282" Type="http://schemas.openxmlformats.org/officeDocument/2006/relationships/tags" Target="../tags/tag283.xml"/><Relationship Id="rId281" Type="http://schemas.openxmlformats.org/officeDocument/2006/relationships/tags" Target="../tags/tag282.xml"/><Relationship Id="rId280" Type="http://schemas.openxmlformats.org/officeDocument/2006/relationships/tags" Target="../tags/tag281.xml"/><Relationship Id="rId28" Type="http://schemas.openxmlformats.org/officeDocument/2006/relationships/tags" Target="../tags/tag29.xml"/><Relationship Id="rId279" Type="http://schemas.openxmlformats.org/officeDocument/2006/relationships/tags" Target="../tags/tag280.xml"/><Relationship Id="rId278" Type="http://schemas.openxmlformats.org/officeDocument/2006/relationships/tags" Target="../tags/tag279.xml"/><Relationship Id="rId277" Type="http://schemas.openxmlformats.org/officeDocument/2006/relationships/tags" Target="../tags/tag278.xml"/><Relationship Id="rId276" Type="http://schemas.openxmlformats.org/officeDocument/2006/relationships/tags" Target="../tags/tag277.xml"/><Relationship Id="rId275" Type="http://schemas.openxmlformats.org/officeDocument/2006/relationships/tags" Target="../tags/tag276.xml"/><Relationship Id="rId274" Type="http://schemas.openxmlformats.org/officeDocument/2006/relationships/tags" Target="../tags/tag275.xml"/><Relationship Id="rId273" Type="http://schemas.openxmlformats.org/officeDocument/2006/relationships/tags" Target="../tags/tag274.xml"/><Relationship Id="rId272" Type="http://schemas.openxmlformats.org/officeDocument/2006/relationships/tags" Target="../tags/tag273.xml"/><Relationship Id="rId271" Type="http://schemas.openxmlformats.org/officeDocument/2006/relationships/tags" Target="../tags/tag272.xml"/><Relationship Id="rId270" Type="http://schemas.openxmlformats.org/officeDocument/2006/relationships/tags" Target="../tags/tag271.xml"/><Relationship Id="rId27" Type="http://schemas.openxmlformats.org/officeDocument/2006/relationships/tags" Target="../tags/tag28.xml"/><Relationship Id="rId269" Type="http://schemas.openxmlformats.org/officeDocument/2006/relationships/tags" Target="../tags/tag270.xml"/><Relationship Id="rId268" Type="http://schemas.openxmlformats.org/officeDocument/2006/relationships/tags" Target="../tags/tag269.xml"/><Relationship Id="rId267" Type="http://schemas.openxmlformats.org/officeDocument/2006/relationships/tags" Target="../tags/tag268.xml"/><Relationship Id="rId266" Type="http://schemas.openxmlformats.org/officeDocument/2006/relationships/tags" Target="../tags/tag267.xml"/><Relationship Id="rId265" Type="http://schemas.openxmlformats.org/officeDocument/2006/relationships/tags" Target="../tags/tag266.xml"/><Relationship Id="rId264" Type="http://schemas.openxmlformats.org/officeDocument/2006/relationships/tags" Target="../tags/tag265.xml"/><Relationship Id="rId263" Type="http://schemas.openxmlformats.org/officeDocument/2006/relationships/tags" Target="../tags/tag264.xml"/><Relationship Id="rId262" Type="http://schemas.openxmlformats.org/officeDocument/2006/relationships/tags" Target="../tags/tag263.xml"/><Relationship Id="rId261" Type="http://schemas.openxmlformats.org/officeDocument/2006/relationships/tags" Target="../tags/tag262.xml"/><Relationship Id="rId260" Type="http://schemas.openxmlformats.org/officeDocument/2006/relationships/tags" Target="../tags/tag261.xml"/><Relationship Id="rId26" Type="http://schemas.openxmlformats.org/officeDocument/2006/relationships/tags" Target="../tags/tag27.xml"/><Relationship Id="rId259" Type="http://schemas.openxmlformats.org/officeDocument/2006/relationships/tags" Target="../tags/tag260.xml"/><Relationship Id="rId258" Type="http://schemas.openxmlformats.org/officeDocument/2006/relationships/tags" Target="../tags/tag259.xml"/><Relationship Id="rId257" Type="http://schemas.openxmlformats.org/officeDocument/2006/relationships/tags" Target="../tags/tag258.xml"/><Relationship Id="rId256" Type="http://schemas.openxmlformats.org/officeDocument/2006/relationships/tags" Target="../tags/tag257.xml"/><Relationship Id="rId255" Type="http://schemas.openxmlformats.org/officeDocument/2006/relationships/tags" Target="../tags/tag256.xml"/><Relationship Id="rId254" Type="http://schemas.openxmlformats.org/officeDocument/2006/relationships/tags" Target="../tags/tag255.xml"/><Relationship Id="rId253" Type="http://schemas.openxmlformats.org/officeDocument/2006/relationships/tags" Target="../tags/tag254.xml"/><Relationship Id="rId252" Type="http://schemas.openxmlformats.org/officeDocument/2006/relationships/tags" Target="../tags/tag253.xml"/><Relationship Id="rId251" Type="http://schemas.openxmlformats.org/officeDocument/2006/relationships/tags" Target="../tags/tag252.xml"/><Relationship Id="rId250" Type="http://schemas.openxmlformats.org/officeDocument/2006/relationships/tags" Target="../tags/tag251.xml"/><Relationship Id="rId25" Type="http://schemas.openxmlformats.org/officeDocument/2006/relationships/tags" Target="../tags/tag26.xml"/><Relationship Id="rId249" Type="http://schemas.openxmlformats.org/officeDocument/2006/relationships/tags" Target="../tags/tag250.xml"/><Relationship Id="rId248" Type="http://schemas.openxmlformats.org/officeDocument/2006/relationships/tags" Target="../tags/tag249.xml"/><Relationship Id="rId247" Type="http://schemas.openxmlformats.org/officeDocument/2006/relationships/tags" Target="../tags/tag248.xml"/><Relationship Id="rId246" Type="http://schemas.openxmlformats.org/officeDocument/2006/relationships/tags" Target="../tags/tag247.xml"/><Relationship Id="rId245" Type="http://schemas.openxmlformats.org/officeDocument/2006/relationships/tags" Target="../tags/tag246.xml"/><Relationship Id="rId244" Type="http://schemas.openxmlformats.org/officeDocument/2006/relationships/tags" Target="../tags/tag245.xml"/><Relationship Id="rId243" Type="http://schemas.openxmlformats.org/officeDocument/2006/relationships/tags" Target="../tags/tag244.xml"/><Relationship Id="rId242" Type="http://schemas.openxmlformats.org/officeDocument/2006/relationships/tags" Target="../tags/tag243.xml"/><Relationship Id="rId241" Type="http://schemas.openxmlformats.org/officeDocument/2006/relationships/tags" Target="../tags/tag242.xml"/><Relationship Id="rId240" Type="http://schemas.openxmlformats.org/officeDocument/2006/relationships/tags" Target="../tags/tag241.xml"/><Relationship Id="rId24" Type="http://schemas.openxmlformats.org/officeDocument/2006/relationships/tags" Target="../tags/tag25.xml"/><Relationship Id="rId239" Type="http://schemas.openxmlformats.org/officeDocument/2006/relationships/tags" Target="../tags/tag240.xml"/><Relationship Id="rId238" Type="http://schemas.openxmlformats.org/officeDocument/2006/relationships/tags" Target="../tags/tag239.xml"/><Relationship Id="rId237" Type="http://schemas.openxmlformats.org/officeDocument/2006/relationships/tags" Target="../tags/tag238.xml"/><Relationship Id="rId236" Type="http://schemas.openxmlformats.org/officeDocument/2006/relationships/tags" Target="../tags/tag237.xml"/><Relationship Id="rId235" Type="http://schemas.openxmlformats.org/officeDocument/2006/relationships/tags" Target="../tags/tag236.xml"/><Relationship Id="rId234" Type="http://schemas.openxmlformats.org/officeDocument/2006/relationships/tags" Target="../tags/tag235.xml"/><Relationship Id="rId233" Type="http://schemas.openxmlformats.org/officeDocument/2006/relationships/tags" Target="../tags/tag234.xml"/><Relationship Id="rId232" Type="http://schemas.openxmlformats.org/officeDocument/2006/relationships/tags" Target="../tags/tag233.xml"/><Relationship Id="rId231" Type="http://schemas.openxmlformats.org/officeDocument/2006/relationships/tags" Target="../tags/tag232.xml"/><Relationship Id="rId230" Type="http://schemas.openxmlformats.org/officeDocument/2006/relationships/tags" Target="../tags/tag231.xml"/><Relationship Id="rId23" Type="http://schemas.openxmlformats.org/officeDocument/2006/relationships/tags" Target="../tags/tag24.xml"/><Relationship Id="rId229" Type="http://schemas.openxmlformats.org/officeDocument/2006/relationships/tags" Target="../tags/tag230.xml"/><Relationship Id="rId228" Type="http://schemas.openxmlformats.org/officeDocument/2006/relationships/tags" Target="../tags/tag229.xml"/><Relationship Id="rId227" Type="http://schemas.openxmlformats.org/officeDocument/2006/relationships/tags" Target="../tags/tag228.xml"/><Relationship Id="rId226" Type="http://schemas.openxmlformats.org/officeDocument/2006/relationships/tags" Target="../tags/tag227.xml"/><Relationship Id="rId225" Type="http://schemas.openxmlformats.org/officeDocument/2006/relationships/tags" Target="../tags/tag226.xml"/><Relationship Id="rId224" Type="http://schemas.openxmlformats.org/officeDocument/2006/relationships/tags" Target="../tags/tag225.xml"/><Relationship Id="rId223" Type="http://schemas.openxmlformats.org/officeDocument/2006/relationships/tags" Target="../tags/tag224.xml"/><Relationship Id="rId222" Type="http://schemas.openxmlformats.org/officeDocument/2006/relationships/tags" Target="../tags/tag223.xml"/><Relationship Id="rId221" Type="http://schemas.openxmlformats.org/officeDocument/2006/relationships/tags" Target="../tags/tag222.xml"/><Relationship Id="rId220" Type="http://schemas.openxmlformats.org/officeDocument/2006/relationships/tags" Target="../tags/tag221.xml"/><Relationship Id="rId22" Type="http://schemas.openxmlformats.org/officeDocument/2006/relationships/tags" Target="../tags/tag23.xml"/><Relationship Id="rId219" Type="http://schemas.openxmlformats.org/officeDocument/2006/relationships/tags" Target="../tags/tag220.xml"/><Relationship Id="rId218" Type="http://schemas.openxmlformats.org/officeDocument/2006/relationships/tags" Target="../tags/tag219.xml"/><Relationship Id="rId217" Type="http://schemas.openxmlformats.org/officeDocument/2006/relationships/tags" Target="../tags/tag218.xml"/><Relationship Id="rId216" Type="http://schemas.openxmlformats.org/officeDocument/2006/relationships/tags" Target="../tags/tag217.xml"/><Relationship Id="rId215" Type="http://schemas.openxmlformats.org/officeDocument/2006/relationships/tags" Target="../tags/tag216.xml"/><Relationship Id="rId214" Type="http://schemas.openxmlformats.org/officeDocument/2006/relationships/tags" Target="../tags/tag215.xml"/><Relationship Id="rId213" Type="http://schemas.openxmlformats.org/officeDocument/2006/relationships/tags" Target="../tags/tag214.xml"/><Relationship Id="rId212" Type="http://schemas.openxmlformats.org/officeDocument/2006/relationships/tags" Target="../tags/tag213.xml"/><Relationship Id="rId211" Type="http://schemas.openxmlformats.org/officeDocument/2006/relationships/tags" Target="../tags/tag212.xml"/><Relationship Id="rId210" Type="http://schemas.openxmlformats.org/officeDocument/2006/relationships/tags" Target="../tags/tag211.xml"/><Relationship Id="rId21" Type="http://schemas.openxmlformats.org/officeDocument/2006/relationships/tags" Target="../tags/tag22.xml"/><Relationship Id="rId209" Type="http://schemas.openxmlformats.org/officeDocument/2006/relationships/tags" Target="../tags/tag210.xml"/><Relationship Id="rId208" Type="http://schemas.openxmlformats.org/officeDocument/2006/relationships/tags" Target="../tags/tag209.xml"/><Relationship Id="rId207" Type="http://schemas.openxmlformats.org/officeDocument/2006/relationships/tags" Target="../tags/tag208.xml"/><Relationship Id="rId206" Type="http://schemas.openxmlformats.org/officeDocument/2006/relationships/tags" Target="../tags/tag207.xml"/><Relationship Id="rId205" Type="http://schemas.openxmlformats.org/officeDocument/2006/relationships/tags" Target="../tags/tag206.xml"/><Relationship Id="rId204" Type="http://schemas.openxmlformats.org/officeDocument/2006/relationships/tags" Target="../tags/tag205.xml"/><Relationship Id="rId203" Type="http://schemas.openxmlformats.org/officeDocument/2006/relationships/tags" Target="../tags/tag204.xml"/><Relationship Id="rId202" Type="http://schemas.openxmlformats.org/officeDocument/2006/relationships/tags" Target="../tags/tag203.xml"/><Relationship Id="rId201" Type="http://schemas.openxmlformats.org/officeDocument/2006/relationships/tags" Target="../tags/tag202.xml"/><Relationship Id="rId200" Type="http://schemas.openxmlformats.org/officeDocument/2006/relationships/tags" Target="../tags/tag201.xml"/><Relationship Id="rId20" Type="http://schemas.openxmlformats.org/officeDocument/2006/relationships/tags" Target="../tags/tag21.xml"/><Relationship Id="rId2" Type="http://schemas.openxmlformats.org/officeDocument/2006/relationships/tags" Target="../tags/tag3.xml"/><Relationship Id="rId199" Type="http://schemas.openxmlformats.org/officeDocument/2006/relationships/tags" Target="../tags/tag200.xml"/><Relationship Id="rId198" Type="http://schemas.openxmlformats.org/officeDocument/2006/relationships/tags" Target="../tags/tag199.xml"/><Relationship Id="rId197" Type="http://schemas.openxmlformats.org/officeDocument/2006/relationships/tags" Target="../tags/tag198.xml"/><Relationship Id="rId196" Type="http://schemas.openxmlformats.org/officeDocument/2006/relationships/tags" Target="../tags/tag197.xml"/><Relationship Id="rId195" Type="http://schemas.openxmlformats.org/officeDocument/2006/relationships/tags" Target="../tags/tag196.xml"/><Relationship Id="rId194" Type="http://schemas.openxmlformats.org/officeDocument/2006/relationships/tags" Target="../tags/tag195.xml"/><Relationship Id="rId193" Type="http://schemas.openxmlformats.org/officeDocument/2006/relationships/tags" Target="../tags/tag194.xml"/><Relationship Id="rId192" Type="http://schemas.openxmlformats.org/officeDocument/2006/relationships/tags" Target="../tags/tag193.xml"/><Relationship Id="rId191" Type="http://schemas.openxmlformats.org/officeDocument/2006/relationships/tags" Target="../tags/tag192.xml"/><Relationship Id="rId190" Type="http://schemas.openxmlformats.org/officeDocument/2006/relationships/tags" Target="../tags/tag191.xml"/><Relationship Id="rId19" Type="http://schemas.openxmlformats.org/officeDocument/2006/relationships/tags" Target="../tags/tag20.xml"/><Relationship Id="rId189" Type="http://schemas.openxmlformats.org/officeDocument/2006/relationships/tags" Target="../tags/tag190.xml"/><Relationship Id="rId188" Type="http://schemas.openxmlformats.org/officeDocument/2006/relationships/tags" Target="../tags/tag189.xml"/><Relationship Id="rId187" Type="http://schemas.openxmlformats.org/officeDocument/2006/relationships/tags" Target="../tags/tag188.xml"/><Relationship Id="rId186" Type="http://schemas.openxmlformats.org/officeDocument/2006/relationships/tags" Target="../tags/tag187.xml"/><Relationship Id="rId185" Type="http://schemas.openxmlformats.org/officeDocument/2006/relationships/tags" Target="../tags/tag186.xml"/><Relationship Id="rId184" Type="http://schemas.openxmlformats.org/officeDocument/2006/relationships/tags" Target="../tags/tag185.xml"/><Relationship Id="rId183" Type="http://schemas.openxmlformats.org/officeDocument/2006/relationships/tags" Target="../tags/tag184.xml"/><Relationship Id="rId182" Type="http://schemas.openxmlformats.org/officeDocument/2006/relationships/tags" Target="../tags/tag183.xml"/><Relationship Id="rId181" Type="http://schemas.openxmlformats.org/officeDocument/2006/relationships/tags" Target="../tags/tag182.xml"/><Relationship Id="rId180" Type="http://schemas.openxmlformats.org/officeDocument/2006/relationships/tags" Target="../tags/tag181.xml"/><Relationship Id="rId18" Type="http://schemas.openxmlformats.org/officeDocument/2006/relationships/tags" Target="../tags/tag19.xml"/><Relationship Id="rId179" Type="http://schemas.openxmlformats.org/officeDocument/2006/relationships/tags" Target="../tags/tag180.xml"/><Relationship Id="rId178" Type="http://schemas.openxmlformats.org/officeDocument/2006/relationships/tags" Target="../tags/tag179.xml"/><Relationship Id="rId177" Type="http://schemas.openxmlformats.org/officeDocument/2006/relationships/tags" Target="../tags/tag178.xml"/><Relationship Id="rId176" Type="http://schemas.openxmlformats.org/officeDocument/2006/relationships/tags" Target="../tags/tag177.xml"/><Relationship Id="rId175" Type="http://schemas.openxmlformats.org/officeDocument/2006/relationships/tags" Target="../tags/tag176.xml"/><Relationship Id="rId174" Type="http://schemas.openxmlformats.org/officeDocument/2006/relationships/tags" Target="../tags/tag175.xml"/><Relationship Id="rId173" Type="http://schemas.openxmlformats.org/officeDocument/2006/relationships/tags" Target="../tags/tag174.xml"/><Relationship Id="rId172" Type="http://schemas.openxmlformats.org/officeDocument/2006/relationships/tags" Target="../tags/tag173.xml"/><Relationship Id="rId171" Type="http://schemas.openxmlformats.org/officeDocument/2006/relationships/tags" Target="../tags/tag172.xml"/><Relationship Id="rId170" Type="http://schemas.openxmlformats.org/officeDocument/2006/relationships/tags" Target="../tags/tag171.xml"/><Relationship Id="rId17" Type="http://schemas.openxmlformats.org/officeDocument/2006/relationships/tags" Target="../tags/tag18.xml"/><Relationship Id="rId169" Type="http://schemas.openxmlformats.org/officeDocument/2006/relationships/tags" Target="../tags/tag170.xml"/><Relationship Id="rId168" Type="http://schemas.openxmlformats.org/officeDocument/2006/relationships/tags" Target="../tags/tag169.xml"/><Relationship Id="rId167" Type="http://schemas.openxmlformats.org/officeDocument/2006/relationships/tags" Target="../tags/tag168.xml"/><Relationship Id="rId166" Type="http://schemas.openxmlformats.org/officeDocument/2006/relationships/tags" Target="../tags/tag167.xml"/><Relationship Id="rId165" Type="http://schemas.openxmlformats.org/officeDocument/2006/relationships/tags" Target="../tags/tag166.xml"/><Relationship Id="rId164" Type="http://schemas.openxmlformats.org/officeDocument/2006/relationships/tags" Target="../tags/tag165.xml"/><Relationship Id="rId163" Type="http://schemas.openxmlformats.org/officeDocument/2006/relationships/tags" Target="../tags/tag164.xml"/><Relationship Id="rId162" Type="http://schemas.openxmlformats.org/officeDocument/2006/relationships/tags" Target="../tags/tag163.xml"/><Relationship Id="rId161" Type="http://schemas.openxmlformats.org/officeDocument/2006/relationships/tags" Target="../tags/tag162.xml"/><Relationship Id="rId160" Type="http://schemas.openxmlformats.org/officeDocument/2006/relationships/tags" Target="../tags/tag161.xml"/><Relationship Id="rId16" Type="http://schemas.openxmlformats.org/officeDocument/2006/relationships/tags" Target="../tags/tag17.xml"/><Relationship Id="rId159" Type="http://schemas.openxmlformats.org/officeDocument/2006/relationships/tags" Target="../tags/tag160.xml"/><Relationship Id="rId158" Type="http://schemas.openxmlformats.org/officeDocument/2006/relationships/tags" Target="../tags/tag159.xml"/><Relationship Id="rId157" Type="http://schemas.openxmlformats.org/officeDocument/2006/relationships/tags" Target="../tags/tag158.xml"/><Relationship Id="rId156" Type="http://schemas.openxmlformats.org/officeDocument/2006/relationships/tags" Target="../tags/tag157.xml"/><Relationship Id="rId155" Type="http://schemas.openxmlformats.org/officeDocument/2006/relationships/tags" Target="../tags/tag156.xml"/><Relationship Id="rId154" Type="http://schemas.openxmlformats.org/officeDocument/2006/relationships/tags" Target="../tags/tag155.xml"/><Relationship Id="rId153" Type="http://schemas.openxmlformats.org/officeDocument/2006/relationships/tags" Target="../tags/tag154.xml"/><Relationship Id="rId152" Type="http://schemas.openxmlformats.org/officeDocument/2006/relationships/tags" Target="../tags/tag153.xml"/><Relationship Id="rId151" Type="http://schemas.openxmlformats.org/officeDocument/2006/relationships/tags" Target="../tags/tag152.xml"/><Relationship Id="rId150" Type="http://schemas.openxmlformats.org/officeDocument/2006/relationships/tags" Target="../tags/tag151.xml"/><Relationship Id="rId15" Type="http://schemas.openxmlformats.org/officeDocument/2006/relationships/tags" Target="../tags/tag16.xml"/><Relationship Id="rId149" Type="http://schemas.openxmlformats.org/officeDocument/2006/relationships/tags" Target="../tags/tag150.xml"/><Relationship Id="rId148" Type="http://schemas.openxmlformats.org/officeDocument/2006/relationships/tags" Target="../tags/tag149.xml"/><Relationship Id="rId147" Type="http://schemas.openxmlformats.org/officeDocument/2006/relationships/tags" Target="../tags/tag148.xml"/><Relationship Id="rId146" Type="http://schemas.openxmlformats.org/officeDocument/2006/relationships/tags" Target="../tags/tag147.xml"/><Relationship Id="rId145" Type="http://schemas.openxmlformats.org/officeDocument/2006/relationships/tags" Target="../tags/tag146.xml"/><Relationship Id="rId144" Type="http://schemas.openxmlformats.org/officeDocument/2006/relationships/tags" Target="../tags/tag145.xml"/><Relationship Id="rId143" Type="http://schemas.openxmlformats.org/officeDocument/2006/relationships/tags" Target="../tags/tag144.xml"/><Relationship Id="rId142" Type="http://schemas.openxmlformats.org/officeDocument/2006/relationships/tags" Target="../tags/tag143.xml"/><Relationship Id="rId141" Type="http://schemas.openxmlformats.org/officeDocument/2006/relationships/tags" Target="../tags/tag142.xml"/><Relationship Id="rId140" Type="http://schemas.openxmlformats.org/officeDocument/2006/relationships/tags" Target="../tags/tag141.xml"/><Relationship Id="rId14" Type="http://schemas.openxmlformats.org/officeDocument/2006/relationships/tags" Target="../tags/tag15.xml"/><Relationship Id="rId139" Type="http://schemas.openxmlformats.org/officeDocument/2006/relationships/tags" Target="../tags/tag140.xml"/><Relationship Id="rId138" Type="http://schemas.openxmlformats.org/officeDocument/2006/relationships/tags" Target="../tags/tag139.xml"/><Relationship Id="rId137" Type="http://schemas.openxmlformats.org/officeDocument/2006/relationships/tags" Target="../tags/tag138.xml"/><Relationship Id="rId136" Type="http://schemas.openxmlformats.org/officeDocument/2006/relationships/tags" Target="../tags/tag137.xml"/><Relationship Id="rId135" Type="http://schemas.openxmlformats.org/officeDocument/2006/relationships/tags" Target="../tags/tag136.xml"/><Relationship Id="rId134" Type="http://schemas.openxmlformats.org/officeDocument/2006/relationships/tags" Target="../tags/tag135.xml"/><Relationship Id="rId133" Type="http://schemas.openxmlformats.org/officeDocument/2006/relationships/tags" Target="../tags/tag134.xml"/><Relationship Id="rId132" Type="http://schemas.openxmlformats.org/officeDocument/2006/relationships/tags" Target="../tags/tag133.xml"/><Relationship Id="rId131" Type="http://schemas.openxmlformats.org/officeDocument/2006/relationships/tags" Target="../tags/tag132.xml"/><Relationship Id="rId130" Type="http://schemas.openxmlformats.org/officeDocument/2006/relationships/tags" Target="../tags/tag131.xml"/><Relationship Id="rId13" Type="http://schemas.openxmlformats.org/officeDocument/2006/relationships/tags" Target="../tags/tag14.xml"/><Relationship Id="rId129" Type="http://schemas.openxmlformats.org/officeDocument/2006/relationships/tags" Target="../tags/tag130.xml"/><Relationship Id="rId128" Type="http://schemas.openxmlformats.org/officeDocument/2006/relationships/tags" Target="../tags/tag129.xml"/><Relationship Id="rId127" Type="http://schemas.openxmlformats.org/officeDocument/2006/relationships/tags" Target="../tags/tag128.xml"/><Relationship Id="rId126" Type="http://schemas.openxmlformats.org/officeDocument/2006/relationships/tags" Target="../tags/tag127.xml"/><Relationship Id="rId125" Type="http://schemas.openxmlformats.org/officeDocument/2006/relationships/tags" Target="../tags/tag126.xml"/><Relationship Id="rId124" Type="http://schemas.openxmlformats.org/officeDocument/2006/relationships/tags" Target="../tags/tag125.xml"/><Relationship Id="rId123" Type="http://schemas.openxmlformats.org/officeDocument/2006/relationships/tags" Target="../tags/tag124.xml"/><Relationship Id="rId122" Type="http://schemas.openxmlformats.org/officeDocument/2006/relationships/tags" Target="../tags/tag123.xml"/><Relationship Id="rId121" Type="http://schemas.openxmlformats.org/officeDocument/2006/relationships/tags" Target="../tags/tag122.xml"/><Relationship Id="rId120" Type="http://schemas.openxmlformats.org/officeDocument/2006/relationships/tags" Target="../tags/tag121.xml"/><Relationship Id="rId12" Type="http://schemas.openxmlformats.org/officeDocument/2006/relationships/tags" Target="../tags/tag13.xml"/><Relationship Id="rId119" Type="http://schemas.openxmlformats.org/officeDocument/2006/relationships/tags" Target="../tags/tag120.xml"/><Relationship Id="rId118" Type="http://schemas.openxmlformats.org/officeDocument/2006/relationships/tags" Target="../tags/tag119.xml"/><Relationship Id="rId117" Type="http://schemas.openxmlformats.org/officeDocument/2006/relationships/tags" Target="../tags/tag118.xml"/><Relationship Id="rId116" Type="http://schemas.openxmlformats.org/officeDocument/2006/relationships/tags" Target="../tags/tag117.xml"/><Relationship Id="rId115" Type="http://schemas.openxmlformats.org/officeDocument/2006/relationships/tags" Target="../tags/tag116.xml"/><Relationship Id="rId114" Type="http://schemas.openxmlformats.org/officeDocument/2006/relationships/tags" Target="../tags/tag115.xml"/><Relationship Id="rId113" Type="http://schemas.openxmlformats.org/officeDocument/2006/relationships/tags" Target="../tags/tag114.xml"/><Relationship Id="rId112" Type="http://schemas.openxmlformats.org/officeDocument/2006/relationships/tags" Target="../tags/tag113.xml"/><Relationship Id="rId111" Type="http://schemas.openxmlformats.org/officeDocument/2006/relationships/tags" Target="../tags/tag112.xml"/><Relationship Id="rId110" Type="http://schemas.openxmlformats.org/officeDocument/2006/relationships/tags" Target="../tags/tag111.xml"/><Relationship Id="rId11" Type="http://schemas.openxmlformats.org/officeDocument/2006/relationships/tags" Target="../tags/tag12.xml"/><Relationship Id="rId109" Type="http://schemas.openxmlformats.org/officeDocument/2006/relationships/tags" Target="../tags/tag110.xml"/><Relationship Id="rId108" Type="http://schemas.openxmlformats.org/officeDocument/2006/relationships/tags" Target="../tags/tag109.xml"/><Relationship Id="rId107" Type="http://schemas.openxmlformats.org/officeDocument/2006/relationships/tags" Target="../tags/tag108.xml"/><Relationship Id="rId106" Type="http://schemas.openxmlformats.org/officeDocument/2006/relationships/tags" Target="../tags/tag107.xml"/><Relationship Id="rId105" Type="http://schemas.openxmlformats.org/officeDocument/2006/relationships/tags" Target="../tags/tag106.xml"/><Relationship Id="rId104" Type="http://schemas.openxmlformats.org/officeDocument/2006/relationships/tags" Target="../tags/tag105.xml"/><Relationship Id="rId103" Type="http://schemas.openxmlformats.org/officeDocument/2006/relationships/tags" Target="../tags/tag104.xml"/><Relationship Id="rId102" Type="http://schemas.openxmlformats.org/officeDocument/2006/relationships/tags" Target="../tags/tag103.xml"/><Relationship Id="rId101" Type="http://schemas.openxmlformats.org/officeDocument/2006/relationships/tags" Target="../tags/tag102.xml"/><Relationship Id="rId100" Type="http://schemas.openxmlformats.org/officeDocument/2006/relationships/tags" Target="../tags/tag101.xml"/><Relationship Id="rId10" Type="http://schemas.openxmlformats.org/officeDocument/2006/relationships/tags" Target="../tags/tag11.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320.xml"/></Relationships>
</file>

<file path=ppt/slides/_rels/slide31.xml.rels><?xml version="1.0" encoding="UTF-8" standalone="yes"?>
<Relationships xmlns="http://schemas.openxmlformats.org/package/2006/relationships"><Relationship Id="rId99" Type="http://schemas.openxmlformats.org/officeDocument/2006/relationships/tags" Target="../tags/tag419.xml"/><Relationship Id="rId98" Type="http://schemas.openxmlformats.org/officeDocument/2006/relationships/tags" Target="../tags/tag418.xml"/><Relationship Id="rId97" Type="http://schemas.openxmlformats.org/officeDocument/2006/relationships/tags" Target="../tags/tag417.xml"/><Relationship Id="rId96" Type="http://schemas.openxmlformats.org/officeDocument/2006/relationships/tags" Target="../tags/tag416.xml"/><Relationship Id="rId95" Type="http://schemas.openxmlformats.org/officeDocument/2006/relationships/tags" Target="../tags/tag415.xml"/><Relationship Id="rId94" Type="http://schemas.openxmlformats.org/officeDocument/2006/relationships/tags" Target="../tags/tag414.xml"/><Relationship Id="rId93" Type="http://schemas.openxmlformats.org/officeDocument/2006/relationships/tags" Target="../tags/tag413.xml"/><Relationship Id="rId92" Type="http://schemas.openxmlformats.org/officeDocument/2006/relationships/tags" Target="../tags/tag412.xml"/><Relationship Id="rId91" Type="http://schemas.openxmlformats.org/officeDocument/2006/relationships/tags" Target="../tags/tag411.xml"/><Relationship Id="rId90" Type="http://schemas.openxmlformats.org/officeDocument/2006/relationships/tags" Target="../tags/tag410.xml"/><Relationship Id="rId9" Type="http://schemas.openxmlformats.org/officeDocument/2006/relationships/tags" Target="../tags/tag329.xml"/><Relationship Id="rId89" Type="http://schemas.openxmlformats.org/officeDocument/2006/relationships/tags" Target="../tags/tag409.xml"/><Relationship Id="rId88" Type="http://schemas.openxmlformats.org/officeDocument/2006/relationships/tags" Target="../tags/tag408.xml"/><Relationship Id="rId87" Type="http://schemas.openxmlformats.org/officeDocument/2006/relationships/tags" Target="../tags/tag407.xml"/><Relationship Id="rId86" Type="http://schemas.openxmlformats.org/officeDocument/2006/relationships/tags" Target="../tags/tag406.xml"/><Relationship Id="rId85" Type="http://schemas.openxmlformats.org/officeDocument/2006/relationships/tags" Target="../tags/tag405.xml"/><Relationship Id="rId84" Type="http://schemas.openxmlformats.org/officeDocument/2006/relationships/tags" Target="../tags/tag404.xml"/><Relationship Id="rId83" Type="http://schemas.openxmlformats.org/officeDocument/2006/relationships/tags" Target="../tags/tag403.xml"/><Relationship Id="rId82" Type="http://schemas.openxmlformats.org/officeDocument/2006/relationships/tags" Target="../tags/tag402.xml"/><Relationship Id="rId81" Type="http://schemas.openxmlformats.org/officeDocument/2006/relationships/tags" Target="../tags/tag401.xml"/><Relationship Id="rId80" Type="http://schemas.openxmlformats.org/officeDocument/2006/relationships/tags" Target="../tags/tag400.xml"/><Relationship Id="rId8" Type="http://schemas.openxmlformats.org/officeDocument/2006/relationships/tags" Target="../tags/tag328.xml"/><Relationship Id="rId79" Type="http://schemas.openxmlformats.org/officeDocument/2006/relationships/tags" Target="../tags/tag399.xml"/><Relationship Id="rId78" Type="http://schemas.openxmlformats.org/officeDocument/2006/relationships/tags" Target="../tags/tag398.xml"/><Relationship Id="rId77" Type="http://schemas.openxmlformats.org/officeDocument/2006/relationships/tags" Target="../tags/tag397.xml"/><Relationship Id="rId76" Type="http://schemas.openxmlformats.org/officeDocument/2006/relationships/tags" Target="../tags/tag396.xml"/><Relationship Id="rId75" Type="http://schemas.openxmlformats.org/officeDocument/2006/relationships/tags" Target="../tags/tag395.xml"/><Relationship Id="rId74" Type="http://schemas.openxmlformats.org/officeDocument/2006/relationships/tags" Target="../tags/tag394.xml"/><Relationship Id="rId73" Type="http://schemas.openxmlformats.org/officeDocument/2006/relationships/tags" Target="../tags/tag393.xml"/><Relationship Id="rId72" Type="http://schemas.openxmlformats.org/officeDocument/2006/relationships/tags" Target="../tags/tag392.xml"/><Relationship Id="rId71" Type="http://schemas.openxmlformats.org/officeDocument/2006/relationships/tags" Target="../tags/tag391.xml"/><Relationship Id="rId70" Type="http://schemas.openxmlformats.org/officeDocument/2006/relationships/tags" Target="../tags/tag390.xml"/><Relationship Id="rId7" Type="http://schemas.openxmlformats.org/officeDocument/2006/relationships/tags" Target="../tags/tag327.xml"/><Relationship Id="rId69" Type="http://schemas.openxmlformats.org/officeDocument/2006/relationships/tags" Target="../tags/tag389.xml"/><Relationship Id="rId68" Type="http://schemas.openxmlformats.org/officeDocument/2006/relationships/tags" Target="../tags/tag388.xml"/><Relationship Id="rId67" Type="http://schemas.openxmlformats.org/officeDocument/2006/relationships/tags" Target="../tags/tag387.xml"/><Relationship Id="rId66" Type="http://schemas.openxmlformats.org/officeDocument/2006/relationships/tags" Target="../tags/tag386.xml"/><Relationship Id="rId65" Type="http://schemas.openxmlformats.org/officeDocument/2006/relationships/tags" Target="../tags/tag385.xml"/><Relationship Id="rId64" Type="http://schemas.openxmlformats.org/officeDocument/2006/relationships/tags" Target="../tags/tag384.xml"/><Relationship Id="rId63" Type="http://schemas.openxmlformats.org/officeDocument/2006/relationships/tags" Target="../tags/tag383.xml"/><Relationship Id="rId62" Type="http://schemas.openxmlformats.org/officeDocument/2006/relationships/tags" Target="../tags/tag382.xml"/><Relationship Id="rId61" Type="http://schemas.openxmlformats.org/officeDocument/2006/relationships/tags" Target="../tags/tag381.xml"/><Relationship Id="rId60" Type="http://schemas.openxmlformats.org/officeDocument/2006/relationships/tags" Target="../tags/tag380.xml"/><Relationship Id="rId6" Type="http://schemas.openxmlformats.org/officeDocument/2006/relationships/tags" Target="../tags/tag326.xml"/><Relationship Id="rId59" Type="http://schemas.openxmlformats.org/officeDocument/2006/relationships/tags" Target="../tags/tag379.xml"/><Relationship Id="rId58" Type="http://schemas.openxmlformats.org/officeDocument/2006/relationships/tags" Target="../tags/tag378.xml"/><Relationship Id="rId57" Type="http://schemas.openxmlformats.org/officeDocument/2006/relationships/tags" Target="../tags/tag377.xml"/><Relationship Id="rId56" Type="http://schemas.openxmlformats.org/officeDocument/2006/relationships/tags" Target="../tags/tag376.xml"/><Relationship Id="rId55" Type="http://schemas.openxmlformats.org/officeDocument/2006/relationships/tags" Target="../tags/tag375.xml"/><Relationship Id="rId54" Type="http://schemas.openxmlformats.org/officeDocument/2006/relationships/tags" Target="../tags/tag374.xml"/><Relationship Id="rId53" Type="http://schemas.openxmlformats.org/officeDocument/2006/relationships/tags" Target="../tags/tag373.xml"/><Relationship Id="rId52" Type="http://schemas.openxmlformats.org/officeDocument/2006/relationships/tags" Target="../tags/tag372.xml"/><Relationship Id="rId51" Type="http://schemas.openxmlformats.org/officeDocument/2006/relationships/tags" Target="../tags/tag371.xml"/><Relationship Id="rId50" Type="http://schemas.openxmlformats.org/officeDocument/2006/relationships/tags" Target="../tags/tag370.xml"/><Relationship Id="rId5" Type="http://schemas.openxmlformats.org/officeDocument/2006/relationships/tags" Target="../tags/tag325.xml"/><Relationship Id="rId49" Type="http://schemas.openxmlformats.org/officeDocument/2006/relationships/tags" Target="../tags/tag369.xml"/><Relationship Id="rId48" Type="http://schemas.openxmlformats.org/officeDocument/2006/relationships/tags" Target="../tags/tag368.xml"/><Relationship Id="rId47" Type="http://schemas.openxmlformats.org/officeDocument/2006/relationships/tags" Target="../tags/tag367.xml"/><Relationship Id="rId46" Type="http://schemas.openxmlformats.org/officeDocument/2006/relationships/tags" Target="../tags/tag366.xml"/><Relationship Id="rId45" Type="http://schemas.openxmlformats.org/officeDocument/2006/relationships/tags" Target="../tags/tag365.xml"/><Relationship Id="rId44" Type="http://schemas.openxmlformats.org/officeDocument/2006/relationships/tags" Target="../tags/tag364.xml"/><Relationship Id="rId43" Type="http://schemas.openxmlformats.org/officeDocument/2006/relationships/tags" Target="../tags/tag363.xml"/><Relationship Id="rId42" Type="http://schemas.openxmlformats.org/officeDocument/2006/relationships/tags" Target="../tags/tag362.xml"/><Relationship Id="rId41" Type="http://schemas.openxmlformats.org/officeDocument/2006/relationships/tags" Target="../tags/tag361.xml"/><Relationship Id="rId40" Type="http://schemas.openxmlformats.org/officeDocument/2006/relationships/tags" Target="../tags/tag360.xml"/><Relationship Id="rId4" Type="http://schemas.openxmlformats.org/officeDocument/2006/relationships/tags" Target="../tags/tag324.xml"/><Relationship Id="rId39" Type="http://schemas.openxmlformats.org/officeDocument/2006/relationships/tags" Target="../tags/tag359.xml"/><Relationship Id="rId38" Type="http://schemas.openxmlformats.org/officeDocument/2006/relationships/tags" Target="../tags/tag358.xml"/><Relationship Id="rId37" Type="http://schemas.openxmlformats.org/officeDocument/2006/relationships/tags" Target="../tags/tag357.xml"/><Relationship Id="rId36" Type="http://schemas.openxmlformats.org/officeDocument/2006/relationships/tags" Target="../tags/tag356.xml"/><Relationship Id="rId35" Type="http://schemas.openxmlformats.org/officeDocument/2006/relationships/tags" Target="../tags/tag355.xml"/><Relationship Id="rId34" Type="http://schemas.openxmlformats.org/officeDocument/2006/relationships/tags" Target="../tags/tag354.xml"/><Relationship Id="rId33" Type="http://schemas.openxmlformats.org/officeDocument/2006/relationships/tags" Target="../tags/tag353.xml"/><Relationship Id="rId32" Type="http://schemas.openxmlformats.org/officeDocument/2006/relationships/tags" Target="../tags/tag352.xml"/><Relationship Id="rId31" Type="http://schemas.openxmlformats.org/officeDocument/2006/relationships/tags" Target="../tags/tag351.xml"/><Relationship Id="rId30" Type="http://schemas.openxmlformats.org/officeDocument/2006/relationships/tags" Target="../tags/tag350.xml"/><Relationship Id="rId3" Type="http://schemas.openxmlformats.org/officeDocument/2006/relationships/tags" Target="../tags/tag323.xml"/><Relationship Id="rId29" Type="http://schemas.openxmlformats.org/officeDocument/2006/relationships/tags" Target="../tags/tag349.xml"/><Relationship Id="rId28" Type="http://schemas.openxmlformats.org/officeDocument/2006/relationships/tags" Target="../tags/tag348.xml"/><Relationship Id="rId27" Type="http://schemas.openxmlformats.org/officeDocument/2006/relationships/tags" Target="../tags/tag347.xml"/><Relationship Id="rId26" Type="http://schemas.openxmlformats.org/officeDocument/2006/relationships/tags" Target="../tags/tag346.xml"/><Relationship Id="rId25" Type="http://schemas.openxmlformats.org/officeDocument/2006/relationships/tags" Target="../tags/tag345.xml"/><Relationship Id="rId24" Type="http://schemas.openxmlformats.org/officeDocument/2006/relationships/tags" Target="../tags/tag344.xml"/><Relationship Id="rId23" Type="http://schemas.openxmlformats.org/officeDocument/2006/relationships/tags" Target="../tags/tag343.xml"/><Relationship Id="rId22" Type="http://schemas.openxmlformats.org/officeDocument/2006/relationships/tags" Target="../tags/tag342.xml"/><Relationship Id="rId21" Type="http://schemas.openxmlformats.org/officeDocument/2006/relationships/tags" Target="../tags/tag341.xml"/><Relationship Id="rId20" Type="http://schemas.openxmlformats.org/officeDocument/2006/relationships/tags" Target="../tags/tag340.xml"/><Relationship Id="rId2" Type="http://schemas.openxmlformats.org/officeDocument/2006/relationships/tags" Target="../tags/tag322.xml"/><Relationship Id="rId19" Type="http://schemas.openxmlformats.org/officeDocument/2006/relationships/tags" Target="../tags/tag339.xml"/><Relationship Id="rId18" Type="http://schemas.openxmlformats.org/officeDocument/2006/relationships/tags" Target="../tags/tag338.xml"/><Relationship Id="rId17" Type="http://schemas.openxmlformats.org/officeDocument/2006/relationships/tags" Target="../tags/tag337.xml"/><Relationship Id="rId16" Type="http://schemas.openxmlformats.org/officeDocument/2006/relationships/tags" Target="../tags/tag336.xml"/><Relationship Id="rId15" Type="http://schemas.openxmlformats.org/officeDocument/2006/relationships/tags" Target="../tags/tag335.xml"/><Relationship Id="rId148" Type="http://schemas.openxmlformats.org/officeDocument/2006/relationships/notesSlide" Target="../notesSlides/notesSlide9.xml"/><Relationship Id="rId147" Type="http://schemas.openxmlformats.org/officeDocument/2006/relationships/slideLayout" Target="../slideLayouts/slideLayout1.xml"/><Relationship Id="rId146" Type="http://schemas.openxmlformats.org/officeDocument/2006/relationships/tags" Target="../tags/tag465.xml"/><Relationship Id="rId145" Type="http://schemas.openxmlformats.org/officeDocument/2006/relationships/tags" Target="../tags/tag464.xml"/><Relationship Id="rId144" Type="http://schemas.openxmlformats.org/officeDocument/2006/relationships/tags" Target="../tags/tag463.xml"/><Relationship Id="rId143" Type="http://schemas.openxmlformats.org/officeDocument/2006/relationships/tags" Target="../tags/tag462.xml"/><Relationship Id="rId142" Type="http://schemas.openxmlformats.org/officeDocument/2006/relationships/tags" Target="../tags/tag461.xml"/><Relationship Id="rId141" Type="http://schemas.openxmlformats.org/officeDocument/2006/relationships/tags" Target="../tags/tag460.xml"/><Relationship Id="rId140" Type="http://schemas.openxmlformats.org/officeDocument/2006/relationships/tags" Target="../tags/tag459.xml"/><Relationship Id="rId14" Type="http://schemas.openxmlformats.org/officeDocument/2006/relationships/tags" Target="../tags/tag334.xml"/><Relationship Id="rId139" Type="http://schemas.openxmlformats.org/officeDocument/2006/relationships/tags" Target="../tags/tag458.xml"/><Relationship Id="rId138" Type="http://schemas.openxmlformats.org/officeDocument/2006/relationships/tags" Target="../tags/tag457.xml"/><Relationship Id="rId137" Type="http://schemas.openxmlformats.org/officeDocument/2006/relationships/tags" Target="../tags/tag456.xml"/><Relationship Id="rId136" Type="http://schemas.openxmlformats.org/officeDocument/2006/relationships/tags" Target="../tags/tag455.xml"/><Relationship Id="rId135" Type="http://schemas.openxmlformats.org/officeDocument/2006/relationships/tags" Target="../tags/tag454.xml"/><Relationship Id="rId134" Type="http://schemas.openxmlformats.org/officeDocument/2006/relationships/tags" Target="../tags/tag453.xml"/><Relationship Id="rId133" Type="http://schemas.openxmlformats.org/officeDocument/2006/relationships/tags" Target="../tags/tag452.xml"/><Relationship Id="rId132" Type="http://schemas.openxmlformats.org/officeDocument/2006/relationships/tags" Target="../tags/tag451.xml"/><Relationship Id="rId131" Type="http://schemas.openxmlformats.org/officeDocument/2006/relationships/tags" Target="../tags/tag450.xml"/><Relationship Id="rId130" Type="http://schemas.openxmlformats.org/officeDocument/2006/relationships/tags" Target="../tags/tag449.xml"/><Relationship Id="rId13" Type="http://schemas.openxmlformats.org/officeDocument/2006/relationships/tags" Target="../tags/tag333.xml"/><Relationship Id="rId129" Type="http://schemas.openxmlformats.org/officeDocument/2006/relationships/image" Target="../media/image19.png"/><Relationship Id="rId128" Type="http://schemas.openxmlformats.org/officeDocument/2006/relationships/tags" Target="../tags/tag448.xml"/><Relationship Id="rId127" Type="http://schemas.openxmlformats.org/officeDocument/2006/relationships/tags" Target="../tags/tag447.xml"/><Relationship Id="rId126" Type="http://schemas.openxmlformats.org/officeDocument/2006/relationships/tags" Target="../tags/tag446.xml"/><Relationship Id="rId125" Type="http://schemas.openxmlformats.org/officeDocument/2006/relationships/tags" Target="../tags/tag445.xml"/><Relationship Id="rId124" Type="http://schemas.openxmlformats.org/officeDocument/2006/relationships/tags" Target="../tags/tag444.xml"/><Relationship Id="rId123" Type="http://schemas.openxmlformats.org/officeDocument/2006/relationships/tags" Target="../tags/tag443.xml"/><Relationship Id="rId122" Type="http://schemas.openxmlformats.org/officeDocument/2006/relationships/tags" Target="../tags/tag442.xml"/><Relationship Id="rId121" Type="http://schemas.openxmlformats.org/officeDocument/2006/relationships/tags" Target="../tags/tag441.xml"/><Relationship Id="rId120" Type="http://schemas.openxmlformats.org/officeDocument/2006/relationships/tags" Target="../tags/tag440.xml"/><Relationship Id="rId12" Type="http://schemas.openxmlformats.org/officeDocument/2006/relationships/tags" Target="../tags/tag332.xml"/><Relationship Id="rId119" Type="http://schemas.openxmlformats.org/officeDocument/2006/relationships/tags" Target="../tags/tag439.xml"/><Relationship Id="rId118" Type="http://schemas.openxmlformats.org/officeDocument/2006/relationships/tags" Target="../tags/tag438.xml"/><Relationship Id="rId117" Type="http://schemas.openxmlformats.org/officeDocument/2006/relationships/tags" Target="../tags/tag437.xml"/><Relationship Id="rId116" Type="http://schemas.openxmlformats.org/officeDocument/2006/relationships/tags" Target="../tags/tag436.xml"/><Relationship Id="rId115" Type="http://schemas.openxmlformats.org/officeDocument/2006/relationships/tags" Target="../tags/tag435.xml"/><Relationship Id="rId114" Type="http://schemas.openxmlformats.org/officeDocument/2006/relationships/tags" Target="../tags/tag434.xml"/><Relationship Id="rId113" Type="http://schemas.openxmlformats.org/officeDocument/2006/relationships/tags" Target="../tags/tag433.xml"/><Relationship Id="rId112" Type="http://schemas.openxmlformats.org/officeDocument/2006/relationships/tags" Target="../tags/tag432.xml"/><Relationship Id="rId111" Type="http://schemas.openxmlformats.org/officeDocument/2006/relationships/tags" Target="../tags/tag431.xml"/><Relationship Id="rId110" Type="http://schemas.openxmlformats.org/officeDocument/2006/relationships/tags" Target="../tags/tag430.xml"/><Relationship Id="rId11" Type="http://schemas.openxmlformats.org/officeDocument/2006/relationships/tags" Target="../tags/tag331.xml"/><Relationship Id="rId109" Type="http://schemas.openxmlformats.org/officeDocument/2006/relationships/tags" Target="../tags/tag429.xml"/><Relationship Id="rId108" Type="http://schemas.openxmlformats.org/officeDocument/2006/relationships/tags" Target="../tags/tag428.xml"/><Relationship Id="rId107" Type="http://schemas.openxmlformats.org/officeDocument/2006/relationships/tags" Target="../tags/tag427.xml"/><Relationship Id="rId106" Type="http://schemas.openxmlformats.org/officeDocument/2006/relationships/tags" Target="../tags/tag426.xml"/><Relationship Id="rId105" Type="http://schemas.openxmlformats.org/officeDocument/2006/relationships/tags" Target="../tags/tag425.xml"/><Relationship Id="rId104" Type="http://schemas.openxmlformats.org/officeDocument/2006/relationships/tags" Target="../tags/tag424.xml"/><Relationship Id="rId103" Type="http://schemas.openxmlformats.org/officeDocument/2006/relationships/tags" Target="../tags/tag423.xml"/><Relationship Id="rId102" Type="http://schemas.openxmlformats.org/officeDocument/2006/relationships/tags" Target="../tags/tag422.xml"/><Relationship Id="rId101" Type="http://schemas.openxmlformats.org/officeDocument/2006/relationships/tags" Target="../tags/tag421.xml"/><Relationship Id="rId100" Type="http://schemas.openxmlformats.org/officeDocument/2006/relationships/tags" Target="../tags/tag420.xml"/><Relationship Id="rId10" Type="http://schemas.openxmlformats.org/officeDocument/2006/relationships/tags" Target="../tags/tag330.xml"/><Relationship Id="rId1" Type="http://schemas.openxmlformats.org/officeDocument/2006/relationships/tags" Target="../tags/tag32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466.xml"/></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tags" Target="../tags/tag469.xml"/><Relationship Id="rId2" Type="http://schemas.openxmlformats.org/officeDocument/2006/relationships/tags" Target="../tags/tag468.xml"/><Relationship Id="rId1" Type="http://schemas.openxmlformats.org/officeDocument/2006/relationships/tags" Target="../tags/tag46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jpeg"/></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image" Target="../media/image20.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jpeg"/></Relationships>
</file>

<file path=ppt/slides/_rels/slide45.xml.rels><?xml version="1.0" encoding="UTF-8" standalone="yes"?>
<Relationships xmlns="http://schemas.openxmlformats.org/package/2006/relationships"><Relationship Id="rId9" Type="http://schemas.openxmlformats.org/officeDocument/2006/relationships/image" Target="../media/image32.png"/><Relationship Id="rId8" Type="http://schemas.openxmlformats.org/officeDocument/2006/relationships/image" Target="../media/image31.png"/><Relationship Id="rId7" Type="http://schemas.openxmlformats.org/officeDocument/2006/relationships/image" Target="../media/image30.png"/><Relationship Id="rId6" Type="http://schemas.openxmlformats.org/officeDocument/2006/relationships/image" Target="../media/image29.png"/><Relationship Id="rId5" Type="http://schemas.openxmlformats.org/officeDocument/2006/relationships/image" Target="../media/image28.jpeg"/><Relationship Id="rId4" Type="http://schemas.microsoft.com/office/2007/relationships/hdphoto" Target="../media/image27.wdp"/><Relationship Id="rId3" Type="http://schemas.openxmlformats.org/officeDocument/2006/relationships/image" Target="../media/image26.png"/><Relationship Id="rId2" Type="http://schemas.microsoft.com/office/2007/relationships/hdphoto" Target="../media/image25.wdp"/><Relationship Id="rId16" Type="http://schemas.openxmlformats.org/officeDocument/2006/relationships/notesSlide" Target="../notesSlides/notesSlide13.xml"/><Relationship Id="rId15" Type="http://schemas.openxmlformats.org/officeDocument/2006/relationships/slideLayout" Target="../slideLayouts/slideLayout1.xml"/><Relationship Id="rId14" Type="http://schemas.openxmlformats.org/officeDocument/2006/relationships/image" Target="../media/image37.png"/><Relationship Id="rId13" Type="http://schemas.openxmlformats.org/officeDocument/2006/relationships/image" Target="../media/image36.png"/><Relationship Id="rId12" Type="http://schemas.openxmlformats.org/officeDocument/2006/relationships/image" Target="../media/image35.png"/><Relationship Id="rId11" Type="http://schemas.openxmlformats.org/officeDocument/2006/relationships/image" Target="../media/image34.png"/><Relationship Id="rId10" Type="http://schemas.openxmlformats.org/officeDocument/2006/relationships/image" Target="../media/image33.png"/><Relationship Id="rId1" Type="http://schemas.openxmlformats.org/officeDocument/2006/relationships/image" Target="../media/image2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jpeg"/></Relationships>
</file>

<file path=ppt/slides/_rels/slide48.xml.rels><?xml version="1.0" encoding="UTF-8" standalone="yes"?>
<Relationships xmlns="http://schemas.openxmlformats.org/package/2006/relationships"><Relationship Id="rId9" Type="http://schemas.openxmlformats.org/officeDocument/2006/relationships/tags" Target="../tags/tag478.xml"/><Relationship Id="rId8" Type="http://schemas.openxmlformats.org/officeDocument/2006/relationships/tags" Target="../tags/tag477.xml"/><Relationship Id="rId7" Type="http://schemas.openxmlformats.org/officeDocument/2006/relationships/tags" Target="../tags/tag476.xml"/><Relationship Id="rId6" Type="http://schemas.openxmlformats.org/officeDocument/2006/relationships/tags" Target="../tags/tag475.xml"/><Relationship Id="rId5" Type="http://schemas.openxmlformats.org/officeDocument/2006/relationships/tags" Target="../tags/tag474.xml"/><Relationship Id="rId4" Type="http://schemas.openxmlformats.org/officeDocument/2006/relationships/tags" Target="../tags/tag473.xml"/><Relationship Id="rId3" Type="http://schemas.openxmlformats.org/officeDocument/2006/relationships/tags" Target="../tags/tag472.xml"/><Relationship Id="rId21" Type="http://schemas.openxmlformats.org/officeDocument/2006/relationships/slideLayout" Target="../slideLayouts/slideLayout1.xml"/><Relationship Id="rId20" Type="http://schemas.openxmlformats.org/officeDocument/2006/relationships/tags" Target="../tags/tag489.xml"/><Relationship Id="rId2" Type="http://schemas.openxmlformats.org/officeDocument/2006/relationships/tags" Target="../tags/tag471.xml"/><Relationship Id="rId19" Type="http://schemas.openxmlformats.org/officeDocument/2006/relationships/tags" Target="../tags/tag488.xml"/><Relationship Id="rId18" Type="http://schemas.openxmlformats.org/officeDocument/2006/relationships/tags" Target="../tags/tag487.xml"/><Relationship Id="rId17" Type="http://schemas.openxmlformats.org/officeDocument/2006/relationships/tags" Target="../tags/tag486.xml"/><Relationship Id="rId16" Type="http://schemas.openxmlformats.org/officeDocument/2006/relationships/tags" Target="../tags/tag485.xml"/><Relationship Id="rId15" Type="http://schemas.openxmlformats.org/officeDocument/2006/relationships/tags" Target="../tags/tag484.xml"/><Relationship Id="rId14" Type="http://schemas.openxmlformats.org/officeDocument/2006/relationships/tags" Target="../tags/tag483.xml"/><Relationship Id="rId13" Type="http://schemas.openxmlformats.org/officeDocument/2006/relationships/tags" Target="../tags/tag482.xml"/><Relationship Id="rId12" Type="http://schemas.openxmlformats.org/officeDocument/2006/relationships/tags" Target="../tags/tag481.xml"/><Relationship Id="rId11" Type="http://schemas.openxmlformats.org/officeDocument/2006/relationships/tags" Target="../tags/tag480.xml"/><Relationship Id="rId10" Type="http://schemas.openxmlformats.org/officeDocument/2006/relationships/tags" Target="../tags/tag479.xml"/><Relationship Id="rId1" Type="http://schemas.openxmlformats.org/officeDocument/2006/relationships/tags" Target="../tags/tag470.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jpeg"/></Relationships>
</file>

<file path=ppt/slides/_rels/slide5.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tags" Target="../tags/tag298.xml"/><Relationship Id="rId7" Type="http://schemas.openxmlformats.org/officeDocument/2006/relationships/tags" Target="../tags/tag297.xml"/><Relationship Id="rId6" Type="http://schemas.openxmlformats.org/officeDocument/2006/relationships/image" Target="../media/image6.png"/><Relationship Id="rId5" Type="http://schemas.openxmlformats.org/officeDocument/2006/relationships/tags" Target="../tags/tag296.xml"/><Relationship Id="rId4" Type="http://schemas.openxmlformats.org/officeDocument/2006/relationships/image" Target="../media/image5.png"/><Relationship Id="rId33" Type="http://schemas.openxmlformats.org/officeDocument/2006/relationships/slideLayout" Target="../slideLayouts/slideLayout1.xml"/><Relationship Id="rId32" Type="http://schemas.openxmlformats.org/officeDocument/2006/relationships/tags" Target="../tags/tag314.xml"/><Relationship Id="rId31" Type="http://schemas.openxmlformats.org/officeDocument/2006/relationships/image" Target="../media/image14.png"/><Relationship Id="rId30" Type="http://schemas.openxmlformats.org/officeDocument/2006/relationships/tags" Target="../tags/tag313.xml"/><Relationship Id="rId3" Type="http://schemas.openxmlformats.org/officeDocument/2006/relationships/tags" Target="../tags/tag295.xml"/><Relationship Id="rId29" Type="http://schemas.openxmlformats.org/officeDocument/2006/relationships/image" Target="../media/image13.png"/><Relationship Id="rId28" Type="http://schemas.openxmlformats.org/officeDocument/2006/relationships/tags" Target="../tags/tag312.xml"/><Relationship Id="rId27" Type="http://schemas.openxmlformats.org/officeDocument/2006/relationships/tags" Target="../tags/tag311.xml"/><Relationship Id="rId26" Type="http://schemas.openxmlformats.org/officeDocument/2006/relationships/tags" Target="../tags/tag310.xml"/><Relationship Id="rId25" Type="http://schemas.openxmlformats.org/officeDocument/2006/relationships/tags" Target="../tags/tag309.xml"/><Relationship Id="rId24" Type="http://schemas.openxmlformats.org/officeDocument/2006/relationships/image" Target="../media/image12.png"/><Relationship Id="rId23" Type="http://schemas.openxmlformats.org/officeDocument/2006/relationships/tags" Target="../tags/tag308.xml"/><Relationship Id="rId22" Type="http://schemas.openxmlformats.org/officeDocument/2006/relationships/tags" Target="../tags/tag307.xml"/><Relationship Id="rId21" Type="http://schemas.openxmlformats.org/officeDocument/2006/relationships/tags" Target="../tags/tag306.xml"/><Relationship Id="rId20" Type="http://schemas.openxmlformats.org/officeDocument/2006/relationships/image" Target="../media/image11.png"/><Relationship Id="rId2" Type="http://schemas.openxmlformats.org/officeDocument/2006/relationships/tags" Target="../tags/tag294.xml"/><Relationship Id="rId19" Type="http://schemas.openxmlformats.org/officeDocument/2006/relationships/tags" Target="../tags/tag305.xml"/><Relationship Id="rId18" Type="http://schemas.openxmlformats.org/officeDocument/2006/relationships/tags" Target="../tags/tag304.xml"/><Relationship Id="rId17" Type="http://schemas.openxmlformats.org/officeDocument/2006/relationships/tags" Target="../tags/tag303.xml"/><Relationship Id="rId16" Type="http://schemas.openxmlformats.org/officeDocument/2006/relationships/tags" Target="../tags/tag302.xml"/><Relationship Id="rId15" Type="http://schemas.openxmlformats.org/officeDocument/2006/relationships/image" Target="../media/image10.png"/><Relationship Id="rId14" Type="http://schemas.openxmlformats.org/officeDocument/2006/relationships/tags" Target="../tags/tag301.xml"/><Relationship Id="rId13" Type="http://schemas.openxmlformats.org/officeDocument/2006/relationships/image" Target="../media/image9.png"/><Relationship Id="rId12" Type="http://schemas.openxmlformats.org/officeDocument/2006/relationships/tags" Target="../tags/tag300.xml"/><Relationship Id="rId11" Type="http://schemas.openxmlformats.org/officeDocument/2006/relationships/image" Target="../media/image8.png"/><Relationship Id="rId10" Type="http://schemas.openxmlformats.org/officeDocument/2006/relationships/tags" Target="../tags/tag299.xml"/><Relationship Id="rId1" Type="http://schemas.openxmlformats.org/officeDocument/2006/relationships/tags" Target="../tags/tag293.xml"/></Relationships>
</file>

<file path=ppt/slides/_rels/slide50.xml.rels><?xml version="1.0" encoding="UTF-8" standalone="yes"?>
<Relationships xmlns="http://schemas.openxmlformats.org/package/2006/relationships"><Relationship Id="rId9" Type="http://schemas.openxmlformats.org/officeDocument/2006/relationships/tags" Target="../tags/tag498.xml"/><Relationship Id="rId8" Type="http://schemas.openxmlformats.org/officeDocument/2006/relationships/tags" Target="../tags/tag497.xml"/><Relationship Id="rId7" Type="http://schemas.openxmlformats.org/officeDocument/2006/relationships/tags" Target="../tags/tag496.xml"/><Relationship Id="rId6" Type="http://schemas.openxmlformats.org/officeDocument/2006/relationships/tags" Target="../tags/tag495.xml"/><Relationship Id="rId5" Type="http://schemas.openxmlformats.org/officeDocument/2006/relationships/tags" Target="../tags/tag494.xml"/><Relationship Id="rId4" Type="http://schemas.openxmlformats.org/officeDocument/2006/relationships/tags" Target="../tags/tag493.xml"/><Relationship Id="rId3" Type="http://schemas.openxmlformats.org/officeDocument/2006/relationships/tags" Target="../tags/tag492.xml"/><Relationship Id="rId2" Type="http://schemas.openxmlformats.org/officeDocument/2006/relationships/tags" Target="../tags/tag491.xml"/><Relationship Id="rId14" Type="http://schemas.openxmlformats.org/officeDocument/2006/relationships/notesSlide" Target="../notesSlides/notesSlide15.xml"/><Relationship Id="rId13" Type="http://schemas.openxmlformats.org/officeDocument/2006/relationships/slideLayout" Target="../slideLayouts/slideLayout1.xml"/><Relationship Id="rId12" Type="http://schemas.openxmlformats.org/officeDocument/2006/relationships/tags" Target="../tags/tag501.xml"/><Relationship Id="rId11" Type="http://schemas.openxmlformats.org/officeDocument/2006/relationships/tags" Target="../tags/tag500.xml"/><Relationship Id="rId10" Type="http://schemas.openxmlformats.org/officeDocument/2006/relationships/tags" Target="../tags/tag499.xml"/><Relationship Id="rId1" Type="http://schemas.openxmlformats.org/officeDocument/2006/relationships/tags" Target="../tags/tag490.xml"/></Relationships>
</file>

<file path=ppt/slides/_rels/slide51.xml.rels><?xml version="1.0" encoding="UTF-8" standalone="yes"?>
<Relationships xmlns="http://schemas.openxmlformats.org/package/2006/relationships"><Relationship Id="rId9" Type="http://schemas.openxmlformats.org/officeDocument/2006/relationships/tags" Target="../tags/tag510.xml"/><Relationship Id="rId8" Type="http://schemas.openxmlformats.org/officeDocument/2006/relationships/tags" Target="../tags/tag509.xml"/><Relationship Id="rId7" Type="http://schemas.openxmlformats.org/officeDocument/2006/relationships/tags" Target="../tags/tag508.xml"/><Relationship Id="rId6" Type="http://schemas.openxmlformats.org/officeDocument/2006/relationships/tags" Target="../tags/tag507.xml"/><Relationship Id="rId5" Type="http://schemas.openxmlformats.org/officeDocument/2006/relationships/tags" Target="../tags/tag506.xml"/><Relationship Id="rId41" Type="http://schemas.openxmlformats.org/officeDocument/2006/relationships/slideLayout" Target="../slideLayouts/slideLayout1.xml"/><Relationship Id="rId40" Type="http://schemas.openxmlformats.org/officeDocument/2006/relationships/image" Target="../media/image45.png"/><Relationship Id="rId4" Type="http://schemas.openxmlformats.org/officeDocument/2006/relationships/tags" Target="../tags/tag505.xml"/><Relationship Id="rId39" Type="http://schemas.openxmlformats.org/officeDocument/2006/relationships/tags" Target="../tags/tag533.xml"/><Relationship Id="rId38" Type="http://schemas.openxmlformats.org/officeDocument/2006/relationships/image" Target="../media/image44.png"/><Relationship Id="rId37" Type="http://schemas.openxmlformats.org/officeDocument/2006/relationships/tags" Target="../tags/tag532.xml"/><Relationship Id="rId36" Type="http://schemas.openxmlformats.org/officeDocument/2006/relationships/image" Target="../media/image43.png"/><Relationship Id="rId35" Type="http://schemas.openxmlformats.org/officeDocument/2006/relationships/tags" Target="../tags/tag531.xml"/><Relationship Id="rId34" Type="http://schemas.openxmlformats.org/officeDocument/2006/relationships/image" Target="../media/image42.png"/><Relationship Id="rId33" Type="http://schemas.openxmlformats.org/officeDocument/2006/relationships/tags" Target="../tags/tag530.xml"/><Relationship Id="rId32" Type="http://schemas.openxmlformats.org/officeDocument/2006/relationships/tags" Target="../tags/tag529.xml"/><Relationship Id="rId31" Type="http://schemas.openxmlformats.org/officeDocument/2006/relationships/image" Target="../media/image41.png"/><Relationship Id="rId30" Type="http://schemas.openxmlformats.org/officeDocument/2006/relationships/tags" Target="../tags/tag528.xml"/><Relationship Id="rId3" Type="http://schemas.openxmlformats.org/officeDocument/2006/relationships/tags" Target="../tags/tag504.xml"/><Relationship Id="rId29" Type="http://schemas.openxmlformats.org/officeDocument/2006/relationships/tags" Target="../tags/tag527.xml"/><Relationship Id="rId28" Type="http://schemas.openxmlformats.org/officeDocument/2006/relationships/tags" Target="../tags/tag526.xml"/><Relationship Id="rId27" Type="http://schemas.openxmlformats.org/officeDocument/2006/relationships/tags" Target="../tags/tag525.xml"/><Relationship Id="rId26" Type="http://schemas.openxmlformats.org/officeDocument/2006/relationships/tags" Target="../tags/tag524.xml"/><Relationship Id="rId25" Type="http://schemas.openxmlformats.org/officeDocument/2006/relationships/tags" Target="../tags/tag523.xml"/><Relationship Id="rId24" Type="http://schemas.openxmlformats.org/officeDocument/2006/relationships/tags" Target="../tags/tag522.xml"/><Relationship Id="rId23" Type="http://schemas.openxmlformats.org/officeDocument/2006/relationships/tags" Target="../tags/tag521.xml"/><Relationship Id="rId22" Type="http://schemas.openxmlformats.org/officeDocument/2006/relationships/tags" Target="../tags/tag520.xml"/><Relationship Id="rId21" Type="http://schemas.openxmlformats.org/officeDocument/2006/relationships/tags" Target="../tags/tag519.xml"/><Relationship Id="rId20" Type="http://schemas.openxmlformats.org/officeDocument/2006/relationships/image" Target="../media/image40.png"/><Relationship Id="rId2" Type="http://schemas.openxmlformats.org/officeDocument/2006/relationships/tags" Target="../tags/tag503.xml"/><Relationship Id="rId19" Type="http://schemas.openxmlformats.org/officeDocument/2006/relationships/tags" Target="../tags/tag518.xml"/><Relationship Id="rId18" Type="http://schemas.openxmlformats.org/officeDocument/2006/relationships/image" Target="../media/image39.png"/><Relationship Id="rId17" Type="http://schemas.openxmlformats.org/officeDocument/2006/relationships/tags" Target="../tags/tag517.xml"/><Relationship Id="rId16" Type="http://schemas.openxmlformats.org/officeDocument/2006/relationships/tags" Target="../tags/tag516.xml"/><Relationship Id="rId15" Type="http://schemas.openxmlformats.org/officeDocument/2006/relationships/tags" Target="../tags/tag515.xml"/><Relationship Id="rId14" Type="http://schemas.openxmlformats.org/officeDocument/2006/relationships/image" Target="../media/image38.png"/><Relationship Id="rId13" Type="http://schemas.openxmlformats.org/officeDocument/2006/relationships/tags" Target="../tags/tag514.xml"/><Relationship Id="rId12" Type="http://schemas.openxmlformats.org/officeDocument/2006/relationships/tags" Target="../tags/tag513.xml"/><Relationship Id="rId11" Type="http://schemas.openxmlformats.org/officeDocument/2006/relationships/tags" Target="../tags/tag512.xml"/><Relationship Id="rId10" Type="http://schemas.openxmlformats.org/officeDocument/2006/relationships/tags" Target="../tags/tag511.xml"/><Relationship Id="rId1" Type="http://schemas.openxmlformats.org/officeDocument/2006/relationships/tags" Target="../tags/tag502.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9" Type="http://schemas.openxmlformats.org/officeDocument/2006/relationships/tags" Target="../tags/tag542.xml"/><Relationship Id="rId8" Type="http://schemas.openxmlformats.org/officeDocument/2006/relationships/tags" Target="../tags/tag541.xml"/><Relationship Id="rId7" Type="http://schemas.openxmlformats.org/officeDocument/2006/relationships/tags" Target="../tags/tag540.xml"/><Relationship Id="rId6" Type="http://schemas.openxmlformats.org/officeDocument/2006/relationships/tags" Target="../tags/tag539.xml"/><Relationship Id="rId5" Type="http://schemas.openxmlformats.org/officeDocument/2006/relationships/tags" Target="../tags/tag538.xml"/><Relationship Id="rId4" Type="http://schemas.openxmlformats.org/officeDocument/2006/relationships/tags" Target="../tags/tag537.xml"/><Relationship Id="rId39" Type="http://schemas.openxmlformats.org/officeDocument/2006/relationships/notesSlide" Target="../notesSlides/notesSlide20.xml"/><Relationship Id="rId38" Type="http://schemas.openxmlformats.org/officeDocument/2006/relationships/slideLayout" Target="../slideLayouts/slideLayout1.xml"/><Relationship Id="rId37" Type="http://schemas.openxmlformats.org/officeDocument/2006/relationships/image" Target="../media/image55.svg"/><Relationship Id="rId36" Type="http://schemas.openxmlformats.org/officeDocument/2006/relationships/image" Target="../media/image54.png"/><Relationship Id="rId35" Type="http://schemas.openxmlformats.org/officeDocument/2006/relationships/tags" Target="../tags/tag560.xml"/><Relationship Id="rId34" Type="http://schemas.openxmlformats.org/officeDocument/2006/relationships/image" Target="../media/image53.svg"/><Relationship Id="rId33" Type="http://schemas.openxmlformats.org/officeDocument/2006/relationships/image" Target="../media/image52.png"/><Relationship Id="rId32" Type="http://schemas.openxmlformats.org/officeDocument/2006/relationships/tags" Target="../tags/tag559.xml"/><Relationship Id="rId31" Type="http://schemas.openxmlformats.org/officeDocument/2006/relationships/image" Target="../media/image51.svg"/><Relationship Id="rId30" Type="http://schemas.openxmlformats.org/officeDocument/2006/relationships/image" Target="../media/image50.png"/><Relationship Id="rId3" Type="http://schemas.openxmlformats.org/officeDocument/2006/relationships/tags" Target="../tags/tag536.xml"/><Relationship Id="rId29" Type="http://schemas.openxmlformats.org/officeDocument/2006/relationships/tags" Target="../tags/tag558.xml"/><Relationship Id="rId28" Type="http://schemas.openxmlformats.org/officeDocument/2006/relationships/image" Target="../media/image49.svg"/><Relationship Id="rId27" Type="http://schemas.openxmlformats.org/officeDocument/2006/relationships/image" Target="../media/image48.png"/><Relationship Id="rId26" Type="http://schemas.openxmlformats.org/officeDocument/2006/relationships/tags" Target="../tags/tag557.xml"/><Relationship Id="rId25" Type="http://schemas.openxmlformats.org/officeDocument/2006/relationships/image" Target="../media/image47.svg"/><Relationship Id="rId24" Type="http://schemas.openxmlformats.org/officeDocument/2006/relationships/image" Target="../media/image46.png"/><Relationship Id="rId23" Type="http://schemas.openxmlformats.org/officeDocument/2006/relationships/tags" Target="../tags/tag556.xml"/><Relationship Id="rId22" Type="http://schemas.openxmlformats.org/officeDocument/2006/relationships/tags" Target="../tags/tag555.xml"/><Relationship Id="rId21" Type="http://schemas.openxmlformats.org/officeDocument/2006/relationships/tags" Target="../tags/tag554.xml"/><Relationship Id="rId20" Type="http://schemas.openxmlformats.org/officeDocument/2006/relationships/tags" Target="../tags/tag553.xml"/><Relationship Id="rId2" Type="http://schemas.openxmlformats.org/officeDocument/2006/relationships/tags" Target="../tags/tag535.xml"/><Relationship Id="rId19" Type="http://schemas.openxmlformats.org/officeDocument/2006/relationships/tags" Target="../tags/tag552.xml"/><Relationship Id="rId18" Type="http://schemas.openxmlformats.org/officeDocument/2006/relationships/tags" Target="../tags/tag551.xml"/><Relationship Id="rId17" Type="http://schemas.openxmlformats.org/officeDocument/2006/relationships/tags" Target="../tags/tag550.xml"/><Relationship Id="rId16" Type="http://schemas.openxmlformats.org/officeDocument/2006/relationships/tags" Target="../tags/tag549.xml"/><Relationship Id="rId15" Type="http://schemas.openxmlformats.org/officeDocument/2006/relationships/tags" Target="../tags/tag548.xml"/><Relationship Id="rId14" Type="http://schemas.openxmlformats.org/officeDocument/2006/relationships/tags" Target="../tags/tag547.xml"/><Relationship Id="rId13" Type="http://schemas.openxmlformats.org/officeDocument/2006/relationships/tags" Target="../tags/tag546.xml"/><Relationship Id="rId12" Type="http://schemas.openxmlformats.org/officeDocument/2006/relationships/tags" Target="../tags/tag545.xml"/><Relationship Id="rId11" Type="http://schemas.openxmlformats.org/officeDocument/2006/relationships/tags" Target="../tags/tag544.xml"/><Relationship Id="rId10" Type="http://schemas.openxmlformats.org/officeDocument/2006/relationships/tags" Target="../tags/tag543.xml"/><Relationship Id="rId1" Type="http://schemas.openxmlformats.org/officeDocument/2006/relationships/tags" Target="../tags/tag534.xml"/></Relationships>
</file>

<file path=ppt/slides/_rels/slide61.xml.rels><?xml version="1.0" encoding="UTF-8" standalone="yes"?>
<Relationships xmlns="http://schemas.openxmlformats.org/package/2006/relationships"><Relationship Id="rId9" Type="http://schemas.openxmlformats.org/officeDocument/2006/relationships/tags" Target="../tags/tag569.xml"/><Relationship Id="rId8" Type="http://schemas.openxmlformats.org/officeDocument/2006/relationships/tags" Target="../tags/tag568.xml"/><Relationship Id="rId7" Type="http://schemas.openxmlformats.org/officeDocument/2006/relationships/tags" Target="../tags/tag567.xml"/><Relationship Id="rId6" Type="http://schemas.openxmlformats.org/officeDocument/2006/relationships/tags" Target="../tags/tag566.xml"/><Relationship Id="rId5" Type="http://schemas.openxmlformats.org/officeDocument/2006/relationships/tags" Target="../tags/tag565.xml"/><Relationship Id="rId4" Type="http://schemas.openxmlformats.org/officeDocument/2006/relationships/tags" Target="../tags/tag564.xml"/><Relationship Id="rId38" Type="http://schemas.openxmlformats.org/officeDocument/2006/relationships/notesSlide" Target="../notesSlides/notesSlide21.xml"/><Relationship Id="rId37" Type="http://schemas.openxmlformats.org/officeDocument/2006/relationships/slideLayout" Target="../slideLayouts/slideLayout1.xml"/><Relationship Id="rId36" Type="http://schemas.openxmlformats.org/officeDocument/2006/relationships/tags" Target="../tags/tag596.xml"/><Relationship Id="rId35" Type="http://schemas.openxmlformats.org/officeDocument/2006/relationships/tags" Target="../tags/tag595.xml"/><Relationship Id="rId34" Type="http://schemas.openxmlformats.org/officeDocument/2006/relationships/tags" Target="../tags/tag594.xml"/><Relationship Id="rId33" Type="http://schemas.openxmlformats.org/officeDocument/2006/relationships/tags" Target="../tags/tag593.xml"/><Relationship Id="rId32" Type="http://schemas.openxmlformats.org/officeDocument/2006/relationships/tags" Target="../tags/tag592.xml"/><Relationship Id="rId31" Type="http://schemas.openxmlformats.org/officeDocument/2006/relationships/tags" Target="../tags/tag591.xml"/><Relationship Id="rId30" Type="http://schemas.openxmlformats.org/officeDocument/2006/relationships/tags" Target="../tags/tag590.xml"/><Relationship Id="rId3" Type="http://schemas.openxmlformats.org/officeDocument/2006/relationships/tags" Target="../tags/tag563.xml"/><Relationship Id="rId29" Type="http://schemas.openxmlformats.org/officeDocument/2006/relationships/tags" Target="../tags/tag589.xml"/><Relationship Id="rId28" Type="http://schemas.openxmlformats.org/officeDocument/2006/relationships/tags" Target="../tags/tag588.xml"/><Relationship Id="rId27" Type="http://schemas.openxmlformats.org/officeDocument/2006/relationships/tags" Target="../tags/tag587.xml"/><Relationship Id="rId26" Type="http://schemas.openxmlformats.org/officeDocument/2006/relationships/tags" Target="../tags/tag586.xml"/><Relationship Id="rId25" Type="http://schemas.openxmlformats.org/officeDocument/2006/relationships/tags" Target="../tags/tag585.xml"/><Relationship Id="rId24" Type="http://schemas.openxmlformats.org/officeDocument/2006/relationships/tags" Target="../tags/tag584.xml"/><Relationship Id="rId23" Type="http://schemas.openxmlformats.org/officeDocument/2006/relationships/tags" Target="../tags/tag583.xml"/><Relationship Id="rId22" Type="http://schemas.openxmlformats.org/officeDocument/2006/relationships/tags" Target="../tags/tag582.xml"/><Relationship Id="rId21" Type="http://schemas.openxmlformats.org/officeDocument/2006/relationships/tags" Target="../tags/tag581.xml"/><Relationship Id="rId20" Type="http://schemas.openxmlformats.org/officeDocument/2006/relationships/tags" Target="../tags/tag580.xml"/><Relationship Id="rId2" Type="http://schemas.openxmlformats.org/officeDocument/2006/relationships/tags" Target="../tags/tag562.xml"/><Relationship Id="rId19" Type="http://schemas.openxmlformats.org/officeDocument/2006/relationships/tags" Target="../tags/tag579.xml"/><Relationship Id="rId18" Type="http://schemas.openxmlformats.org/officeDocument/2006/relationships/tags" Target="../tags/tag578.xml"/><Relationship Id="rId17" Type="http://schemas.openxmlformats.org/officeDocument/2006/relationships/tags" Target="../tags/tag577.xml"/><Relationship Id="rId16" Type="http://schemas.openxmlformats.org/officeDocument/2006/relationships/tags" Target="../tags/tag576.xml"/><Relationship Id="rId15" Type="http://schemas.openxmlformats.org/officeDocument/2006/relationships/tags" Target="../tags/tag575.xml"/><Relationship Id="rId14" Type="http://schemas.openxmlformats.org/officeDocument/2006/relationships/tags" Target="../tags/tag574.xml"/><Relationship Id="rId13" Type="http://schemas.openxmlformats.org/officeDocument/2006/relationships/tags" Target="../tags/tag573.xml"/><Relationship Id="rId12" Type="http://schemas.openxmlformats.org/officeDocument/2006/relationships/tags" Target="../tags/tag572.xml"/><Relationship Id="rId11" Type="http://schemas.openxmlformats.org/officeDocument/2006/relationships/tags" Target="../tags/tag571.xml"/><Relationship Id="rId10" Type="http://schemas.openxmlformats.org/officeDocument/2006/relationships/tags" Target="../tags/tag570.xml"/><Relationship Id="rId1" Type="http://schemas.openxmlformats.org/officeDocument/2006/relationships/tags" Target="../tags/tag5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1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6.png"/><Relationship Id="rId1"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546543"/>
            <a:ext cx="9144000" cy="1972529"/>
          </a:xfrm>
        </p:spPr>
        <p:txBody>
          <a:bodyPr anchor="ctr"/>
          <a:lstStyle/>
          <a:p>
            <a:r>
              <a:rPr lang="zh-CN" altLang="en-US">
                <a:effectLst>
                  <a:outerShdw blurRad="38100" dist="38100" dir="2700000" algn="tl">
                    <a:srgbClr val="000000">
                      <a:alpha val="43137"/>
                    </a:srgbClr>
                  </a:outerShdw>
                </a:effectLst>
              </a:rPr>
              <a:t>制造行业解决方案</a:t>
            </a:r>
            <a:endParaRPr lang="zh-CN" altLang="en-US">
              <a:effectLst>
                <a:outerShdw blurRad="38100" dist="38100" dir="2700000" algn="tl">
                  <a:srgbClr val="000000">
                    <a:alpha val="43137"/>
                  </a:srgbClr>
                </a:outerShdw>
              </a:effectLst>
            </a:endParaRPr>
          </a:p>
        </p:txBody>
      </p:sp>
      <p:sp>
        <p:nvSpPr>
          <p:cNvPr id="3" name="副标题 2"/>
          <p:cNvSpPr>
            <a:spLocks noGrp="1"/>
          </p:cNvSpPr>
          <p:nvPr>
            <p:ph type="subTitle" idx="1"/>
          </p:nvPr>
        </p:nvSpPr>
        <p:spPr/>
        <p:txBody>
          <a:bodyPr/>
          <a:lstStyle/>
          <a:p>
            <a:r>
              <a:rPr lang="zh-CN" altLang="en-US"/>
              <a:t>生态与分销事业部</a:t>
            </a:r>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zh-CN" altLang="en-US"/>
              <a:t>数字化现状无法满足业务需求</a:t>
            </a:r>
            <a:endParaRPr lang="zh-CN" altLang="en-US"/>
          </a:p>
        </p:txBody>
      </p:sp>
      <p:sp>
        <p:nvSpPr>
          <p:cNvPr id="33" name="箭头: 下 8"/>
          <p:cNvSpPr/>
          <p:nvPr/>
        </p:nvSpPr>
        <p:spPr>
          <a:xfrm>
            <a:off x="1895061" y="1779497"/>
            <a:ext cx="8878956" cy="2013260"/>
          </a:xfrm>
          <a:prstGeom prst="downArrow">
            <a:avLst>
              <a:gd name="adj1" fmla="val 48957"/>
              <a:gd name="adj2" fmla="val 50000"/>
            </a:avLst>
          </a:prstGeom>
          <a:gradFill>
            <a:gsLst>
              <a:gs pos="0">
                <a:schemeClr val="bg1"/>
              </a:gs>
              <a:gs pos="100000">
                <a:srgbClr val="95B8C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p:nvGrpSpPr>
        <p:grpSpPr>
          <a:xfrm>
            <a:off x="1304830" y="3277382"/>
            <a:ext cx="10059418" cy="2832089"/>
            <a:chOff x="1085746" y="2535266"/>
            <a:chExt cx="10059418" cy="2832089"/>
          </a:xfrm>
        </p:grpSpPr>
        <p:sp>
          <p:nvSpPr>
            <p:cNvPr id="35" name="Rectangle: Rounded Corners 4"/>
            <p:cNvSpPr/>
            <p:nvPr/>
          </p:nvSpPr>
          <p:spPr>
            <a:xfrm>
              <a:off x="1085746" y="2535266"/>
              <a:ext cx="2269165" cy="2832089"/>
            </a:xfrm>
            <a:prstGeom prst="rect">
              <a:avLst/>
            </a:prstGeom>
            <a:solidFill>
              <a:schemeClr val="bg1">
                <a:lumMod val="95000"/>
              </a:schemeClr>
            </a:solidFill>
            <a:ln w="317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1620000" anchor="t" anchorCtr="1">
              <a:normAutofit/>
            </a:bodyPr>
            <a:lstStyle/>
            <a:p>
              <a:pPr algn="ctr">
                <a:lnSpc>
                  <a:spcPct val="120000"/>
                </a:lnSpc>
              </a:pPr>
              <a:endParaRPr lang="zh-CN" altLang="en-US" sz="1050" dirty="0">
                <a:solidFill>
                  <a:schemeClr val="tx1">
                    <a:lumMod val="85000"/>
                    <a:lumOff val="15000"/>
                  </a:schemeClr>
                </a:solidFill>
                <a:latin typeface="微软雅黑 Light" panose="020B0502040204020203" charset="-122"/>
                <a:ea typeface="微软雅黑" panose="020B0503020204020204" charset="-122"/>
                <a:sym typeface="微软雅黑 Light" panose="020B0502040204020203" charset="-122"/>
              </a:endParaRPr>
            </a:p>
          </p:txBody>
        </p:sp>
        <p:sp>
          <p:nvSpPr>
            <p:cNvPr id="56" name="Rectangle 5"/>
            <p:cNvSpPr/>
            <p:nvPr/>
          </p:nvSpPr>
          <p:spPr>
            <a:xfrm>
              <a:off x="1085746" y="4719995"/>
              <a:ext cx="2269165" cy="4572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scene3d>
                <a:camera prst="orthographicFront"/>
                <a:lightRig rig="threePt" dir="t"/>
              </a:scene3d>
              <a:sp3d contourW="12700"/>
            </a:bodyPr>
            <a:lstStyle/>
            <a:p>
              <a:pPr algn="ctr"/>
              <a:r>
                <a:rPr lang="en-US" altLang="zh-CN" sz="1400" b="1" dirty="0">
                  <a:latin typeface="微软雅黑 Light" panose="020B0502040204020203" charset="-122"/>
                  <a:ea typeface="微软雅黑" panose="020B0503020204020204" charset="-122"/>
                  <a:sym typeface="微软雅黑 Light" panose="020B0502040204020203" charset="-122"/>
                </a:rPr>
                <a:t>IT</a:t>
              </a:r>
              <a:r>
                <a:rPr lang="zh-CN" altLang="en-US" sz="1400" b="1" dirty="0">
                  <a:latin typeface="微软雅黑 Light" panose="020B0502040204020203" charset="-122"/>
                  <a:ea typeface="微软雅黑" panose="020B0503020204020204" charset="-122"/>
                  <a:sym typeface="微软雅黑 Light" panose="020B0502040204020203" charset="-122"/>
                </a:rPr>
                <a:t>系统支撑不足</a:t>
              </a:r>
              <a:endParaRPr lang="zh-CN" altLang="en-US" sz="1400" b="1" dirty="0">
                <a:latin typeface="微软雅黑 Light" panose="020B0502040204020203" charset="-122"/>
                <a:ea typeface="微软雅黑" panose="020B0503020204020204" charset="-122"/>
                <a:sym typeface="微软雅黑 Light" panose="020B0502040204020203" charset="-122"/>
              </a:endParaRPr>
            </a:p>
          </p:txBody>
        </p:sp>
        <p:sp>
          <p:nvSpPr>
            <p:cNvPr id="57" name="Rectangle: Rounded Corners 11"/>
            <p:cNvSpPr/>
            <p:nvPr/>
          </p:nvSpPr>
          <p:spPr>
            <a:xfrm>
              <a:off x="3684064" y="2535266"/>
              <a:ext cx="2269165" cy="2832089"/>
            </a:xfrm>
            <a:prstGeom prst="rect">
              <a:avLst/>
            </a:prstGeom>
            <a:solidFill>
              <a:schemeClr val="bg1">
                <a:lumMod val="95000"/>
              </a:schemeClr>
            </a:solidFill>
            <a:ln w="317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1620000" anchor="t" anchorCtr="1">
              <a:normAutofit/>
            </a:bodyPr>
            <a:lstStyle/>
            <a:p>
              <a:pPr algn="ctr">
                <a:lnSpc>
                  <a:spcPct val="120000"/>
                </a:lnSpc>
              </a:pPr>
              <a:endParaRPr lang="zh-CN" altLang="en-US" sz="1050" dirty="0">
                <a:solidFill>
                  <a:schemeClr val="tx1">
                    <a:lumMod val="85000"/>
                    <a:lumOff val="15000"/>
                  </a:schemeClr>
                </a:solidFill>
                <a:latin typeface="微软雅黑 Light" panose="020B0502040204020203" charset="-122"/>
                <a:ea typeface="微软雅黑" panose="020B0503020204020204" charset="-122"/>
                <a:sym typeface="微软雅黑 Light" panose="020B0502040204020203" charset="-122"/>
              </a:endParaRPr>
            </a:p>
          </p:txBody>
        </p:sp>
        <p:sp>
          <p:nvSpPr>
            <p:cNvPr id="58" name="Rectangle 12"/>
            <p:cNvSpPr/>
            <p:nvPr/>
          </p:nvSpPr>
          <p:spPr>
            <a:xfrm>
              <a:off x="3682497" y="4719995"/>
              <a:ext cx="2269165" cy="457200"/>
            </a:xfrm>
            <a:prstGeom prst="rect">
              <a:avLst/>
            </a:prstGeom>
            <a:solidFill>
              <a:srgbClr val="025E7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scene3d>
                <a:camera prst="orthographicFront"/>
                <a:lightRig rig="threePt" dir="t"/>
              </a:scene3d>
              <a:sp3d contourW="12700"/>
            </a:bodyPr>
            <a:lstStyle/>
            <a:p>
              <a:pPr algn="ctr"/>
              <a:r>
                <a:rPr lang="zh-CN" altLang="en-US" sz="1400" b="1" dirty="0">
                  <a:latin typeface="微软雅黑 Light" panose="020B0502040204020203" charset="-122"/>
                  <a:ea typeface="微软雅黑" panose="020B0503020204020204" charset="-122"/>
                  <a:sym typeface="微软雅黑 Light" panose="020B0502040204020203" charset="-122"/>
                </a:rPr>
                <a:t>缺乏系统间联动</a:t>
              </a:r>
              <a:endParaRPr lang="zh-CN" altLang="en-US" sz="1400" b="1" dirty="0">
                <a:latin typeface="微软雅黑 Light" panose="020B0502040204020203" charset="-122"/>
                <a:ea typeface="微软雅黑" panose="020B0503020204020204" charset="-122"/>
                <a:sym typeface="微软雅黑 Light" panose="020B0502040204020203" charset="-122"/>
              </a:endParaRPr>
            </a:p>
          </p:txBody>
        </p:sp>
        <p:sp>
          <p:nvSpPr>
            <p:cNvPr id="59" name="Rectangle: Rounded Corners 18"/>
            <p:cNvSpPr/>
            <p:nvPr/>
          </p:nvSpPr>
          <p:spPr>
            <a:xfrm>
              <a:off x="6279248" y="2535266"/>
              <a:ext cx="2269165" cy="2832089"/>
            </a:xfrm>
            <a:prstGeom prst="rect">
              <a:avLst/>
            </a:prstGeom>
            <a:solidFill>
              <a:schemeClr val="bg1">
                <a:lumMod val="95000"/>
              </a:schemeClr>
            </a:solidFill>
            <a:ln w="317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1620000" anchor="t" anchorCtr="1">
              <a:normAutofit/>
            </a:bodyPr>
            <a:lstStyle/>
            <a:p>
              <a:pPr algn="ctr">
                <a:lnSpc>
                  <a:spcPct val="120000"/>
                </a:lnSpc>
              </a:pPr>
              <a:endParaRPr lang="zh-CN" altLang="en-US" sz="1050" dirty="0">
                <a:solidFill>
                  <a:schemeClr val="tx1">
                    <a:lumMod val="85000"/>
                    <a:lumOff val="15000"/>
                  </a:schemeClr>
                </a:solidFill>
                <a:latin typeface="微软雅黑 Light" panose="020B0502040204020203" charset="-122"/>
                <a:ea typeface="微软雅黑" panose="020B0503020204020204" charset="-122"/>
                <a:sym typeface="微软雅黑 Light" panose="020B0502040204020203" charset="-122"/>
              </a:endParaRPr>
            </a:p>
          </p:txBody>
        </p:sp>
        <p:sp>
          <p:nvSpPr>
            <p:cNvPr id="60" name="Rectangle 19"/>
            <p:cNvSpPr/>
            <p:nvPr/>
          </p:nvSpPr>
          <p:spPr>
            <a:xfrm>
              <a:off x="6279248" y="4719995"/>
              <a:ext cx="2269165" cy="457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scene3d>
                <a:camera prst="orthographicFront"/>
                <a:lightRig rig="threePt" dir="t"/>
              </a:scene3d>
              <a:sp3d contourW="12700"/>
            </a:bodyPr>
            <a:lstStyle/>
            <a:p>
              <a:pPr algn="ctr"/>
              <a:r>
                <a:rPr lang="zh-CN" altLang="en-US" sz="1400" b="1" dirty="0">
                  <a:latin typeface="微软雅黑 Light" panose="020B0502040204020203" charset="-122"/>
                  <a:ea typeface="微软雅黑" panose="020B0503020204020204" charset="-122"/>
                  <a:sym typeface="微软雅黑 Light" panose="020B0502040204020203" charset="-122"/>
                </a:rPr>
                <a:t>管理落地缺乏抓手</a:t>
              </a:r>
              <a:endParaRPr lang="zh-CN" altLang="en-US" sz="1400" b="1" dirty="0">
                <a:latin typeface="微软雅黑 Light" panose="020B0502040204020203" charset="-122"/>
                <a:ea typeface="微软雅黑" panose="020B0503020204020204" charset="-122"/>
                <a:sym typeface="微软雅黑 Light" panose="020B0502040204020203" charset="-122"/>
              </a:endParaRPr>
            </a:p>
          </p:txBody>
        </p:sp>
        <p:sp>
          <p:nvSpPr>
            <p:cNvPr id="61" name="Freeform: Shape 23"/>
            <p:cNvSpPr/>
            <p:nvPr/>
          </p:nvSpPr>
          <p:spPr>
            <a:xfrm>
              <a:off x="7055680" y="2791329"/>
              <a:ext cx="716300" cy="719010"/>
            </a:xfrm>
            <a:custGeom>
              <a:avLst/>
              <a:gdLst/>
              <a:ahLst/>
              <a:cxnLst/>
              <a:rect l="l" t="t" r="r" b="b"/>
              <a:pathLst>
                <a:path w="204608" h="205382">
                  <a:moveTo>
                    <a:pt x="46881" y="32147"/>
                  </a:moveTo>
                  <a:cubicBezTo>
                    <a:pt x="48667" y="31254"/>
                    <a:pt x="50155" y="31551"/>
                    <a:pt x="51346" y="33039"/>
                  </a:cubicBezTo>
                  <a:cubicBezTo>
                    <a:pt x="52536" y="34825"/>
                    <a:pt x="52239" y="36314"/>
                    <a:pt x="50453" y="37504"/>
                  </a:cubicBezTo>
                  <a:cubicBezTo>
                    <a:pt x="37356" y="45541"/>
                    <a:pt x="30807" y="57298"/>
                    <a:pt x="30807" y="72777"/>
                  </a:cubicBezTo>
                  <a:cubicBezTo>
                    <a:pt x="30807" y="74860"/>
                    <a:pt x="29766" y="75902"/>
                    <a:pt x="27682" y="75902"/>
                  </a:cubicBezTo>
                  <a:cubicBezTo>
                    <a:pt x="25599" y="75902"/>
                    <a:pt x="24557" y="74860"/>
                    <a:pt x="24557" y="72777"/>
                  </a:cubicBezTo>
                  <a:cubicBezTo>
                    <a:pt x="24557" y="54917"/>
                    <a:pt x="31998" y="41374"/>
                    <a:pt x="46881" y="32147"/>
                  </a:cubicBezTo>
                  <a:close/>
                  <a:moveTo>
                    <a:pt x="61168" y="25896"/>
                  </a:moveTo>
                  <a:cubicBezTo>
                    <a:pt x="63252" y="25300"/>
                    <a:pt x="64591" y="26045"/>
                    <a:pt x="65187" y="28128"/>
                  </a:cubicBezTo>
                  <a:cubicBezTo>
                    <a:pt x="65782" y="30212"/>
                    <a:pt x="65038" y="31551"/>
                    <a:pt x="62954" y="32147"/>
                  </a:cubicBezTo>
                  <a:cubicBezTo>
                    <a:pt x="62657" y="32147"/>
                    <a:pt x="62136" y="32221"/>
                    <a:pt x="61392" y="32370"/>
                  </a:cubicBezTo>
                  <a:cubicBezTo>
                    <a:pt x="60648" y="32519"/>
                    <a:pt x="60127" y="32742"/>
                    <a:pt x="59829" y="33039"/>
                  </a:cubicBezTo>
                  <a:lnTo>
                    <a:pt x="58936" y="33039"/>
                  </a:lnTo>
                  <a:cubicBezTo>
                    <a:pt x="57448" y="33039"/>
                    <a:pt x="56406" y="32295"/>
                    <a:pt x="55811" y="30807"/>
                  </a:cubicBezTo>
                  <a:cubicBezTo>
                    <a:pt x="55215" y="29319"/>
                    <a:pt x="55811" y="27979"/>
                    <a:pt x="57597" y="26789"/>
                  </a:cubicBezTo>
                  <a:cubicBezTo>
                    <a:pt x="58787" y="26789"/>
                    <a:pt x="59978" y="26491"/>
                    <a:pt x="61168" y="25896"/>
                  </a:cubicBezTo>
                  <a:close/>
                  <a:moveTo>
                    <a:pt x="72331" y="12948"/>
                  </a:moveTo>
                  <a:cubicBezTo>
                    <a:pt x="55959" y="12948"/>
                    <a:pt x="41895" y="18752"/>
                    <a:pt x="30138" y="30361"/>
                  </a:cubicBezTo>
                  <a:cubicBezTo>
                    <a:pt x="18380" y="41969"/>
                    <a:pt x="12502" y="55959"/>
                    <a:pt x="12502" y="72330"/>
                  </a:cubicBezTo>
                  <a:cubicBezTo>
                    <a:pt x="12502" y="88999"/>
                    <a:pt x="18380" y="103138"/>
                    <a:pt x="30138" y="114746"/>
                  </a:cubicBezTo>
                  <a:cubicBezTo>
                    <a:pt x="41895" y="126355"/>
                    <a:pt x="55959" y="132159"/>
                    <a:pt x="72331" y="132159"/>
                  </a:cubicBezTo>
                  <a:cubicBezTo>
                    <a:pt x="82451" y="132159"/>
                    <a:pt x="91678" y="129778"/>
                    <a:pt x="100013" y="125015"/>
                  </a:cubicBezTo>
                  <a:cubicBezTo>
                    <a:pt x="102691" y="123527"/>
                    <a:pt x="105222" y="123973"/>
                    <a:pt x="107603" y="126355"/>
                  </a:cubicBezTo>
                  <a:lnTo>
                    <a:pt x="132606" y="151358"/>
                  </a:lnTo>
                  <a:lnTo>
                    <a:pt x="134838" y="149572"/>
                  </a:lnTo>
                  <a:cubicBezTo>
                    <a:pt x="137517" y="148084"/>
                    <a:pt x="140047" y="148232"/>
                    <a:pt x="142429" y="150018"/>
                  </a:cubicBezTo>
                  <a:lnTo>
                    <a:pt x="150912" y="157162"/>
                  </a:lnTo>
                  <a:cubicBezTo>
                    <a:pt x="153293" y="159543"/>
                    <a:pt x="153740" y="161925"/>
                    <a:pt x="152251" y="164306"/>
                  </a:cubicBezTo>
                  <a:lnTo>
                    <a:pt x="150465" y="169217"/>
                  </a:lnTo>
                  <a:lnTo>
                    <a:pt x="157609" y="176361"/>
                  </a:lnTo>
                  <a:lnTo>
                    <a:pt x="167878" y="177254"/>
                  </a:lnTo>
                  <a:cubicBezTo>
                    <a:pt x="170259" y="177254"/>
                    <a:pt x="172045" y="178593"/>
                    <a:pt x="173236" y="181272"/>
                  </a:cubicBezTo>
                  <a:lnTo>
                    <a:pt x="176808" y="191541"/>
                  </a:lnTo>
                  <a:lnTo>
                    <a:pt x="191542" y="187970"/>
                  </a:lnTo>
                  <a:lnTo>
                    <a:pt x="189309" y="169217"/>
                  </a:lnTo>
                  <a:lnTo>
                    <a:pt x="126802" y="106263"/>
                  </a:lnTo>
                  <a:cubicBezTo>
                    <a:pt x="124420" y="103882"/>
                    <a:pt x="123974" y="101500"/>
                    <a:pt x="125462" y="99119"/>
                  </a:cubicBezTo>
                  <a:cubicBezTo>
                    <a:pt x="129629" y="91082"/>
                    <a:pt x="131713" y="82153"/>
                    <a:pt x="131713" y="72330"/>
                  </a:cubicBezTo>
                  <a:cubicBezTo>
                    <a:pt x="131713" y="55959"/>
                    <a:pt x="125909" y="41969"/>
                    <a:pt x="114300" y="30361"/>
                  </a:cubicBezTo>
                  <a:cubicBezTo>
                    <a:pt x="102691" y="18752"/>
                    <a:pt x="88702" y="12948"/>
                    <a:pt x="72331" y="12948"/>
                  </a:cubicBezTo>
                  <a:close/>
                  <a:moveTo>
                    <a:pt x="72331" y="0"/>
                  </a:moveTo>
                  <a:cubicBezTo>
                    <a:pt x="92274" y="0"/>
                    <a:pt x="109314" y="7069"/>
                    <a:pt x="123453" y="21208"/>
                  </a:cubicBezTo>
                  <a:cubicBezTo>
                    <a:pt x="137592" y="35346"/>
                    <a:pt x="144661" y="52387"/>
                    <a:pt x="144661" y="72330"/>
                  </a:cubicBezTo>
                  <a:cubicBezTo>
                    <a:pt x="144661" y="81260"/>
                    <a:pt x="142726" y="90636"/>
                    <a:pt x="138857" y="100459"/>
                  </a:cubicBezTo>
                  <a:lnTo>
                    <a:pt x="200025" y="161627"/>
                  </a:lnTo>
                  <a:cubicBezTo>
                    <a:pt x="201216" y="162818"/>
                    <a:pt x="201811" y="164157"/>
                    <a:pt x="201811" y="165645"/>
                  </a:cubicBezTo>
                  <a:lnTo>
                    <a:pt x="204490" y="192434"/>
                  </a:lnTo>
                  <a:cubicBezTo>
                    <a:pt x="205085" y="196304"/>
                    <a:pt x="203448" y="198536"/>
                    <a:pt x="199579" y="199132"/>
                  </a:cubicBezTo>
                  <a:lnTo>
                    <a:pt x="174129" y="204936"/>
                  </a:lnTo>
                  <a:cubicBezTo>
                    <a:pt x="173831" y="205234"/>
                    <a:pt x="173385" y="205382"/>
                    <a:pt x="172790" y="205382"/>
                  </a:cubicBezTo>
                  <a:cubicBezTo>
                    <a:pt x="169515" y="205382"/>
                    <a:pt x="167432" y="203894"/>
                    <a:pt x="166539" y="200918"/>
                  </a:cubicBezTo>
                  <a:lnTo>
                    <a:pt x="162967" y="189309"/>
                  </a:lnTo>
                  <a:lnTo>
                    <a:pt x="154484" y="188863"/>
                  </a:lnTo>
                  <a:cubicBezTo>
                    <a:pt x="152698" y="188863"/>
                    <a:pt x="151358" y="188267"/>
                    <a:pt x="150465" y="187077"/>
                  </a:cubicBezTo>
                  <a:lnTo>
                    <a:pt x="138410" y="175022"/>
                  </a:lnTo>
                  <a:cubicBezTo>
                    <a:pt x="136624" y="173236"/>
                    <a:pt x="136178" y="170854"/>
                    <a:pt x="137071" y="167878"/>
                  </a:cubicBezTo>
                  <a:lnTo>
                    <a:pt x="138857" y="163859"/>
                  </a:lnTo>
                  <a:lnTo>
                    <a:pt x="137964" y="162966"/>
                  </a:lnTo>
                  <a:lnTo>
                    <a:pt x="135731" y="164752"/>
                  </a:lnTo>
                  <a:cubicBezTo>
                    <a:pt x="132755" y="166538"/>
                    <a:pt x="129927" y="166390"/>
                    <a:pt x="127248" y="164306"/>
                  </a:cubicBezTo>
                  <a:lnTo>
                    <a:pt x="101799" y="138410"/>
                  </a:lnTo>
                  <a:cubicBezTo>
                    <a:pt x="91976" y="142577"/>
                    <a:pt x="82153" y="144661"/>
                    <a:pt x="72331" y="144661"/>
                  </a:cubicBezTo>
                  <a:cubicBezTo>
                    <a:pt x="52388" y="144661"/>
                    <a:pt x="35347" y="137666"/>
                    <a:pt x="21208" y="123676"/>
                  </a:cubicBezTo>
                  <a:cubicBezTo>
                    <a:pt x="7069" y="109686"/>
                    <a:pt x="0" y="92571"/>
                    <a:pt x="0" y="72330"/>
                  </a:cubicBezTo>
                  <a:cubicBezTo>
                    <a:pt x="0" y="52387"/>
                    <a:pt x="7069" y="35346"/>
                    <a:pt x="21208" y="21208"/>
                  </a:cubicBezTo>
                  <a:cubicBezTo>
                    <a:pt x="35347" y="7069"/>
                    <a:pt x="52388" y="0"/>
                    <a:pt x="72331" y="0"/>
                  </a:cubicBezTo>
                  <a:close/>
                </a:path>
              </a:pathLst>
            </a:custGeom>
            <a:solidFill>
              <a:schemeClr val="tx1">
                <a:lumMod val="65000"/>
                <a:lumOff val="35000"/>
              </a:schemeClr>
            </a:solidFill>
            <a:ln>
              <a:noFill/>
            </a:ln>
            <a:effectLst/>
          </p:spPr>
          <p:txBody>
            <a:bodyPr anchor="ctr"/>
            <a:lstStyle/>
            <a:p>
              <a:pPr algn="ctr"/>
              <a:endParaRPr>
                <a:latin typeface="微软雅黑 Light" panose="020B0502040204020203" charset="-122"/>
                <a:ea typeface="微软雅黑" panose="020B0503020204020204" charset="-122"/>
                <a:sym typeface="微软雅黑 Light" panose="020B0502040204020203" charset="-122"/>
              </a:endParaRPr>
            </a:p>
          </p:txBody>
        </p:sp>
        <p:sp>
          <p:nvSpPr>
            <p:cNvPr id="62" name="Rectangle: Rounded Corners 25"/>
            <p:cNvSpPr/>
            <p:nvPr/>
          </p:nvSpPr>
          <p:spPr>
            <a:xfrm>
              <a:off x="8875999" y="2535266"/>
              <a:ext cx="2269165" cy="2832089"/>
            </a:xfrm>
            <a:prstGeom prst="rect">
              <a:avLst/>
            </a:prstGeom>
            <a:solidFill>
              <a:schemeClr val="bg1">
                <a:lumMod val="95000"/>
              </a:schemeClr>
            </a:solidFill>
            <a:ln w="317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1620000" anchor="t" anchorCtr="1">
              <a:normAutofit/>
            </a:bodyPr>
            <a:lstStyle/>
            <a:p>
              <a:pPr algn="ctr">
                <a:lnSpc>
                  <a:spcPct val="120000"/>
                </a:lnSpc>
              </a:pPr>
              <a:endParaRPr lang="zh-CN" altLang="en-US" sz="1050" dirty="0">
                <a:solidFill>
                  <a:schemeClr val="tx1">
                    <a:lumMod val="85000"/>
                    <a:lumOff val="15000"/>
                  </a:schemeClr>
                </a:solidFill>
                <a:latin typeface="微软雅黑 Light" panose="020B0502040204020203" charset="-122"/>
                <a:ea typeface="微软雅黑" panose="020B0503020204020204" charset="-122"/>
                <a:sym typeface="微软雅黑 Light" panose="020B0502040204020203" charset="-122"/>
              </a:endParaRPr>
            </a:p>
          </p:txBody>
        </p:sp>
        <p:sp>
          <p:nvSpPr>
            <p:cNvPr id="63" name="Rectangle 26"/>
            <p:cNvSpPr/>
            <p:nvPr/>
          </p:nvSpPr>
          <p:spPr>
            <a:xfrm>
              <a:off x="8875999" y="4719995"/>
              <a:ext cx="2269165" cy="457200"/>
            </a:xfrm>
            <a:prstGeom prst="rect">
              <a:avLst/>
            </a:prstGeom>
            <a:solidFill>
              <a:srgbClr val="95B8C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scene3d>
                <a:camera prst="orthographicFront"/>
                <a:lightRig rig="threePt" dir="t"/>
              </a:scene3d>
              <a:sp3d contourW="12700"/>
            </a:bodyPr>
            <a:lstStyle/>
            <a:p>
              <a:pPr algn="ctr"/>
              <a:r>
                <a:rPr lang="zh-CN" altLang="en-US" sz="1400" b="1">
                  <a:latin typeface="微软雅黑 Light" panose="020B0502040204020203" charset="-122"/>
                  <a:ea typeface="微软雅黑" panose="020B0503020204020204" charset="-122"/>
                  <a:sym typeface="微软雅黑 Light" panose="020B0502040204020203" charset="-122"/>
                </a:rPr>
                <a:t>无法满足一体化管理</a:t>
              </a:r>
              <a:endParaRPr lang="zh-CN" altLang="en-US" sz="1400" b="1" dirty="0">
                <a:latin typeface="微软雅黑 Light" panose="020B0502040204020203" charset="-122"/>
                <a:ea typeface="微软雅黑" panose="020B0503020204020204" charset="-122"/>
                <a:sym typeface="微软雅黑 Light" panose="020B0502040204020203" charset="-122"/>
              </a:endParaRPr>
            </a:p>
          </p:txBody>
        </p:sp>
        <p:sp>
          <p:nvSpPr>
            <p:cNvPr id="64" name="Freeform: Shape 30"/>
            <p:cNvSpPr/>
            <p:nvPr/>
          </p:nvSpPr>
          <p:spPr>
            <a:xfrm>
              <a:off x="1863147" y="2791329"/>
              <a:ext cx="714360" cy="705079"/>
            </a:xfrm>
            <a:custGeom>
              <a:avLst/>
              <a:gdLst/>
              <a:ahLst/>
              <a:cxnLst/>
              <a:rect l="l" t="t" r="r" b="b"/>
              <a:pathLst>
                <a:path w="206276" h="203596">
                  <a:moveTo>
                    <a:pt x="95548" y="108049"/>
                  </a:moveTo>
                  <a:cubicBezTo>
                    <a:pt x="93762" y="108049"/>
                    <a:pt x="92199" y="108719"/>
                    <a:pt x="90860" y="110058"/>
                  </a:cubicBezTo>
                  <a:cubicBezTo>
                    <a:pt x="89520" y="111397"/>
                    <a:pt x="88850" y="112960"/>
                    <a:pt x="88850" y="114746"/>
                  </a:cubicBezTo>
                  <a:lnTo>
                    <a:pt x="88850" y="129927"/>
                  </a:lnTo>
                  <a:cubicBezTo>
                    <a:pt x="88850" y="134391"/>
                    <a:pt x="91083" y="136624"/>
                    <a:pt x="95548" y="136624"/>
                  </a:cubicBezTo>
                  <a:lnTo>
                    <a:pt x="110728" y="136624"/>
                  </a:lnTo>
                  <a:cubicBezTo>
                    <a:pt x="115193" y="136624"/>
                    <a:pt x="117426" y="134391"/>
                    <a:pt x="117426" y="129927"/>
                  </a:cubicBezTo>
                  <a:lnTo>
                    <a:pt x="117426" y="114746"/>
                  </a:lnTo>
                  <a:cubicBezTo>
                    <a:pt x="117426" y="112960"/>
                    <a:pt x="116756" y="111397"/>
                    <a:pt x="115416" y="110058"/>
                  </a:cubicBezTo>
                  <a:cubicBezTo>
                    <a:pt x="114077" y="108719"/>
                    <a:pt x="112514" y="108049"/>
                    <a:pt x="110728" y="108049"/>
                  </a:cubicBezTo>
                  <a:close/>
                  <a:moveTo>
                    <a:pt x="21878" y="54024"/>
                  </a:moveTo>
                  <a:cubicBezTo>
                    <a:pt x="19497" y="54024"/>
                    <a:pt x="17339" y="54992"/>
                    <a:pt x="15404" y="56926"/>
                  </a:cubicBezTo>
                  <a:cubicBezTo>
                    <a:pt x="13469" y="58861"/>
                    <a:pt x="12502" y="61019"/>
                    <a:pt x="12502" y="63400"/>
                  </a:cubicBezTo>
                  <a:lnTo>
                    <a:pt x="12502" y="117871"/>
                  </a:lnTo>
                  <a:lnTo>
                    <a:pt x="22771" y="117871"/>
                  </a:lnTo>
                  <a:cubicBezTo>
                    <a:pt x="24854" y="117871"/>
                    <a:pt x="25896" y="118913"/>
                    <a:pt x="25896" y="120997"/>
                  </a:cubicBezTo>
                  <a:cubicBezTo>
                    <a:pt x="25896" y="123080"/>
                    <a:pt x="24854" y="124122"/>
                    <a:pt x="22771" y="124122"/>
                  </a:cubicBezTo>
                  <a:lnTo>
                    <a:pt x="12502" y="124122"/>
                  </a:lnTo>
                  <a:lnTo>
                    <a:pt x="12502" y="181272"/>
                  </a:lnTo>
                  <a:cubicBezTo>
                    <a:pt x="12502" y="183951"/>
                    <a:pt x="13469" y="186184"/>
                    <a:pt x="15404" y="187970"/>
                  </a:cubicBezTo>
                  <a:cubicBezTo>
                    <a:pt x="17339" y="189755"/>
                    <a:pt x="19497" y="190648"/>
                    <a:pt x="21878" y="190648"/>
                  </a:cubicBezTo>
                  <a:lnTo>
                    <a:pt x="184398" y="190648"/>
                  </a:lnTo>
                  <a:cubicBezTo>
                    <a:pt x="186779" y="190648"/>
                    <a:pt x="188937" y="189755"/>
                    <a:pt x="190872" y="187970"/>
                  </a:cubicBezTo>
                  <a:cubicBezTo>
                    <a:pt x="192807" y="186184"/>
                    <a:pt x="193774" y="183951"/>
                    <a:pt x="193774" y="181272"/>
                  </a:cubicBezTo>
                  <a:lnTo>
                    <a:pt x="193774" y="124122"/>
                  </a:lnTo>
                  <a:lnTo>
                    <a:pt x="123676" y="124122"/>
                  </a:lnTo>
                  <a:lnTo>
                    <a:pt x="123676" y="130373"/>
                  </a:lnTo>
                  <a:cubicBezTo>
                    <a:pt x="123676" y="133647"/>
                    <a:pt x="122411" y="136549"/>
                    <a:pt x="119881" y="139079"/>
                  </a:cubicBezTo>
                  <a:cubicBezTo>
                    <a:pt x="117351" y="141610"/>
                    <a:pt x="114300" y="142875"/>
                    <a:pt x="110728" y="142875"/>
                  </a:cubicBezTo>
                  <a:lnTo>
                    <a:pt x="95548" y="142875"/>
                  </a:lnTo>
                  <a:cubicBezTo>
                    <a:pt x="91976" y="142875"/>
                    <a:pt x="88925" y="141610"/>
                    <a:pt x="86395" y="139079"/>
                  </a:cubicBezTo>
                  <a:cubicBezTo>
                    <a:pt x="83865" y="136549"/>
                    <a:pt x="82600" y="133647"/>
                    <a:pt x="82600" y="130373"/>
                  </a:cubicBezTo>
                  <a:lnTo>
                    <a:pt x="82600" y="124122"/>
                  </a:lnTo>
                  <a:lnTo>
                    <a:pt x="41523" y="124122"/>
                  </a:lnTo>
                  <a:cubicBezTo>
                    <a:pt x="39440" y="124122"/>
                    <a:pt x="38398" y="123080"/>
                    <a:pt x="38398" y="120997"/>
                  </a:cubicBezTo>
                  <a:cubicBezTo>
                    <a:pt x="38398" y="118913"/>
                    <a:pt x="39440" y="117871"/>
                    <a:pt x="41523" y="117871"/>
                  </a:cubicBezTo>
                  <a:lnTo>
                    <a:pt x="82600" y="117871"/>
                  </a:lnTo>
                  <a:lnTo>
                    <a:pt x="82600" y="114746"/>
                  </a:lnTo>
                  <a:cubicBezTo>
                    <a:pt x="82600" y="111174"/>
                    <a:pt x="83865" y="108123"/>
                    <a:pt x="86395" y="105593"/>
                  </a:cubicBezTo>
                  <a:cubicBezTo>
                    <a:pt x="88925" y="103063"/>
                    <a:pt x="91976" y="101798"/>
                    <a:pt x="95548" y="101798"/>
                  </a:cubicBezTo>
                  <a:lnTo>
                    <a:pt x="110728" y="101798"/>
                  </a:lnTo>
                  <a:cubicBezTo>
                    <a:pt x="114300" y="101798"/>
                    <a:pt x="117351" y="103063"/>
                    <a:pt x="119881" y="105593"/>
                  </a:cubicBezTo>
                  <a:cubicBezTo>
                    <a:pt x="122411" y="108123"/>
                    <a:pt x="123676" y="111174"/>
                    <a:pt x="123676" y="114746"/>
                  </a:cubicBezTo>
                  <a:lnTo>
                    <a:pt x="123676" y="117871"/>
                  </a:lnTo>
                  <a:lnTo>
                    <a:pt x="193774" y="117871"/>
                  </a:lnTo>
                  <a:lnTo>
                    <a:pt x="193774" y="63400"/>
                  </a:lnTo>
                  <a:cubicBezTo>
                    <a:pt x="193774" y="61019"/>
                    <a:pt x="192807" y="58861"/>
                    <a:pt x="190872" y="56926"/>
                  </a:cubicBezTo>
                  <a:cubicBezTo>
                    <a:pt x="188937" y="54992"/>
                    <a:pt x="186779" y="54024"/>
                    <a:pt x="184398" y="54024"/>
                  </a:cubicBezTo>
                  <a:close/>
                  <a:moveTo>
                    <a:pt x="89743" y="12948"/>
                  </a:moveTo>
                  <a:cubicBezTo>
                    <a:pt x="84981" y="12948"/>
                    <a:pt x="82600" y="15329"/>
                    <a:pt x="82600" y="20091"/>
                  </a:cubicBezTo>
                  <a:lnTo>
                    <a:pt x="82600" y="41523"/>
                  </a:lnTo>
                  <a:lnTo>
                    <a:pt x="123676" y="41523"/>
                  </a:lnTo>
                  <a:lnTo>
                    <a:pt x="123676" y="20091"/>
                  </a:lnTo>
                  <a:cubicBezTo>
                    <a:pt x="123676" y="15329"/>
                    <a:pt x="119807" y="12948"/>
                    <a:pt x="112068" y="12948"/>
                  </a:cubicBezTo>
                  <a:close/>
                  <a:moveTo>
                    <a:pt x="89743" y="0"/>
                  </a:moveTo>
                  <a:lnTo>
                    <a:pt x="115193" y="0"/>
                  </a:lnTo>
                  <a:cubicBezTo>
                    <a:pt x="121742" y="0"/>
                    <a:pt x="126950" y="1860"/>
                    <a:pt x="130820" y="5581"/>
                  </a:cubicBezTo>
                  <a:cubicBezTo>
                    <a:pt x="134690" y="9301"/>
                    <a:pt x="136624" y="14138"/>
                    <a:pt x="136624" y="20091"/>
                  </a:cubicBezTo>
                  <a:lnTo>
                    <a:pt x="136624" y="41523"/>
                  </a:lnTo>
                  <a:lnTo>
                    <a:pt x="184398" y="41523"/>
                  </a:lnTo>
                  <a:cubicBezTo>
                    <a:pt x="190351" y="41523"/>
                    <a:pt x="195486" y="43681"/>
                    <a:pt x="199802" y="47997"/>
                  </a:cubicBezTo>
                  <a:cubicBezTo>
                    <a:pt x="204118" y="52313"/>
                    <a:pt x="206276" y="57447"/>
                    <a:pt x="206276" y="63400"/>
                  </a:cubicBezTo>
                  <a:lnTo>
                    <a:pt x="206276" y="181272"/>
                  </a:lnTo>
                  <a:cubicBezTo>
                    <a:pt x="206276" y="187225"/>
                    <a:pt x="204118" y="192434"/>
                    <a:pt x="199802" y="196899"/>
                  </a:cubicBezTo>
                  <a:cubicBezTo>
                    <a:pt x="195486" y="201364"/>
                    <a:pt x="190351" y="203596"/>
                    <a:pt x="184398" y="203596"/>
                  </a:cubicBezTo>
                  <a:lnTo>
                    <a:pt x="21878" y="203596"/>
                  </a:lnTo>
                  <a:cubicBezTo>
                    <a:pt x="15925" y="203596"/>
                    <a:pt x="10790" y="201364"/>
                    <a:pt x="6474" y="196899"/>
                  </a:cubicBezTo>
                  <a:cubicBezTo>
                    <a:pt x="2158" y="192434"/>
                    <a:pt x="0" y="187225"/>
                    <a:pt x="0" y="181272"/>
                  </a:cubicBezTo>
                  <a:lnTo>
                    <a:pt x="0" y="63400"/>
                  </a:lnTo>
                  <a:cubicBezTo>
                    <a:pt x="0" y="57447"/>
                    <a:pt x="2158" y="52313"/>
                    <a:pt x="6474" y="47997"/>
                  </a:cubicBezTo>
                  <a:cubicBezTo>
                    <a:pt x="10790" y="43681"/>
                    <a:pt x="15925" y="41523"/>
                    <a:pt x="21878" y="41523"/>
                  </a:cubicBezTo>
                  <a:lnTo>
                    <a:pt x="69652" y="41523"/>
                  </a:lnTo>
                  <a:lnTo>
                    <a:pt x="69652" y="20091"/>
                  </a:lnTo>
                  <a:cubicBezTo>
                    <a:pt x="69652" y="14138"/>
                    <a:pt x="71363" y="9301"/>
                    <a:pt x="74786" y="5581"/>
                  </a:cubicBezTo>
                  <a:cubicBezTo>
                    <a:pt x="78209" y="1860"/>
                    <a:pt x="83195" y="0"/>
                    <a:pt x="89743" y="0"/>
                  </a:cubicBezTo>
                  <a:close/>
                </a:path>
              </a:pathLst>
            </a:custGeom>
            <a:solidFill>
              <a:schemeClr val="tx1">
                <a:lumMod val="65000"/>
                <a:lumOff val="35000"/>
              </a:schemeClr>
            </a:solidFill>
            <a:ln>
              <a:noFill/>
            </a:ln>
            <a:effectLst/>
          </p:spPr>
          <p:txBody>
            <a:bodyPr anchor="ctr"/>
            <a:lstStyle/>
            <a:p>
              <a:pPr algn="ctr"/>
              <a:endParaRPr>
                <a:latin typeface="微软雅黑 Light" panose="020B0502040204020203" charset="-122"/>
                <a:ea typeface="微软雅黑" panose="020B0503020204020204" charset="-122"/>
                <a:sym typeface="微软雅黑 Light" panose="020B0502040204020203" charset="-122"/>
              </a:endParaRPr>
            </a:p>
          </p:txBody>
        </p:sp>
        <p:sp>
          <p:nvSpPr>
            <p:cNvPr id="65" name="矩形 64"/>
            <p:cNvSpPr/>
            <p:nvPr/>
          </p:nvSpPr>
          <p:spPr>
            <a:xfrm>
              <a:off x="1304996" y="3573994"/>
              <a:ext cx="1830663" cy="978729"/>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200" dirty="0">
                  <a:solidFill>
                    <a:schemeClr val="tx1">
                      <a:lumMod val="75000"/>
                      <a:lumOff val="25000"/>
                    </a:schemeClr>
                  </a:solidFill>
                  <a:latin typeface="微软雅黑 Light" panose="020B0502040204020203" charset="-122"/>
                  <a:ea typeface="微软雅黑" panose="020B0503020204020204" charset="-122"/>
                  <a:sym typeface="微软雅黑 Light" panose="020B0502040204020203" charset="-122"/>
                </a:rPr>
                <a:t>目前系统功能单一，可扩展性弱，无法满足本公司的个性化</a:t>
              </a:r>
              <a:r>
                <a:rPr lang="zh-CN" altLang="en-US" sz="1200">
                  <a:solidFill>
                    <a:schemeClr val="tx1">
                      <a:lumMod val="75000"/>
                      <a:lumOff val="25000"/>
                    </a:schemeClr>
                  </a:solidFill>
                  <a:latin typeface="微软雅黑 Light" panose="020B0502040204020203" charset="-122"/>
                  <a:ea typeface="微软雅黑" panose="020B0503020204020204" charset="-122"/>
                  <a:sym typeface="微软雅黑 Light" panose="020B0502040204020203" charset="-122"/>
                </a:rPr>
                <a:t>需求，不能支撑企业未来发展</a:t>
              </a:r>
              <a:endParaRPr lang="zh-CN" altLang="en-US" sz="1200" dirty="0">
                <a:solidFill>
                  <a:schemeClr val="tx1">
                    <a:lumMod val="75000"/>
                    <a:lumOff val="25000"/>
                  </a:schemeClr>
                </a:solidFill>
                <a:latin typeface="微软雅黑 Light" panose="020B0502040204020203" charset="-122"/>
                <a:ea typeface="微软雅黑" panose="020B0503020204020204" charset="-122"/>
                <a:sym typeface="微软雅黑 Light" panose="020B0502040204020203" charset="-122"/>
              </a:endParaRPr>
            </a:p>
          </p:txBody>
        </p:sp>
        <p:sp>
          <p:nvSpPr>
            <p:cNvPr id="66" name="矩形 65"/>
            <p:cNvSpPr/>
            <p:nvPr/>
          </p:nvSpPr>
          <p:spPr>
            <a:xfrm>
              <a:off x="3901747" y="3573994"/>
              <a:ext cx="1830663" cy="1182503"/>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200" dirty="0">
                  <a:solidFill>
                    <a:schemeClr val="tx1">
                      <a:lumMod val="75000"/>
                      <a:lumOff val="25000"/>
                    </a:schemeClr>
                  </a:solidFill>
                  <a:latin typeface="微软雅黑 Light" panose="020B0502040204020203" charset="-122"/>
                  <a:ea typeface="微软雅黑" panose="020B0503020204020204" charset="-122"/>
                  <a:sym typeface="微软雅黑 Light" panose="020B0502040204020203" charset="-122"/>
                </a:rPr>
                <a:t>信息系统之间缺乏联动，日常工作中重复性工作较多，数据获取查询</a:t>
              </a:r>
              <a:r>
                <a:rPr lang="zh-CN" altLang="en-US" sz="1200">
                  <a:solidFill>
                    <a:schemeClr val="tx1">
                      <a:lumMod val="75000"/>
                      <a:lumOff val="25000"/>
                    </a:schemeClr>
                  </a:solidFill>
                  <a:latin typeface="微软雅黑 Light" panose="020B0502040204020203" charset="-122"/>
                  <a:ea typeface="微软雅黑" panose="020B0503020204020204" charset="-122"/>
                  <a:sym typeface="微软雅黑 Light" panose="020B0502040204020203" charset="-122"/>
                </a:rPr>
                <a:t>困难，降低了企业运营管理效率</a:t>
              </a:r>
              <a:endParaRPr lang="zh-CN" altLang="en-US" sz="1200" dirty="0">
                <a:solidFill>
                  <a:schemeClr val="tx1">
                    <a:lumMod val="75000"/>
                    <a:lumOff val="25000"/>
                  </a:schemeClr>
                </a:solidFill>
                <a:latin typeface="微软雅黑 Light" panose="020B0502040204020203" charset="-122"/>
                <a:ea typeface="微软雅黑" panose="020B0503020204020204" charset="-122"/>
                <a:sym typeface="微软雅黑 Light" panose="020B0502040204020203" charset="-122"/>
              </a:endParaRPr>
            </a:p>
          </p:txBody>
        </p:sp>
        <p:sp>
          <p:nvSpPr>
            <p:cNvPr id="67" name="矩形 66"/>
            <p:cNvSpPr/>
            <p:nvPr/>
          </p:nvSpPr>
          <p:spPr>
            <a:xfrm>
              <a:off x="6498498" y="3573994"/>
              <a:ext cx="1830663" cy="961161"/>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200" dirty="0">
                  <a:solidFill>
                    <a:schemeClr val="tx1">
                      <a:lumMod val="75000"/>
                      <a:lumOff val="25000"/>
                    </a:schemeClr>
                  </a:solidFill>
                  <a:latin typeface="微软雅黑 Light" panose="020B0502040204020203" charset="-122"/>
                  <a:ea typeface="微软雅黑" panose="020B0503020204020204" charset="-122"/>
                  <a:sym typeface="微软雅黑 Light" panose="020B0502040204020203" charset="-122"/>
                </a:rPr>
                <a:t>目前很大一部分工作通过纸质方式，效率低，跟踪难。记录难，管理难以落地</a:t>
              </a:r>
              <a:endParaRPr lang="zh-CN" altLang="en-US" sz="1200" dirty="0">
                <a:solidFill>
                  <a:schemeClr val="tx1">
                    <a:lumMod val="75000"/>
                    <a:lumOff val="25000"/>
                  </a:schemeClr>
                </a:solidFill>
                <a:latin typeface="微软雅黑 Light" panose="020B0502040204020203" charset="-122"/>
                <a:ea typeface="微软雅黑" panose="020B0503020204020204" charset="-122"/>
                <a:sym typeface="微软雅黑 Light" panose="020B0502040204020203" charset="-122"/>
              </a:endParaRPr>
            </a:p>
          </p:txBody>
        </p:sp>
        <p:sp>
          <p:nvSpPr>
            <p:cNvPr id="68" name="矩形 67"/>
            <p:cNvSpPr/>
            <p:nvPr/>
          </p:nvSpPr>
          <p:spPr>
            <a:xfrm>
              <a:off x="9092001" y="3573994"/>
              <a:ext cx="1830663" cy="960904"/>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200">
                  <a:solidFill>
                    <a:schemeClr val="tx1">
                      <a:lumMod val="75000"/>
                      <a:lumOff val="25000"/>
                    </a:schemeClr>
                  </a:solidFill>
                  <a:latin typeface="微软雅黑 Light" panose="020B0502040204020203" charset="-122"/>
                  <a:ea typeface="微软雅黑" panose="020B0503020204020204" charset="-122"/>
                  <a:sym typeface="微软雅黑 Light" panose="020B0502040204020203" charset="-122"/>
                </a:rPr>
                <a:t>无</a:t>
              </a:r>
              <a:r>
                <a:rPr lang="zh-CN" altLang="en-US" sz="1200" dirty="0">
                  <a:solidFill>
                    <a:schemeClr val="tx1">
                      <a:lumMod val="75000"/>
                      <a:lumOff val="25000"/>
                    </a:schemeClr>
                  </a:solidFill>
                  <a:latin typeface="微软雅黑 Light" panose="020B0502040204020203" charset="-122"/>
                  <a:ea typeface="微软雅黑" panose="020B0503020204020204" charset="-122"/>
                  <a:sym typeface="微软雅黑 Light" panose="020B0502040204020203" charset="-122"/>
                </a:rPr>
                <a:t>统一</a:t>
              </a:r>
              <a:r>
                <a:rPr lang="zh-CN" altLang="en-US" sz="1200">
                  <a:solidFill>
                    <a:schemeClr val="tx1">
                      <a:lumMod val="75000"/>
                      <a:lumOff val="25000"/>
                    </a:schemeClr>
                  </a:solidFill>
                  <a:latin typeface="微软雅黑 Light" panose="020B0502040204020203" charset="-122"/>
                  <a:ea typeface="微软雅黑" panose="020B0503020204020204" charset="-122"/>
                  <a:sym typeface="微软雅黑 Light" panose="020B0502040204020203" charset="-122"/>
                </a:rPr>
                <a:t>平台，各部门独立应用系统，企业无法</a:t>
              </a:r>
              <a:r>
                <a:rPr lang="zh-CN" altLang="en-US" sz="1200" dirty="0">
                  <a:solidFill>
                    <a:schemeClr val="tx1">
                      <a:lumMod val="75000"/>
                      <a:lumOff val="25000"/>
                    </a:schemeClr>
                  </a:solidFill>
                  <a:latin typeface="微软雅黑 Light" panose="020B0502040204020203" charset="-122"/>
                  <a:ea typeface="微软雅黑" panose="020B0503020204020204" charset="-122"/>
                  <a:sym typeface="微软雅黑 Light" panose="020B0502040204020203" charset="-122"/>
                </a:rPr>
                <a:t>监控板块运营情况，导致决策偏差</a:t>
              </a:r>
              <a:endParaRPr lang="zh-CN" altLang="en-US" sz="1200" dirty="0">
                <a:solidFill>
                  <a:schemeClr val="tx1">
                    <a:lumMod val="75000"/>
                    <a:lumOff val="25000"/>
                  </a:schemeClr>
                </a:solidFill>
                <a:latin typeface="微软雅黑 Light" panose="020B0502040204020203" charset="-122"/>
                <a:ea typeface="微软雅黑" panose="020B0503020204020204" charset="-122"/>
                <a:sym typeface="微软雅黑 Light" panose="020B0502040204020203" charset="-122"/>
              </a:endParaRPr>
            </a:p>
          </p:txBody>
        </p:sp>
        <p:sp>
          <p:nvSpPr>
            <p:cNvPr id="69" name="Freeform: Shape 16"/>
            <p:cNvSpPr/>
            <p:nvPr/>
          </p:nvSpPr>
          <p:spPr>
            <a:xfrm>
              <a:off x="9644047" y="2801214"/>
              <a:ext cx="719010" cy="719010"/>
            </a:xfrm>
            <a:custGeom>
              <a:avLst/>
              <a:gdLst/>
              <a:ahLst/>
              <a:cxnLst/>
              <a:rect l="l" t="t" r="r" b="b"/>
              <a:pathLst>
                <a:path w="203597" h="203597">
                  <a:moveTo>
                    <a:pt x="30249" y="120104"/>
                  </a:moveTo>
                  <a:cubicBezTo>
                    <a:pt x="30919" y="120402"/>
                    <a:pt x="31402" y="121146"/>
                    <a:pt x="31700" y="122336"/>
                  </a:cubicBezTo>
                  <a:cubicBezTo>
                    <a:pt x="36165" y="136029"/>
                    <a:pt x="44202" y="147339"/>
                    <a:pt x="55810" y="156269"/>
                  </a:cubicBezTo>
                  <a:cubicBezTo>
                    <a:pt x="57596" y="157460"/>
                    <a:pt x="57894" y="158948"/>
                    <a:pt x="56703" y="160734"/>
                  </a:cubicBezTo>
                  <a:cubicBezTo>
                    <a:pt x="55810" y="161627"/>
                    <a:pt x="54917" y="162073"/>
                    <a:pt x="54024" y="162073"/>
                  </a:cubicBezTo>
                  <a:cubicBezTo>
                    <a:pt x="53429" y="162073"/>
                    <a:pt x="52834" y="161776"/>
                    <a:pt x="52238" y="161180"/>
                  </a:cubicBezTo>
                  <a:cubicBezTo>
                    <a:pt x="39141" y="151358"/>
                    <a:pt x="30361" y="139005"/>
                    <a:pt x="25896" y="124122"/>
                  </a:cubicBezTo>
                  <a:cubicBezTo>
                    <a:pt x="24705" y="122336"/>
                    <a:pt x="25300" y="121146"/>
                    <a:pt x="27682" y="120550"/>
                  </a:cubicBezTo>
                  <a:cubicBezTo>
                    <a:pt x="28724" y="119955"/>
                    <a:pt x="29579" y="119806"/>
                    <a:pt x="30249" y="120104"/>
                  </a:cubicBezTo>
                  <a:close/>
                  <a:moveTo>
                    <a:pt x="25449" y="98673"/>
                  </a:moveTo>
                  <a:cubicBezTo>
                    <a:pt x="27533" y="98673"/>
                    <a:pt x="28575" y="99714"/>
                    <a:pt x="28575" y="101798"/>
                  </a:cubicBezTo>
                  <a:cubicBezTo>
                    <a:pt x="28575" y="104179"/>
                    <a:pt x="28724" y="106114"/>
                    <a:pt x="29021" y="107602"/>
                  </a:cubicBezTo>
                  <a:cubicBezTo>
                    <a:pt x="29021" y="109686"/>
                    <a:pt x="27979" y="110728"/>
                    <a:pt x="25896" y="110728"/>
                  </a:cubicBezTo>
                  <a:lnTo>
                    <a:pt x="25449" y="110728"/>
                  </a:lnTo>
                  <a:cubicBezTo>
                    <a:pt x="23961" y="110728"/>
                    <a:pt x="22919" y="109835"/>
                    <a:pt x="22324" y="108049"/>
                  </a:cubicBezTo>
                  <a:lnTo>
                    <a:pt x="22324" y="101798"/>
                  </a:lnTo>
                  <a:cubicBezTo>
                    <a:pt x="22324" y="99714"/>
                    <a:pt x="23366" y="98673"/>
                    <a:pt x="25449" y="98673"/>
                  </a:cubicBezTo>
                  <a:close/>
                  <a:moveTo>
                    <a:pt x="36611" y="41076"/>
                  </a:moveTo>
                  <a:cubicBezTo>
                    <a:pt x="20538" y="58043"/>
                    <a:pt x="12501" y="78283"/>
                    <a:pt x="12501" y="101798"/>
                  </a:cubicBezTo>
                  <a:cubicBezTo>
                    <a:pt x="12501" y="126206"/>
                    <a:pt x="21282" y="147191"/>
                    <a:pt x="38844" y="164752"/>
                  </a:cubicBezTo>
                  <a:cubicBezTo>
                    <a:pt x="56406" y="182314"/>
                    <a:pt x="77390" y="191095"/>
                    <a:pt x="101798" y="191095"/>
                  </a:cubicBezTo>
                  <a:cubicBezTo>
                    <a:pt x="125313" y="191095"/>
                    <a:pt x="145628" y="183058"/>
                    <a:pt x="162743" y="166985"/>
                  </a:cubicBezTo>
                  <a:cubicBezTo>
                    <a:pt x="179858" y="150911"/>
                    <a:pt x="189160" y="131117"/>
                    <a:pt x="190649" y="107602"/>
                  </a:cubicBezTo>
                  <a:cubicBezTo>
                    <a:pt x="190946" y="106709"/>
                    <a:pt x="191095" y="104923"/>
                    <a:pt x="191095" y="102245"/>
                  </a:cubicBezTo>
                  <a:lnTo>
                    <a:pt x="101798" y="104923"/>
                  </a:lnTo>
                  <a:lnTo>
                    <a:pt x="100459" y="104923"/>
                  </a:lnTo>
                  <a:lnTo>
                    <a:pt x="100459" y="104477"/>
                  </a:lnTo>
                  <a:cubicBezTo>
                    <a:pt x="100161" y="104477"/>
                    <a:pt x="99863" y="104328"/>
                    <a:pt x="99566" y="104030"/>
                  </a:cubicBezTo>
                  <a:close/>
                  <a:moveTo>
                    <a:pt x="165199" y="39290"/>
                  </a:moveTo>
                  <a:lnTo>
                    <a:pt x="109388" y="98226"/>
                  </a:lnTo>
                  <a:lnTo>
                    <a:pt x="190649" y="95994"/>
                  </a:lnTo>
                  <a:cubicBezTo>
                    <a:pt x="189160" y="73670"/>
                    <a:pt x="180677" y="54768"/>
                    <a:pt x="165199" y="39290"/>
                  </a:cubicBezTo>
                  <a:close/>
                  <a:moveTo>
                    <a:pt x="101798" y="12501"/>
                  </a:moveTo>
                  <a:cubicBezTo>
                    <a:pt x="78283" y="12501"/>
                    <a:pt x="58043" y="20538"/>
                    <a:pt x="41076" y="36611"/>
                  </a:cubicBezTo>
                  <a:lnTo>
                    <a:pt x="101798" y="97333"/>
                  </a:lnTo>
                  <a:lnTo>
                    <a:pt x="160734" y="34825"/>
                  </a:lnTo>
                  <a:cubicBezTo>
                    <a:pt x="156567" y="31551"/>
                    <a:pt x="153590" y="29319"/>
                    <a:pt x="151804" y="28128"/>
                  </a:cubicBezTo>
                  <a:cubicBezTo>
                    <a:pt x="136922" y="17710"/>
                    <a:pt x="120253" y="12501"/>
                    <a:pt x="101798" y="12501"/>
                  </a:cubicBezTo>
                  <a:close/>
                  <a:moveTo>
                    <a:pt x="101798" y="0"/>
                  </a:moveTo>
                  <a:cubicBezTo>
                    <a:pt x="122932" y="0"/>
                    <a:pt x="141982" y="5804"/>
                    <a:pt x="158948" y="17412"/>
                  </a:cubicBezTo>
                  <a:cubicBezTo>
                    <a:pt x="172938" y="26937"/>
                    <a:pt x="183877" y="39141"/>
                    <a:pt x="191765" y="54024"/>
                  </a:cubicBezTo>
                  <a:cubicBezTo>
                    <a:pt x="199653" y="68907"/>
                    <a:pt x="203597" y="84832"/>
                    <a:pt x="203597" y="101798"/>
                  </a:cubicBezTo>
                  <a:lnTo>
                    <a:pt x="203597" y="108942"/>
                  </a:lnTo>
                  <a:cubicBezTo>
                    <a:pt x="201811" y="135433"/>
                    <a:pt x="191095" y="157832"/>
                    <a:pt x="171450" y="176138"/>
                  </a:cubicBezTo>
                  <a:cubicBezTo>
                    <a:pt x="151804" y="194444"/>
                    <a:pt x="128587" y="203597"/>
                    <a:pt x="101798" y="203597"/>
                  </a:cubicBezTo>
                  <a:cubicBezTo>
                    <a:pt x="73818" y="203597"/>
                    <a:pt x="49857" y="193625"/>
                    <a:pt x="29914" y="173682"/>
                  </a:cubicBezTo>
                  <a:cubicBezTo>
                    <a:pt x="9971" y="153739"/>
                    <a:pt x="0" y="129778"/>
                    <a:pt x="0" y="101798"/>
                  </a:cubicBezTo>
                  <a:cubicBezTo>
                    <a:pt x="0" y="73818"/>
                    <a:pt x="9971" y="49857"/>
                    <a:pt x="29914" y="29914"/>
                  </a:cubicBezTo>
                  <a:cubicBezTo>
                    <a:pt x="49857" y="9971"/>
                    <a:pt x="73818" y="0"/>
                    <a:pt x="101798" y="0"/>
                  </a:cubicBezTo>
                  <a:close/>
                </a:path>
              </a:pathLst>
            </a:custGeom>
            <a:solidFill>
              <a:schemeClr val="tx1">
                <a:lumMod val="65000"/>
                <a:lumOff val="35000"/>
              </a:schemeClr>
            </a:solidFill>
            <a:ln>
              <a:noFill/>
            </a:ln>
            <a:effectLst/>
          </p:spPr>
          <p:txBody>
            <a:bodyPr anchor="ctr"/>
            <a:lstStyle/>
            <a:p>
              <a:pPr algn="ctr"/>
              <a:endParaRPr>
                <a:latin typeface="微软雅黑 Light" panose="020B0502040204020203" charset="-122"/>
                <a:ea typeface="微软雅黑" panose="020B0503020204020204" charset="-122"/>
                <a:sym typeface="微软雅黑 Light" panose="020B0502040204020203" charset="-122"/>
              </a:endParaRPr>
            </a:p>
          </p:txBody>
        </p:sp>
        <p:sp>
          <p:nvSpPr>
            <p:cNvPr id="70" name="Freeform: Shape 9"/>
            <p:cNvSpPr/>
            <p:nvPr/>
          </p:nvSpPr>
          <p:spPr>
            <a:xfrm>
              <a:off x="4455455" y="2801214"/>
              <a:ext cx="723246" cy="716984"/>
            </a:xfrm>
            <a:custGeom>
              <a:avLst/>
              <a:gdLst/>
              <a:ahLst/>
              <a:cxnLst/>
              <a:rect l="l" t="t" r="r" b="b"/>
              <a:pathLst>
                <a:path w="206276" h="204490">
                  <a:moveTo>
                    <a:pt x="97334" y="133052"/>
                  </a:moveTo>
                  <a:lnTo>
                    <a:pt x="119212" y="133052"/>
                  </a:lnTo>
                  <a:cubicBezTo>
                    <a:pt x="121593" y="133052"/>
                    <a:pt x="122783" y="134094"/>
                    <a:pt x="122783" y="136178"/>
                  </a:cubicBezTo>
                  <a:cubicBezTo>
                    <a:pt x="122783" y="138559"/>
                    <a:pt x="121593" y="139750"/>
                    <a:pt x="119212" y="139750"/>
                  </a:cubicBezTo>
                  <a:lnTo>
                    <a:pt x="97334" y="139750"/>
                  </a:lnTo>
                  <a:cubicBezTo>
                    <a:pt x="95250" y="139750"/>
                    <a:pt x="94208" y="138559"/>
                    <a:pt x="94208" y="136178"/>
                  </a:cubicBezTo>
                  <a:cubicBezTo>
                    <a:pt x="94208" y="134094"/>
                    <a:pt x="95250" y="133052"/>
                    <a:pt x="97334" y="133052"/>
                  </a:cubicBezTo>
                  <a:close/>
                  <a:moveTo>
                    <a:pt x="71884" y="133052"/>
                  </a:moveTo>
                  <a:lnTo>
                    <a:pt x="84386" y="133052"/>
                  </a:lnTo>
                  <a:cubicBezTo>
                    <a:pt x="86469" y="133052"/>
                    <a:pt x="87511" y="134094"/>
                    <a:pt x="87511" y="136178"/>
                  </a:cubicBezTo>
                  <a:cubicBezTo>
                    <a:pt x="87511" y="138559"/>
                    <a:pt x="86469" y="139750"/>
                    <a:pt x="84386" y="139750"/>
                  </a:cubicBezTo>
                  <a:lnTo>
                    <a:pt x="71884" y="139750"/>
                  </a:lnTo>
                  <a:cubicBezTo>
                    <a:pt x="69801" y="139750"/>
                    <a:pt x="68759" y="138559"/>
                    <a:pt x="68759" y="136178"/>
                  </a:cubicBezTo>
                  <a:cubicBezTo>
                    <a:pt x="68759" y="134094"/>
                    <a:pt x="69801" y="133052"/>
                    <a:pt x="71884" y="133052"/>
                  </a:cubicBezTo>
                  <a:close/>
                  <a:moveTo>
                    <a:pt x="160735" y="117426"/>
                  </a:moveTo>
                  <a:lnTo>
                    <a:pt x="166985" y="117426"/>
                  </a:lnTo>
                  <a:cubicBezTo>
                    <a:pt x="169069" y="117426"/>
                    <a:pt x="170111" y="118467"/>
                    <a:pt x="170111" y="120551"/>
                  </a:cubicBezTo>
                  <a:cubicBezTo>
                    <a:pt x="170111" y="122634"/>
                    <a:pt x="169069" y="123676"/>
                    <a:pt x="166985" y="123676"/>
                  </a:cubicBezTo>
                  <a:lnTo>
                    <a:pt x="160735" y="123676"/>
                  </a:lnTo>
                  <a:cubicBezTo>
                    <a:pt x="158651" y="123676"/>
                    <a:pt x="157609" y="122634"/>
                    <a:pt x="157609" y="120551"/>
                  </a:cubicBezTo>
                  <a:cubicBezTo>
                    <a:pt x="157609" y="118467"/>
                    <a:pt x="158651" y="117426"/>
                    <a:pt x="160735" y="117426"/>
                  </a:cubicBezTo>
                  <a:close/>
                  <a:moveTo>
                    <a:pt x="116086" y="117426"/>
                  </a:moveTo>
                  <a:lnTo>
                    <a:pt x="147787" y="117426"/>
                  </a:lnTo>
                  <a:cubicBezTo>
                    <a:pt x="150168" y="117426"/>
                    <a:pt x="151358" y="118467"/>
                    <a:pt x="151358" y="120551"/>
                  </a:cubicBezTo>
                  <a:cubicBezTo>
                    <a:pt x="151358" y="122634"/>
                    <a:pt x="150168" y="123676"/>
                    <a:pt x="147787" y="123676"/>
                  </a:cubicBezTo>
                  <a:lnTo>
                    <a:pt x="116086" y="123676"/>
                  </a:lnTo>
                  <a:cubicBezTo>
                    <a:pt x="114003" y="123676"/>
                    <a:pt x="112961" y="122634"/>
                    <a:pt x="112961" y="120551"/>
                  </a:cubicBezTo>
                  <a:cubicBezTo>
                    <a:pt x="112961" y="118467"/>
                    <a:pt x="114003" y="117426"/>
                    <a:pt x="116086" y="117426"/>
                  </a:cubicBezTo>
                  <a:close/>
                  <a:moveTo>
                    <a:pt x="71884" y="117426"/>
                  </a:moveTo>
                  <a:lnTo>
                    <a:pt x="103585" y="117426"/>
                  </a:lnTo>
                  <a:cubicBezTo>
                    <a:pt x="105668" y="117426"/>
                    <a:pt x="106710" y="118467"/>
                    <a:pt x="106710" y="120551"/>
                  </a:cubicBezTo>
                  <a:cubicBezTo>
                    <a:pt x="106710" y="122634"/>
                    <a:pt x="105668" y="123676"/>
                    <a:pt x="103585" y="123676"/>
                  </a:cubicBezTo>
                  <a:lnTo>
                    <a:pt x="71884" y="123676"/>
                  </a:lnTo>
                  <a:cubicBezTo>
                    <a:pt x="69801" y="123676"/>
                    <a:pt x="68759" y="122634"/>
                    <a:pt x="68759" y="120551"/>
                  </a:cubicBezTo>
                  <a:cubicBezTo>
                    <a:pt x="68759" y="118467"/>
                    <a:pt x="69801" y="117426"/>
                    <a:pt x="71884" y="117426"/>
                  </a:cubicBezTo>
                  <a:close/>
                  <a:moveTo>
                    <a:pt x="135285" y="98227"/>
                  </a:moveTo>
                  <a:lnTo>
                    <a:pt x="166985" y="98227"/>
                  </a:lnTo>
                  <a:cubicBezTo>
                    <a:pt x="169069" y="98227"/>
                    <a:pt x="170111" y="99268"/>
                    <a:pt x="170111" y="101352"/>
                  </a:cubicBezTo>
                  <a:cubicBezTo>
                    <a:pt x="170111" y="103436"/>
                    <a:pt x="169069" y="104477"/>
                    <a:pt x="166985" y="104477"/>
                  </a:cubicBezTo>
                  <a:lnTo>
                    <a:pt x="135285" y="104477"/>
                  </a:lnTo>
                  <a:cubicBezTo>
                    <a:pt x="133201" y="104477"/>
                    <a:pt x="132160" y="103436"/>
                    <a:pt x="132160" y="101352"/>
                  </a:cubicBezTo>
                  <a:cubicBezTo>
                    <a:pt x="132160" y="99268"/>
                    <a:pt x="133201" y="98227"/>
                    <a:pt x="135285" y="98227"/>
                  </a:cubicBezTo>
                  <a:close/>
                  <a:moveTo>
                    <a:pt x="97334" y="98227"/>
                  </a:moveTo>
                  <a:lnTo>
                    <a:pt x="122783" y="98227"/>
                  </a:lnTo>
                  <a:cubicBezTo>
                    <a:pt x="124867" y="98227"/>
                    <a:pt x="125909" y="99268"/>
                    <a:pt x="125909" y="101352"/>
                  </a:cubicBezTo>
                  <a:cubicBezTo>
                    <a:pt x="125909" y="103436"/>
                    <a:pt x="124867" y="104477"/>
                    <a:pt x="122783" y="104477"/>
                  </a:cubicBezTo>
                  <a:lnTo>
                    <a:pt x="97334" y="104477"/>
                  </a:lnTo>
                  <a:cubicBezTo>
                    <a:pt x="95250" y="104477"/>
                    <a:pt x="94208" y="103436"/>
                    <a:pt x="94208" y="101352"/>
                  </a:cubicBezTo>
                  <a:cubicBezTo>
                    <a:pt x="94208" y="99268"/>
                    <a:pt x="95250" y="98227"/>
                    <a:pt x="97334" y="98227"/>
                  </a:cubicBezTo>
                  <a:close/>
                  <a:moveTo>
                    <a:pt x="71884" y="98227"/>
                  </a:moveTo>
                  <a:lnTo>
                    <a:pt x="84386" y="98227"/>
                  </a:lnTo>
                  <a:cubicBezTo>
                    <a:pt x="86469" y="98227"/>
                    <a:pt x="87511" y="99268"/>
                    <a:pt x="87511" y="101352"/>
                  </a:cubicBezTo>
                  <a:cubicBezTo>
                    <a:pt x="87511" y="103436"/>
                    <a:pt x="86469" y="104477"/>
                    <a:pt x="84386" y="104477"/>
                  </a:cubicBezTo>
                  <a:lnTo>
                    <a:pt x="71884" y="104477"/>
                  </a:lnTo>
                  <a:cubicBezTo>
                    <a:pt x="69801" y="104477"/>
                    <a:pt x="68759" y="103436"/>
                    <a:pt x="68759" y="101352"/>
                  </a:cubicBezTo>
                  <a:cubicBezTo>
                    <a:pt x="68759" y="99268"/>
                    <a:pt x="69801" y="98227"/>
                    <a:pt x="71884" y="98227"/>
                  </a:cubicBezTo>
                  <a:close/>
                  <a:moveTo>
                    <a:pt x="154484" y="82600"/>
                  </a:moveTo>
                  <a:lnTo>
                    <a:pt x="166985" y="82600"/>
                  </a:lnTo>
                  <a:cubicBezTo>
                    <a:pt x="169069" y="82600"/>
                    <a:pt x="170111" y="83642"/>
                    <a:pt x="170111" y="85725"/>
                  </a:cubicBezTo>
                  <a:cubicBezTo>
                    <a:pt x="170111" y="87809"/>
                    <a:pt x="169069" y="88851"/>
                    <a:pt x="166985" y="88851"/>
                  </a:cubicBezTo>
                  <a:lnTo>
                    <a:pt x="154484" y="88851"/>
                  </a:lnTo>
                  <a:cubicBezTo>
                    <a:pt x="152400" y="88851"/>
                    <a:pt x="151358" y="87809"/>
                    <a:pt x="151358" y="85725"/>
                  </a:cubicBezTo>
                  <a:cubicBezTo>
                    <a:pt x="151358" y="83642"/>
                    <a:pt x="152400" y="82600"/>
                    <a:pt x="154484" y="82600"/>
                  </a:cubicBezTo>
                  <a:close/>
                  <a:moveTo>
                    <a:pt x="109835" y="82600"/>
                  </a:moveTo>
                  <a:lnTo>
                    <a:pt x="141536" y="82600"/>
                  </a:lnTo>
                  <a:cubicBezTo>
                    <a:pt x="143619" y="82600"/>
                    <a:pt x="144661" y="83642"/>
                    <a:pt x="144661" y="85725"/>
                  </a:cubicBezTo>
                  <a:cubicBezTo>
                    <a:pt x="144661" y="87809"/>
                    <a:pt x="143619" y="88851"/>
                    <a:pt x="141536" y="88851"/>
                  </a:cubicBezTo>
                  <a:lnTo>
                    <a:pt x="109835" y="88851"/>
                  </a:lnTo>
                  <a:cubicBezTo>
                    <a:pt x="107752" y="88851"/>
                    <a:pt x="106710" y="87809"/>
                    <a:pt x="106710" y="85725"/>
                  </a:cubicBezTo>
                  <a:cubicBezTo>
                    <a:pt x="106710" y="83642"/>
                    <a:pt x="107752" y="82600"/>
                    <a:pt x="109835" y="82600"/>
                  </a:cubicBezTo>
                  <a:close/>
                  <a:moveTo>
                    <a:pt x="71884" y="82600"/>
                  </a:moveTo>
                  <a:lnTo>
                    <a:pt x="97334" y="82600"/>
                  </a:lnTo>
                  <a:cubicBezTo>
                    <a:pt x="99417" y="82600"/>
                    <a:pt x="100459" y="83642"/>
                    <a:pt x="100459" y="85725"/>
                  </a:cubicBezTo>
                  <a:cubicBezTo>
                    <a:pt x="100459" y="87809"/>
                    <a:pt x="99417" y="88851"/>
                    <a:pt x="97334" y="88851"/>
                  </a:cubicBezTo>
                  <a:lnTo>
                    <a:pt x="71884" y="88851"/>
                  </a:lnTo>
                  <a:cubicBezTo>
                    <a:pt x="69801" y="88851"/>
                    <a:pt x="68759" y="87809"/>
                    <a:pt x="68759" y="85725"/>
                  </a:cubicBezTo>
                  <a:cubicBezTo>
                    <a:pt x="68759" y="83642"/>
                    <a:pt x="69801" y="82600"/>
                    <a:pt x="71884" y="82600"/>
                  </a:cubicBezTo>
                  <a:close/>
                  <a:moveTo>
                    <a:pt x="55811" y="60276"/>
                  </a:moveTo>
                  <a:cubicBezTo>
                    <a:pt x="50453" y="60276"/>
                    <a:pt x="47774" y="63252"/>
                    <a:pt x="47774" y="69205"/>
                  </a:cubicBezTo>
                  <a:lnTo>
                    <a:pt x="47774" y="152251"/>
                  </a:lnTo>
                  <a:cubicBezTo>
                    <a:pt x="47774" y="158502"/>
                    <a:pt x="50453" y="161627"/>
                    <a:pt x="55811" y="161627"/>
                  </a:cubicBezTo>
                  <a:lnTo>
                    <a:pt x="78135" y="161627"/>
                  </a:lnTo>
                  <a:cubicBezTo>
                    <a:pt x="79623" y="161627"/>
                    <a:pt x="81112" y="162372"/>
                    <a:pt x="82600" y="163860"/>
                  </a:cubicBezTo>
                  <a:cubicBezTo>
                    <a:pt x="83790" y="164753"/>
                    <a:pt x="84386" y="166241"/>
                    <a:pt x="84386" y="168325"/>
                  </a:cubicBezTo>
                  <a:lnTo>
                    <a:pt x="83939" y="185738"/>
                  </a:lnTo>
                  <a:lnTo>
                    <a:pt x="115640" y="162967"/>
                  </a:lnTo>
                  <a:cubicBezTo>
                    <a:pt x="116830" y="162074"/>
                    <a:pt x="118021" y="161627"/>
                    <a:pt x="119212" y="161627"/>
                  </a:cubicBezTo>
                  <a:lnTo>
                    <a:pt x="183059" y="161627"/>
                  </a:lnTo>
                  <a:cubicBezTo>
                    <a:pt x="185738" y="161627"/>
                    <a:pt x="188193" y="160734"/>
                    <a:pt x="190426" y="158949"/>
                  </a:cubicBezTo>
                  <a:cubicBezTo>
                    <a:pt x="192658" y="157163"/>
                    <a:pt x="193774" y="154930"/>
                    <a:pt x="193774" y="152251"/>
                  </a:cubicBezTo>
                  <a:lnTo>
                    <a:pt x="193774" y="69205"/>
                  </a:lnTo>
                  <a:cubicBezTo>
                    <a:pt x="193774" y="66824"/>
                    <a:pt x="192658" y="64740"/>
                    <a:pt x="190426" y="62954"/>
                  </a:cubicBezTo>
                  <a:cubicBezTo>
                    <a:pt x="188193" y="61168"/>
                    <a:pt x="185738" y="60276"/>
                    <a:pt x="183059" y="60276"/>
                  </a:cubicBezTo>
                  <a:close/>
                  <a:moveTo>
                    <a:pt x="55811" y="47327"/>
                  </a:moveTo>
                  <a:lnTo>
                    <a:pt x="183059" y="47327"/>
                  </a:lnTo>
                  <a:cubicBezTo>
                    <a:pt x="189310" y="47327"/>
                    <a:pt x="194742" y="49485"/>
                    <a:pt x="199355" y="53801"/>
                  </a:cubicBezTo>
                  <a:cubicBezTo>
                    <a:pt x="203969" y="58117"/>
                    <a:pt x="206276" y="63252"/>
                    <a:pt x="206276" y="69205"/>
                  </a:cubicBezTo>
                  <a:lnTo>
                    <a:pt x="206276" y="152251"/>
                  </a:lnTo>
                  <a:cubicBezTo>
                    <a:pt x="206276" y="158204"/>
                    <a:pt x="203895" y="163413"/>
                    <a:pt x="199132" y="167878"/>
                  </a:cubicBezTo>
                  <a:cubicBezTo>
                    <a:pt x="194370" y="172343"/>
                    <a:pt x="189012" y="174576"/>
                    <a:pt x="183059" y="174576"/>
                  </a:cubicBezTo>
                  <a:lnTo>
                    <a:pt x="121444" y="174576"/>
                  </a:lnTo>
                  <a:lnTo>
                    <a:pt x="80814" y="203597"/>
                  </a:lnTo>
                  <a:cubicBezTo>
                    <a:pt x="79623" y="204192"/>
                    <a:pt x="78433" y="204490"/>
                    <a:pt x="77242" y="204490"/>
                  </a:cubicBezTo>
                  <a:cubicBezTo>
                    <a:pt x="76051" y="204490"/>
                    <a:pt x="75158" y="204341"/>
                    <a:pt x="74563" y="204044"/>
                  </a:cubicBezTo>
                  <a:cubicBezTo>
                    <a:pt x="72182" y="202555"/>
                    <a:pt x="70991" y="200620"/>
                    <a:pt x="70991" y="198239"/>
                  </a:cubicBezTo>
                  <a:lnTo>
                    <a:pt x="71438" y="174576"/>
                  </a:lnTo>
                  <a:lnTo>
                    <a:pt x="55811" y="174576"/>
                  </a:lnTo>
                  <a:cubicBezTo>
                    <a:pt x="49858" y="174576"/>
                    <a:pt x="44872" y="172418"/>
                    <a:pt x="40854" y="168102"/>
                  </a:cubicBezTo>
                  <a:cubicBezTo>
                    <a:pt x="36835" y="163785"/>
                    <a:pt x="34826" y="158502"/>
                    <a:pt x="34826" y="152251"/>
                  </a:cubicBezTo>
                  <a:lnTo>
                    <a:pt x="34826" y="69205"/>
                  </a:lnTo>
                  <a:cubicBezTo>
                    <a:pt x="34826" y="63252"/>
                    <a:pt x="36835" y="58117"/>
                    <a:pt x="40854" y="53801"/>
                  </a:cubicBezTo>
                  <a:cubicBezTo>
                    <a:pt x="44872" y="49485"/>
                    <a:pt x="49858" y="47327"/>
                    <a:pt x="55811" y="47327"/>
                  </a:cubicBezTo>
                  <a:close/>
                  <a:moveTo>
                    <a:pt x="20538" y="0"/>
                  </a:moveTo>
                  <a:lnTo>
                    <a:pt x="148233" y="0"/>
                  </a:lnTo>
                  <a:cubicBezTo>
                    <a:pt x="154484" y="0"/>
                    <a:pt x="159916" y="2084"/>
                    <a:pt x="164530" y="6251"/>
                  </a:cubicBezTo>
                  <a:cubicBezTo>
                    <a:pt x="169143" y="10418"/>
                    <a:pt x="171450" y="15478"/>
                    <a:pt x="171450" y="21431"/>
                  </a:cubicBezTo>
                  <a:lnTo>
                    <a:pt x="171450" y="25450"/>
                  </a:lnTo>
                  <a:cubicBezTo>
                    <a:pt x="171450" y="26938"/>
                    <a:pt x="170855" y="28352"/>
                    <a:pt x="169664" y="29691"/>
                  </a:cubicBezTo>
                  <a:cubicBezTo>
                    <a:pt x="168474" y="31031"/>
                    <a:pt x="166985" y="31701"/>
                    <a:pt x="165199" y="31701"/>
                  </a:cubicBezTo>
                  <a:cubicBezTo>
                    <a:pt x="163413" y="31701"/>
                    <a:pt x="161851" y="31031"/>
                    <a:pt x="160511" y="29691"/>
                  </a:cubicBezTo>
                  <a:cubicBezTo>
                    <a:pt x="159172" y="28352"/>
                    <a:pt x="158502" y="26938"/>
                    <a:pt x="158502" y="25450"/>
                  </a:cubicBezTo>
                  <a:lnTo>
                    <a:pt x="158502" y="21431"/>
                  </a:lnTo>
                  <a:cubicBezTo>
                    <a:pt x="158502" y="19050"/>
                    <a:pt x="157460" y="16967"/>
                    <a:pt x="155377" y="15181"/>
                  </a:cubicBezTo>
                  <a:cubicBezTo>
                    <a:pt x="153293" y="13395"/>
                    <a:pt x="150912" y="12502"/>
                    <a:pt x="148233" y="12502"/>
                  </a:cubicBezTo>
                  <a:lnTo>
                    <a:pt x="20538" y="12502"/>
                  </a:lnTo>
                  <a:cubicBezTo>
                    <a:pt x="15181" y="12502"/>
                    <a:pt x="12502" y="15478"/>
                    <a:pt x="12502" y="21431"/>
                  </a:cubicBezTo>
                  <a:lnTo>
                    <a:pt x="12502" y="104477"/>
                  </a:lnTo>
                  <a:cubicBezTo>
                    <a:pt x="12502" y="107156"/>
                    <a:pt x="13246" y="109240"/>
                    <a:pt x="14734" y="110728"/>
                  </a:cubicBezTo>
                  <a:cubicBezTo>
                    <a:pt x="17711" y="113407"/>
                    <a:pt x="17860" y="116384"/>
                    <a:pt x="15181" y="119658"/>
                  </a:cubicBezTo>
                  <a:cubicBezTo>
                    <a:pt x="13692" y="121146"/>
                    <a:pt x="12055" y="121890"/>
                    <a:pt x="10269" y="121890"/>
                  </a:cubicBezTo>
                  <a:cubicBezTo>
                    <a:pt x="8781" y="121890"/>
                    <a:pt x="7442" y="121295"/>
                    <a:pt x="6251" y="120104"/>
                  </a:cubicBezTo>
                  <a:cubicBezTo>
                    <a:pt x="2084" y="116235"/>
                    <a:pt x="0" y="111026"/>
                    <a:pt x="0" y="104477"/>
                  </a:cubicBezTo>
                  <a:lnTo>
                    <a:pt x="0" y="21431"/>
                  </a:lnTo>
                  <a:cubicBezTo>
                    <a:pt x="0" y="15478"/>
                    <a:pt x="1935" y="10418"/>
                    <a:pt x="5804" y="6251"/>
                  </a:cubicBezTo>
                  <a:cubicBezTo>
                    <a:pt x="9674" y="2084"/>
                    <a:pt x="14585" y="0"/>
                    <a:pt x="20538" y="0"/>
                  </a:cubicBezTo>
                  <a:close/>
                </a:path>
              </a:pathLst>
            </a:custGeom>
            <a:solidFill>
              <a:schemeClr val="tx1">
                <a:lumMod val="65000"/>
                <a:lumOff val="35000"/>
              </a:schemeClr>
            </a:solidFill>
            <a:ln>
              <a:noFill/>
            </a:ln>
            <a:effectLst/>
          </p:spPr>
          <p:txBody>
            <a:bodyPr anchor="ctr"/>
            <a:lstStyle/>
            <a:p>
              <a:pPr algn="ctr"/>
              <a:endParaRPr>
                <a:latin typeface="微软雅黑 Light" panose="020B0502040204020203" charset="-122"/>
                <a:ea typeface="微软雅黑" panose="020B0503020204020204" charset="-122"/>
                <a:sym typeface="微软雅黑 Light" panose="020B0502040204020203" charset="-122"/>
              </a:endParaRPr>
            </a:p>
          </p:txBody>
        </p:sp>
      </p:grpSp>
      <p:grpSp>
        <p:nvGrpSpPr>
          <p:cNvPr id="71" name="组合 70"/>
          <p:cNvGrpSpPr/>
          <p:nvPr/>
        </p:nvGrpSpPr>
        <p:grpSpPr>
          <a:xfrm>
            <a:off x="1304829" y="1753571"/>
            <a:ext cx="10059418" cy="400110"/>
            <a:chOff x="1066291" y="1507623"/>
            <a:chExt cx="7984569" cy="400110"/>
          </a:xfrm>
        </p:grpSpPr>
        <p:sp>
          <p:nvSpPr>
            <p:cNvPr id="72" name="矩形 71"/>
            <p:cNvSpPr/>
            <p:nvPr/>
          </p:nvSpPr>
          <p:spPr>
            <a:xfrm>
              <a:off x="1066291" y="1507623"/>
              <a:ext cx="1760019" cy="400110"/>
            </a:xfrm>
            <a:prstGeom prst="rect">
              <a:avLst/>
            </a:prstGeom>
            <a:solidFill>
              <a:srgbClr val="2B2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a:latin typeface="微软雅黑" panose="020B0503020204020204" charset="-122"/>
                  <a:ea typeface="微软雅黑" panose="020B0503020204020204" charset="-122"/>
                </a:rPr>
                <a:t>ERP</a:t>
              </a:r>
              <a:endParaRPr lang="zh-CN" altLang="en-US" sz="1200" b="1" dirty="0">
                <a:latin typeface="微软雅黑" panose="020B0503020204020204" charset="-122"/>
                <a:ea typeface="微软雅黑" panose="020B0503020204020204" charset="-122"/>
              </a:endParaRPr>
            </a:p>
          </p:txBody>
        </p:sp>
        <p:sp>
          <p:nvSpPr>
            <p:cNvPr id="73" name="矩形 72"/>
            <p:cNvSpPr/>
            <p:nvPr/>
          </p:nvSpPr>
          <p:spPr>
            <a:xfrm>
              <a:off x="3141141" y="1507623"/>
              <a:ext cx="1760019" cy="400110"/>
            </a:xfrm>
            <a:prstGeom prst="rect">
              <a:avLst/>
            </a:prstGeom>
            <a:solidFill>
              <a:srgbClr val="2B2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a:latin typeface="微软雅黑" panose="020B0503020204020204" charset="-122"/>
                  <a:ea typeface="微软雅黑" panose="020B0503020204020204" charset="-122"/>
                </a:rPr>
                <a:t>CRM</a:t>
              </a:r>
              <a:endParaRPr lang="zh-CN" altLang="en-US" sz="1200" b="1" dirty="0">
                <a:latin typeface="微软雅黑" panose="020B0503020204020204" charset="-122"/>
                <a:ea typeface="微软雅黑" panose="020B0503020204020204" charset="-122"/>
              </a:endParaRPr>
            </a:p>
          </p:txBody>
        </p:sp>
        <p:sp>
          <p:nvSpPr>
            <p:cNvPr id="74" name="矩形 73"/>
            <p:cNvSpPr/>
            <p:nvPr/>
          </p:nvSpPr>
          <p:spPr>
            <a:xfrm>
              <a:off x="5215991" y="1507623"/>
              <a:ext cx="1760019" cy="400110"/>
            </a:xfrm>
            <a:prstGeom prst="rect">
              <a:avLst/>
            </a:prstGeom>
            <a:solidFill>
              <a:srgbClr val="2B2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a:latin typeface="微软雅黑" panose="020B0503020204020204" charset="-122"/>
                  <a:ea typeface="微软雅黑" panose="020B0503020204020204" charset="-122"/>
                </a:rPr>
                <a:t>OA</a:t>
              </a:r>
              <a:endParaRPr lang="zh-CN" altLang="en-US" sz="1200" b="1" dirty="0">
                <a:latin typeface="微软雅黑" panose="020B0503020204020204" charset="-122"/>
                <a:ea typeface="微软雅黑" panose="020B0503020204020204" charset="-122"/>
              </a:endParaRPr>
            </a:p>
          </p:txBody>
        </p:sp>
        <p:sp>
          <p:nvSpPr>
            <p:cNvPr id="75" name="矩形 74"/>
            <p:cNvSpPr/>
            <p:nvPr/>
          </p:nvSpPr>
          <p:spPr>
            <a:xfrm>
              <a:off x="7290841" y="1507623"/>
              <a:ext cx="1760019" cy="400110"/>
            </a:xfrm>
            <a:prstGeom prst="rect">
              <a:avLst/>
            </a:prstGeom>
            <a:solidFill>
              <a:srgbClr val="2B2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a:latin typeface="微软雅黑" panose="020B0503020204020204" charset="-122"/>
                  <a:ea typeface="微软雅黑" panose="020B0503020204020204" charset="-122"/>
                </a:rPr>
                <a:t>…</a:t>
              </a:r>
              <a:endParaRPr lang="zh-CN" altLang="en-US" sz="1200" b="1" dirty="0">
                <a:latin typeface="微软雅黑" panose="020B0503020204020204" charset="-122"/>
                <a:ea typeface="微软雅黑" panose="020B0503020204020204" charset="-122"/>
              </a:endParaRPr>
            </a:p>
          </p:txBody>
        </p:sp>
      </p:grpSp>
      <p:sp>
        <p:nvSpPr>
          <p:cNvPr id="80" name="文本框 79"/>
          <p:cNvSpPr txBox="1"/>
          <p:nvPr/>
        </p:nvSpPr>
        <p:spPr>
          <a:xfrm>
            <a:off x="467139" y="1768960"/>
            <a:ext cx="665922" cy="369332"/>
          </a:xfrm>
          <a:prstGeom prst="rect">
            <a:avLst/>
          </a:prstGeom>
          <a:noFill/>
        </p:spPr>
        <p:txBody>
          <a:bodyPr wrap="square" rtlCol="0">
            <a:spAutoFit/>
          </a:bodyPr>
          <a:lstStyle/>
          <a:p>
            <a:r>
              <a:rPr lang="zh-CN" altLang="en-US" b="1" dirty="0">
                <a:solidFill>
                  <a:srgbClr val="F25C05"/>
                </a:solidFill>
                <a:latin typeface="微软雅黑" panose="020B0503020204020204" charset="-122"/>
                <a:ea typeface="微软雅黑" panose="020B0503020204020204" charset="-122"/>
              </a:rPr>
              <a:t>现状</a:t>
            </a:r>
            <a:endParaRPr lang="zh-CN" altLang="en-US" b="1" dirty="0">
              <a:solidFill>
                <a:srgbClr val="F25C05"/>
              </a:solidFill>
              <a:latin typeface="微软雅黑" panose="020B0503020204020204" charset="-122"/>
              <a:ea typeface="微软雅黑" panose="020B0503020204020204" charset="-122"/>
            </a:endParaRPr>
          </a:p>
        </p:txBody>
      </p:sp>
      <p:sp>
        <p:nvSpPr>
          <p:cNvPr id="81" name="文本框 80"/>
          <p:cNvSpPr txBox="1"/>
          <p:nvPr/>
        </p:nvSpPr>
        <p:spPr>
          <a:xfrm>
            <a:off x="467139" y="4361222"/>
            <a:ext cx="665922" cy="369332"/>
          </a:xfrm>
          <a:prstGeom prst="rect">
            <a:avLst/>
          </a:prstGeom>
          <a:noFill/>
        </p:spPr>
        <p:txBody>
          <a:bodyPr wrap="square" rtlCol="0">
            <a:spAutoFit/>
          </a:bodyPr>
          <a:lstStyle/>
          <a:p>
            <a:r>
              <a:rPr lang="zh-CN" altLang="en-US" b="1" dirty="0">
                <a:solidFill>
                  <a:srgbClr val="F25C05"/>
                </a:solidFill>
                <a:latin typeface="微软雅黑" panose="020B0503020204020204" charset="-122"/>
                <a:ea typeface="微软雅黑" panose="020B0503020204020204" charset="-122"/>
              </a:rPr>
              <a:t>问题</a:t>
            </a:r>
            <a:endParaRPr lang="zh-CN" altLang="en-US" b="1" dirty="0">
              <a:solidFill>
                <a:srgbClr val="F25C05"/>
              </a:solidFill>
              <a:latin typeface="微软雅黑" panose="020B0503020204020204" charset="-122"/>
              <a:ea typeface="微软雅黑" panose="020B0503020204020204" charset="-122"/>
            </a:endParaRPr>
          </a:p>
        </p:txBody>
      </p:sp>
      <p:sp>
        <p:nvSpPr>
          <p:cNvPr id="82" name="文本框 81"/>
          <p:cNvSpPr txBox="1"/>
          <p:nvPr/>
        </p:nvSpPr>
        <p:spPr>
          <a:xfrm>
            <a:off x="4470789" y="2542084"/>
            <a:ext cx="3777463" cy="369332"/>
          </a:xfrm>
          <a:prstGeom prst="rect">
            <a:avLst/>
          </a:prstGeom>
          <a:noFill/>
        </p:spPr>
        <p:txBody>
          <a:bodyPr wrap="square" rtlCol="0">
            <a:spAutoFit/>
          </a:bodyPr>
          <a:lstStyle/>
          <a:p>
            <a:pPr algn="ctr"/>
            <a:r>
              <a:rPr lang="zh-CN" altLang="en-US" dirty="0">
                <a:latin typeface="微软雅黑" panose="020B0503020204020204" charset="-122"/>
                <a:ea typeface="微软雅黑" panose="020B0503020204020204" charset="-122"/>
              </a:rPr>
              <a:t>系统间不互通，主体业务没有支撑</a:t>
            </a:r>
            <a:endParaRPr lang="zh-CN" altLang="en-US" dirty="0">
              <a:latin typeface="微软雅黑" panose="020B0503020204020204" charset="-122"/>
              <a:ea typeface="微软雅黑" panose="020B050302020402020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文本框 48"/>
          <p:cNvSpPr txBox="1"/>
          <p:nvPr/>
        </p:nvSpPr>
        <p:spPr>
          <a:xfrm>
            <a:off x="7383489" y="1019376"/>
            <a:ext cx="1417164" cy="369332"/>
          </a:xfrm>
          <a:prstGeom prst="rect">
            <a:avLst/>
          </a:prstGeom>
          <a:noFill/>
        </p:spPr>
        <p:txBody>
          <a:bodyPr wrap="square" rtlCol="0">
            <a:spAutoFit/>
          </a:bodyPr>
          <a:lstStyle/>
          <a:p>
            <a:pPr algn="ctr"/>
            <a:r>
              <a:rPr lang="zh-CN" altLang="en-US" b="1" dirty="0">
                <a:latin typeface="微软雅黑" panose="020B0503020204020204" charset="-122"/>
                <a:ea typeface="微软雅黑" panose="020B0503020204020204" charset="-122"/>
              </a:rPr>
              <a:t>痛点</a:t>
            </a:r>
            <a:endParaRPr lang="zh-CN" altLang="en-US" b="1" dirty="0">
              <a:latin typeface="微软雅黑" panose="020B0503020204020204" charset="-122"/>
              <a:ea typeface="微软雅黑" panose="020B0503020204020204" charset="-122"/>
            </a:endParaRPr>
          </a:p>
        </p:txBody>
      </p:sp>
      <p:sp>
        <p:nvSpPr>
          <p:cNvPr id="61" name="TextBox 39"/>
          <p:cNvSpPr txBox="1">
            <a:spLocks noChangeArrowheads="1"/>
          </p:cNvSpPr>
          <p:nvPr/>
        </p:nvSpPr>
        <p:spPr bwMode="auto">
          <a:xfrm>
            <a:off x="4679752" y="4780930"/>
            <a:ext cx="7254956" cy="1186990"/>
          </a:xfrm>
          <a:prstGeom prst="rect">
            <a:avLst/>
          </a:prstGeom>
          <a:noFill/>
          <a:ln>
            <a:solidFill>
              <a:schemeClr val="accent1"/>
            </a:solidFill>
          </a:ln>
        </p:spPr>
        <p:txBody>
          <a:bodyPr wrap="square" lIns="78230" tIns="39115" rIns="78230" bIns="39115">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285750" indent="-285750">
              <a:lnSpc>
                <a:spcPct val="150000"/>
              </a:lnSpc>
              <a:buFont typeface="Wingdings" panose="05000000000000000000" pitchFamily="2" charset="2"/>
              <a:buChar char="l"/>
            </a:pPr>
            <a:r>
              <a:rPr lang="zh-CN" altLang="zh-CN" sz="1200" dirty="0">
                <a:solidFill>
                  <a:srgbClr val="0D0D0D"/>
                </a:solidFill>
                <a:latin typeface="微软雅黑" panose="020B0503020204020204" charset="-122"/>
                <a:ea typeface="微软雅黑" panose="020B0503020204020204" charset="-122"/>
              </a:rPr>
              <a:t>管理系统信息化水平不高、无纸化办公能力弱</a:t>
            </a:r>
            <a:r>
              <a:rPr lang="zh-CN" altLang="en-US" sz="1200" dirty="0">
                <a:solidFill>
                  <a:srgbClr val="0D0D0D"/>
                </a:solidFill>
                <a:latin typeface="微软雅黑" panose="020B0503020204020204" charset="-122"/>
                <a:ea typeface="微软雅黑" panose="020B0503020204020204" charset="-122"/>
              </a:rPr>
              <a:t>，</a:t>
            </a:r>
            <a:r>
              <a:rPr lang="zh-CN" altLang="zh-CN" sz="1200" dirty="0">
                <a:solidFill>
                  <a:srgbClr val="0D0D0D"/>
                </a:solidFill>
                <a:latin typeface="微软雅黑" panose="020B0503020204020204" charset="-122"/>
                <a:ea typeface="微软雅黑" panose="020B0503020204020204" charset="-122"/>
              </a:rPr>
              <a:t>在用的信息化系统存在不足及漏洞，</a:t>
            </a:r>
            <a:r>
              <a:rPr lang="zh-CN" altLang="en-US" sz="1200" dirty="0">
                <a:solidFill>
                  <a:srgbClr val="0D0D0D"/>
                </a:solidFill>
                <a:latin typeface="微软雅黑" panose="020B0503020204020204" charset="-122"/>
                <a:ea typeface="微软雅黑" panose="020B0503020204020204" charset="-122"/>
              </a:rPr>
              <a:t>工作过程</a:t>
            </a:r>
            <a:r>
              <a:rPr lang="zh-CN" altLang="en-US" sz="1200" dirty="0">
                <a:solidFill>
                  <a:srgbClr val="C00000"/>
                </a:solidFill>
                <a:latin typeface="微软雅黑" panose="020B0503020204020204" charset="-122"/>
                <a:ea typeface="微软雅黑" panose="020B0503020204020204" charset="-122"/>
              </a:rPr>
              <a:t>留痕不全面</a:t>
            </a:r>
            <a:r>
              <a:rPr lang="zh-CN" altLang="en-US" sz="1200" dirty="0">
                <a:solidFill>
                  <a:srgbClr val="0D0D0D"/>
                </a:solidFill>
                <a:latin typeface="微软雅黑" panose="020B0503020204020204" charset="-122"/>
                <a:ea typeface="微软雅黑" panose="020B0503020204020204" charset="-122"/>
              </a:rPr>
              <a:t>，场景无法</a:t>
            </a:r>
            <a:r>
              <a:rPr lang="zh-CN" altLang="en-US" sz="1200" dirty="0">
                <a:solidFill>
                  <a:srgbClr val="C00000"/>
                </a:solidFill>
                <a:latin typeface="微软雅黑" panose="020B0503020204020204" charset="-122"/>
                <a:ea typeface="微软雅黑" panose="020B0503020204020204" charset="-122"/>
              </a:rPr>
              <a:t>完整回溯</a:t>
            </a:r>
            <a:r>
              <a:rPr lang="zh-CN" altLang="en-US" sz="1200" dirty="0">
                <a:solidFill>
                  <a:srgbClr val="0D0D0D"/>
                </a:solidFill>
                <a:latin typeface="微软雅黑" panose="020B0503020204020204" charset="-122"/>
                <a:ea typeface="微软雅黑" panose="020B0503020204020204" charset="-122"/>
              </a:rPr>
              <a:t>，</a:t>
            </a:r>
            <a:r>
              <a:rPr lang="en-US" altLang="zh-CN" sz="1200" dirty="0">
                <a:solidFill>
                  <a:srgbClr val="0D0D0D"/>
                </a:solidFill>
                <a:latin typeface="微软雅黑" panose="020B0503020204020204" charset="-122"/>
                <a:ea typeface="微软雅黑" panose="020B0503020204020204" charset="-122"/>
              </a:rPr>
              <a:t>OA</a:t>
            </a:r>
            <a:r>
              <a:rPr lang="zh-CN" altLang="en-US" sz="1200" dirty="0">
                <a:solidFill>
                  <a:srgbClr val="0D0D0D"/>
                </a:solidFill>
                <a:latin typeface="微软雅黑" panose="020B0503020204020204" charset="-122"/>
                <a:ea typeface="微软雅黑" panose="020B0503020204020204" charset="-122"/>
              </a:rPr>
              <a:t>系统</a:t>
            </a:r>
            <a:r>
              <a:rPr lang="zh-CN" altLang="en-US" sz="1200" dirty="0">
                <a:solidFill>
                  <a:srgbClr val="C00000"/>
                </a:solidFill>
                <a:latin typeface="微软雅黑" panose="020B0503020204020204" charset="-122"/>
                <a:ea typeface="微软雅黑" panose="020B0503020204020204" charset="-122"/>
              </a:rPr>
              <a:t>约束</a:t>
            </a:r>
            <a:r>
              <a:rPr lang="zh-CN" altLang="en-US" sz="1200" dirty="0">
                <a:solidFill>
                  <a:srgbClr val="0D0D0D"/>
                </a:solidFill>
                <a:latin typeface="微软雅黑" panose="020B0503020204020204" charset="-122"/>
                <a:ea typeface="微软雅黑" panose="020B0503020204020204" charset="-122"/>
              </a:rPr>
              <a:t>员工工作行为易</a:t>
            </a:r>
            <a:r>
              <a:rPr lang="zh-CN" altLang="en-US" sz="1200" dirty="0">
                <a:solidFill>
                  <a:srgbClr val="C00000"/>
                </a:solidFill>
                <a:latin typeface="微软雅黑" panose="020B0503020204020204" charset="-122"/>
                <a:ea typeface="微软雅黑" panose="020B0503020204020204" charset="-122"/>
              </a:rPr>
              <a:t>不规范</a:t>
            </a:r>
            <a:r>
              <a:rPr lang="zh-CN" altLang="en-US" sz="1200" dirty="0">
                <a:solidFill>
                  <a:srgbClr val="0D0D0D"/>
                </a:solidFill>
                <a:latin typeface="微软雅黑" panose="020B0503020204020204" charset="-122"/>
                <a:ea typeface="微软雅黑" panose="020B0503020204020204" charset="-122"/>
              </a:rPr>
              <a:t>，给公司经营带来不必要的</a:t>
            </a:r>
            <a:r>
              <a:rPr lang="zh-CN" altLang="en-US" sz="1200" dirty="0">
                <a:solidFill>
                  <a:srgbClr val="C00000"/>
                </a:solidFill>
                <a:latin typeface="微软雅黑" panose="020B0503020204020204" charset="-122"/>
                <a:ea typeface="微软雅黑" panose="020B0503020204020204" charset="-122"/>
              </a:rPr>
              <a:t>风险</a:t>
            </a:r>
            <a:endParaRPr lang="zh-CN" altLang="en-US" sz="1200" dirty="0">
              <a:solidFill>
                <a:srgbClr val="C00000"/>
              </a:solidFill>
              <a:latin typeface="微软雅黑" panose="020B0503020204020204" charset="-122"/>
              <a:ea typeface="微软雅黑" panose="020B0503020204020204" charset="-122"/>
            </a:endParaRPr>
          </a:p>
          <a:p>
            <a:pPr marL="285750" indent="-285750" eaLnBrk="1" hangingPunct="1">
              <a:lnSpc>
                <a:spcPct val="150000"/>
              </a:lnSpc>
              <a:buFont typeface="Wingdings" panose="05000000000000000000" pitchFamily="2" charset="2"/>
              <a:buChar char="l"/>
            </a:pPr>
            <a:r>
              <a:rPr lang="zh-CN" altLang="en-US" sz="1200">
                <a:solidFill>
                  <a:srgbClr val="0D0D0D"/>
                </a:solidFill>
                <a:latin typeface="微软雅黑" panose="020B0503020204020204" charset="-122"/>
                <a:ea typeface="微软雅黑" panose="020B0503020204020204" charset="-122"/>
              </a:rPr>
              <a:t>业务</a:t>
            </a:r>
            <a:r>
              <a:rPr lang="zh-CN" altLang="en-US" sz="1200" dirty="0">
                <a:solidFill>
                  <a:srgbClr val="0D0D0D"/>
                </a:solidFill>
                <a:latin typeface="微软雅黑" panose="020B0503020204020204" charset="-122"/>
                <a:ea typeface="微软雅黑" panose="020B0503020204020204" charset="-122"/>
              </a:rPr>
              <a:t>以下线管理为主，导致无法实现</a:t>
            </a:r>
            <a:r>
              <a:rPr lang="zh-CN" altLang="en-US" sz="1200" dirty="0">
                <a:solidFill>
                  <a:srgbClr val="C00000"/>
                </a:solidFill>
                <a:latin typeface="微软雅黑" panose="020B0503020204020204" charset="-122"/>
                <a:ea typeface="微软雅黑" panose="020B0503020204020204" charset="-122"/>
              </a:rPr>
              <a:t>业务闭环</a:t>
            </a:r>
            <a:r>
              <a:rPr lang="zh-CN" altLang="en-US" sz="1200" dirty="0">
                <a:solidFill>
                  <a:srgbClr val="0D0D0D"/>
                </a:solidFill>
                <a:latin typeface="微软雅黑" panose="020B0503020204020204" charset="-122"/>
                <a:ea typeface="微软雅黑" panose="020B0503020204020204" charset="-122"/>
              </a:rPr>
              <a:t>，无法有效协助构建企业完整的</a:t>
            </a:r>
            <a:r>
              <a:rPr lang="zh-CN" altLang="en-US" sz="1200" dirty="0">
                <a:solidFill>
                  <a:srgbClr val="C00000"/>
                </a:solidFill>
                <a:latin typeface="微软雅黑" panose="020B0503020204020204" charset="-122"/>
                <a:ea typeface="微软雅黑" panose="020B0503020204020204" charset="-122"/>
              </a:rPr>
              <a:t>经营自画像</a:t>
            </a:r>
            <a:endParaRPr lang="en-US" altLang="zh-CN" sz="1200" dirty="0">
              <a:solidFill>
                <a:srgbClr val="C00000"/>
              </a:solidFill>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l"/>
            </a:pPr>
            <a:r>
              <a:rPr lang="zh-CN" altLang="en-US" sz="1200" dirty="0">
                <a:solidFill>
                  <a:srgbClr val="C00000"/>
                </a:solidFill>
                <a:latin typeface="微软雅黑" panose="020B0503020204020204" charset="-122"/>
                <a:ea typeface="微软雅黑" panose="020B0503020204020204" charset="-122"/>
              </a:rPr>
              <a:t>信息孤岛</a:t>
            </a:r>
            <a:r>
              <a:rPr lang="zh-CN" altLang="en-US" sz="1200" dirty="0">
                <a:solidFill>
                  <a:srgbClr val="0D0D0D"/>
                </a:solidFill>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各版块内系统数据联动性不足，</a:t>
            </a:r>
            <a:r>
              <a:rPr lang="zh-CN" altLang="zh-CN" sz="1200" dirty="0">
                <a:latin typeface="微软雅黑" panose="020B0503020204020204" charset="-122"/>
                <a:ea typeface="微软雅黑" panose="020B0503020204020204" charset="-122"/>
              </a:rPr>
              <a:t>业务流程不连续，数据割裂</a:t>
            </a:r>
            <a:r>
              <a:rPr lang="zh-CN" altLang="en-US" sz="1200" dirty="0">
                <a:latin typeface="微软雅黑" panose="020B0503020204020204" charset="-122"/>
                <a:ea typeface="微软雅黑" panose="020B0503020204020204" charset="-122"/>
              </a:rPr>
              <a:t>人员多系统操作费时费力。</a:t>
            </a:r>
            <a:endParaRPr lang="en-US" altLang="zh-CN" sz="1200" dirty="0">
              <a:latin typeface="微软雅黑" panose="020B0503020204020204" charset="-122"/>
              <a:ea typeface="微软雅黑" panose="020B0503020204020204" charset="-122"/>
            </a:endParaRPr>
          </a:p>
        </p:txBody>
      </p:sp>
      <p:sp>
        <p:nvSpPr>
          <p:cNvPr id="62" name="TextBox 39"/>
          <p:cNvSpPr txBox="1">
            <a:spLocks noChangeArrowheads="1"/>
          </p:cNvSpPr>
          <p:nvPr/>
        </p:nvSpPr>
        <p:spPr bwMode="auto">
          <a:xfrm>
            <a:off x="4679752" y="3325142"/>
            <a:ext cx="7254956" cy="1186990"/>
          </a:xfrm>
          <a:prstGeom prst="rect">
            <a:avLst/>
          </a:prstGeom>
          <a:noFill/>
          <a:ln>
            <a:solidFill>
              <a:schemeClr val="accent1"/>
            </a:solidFill>
          </a:ln>
        </p:spPr>
        <p:txBody>
          <a:bodyPr wrap="square" lIns="78230" tIns="39115" rIns="78230" bIns="39115">
            <a:spAutoFit/>
          </a:bodyPr>
          <a:lstStyle>
            <a:defPPr>
              <a:defRPr lang="zh-CN"/>
            </a:defPPr>
            <a:lvl1pPr marL="285750" indent="-285750">
              <a:lnSpc>
                <a:spcPct val="150000"/>
              </a:lnSpc>
              <a:buFont typeface="Wingdings" panose="05000000000000000000" pitchFamily="2" charset="2"/>
              <a:buChar char="l"/>
              <a:defRPr sz="1400" b="1">
                <a:solidFill>
                  <a:srgbClr val="0D0D0D"/>
                </a:solidFill>
                <a:latin typeface="+mn-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sz="1200" b="0" dirty="0">
                <a:latin typeface="微软雅黑" panose="020B0503020204020204" charset="-122"/>
                <a:ea typeface="微软雅黑" panose="020B0503020204020204" charset="-122"/>
              </a:rPr>
              <a:t>基于业务层的信息化缺失，手动整理数据效率低下，无法实时监管部门</a:t>
            </a:r>
            <a:r>
              <a:rPr lang="zh-CN" altLang="en-US" sz="1200" b="0" dirty="0">
                <a:solidFill>
                  <a:srgbClr val="C00000"/>
                </a:solidFill>
                <a:latin typeface="微软雅黑" panose="020B0503020204020204" charset="-122"/>
                <a:ea typeface="微软雅黑" panose="020B0503020204020204" charset="-122"/>
              </a:rPr>
              <a:t>整体运营情况</a:t>
            </a:r>
            <a:r>
              <a:rPr lang="zh-CN" altLang="en-US" sz="1200" b="0" dirty="0">
                <a:latin typeface="微软雅黑" panose="020B0503020204020204" charset="-122"/>
                <a:ea typeface="微软雅黑" panose="020B0503020204020204" charset="-122"/>
              </a:rPr>
              <a:t>，信息滞后，</a:t>
            </a:r>
            <a:r>
              <a:rPr lang="zh-CN" altLang="en-US" sz="1200" b="0" dirty="0">
                <a:solidFill>
                  <a:srgbClr val="C00000"/>
                </a:solidFill>
                <a:latin typeface="微软雅黑" panose="020B0503020204020204" charset="-122"/>
                <a:ea typeface="微软雅黑" panose="020B0503020204020204" charset="-122"/>
              </a:rPr>
              <a:t>管理动作有延迟</a:t>
            </a:r>
            <a:endParaRPr lang="en-US" altLang="zh-CN" sz="1200" b="0" dirty="0">
              <a:solidFill>
                <a:srgbClr val="C00000"/>
              </a:solidFill>
              <a:latin typeface="微软雅黑" panose="020B0503020204020204" charset="-122"/>
              <a:ea typeface="微软雅黑" panose="020B0503020204020204" charset="-122"/>
            </a:endParaRPr>
          </a:p>
          <a:p>
            <a:r>
              <a:rPr lang="zh-CN" altLang="en-US" sz="1200" b="0" dirty="0">
                <a:latin typeface="微软雅黑" panose="020B0503020204020204" charset="-122"/>
                <a:ea typeface="微软雅黑" panose="020B0503020204020204" charset="-122"/>
              </a:rPr>
              <a:t>部门间业务数据零散存放，各协作角色无法及时</a:t>
            </a:r>
            <a:r>
              <a:rPr lang="zh-CN" altLang="en-US" sz="1200" b="0" dirty="0">
                <a:solidFill>
                  <a:srgbClr val="C00000"/>
                </a:solidFill>
                <a:latin typeface="微软雅黑" panose="020B0503020204020204" charset="-122"/>
                <a:ea typeface="微软雅黑" panose="020B0503020204020204" charset="-122"/>
              </a:rPr>
              <a:t>统一业务认知</a:t>
            </a:r>
            <a:r>
              <a:rPr lang="zh-CN" altLang="en-US" sz="1200" b="0" dirty="0">
                <a:latin typeface="微软雅黑" panose="020B0503020204020204" charset="-122"/>
                <a:ea typeface="微软雅黑" panose="020B0503020204020204" charset="-122"/>
              </a:rPr>
              <a:t>，行动节奏</a:t>
            </a:r>
            <a:r>
              <a:rPr lang="zh-CN" altLang="en-US" sz="1200" b="0" dirty="0">
                <a:solidFill>
                  <a:srgbClr val="C00000"/>
                </a:solidFill>
                <a:latin typeface="微软雅黑" panose="020B0503020204020204" charset="-122"/>
                <a:ea typeface="微软雅黑" panose="020B0503020204020204" charset="-122"/>
              </a:rPr>
              <a:t>参差不齐</a:t>
            </a:r>
            <a:r>
              <a:rPr lang="zh-CN" altLang="en-US" sz="1200" b="0" dirty="0">
                <a:latin typeface="微软雅黑" panose="020B0503020204020204" charset="-122"/>
                <a:ea typeface="微软雅黑" panose="020B0503020204020204" charset="-122"/>
              </a:rPr>
              <a:t>，导致</a:t>
            </a:r>
            <a:r>
              <a:rPr lang="zh-CN" altLang="en-US" sz="1200" b="0" dirty="0">
                <a:solidFill>
                  <a:srgbClr val="C00000"/>
                </a:solidFill>
                <a:latin typeface="微软雅黑" panose="020B0503020204020204" charset="-122"/>
                <a:ea typeface="微软雅黑" panose="020B0503020204020204" charset="-122"/>
              </a:rPr>
              <a:t>管理策略执行不到位</a:t>
            </a:r>
            <a:endParaRPr lang="en-US" altLang="zh-CN" sz="1200" b="0" dirty="0">
              <a:solidFill>
                <a:srgbClr val="C00000"/>
              </a:solidFill>
              <a:latin typeface="微软雅黑" panose="020B0503020204020204" charset="-122"/>
              <a:ea typeface="微软雅黑" panose="020B0503020204020204" charset="-122"/>
            </a:endParaRPr>
          </a:p>
        </p:txBody>
      </p:sp>
      <p:sp>
        <p:nvSpPr>
          <p:cNvPr id="63" name="TextBox 39"/>
          <p:cNvSpPr txBox="1">
            <a:spLocks noChangeArrowheads="1"/>
          </p:cNvSpPr>
          <p:nvPr/>
        </p:nvSpPr>
        <p:spPr bwMode="auto">
          <a:xfrm>
            <a:off x="4679752" y="1546190"/>
            <a:ext cx="7251754" cy="1431352"/>
          </a:xfrm>
          <a:prstGeom prst="rect">
            <a:avLst/>
          </a:prstGeom>
          <a:noFill/>
          <a:ln>
            <a:solidFill>
              <a:schemeClr val="accent1"/>
            </a:solidFill>
          </a:ln>
        </p:spPr>
        <p:txBody>
          <a:bodyPr wrap="square" lIns="78230" tIns="39115" rIns="78230" bIns="39115">
            <a:spAutoFit/>
          </a:bodyPr>
          <a:lstStyle>
            <a:defPPr>
              <a:defRPr lang="zh-CN"/>
            </a:defPPr>
            <a:lvl1pPr marL="285750" indent="-285750">
              <a:lnSpc>
                <a:spcPct val="150000"/>
              </a:lnSpc>
              <a:buFont typeface="Wingdings" panose="05000000000000000000" pitchFamily="2" charset="2"/>
              <a:buChar char="l"/>
              <a:defRPr sz="1400" b="0">
                <a:solidFill>
                  <a:srgbClr val="0D0D0D"/>
                </a:solidFill>
                <a:latin typeface="+mn-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sz="1200" dirty="0">
                <a:latin typeface="微软雅黑" panose="020B0503020204020204" charset="-122"/>
                <a:ea typeface="微软雅黑" panose="020B0503020204020204" charset="-122"/>
              </a:rPr>
              <a:t>数据</a:t>
            </a:r>
            <a:r>
              <a:rPr lang="zh-CN" altLang="en-US" sz="1200" dirty="0">
                <a:solidFill>
                  <a:srgbClr val="C00000"/>
                </a:solidFill>
                <a:latin typeface="微软雅黑" panose="020B0503020204020204" charset="-122"/>
                <a:ea typeface="微软雅黑" panose="020B0503020204020204" charset="-122"/>
              </a:rPr>
              <a:t>统计口径多样化</a:t>
            </a:r>
            <a:r>
              <a:rPr lang="zh-CN" altLang="en-US" sz="1200">
                <a:latin typeface="微软雅黑" panose="020B0503020204020204" charset="-122"/>
                <a:ea typeface="微软雅黑" panose="020B0503020204020204" charset="-122"/>
              </a:rPr>
              <a:t>，数据</a:t>
            </a:r>
            <a:r>
              <a:rPr lang="zh-CN" altLang="en-US" sz="1200">
                <a:solidFill>
                  <a:srgbClr val="C00000"/>
                </a:solidFill>
                <a:latin typeface="微软雅黑" panose="020B0503020204020204" charset="-122"/>
                <a:ea typeface="微软雅黑" panose="020B0503020204020204" charset="-122"/>
              </a:rPr>
              <a:t>收集动作</a:t>
            </a:r>
            <a:r>
              <a:rPr lang="zh-CN" altLang="en-US" sz="1200" dirty="0">
                <a:solidFill>
                  <a:srgbClr val="C00000"/>
                </a:solidFill>
                <a:latin typeface="微软雅黑" panose="020B0503020204020204" charset="-122"/>
                <a:ea typeface="微软雅黑" panose="020B0503020204020204" charset="-122"/>
              </a:rPr>
              <a:t>传统</a:t>
            </a:r>
            <a:r>
              <a:rPr lang="zh-CN" altLang="en-US" sz="1200" dirty="0">
                <a:latin typeface="微软雅黑" panose="020B0503020204020204" charset="-122"/>
                <a:ea typeface="微软雅黑" panose="020B0503020204020204" charset="-122"/>
              </a:rPr>
              <a:t>，导致数据的实时性和有效性欠佳，从而导致</a:t>
            </a:r>
            <a:r>
              <a:rPr lang="zh-CN" altLang="en-US" sz="1200" dirty="0">
                <a:solidFill>
                  <a:srgbClr val="C00000"/>
                </a:solidFill>
                <a:latin typeface="微软雅黑" panose="020B0503020204020204" charset="-122"/>
                <a:ea typeface="微软雅黑" panose="020B0503020204020204" charset="-122"/>
              </a:rPr>
              <a:t>决策会产生偏差</a:t>
            </a:r>
            <a:endParaRPr lang="en-US" altLang="zh-CN" sz="1200" dirty="0">
              <a:solidFill>
                <a:srgbClr val="C00000"/>
              </a:solidFill>
              <a:latin typeface="微软雅黑" panose="020B0503020204020204" charset="-122"/>
              <a:ea typeface="微软雅黑" panose="020B0503020204020204" charset="-122"/>
            </a:endParaRPr>
          </a:p>
          <a:p>
            <a:r>
              <a:rPr lang="zh-CN" altLang="en-US" sz="1200" dirty="0">
                <a:latin typeface="微软雅黑" panose="020B0503020204020204" charset="-122"/>
                <a:ea typeface="微软雅黑" panose="020B0503020204020204" charset="-122"/>
              </a:rPr>
              <a:t>数据</a:t>
            </a:r>
            <a:r>
              <a:rPr lang="zh-CN" altLang="en-US" sz="1200" dirty="0">
                <a:solidFill>
                  <a:srgbClr val="C00000"/>
                </a:solidFill>
                <a:latin typeface="微软雅黑" panose="020B0503020204020204" charset="-122"/>
                <a:ea typeface="微软雅黑" panose="020B0503020204020204" charset="-122"/>
              </a:rPr>
              <a:t>分析形成过程</a:t>
            </a:r>
            <a:r>
              <a:rPr lang="zh-CN" altLang="en-US" sz="1200" dirty="0">
                <a:latin typeface="微软雅黑" panose="020B0503020204020204" charset="-122"/>
                <a:ea typeface="微软雅黑" panose="020B0503020204020204" charset="-122"/>
              </a:rPr>
              <a:t>无实现全在线化，无法通过数据为抓手对管理过程进行</a:t>
            </a:r>
            <a:r>
              <a:rPr lang="zh-CN" altLang="en-US" sz="1200" dirty="0">
                <a:solidFill>
                  <a:srgbClr val="C00000"/>
                </a:solidFill>
                <a:latin typeface="微软雅黑" panose="020B0503020204020204" charset="-122"/>
                <a:ea typeface="微软雅黑" panose="020B0503020204020204" charset="-122"/>
              </a:rPr>
              <a:t>监督控制</a:t>
            </a:r>
            <a:r>
              <a:rPr lang="zh-CN" altLang="en-US" sz="1200" dirty="0">
                <a:latin typeface="微软雅黑" panose="020B0503020204020204" charset="-122"/>
                <a:ea typeface="微软雅黑" panose="020B0503020204020204" charset="-122"/>
              </a:rPr>
              <a:t>，</a:t>
            </a:r>
            <a:r>
              <a:rPr lang="zh-CN" altLang="en-US" sz="1200" dirty="0">
                <a:solidFill>
                  <a:srgbClr val="C00000"/>
                </a:solidFill>
                <a:latin typeface="微软雅黑" panose="020B0503020204020204" charset="-122"/>
                <a:ea typeface="微软雅黑" panose="020B0503020204020204" charset="-122"/>
              </a:rPr>
              <a:t>内控障点多，风险加大</a:t>
            </a:r>
            <a:r>
              <a:rPr lang="zh-CN" altLang="en-US" sz="1200" dirty="0">
                <a:latin typeface="微软雅黑" panose="020B0503020204020204" charset="-122"/>
                <a:ea typeface="微软雅黑" panose="020B0503020204020204" charset="-122"/>
              </a:rPr>
              <a:t>，不利于企业</a:t>
            </a:r>
            <a:r>
              <a:rPr lang="zh-CN" altLang="en-US" sz="1200" dirty="0">
                <a:solidFill>
                  <a:srgbClr val="C00000"/>
                </a:solidFill>
                <a:latin typeface="微软雅黑" panose="020B0503020204020204" charset="-122"/>
                <a:ea typeface="微软雅黑" panose="020B0503020204020204" charset="-122"/>
              </a:rPr>
              <a:t>长期经营发展</a:t>
            </a:r>
            <a:endParaRPr lang="en-US" altLang="zh-CN" sz="1200" dirty="0">
              <a:solidFill>
                <a:srgbClr val="C00000"/>
              </a:solidFill>
              <a:latin typeface="微软雅黑" panose="020B0503020204020204" charset="-122"/>
              <a:ea typeface="微软雅黑" panose="020B0503020204020204" charset="-122"/>
            </a:endParaRPr>
          </a:p>
          <a:p>
            <a:r>
              <a:rPr lang="zh-CN" altLang="en-US" sz="1200" dirty="0">
                <a:latin typeface="微软雅黑" panose="020B0503020204020204" charset="-122"/>
                <a:ea typeface="微软雅黑" panose="020B0503020204020204" charset="-122"/>
              </a:rPr>
              <a:t>价值链上</a:t>
            </a:r>
            <a:r>
              <a:rPr lang="zh-CN" altLang="en-US" sz="1200" dirty="0">
                <a:solidFill>
                  <a:srgbClr val="C00000"/>
                </a:solidFill>
                <a:latin typeface="微软雅黑" panose="020B0503020204020204" charset="-122"/>
                <a:ea typeface="微软雅黑" panose="020B0503020204020204" charset="-122"/>
              </a:rPr>
              <a:t>业务断点多</a:t>
            </a:r>
            <a:r>
              <a:rPr lang="zh-CN" altLang="en-US" sz="1200" dirty="0">
                <a:latin typeface="微软雅黑" panose="020B0503020204020204" charset="-122"/>
                <a:ea typeface="微软雅黑" panose="020B0503020204020204" charset="-122"/>
              </a:rPr>
              <a:t>，高层无法识别企业</a:t>
            </a:r>
            <a:r>
              <a:rPr lang="zh-CN" altLang="en-US" sz="1200" dirty="0">
                <a:solidFill>
                  <a:srgbClr val="C00000"/>
                </a:solidFill>
                <a:latin typeface="微软雅黑" panose="020B0503020204020204" charset="-122"/>
                <a:ea typeface="微软雅黑" panose="020B0503020204020204" charset="-122"/>
              </a:rPr>
              <a:t>整体经营状况</a:t>
            </a:r>
            <a:r>
              <a:rPr lang="zh-CN" altLang="en-US" sz="1200" dirty="0">
                <a:latin typeface="微软雅黑" panose="020B0503020204020204" charset="-122"/>
                <a:ea typeface="微软雅黑" panose="020B0503020204020204" charset="-122"/>
              </a:rPr>
              <a:t>，从而影响企业经营策略的制定。</a:t>
            </a:r>
            <a:endParaRPr lang="en-US" altLang="zh-CN" sz="1200" dirty="0">
              <a:latin typeface="微软雅黑" panose="020B0503020204020204" charset="-122"/>
              <a:ea typeface="微软雅黑" panose="020B0503020204020204" charset="-122"/>
            </a:endParaRPr>
          </a:p>
        </p:txBody>
      </p:sp>
      <p:sp>
        <p:nvSpPr>
          <p:cNvPr id="3" name="文本占位符 2"/>
          <p:cNvSpPr>
            <a:spLocks noGrp="1"/>
          </p:cNvSpPr>
          <p:nvPr>
            <p:ph type="body" sz="quarter" idx="13"/>
          </p:nvPr>
        </p:nvSpPr>
        <p:spPr/>
        <p:txBody>
          <a:bodyPr/>
          <a:lstStyle/>
          <a:p>
            <a:r>
              <a:rPr lang="zh-CN" altLang="en-US"/>
              <a:t>数字化现状无法满足客户需求</a:t>
            </a:r>
            <a:endParaRPr lang="zh-CN" altLang="en-US"/>
          </a:p>
        </p:txBody>
      </p:sp>
      <p:sp>
        <p:nvSpPr>
          <p:cNvPr id="16" name="Shape 16301"/>
          <p:cNvSpPr/>
          <p:nvPr/>
        </p:nvSpPr>
        <p:spPr>
          <a:xfrm rot="10800000">
            <a:off x="29028" y="5014268"/>
            <a:ext cx="4572000" cy="9444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9327" y="21600"/>
                </a:lnTo>
                <a:lnTo>
                  <a:pt x="2272" y="21600"/>
                </a:lnTo>
                <a:cubicBezTo>
                  <a:pt x="2272" y="21600"/>
                  <a:pt x="0" y="0"/>
                  <a:pt x="0" y="0"/>
                </a:cubicBezTo>
                <a:close/>
              </a:path>
            </a:pathLst>
          </a:custGeom>
          <a:solidFill>
            <a:srgbClr val="002060"/>
          </a:solidFill>
          <a:ln w="12700">
            <a:noFill/>
            <a:miter lim="400000"/>
          </a:ln>
        </p:spPr>
        <p:txBody>
          <a:bodyPr lIns="19050" tIns="19050" rIns="19050" bIns="19050" anchor="ctr"/>
          <a:lstStyle/>
          <a:p>
            <a:endParaRPr sz="2000">
              <a:latin typeface="Lato Medium" panose="020F0502020204030203" pitchFamily="34" charset="0"/>
              <a:ea typeface="Lato Medium" panose="020F0502020204030203" pitchFamily="34" charset="0"/>
              <a:cs typeface="Lato Medium" panose="020F0502020204030203" pitchFamily="34" charset="0"/>
            </a:endParaRPr>
          </a:p>
        </p:txBody>
      </p:sp>
      <p:sp>
        <p:nvSpPr>
          <p:cNvPr id="17" name="Shape 16302"/>
          <p:cNvSpPr/>
          <p:nvPr/>
        </p:nvSpPr>
        <p:spPr>
          <a:xfrm rot="10800000">
            <a:off x="602917" y="3692328"/>
            <a:ext cx="3384933" cy="1030696"/>
          </a:xfrm>
          <a:custGeom>
            <a:avLst/>
            <a:gdLst/>
            <a:ahLst/>
            <a:cxnLst>
              <a:cxn ang="0">
                <a:pos x="wd2" y="hd2"/>
              </a:cxn>
              <a:cxn ang="5400000">
                <a:pos x="wd2" y="hd2"/>
              </a:cxn>
              <a:cxn ang="10800000">
                <a:pos x="wd2" y="hd2"/>
              </a:cxn>
              <a:cxn ang="16200000">
                <a:pos x="wd2" y="hd2"/>
              </a:cxn>
            </a:cxnLst>
            <a:rect l="0" t="0" r="r" b="b"/>
            <a:pathLst>
              <a:path w="21600" h="21600" extrusionOk="0">
                <a:moveTo>
                  <a:pt x="3348" y="21600"/>
                </a:moveTo>
                <a:lnTo>
                  <a:pt x="18249" y="21600"/>
                </a:lnTo>
                <a:lnTo>
                  <a:pt x="21600" y="0"/>
                </a:lnTo>
                <a:lnTo>
                  <a:pt x="0" y="0"/>
                </a:lnTo>
                <a:cubicBezTo>
                  <a:pt x="0" y="0"/>
                  <a:pt x="3348" y="21600"/>
                  <a:pt x="3348" y="21600"/>
                </a:cubicBezTo>
                <a:close/>
              </a:path>
            </a:pathLst>
          </a:custGeom>
          <a:solidFill>
            <a:srgbClr val="0070C0"/>
          </a:solidFill>
          <a:ln w="12700">
            <a:noFill/>
            <a:miter lim="400000"/>
          </a:ln>
        </p:spPr>
        <p:txBody>
          <a:bodyPr lIns="19050" tIns="19050" rIns="19050" bIns="19050" anchor="ctr"/>
          <a:lstStyle/>
          <a:p>
            <a:endParaRPr sz="2000">
              <a:latin typeface="Lato Medium" panose="020F0502020204030203" pitchFamily="34" charset="0"/>
              <a:ea typeface="Lato Medium" panose="020F0502020204030203" pitchFamily="34" charset="0"/>
              <a:cs typeface="Lato Medium" panose="020F0502020204030203" pitchFamily="34" charset="0"/>
            </a:endParaRPr>
          </a:p>
        </p:txBody>
      </p:sp>
      <p:sp>
        <p:nvSpPr>
          <p:cNvPr id="18" name="Shape 16305"/>
          <p:cNvSpPr/>
          <p:nvPr/>
        </p:nvSpPr>
        <p:spPr>
          <a:xfrm rot="10800000" flipV="1">
            <a:off x="2106302" y="1808270"/>
            <a:ext cx="398430" cy="323752"/>
          </a:xfrm>
          <a:custGeom>
            <a:avLst/>
            <a:gdLst/>
            <a:ahLst/>
            <a:cxnLst>
              <a:cxn ang="0">
                <a:pos x="wd2" y="hd2"/>
              </a:cxn>
              <a:cxn ang="5400000">
                <a:pos x="wd2" y="hd2"/>
              </a:cxn>
              <a:cxn ang="10800000">
                <a:pos x="wd2" y="hd2"/>
              </a:cxn>
              <a:cxn ang="16200000">
                <a:pos x="wd2" y="hd2"/>
              </a:cxn>
            </a:cxnLst>
            <a:rect l="0" t="0" r="r" b="b"/>
            <a:pathLst>
              <a:path w="21476" h="21600" extrusionOk="0">
                <a:moveTo>
                  <a:pt x="15834" y="6647"/>
                </a:moveTo>
                <a:lnTo>
                  <a:pt x="13695" y="1662"/>
                </a:lnTo>
                <a:lnTo>
                  <a:pt x="16442" y="1662"/>
                </a:lnTo>
                <a:lnTo>
                  <a:pt x="19462" y="6647"/>
                </a:lnTo>
                <a:cubicBezTo>
                  <a:pt x="19462" y="6647"/>
                  <a:pt x="15834" y="6647"/>
                  <a:pt x="15834" y="6647"/>
                </a:cubicBezTo>
                <a:close/>
                <a:moveTo>
                  <a:pt x="12719" y="16941"/>
                </a:moveTo>
                <a:lnTo>
                  <a:pt x="15865" y="8306"/>
                </a:lnTo>
                <a:lnTo>
                  <a:pt x="19253" y="8306"/>
                </a:lnTo>
                <a:cubicBezTo>
                  <a:pt x="19253" y="8306"/>
                  <a:pt x="12719" y="16941"/>
                  <a:pt x="12719" y="16941"/>
                </a:cubicBezTo>
                <a:close/>
                <a:moveTo>
                  <a:pt x="10737" y="18328"/>
                </a:moveTo>
                <a:lnTo>
                  <a:pt x="7079" y="8306"/>
                </a:lnTo>
                <a:lnTo>
                  <a:pt x="14397" y="8306"/>
                </a:lnTo>
                <a:cubicBezTo>
                  <a:pt x="14397" y="8306"/>
                  <a:pt x="10737" y="18328"/>
                  <a:pt x="10737" y="18328"/>
                </a:cubicBezTo>
                <a:close/>
                <a:moveTo>
                  <a:pt x="2224" y="8306"/>
                </a:moveTo>
                <a:lnTo>
                  <a:pt x="5610" y="8306"/>
                </a:lnTo>
                <a:lnTo>
                  <a:pt x="8757" y="16941"/>
                </a:lnTo>
                <a:cubicBezTo>
                  <a:pt x="8757" y="16941"/>
                  <a:pt x="2224" y="8306"/>
                  <a:pt x="2224" y="8306"/>
                </a:cubicBezTo>
                <a:close/>
                <a:moveTo>
                  <a:pt x="5034" y="1662"/>
                </a:moveTo>
                <a:lnTo>
                  <a:pt x="7780" y="1662"/>
                </a:lnTo>
                <a:lnTo>
                  <a:pt x="5642" y="6647"/>
                </a:lnTo>
                <a:lnTo>
                  <a:pt x="2013" y="6647"/>
                </a:lnTo>
                <a:cubicBezTo>
                  <a:pt x="2013" y="6647"/>
                  <a:pt x="5034" y="1662"/>
                  <a:pt x="5034" y="1662"/>
                </a:cubicBezTo>
                <a:close/>
                <a:moveTo>
                  <a:pt x="12174" y="1662"/>
                </a:moveTo>
                <a:lnTo>
                  <a:pt x="14313" y="6647"/>
                </a:lnTo>
                <a:lnTo>
                  <a:pt x="7163" y="6647"/>
                </a:lnTo>
                <a:lnTo>
                  <a:pt x="9301" y="1662"/>
                </a:lnTo>
                <a:cubicBezTo>
                  <a:pt x="9301" y="1662"/>
                  <a:pt x="12174" y="1662"/>
                  <a:pt x="12174" y="1662"/>
                </a:cubicBezTo>
                <a:close/>
                <a:moveTo>
                  <a:pt x="17312" y="338"/>
                </a:moveTo>
                <a:cubicBezTo>
                  <a:pt x="17185" y="116"/>
                  <a:pt x="16987" y="0"/>
                  <a:pt x="16778" y="0"/>
                </a:cubicBezTo>
                <a:lnTo>
                  <a:pt x="4698" y="0"/>
                </a:lnTo>
                <a:cubicBezTo>
                  <a:pt x="4489" y="0"/>
                  <a:pt x="4289" y="116"/>
                  <a:pt x="4163" y="338"/>
                </a:cubicBezTo>
                <a:lnTo>
                  <a:pt x="137" y="6985"/>
                </a:lnTo>
                <a:cubicBezTo>
                  <a:pt x="-62" y="7296"/>
                  <a:pt x="-41" y="7751"/>
                  <a:pt x="179" y="8048"/>
                </a:cubicBezTo>
                <a:lnTo>
                  <a:pt x="10245" y="21341"/>
                </a:lnTo>
                <a:cubicBezTo>
                  <a:pt x="10371" y="21509"/>
                  <a:pt x="10549" y="21600"/>
                  <a:pt x="10737" y="21600"/>
                </a:cubicBezTo>
                <a:cubicBezTo>
                  <a:pt x="10927" y="21600"/>
                  <a:pt x="11105" y="21509"/>
                  <a:pt x="11230" y="21341"/>
                </a:cubicBezTo>
                <a:lnTo>
                  <a:pt x="21297" y="8048"/>
                </a:lnTo>
                <a:cubicBezTo>
                  <a:pt x="21517" y="7751"/>
                  <a:pt x="21538" y="7296"/>
                  <a:pt x="21338" y="6985"/>
                </a:cubicBezTo>
                <a:cubicBezTo>
                  <a:pt x="21338" y="6985"/>
                  <a:pt x="17312" y="338"/>
                  <a:pt x="17312" y="338"/>
                </a:cubicBezTo>
                <a:close/>
              </a:path>
            </a:pathLst>
          </a:custGeom>
          <a:solidFill>
            <a:srgbClr val="FFFFFF"/>
          </a:solidFill>
          <a:ln w="12700">
            <a:miter lim="400000"/>
          </a:ln>
        </p:spPr>
        <p:txBody>
          <a:bodyPr lIns="19050" tIns="19050" rIns="19050" bIns="19050" anchor="ctr"/>
          <a:lstStyle/>
          <a:p>
            <a:endParaRPr sz="2000">
              <a:latin typeface="Lato Medium" panose="020F0502020204030203" pitchFamily="34" charset="0"/>
              <a:ea typeface="Lato Medium" panose="020F0502020204030203" pitchFamily="34" charset="0"/>
              <a:cs typeface="Lato Medium" panose="020F0502020204030203" pitchFamily="34" charset="0"/>
            </a:endParaRPr>
          </a:p>
        </p:txBody>
      </p:sp>
      <p:sp>
        <p:nvSpPr>
          <p:cNvPr id="19" name="文本框 18"/>
          <p:cNvSpPr txBox="1"/>
          <p:nvPr/>
        </p:nvSpPr>
        <p:spPr>
          <a:xfrm>
            <a:off x="1606445" y="4057729"/>
            <a:ext cx="1417164" cy="369332"/>
          </a:xfrm>
          <a:prstGeom prst="rect">
            <a:avLst/>
          </a:prstGeom>
          <a:noFill/>
        </p:spPr>
        <p:txBody>
          <a:bodyPr wrap="square" rtlCol="0">
            <a:spAutoFit/>
          </a:bodyPr>
          <a:lstStyle/>
          <a:p>
            <a:pPr algn="ctr"/>
            <a:r>
              <a:rPr lang="zh-CN" altLang="en-US" dirty="0">
                <a:solidFill>
                  <a:schemeClr val="bg1"/>
                </a:solidFill>
                <a:latin typeface="微软雅黑" panose="020B0503020204020204" charset="-122"/>
                <a:ea typeface="微软雅黑" panose="020B0503020204020204" charset="-122"/>
              </a:rPr>
              <a:t>管理层</a:t>
            </a:r>
            <a:endParaRPr lang="zh-CN" altLang="en-US" dirty="0">
              <a:solidFill>
                <a:schemeClr val="bg1"/>
              </a:solidFill>
              <a:latin typeface="微软雅黑" panose="020B0503020204020204" charset="-122"/>
              <a:ea typeface="微软雅黑" panose="020B0503020204020204" charset="-122"/>
            </a:endParaRPr>
          </a:p>
        </p:txBody>
      </p:sp>
      <p:sp>
        <p:nvSpPr>
          <p:cNvPr id="20" name="文本框 19"/>
          <p:cNvSpPr txBox="1"/>
          <p:nvPr/>
        </p:nvSpPr>
        <p:spPr>
          <a:xfrm>
            <a:off x="1596934" y="5301816"/>
            <a:ext cx="1417164" cy="369332"/>
          </a:xfrm>
          <a:prstGeom prst="rect">
            <a:avLst/>
          </a:prstGeom>
          <a:noFill/>
        </p:spPr>
        <p:txBody>
          <a:bodyPr wrap="square" rtlCol="0">
            <a:spAutoFit/>
          </a:bodyPr>
          <a:lstStyle/>
          <a:p>
            <a:pPr algn="ctr"/>
            <a:r>
              <a:rPr lang="zh-CN" altLang="en-US" dirty="0">
                <a:solidFill>
                  <a:schemeClr val="bg1"/>
                </a:solidFill>
                <a:latin typeface="微软雅黑" panose="020B0503020204020204" charset="-122"/>
                <a:ea typeface="微软雅黑" panose="020B0503020204020204" charset="-122"/>
              </a:rPr>
              <a:t>执行层</a:t>
            </a:r>
            <a:endParaRPr lang="zh-CN" altLang="en-US" dirty="0">
              <a:solidFill>
                <a:schemeClr val="bg1"/>
              </a:solidFill>
              <a:latin typeface="微软雅黑" panose="020B0503020204020204" charset="-122"/>
              <a:ea typeface="微软雅黑" panose="020B0503020204020204" charset="-122"/>
            </a:endParaRPr>
          </a:p>
        </p:txBody>
      </p:sp>
      <p:sp>
        <p:nvSpPr>
          <p:cNvPr id="21" name="等腰三角形 20"/>
          <p:cNvSpPr/>
          <p:nvPr/>
        </p:nvSpPr>
        <p:spPr>
          <a:xfrm>
            <a:off x="1260014" y="1526469"/>
            <a:ext cx="2070738" cy="1877193"/>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1798426" y="2802767"/>
            <a:ext cx="993913" cy="369332"/>
          </a:xfrm>
          <a:prstGeom prst="rect">
            <a:avLst/>
          </a:prstGeom>
          <a:noFill/>
        </p:spPr>
        <p:txBody>
          <a:bodyPr wrap="square" rtlCol="0">
            <a:spAutoFit/>
          </a:bodyPr>
          <a:lstStyle/>
          <a:p>
            <a:pPr algn="ctr"/>
            <a:r>
              <a:rPr lang="zh-CN" altLang="en-US" dirty="0">
                <a:solidFill>
                  <a:schemeClr val="bg1"/>
                </a:solidFill>
                <a:latin typeface="微软雅黑" panose="020B0503020204020204" charset="-122"/>
                <a:ea typeface="微软雅黑" panose="020B0503020204020204" charset="-122"/>
              </a:rPr>
              <a:t>决策层</a:t>
            </a:r>
            <a:endParaRPr lang="zh-CN" altLang="en-US" dirty="0">
              <a:solidFill>
                <a:schemeClr val="bg1"/>
              </a:solidFill>
              <a:latin typeface="微软雅黑" panose="020B0503020204020204" charset="-122"/>
              <a:ea typeface="微软雅黑" panose="020B0503020204020204" charset="-122"/>
            </a:endParaRPr>
          </a:p>
        </p:txBody>
      </p:sp>
      <p:sp>
        <p:nvSpPr>
          <p:cNvPr id="23" name="文本框 22"/>
          <p:cNvSpPr txBox="1"/>
          <p:nvPr/>
        </p:nvSpPr>
        <p:spPr>
          <a:xfrm>
            <a:off x="1606445" y="1019376"/>
            <a:ext cx="1417164" cy="368300"/>
          </a:xfrm>
          <a:prstGeom prst="rect">
            <a:avLst/>
          </a:prstGeom>
          <a:noFill/>
        </p:spPr>
        <p:txBody>
          <a:bodyPr wrap="square" rtlCol="0">
            <a:spAutoFit/>
          </a:bodyPr>
          <a:lstStyle/>
          <a:p>
            <a:pPr algn="ctr"/>
            <a:r>
              <a:rPr lang="zh-CN" altLang="en-US" b="1" dirty="0">
                <a:latin typeface="微软雅黑" panose="020B0503020204020204" charset="-122"/>
                <a:ea typeface="微软雅黑" panose="020B0503020204020204" charset="-122"/>
              </a:rPr>
              <a:t>客户</a:t>
            </a:r>
            <a:endParaRPr lang="zh-CN" altLang="en-US" b="1" dirty="0">
              <a:latin typeface="微软雅黑" panose="020B0503020204020204" charset="-122"/>
              <a:ea typeface="微软雅黑" panose="020B0503020204020204" charset="-122"/>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zh-CN" altLang="en-US"/>
              <a:t>对制造业客户数字化转型需求理解</a:t>
            </a:r>
            <a:endParaRPr lang="zh-CN" altLang="en-US"/>
          </a:p>
        </p:txBody>
      </p:sp>
      <p:grpSp>
        <p:nvGrpSpPr>
          <p:cNvPr id="33" name="组合 32"/>
          <p:cNvGrpSpPr/>
          <p:nvPr/>
        </p:nvGrpSpPr>
        <p:grpSpPr>
          <a:xfrm>
            <a:off x="921586" y="1428976"/>
            <a:ext cx="9640711" cy="3345038"/>
            <a:chOff x="1004712" y="1581375"/>
            <a:chExt cx="9640710" cy="3345038"/>
          </a:xfrm>
        </p:grpSpPr>
        <p:sp>
          <p:nvSpPr>
            <p:cNvPr id="34" name="圆角矩形 3"/>
            <p:cNvSpPr/>
            <p:nvPr/>
          </p:nvSpPr>
          <p:spPr>
            <a:xfrm>
              <a:off x="1004712" y="1854251"/>
              <a:ext cx="9640710" cy="1659124"/>
            </a:xfrm>
            <a:custGeom>
              <a:avLst/>
              <a:gdLst>
                <a:gd name="connsiteX0" fmla="*/ 0 w 9640710"/>
                <a:gd name="connsiteY0" fmla="*/ 829562 h 1659124"/>
                <a:gd name="connsiteX1" fmla="*/ 829562 w 9640710"/>
                <a:gd name="connsiteY1" fmla="*/ 0 h 1659124"/>
                <a:gd name="connsiteX2" fmla="*/ 8811148 w 9640710"/>
                <a:gd name="connsiteY2" fmla="*/ 0 h 1659124"/>
                <a:gd name="connsiteX3" fmla="*/ 9640710 w 9640710"/>
                <a:gd name="connsiteY3" fmla="*/ 829562 h 1659124"/>
                <a:gd name="connsiteX4" fmla="*/ 9640710 w 9640710"/>
                <a:gd name="connsiteY4" fmla="*/ 829562 h 1659124"/>
                <a:gd name="connsiteX5" fmla="*/ 8811148 w 9640710"/>
                <a:gd name="connsiteY5" fmla="*/ 1659124 h 1659124"/>
                <a:gd name="connsiteX6" fmla="*/ 829562 w 9640710"/>
                <a:gd name="connsiteY6" fmla="*/ 1659124 h 1659124"/>
                <a:gd name="connsiteX7" fmla="*/ 0 w 9640710"/>
                <a:gd name="connsiteY7" fmla="*/ 829562 h 1659124"/>
                <a:gd name="connsiteX0-1" fmla="*/ 829562 w 9640710"/>
                <a:gd name="connsiteY0-2" fmla="*/ 1659124 h 1750564"/>
                <a:gd name="connsiteX1-3" fmla="*/ 0 w 9640710"/>
                <a:gd name="connsiteY1-4" fmla="*/ 829562 h 1750564"/>
                <a:gd name="connsiteX2-5" fmla="*/ 829562 w 9640710"/>
                <a:gd name="connsiteY2-6" fmla="*/ 0 h 1750564"/>
                <a:gd name="connsiteX3-7" fmla="*/ 8811148 w 9640710"/>
                <a:gd name="connsiteY3-8" fmla="*/ 0 h 1750564"/>
                <a:gd name="connsiteX4-9" fmla="*/ 9640710 w 9640710"/>
                <a:gd name="connsiteY4-10" fmla="*/ 829562 h 1750564"/>
                <a:gd name="connsiteX5-11" fmla="*/ 9640710 w 9640710"/>
                <a:gd name="connsiteY5-12" fmla="*/ 829562 h 1750564"/>
                <a:gd name="connsiteX6-13" fmla="*/ 8811148 w 9640710"/>
                <a:gd name="connsiteY6-14" fmla="*/ 1659124 h 1750564"/>
                <a:gd name="connsiteX7-15" fmla="*/ 921002 w 9640710"/>
                <a:gd name="connsiteY7-16" fmla="*/ 1750564 h 1750564"/>
                <a:gd name="connsiteX0-17" fmla="*/ 829562 w 9640710"/>
                <a:gd name="connsiteY0-18" fmla="*/ 1659124 h 1659124"/>
                <a:gd name="connsiteX1-19" fmla="*/ 0 w 9640710"/>
                <a:gd name="connsiteY1-20" fmla="*/ 829562 h 1659124"/>
                <a:gd name="connsiteX2-21" fmla="*/ 829562 w 9640710"/>
                <a:gd name="connsiteY2-22" fmla="*/ 0 h 1659124"/>
                <a:gd name="connsiteX3-23" fmla="*/ 8811148 w 9640710"/>
                <a:gd name="connsiteY3-24" fmla="*/ 0 h 1659124"/>
                <a:gd name="connsiteX4-25" fmla="*/ 9640710 w 9640710"/>
                <a:gd name="connsiteY4-26" fmla="*/ 829562 h 1659124"/>
                <a:gd name="connsiteX5-27" fmla="*/ 9640710 w 9640710"/>
                <a:gd name="connsiteY5-28" fmla="*/ 829562 h 1659124"/>
                <a:gd name="connsiteX6-29" fmla="*/ 8811148 w 9640710"/>
                <a:gd name="connsiteY6-30" fmla="*/ 1659124 h 165912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640710" h="1659124">
                  <a:moveTo>
                    <a:pt x="829562" y="1659124"/>
                  </a:moveTo>
                  <a:cubicBezTo>
                    <a:pt x="371408" y="1659124"/>
                    <a:pt x="0" y="1287716"/>
                    <a:pt x="0" y="829562"/>
                  </a:cubicBezTo>
                  <a:cubicBezTo>
                    <a:pt x="0" y="371408"/>
                    <a:pt x="371408" y="0"/>
                    <a:pt x="829562" y="0"/>
                  </a:cubicBezTo>
                  <a:lnTo>
                    <a:pt x="8811148" y="0"/>
                  </a:lnTo>
                  <a:cubicBezTo>
                    <a:pt x="9269302" y="0"/>
                    <a:pt x="9640710" y="371408"/>
                    <a:pt x="9640710" y="829562"/>
                  </a:cubicBezTo>
                  <a:lnTo>
                    <a:pt x="9640710" y="829562"/>
                  </a:lnTo>
                  <a:cubicBezTo>
                    <a:pt x="9640710" y="1287716"/>
                    <a:pt x="9269302" y="1659124"/>
                    <a:pt x="8811148" y="1659124"/>
                  </a:cubicBezTo>
                </a:path>
              </a:pathLst>
            </a:cu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5" name="文本框 20"/>
            <p:cNvSpPr txBox="1"/>
            <p:nvPr/>
          </p:nvSpPr>
          <p:spPr>
            <a:xfrm>
              <a:off x="1515201" y="4026166"/>
              <a:ext cx="1840247" cy="864852"/>
            </a:xfrm>
            <a:prstGeom prst="rect">
              <a:avLst/>
            </a:prstGeom>
            <a:noFill/>
          </p:spPr>
          <p:txBody>
            <a:bodyPr wrap="none" lIns="0" tIns="0" rIns="0" bIns="0" rtlCol="0">
              <a:spAutoFit/>
            </a:bodyPr>
            <a:lstStyle/>
            <a:p>
              <a:pPr marL="171450" indent="-171450">
                <a:lnSpc>
                  <a:spcPct val="150000"/>
                </a:lnSpc>
                <a:buFont typeface="Arial" panose="020B0604020202020204" pitchFamily="34" charset="0"/>
                <a:buChar char="•"/>
              </a:pPr>
              <a:r>
                <a:rPr kumimoji="1" lang="zh-CN" altLang="en-US" sz="1300">
                  <a:solidFill>
                    <a:schemeClr val="tx1">
                      <a:lumMod val="85000"/>
                      <a:lumOff val="15000"/>
                    </a:schemeClr>
                  </a:solidFill>
                  <a:latin typeface="微软雅黑" panose="020B0503020204020204" charset="-122"/>
                  <a:ea typeface="微软雅黑" panose="020B0503020204020204" charset="-122"/>
                </a:rPr>
                <a:t>跨系统协同</a:t>
              </a:r>
              <a:r>
                <a:rPr kumimoji="1" lang="zh-CN" altLang="en-US" sz="1300" dirty="0">
                  <a:solidFill>
                    <a:schemeClr val="tx1">
                      <a:lumMod val="85000"/>
                      <a:lumOff val="15000"/>
                    </a:schemeClr>
                  </a:solidFill>
                  <a:latin typeface="微软雅黑" panose="020B0503020204020204" charset="-122"/>
                  <a:ea typeface="微软雅黑" panose="020B0503020204020204" charset="-122"/>
                </a:rPr>
                <a:t>，业务联动</a:t>
              </a:r>
              <a:endParaRPr kumimoji="1" lang="en-US" altLang="zh-CN" sz="1300" dirty="0">
                <a:solidFill>
                  <a:schemeClr val="tx1">
                    <a:lumMod val="85000"/>
                    <a:lumOff val="15000"/>
                  </a:schemeClr>
                </a:solidFill>
                <a:latin typeface="微软雅黑" panose="020B0503020204020204" charset="-122"/>
                <a:ea typeface="微软雅黑" panose="020B0503020204020204" charset="-122"/>
              </a:endParaRPr>
            </a:p>
            <a:p>
              <a:pPr marL="171450" indent="-171450">
                <a:lnSpc>
                  <a:spcPct val="150000"/>
                </a:lnSpc>
                <a:buFont typeface="Arial" panose="020B0604020202020204" pitchFamily="34" charset="0"/>
                <a:buChar char="•"/>
              </a:pPr>
              <a:r>
                <a:rPr kumimoji="1" lang="zh-CN" altLang="en-US" sz="1300" dirty="0">
                  <a:solidFill>
                    <a:schemeClr val="tx1">
                      <a:lumMod val="85000"/>
                      <a:lumOff val="15000"/>
                    </a:schemeClr>
                  </a:solidFill>
                  <a:latin typeface="微软雅黑" panose="020B0503020204020204" charset="-122"/>
                  <a:ea typeface="微软雅黑" panose="020B0503020204020204" charset="-122"/>
                </a:rPr>
                <a:t>全员协同，参与管理</a:t>
              </a:r>
              <a:endParaRPr kumimoji="1" lang="en-US" altLang="zh-CN" sz="1300" dirty="0">
                <a:solidFill>
                  <a:schemeClr val="tx1">
                    <a:lumMod val="85000"/>
                    <a:lumOff val="15000"/>
                  </a:schemeClr>
                </a:solidFill>
                <a:latin typeface="微软雅黑" panose="020B0503020204020204" charset="-122"/>
                <a:ea typeface="微软雅黑" panose="020B0503020204020204" charset="-122"/>
              </a:endParaRPr>
            </a:p>
            <a:p>
              <a:pPr marL="171450" indent="-171450">
                <a:lnSpc>
                  <a:spcPct val="150000"/>
                </a:lnSpc>
                <a:buFont typeface="Arial" panose="020B0604020202020204" pitchFamily="34" charset="0"/>
                <a:buChar char="•"/>
              </a:pPr>
              <a:r>
                <a:rPr kumimoji="1" lang="zh-CN" altLang="en-US" sz="1300" dirty="0">
                  <a:solidFill>
                    <a:schemeClr val="tx1">
                      <a:lumMod val="85000"/>
                      <a:lumOff val="15000"/>
                    </a:schemeClr>
                  </a:solidFill>
                  <a:latin typeface="微软雅黑" panose="020B0503020204020204" charset="-122"/>
                  <a:ea typeface="微软雅黑" panose="020B0503020204020204" charset="-122"/>
                </a:rPr>
                <a:t>智慧协同，数字决策</a:t>
              </a:r>
              <a:endParaRPr kumimoji="1" lang="zh-CN" altLang="en-US" sz="1300" dirty="0">
                <a:solidFill>
                  <a:schemeClr val="tx1">
                    <a:lumMod val="85000"/>
                    <a:lumOff val="15000"/>
                  </a:schemeClr>
                </a:solidFill>
                <a:latin typeface="微软雅黑" panose="020B0503020204020204" charset="-122"/>
                <a:ea typeface="微软雅黑" panose="020B0503020204020204" charset="-122"/>
              </a:endParaRPr>
            </a:p>
          </p:txBody>
        </p:sp>
        <p:sp>
          <p:nvSpPr>
            <p:cNvPr id="56" name="文本框 19"/>
            <p:cNvSpPr txBox="1"/>
            <p:nvPr/>
          </p:nvSpPr>
          <p:spPr>
            <a:xfrm>
              <a:off x="3953953" y="4026167"/>
              <a:ext cx="1840247" cy="900246"/>
            </a:xfrm>
            <a:prstGeom prst="rect">
              <a:avLst/>
            </a:prstGeom>
            <a:noFill/>
          </p:spPr>
          <p:txBody>
            <a:bodyPr wrap="none" lIns="0" tIns="0" rIns="0" bIns="0" rtlCol="0">
              <a:spAutoFit/>
            </a:bodyPr>
            <a:lstStyle>
              <a:defPPr>
                <a:defRPr lang="zh-CN"/>
              </a:defPPr>
              <a:lvl1pPr marL="171450" indent="-171450">
                <a:lnSpc>
                  <a:spcPct val="150000"/>
                </a:lnSpc>
                <a:buFont typeface="Arial" panose="020B0604020202020204" pitchFamily="34" charset="0"/>
                <a:buChar char="•"/>
                <a:defRPr kumimoji="1" sz="1400">
                  <a:solidFill>
                    <a:schemeClr val="tx1">
                      <a:lumMod val="75000"/>
                      <a:lumOff val="25000"/>
                    </a:schemeClr>
                  </a:solidFill>
                  <a:latin typeface="微软雅黑" panose="020B0503020204020204" charset="-122"/>
                  <a:ea typeface="微软雅黑" panose="020B0503020204020204" charset="-122"/>
                </a:defRPr>
              </a:lvl1pPr>
            </a:lstStyle>
            <a:p>
              <a:r>
                <a:rPr lang="zh-CN" altLang="en-US" sz="1300" dirty="0">
                  <a:solidFill>
                    <a:schemeClr val="tx1">
                      <a:lumMod val="85000"/>
                      <a:lumOff val="15000"/>
                    </a:schemeClr>
                  </a:solidFill>
                </a:rPr>
                <a:t>业务可扩展，更加灵活</a:t>
              </a:r>
              <a:endParaRPr lang="en-US" altLang="zh-CN" sz="1300" dirty="0">
                <a:solidFill>
                  <a:schemeClr val="tx1">
                    <a:lumMod val="85000"/>
                    <a:lumOff val="15000"/>
                  </a:schemeClr>
                </a:solidFill>
              </a:endParaRPr>
            </a:p>
            <a:p>
              <a:r>
                <a:rPr lang="zh-CN" altLang="en-US" sz="1300" dirty="0">
                  <a:solidFill>
                    <a:schemeClr val="tx1">
                      <a:lumMod val="85000"/>
                      <a:lumOff val="15000"/>
                    </a:schemeClr>
                  </a:solidFill>
                </a:rPr>
                <a:t>具备良好开放性</a:t>
              </a:r>
              <a:endParaRPr lang="en-US" altLang="zh-CN" sz="1300" dirty="0">
                <a:solidFill>
                  <a:schemeClr val="tx1">
                    <a:lumMod val="85000"/>
                    <a:lumOff val="15000"/>
                  </a:schemeClr>
                </a:solidFill>
              </a:endParaRPr>
            </a:p>
            <a:p>
              <a:r>
                <a:rPr lang="zh-CN" altLang="en-US" sz="1300" dirty="0">
                  <a:solidFill>
                    <a:schemeClr val="tx1">
                      <a:lumMod val="85000"/>
                      <a:lumOff val="15000"/>
                    </a:schemeClr>
                  </a:solidFill>
                </a:rPr>
                <a:t>可升级，可复用</a:t>
              </a:r>
              <a:endParaRPr lang="en-US" altLang="zh-CN" sz="1300" dirty="0">
                <a:solidFill>
                  <a:schemeClr val="tx1">
                    <a:lumMod val="85000"/>
                    <a:lumOff val="15000"/>
                  </a:schemeClr>
                </a:solidFill>
              </a:endParaRPr>
            </a:p>
          </p:txBody>
        </p:sp>
        <p:sp>
          <p:nvSpPr>
            <p:cNvPr id="57" name="文本框 18"/>
            <p:cNvSpPr txBox="1"/>
            <p:nvPr/>
          </p:nvSpPr>
          <p:spPr>
            <a:xfrm>
              <a:off x="6057744" y="4026166"/>
              <a:ext cx="1673535" cy="864852"/>
            </a:xfrm>
            <a:prstGeom prst="rect">
              <a:avLst/>
            </a:prstGeom>
            <a:noFill/>
          </p:spPr>
          <p:txBody>
            <a:bodyPr wrap="none" lIns="0" tIns="0" rIns="0" bIns="0" rtlCol="0">
              <a:spAutoFit/>
            </a:bodyPr>
            <a:lstStyle>
              <a:defPPr>
                <a:defRPr lang="zh-CN"/>
              </a:defPPr>
              <a:lvl1pPr marL="171450" indent="-171450">
                <a:lnSpc>
                  <a:spcPct val="150000"/>
                </a:lnSpc>
                <a:buFont typeface="Arial" panose="020B0604020202020204" pitchFamily="34" charset="0"/>
                <a:buChar char="•"/>
                <a:defRPr kumimoji="1" sz="1400">
                  <a:solidFill>
                    <a:schemeClr val="tx1">
                      <a:lumMod val="75000"/>
                      <a:lumOff val="25000"/>
                    </a:schemeClr>
                  </a:solidFill>
                  <a:latin typeface="微软雅黑" panose="020B0503020204020204" charset="-122"/>
                  <a:ea typeface="微软雅黑" panose="020B0503020204020204" charset="-122"/>
                </a:defRPr>
              </a:lvl1pPr>
            </a:lstStyle>
            <a:p>
              <a:r>
                <a:rPr lang="zh-CN" altLang="en-US" sz="1300">
                  <a:solidFill>
                    <a:schemeClr val="tx1">
                      <a:lumMod val="85000"/>
                      <a:lumOff val="15000"/>
                    </a:schemeClr>
                  </a:solidFill>
                </a:rPr>
                <a:t>智能助手，智能问答</a:t>
              </a:r>
              <a:endParaRPr lang="en-US" altLang="zh-CN" sz="1300" dirty="0">
                <a:solidFill>
                  <a:schemeClr val="tx1">
                    <a:lumMod val="85000"/>
                    <a:lumOff val="15000"/>
                  </a:schemeClr>
                </a:solidFill>
              </a:endParaRPr>
            </a:p>
            <a:p>
              <a:r>
                <a:rPr lang="zh-CN" altLang="en-US" sz="1300">
                  <a:solidFill>
                    <a:schemeClr val="tx1">
                      <a:lumMod val="85000"/>
                      <a:lumOff val="15000"/>
                    </a:schemeClr>
                  </a:solidFill>
                </a:rPr>
                <a:t>智能分析，辅助决策</a:t>
              </a:r>
              <a:endParaRPr lang="en-US" altLang="zh-CN" sz="1300" dirty="0">
                <a:solidFill>
                  <a:schemeClr val="tx1">
                    <a:lumMod val="85000"/>
                    <a:lumOff val="15000"/>
                  </a:schemeClr>
                </a:solidFill>
              </a:endParaRPr>
            </a:p>
            <a:p>
              <a:r>
                <a:rPr lang="zh-CN" altLang="en-US" sz="1300">
                  <a:solidFill>
                    <a:schemeClr val="tx1">
                      <a:lumMod val="85000"/>
                      <a:lumOff val="15000"/>
                    </a:schemeClr>
                  </a:solidFill>
                </a:rPr>
                <a:t>智能审批，把控风险</a:t>
              </a:r>
              <a:endParaRPr lang="zh-CN" altLang="en-US" sz="1300" dirty="0">
                <a:solidFill>
                  <a:schemeClr val="tx1">
                    <a:lumMod val="85000"/>
                    <a:lumOff val="15000"/>
                  </a:schemeClr>
                </a:solidFill>
              </a:endParaRPr>
            </a:p>
          </p:txBody>
        </p:sp>
        <p:sp>
          <p:nvSpPr>
            <p:cNvPr id="58" name="文本框 10"/>
            <p:cNvSpPr txBox="1"/>
            <p:nvPr/>
          </p:nvSpPr>
          <p:spPr>
            <a:xfrm>
              <a:off x="4031057" y="1581375"/>
              <a:ext cx="3588017" cy="562630"/>
            </a:xfrm>
            <a:prstGeom prst="roundRect">
              <a:avLst>
                <a:gd name="adj" fmla="val 50000"/>
              </a:avLst>
            </a:prstGeom>
            <a:solidFill>
              <a:srgbClr val="0070C0"/>
            </a:solidFill>
            <a:ln>
              <a:solidFill>
                <a:schemeClr val="bg1"/>
              </a:solidFill>
            </a:ln>
            <a:effectLst>
              <a:outerShdw blurRad="63500" sx="102000" sy="102000" algn="ctr" rotWithShape="0">
                <a:srgbClr val="00B0F0">
                  <a:alpha val="40000"/>
                </a:srgbClr>
              </a:outerShdw>
            </a:effectLst>
          </p:spPr>
          <p:txBody>
            <a:bodyPr wrap="square" rtlCol="0" anchor="ctr">
              <a:spAutoFit/>
            </a:bodyPr>
            <a:lstStyle/>
            <a:p>
              <a:pPr algn="ctr"/>
              <a:r>
                <a:rPr kumimoji="1" lang="zh-CN" altLang="en-US" sz="2000" b="1" dirty="0">
                  <a:solidFill>
                    <a:schemeClr val="bg1"/>
                  </a:solidFill>
                  <a:latin typeface="微软雅黑" panose="020B0503020204020204" charset="-122"/>
                  <a:ea typeface="微软雅黑" panose="020B0503020204020204" charset="-122"/>
                </a:rPr>
                <a:t>数字化管理系统定位</a:t>
              </a:r>
              <a:endParaRPr kumimoji="1" lang="zh-CN" altLang="en-US" sz="2000" b="1" dirty="0">
                <a:solidFill>
                  <a:schemeClr val="bg1"/>
                </a:solidFill>
                <a:latin typeface="微软雅黑" panose="020B0503020204020204" charset="-122"/>
                <a:ea typeface="微软雅黑" panose="020B0503020204020204" charset="-122"/>
              </a:endParaRPr>
            </a:p>
          </p:txBody>
        </p:sp>
        <p:cxnSp>
          <p:nvCxnSpPr>
            <p:cNvPr id="59" name="直接连接符 58"/>
            <p:cNvCxnSpPr/>
            <p:nvPr/>
          </p:nvCxnSpPr>
          <p:spPr>
            <a:xfrm>
              <a:off x="1813571" y="3513375"/>
              <a:ext cx="8092575" cy="0"/>
            </a:xfrm>
            <a:prstGeom prst="line">
              <a:avLst/>
            </a:prstGeom>
            <a:noFill/>
            <a:ln w="63500">
              <a:solidFill>
                <a:srgbClr val="00B0F0"/>
              </a:solid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cxnSp>
        <p:grpSp>
          <p:nvGrpSpPr>
            <p:cNvPr id="60" name="组合 59"/>
            <p:cNvGrpSpPr/>
            <p:nvPr/>
          </p:nvGrpSpPr>
          <p:grpSpPr>
            <a:xfrm>
              <a:off x="1896096" y="2545791"/>
              <a:ext cx="1581676" cy="1417497"/>
              <a:chOff x="2089502" y="2563043"/>
              <a:chExt cx="1581676" cy="1417497"/>
            </a:xfrm>
          </p:grpSpPr>
          <p:sp>
            <p:nvSpPr>
              <p:cNvPr id="79" name="矩形 78"/>
              <p:cNvSpPr/>
              <p:nvPr/>
            </p:nvSpPr>
            <p:spPr>
              <a:xfrm>
                <a:off x="2089502" y="2563043"/>
                <a:ext cx="1581676" cy="1313980"/>
              </a:xfrm>
              <a:prstGeom prst="rect">
                <a:avLst/>
              </a:prstGeom>
              <a:solidFill>
                <a:srgbClr val="0070C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288000" rtlCol="0" anchor="b" anchorCtr="0"/>
              <a:lstStyle/>
              <a:p>
                <a:pPr algn="ctr"/>
                <a:r>
                  <a:rPr kumimoji="1" lang="zh-CN" altLang="en-US" sz="1800" b="1" dirty="0">
                    <a:solidFill>
                      <a:schemeClr val="bg1"/>
                    </a:solidFill>
                    <a:latin typeface="微软雅黑" panose="020B0503020204020204" charset="-122"/>
                    <a:ea typeface="微软雅黑" panose="020B0503020204020204" charset="-122"/>
                  </a:rPr>
                  <a:t>协同化</a:t>
                </a:r>
                <a:endParaRPr kumimoji="1" lang="zh-CN" altLang="en-US" sz="1800" b="1" dirty="0">
                  <a:solidFill>
                    <a:schemeClr val="bg1"/>
                  </a:solidFill>
                  <a:latin typeface="微软雅黑" panose="020B0503020204020204" charset="-122"/>
                  <a:ea typeface="微软雅黑" panose="020B0503020204020204" charset="-122"/>
                </a:endParaRPr>
              </a:p>
            </p:txBody>
          </p:sp>
          <p:sp>
            <p:nvSpPr>
              <p:cNvPr id="80" name="Freeform 9"/>
              <p:cNvSpPr>
                <a:spLocks noEditPoints="1"/>
              </p:cNvSpPr>
              <p:nvPr/>
            </p:nvSpPr>
            <p:spPr bwMode="auto">
              <a:xfrm>
                <a:off x="2674251" y="2807050"/>
                <a:ext cx="409096" cy="409096"/>
              </a:xfrm>
              <a:custGeom>
                <a:avLst/>
                <a:gdLst>
                  <a:gd name="T0" fmla="*/ 3703 w 4917"/>
                  <a:gd name="T1" fmla="*/ 3285 h 4917"/>
                  <a:gd name="T2" fmla="*/ 3853 w 4917"/>
                  <a:gd name="T3" fmla="*/ 3654 h 4917"/>
                  <a:gd name="T4" fmla="*/ 4242 w 4917"/>
                  <a:gd name="T5" fmla="*/ 3563 h 4917"/>
                  <a:gd name="T6" fmla="*/ 4212 w 4917"/>
                  <a:gd name="T7" fmla="*/ 3164 h 4917"/>
                  <a:gd name="T8" fmla="*/ 780 w 4917"/>
                  <a:gd name="T9" fmla="*/ 3109 h 4917"/>
                  <a:gd name="T10" fmla="*/ 630 w 4917"/>
                  <a:gd name="T11" fmla="*/ 3479 h 4917"/>
                  <a:gd name="T12" fmla="*/ 972 w 4917"/>
                  <a:gd name="T13" fmla="*/ 3685 h 4917"/>
                  <a:gd name="T14" fmla="*/ 1228 w 4917"/>
                  <a:gd name="T15" fmla="*/ 3382 h 4917"/>
                  <a:gd name="T16" fmla="*/ 972 w 4917"/>
                  <a:gd name="T17" fmla="*/ 3079 h 4917"/>
                  <a:gd name="T18" fmla="*/ 4428 w 4917"/>
                  <a:gd name="T19" fmla="*/ 2948 h 4917"/>
                  <a:gd name="T20" fmla="*/ 4593 w 4917"/>
                  <a:gd name="T21" fmla="*/ 3522 h 4917"/>
                  <a:gd name="T22" fmla="*/ 4655 w 4917"/>
                  <a:gd name="T23" fmla="*/ 4014 h 4917"/>
                  <a:gd name="T24" fmla="*/ 4917 w 4917"/>
                  <a:gd name="T25" fmla="*/ 4763 h 4917"/>
                  <a:gd name="T26" fmla="*/ 4696 w 4917"/>
                  <a:gd name="T27" fmla="*/ 4902 h 4917"/>
                  <a:gd name="T28" fmla="*/ 4554 w 4917"/>
                  <a:gd name="T29" fmla="*/ 4447 h 4917"/>
                  <a:gd name="T30" fmla="*/ 4125 w 4917"/>
                  <a:gd name="T31" fmla="*/ 4014 h 4917"/>
                  <a:gd name="T32" fmla="*/ 3582 w 4917"/>
                  <a:gd name="T33" fmla="*/ 4194 h 4917"/>
                  <a:gd name="T34" fmla="*/ 3374 w 4917"/>
                  <a:gd name="T35" fmla="*/ 4799 h 4917"/>
                  <a:gd name="T36" fmla="*/ 3129 w 4917"/>
                  <a:gd name="T37" fmla="*/ 4883 h 4917"/>
                  <a:gd name="T38" fmla="*/ 3155 w 4917"/>
                  <a:gd name="T39" fmla="*/ 4317 h 4917"/>
                  <a:gd name="T40" fmla="*/ 3513 w 4917"/>
                  <a:gd name="T41" fmla="*/ 3764 h 4917"/>
                  <a:gd name="T42" fmla="*/ 3414 w 4917"/>
                  <a:gd name="T43" fmla="*/ 3174 h 4917"/>
                  <a:gd name="T44" fmla="*/ 3853 w 4917"/>
                  <a:gd name="T45" fmla="*/ 2783 h 4917"/>
                  <a:gd name="T46" fmla="*/ 1306 w 4917"/>
                  <a:gd name="T47" fmla="*/ 2903 h 4917"/>
                  <a:gd name="T48" fmla="*/ 1532 w 4917"/>
                  <a:gd name="T49" fmla="*/ 3452 h 4917"/>
                  <a:gd name="T50" fmla="*/ 1530 w 4917"/>
                  <a:gd name="T51" fmla="*/ 3955 h 4917"/>
                  <a:gd name="T52" fmla="*/ 1841 w 4917"/>
                  <a:gd name="T53" fmla="*/ 4671 h 4917"/>
                  <a:gd name="T54" fmla="*/ 1654 w 4917"/>
                  <a:gd name="T55" fmla="*/ 4913 h 4917"/>
                  <a:gd name="T56" fmla="*/ 1505 w 4917"/>
                  <a:gd name="T57" fmla="*/ 4521 h 4917"/>
                  <a:gd name="T58" fmla="*/ 1115 w 4917"/>
                  <a:gd name="T59" fmla="*/ 4035 h 4917"/>
                  <a:gd name="T60" fmla="*/ 558 w 4917"/>
                  <a:gd name="T61" fmla="*/ 4145 h 4917"/>
                  <a:gd name="T62" fmla="*/ 307 w 4917"/>
                  <a:gd name="T63" fmla="*/ 4763 h 4917"/>
                  <a:gd name="T64" fmla="*/ 86 w 4917"/>
                  <a:gd name="T65" fmla="*/ 4902 h 4917"/>
                  <a:gd name="T66" fmla="*/ 53 w 4917"/>
                  <a:gd name="T67" fmla="*/ 4400 h 4917"/>
                  <a:gd name="T68" fmla="*/ 486 w 4917"/>
                  <a:gd name="T69" fmla="*/ 3815 h 4917"/>
                  <a:gd name="T70" fmla="*/ 324 w 4917"/>
                  <a:gd name="T71" fmla="*/ 3240 h 4917"/>
                  <a:gd name="T72" fmla="*/ 715 w 4917"/>
                  <a:gd name="T73" fmla="*/ 2803 h 4917"/>
                  <a:gd name="T74" fmla="*/ 2596 w 4917"/>
                  <a:gd name="T75" fmla="*/ 2241 h 4917"/>
                  <a:gd name="T76" fmla="*/ 3062 w 4917"/>
                  <a:gd name="T77" fmla="*/ 3273 h 4917"/>
                  <a:gd name="T78" fmla="*/ 2834 w 4917"/>
                  <a:gd name="T79" fmla="*/ 3354 h 4917"/>
                  <a:gd name="T80" fmla="*/ 1941 w 4917"/>
                  <a:gd name="T81" fmla="*/ 3367 h 4917"/>
                  <a:gd name="T82" fmla="*/ 1870 w 4917"/>
                  <a:gd name="T83" fmla="*/ 3139 h 4917"/>
                  <a:gd name="T84" fmla="*/ 2423 w 4917"/>
                  <a:gd name="T85" fmla="*/ 2159 h 4917"/>
                  <a:gd name="T86" fmla="*/ 2186 w 4917"/>
                  <a:gd name="T87" fmla="*/ 473 h 4917"/>
                  <a:gd name="T88" fmla="*/ 2277 w 4917"/>
                  <a:gd name="T89" fmla="*/ 863 h 4917"/>
                  <a:gd name="T90" fmla="*/ 2675 w 4917"/>
                  <a:gd name="T91" fmla="*/ 832 h 4917"/>
                  <a:gd name="T92" fmla="*/ 2705 w 4917"/>
                  <a:gd name="T93" fmla="*/ 433 h 4917"/>
                  <a:gd name="T94" fmla="*/ 2599 w 4917"/>
                  <a:gd name="T95" fmla="*/ 16 h 4917"/>
                  <a:gd name="T96" fmla="*/ 3037 w 4917"/>
                  <a:gd name="T97" fmla="*/ 408 h 4917"/>
                  <a:gd name="T98" fmla="*/ 2938 w 4917"/>
                  <a:gd name="T99" fmla="*/ 999 h 4917"/>
                  <a:gd name="T100" fmla="*/ 3296 w 4917"/>
                  <a:gd name="T101" fmla="*/ 1550 h 4917"/>
                  <a:gd name="T102" fmla="*/ 3322 w 4917"/>
                  <a:gd name="T103" fmla="*/ 2117 h 4917"/>
                  <a:gd name="T104" fmla="*/ 3077 w 4917"/>
                  <a:gd name="T105" fmla="*/ 2032 h 4917"/>
                  <a:gd name="T106" fmla="*/ 2869 w 4917"/>
                  <a:gd name="T107" fmla="*/ 1427 h 4917"/>
                  <a:gd name="T108" fmla="*/ 2326 w 4917"/>
                  <a:gd name="T109" fmla="*/ 1247 h 4917"/>
                  <a:gd name="T110" fmla="*/ 1897 w 4917"/>
                  <a:gd name="T111" fmla="*/ 1680 h 4917"/>
                  <a:gd name="T112" fmla="*/ 1757 w 4917"/>
                  <a:gd name="T113" fmla="*/ 2135 h 4917"/>
                  <a:gd name="T114" fmla="*/ 1536 w 4917"/>
                  <a:gd name="T115" fmla="*/ 1996 h 4917"/>
                  <a:gd name="T116" fmla="*/ 1796 w 4917"/>
                  <a:gd name="T117" fmla="*/ 1247 h 4917"/>
                  <a:gd name="T118" fmla="*/ 1860 w 4917"/>
                  <a:gd name="T119" fmla="*/ 756 h 4917"/>
                  <a:gd name="T120" fmla="*/ 2023 w 4917"/>
                  <a:gd name="T121" fmla="*/ 181 h 4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17" h="4917">
                    <a:moveTo>
                      <a:pt x="3994" y="3074"/>
                    </a:moveTo>
                    <a:lnTo>
                      <a:pt x="3944" y="3079"/>
                    </a:lnTo>
                    <a:lnTo>
                      <a:pt x="3897" y="3089"/>
                    </a:lnTo>
                    <a:lnTo>
                      <a:pt x="3853" y="3109"/>
                    </a:lnTo>
                    <a:lnTo>
                      <a:pt x="3813" y="3134"/>
                    </a:lnTo>
                    <a:lnTo>
                      <a:pt x="3777" y="3164"/>
                    </a:lnTo>
                    <a:lnTo>
                      <a:pt x="3746" y="3200"/>
                    </a:lnTo>
                    <a:lnTo>
                      <a:pt x="3722" y="3240"/>
                    </a:lnTo>
                    <a:lnTo>
                      <a:pt x="3703" y="3285"/>
                    </a:lnTo>
                    <a:lnTo>
                      <a:pt x="3691" y="3331"/>
                    </a:lnTo>
                    <a:lnTo>
                      <a:pt x="3688" y="3382"/>
                    </a:lnTo>
                    <a:lnTo>
                      <a:pt x="3691" y="3431"/>
                    </a:lnTo>
                    <a:lnTo>
                      <a:pt x="3703" y="3479"/>
                    </a:lnTo>
                    <a:lnTo>
                      <a:pt x="3722" y="3522"/>
                    </a:lnTo>
                    <a:lnTo>
                      <a:pt x="3746" y="3563"/>
                    </a:lnTo>
                    <a:lnTo>
                      <a:pt x="3777" y="3599"/>
                    </a:lnTo>
                    <a:lnTo>
                      <a:pt x="3813" y="3630"/>
                    </a:lnTo>
                    <a:lnTo>
                      <a:pt x="3853" y="3654"/>
                    </a:lnTo>
                    <a:lnTo>
                      <a:pt x="3897" y="3673"/>
                    </a:lnTo>
                    <a:lnTo>
                      <a:pt x="3944" y="3685"/>
                    </a:lnTo>
                    <a:lnTo>
                      <a:pt x="3994" y="3688"/>
                    </a:lnTo>
                    <a:lnTo>
                      <a:pt x="4045" y="3685"/>
                    </a:lnTo>
                    <a:lnTo>
                      <a:pt x="4091" y="3673"/>
                    </a:lnTo>
                    <a:lnTo>
                      <a:pt x="4136" y="3654"/>
                    </a:lnTo>
                    <a:lnTo>
                      <a:pt x="4176" y="3630"/>
                    </a:lnTo>
                    <a:lnTo>
                      <a:pt x="4212" y="3599"/>
                    </a:lnTo>
                    <a:lnTo>
                      <a:pt x="4242" y="3563"/>
                    </a:lnTo>
                    <a:lnTo>
                      <a:pt x="4267" y="3522"/>
                    </a:lnTo>
                    <a:lnTo>
                      <a:pt x="4286" y="3479"/>
                    </a:lnTo>
                    <a:lnTo>
                      <a:pt x="4297" y="3431"/>
                    </a:lnTo>
                    <a:lnTo>
                      <a:pt x="4301" y="3382"/>
                    </a:lnTo>
                    <a:lnTo>
                      <a:pt x="4297" y="3331"/>
                    </a:lnTo>
                    <a:lnTo>
                      <a:pt x="4286" y="3285"/>
                    </a:lnTo>
                    <a:lnTo>
                      <a:pt x="4267" y="3240"/>
                    </a:lnTo>
                    <a:lnTo>
                      <a:pt x="4242" y="3200"/>
                    </a:lnTo>
                    <a:lnTo>
                      <a:pt x="4212" y="3164"/>
                    </a:lnTo>
                    <a:lnTo>
                      <a:pt x="4176" y="3134"/>
                    </a:lnTo>
                    <a:lnTo>
                      <a:pt x="4136" y="3109"/>
                    </a:lnTo>
                    <a:lnTo>
                      <a:pt x="4091" y="3089"/>
                    </a:lnTo>
                    <a:lnTo>
                      <a:pt x="4045" y="3079"/>
                    </a:lnTo>
                    <a:lnTo>
                      <a:pt x="3994" y="3074"/>
                    </a:lnTo>
                    <a:close/>
                    <a:moveTo>
                      <a:pt x="921" y="3074"/>
                    </a:moveTo>
                    <a:lnTo>
                      <a:pt x="872" y="3079"/>
                    </a:lnTo>
                    <a:lnTo>
                      <a:pt x="824" y="3089"/>
                    </a:lnTo>
                    <a:lnTo>
                      <a:pt x="780" y="3109"/>
                    </a:lnTo>
                    <a:lnTo>
                      <a:pt x="740" y="3134"/>
                    </a:lnTo>
                    <a:lnTo>
                      <a:pt x="704" y="3164"/>
                    </a:lnTo>
                    <a:lnTo>
                      <a:pt x="673" y="3200"/>
                    </a:lnTo>
                    <a:lnTo>
                      <a:pt x="649" y="3240"/>
                    </a:lnTo>
                    <a:lnTo>
                      <a:pt x="630" y="3285"/>
                    </a:lnTo>
                    <a:lnTo>
                      <a:pt x="618" y="3331"/>
                    </a:lnTo>
                    <a:lnTo>
                      <a:pt x="615" y="3382"/>
                    </a:lnTo>
                    <a:lnTo>
                      <a:pt x="618" y="3431"/>
                    </a:lnTo>
                    <a:lnTo>
                      <a:pt x="630" y="3479"/>
                    </a:lnTo>
                    <a:lnTo>
                      <a:pt x="649" y="3522"/>
                    </a:lnTo>
                    <a:lnTo>
                      <a:pt x="673" y="3563"/>
                    </a:lnTo>
                    <a:lnTo>
                      <a:pt x="704" y="3599"/>
                    </a:lnTo>
                    <a:lnTo>
                      <a:pt x="740" y="3630"/>
                    </a:lnTo>
                    <a:lnTo>
                      <a:pt x="780" y="3654"/>
                    </a:lnTo>
                    <a:lnTo>
                      <a:pt x="824" y="3673"/>
                    </a:lnTo>
                    <a:lnTo>
                      <a:pt x="872" y="3685"/>
                    </a:lnTo>
                    <a:lnTo>
                      <a:pt x="921" y="3688"/>
                    </a:lnTo>
                    <a:lnTo>
                      <a:pt x="972" y="3685"/>
                    </a:lnTo>
                    <a:lnTo>
                      <a:pt x="1018" y="3673"/>
                    </a:lnTo>
                    <a:lnTo>
                      <a:pt x="1063" y="3654"/>
                    </a:lnTo>
                    <a:lnTo>
                      <a:pt x="1103" y="3630"/>
                    </a:lnTo>
                    <a:lnTo>
                      <a:pt x="1139" y="3599"/>
                    </a:lnTo>
                    <a:lnTo>
                      <a:pt x="1169" y="3563"/>
                    </a:lnTo>
                    <a:lnTo>
                      <a:pt x="1194" y="3522"/>
                    </a:lnTo>
                    <a:lnTo>
                      <a:pt x="1213" y="3479"/>
                    </a:lnTo>
                    <a:lnTo>
                      <a:pt x="1225" y="3431"/>
                    </a:lnTo>
                    <a:lnTo>
                      <a:pt x="1228" y="3382"/>
                    </a:lnTo>
                    <a:lnTo>
                      <a:pt x="1225" y="3331"/>
                    </a:lnTo>
                    <a:lnTo>
                      <a:pt x="1213" y="3285"/>
                    </a:lnTo>
                    <a:lnTo>
                      <a:pt x="1194" y="3240"/>
                    </a:lnTo>
                    <a:lnTo>
                      <a:pt x="1169" y="3200"/>
                    </a:lnTo>
                    <a:lnTo>
                      <a:pt x="1139" y="3164"/>
                    </a:lnTo>
                    <a:lnTo>
                      <a:pt x="1103" y="3134"/>
                    </a:lnTo>
                    <a:lnTo>
                      <a:pt x="1063" y="3109"/>
                    </a:lnTo>
                    <a:lnTo>
                      <a:pt x="1018" y="3089"/>
                    </a:lnTo>
                    <a:lnTo>
                      <a:pt x="972" y="3079"/>
                    </a:lnTo>
                    <a:lnTo>
                      <a:pt x="921" y="3074"/>
                    </a:lnTo>
                    <a:close/>
                    <a:moveTo>
                      <a:pt x="3994" y="2767"/>
                    </a:moveTo>
                    <a:lnTo>
                      <a:pt x="4065" y="2771"/>
                    </a:lnTo>
                    <a:lnTo>
                      <a:pt x="4134" y="2783"/>
                    </a:lnTo>
                    <a:lnTo>
                      <a:pt x="4201" y="2803"/>
                    </a:lnTo>
                    <a:lnTo>
                      <a:pt x="4264" y="2830"/>
                    </a:lnTo>
                    <a:lnTo>
                      <a:pt x="4324" y="2862"/>
                    </a:lnTo>
                    <a:lnTo>
                      <a:pt x="4377" y="2903"/>
                    </a:lnTo>
                    <a:lnTo>
                      <a:pt x="4428" y="2948"/>
                    </a:lnTo>
                    <a:lnTo>
                      <a:pt x="4473" y="2997"/>
                    </a:lnTo>
                    <a:lnTo>
                      <a:pt x="4513" y="3052"/>
                    </a:lnTo>
                    <a:lnTo>
                      <a:pt x="4546" y="3112"/>
                    </a:lnTo>
                    <a:lnTo>
                      <a:pt x="4573" y="3174"/>
                    </a:lnTo>
                    <a:lnTo>
                      <a:pt x="4593" y="3240"/>
                    </a:lnTo>
                    <a:lnTo>
                      <a:pt x="4604" y="3310"/>
                    </a:lnTo>
                    <a:lnTo>
                      <a:pt x="4609" y="3382"/>
                    </a:lnTo>
                    <a:lnTo>
                      <a:pt x="4604" y="3452"/>
                    </a:lnTo>
                    <a:lnTo>
                      <a:pt x="4593" y="3522"/>
                    </a:lnTo>
                    <a:lnTo>
                      <a:pt x="4573" y="3588"/>
                    </a:lnTo>
                    <a:lnTo>
                      <a:pt x="4546" y="3651"/>
                    </a:lnTo>
                    <a:lnTo>
                      <a:pt x="4513" y="3711"/>
                    </a:lnTo>
                    <a:lnTo>
                      <a:pt x="4475" y="3764"/>
                    </a:lnTo>
                    <a:lnTo>
                      <a:pt x="4430" y="3815"/>
                    </a:lnTo>
                    <a:lnTo>
                      <a:pt x="4489" y="3857"/>
                    </a:lnTo>
                    <a:lnTo>
                      <a:pt x="4548" y="3903"/>
                    </a:lnTo>
                    <a:lnTo>
                      <a:pt x="4603" y="3955"/>
                    </a:lnTo>
                    <a:lnTo>
                      <a:pt x="4655" y="4014"/>
                    </a:lnTo>
                    <a:lnTo>
                      <a:pt x="4709" y="4084"/>
                    </a:lnTo>
                    <a:lnTo>
                      <a:pt x="4757" y="4157"/>
                    </a:lnTo>
                    <a:lnTo>
                      <a:pt x="4797" y="4235"/>
                    </a:lnTo>
                    <a:lnTo>
                      <a:pt x="4833" y="4317"/>
                    </a:lnTo>
                    <a:lnTo>
                      <a:pt x="4863" y="4400"/>
                    </a:lnTo>
                    <a:lnTo>
                      <a:pt x="4887" y="4488"/>
                    </a:lnTo>
                    <a:lnTo>
                      <a:pt x="4903" y="4578"/>
                    </a:lnTo>
                    <a:lnTo>
                      <a:pt x="4912" y="4671"/>
                    </a:lnTo>
                    <a:lnTo>
                      <a:pt x="4917" y="4763"/>
                    </a:lnTo>
                    <a:lnTo>
                      <a:pt x="4912" y="4799"/>
                    </a:lnTo>
                    <a:lnTo>
                      <a:pt x="4900" y="4830"/>
                    </a:lnTo>
                    <a:lnTo>
                      <a:pt x="4882" y="4859"/>
                    </a:lnTo>
                    <a:lnTo>
                      <a:pt x="4858" y="4883"/>
                    </a:lnTo>
                    <a:lnTo>
                      <a:pt x="4830" y="4902"/>
                    </a:lnTo>
                    <a:lnTo>
                      <a:pt x="4799" y="4913"/>
                    </a:lnTo>
                    <a:lnTo>
                      <a:pt x="4763" y="4917"/>
                    </a:lnTo>
                    <a:lnTo>
                      <a:pt x="4727" y="4913"/>
                    </a:lnTo>
                    <a:lnTo>
                      <a:pt x="4696" y="4902"/>
                    </a:lnTo>
                    <a:lnTo>
                      <a:pt x="4666" y="4883"/>
                    </a:lnTo>
                    <a:lnTo>
                      <a:pt x="4643" y="4859"/>
                    </a:lnTo>
                    <a:lnTo>
                      <a:pt x="4624" y="4830"/>
                    </a:lnTo>
                    <a:lnTo>
                      <a:pt x="4613" y="4799"/>
                    </a:lnTo>
                    <a:lnTo>
                      <a:pt x="4609" y="4763"/>
                    </a:lnTo>
                    <a:lnTo>
                      <a:pt x="4606" y="4680"/>
                    </a:lnTo>
                    <a:lnTo>
                      <a:pt x="4594" y="4599"/>
                    </a:lnTo>
                    <a:lnTo>
                      <a:pt x="4578" y="4521"/>
                    </a:lnTo>
                    <a:lnTo>
                      <a:pt x="4554" y="4447"/>
                    </a:lnTo>
                    <a:lnTo>
                      <a:pt x="4525" y="4376"/>
                    </a:lnTo>
                    <a:lnTo>
                      <a:pt x="4489" y="4311"/>
                    </a:lnTo>
                    <a:lnTo>
                      <a:pt x="4451" y="4250"/>
                    </a:lnTo>
                    <a:lnTo>
                      <a:pt x="4406" y="4194"/>
                    </a:lnTo>
                    <a:lnTo>
                      <a:pt x="4357" y="4145"/>
                    </a:lnTo>
                    <a:lnTo>
                      <a:pt x="4304" y="4102"/>
                    </a:lnTo>
                    <a:lnTo>
                      <a:pt x="4248" y="4064"/>
                    </a:lnTo>
                    <a:lnTo>
                      <a:pt x="4188" y="4035"/>
                    </a:lnTo>
                    <a:lnTo>
                      <a:pt x="4125" y="4014"/>
                    </a:lnTo>
                    <a:lnTo>
                      <a:pt x="4061" y="4000"/>
                    </a:lnTo>
                    <a:lnTo>
                      <a:pt x="3994" y="3996"/>
                    </a:lnTo>
                    <a:lnTo>
                      <a:pt x="3927" y="4000"/>
                    </a:lnTo>
                    <a:lnTo>
                      <a:pt x="3862" y="4014"/>
                    </a:lnTo>
                    <a:lnTo>
                      <a:pt x="3800" y="4035"/>
                    </a:lnTo>
                    <a:lnTo>
                      <a:pt x="3740" y="4064"/>
                    </a:lnTo>
                    <a:lnTo>
                      <a:pt x="3683" y="4102"/>
                    </a:lnTo>
                    <a:lnTo>
                      <a:pt x="3631" y="4145"/>
                    </a:lnTo>
                    <a:lnTo>
                      <a:pt x="3582" y="4194"/>
                    </a:lnTo>
                    <a:lnTo>
                      <a:pt x="3537" y="4250"/>
                    </a:lnTo>
                    <a:lnTo>
                      <a:pt x="3498" y="4311"/>
                    </a:lnTo>
                    <a:lnTo>
                      <a:pt x="3462" y="4376"/>
                    </a:lnTo>
                    <a:lnTo>
                      <a:pt x="3434" y="4447"/>
                    </a:lnTo>
                    <a:lnTo>
                      <a:pt x="3410" y="4521"/>
                    </a:lnTo>
                    <a:lnTo>
                      <a:pt x="3393" y="4599"/>
                    </a:lnTo>
                    <a:lnTo>
                      <a:pt x="3383" y="4680"/>
                    </a:lnTo>
                    <a:lnTo>
                      <a:pt x="3379" y="4763"/>
                    </a:lnTo>
                    <a:lnTo>
                      <a:pt x="3374" y="4799"/>
                    </a:lnTo>
                    <a:lnTo>
                      <a:pt x="3364" y="4830"/>
                    </a:lnTo>
                    <a:lnTo>
                      <a:pt x="3346" y="4859"/>
                    </a:lnTo>
                    <a:lnTo>
                      <a:pt x="3322" y="4883"/>
                    </a:lnTo>
                    <a:lnTo>
                      <a:pt x="3293" y="4902"/>
                    </a:lnTo>
                    <a:lnTo>
                      <a:pt x="3261" y="4913"/>
                    </a:lnTo>
                    <a:lnTo>
                      <a:pt x="3225" y="4917"/>
                    </a:lnTo>
                    <a:lnTo>
                      <a:pt x="3190" y="4913"/>
                    </a:lnTo>
                    <a:lnTo>
                      <a:pt x="3158" y="4902"/>
                    </a:lnTo>
                    <a:lnTo>
                      <a:pt x="3129" y="4883"/>
                    </a:lnTo>
                    <a:lnTo>
                      <a:pt x="3105" y="4859"/>
                    </a:lnTo>
                    <a:lnTo>
                      <a:pt x="3087" y="4830"/>
                    </a:lnTo>
                    <a:lnTo>
                      <a:pt x="3075" y="4799"/>
                    </a:lnTo>
                    <a:lnTo>
                      <a:pt x="3071" y="4763"/>
                    </a:lnTo>
                    <a:lnTo>
                      <a:pt x="3075" y="4671"/>
                    </a:lnTo>
                    <a:lnTo>
                      <a:pt x="3084" y="4578"/>
                    </a:lnTo>
                    <a:lnTo>
                      <a:pt x="3102" y="4488"/>
                    </a:lnTo>
                    <a:lnTo>
                      <a:pt x="3125" y="4402"/>
                    </a:lnTo>
                    <a:lnTo>
                      <a:pt x="3155" y="4317"/>
                    </a:lnTo>
                    <a:lnTo>
                      <a:pt x="3190" y="4235"/>
                    </a:lnTo>
                    <a:lnTo>
                      <a:pt x="3232" y="4157"/>
                    </a:lnTo>
                    <a:lnTo>
                      <a:pt x="3279" y="4084"/>
                    </a:lnTo>
                    <a:lnTo>
                      <a:pt x="3332" y="4014"/>
                    </a:lnTo>
                    <a:lnTo>
                      <a:pt x="3385" y="3955"/>
                    </a:lnTo>
                    <a:lnTo>
                      <a:pt x="3440" y="3903"/>
                    </a:lnTo>
                    <a:lnTo>
                      <a:pt x="3498" y="3857"/>
                    </a:lnTo>
                    <a:lnTo>
                      <a:pt x="3558" y="3815"/>
                    </a:lnTo>
                    <a:lnTo>
                      <a:pt x="3513" y="3764"/>
                    </a:lnTo>
                    <a:lnTo>
                      <a:pt x="3474" y="3711"/>
                    </a:lnTo>
                    <a:lnTo>
                      <a:pt x="3441" y="3651"/>
                    </a:lnTo>
                    <a:lnTo>
                      <a:pt x="3414" y="3588"/>
                    </a:lnTo>
                    <a:lnTo>
                      <a:pt x="3395" y="3522"/>
                    </a:lnTo>
                    <a:lnTo>
                      <a:pt x="3383" y="3452"/>
                    </a:lnTo>
                    <a:lnTo>
                      <a:pt x="3379" y="3382"/>
                    </a:lnTo>
                    <a:lnTo>
                      <a:pt x="3383" y="3310"/>
                    </a:lnTo>
                    <a:lnTo>
                      <a:pt x="3395" y="3240"/>
                    </a:lnTo>
                    <a:lnTo>
                      <a:pt x="3414" y="3174"/>
                    </a:lnTo>
                    <a:lnTo>
                      <a:pt x="3441" y="3112"/>
                    </a:lnTo>
                    <a:lnTo>
                      <a:pt x="3476" y="3052"/>
                    </a:lnTo>
                    <a:lnTo>
                      <a:pt x="3514" y="2997"/>
                    </a:lnTo>
                    <a:lnTo>
                      <a:pt x="3559" y="2948"/>
                    </a:lnTo>
                    <a:lnTo>
                      <a:pt x="3610" y="2903"/>
                    </a:lnTo>
                    <a:lnTo>
                      <a:pt x="3665" y="2862"/>
                    </a:lnTo>
                    <a:lnTo>
                      <a:pt x="3723" y="2830"/>
                    </a:lnTo>
                    <a:lnTo>
                      <a:pt x="3786" y="2803"/>
                    </a:lnTo>
                    <a:lnTo>
                      <a:pt x="3853" y="2783"/>
                    </a:lnTo>
                    <a:lnTo>
                      <a:pt x="3922" y="2771"/>
                    </a:lnTo>
                    <a:lnTo>
                      <a:pt x="3994" y="2767"/>
                    </a:lnTo>
                    <a:close/>
                    <a:moveTo>
                      <a:pt x="921" y="2767"/>
                    </a:moveTo>
                    <a:lnTo>
                      <a:pt x="992" y="2771"/>
                    </a:lnTo>
                    <a:lnTo>
                      <a:pt x="1063" y="2783"/>
                    </a:lnTo>
                    <a:lnTo>
                      <a:pt x="1128" y="2803"/>
                    </a:lnTo>
                    <a:lnTo>
                      <a:pt x="1191" y="2830"/>
                    </a:lnTo>
                    <a:lnTo>
                      <a:pt x="1251" y="2862"/>
                    </a:lnTo>
                    <a:lnTo>
                      <a:pt x="1306" y="2903"/>
                    </a:lnTo>
                    <a:lnTo>
                      <a:pt x="1355" y="2948"/>
                    </a:lnTo>
                    <a:lnTo>
                      <a:pt x="1400" y="2997"/>
                    </a:lnTo>
                    <a:lnTo>
                      <a:pt x="1440" y="3052"/>
                    </a:lnTo>
                    <a:lnTo>
                      <a:pt x="1473" y="3112"/>
                    </a:lnTo>
                    <a:lnTo>
                      <a:pt x="1500" y="3174"/>
                    </a:lnTo>
                    <a:lnTo>
                      <a:pt x="1520" y="3240"/>
                    </a:lnTo>
                    <a:lnTo>
                      <a:pt x="1532" y="3310"/>
                    </a:lnTo>
                    <a:lnTo>
                      <a:pt x="1536" y="3382"/>
                    </a:lnTo>
                    <a:lnTo>
                      <a:pt x="1532" y="3452"/>
                    </a:lnTo>
                    <a:lnTo>
                      <a:pt x="1520" y="3522"/>
                    </a:lnTo>
                    <a:lnTo>
                      <a:pt x="1500" y="3588"/>
                    </a:lnTo>
                    <a:lnTo>
                      <a:pt x="1473" y="3651"/>
                    </a:lnTo>
                    <a:lnTo>
                      <a:pt x="1440" y="3711"/>
                    </a:lnTo>
                    <a:lnTo>
                      <a:pt x="1402" y="3764"/>
                    </a:lnTo>
                    <a:lnTo>
                      <a:pt x="1357" y="3815"/>
                    </a:lnTo>
                    <a:lnTo>
                      <a:pt x="1418" y="3857"/>
                    </a:lnTo>
                    <a:lnTo>
                      <a:pt x="1475" y="3903"/>
                    </a:lnTo>
                    <a:lnTo>
                      <a:pt x="1530" y="3955"/>
                    </a:lnTo>
                    <a:lnTo>
                      <a:pt x="1582" y="4014"/>
                    </a:lnTo>
                    <a:lnTo>
                      <a:pt x="1636" y="4084"/>
                    </a:lnTo>
                    <a:lnTo>
                      <a:pt x="1684" y="4157"/>
                    </a:lnTo>
                    <a:lnTo>
                      <a:pt x="1724" y="4235"/>
                    </a:lnTo>
                    <a:lnTo>
                      <a:pt x="1760" y="4317"/>
                    </a:lnTo>
                    <a:lnTo>
                      <a:pt x="1790" y="4400"/>
                    </a:lnTo>
                    <a:lnTo>
                      <a:pt x="1814" y="4488"/>
                    </a:lnTo>
                    <a:lnTo>
                      <a:pt x="1830" y="4578"/>
                    </a:lnTo>
                    <a:lnTo>
                      <a:pt x="1841" y="4671"/>
                    </a:lnTo>
                    <a:lnTo>
                      <a:pt x="1844" y="4763"/>
                    </a:lnTo>
                    <a:lnTo>
                      <a:pt x="1839" y="4799"/>
                    </a:lnTo>
                    <a:lnTo>
                      <a:pt x="1827" y="4830"/>
                    </a:lnTo>
                    <a:lnTo>
                      <a:pt x="1809" y="4859"/>
                    </a:lnTo>
                    <a:lnTo>
                      <a:pt x="1785" y="4883"/>
                    </a:lnTo>
                    <a:lnTo>
                      <a:pt x="1757" y="4902"/>
                    </a:lnTo>
                    <a:lnTo>
                      <a:pt x="1726" y="4913"/>
                    </a:lnTo>
                    <a:lnTo>
                      <a:pt x="1690" y="4917"/>
                    </a:lnTo>
                    <a:lnTo>
                      <a:pt x="1654" y="4913"/>
                    </a:lnTo>
                    <a:lnTo>
                      <a:pt x="1623" y="4902"/>
                    </a:lnTo>
                    <a:lnTo>
                      <a:pt x="1594" y="4883"/>
                    </a:lnTo>
                    <a:lnTo>
                      <a:pt x="1570" y="4859"/>
                    </a:lnTo>
                    <a:lnTo>
                      <a:pt x="1551" y="4830"/>
                    </a:lnTo>
                    <a:lnTo>
                      <a:pt x="1540" y="4799"/>
                    </a:lnTo>
                    <a:lnTo>
                      <a:pt x="1536" y="4763"/>
                    </a:lnTo>
                    <a:lnTo>
                      <a:pt x="1533" y="4680"/>
                    </a:lnTo>
                    <a:lnTo>
                      <a:pt x="1521" y="4599"/>
                    </a:lnTo>
                    <a:lnTo>
                      <a:pt x="1505" y="4521"/>
                    </a:lnTo>
                    <a:lnTo>
                      <a:pt x="1481" y="4447"/>
                    </a:lnTo>
                    <a:lnTo>
                      <a:pt x="1452" y="4376"/>
                    </a:lnTo>
                    <a:lnTo>
                      <a:pt x="1417" y="4311"/>
                    </a:lnTo>
                    <a:lnTo>
                      <a:pt x="1378" y="4250"/>
                    </a:lnTo>
                    <a:lnTo>
                      <a:pt x="1333" y="4194"/>
                    </a:lnTo>
                    <a:lnTo>
                      <a:pt x="1284" y="4145"/>
                    </a:lnTo>
                    <a:lnTo>
                      <a:pt x="1231" y="4102"/>
                    </a:lnTo>
                    <a:lnTo>
                      <a:pt x="1175" y="4064"/>
                    </a:lnTo>
                    <a:lnTo>
                      <a:pt x="1115" y="4035"/>
                    </a:lnTo>
                    <a:lnTo>
                      <a:pt x="1054" y="4014"/>
                    </a:lnTo>
                    <a:lnTo>
                      <a:pt x="988" y="4000"/>
                    </a:lnTo>
                    <a:lnTo>
                      <a:pt x="921" y="3996"/>
                    </a:lnTo>
                    <a:lnTo>
                      <a:pt x="855" y="4000"/>
                    </a:lnTo>
                    <a:lnTo>
                      <a:pt x="789" y="4014"/>
                    </a:lnTo>
                    <a:lnTo>
                      <a:pt x="727" y="4035"/>
                    </a:lnTo>
                    <a:lnTo>
                      <a:pt x="668" y="4064"/>
                    </a:lnTo>
                    <a:lnTo>
                      <a:pt x="612" y="4102"/>
                    </a:lnTo>
                    <a:lnTo>
                      <a:pt x="558" y="4145"/>
                    </a:lnTo>
                    <a:lnTo>
                      <a:pt x="510" y="4194"/>
                    </a:lnTo>
                    <a:lnTo>
                      <a:pt x="465" y="4250"/>
                    </a:lnTo>
                    <a:lnTo>
                      <a:pt x="425" y="4311"/>
                    </a:lnTo>
                    <a:lnTo>
                      <a:pt x="391" y="4376"/>
                    </a:lnTo>
                    <a:lnTo>
                      <a:pt x="361" y="4447"/>
                    </a:lnTo>
                    <a:lnTo>
                      <a:pt x="338" y="4521"/>
                    </a:lnTo>
                    <a:lnTo>
                      <a:pt x="321" y="4599"/>
                    </a:lnTo>
                    <a:lnTo>
                      <a:pt x="310" y="4680"/>
                    </a:lnTo>
                    <a:lnTo>
                      <a:pt x="307" y="4763"/>
                    </a:lnTo>
                    <a:lnTo>
                      <a:pt x="303" y="4799"/>
                    </a:lnTo>
                    <a:lnTo>
                      <a:pt x="291" y="4830"/>
                    </a:lnTo>
                    <a:lnTo>
                      <a:pt x="273" y="4859"/>
                    </a:lnTo>
                    <a:lnTo>
                      <a:pt x="249" y="4883"/>
                    </a:lnTo>
                    <a:lnTo>
                      <a:pt x="220" y="4902"/>
                    </a:lnTo>
                    <a:lnTo>
                      <a:pt x="189" y="4913"/>
                    </a:lnTo>
                    <a:lnTo>
                      <a:pt x="153" y="4917"/>
                    </a:lnTo>
                    <a:lnTo>
                      <a:pt x="117" y="4913"/>
                    </a:lnTo>
                    <a:lnTo>
                      <a:pt x="86" y="4902"/>
                    </a:lnTo>
                    <a:lnTo>
                      <a:pt x="58" y="4883"/>
                    </a:lnTo>
                    <a:lnTo>
                      <a:pt x="34" y="4859"/>
                    </a:lnTo>
                    <a:lnTo>
                      <a:pt x="14" y="4830"/>
                    </a:lnTo>
                    <a:lnTo>
                      <a:pt x="4" y="4799"/>
                    </a:lnTo>
                    <a:lnTo>
                      <a:pt x="0" y="4763"/>
                    </a:lnTo>
                    <a:lnTo>
                      <a:pt x="2" y="4671"/>
                    </a:lnTo>
                    <a:lnTo>
                      <a:pt x="13" y="4578"/>
                    </a:lnTo>
                    <a:lnTo>
                      <a:pt x="29" y="4488"/>
                    </a:lnTo>
                    <a:lnTo>
                      <a:pt x="53" y="4400"/>
                    </a:lnTo>
                    <a:lnTo>
                      <a:pt x="82" y="4317"/>
                    </a:lnTo>
                    <a:lnTo>
                      <a:pt x="117" y="4235"/>
                    </a:lnTo>
                    <a:lnTo>
                      <a:pt x="159" y="4157"/>
                    </a:lnTo>
                    <a:lnTo>
                      <a:pt x="207" y="4084"/>
                    </a:lnTo>
                    <a:lnTo>
                      <a:pt x="259" y="4014"/>
                    </a:lnTo>
                    <a:lnTo>
                      <a:pt x="312" y="3955"/>
                    </a:lnTo>
                    <a:lnTo>
                      <a:pt x="367" y="3903"/>
                    </a:lnTo>
                    <a:lnTo>
                      <a:pt x="425" y="3857"/>
                    </a:lnTo>
                    <a:lnTo>
                      <a:pt x="486" y="3815"/>
                    </a:lnTo>
                    <a:lnTo>
                      <a:pt x="441" y="3764"/>
                    </a:lnTo>
                    <a:lnTo>
                      <a:pt x="403" y="3711"/>
                    </a:lnTo>
                    <a:lnTo>
                      <a:pt x="368" y="3651"/>
                    </a:lnTo>
                    <a:lnTo>
                      <a:pt x="343" y="3588"/>
                    </a:lnTo>
                    <a:lnTo>
                      <a:pt x="324" y="3522"/>
                    </a:lnTo>
                    <a:lnTo>
                      <a:pt x="312" y="3452"/>
                    </a:lnTo>
                    <a:lnTo>
                      <a:pt x="307" y="3382"/>
                    </a:lnTo>
                    <a:lnTo>
                      <a:pt x="312" y="3310"/>
                    </a:lnTo>
                    <a:lnTo>
                      <a:pt x="324" y="3240"/>
                    </a:lnTo>
                    <a:lnTo>
                      <a:pt x="343" y="3174"/>
                    </a:lnTo>
                    <a:lnTo>
                      <a:pt x="370" y="3112"/>
                    </a:lnTo>
                    <a:lnTo>
                      <a:pt x="403" y="3052"/>
                    </a:lnTo>
                    <a:lnTo>
                      <a:pt x="441" y="2997"/>
                    </a:lnTo>
                    <a:lnTo>
                      <a:pt x="486" y="2948"/>
                    </a:lnTo>
                    <a:lnTo>
                      <a:pt x="537" y="2903"/>
                    </a:lnTo>
                    <a:lnTo>
                      <a:pt x="592" y="2862"/>
                    </a:lnTo>
                    <a:lnTo>
                      <a:pt x="652" y="2830"/>
                    </a:lnTo>
                    <a:lnTo>
                      <a:pt x="715" y="2803"/>
                    </a:lnTo>
                    <a:lnTo>
                      <a:pt x="780" y="2783"/>
                    </a:lnTo>
                    <a:lnTo>
                      <a:pt x="849" y="2771"/>
                    </a:lnTo>
                    <a:lnTo>
                      <a:pt x="921" y="2767"/>
                    </a:lnTo>
                    <a:close/>
                    <a:moveTo>
                      <a:pt x="2457" y="2155"/>
                    </a:moveTo>
                    <a:lnTo>
                      <a:pt x="2493" y="2159"/>
                    </a:lnTo>
                    <a:lnTo>
                      <a:pt x="2526" y="2170"/>
                    </a:lnTo>
                    <a:lnTo>
                      <a:pt x="2554" y="2189"/>
                    </a:lnTo>
                    <a:lnTo>
                      <a:pt x="2578" y="2213"/>
                    </a:lnTo>
                    <a:lnTo>
                      <a:pt x="2596" y="2241"/>
                    </a:lnTo>
                    <a:lnTo>
                      <a:pt x="2608" y="2273"/>
                    </a:lnTo>
                    <a:lnTo>
                      <a:pt x="2611" y="2308"/>
                    </a:lnTo>
                    <a:lnTo>
                      <a:pt x="2611" y="2706"/>
                    </a:lnTo>
                    <a:lnTo>
                      <a:pt x="3025" y="3115"/>
                    </a:lnTo>
                    <a:lnTo>
                      <a:pt x="3047" y="3143"/>
                    </a:lnTo>
                    <a:lnTo>
                      <a:pt x="3062" y="3174"/>
                    </a:lnTo>
                    <a:lnTo>
                      <a:pt x="3069" y="3207"/>
                    </a:lnTo>
                    <a:lnTo>
                      <a:pt x="3069" y="3240"/>
                    </a:lnTo>
                    <a:lnTo>
                      <a:pt x="3062" y="3273"/>
                    </a:lnTo>
                    <a:lnTo>
                      <a:pt x="3047" y="3304"/>
                    </a:lnTo>
                    <a:lnTo>
                      <a:pt x="3026" y="3333"/>
                    </a:lnTo>
                    <a:lnTo>
                      <a:pt x="3002" y="3352"/>
                    </a:lnTo>
                    <a:lnTo>
                      <a:pt x="2975" y="3367"/>
                    </a:lnTo>
                    <a:lnTo>
                      <a:pt x="2947" y="3375"/>
                    </a:lnTo>
                    <a:lnTo>
                      <a:pt x="2917" y="3378"/>
                    </a:lnTo>
                    <a:lnTo>
                      <a:pt x="2887" y="3376"/>
                    </a:lnTo>
                    <a:lnTo>
                      <a:pt x="2859" y="3367"/>
                    </a:lnTo>
                    <a:lnTo>
                      <a:pt x="2834" y="3354"/>
                    </a:lnTo>
                    <a:lnTo>
                      <a:pt x="2808" y="3333"/>
                    </a:lnTo>
                    <a:lnTo>
                      <a:pt x="2457" y="2986"/>
                    </a:lnTo>
                    <a:lnTo>
                      <a:pt x="2106" y="3333"/>
                    </a:lnTo>
                    <a:lnTo>
                      <a:pt x="2082" y="3354"/>
                    </a:lnTo>
                    <a:lnTo>
                      <a:pt x="2056" y="3367"/>
                    </a:lnTo>
                    <a:lnTo>
                      <a:pt x="2027" y="3376"/>
                    </a:lnTo>
                    <a:lnTo>
                      <a:pt x="1999" y="3378"/>
                    </a:lnTo>
                    <a:lnTo>
                      <a:pt x="1969" y="3375"/>
                    </a:lnTo>
                    <a:lnTo>
                      <a:pt x="1941" y="3367"/>
                    </a:lnTo>
                    <a:lnTo>
                      <a:pt x="1914" y="3352"/>
                    </a:lnTo>
                    <a:lnTo>
                      <a:pt x="1890" y="3333"/>
                    </a:lnTo>
                    <a:lnTo>
                      <a:pt x="1870" y="3309"/>
                    </a:lnTo>
                    <a:lnTo>
                      <a:pt x="1856" y="3282"/>
                    </a:lnTo>
                    <a:lnTo>
                      <a:pt x="1848" y="3252"/>
                    </a:lnTo>
                    <a:lnTo>
                      <a:pt x="1845" y="3224"/>
                    </a:lnTo>
                    <a:lnTo>
                      <a:pt x="1848" y="3194"/>
                    </a:lnTo>
                    <a:lnTo>
                      <a:pt x="1857" y="3166"/>
                    </a:lnTo>
                    <a:lnTo>
                      <a:pt x="1870" y="3139"/>
                    </a:lnTo>
                    <a:lnTo>
                      <a:pt x="1891" y="3115"/>
                    </a:lnTo>
                    <a:lnTo>
                      <a:pt x="2303" y="2706"/>
                    </a:lnTo>
                    <a:lnTo>
                      <a:pt x="2303" y="2308"/>
                    </a:lnTo>
                    <a:lnTo>
                      <a:pt x="2308" y="2273"/>
                    </a:lnTo>
                    <a:lnTo>
                      <a:pt x="2320" y="2241"/>
                    </a:lnTo>
                    <a:lnTo>
                      <a:pt x="2338" y="2213"/>
                    </a:lnTo>
                    <a:lnTo>
                      <a:pt x="2362" y="2189"/>
                    </a:lnTo>
                    <a:lnTo>
                      <a:pt x="2390" y="2170"/>
                    </a:lnTo>
                    <a:lnTo>
                      <a:pt x="2423" y="2159"/>
                    </a:lnTo>
                    <a:lnTo>
                      <a:pt x="2457" y="2155"/>
                    </a:lnTo>
                    <a:close/>
                    <a:moveTo>
                      <a:pt x="2457" y="308"/>
                    </a:moveTo>
                    <a:lnTo>
                      <a:pt x="2408" y="312"/>
                    </a:lnTo>
                    <a:lnTo>
                      <a:pt x="2360" y="324"/>
                    </a:lnTo>
                    <a:lnTo>
                      <a:pt x="2317" y="342"/>
                    </a:lnTo>
                    <a:lnTo>
                      <a:pt x="2277" y="367"/>
                    </a:lnTo>
                    <a:lnTo>
                      <a:pt x="2241" y="397"/>
                    </a:lnTo>
                    <a:lnTo>
                      <a:pt x="2209" y="433"/>
                    </a:lnTo>
                    <a:lnTo>
                      <a:pt x="2186" y="473"/>
                    </a:lnTo>
                    <a:lnTo>
                      <a:pt x="2166" y="518"/>
                    </a:lnTo>
                    <a:lnTo>
                      <a:pt x="2154" y="564"/>
                    </a:lnTo>
                    <a:lnTo>
                      <a:pt x="2151" y="615"/>
                    </a:lnTo>
                    <a:lnTo>
                      <a:pt x="2154" y="664"/>
                    </a:lnTo>
                    <a:lnTo>
                      <a:pt x="2166" y="712"/>
                    </a:lnTo>
                    <a:lnTo>
                      <a:pt x="2186" y="756"/>
                    </a:lnTo>
                    <a:lnTo>
                      <a:pt x="2209" y="796"/>
                    </a:lnTo>
                    <a:lnTo>
                      <a:pt x="2241" y="832"/>
                    </a:lnTo>
                    <a:lnTo>
                      <a:pt x="2277" y="863"/>
                    </a:lnTo>
                    <a:lnTo>
                      <a:pt x="2317" y="888"/>
                    </a:lnTo>
                    <a:lnTo>
                      <a:pt x="2360" y="906"/>
                    </a:lnTo>
                    <a:lnTo>
                      <a:pt x="2408" y="918"/>
                    </a:lnTo>
                    <a:lnTo>
                      <a:pt x="2457" y="923"/>
                    </a:lnTo>
                    <a:lnTo>
                      <a:pt x="2508" y="918"/>
                    </a:lnTo>
                    <a:lnTo>
                      <a:pt x="2554" y="906"/>
                    </a:lnTo>
                    <a:lnTo>
                      <a:pt x="2599" y="888"/>
                    </a:lnTo>
                    <a:lnTo>
                      <a:pt x="2639" y="863"/>
                    </a:lnTo>
                    <a:lnTo>
                      <a:pt x="2675" y="832"/>
                    </a:lnTo>
                    <a:lnTo>
                      <a:pt x="2705" y="796"/>
                    </a:lnTo>
                    <a:lnTo>
                      <a:pt x="2731" y="756"/>
                    </a:lnTo>
                    <a:lnTo>
                      <a:pt x="2750" y="712"/>
                    </a:lnTo>
                    <a:lnTo>
                      <a:pt x="2760" y="664"/>
                    </a:lnTo>
                    <a:lnTo>
                      <a:pt x="2765" y="615"/>
                    </a:lnTo>
                    <a:lnTo>
                      <a:pt x="2760" y="564"/>
                    </a:lnTo>
                    <a:lnTo>
                      <a:pt x="2750" y="518"/>
                    </a:lnTo>
                    <a:lnTo>
                      <a:pt x="2731" y="473"/>
                    </a:lnTo>
                    <a:lnTo>
                      <a:pt x="2705" y="433"/>
                    </a:lnTo>
                    <a:lnTo>
                      <a:pt x="2675" y="397"/>
                    </a:lnTo>
                    <a:lnTo>
                      <a:pt x="2639" y="367"/>
                    </a:lnTo>
                    <a:lnTo>
                      <a:pt x="2599" y="342"/>
                    </a:lnTo>
                    <a:lnTo>
                      <a:pt x="2554" y="324"/>
                    </a:lnTo>
                    <a:lnTo>
                      <a:pt x="2508" y="312"/>
                    </a:lnTo>
                    <a:lnTo>
                      <a:pt x="2457" y="308"/>
                    </a:lnTo>
                    <a:close/>
                    <a:moveTo>
                      <a:pt x="2457" y="0"/>
                    </a:moveTo>
                    <a:lnTo>
                      <a:pt x="2529" y="4"/>
                    </a:lnTo>
                    <a:lnTo>
                      <a:pt x="2599" y="16"/>
                    </a:lnTo>
                    <a:lnTo>
                      <a:pt x="2665" y="36"/>
                    </a:lnTo>
                    <a:lnTo>
                      <a:pt x="2728" y="63"/>
                    </a:lnTo>
                    <a:lnTo>
                      <a:pt x="2787" y="96"/>
                    </a:lnTo>
                    <a:lnTo>
                      <a:pt x="2843" y="136"/>
                    </a:lnTo>
                    <a:lnTo>
                      <a:pt x="2892" y="181"/>
                    </a:lnTo>
                    <a:lnTo>
                      <a:pt x="2937" y="231"/>
                    </a:lnTo>
                    <a:lnTo>
                      <a:pt x="2977" y="285"/>
                    </a:lnTo>
                    <a:lnTo>
                      <a:pt x="3010" y="345"/>
                    </a:lnTo>
                    <a:lnTo>
                      <a:pt x="3037" y="408"/>
                    </a:lnTo>
                    <a:lnTo>
                      <a:pt x="3056" y="475"/>
                    </a:lnTo>
                    <a:lnTo>
                      <a:pt x="3068" y="544"/>
                    </a:lnTo>
                    <a:lnTo>
                      <a:pt x="3072" y="615"/>
                    </a:lnTo>
                    <a:lnTo>
                      <a:pt x="3068" y="687"/>
                    </a:lnTo>
                    <a:lnTo>
                      <a:pt x="3056" y="756"/>
                    </a:lnTo>
                    <a:lnTo>
                      <a:pt x="3037" y="821"/>
                    </a:lnTo>
                    <a:lnTo>
                      <a:pt x="3010" y="884"/>
                    </a:lnTo>
                    <a:lnTo>
                      <a:pt x="2977" y="944"/>
                    </a:lnTo>
                    <a:lnTo>
                      <a:pt x="2938" y="999"/>
                    </a:lnTo>
                    <a:lnTo>
                      <a:pt x="2893" y="1048"/>
                    </a:lnTo>
                    <a:lnTo>
                      <a:pt x="2953" y="1090"/>
                    </a:lnTo>
                    <a:lnTo>
                      <a:pt x="3011" y="1136"/>
                    </a:lnTo>
                    <a:lnTo>
                      <a:pt x="3066" y="1190"/>
                    </a:lnTo>
                    <a:lnTo>
                      <a:pt x="3119" y="1247"/>
                    </a:lnTo>
                    <a:lnTo>
                      <a:pt x="3172" y="1317"/>
                    </a:lnTo>
                    <a:lnTo>
                      <a:pt x="3220" y="1390"/>
                    </a:lnTo>
                    <a:lnTo>
                      <a:pt x="3261" y="1468"/>
                    </a:lnTo>
                    <a:lnTo>
                      <a:pt x="3296" y="1550"/>
                    </a:lnTo>
                    <a:lnTo>
                      <a:pt x="3326" y="1635"/>
                    </a:lnTo>
                    <a:lnTo>
                      <a:pt x="3350" y="1722"/>
                    </a:lnTo>
                    <a:lnTo>
                      <a:pt x="3367" y="1811"/>
                    </a:lnTo>
                    <a:lnTo>
                      <a:pt x="3376" y="1904"/>
                    </a:lnTo>
                    <a:lnTo>
                      <a:pt x="3380" y="1996"/>
                    </a:lnTo>
                    <a:lnTo>
                      <a:pt x="3376" y="2032"/>
                    </a:lnTo>
                    <a:lnTo>
                      <a:pt x="3364" y="2065"/>
                    </a:lnTo>
                    <a:lnTo>
                      <a:pt x="3346" y="2093"/>
                    </a:lnTo>
                    <a:lnTo>
                      <a:pt x="3322" y="2117"/>
                    </a:lnTo>
                    <a:lnTo>
                      <a:pt x="3293" y="2135"/>
                    </a:lnTo>
                    <a:lnTo>
                      <a:pt x="3262" y="2146"/>
                    </a:lnTo>
                    <a:lnTo>
                      <a:pt x="3226" y="2150"/>
                    </a:lnTo>
                    <a:lnTo>
                      <a:pt x="3190" y="2146"/>
                    </a:lnTo>
                    <a:lnTo>
                      <a:pt x="3159" y="2135"/>
                    </a:lnTo>
                    <a:lnTo>
                      <a:pt x="3129" y="2117"/>
                    </a:lnTo>
                    <a:lnTo>
                      <a:pt x="3107" y="2093"/>
                    </a:lnTo>
                    <a:lnTo>
                      <a:pt x="3087" y="2065"/>
                    </a:lnTo>
                    <a:lnTo>
                      <a:pt x="3077" y="2032"/>
                    </a:lnTo>
                    <a:lnTo>
                      <a:pt x="3072" y="1996"/>
                    </a:lnTo>
                    <a:lnTo>
                      <a:pt x="3069" y="1913"/>
                    </a:lnTo>
                    <a:lnTo>
                      <a:pt x="3058" y="1832"/>
                    </a:lnTo>
                    <a:lnTo>
                      <a:pt x="3041" y="1754"/>
                    </a:lnTo>
                    <a:lnTo>
                      <a:pt x="3017" y="1680"/>
                    </a:lnTo>
                    <a:lnTo>
                      <a:pt x="2989" y="1610"/>
                    </a:lnTo>
                    <a:lnTo>
                      <a:pt x="2953" y="1544"/>
                    </a:lnTo>
                    <a:lnTo>
                      <a:pt x="2914" y="1483"/>
                    </a:lnTo>
                    <a:lnTo>
                      <a:pt x="2869" y="1427"/>
                    </a:lnTo>
                    <a:lnTo>
                      <a:pt x="2820" y="1378"/>
                    </a:lnTo>
                    <a:lnTo>
                      <a:pt x="2768" y="1335"/>
                    </a:lnTo>
                    <a:lnTo>
                      <a:pt x="2711" y="1298"/>
                    </a:lnTo>
                    <a:lnTo>
                      <a:pt x="2651" y="1269"/>
                    </a:lnTo>
                    <a:lnTo>
                      <a:pt x="2590" y="1247"/>
                    </a:lnTo>
                    <a:lnTo>
                      <a:pt x="2524" y="1233"/>
                    </a:lnTo>
                    <a:lnTo>
                      <a:pt x="2457" y="1229"/>
                    </a:lnTo>
                    <a:lnTo>
                      <a:pt x="2392" y="1233"/>
                    </a:lnTo>
                    <a:lnTo>
                      <a:pt x="2326" y="1247"/>
                    </a:lnTo>
                    <a:lnTo>
                      <a:pt x="2263" y="1269"/>
                    </a:lnTo>
                    <a:lnTo>
                      <a:pt x="2205" y="1298"/>
                    </a:lnTo>
                    <a:lnTo>
                      <a:pt x="2148" y="1335"/>
                    </a:lnTo>
                    <a:lnTo>
                      <a:pt x="2094" y="1378"/>
                    </a:lnTo>
                    <a:lnTo>
                      <a:pt x="2047" y="1427"/>
                    </a:lnTo>
                    <a:lnTo>
                      <a:pt x="2002" y="1483"/>
                    </a:lnTo>
                    <a:lnTo>
                      <a:pt x="1962" y="1544"/>
                    </a:lnTo>
                    <a:lnTo>
                      <a:pt x="1927" y="1610"/>
                    </a:lnTo>
                    <a:lnTo>
                      <a:pt x="1897" y="1680"/>
                    </a:lnTo>
                    <a:lnTo>
                      <a:pt x="1875" y="1754"/>
                    </a:lnTo>
                    <a:lnTo>
                      <a:pt x="1857" y="1832"/>
                    </a:lnTo>
                    <a:lnTo>
                      <a:pt x="1847" y="1913"/>
                    </a:lnTo>
                    <a:lnTo>
                      <a:pt x="1842" y="1996"/>
                    </a:lnTo>
                    <a:lnTo>
                      <a:pt x="1839" y="2032"/>
                    </a:lnTo>
                    <a:lnTo>
                      <a:pt x="1827" y="2065"/>
                    </a:lnTo>
                    <a:lnTo>
                      <a:pt x="1809" y="2093"/>
                    </a:lnTo>
                    <a:lnTo>
                      <a:pt x="1785" y="2117"/>
                    </a:lnTo>
                    <a:lnTo>
                      <a:pt x="1757" y="2135"/>
                    </a:lnTo>
                    <a:lnTo>
                      <a:pt x="1724" y="2146"/>
                    </a:lnTo>
                    <a:lnTo>
                      <a:pt x="1690" y="2150"/>
                    </a:lnTo>
                    <a:lnTo>
                      <a:pt x="1654" y="2146"/>
                    </a:lnTo>
                    <a:lnTo>
                      <a:pt x="1621" y="2135"/>
                    </a:lnTo>
                    <a:lnTo>
                      <a:pt x="1593" y="2117"/>
                    </a:lnTo>
                    <a:lnTo>
                      <a:pt x="1569" y="2093"/>
                    </a:lnTo>
                    <a:lnTo>
                      <a:pt x="1551" y="2065"/>
                    </a:lnTo>
                    <a:lnTo>
                      <a:pt x="1539" y="2032"/>
                    </a:lnTo>
                    <a:lnTo>
                      <a:pt x="1536" y="1996"/>
                    </a:lnTo>
                    <a:lnTo>
                      <a:pt x="1539" y="1904"/>
                    </a:lnTo>
                    <a:lnTo>
                      <a:pt x="1549" y="1811"/>
                    </a:lnTo>
                    <a:lnTo>
                      <a:pt x="1566" y="1722"/>
                    </a:lnTo>
                    <a:lnTo>
                      <a:pt x="1588" y="1635"/>
                    </a:lnTo>
                    <a:lnTo>
                      <a:pt x="1618" y="1550"/>
                    </a:lnTo>
                    <a:lnTo>
                      <a:pt x="1654" y="1469"/>
                    </a:lnTo>
                    <a:lnTo>
                      <a:pt x="1696" y="1390"/>
                    </a:lnTo>
                    <a:lnTo>
                      <a:pt x="1744" y="1317"/>
                    </a:lnTo>
                    <a:lnTo>
                      <a:pt x="1796" y="1247"/>
                    </a:lnTo>
                    <a:lnTo>
                      <a:pt x="1848" y="1190"/>
                    </a:lnTo>
                    <a:lnTo>
                      <a:pt x="1903" y="1136"/>
                    </a:lnTo>
                    <a:lnTo>
                      <a:pt x="1962" y="1090"/>
                    </a:lnTo>
                    <a:lnTo>
                      <a:pt x="2023" y="1048"/>
                    </a:lnTo>
                    <a:lnTo>
                      <a:pt x="1978" y="999"/>
                    </a:lnTo>
                    <a:lnTo>
                      <a:pt x="1939" y="944"/>
                    </a:lnTo>
                    <a:lnTo>
                      <a:pt x="1905" y="884"/>
                    </a:lnTo>
                    <a:lnTo>
                      <a:pt x="1879" y="821"/>
                    </a:lnTo>
                    <a:lnTo>
                      <a:pt x="1860" y="756"/>
                    </a:lnTo>
                    <a:lnTo>
                      <a:pt x="1848" y="687"/>
                    </a:lnTo>
                    <a:lnTo>
                      <a:pt x="1844" y="615"/>
                    </a:lnTo>
                    <a:lnTo>
                      <a:pt x="1848" y="544"/>
                    </a:lnTo>
                    <a:lnTo>
                      <a:pt x="1860" y="475"/>
                    </a:lnTo>
                    <a:lnTo>
                      <a:pt x="1879" y="408"/>
                    </a:lnTo>
                    <a:lnTo>
                      <a:pt x="1906" y="345"/>
                    </a:lnTo>
                    <a:lnTo>
                      <a:pt x="1939" y="285"/>
                    </a:lnTo>
                    <a:lnTo>
                      <a:pt x="1978" y="231"/>
                    </a:lnTo>
                    <a:lnTo>
                      <a:pt x="2023" y="181"/>
                    </a:lnTo>
                    <a:lnTo>
                      <a:pt x="2074" y="136"/>
                    </a:lnTo>
                    <a:lnTo>
                      <a:pt x="2129" y="96"/>
                    </a:lnTo>
                    <a:lnTo>
                      <a:pt x="2188" y="63"/>
                    </a:lnTo>
                    <a:lnTo>
                      <a:pt x="2251" y="36"/>
                    </a:lnTo>
                    <a:lnTo>
                      <a:pt x="2317" y="16"/>
                    </a:lnTo>
                    <a:lnTo>
                      <a:pt x="2386" y="4"/>
                    </a:lnTo>
                    <a:lnTo>
                      <a:pt x="2457" y="0"/>
                    </a:lnTo>
                    <a:close/>
                  </a:path>
                </a:pathLst>
              </a:custGeom>
              <a:solidFill>
                <a:schemeClr val="bg1"/>
              </a:solidFill>
              <a:ln w="0">
                <a:solidFill>
                  <a:schemeClr val="bg1"/>
                </a:solidFill>
                <a:prstDash val="solid"/>
                <a:round/>
              </a:ln>
            </p:spPr>
            <p:txBody>
              <a:bodyPr vert="horz" wrap="square" lIns="91440" tIns="45720" rIns="91440" bIns="45720" numCol="1" anchor="t" anchorCtr="0" compatLnSpc="1"/>
              <a:lstStyle/>
              <a:p>
                <a:endParaRPr lang="zh-CN" altLang="en-US" sz="1800"/>
              </a:p>
            </p:txBody>
          </p:sp>
          <p:sp>
            <p:nvSpPr>
              <p:cNvPr id="81" name="等腰三角形 80"/>
              <p:cNvSpPr/>
              <p:nvPr/>
            </p:nvSpPr>
            <p:spPr>
              <a:xfrm rot="10800000">
                <a:off x="2820301" y="3877023"/>
                <a:ext cx="120079" cy="10351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61" name="组合 60"/>
            <p:cNvGrpSpPr/>
            <p:nvPr/>
          </p:nvGrpSpPr>
          <p:grpSpPr>
            <a:xfrm>
              <a:off x="3999885" y="2545791"/>
              <a:ext cx="1581676" cy="1417497"/>
              <a:chOff x="4166685" y="2563043"/>
              <a:chExt cx="1581676" cy="1417497"/>
            </a:xfrm>
          </p:grpSpPr>
          <p:sp>
            <p:nvSpPr>
              <p:cNvPr id="74" name="矩形 73"/>
              <p:cNvSpPr/>
              <p:nvPr/>
            </p:nvSpPr>
            <p:spPr>
              <a:xfrm>
                <a:off x="4166685" y="2563043"/>
                <a:ext cx="1581676" cy="1313980"/>
              </a:xfrm>
              <a:prstGeom prst="rect">
                <a:avLst/>
              </a:prstGeom>
              <a:solidFill>
                <a:srgbClr val="00B0F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288000" rtlCol="0" anchor="b" anchorCtr="0"/>
              <a:lstStyle/>
              <a:p>
                <a:pPr algn="ctr"/>
                <a:r>
                  <a:rPr kumimoji="1" lang="zh-CN" altLang="en-US" sz="1800" b="1" dirty="0">
                    <a:solidFill>
                      <a:schemeClr val="bg1"/>
                    </a:solidFill>
                    <a:latin typeface="微软雅黑" panose="020B0503020204020204" charset="-122"/>
                    <a:ea typeface="微软雅黑" panose="020B0503020204020204" charset="-122"/>
                  </a:rPr>
                  <a:t>平台化</a:t>
                </a:r>
                <a:endParaRPr kumimoji="1" lang="zh-CN" altLang="en-US" sz="1800" b="1" dirty="0">
                  <a:solidFill>
                    <a:schemeClr val="bg1"/>
                  </a:solidFill>
                  <a:latin typeface="微软雅黑" panose="020B0503020204020204" charset="-122"/>
                  <a:ea typeface="微软雅黑" panose="020B0503020204020204" charset="-122"/>
                </a:endParaRPr>
              </a:p>
            </p:txBody>
          </p:sp>
          <p:grpSp>
            <p:nvGrpSpPr>
              <p:cNvPr id="75" name="Group 13"/>
              <p:cNvGrpSpPr>
                <a:grpSpLocks noChangeAspect="1"/>
              </p:cNvGrpSpPr>
              <p:nvPr/>
            </p:nvGrpSpPr>
            <p:grpSpPr bwMode="auto">
              <a:xfrm>
                <a:off x="4775790" y="2840790"/>
                <a:ext cx="363465" cy="341617"/>
                <a:chOff x="2200" y="1028"/>
                <a:chExt cx="3610" cy="3393"/>
              </a:xfrm>
            </p:grpSpPr>
            <p:sp>
              <p:nvSpPr>
                <p:cNvPr id="77" name="Freeform 15"/>
                <p:cNvSpPr>
                  <a:spLocks noEditPoints="1"/>
                </p:cNvSpPr>
                <p:nvPr/>
              </p:nvSpPr>
              <p:spPr bwMode="auto">
                <a:xfrm>
                  <a:off x="2200" y="1028"/>
                  <a:ext cx="3610" cy="3393"/>
                </a:xfrm>
                <a:custGeom>
                  <a:avLst/>
                  <a:gdLst>
                    <a:gd name="T0" fmla="*/ 2004 w 3610"/>
                    <a:gd name="T1" fmla="*/ 2956 h 3393"/>
                    <a:gd name="T2" fmla="*/ 2550 w 3610"/>
                    <a:gd name="T3" fmla="*/ 1145 h 3393"/>
                    <a:gd name="T4" fmla="*/ 1805 w 3610"/>
                    <a:gd name="T5" fmla="*/ 3035 h 3393"/>
                    <a:gd name="T6" fmla="*/ 1236 w 3610"/>
                    <a:gd name="T7" fmla="*/ 1145 h 3393"/>
                    <a:gd name="T8" fmla="*/ 1607 w 3610"/>
                    <a:gd name="T9" fmla="*/ 2960 h 3393"/>
                    <a:gd name="T10" fmla="*/ 218 w 3610"/>
                    <a:gd name="T11" fmla="*/ 1145 h 3393"/>
                    <a:gd name="T12" fmla="*/ 2601 w 3610"/>
                    <a:gd name="T13" fmla="*/ 978 h 3393"/>
                    <a:gd name="T14" fmla="*/ 2817 w 3610"/>
                    <a:gd name="T15" fmla="*/ 259 h 3393"/>
                    <a:gd name="T16" fmla="*/ 223 w 3610"/>
                    <a:gd name="T17" fmla="*/ 978 h 3393"/>
                    <a:gd name="T18" fmla="*/ 792 w 3610"/>
                    <a:gd name="T19" fmla="*/ 259 h 3393"/>
                    <a:gd name="T20" fmla="*/ 1287 w 3610"/>
                    <a:gd name="T21" fmla="*/ 978 h 3393"/>
                    <a:gd name="T22" fmla="*/ 1803 w 3610"/>
                    <a:gd name="T23" fmla="*/ 182 h 3393"/>
                    <a:gd name="T24" fmla="*/ 2454 w 3610"/>
                    <a:gd name="T25" fmla="*/ 879 h 3393"/>
                    <a:gd name="T26" fmla="*/ 1994 w 3610"/>
                    <a:gd name="T27" fmla="*/ 169 h 3393"/>
                    <a:gd name="T28" fmla="*/ 1154 w 3610"/>
                    <a:gd name="T29" fmla="*/ 874 h 3393"/>
                    <a:gd name="T30" fmla="*/ 941 w 3610"/>
                    <a:gd name="T31" fmla="*/ 169 h 3393"/>
                    <a:gd name="T32" fmla="*/ 2781 w 3610"/>
                    <a:gd name="T33" fmla="*/ 0 h 3393"/>
                    <a:gd name="T34" fmla="*/ 2823 w 3610"/>
                    <a:gd name="T35" fmla="*/ 9 h 3393"/>
                    <a:gd name="T36" fmla="*/ 2855 w 3610"/>
                    <a:gd name="T37" fmla="*/ 37 h 3393"/>
                    <a:gd name="T38" fmla="*/ 3602 w 3610"/>
                    <a:gd name="T39" fmla="*/ 991 h 3393"/>
                    <a:gd name="T40" fmla="*/ 3609 w 3610"/>
                    <a:gd name="T41" fmla="*/ 1037 h 3393"/>
                    <a:gd name="T42" fmla="*/ 3609 w 3610"/>
                    <a:gd name="T43" fmla="*/ 1090 h 3393"/>
                    <a:gd name="T44" fmla="*/ 3593 w 3610"/>
                    <a:gd name="T45" fmla="*/ 1144 h 3393"/>
                    <a:gd name="T46" fmla="*/ 3550 w 3610"/>
                    <a:gd name="T47" fmla="*/ 1215 h 3393"/>
                    <a:gd name="T48" fmla="*/ 1897 w 3610"/>
                    <a:gd name="T49" fmla="*/ 3366 h 3393"/>
                    <a:gd name="T50" fmla="*/ 1895 w 3610"/>
                    <a:gd name="T51" fmla="*/ 3367 h 3393"/>
                    <a:gd name="T52" fmla="*/ 1865 w 3610"/>
                    <a:gd name="T53" fmla="*/ 3382 h 3393"/>
                    <a:gd name="T54" fmla="*/ 1805 w 3610"/>
                    <a:gd name="T55" fmla="*/ 3393 h 3393"/>
                    <a:gd name="T56" fmla="*/ 1749 w 3610"/>
                    <a:gd name="T57" fmla="*/ 3383 h 3393"/>
                    <a:gd name="T58" fmla="*/ 1720 w 3610"/>
                    <a:gd name="T59" fmla="*/ 3371 h 3393"/>
                    <a:gd name="T60" fmla="*/ 1698 w 3610"/>
                    <a:gd name="T61" fmla="*/ 3354 h 3393"/>
                    <a:gd name="T62" fmla="*/ 56 w 3610"/>
                    <a:gd name="T63" fmla="*/ 1210 h 3393"/>
                    <a:gd name="T64" fmla="*/ 28 w 3610"/>
                    <a:gd name="T65" fmla="*/ 1167 h 3393"/>
                    <a:gd name="T66" fmla="*/ 8 w 3610"/>
                    <a:gd name="T67" fmla="*/ 1119 h 3393"/>
                    <a:gd name="T68" fmla="*/ 0 w 3610"/>
                    <a:gd name="T69" fmla="*/ 1061 h 3393"/>
                    <a:gd name="T70" fmla="*/ 11 w 3610"/>
                    <a:gd name="T71" fmla="*/ 992 h 3393"/>
                    <a:gd name="T72" fmla="*/ 23 w 3610"/>
                    <a:gd name="T73" fmla="*/ 959 h 3393"/>
                    <a:gd name="T74" fmla="*/ 761 w 3610"/>
                    <a:gd name="T75" fmla="*/ 29 h 3393"/>
                    <a:gd name="T76" fmla="*/ 780 w 3610"/>
                    <a:gd name="T77" fmla="*/ 12 h 3393"/>
                    <a:gd name="T78" fmla="*/ 814 w 3610"/>
                    <a:gd name="T79" fmla="*/ 0 h 3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10" h="3393">
                      <a:moveTo>
                        <a:pt x="2550" y="1145"/>
                      </a:moveTo>
                      <a:lnTo>
                        <a:pt x="2004" y="2956"/>
                      </a:lnTo>
                      <a:lnTo>
                        <a:pt x="3392" y="1145"/>
                      </a:lnTo>
                      <a:lnTo>
                        <a:pt x="2550" y="1145"/>
                      </a:lnTo>
                      <a:close/>
                      <a:moveTo>
                        <a:pt x="1236" y="1145"/>
                      </a:moveTo>
                      <a:lnTo>
                        <a:pt x="1805" y="3035"/>
                      </a:lnTo>
                      <a:lnTo>
                        <a:pt x="2374" y="1145"/>
                      </a:lnTo>
                      <a:lnTo>
                        <a:pt x="1236" y="1145"/>
                      </a:lnTo>
                      <a:close/>
                      <a:moveTo>
                        <a:pt x="218" y="1145"/>
                      </a:moveTo>
                      <a:lnTo>
                        <a:pt x="1607" y="2960"/>
                      </a:lnTo>
                      <a:lnTo>
                        <a:pt x="1061" y="1145"/>
                      </a:lnTo>
                      <a:lnTo>
                        <a:pt x="218" y="1145"/>
                      </a:lnTo>
                      <a:close/>
                      <a:moveTo>
                        <a:pt x="2817" y="259"/>
                      </a:moveTo>
                      <a:lnTo>
                        <a:pt x="2601" y="978"/>
                      </a:lnTo>
                      <a:lnTo>
                        <a:pt x="3387" y="978"/>
                      </a:lnTo>
                      <a:lnTo>
                        <a:pt x="2817" y="259"/>
                      </a:lnTo>
                      <a:close/>
                      <a:moveTo>
                        <a:pt x="792" y="259"/>
                      </a:moveTo>
                      <a:lnTo>
                        <a:pt x="223" y="978"/>
                      </a:lnTo>
                      <a:lnTo>
                        <a:pt x="1009" y="978"/>
                      </a:lnTo>
                      <a:lnTo>
                        <a:pt x="792" y="259"/>
                      </a:lnTo>
                      <a:close/>
                      <a:moveTo>
                        <a:pt x="1803" y="182"/>
                      </a:moveTo>
                      <a:lnTo>
                        <a:pt x="1287" y="978"/>
                      </a:lnTo>
                      <a:lnTo>
                        <a:pt x="2317" y="978"/>
                      </a:lnTo>
                      <a:lnTo>
                        <a:pt x="1803" y="182"/>
                      </a:lnTo>
                      <a:close/>
                      <a:moveTo>
                        <a:pt x="1994" y="169"/>
                      </a:moveTo>
                      <a:lnTo>
                        <a:pt x="2454" y="879"/>
                      </a:lnTo>
                      <a:lnTo>
                        <a:pt x="2669" y="169"/>
                      </a:lnTo>
                      <a:lnTo>
                        <a:pt x="1994" y="169"/>
                      </a:lnTo>
                      <a:close/>
                      <a:moveTo>
                        <a:pt x="941" y="169"/>
                      </a:moveTo>
                      <a:lnTo>
                        <a:pt x="1154" y="874"/>
                      </a:lnTo>
                      <a:lnTo>
                        <a:pt x="1611" y="169"/>
                      </a:lnTo>
                      <a:lnTo>
                        <a:pt x="941" y="169"/>
                      </a:lnTo>
                      <a:close/>
                      <a:moveTo>
                        <a:pt x="823" y="0"/>
                      </a:moveTo>
                      <a:lnTo>
                        <a:pt x="2781" y="0"/>
                      </a:lnTo>
                      <a:lnTo>
                        <a:pt x="2803" y="1"/>
                      </a:lnTo>
                      <a:lnTo>
                        <a:pt x="2823" y="9"/>
                      </a:lnTo>
                      <a:lnTo>
                        <a:pt x="2840" y="20"/>
                      </a:lnTo>
                      <a:lnTo>
                        <a:pt x="2855" y="37"/>
                      </a:lnTo>
                      <a:lnTo>
                        <a:pt x="3596" y="970"/>
                      </a:lnTo>
                      <a:lnTo>
                        <a:pt x="3602" y="991"/>
                      </a:lnTo>
                      <a:lnTo>
                        <a:pt x="3607" y="1013"/>
                      </a:lnTo>
                      <a:lnTo>
                        <a:pt x="3609" y="1037"/>
                      </a:lnTo>
                      <a:lnTo>
                        <a:pt x="3610" y="1061"/>
                      </a:lnTo>
                      <a:lnTo>
                        <a:pt x="3609" y="1090"/>
                      </a:lnTo>
                      <a:lnTo>
                        <a:pt x="3603" y="1118"/>
                      </a:lnTo>
                      <a:lnTo>
                        <a:pt x="3593" y="1144"/>
                      </a:lnTo>
                      <a:lnTo>
                        <a:pt x="3580" y="1169"/>
                      </a:lnTo>
                      <a:lnTo>
                        <a:pt x="3550" y="1215"/>
                      </a:lnTo>
                      <a:lnTo>
                        <a:pt x="1900" y="3363"/>
                      </a:lnTo>
                      <a:lnTo>
                        <a:pt x="1897" y="3366"/>
                      </a:lnTo>
                      <a:lnTo>
                        <a:pt x="1896" y="3366"/>
                      </a:lnTo>
                      <a:lnTo>
                        <a:pt x="1895" y="3367"/>
                      </a:lnTo>
                      <a:lnTo>
                        <a:pt x="1894" y="3368"/>
                      </a:lnTo>
                      <a:lnTo>
                        <a:pt x="1865" y="3382"/>
                      </a:lnTo>
                      <a:lnTo>
                        <a:pt x="1836" y="3389"/>
                      </a:lnTo>
                      <a:lnTo>
                        <a:pt x="1805" y="3393"/>
                      </a:lnTo>
                      <a:lnTo>
                        <a:pt x="1776" y="3390"/>
                      </a:lnTo>
                      <a:lnTo>
                        <a:pt x="1749" y="3383"/>
                      </a:lnTo>
                      <a:lnTo>
                        <a:pt x="1723" y="3372"/>
                      </a:lnTo>
                      <a:lnTo>
                        <a:pt x="1720" y="3371"/>
                      </a:lnTo>
                      <a:lnTo>
                        <a:pt x="1707" y="3363"/>
                      </a:lnTo>
                      <a:lnTo>
                        <a:pt x="1698" y="3354"/>
                      </a:lnTo>
                      <a:lnTo>
                        <a:pt x="57" y="1212"/>
                      </a:lnTo>
                      <a:lnTo>
                        <a:pt x="56" y="1210"/>
                      </a:lnTo>
                      <a:lnTo>
                        <a:pt x="31" y="1172"/>
                      </a:lnTo>
                      <a:lnTo>
                        <a:pt x="28" y="1167"/>
                      </a:lnTo>
                      <a:lnTo>
                        <a:pt x="16" y="1145"/>
                      </a:lnTo>
                      <a:lnTo>
                        <a:pt x="8" y="1119"/>
                      </a:lnTo>
                      <a:lnTo>
                        <a:pt x="2" y="1091"/>
                      </a:lnTo>
                      <a:lnTo>
                        <a:pt x="0" y="1061"/>
                      </a:lnTo>
                      <a:lnTo>
                        <a:pt x="2" y="1026"/>
                      </a:lnTo>
                      <a:lnTo>
                        <a:pt x="11" y="992"/>
                      </a:lnTo>
                      <a:lnTo>
                        <a:pt x="25" y="960"/>
                      </a:lnTo>
                      <a:lnTo>
                        <a:pt x="23" y="959"/>
                      </a:lnTo>
                      <a:lnTo>
                        <a:pt x="760" y="30"/>
                      </a:lnTo>
                      <a:lnTo>
                        <a:pt x="761" y="29"/>
                      </a:lnTo>
                      <a:lnTo>
                        <a:pt x="765" y="23"/>
                      </a:lnTo>
                      <a:lnTo>
                        <a:pt x="780" y="12"/>
                      </a:lnTo>
                      <a:lnTo>
                        <a:pt x="797" y="5"/>
                      </a:lnTo>
                      <a:lnTo>
                        <a:pt x="814" y="0"/>
                      </a:lnTo>
                      <a:lnTo>
                        <a:pt x="823" y="0"/>
                      </a:lnTo>
                      <a:close/>
                    </a:path>
                  </a:pathLst>
                </a:custGeom>
                <a:solidFill>
                  <a:srgbClr val="000000"/>
                </a:solidFill>
                <a:ln w="0">
                  <a:solidFill>
                    <a:srgbClr val="000000"/>
                  </a:solidFill>
                  <a:prstDash val="solid"/>
                  <a:round/>
                </a:ln>
              </p:spPr>
              <p:txBody>
                <a:bodyPr vert="horz" wrap="square" lIns="91440" tIns="45720" rIns="91440" bIns="45720" numCol="1" anchor="t" anchorCtr="0" compatLnSpc="1"/>
                <a:lstStyle/>
                <a:p>
                  <a:endParaRPr lang="zh-CN" altLang="en-US" sz="1800"/>
                </a:p>
              </p:txBody>
            </p:sp>
            <p:sp>
              <p:nvSpPr>
                <p:cNvPr id="78" name="Freeform 16"/>
                <p:cNvSpPr>
                  <a:spLocks noEditPoints="1"/>
                </p:cNvSpPr>
                <p:nvPr/>
              </p:nvSpPr>
              <p:spPr bwMode="auto">
                <a:xfrm>
                  <a:off x="2200" y="1028"/>
                  <a:ext cx="3610" cy="3393"/>
                </a:xfrm>
                <a:custGeom>
                  <a:avLst/>
                  <a:gdLst>
                    <a:gd name="T0" fmla="*/ 2004 w 3610"/>
                    <a:gd name="T1" fmla="*/ 2956 h 3393"/>
                    <a:gd name="T2" fmla="*/ 2550 w 3610"/>
                    <a:gd name="T3" fmla="*/ 1145 h 3393"/>
                    <a:gd name="T4" fmla="*/ 1805 w 3610"/>
                    <a:gd name="T5" fmla="*/ 3035 h 3393"/>
                    <a:gd name="T6" fmla="*/ 1236 w 3610"/>
                    <a:gd name="T7" fmla="*/ 1145 h 3393"/>
                    <a:gd name="T8" fmla="*/ 1607 w 3610"/>
                    <a:gd name="T9" fmla="*/ 2960 h 3393"/>
                    <a:gd name="T10" fmla="*/ 218 w 3610"/>
                    <a:gd name="T11" fmla="*/ 1145 h 3393"/>
                    <a:gd name="T12" fmla="*/ 2601 w 3610"/>
                    <a:gd name="T13" fmla="*/ 978 h 3393"/>
                    <a:gd name="T14" fmla="*/ 2817 w 3610"/>
                    <a:gd name="T15" fmla="*/ 259 h 3393"/>
                    <a:gd name="T16" fmla="*/ 223 w 3610"/>
                    <a:gd name="T17" fmla="*/ 978 h 3393"/>
                    <a:gd name="T18" fmla="*/ 792 w 3610"/>
                    <a:gd name="T19" fmla="*/ 259 h 3393"/>
                    <a:gd name="T20" fmla="*/ 1287 w 3610"/>
                    <a:gd name="T21" fmla="*/ 978 h 3393"/>
                    <a:gd name="T22" fmla="*/ 1803 w 3610"/>
                    <a:gd name="T23" fmla="*/ 182 h 3393"/>
                    <a:gd name="T24" fmla="*/ 2454 w 3610"/>
                    <a:gd name="T25" fmla="*/ 879 h 3393"/>
                    <a:gd name="T26" fmla="*/ 1994 w 3610"/>
                    <a:gd name="T27" fmla="*/ 169 h 3393"/>
                    <a:gd name="T28" fmla="*/ 1154 w 3610"/>
                    <a:gd name="T29" fmla="*/ 874 h 3393"/>
                    <a:gd name="T30" fmla="*/ 941 w 3610"/>
                    <a:gd name="T31" fmla="*/ 169 h 3393"/>
                    <a:gd name="T32" fmla="*/ 2781 w 3610"/>
                    <a:gd name="T33" fmla="*/ 0 h 3393"/>
                    <a:gd name="T34" fmla="*/ 2823 w 3610"/>
                    <a:gd name="T35" fmla="*/ 9 h 3393"/>
                    <a:gd name="T36" fmla="*/ 2855 w 3610"/>
                    <a:gd name="T37" fmla="*/ 37 h 3393"/>
                    <a:gd name="T38" fmla="*/ 3602 w 3610"/>
                    <a:gd name="T39" fmla="*/ 991 h 3393"/>
                    <a:gd name="T40" fmla="*/ 3609 w 3610"/>
                    <a:gd name="T41" fmla="*/ 1037 h 3393"/>
                    <a:gd name="T42" fmla="*/ 3609 w 3610"/>
                    <a:gd name="T43" fmla="*/ 1090 h 3393"/>
                    <a:gd name="T44" fmla="*/ 3593 w 3610"/>
                    <a:gd name="T45" fmla="*/ 1144 h 3393"/>
                    <a:gd name="T46" fmla="*/ 3550 w 3610"/>
                    <a:gd name="T47" fmla="*/ 1215 h 3393"/>
                    <a:gd name="T48" fmla="*/ 1897 w 3610"/>
                    <a:gd name="T49" fmla="*/ 3366 h 3393"/>
                    <a:gd name="T50" fmla="*/ 1895 w 3610"/>
                    <a:gd name="T51" fmla="*/ 3367 h 3393"/>
                    <a:gd name="T52" fmla="*/ 1865 w 3610"/>
                    <a:gd name="T53" fmla="*/ 3382 h 3393"/>
                    <a:gd name="T54" fmla="*/ 1805 w 3610"/>
                    <a:gd name="T55" fmla="*/ 3393 h 3393"/>
                    <a:gd name="T56" fmla="*/ 1749 w 3610"/>
                    <a:gd name="T57" fmla="*/ 3383 h 3393"/>
                    <a:gd name="T58" fmla="*/ 1720 w 3610"/>
                    <a:gd name="T59" fmla="*/ 3371 h 3393"/>
                    <a:gd name="T60" fmla="*/ 1698 w 3610"/>
                    <a:gd name="T61" fmla="*/ 3354 h 3393"/>
                    <a:gd name="T62" fmla="*/ 56 w 3610"/>
                    <a:gd name="T63" fmla="*/ 1210 h 3393"/>
                    <a:gd name="T64" fmla="*/ 28 w 3610"/>
                    <a:gd name="T65" fmla="*/ 1167 h 3393"/>
                    <a:gd name="T66" fmla="*/ 8 w 3610"/>
                    <a:gd name="T67" fmla="*/ 1119 h 3393"/>
                    <a:gd name="T68" fmla="*/ 0 w 3610"/>
                    <a:gd name="T69" fmla="*/ 1061 h 3393"/>
                    <a:gd name="T70" fmla="*/ 11 w 3610"/>
                    <a:gd name="T71" fmla="*/ 992 h 3393"/>
                    <a:gd name="T72" fmla="*/ 23 w 3610"/>
                    <a:gd name="T73" fmla="*/ 959 h 3393"/>
                    <a:gd name="T74" fmla="*/ 761 w 3610"/>
                    <a:gd name="T75" fmla="*/ 29 h 3393"/>
                    <a:gd name="T76" fmla="*/ 780 w 3610"/>
                    <a:gd name="T77" fmla="*/ 12 h 3393"/>
                    <a:gd name="T78" fmla="*/ 814 w 3610"/>
                    <a:gd name="T79" fmla="*/ 0 h 3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10" h="3393">
                      <a:moveTo>
                        <a:pt x="2550" y="1145"/>
                      </a:moveTo>
                      <a:lnTo>
                        <a:pt x="2004" y="2956"/>
                      </a:lnTo>
                      <a:lnTo>
                        <a:pt x="3392" y="1145"/>
                      </a:lnTo>
                      <a:lnTo>
                        <a:pt x="2550" y="1145"/>
                      </a:lnTo>
                      <a:close/>
                      <a:moveTo>
                        <a:pt x="1236" y="1145"/>
                      </a:moveTo>
                      <a:lnTo>
                        <a:pt x="1805" y="3035"/>
                      </a:lnTo>
                      <a:lnTo>
                        <a:pt x="2374" y="1145"/>
                      </a:lnTo>
                      <a:lnTo>
                        <a:pt x="1236" y="1145"/>
                      </a:lnTo>
                      <a:close/>
                      <a:moveTo>
                        <a:pt x="218" y="1145"/>
                      </a:moveTo>
                      <a:lnTo>
                        <a:pt x="1607" y="2960"/>
                      </a:lnTo>
                      <a:lnTo>
                        <a:pt x="1061" y="1145"/>
                      </a:lnTo>
                      <a:lnTo>
                        <a:pt x="218" y="1145"/>
                      </a:lnTo>
                      <a:close/>
                      <a:moveTo>
                        <a:pt x="2817" y="259"/>
                      </a:moveTo>
                      <a:lnTo>
                        <a:pt x="2601" y="978"/>
                      </a:lnTo>
                      <a:lnTo>
                        <a:pt x="3387" y="978"/>
                      </a:lnTo>
                      <a:lnTo>
                        <a:pt x="2817" y="259"/>
                      </a:lnTo>
                      <a:close/>
                      <a:moveTo>
                        <a:pt x="792" y="259"/>
                      </a:moveTo>
                      <a:lnTo>
                        <a:pt x="223" y="978"/>
                      </a:lnTo>
                      <a:lnTo>
                        <a:pt x="1009" y="978"/>
                      </a:lnTo>
                      <a:lnTo>
                        <a:pt x="792" y="259"/>
                      </a:lnTo>
                      <a:close/>
                      <a:moveTo>
                        <a:pt x="1803" y="182"/>
                      </a:moveTo>
                      <a:lnTo>
                        <a:pt x="1287" y="978"/>
                      </a:lnTo>
                      <a:lnTo>
                        <a:pt x="2317" y="978"/>
                      </a:lnTo>
                      <a:lnTo>
                        <a:pt x="1803" y="182"/>
                      </a:lnTo>
                      <a:close/>
                      <a:moveTo>
                        <a:pt x="1994" y="169"/>
                      </a:moveTo>
                      <a:lnTo>
                        <a:pt x="2454" y="879"/>
                      </a:lnTo>
                      <a:lnTo>
                        <a:pt x="2669" y="169"/>
                      </a:lnTo>
                      <a:lnTo>
                        <a:pt x="1994" y="169"/>
                      </a:lnTo>
                      <a:close/>
                      <a:moveTo>
                        <a:pt x="941" y="169"/>
                      </a:moveTo>
                      <a:lnTo>
                        <a:pt x="1154" y="874"/>
                      </a:lnTo>
                      <a:lnTo>
                        <a:pt x="1611" y="169"/>
                      </a:lnTo>
                      <a:lnTo>
                        <a:pt x="941" y="169"/>
                      </a:lnTo>
                      <a:close/>
                      <a:moveTo>
                        <a:pt x="823" y="0"/>
                      </a:moveTo>
                      <a:lnTo>
                        <a:pt x="2781" y="0"/>
                      </a:lnTo>
                      <a:lnTo>
                        <a:pt x="2803" y="1"/>
                      </a:lnTo>
                      <a:lnTo>
                        <a:pt x="2823" y="9"/>
                      </a:lnTo>
                      <a:lnTo>
                        <a:pt x="2840" y="20"/>
                      </a:lnTo>
                      <a:lnTo>
                        <a:pt x="2855" y="37"/>
                      </a:lnTo>
                      <a:lnTo>
                        <a:pt x="3596" y="970"/>
                      </a:lnTo>
                      <a:lnTo>
                        <a:pt x="3602" y="991"/>
                      </a:lnTo>
                      <a:lnTo>
                        <a:pt x="3607" y="1013"/>
                      </a:lnTo>
                      <a:lnTo>
                        <a:pt x="3609" y="1037"/>
                      </a:lnTo>
                      <a:lnTo>
                        <a:pt x="3610" y="1061"/>
                      </a:lnTo>
                      <a:lnTo>
                        <a:pt x="3609" y="1090"/>
                      </a:lnTo>
                      <a:lnTo>
                        <a:pt x="3603" y="1118"/>
                      </a:lnTo>
                      <a:lnTo>
                        <a:pt x="3593" y="1144"/>
                      </a:lnTo>
                      <a:lnTo>
                        <a:pt x="3580" y="1169"/>
                      </a:lnTo>
                      <a:lnTo>
                        <a:pt x="3550" y="1215"/>
                      </a:lnTo>
                      <a:lnTo>
                        <a:pt x="1900" y="3363"/>
                      </a:lnTo>
                      <a:lnTo>
                        <a:pt x="1897" y="3366"/>
                      </a:lnTo>
                      <a:lnTo>
                        <a:pt x="1896" y="3366"/>
                      </a:lnTo>
                      <a:lnTo>
                        <a:pt x="1895" y="3367"/>
                      </a:lnTo>
                      <a:lnTo>
                        <a:pt x="1894" y="3368"/>
                      </a:lnTo>
                      <a:lnTo>
                        <a:pt x="1865" y="3382"/>
                      </a:lnTo>
                      <a:lnTo>
                        <a:pt x="1836" y="3389"/>
                      </a:lnTo>
                      <a:lnTo>
                        <a:pt x="1805" y="3393"/>
                      </a:lnTo>
                      <a:lnTo>
                        <a:pt x="1776" y="3390"/>
                      </a:lnTo>
                      <a:lnTo>
                        <a:pt x="1749" y="3383"/>
                      </a:lnTo>
                      <a:lnTo>
                        <a:pt x="1723" y="3372"/>
                      </a:lnTo>
                      <a:lnTo>
                        <a:pt x="1720" y="3371"/>
                      </a:lnTo>
                      <a:lnTo>
                        <a:pt x="1707" y="3363"/>
                      </a:lnTo>
                      <a:lnTo>
                        <a:pt x="1698" y="3354"/>
                      </a:lnTo>
                      <a:lnTo>
                        <a:pt x="57" y="1212"/>
                      </a:lnTo>
                      <a:lnTo>
                        <a:pt x="56" y="1210"/>
                      </a:lnTo>
                      <a:lnTo>
                        <a:pt x="31" y="1172"/>
                      </a:lnTo>
                      <a:lnTo>
                        <a:pt x="28" y="1167"/>
                      </a:lnTo>
                      <a:lnTo>
                        <a:pt x="16" y="1145"/>
                      </a:lnTo>
                      <a:lnTo>
                        <a:pt x="8" y="1119"/>
                      </a:lnTo>
                      <a:lnTo>
                        <a:pt x="2" y="1091"/>
                      </a:lnTo>
                      <a:lnTo>
                        <a:pt x="0" y="1061"/>
                      </a:lnTo>
                      <a:lnTo>
                        <a:pt x="2" y="1026"/>
                      </a:lnTo>
                      <a:lnTo>
                        <a:pt x="11" y="992"/>
                      </a:lnTo>
                      <a:lnTo>
                        <a:pt x="25" y="960"/>
                      </a:lnTo>
                      <a:lnTo>
                        <a:pt x="23" y="959"/>
                      </a:lnTo>
                      <a:lnTo>
                        <a:pt x="760" y="30"/>
                      </a:lnTo>
                      <a:lnTo>
                        <a:pt x="761" y="29"/>
                      </a:lnTo>
                      <a:lnTo>
                        <a:pt x="765" y="23"/>
                      </a:lnTo>
                      <a:lnTo>
                        <a:pt x="780" y="12"/>
                      </a:lnTo>
                      <a:lnTo>
                        <a:pt x="797" y="5"/>
                      </a:lnTo>
                      <a:lnTo>
                        <a:pt x="814" y="0"/>
                      </a:lnTo>
                      <a:lnTo>
                        <a:pt x="823" y="0"/>
                      </a:lnTo>
                      <a:close/>
                    </a:path>
                  </a:pathLst>
                </a:custGeom>
                <a:solidFill>
                  <a:schemeClr val="bg1"/>
                </a:solidFill>
                <a:ln w="0">
                  <a:solidFill>
                    <a:schemeClr val="bg1"/>
                  </a:solidFill>
                  <a:prstDash val="solid"/>
                  <a:round/>
                </a:ln>
              </p:spPr>
              <p:txBody>
                <a:bodyPr vert="horz" wrap="square" lIns="91440" tIns="45720" rIns="91440" bIns="45720" numCol="1" anchor="t" anchorCtr="0" compatLnSpc="1"/>
                <a:lstStyle/>
                <a:p>
                  <a:endParaRPr lang="zh-CN" altLang="en-US" sz="1800"/>
                </a:p>
              </p:txBody>
            </p:sp>
          </p:grpSp>
          <p:sp>
            <p:nvSpPr>
              <p:cNvPr id="76" name="等腰三角形 75"/>
              <p:cNvSpPr/>
              <p:nvPr/>
            </p:nvSpPr>
            <p:spPr>
              <a:xfrm rot="10800000">
                <a:off x="4897482" y="3877023"/>
                <a:ext cx="120079" cy="10351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62" name="组合 61"/>
            <p:cNvGrpSpPr/>
            <p:nvPr/>
          </p:nvGrpSpPr>
          <p:grpSpPr>
            <a:xfrm>
              <a:off x="6103674" y="2545791"/>
              <a:ext cx="1581676" cy="1417497"/>
              <a:chOff x="6101188" y="2563043"/>
              <a:chExt cx="1581676" cy="1417497"/>
            </a:xfrm>
          </p:grpSpPr>
          <p:sp>
            <p:nvSpPr>
              <p:cNvPr id="69" name="矩形 68"/>
              <p:cNvSpPr/>
              <p:nvPr/>
            </p:nvSpPr>
            <p:spPr>
              <a:xfrm>
                <a:off x="6101188" y="2563043"/>
                <a:ext cx="1581676" cy="1313980"/>
              </a:xfrm>
              <a:prstGeom prst="rect">
                <a:avLst/>
              </a:prstGeom>
              <a:solidFill>
                <a:srgbClr val="0070C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288000" rtlCol="0" anchor="b" anchorCtr="0"/>
              <a:lstStyle/>
              <a:p>
                <a:pPr algn="ctr"/>
                <a:r>
                  <a:rPr kumimoji="1" lang="zh-CN" altLang="en-US" sz="1800" b="1">
                    <a:solidFill>
                      <a:schemeClr val="bg1"/>
                    </a:solidFill>
                    <a:latin typeface="微软雅黑" panose="020B0503020204020204" charset="-122"/>
                    <a:ea typeface="微软雅黑" panose="020B0503020204020204" charset="-122"/>
                  </a:rPr>
                  <a:t>智能化</a:t>
                </a:r>
                <a:endParaRPr kumimoji="1" lang="zh-CN" altLang="en-US" sz="1800" b="1" dirty="0">
                  <a:solidFill>
                    <a:schemeClr val="bg1"/>
                  </a:solidFill>
                  <a:latin typeface="微软雅黑" panose="020B0503020204020204" charset="-122"/>
                  <a:ea typeface="微软雅黑" panose="020B0503020204020204" charset="-122"/>
                </a:endParaRPr>
              </a:p>
            </p:txBody>
          </p:sp>
          <p:grpSp>
            <p:nvGrpSpPr>
              <p:cNvPr id="70" name="Group 20"/>
              <p:cNvGrpSpPr>
                <a:grpSpLocks noChangeAspect="1"/>
              </p:cNvGrpSpPr>
              <p:nvPr/>
            </p:nvGrpSpPr>
            <p:grpSpPr bwMode="auto">
              <a:xfrm>
                <a:off x="6693559" y="2840177"/>
                <a:ext cx="342494" cy="342842"/>
                <a:chOff x="1379" y="-303"/>
                <a:chExt cx="4921" cy="4926"/>
              </a:xfrm>
            </p:grpSpPr>
            <p:sp>
              <p:nvSpPr>
                <p:cNvPr id="72" name="AutoShape 19"/>
                <p:cNvSpPr>
                  <a:spLocks noChangeAspect="1" noChangeArrowheads="1" noTextEdit="1"/>
                </p:cNvSpPr>
                <p:nvPr/>
              </p:nvSpPr>
              <p:spPr bwMode="auto">
                <a:xfrm>
                  <a:off x="1380" y="-303"/>
                  <a:ext cx="4920" cy="4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800"/>
                </a:p>
              </p:txBody>
            </p:sp>
            <p:sp>
              <p:nvSpPr>
                <p:cNvPr id="73" name="Freeform 22"/>
                <p:cNvSpPr>
                  <a:spLocks noEditPoints="1"/>
                </p:cNvSpPr>
                <p:nvPr/>
              </p:nvSpPr>
              <p:spPr bwMode="auto">
                <a:xfrm>
                  <a:off x="1379" y="-300"/>
                  <a:ext cx="4917" cy="4917"/>
                </a:xfrm>
                <a:custGeom>
                  <a:avLst/>
                  <a:gdLst>
                    <a:gd name="T0" fmla="*/ 4849 w 4917"/>
                    <a:gd name="T1" fmla="*/ 3255 h 4917"/>
                    <a:gd name="T2" fmla="*/ 4890 w 4917"/>
                    <a:gd name="T3" fmla="*/ 3264 h 4917"/>
                    <a:gd name="T4" fmla="*/ 4911 w 4917"/>
                    <a:gd name="T5" fmla="*/ 3288 h 4917"/>
                    <a:gd name="T6" fmla="*/ 4917 w 4917"/>
                    <a:gd name="T7" fmla="*/ 3316 h 4917"/>
                    <a:gd name="T8" fmla="*/ 4911 w 4917"/>
                    <a:gd name="T9" fmla="*/ 3345 h 4917"/>
                    <a:gd name="T10" fmla="*/ 4897 w 4917"/>
                    <a:gd name="T11" fmla="*/ 3363 h 4917"/>
                    <a:gd name="T12" fmla="*/ 3014 w 4917"/>
                    <a:gd name="T13" fmla="*/ 4910 h 4917"/>
                    <a:gd name="T14" fmla="*/ 2968 w 4917"/>
                    <a:gd name="T15" fmla="*/ 4917 h 4917"/>
                    <a:gd name="T16" fmla="*/ 2925 w 4917"/>
                    <a:gd name="T17" fmla="*/ 4902 h 4917"/>
                    <a:gd name="T18" fmla="*/ 2899 w 4917"/>
                    <a:gd name="T19" fmla="*/ 4872 h 4917"/>
                    <a:gd name="T20" fmla="*/ 3437 w 4917"/>
                    <a:gd name="T21" fmla="*/ 3631 h 4917"/>
                    <a:gd name="T22" fmla="*/ 209 w 4917"/>
                    <a:gd name="T23" fmla="*/ 3628 h 4917"/>
                    <a:gd name="T24" fmla="*/ 188 w 4917"/>
                    <a:gd name="T25" fmla="*/ 3608 h 4917"/>
                    <a:gd name="T26" fmla="*/ 185 w 4917"/>
                    <a:gd name="T27" fmla="*/ 3292 h 4917"/>
                    <a:gd name="T28" fmla="*/ 197 w 4917"/>
                    <a:gd name="T29" fmla="*/ 3266 h 4917"/>
                    <a:gd name="T30" fmla="*/ 223 w 4917"/>
                    <a:gd name="T31" fmla="*/ 3255 h 4917"/>
                    <a:gd name="T32" fmla="*/ 1970 w 4917"/>
                    <a:gd name="T33" fmla="*/ 6 h 4917"/>
                    <a:gd name="T34" fmla="*/ 2006 w 4917"/>
                    <a:gd name="T35" fmla="*/ 28 h 4917"/>
                    <a:gd name="T36" fmla="*/ 2020 w 4917"/>
                    <a:gd name="T37" fmla="*/ 64 h 4917"/>
                    <a:gd name="T38" fmla="*/ 4693 w 4917"/>
                    <a:gd name="T39" fmla="*/ 1287 h 4917"/>
                    <a:gd name="T40" fmla="*/ 4719 w 4917"/>
                    <a:gd name="T41" fmla="*/ 1298 h 4917"/>
                    <a:gd name="T42" fmla="*/ 4730 w 4917"/>
                    <a:gd name="T43" fmla="*/ 1324 h 4917"/>
                    <a:gd name="T44" fmla="*/ 4727 w 4917"/>
                    <a:gd name="T45" fmla="*/ 1639 h 4917"/>
                    <a:gd name="T46" fmla="*/ 4707 w 4917"/>
                    <a:gd name="T47" fmla="*/ 1659 h 4917"/>
                    <a:gd name="T48" fmla="*/ 67 w 4917"/>
                    <a:gd name="T49" fmla="*/ 1662 h 4917"/>
                    <a:gd name="T50" fmla="*/ 25 w 4917"/>
                    <a:gd name="T51" fmla="*/ 1653 h 4917"/>
                    <a:gd name="T52" fmla="*/ 4 w 4917"/>
                    <a:gd name="T53" fmla="*/ 1629 h 4917"/>
                    <a:gd name="T54" fmla="*/ 0 w 4917"/>
                    <a:gd name="T55" fmla="*/ 1601 h 4917"/>
                    <a:gd name="T56" fmla="*/ 5 w 4917"/>
                    <a:gd name="T57" fmla="*/ 1572 h 4917"/>
                    <a:gd name="T58" fmla="*/ 17 w 4917"/>
                    <a:gd name="T59" fmla="*/ 1554 h 4917"/>
                    <a:gd name="T60" fmla="*/ 1902 w 4917"/>
                    <a:gd name="T61" fmla="*/ 7 h 4917"/>
                    <a:gd name="T62" fmla="*/ 1947 w 4917"/>
                    <a:gd name="T63" fmla="*/ 0 h 4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17" h="4917">
                      <a:moveTo>
                        <a:pt x="223" y="3255"/>
                      </a:moveTo>
                      <a:lnTo>
                        <a:pt x="4849" y="3255"/>
                      </a:lnTo>
                      <a:lnTo>
                        <a:pt x="4873" y="3257"/>
                      </a:lnTo>
                      <a:lnTo>
                        <a:pt x="4890" y="3264"/>
                      </a:lnTo>
                      <a:lnTo>
                        <a:pt x="4903" y="3275"/>
                      </a:lnTo>
                      <a:lnTo>
                        <a:pt x="4911" y="3288"/>
                      </a:lnTo>
                      <a:lnTo>
                        <a:pt x="4915" y="3301"/>
                      </a:lnTo>
                      <a:lnTo>
                        <a:pt x="4917" y="3316"/>
                      </a:lnTo>
                      <a:lnTo>
                        <a:pt x="4914" y="3331"/>
                      </a:lnTo>
                      <a:lnTo>
                        <a:pt x="4911" y="3345"/>
                      </a:lnTo>
                      <a:lnTo>
                        <a:pt x="4905" y="3355"/>
                      </a:lnTo>
                      <a:lnTo>
                        <a:pt x="4897" y="3363"/>
                      </a:lnTo>
                      <a:lnTo>
                        <a:pt x="3032" y="4899"/>
                      </a:lnTo>
                      <a:lnTo>
                        <a:pt x="3014" y="4910"/>
                      </a:lnTo>
                      <a:lnTo>
                        <a:pt x="2992" y="4916"/>
                      </a:lnTo>
                      <a:lnTo>
                        <a:pt x="2968" y="4917"/>
                      </a:lnTo>
                      <a:lnTo>
                        <a:pt x="2946" y="4913"/>
                      </a:lnTo>
                      <a:lnTo>
                        <a:pt x="2925" y="4902"/>
                      </a:lnTo>
                      <a:lnTo>
                        <a:pt x="2910" y="4889"/>
                      </a:lnTo>
                      <a:lnTo>
                        <a:pt x="2899" y="4872"/>
                      </a:lnTo>
                      <a:lnTo>
                        <a:pt x="2896" y="4854"/>
                      </a:lnTo>
                      <a:lnTo>
                        <a:pt x="3437" y="3631"/>
                      </a:lnTo>
                      <a:lnTo>
                        <a:pt x="223" y="3631"/>
                      </a:lnTo>
                      <a:lnTo>
                        <a:pt x="209" y="3628"/>
                      </a:lnTo>
                      <a:lnTo>
                        <a:pt x="197" y="3619"/>
                      </a:lnTo>
                      <a:lnTo>
                        <a:pt x="188" y="3608"/>
                      </a:lnTo>
                      <a:lnTo>
                        <a:pt x="185" y="3593"/>
                      </a:lnTo>
                      <a:lnTo>
                        <a:pt x="185" y="3292"/>
                      </a:lnTo>
                      <a:lnTo>
                        <a:pt x="188" y="3278"/>
                      </a:lnTo>
                      <a:lnTo>
                        <a:pt x="197" y="3266"/>
                      </a:lnTo>
                      <a:lnTo>
                        <a:pt x="209" y="3258"/>
                      </a:lnTo>
                      <a:lnTo>
                        <a:pt x="223" y="3255"/>
                      </a:lnTo>
                      <a:close/>
                      <a:moveTo>
                        <a:pt x="1947" y="0"/>
                      </a:moveTo>
                      <a:lnTo>
                        <a:pt x="1970" y="6"/>
                      </a:lnTo>
                      <a:lnTo>
                        <a:pt x="1990" y="15"/>
                      </a:lnTo>
                      <a:lnTo>
                        <a:pt x="2006" y="28"/>
                      </a:lnTo>
                      <a:lnTo>
                        <a:pt x="2015" y="45"/>
                      </a:lnTo>
                      <a:lnTo>
                        <a:pt x="2020" y="64"/>
                      </a:lnTo>
                      <a:lnTo>
                        <a:pt x="1478" y="1287"/>
                      </a:lnTo>
                      <a:lnTo>
                        <a:pt x="4693" y="1287"/>
                      </a:lnTo>
                      <a:lnTo>
                        <a:pt x="4707" y="1290"/>
                      </a:lnTo>
                      <a:lnTo>
                        <a:pt x="4719" y="1298"/>
                      </a:lnTo>
                      <a:lnTo>
                        <a:pt x="4727" y="1310"/>
                      </a:lnTo>
                      <a:lnTo>
                        <a:pt x="4730" y="1324"/>
                      </a:lnTo>
                      <a:lnTo>
                        <a:pt x="4730" y="1625"/>
                      </a:lnTo>
                      <a:lnTo>
                        <a:pt x="4727" y="1639"/>
                      </a:lnTo>
                      <a:lnTo>
                        <a:pt x="4719" y="1651"/>
                      </a:lnTo>
                      <a:lnTo>
                        <a:pt x="4707" y="1659"/>
                      </a:lnTo>
                      <a:lnTo>
                        <a:pt x="4693" y="1662"/>
                      </a:lnTo>
                      <a:lnTo>
                        <a:pt x="67" y="1662"/>
                      </a:lnTo>
                      <a:lnTo>
                        <a:pt x="43" y="1660"/>
                      </a:lnTo>
                      <a:lnTo>
                        <a:pt x="25" y="1653"/>
                      </a:lnTo>
                      <a:lnTo>
                        <a:pt x="13" y="1642"/>
                      </a:lnTo>
                      <a:lnTo>
                        <a:pt x="4" y="1629"/>
                      </a:lnTo>
                      <a:lnTo>
                        <a:pt x="1" y="1616"/>
                      </a:lnTo>
                      <a:lnTo>
                        <a:pt x="0" y="1601"/>
                      </a:lnTo>
                      <a:lnTo>
                        <a:pt x="1" y="1586"/>
                      </a:lnTo>
                      <a:lnTo>
                        <a:pt x="5" y="1572"/>
                      </a:lnTo>
                      <a:lnTo>
                        <a:pt x="11" y="1562"/>
                      </a:lnTo>
                      <a:lnTo>
                        <a:pt x="17" y="1554"/>
                      </a:lnTo>
                      <a:lnTo>
                        <a:pt x="1882" y="19"/>
                      </a:lnTo>
                      <a:lnTo>
                        <a:pt x="1902" y="7"/>
                      </a:lnTo>
                      <a:lnTo>
                        <a:pt x="1923" y="1"/>
                      </a:lnTo>
                      <a:lnTo>
                        <a:pt x="1947" y="0"/>
                      </a:lnTo>
                      <a:close/>
                    </a:path>
                  </a:pathLst>
                </a:custGeom>
                <a:solidFill>
                  <a:schemeClr val="bg1">
                    <a:lumMod val="95000"/>
                  </a:schemeClr>
                </a:solidFill>
                <a:ln w="0">
                  <a:solidFill>
                    <a:schemeClr val="bg1"/>
                  </a:solidFill>
                  <a:prstDash val="solid"/>
                  <a:round/>
                </a:ln>
              </p:spPr>
              <p:txBody>
                <a:bodyPr vert="horz" wrap="square" lIns="91440" tIns="45720" rIns="91440" bIns="45720" numCol="1" anchor="t" anchorCtr="0" compatLnSpc="1"/>
                <a:lstStyle/>
                <a:p>
                  <a:endParaRPr lang="zh-CN" altLang="en-US" sz="1800" dirty="0"/>
                </a:p>
              </p:txBody>
            </p:sp>
          </p:grpSp>
          <p:sp>
            <p:nvSpPr>
              <p:cNvPr id="71" name="等腰三角形 70"/>
              <p:cNvSpPr/>
              <p:nvPr/>
            </p:nvSpPr>
            <p:spPr>
              <a:xfrm rot="10800000">
                <a:off x="6804627" y="3877023"/>
                <a:ext cx="120079" cy="10351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63" name="组合 62"/>
            <p:cNvGrpSpPr/>
            <p:nvPr/>
          </p:nvGrpSpPr>
          <p:grpSpPr>
            <a:xfrm>
              <a:off x="8207463" y="2545791"/>
              <a:ext cx="1581676" cy="1417497"/>
              <a:chOff x="8107032" y="2563043"/>
              <a:chExt cx="1581676" cy="1417497"/>
            </a:xfrm>
          </p:grpSpPr>
          <p:sp>
            <p:nvSpPr>
              <p:cNvPr id="64" name="矩形 63"/>
              <p:cNvSpPr/>
              <p:nvPr/>
            </p:nvSpPr>
            <p:spPr>
              <a:xfrm>
                <a:off x="8107032" y="2563043"/>
                <a:ext cx="1581676" cy="1313980"/>
              </a:xfrm>
              <a:prstGeom prst="rect">
                <a:avLst/>
              </a:prstGeom>
              <a:solidFill>
                <a:srgbClr val="00B0F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288000" rtlCol="0" anchor="b" anchorCtr="0"/>
              <a:lstStyle/>
              <a:p>
                <a:pPr algn="ctr"/>
                <a:r>
                  <a:rPr kumimoji="1" lang="zh-CN" altLang="en-US" sz="1800" b="1" dirty="0">
                    <a:solidFill>
                      <a:schemeClr val="bg1"/>
                    </a:solidFill>
                    <a:latin typeface="微软雅黑" panose="020B0503020204020204" charset="-122"/>
                    <a:ea typeface="微软雅黑" panose="020B0503020204020204" charset="-122"/>
                  </a:rPr>
                  <a:t>定制化</a:t>
                </a:r>
                <a:endParaRPr kumimoji="1" lang="zh-CN" altLang="en-US" sz="1800" b="1" dirty="0">
                  <a:solidFill>
                    <a:schemeClr val="bg1"/>
                  </a:solidFill>
                  <a:latin typeface="微软雅黑" panose="020B0503020204020204" charset="-122"/>
                  <a:ea typeface="微软雅黑" panose="020B0503020204020204" charset="-122"/>
                </a:endParaRPr>
              </a:p>
            </p:txBody>
          </p:sp>
          <p:grpSp>
            <p:nvGrpSpPr>
              <p:cNvPr id="65" name="Group 26"/>
              <p:cNvGrpSpPr>
                <a:grpSpLocks noChangeAspect="1"/>
              </p:cNvGrpSpPr>
              <p:nvPr/>
            </p:nvGrpSpPr>
            <p:grpSpPr bwMode="auto">
              <a:xfrm>
                <a:off x="8715166" y="2804131"/>
                <a:ext cx="365407" cy="414935"/>
                <a:chOff x="2025" y="99"/>
                <a:chExt cx="3630" cy="4122"/>
              </a:xfrm>
            </p:grpSpPr>
            <p:sp>
              <p:nvSpPr>
                <p:cNvPr id="67" name="AutoShape 25"/>
                <p:cNvSpPr>
                  <a:spLocks noChangeAspect="1" noChangeArrowheads="1" noTextEdit="1"/>
                </p:cNvSpPr>
                <p:nvPr/>
              </p:nvSpPr>
              <p:spPr bwMode="auto">
                <a:xfrm>
                  <a:off x="2025" y="99"/>
                  <a:ext cx="3630" cy="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800"/>
                </a:p>
              </p:txBody>
            </p:sp>
            <p:sp>
              <p:nvSpPr>
                <p:cNvPr id="68" name="Freeform 28"/>
                <p:cNvSpPr>
                  <a:spLocks noEditPoints="1"/>
                </p:cNvSpPr>
                <p:nvPr/>
              </p:nvSpPr>
              <p:spPr bwMode="auto">
                <a:xfrm>
                  <a:off x="2025" y="99"/>
                  <a:ext cx="3630" cy="4116"/>
                </a:xfrm>
                <a:custGeom>
                  <a:avLst/>
                  <a:gdLst>
                    <a:gd name="T0" fmla="*/ 2448 w 3630"/>
                    <a:gd name="T1" fmla="*/ 613 h 4116"/>
                    <a:gd name="T2" fmla="*/ 2335 w 3630"/>
                    <a:gd name="T3" fmla="*/ 863 h 4116"/>
                    <a:gd name="T4" fmla="*/ 1955 w 3630"/>
                    <a:gd name="T5" fmla="*/ 951 h 4116"/>
                    <a:gd name="T6" fmla="*/ 1611 w 3630"/>
                    <a:gd name="T7" fmla="*/ 867 h 4116"/>
                    <a:gd name="T8" fmla="*/ 1304 w 3630"/>
                    <a:gd name="T9" fmla="*/ 1029 h 4116"/>
                    <a:gd name="T10" fmla="*/ 1178 w 3630"/>
                    <a:gd name="T11" fmla="*/ 1358 h 4116"/>
                    <a:gd name="T12" fmla="*/ 1304 w 3630"/>
                    <a:gd name="T13" fmla="*/ 1688 h 4116"/>
                    <a:gd name="T14" fmla="*/ 1611 w 3630"/>
                    <a:gd name="T15" fmla="*/ 1850 h 4116"/>
                    <a:gd name="T16" fmla="*/ 1947 w 3630"/>
                    <a:gd name="T17" fmla="*/ 1771 h 4116"/>
                    <a:gd name="T18" fmla="*/ 2503 w 3630"/>
                    <a:gd name="T19" fmla="*/ 2052 h 4116"/>
                    <a:gd name="T20" fmla="*/ 2632 w 3630"/>
                    <a:gd name="T21" fmla="*/ 2181 h 4116"/>
                    <a:gd name="T22" fmla="*/ 2802 w 3630"/>
                    <a:gd name="T23" fmla="*/ 2111 h 4116"/>
                    <a:gd name="T24" fmla="*/ 2802 w 3630"/>
                    <a:gd name="T25" fmla="*/ 1926 h 4116"/>
                    <a:gd name="T26" fmla="*/ 2632 w 3630"/>
                    <a:gd name="T27" fmla="*/ 1857 h 4116"/>
                    <a:gd name="T28" fmla="*/ 2139 w 3630"/>
                    <a:gd name="T29" fmla="*/ 1533 h 4116"/>
                    <a:gd name="T30" fmla="*/ 2141 w 3630"/>
                    <a:gd name="T31" fmla="*/ 1195 h 4116"/>
                    <a:gd name="T32" fmla="*/ 2486 w 3630"/>
                    <a:gd name="T33" fmla="*/ 1140 h 4116"/>
                    <a:gd name="T34" fmla="*/ 2761 w 3630"/>
                    <a:gd name="T35" fmla="*/ 1179 h 4116"/>
                    <a:gd name="T36" fmla="*/ 2964 w 3630"/>
                    <a:gd name="T37" fmla="*/ 1002 h 4116"/>
                    <a:gd name="T38" fmla="*/ 2964 w 3630"/>
                    <a:gd name="T39" fmla="*/ 723 h 4116"/>
                    <a:gd name="T40" fmla="*/ 2761 w 3630"/>
                    <a:gd name="T41" fmla="*/ 546 h 4116"/>
                    <a:gd name="T42" fmla="*/ 2342 w 3630"/>
                    <a:gd name="T43" fmla="*/ 32 h 4116"/>
                    <a:gd name="T44" fmla="*/ 2944 w 3630"/>
                    <a:gd name="T45" fmla="*/ 266 h 4116"/>
                    <a:gd name="T46" fmla="*/ 3388 w 3630"/>
                    <a:gd name="T47" fmla="*/ 685 h 4116"/>
                    <a:gd name="T48" fmla="*/ 3614 w 3630"/>
                    <a:gd name="T49" fmla="*/ 1233 h 4116"/>
                    <a:gd name="T50" fmla="*/ 3609 w 3630"/>
                    <a:gd name="T51" fmla="*/ 1756 h 4116"/>
                    <a:gd name="T52" fmla="*/ 3464 w 3630"/>
                    <a:gd name="T53" fmla="*/ 2301 h 4116"/>
                    <a:gd name="T54" fmla="*/ 3180 w 3630"/>
                    <a:gd name="T55" fmla="*/ 2812 h 4116"/>
                    <a:gd name="T56" fmla="*/ 3204 w 3630"/>
                    <a:gd name="T57" fmla="*/ 2989 h 4116"/>
                    <a:gd name="T58" fmla="*/ 3250 w 3630"/>
                    <a:gd name="T59" fmla="*/ 3333 h 4116"/>
                    <a:gd name="T60" fmla="*/ 3303 w 3630"/>
                    <a:gd name="T61" fmla="*/ 3719 h 4116"/>
                    <a:gd name="T62" fmla="*/ 3343 w 3630"/>
                    <a:gd name="T63" fmla="*/ 4020 h 4116"/>
                    <a:gd name="T64" fmla="*/ 1525 w 3630"/>
                    <a:gd name="T65" fmla="*/ 4116 h 4116"/>
                    <a:gd name="T66" fmla="*/ 1504 w 3630"/>
                    <a:gd name="T67" fmla="*/ 4003 h 4116"/>
                    <a:gd name="T68" fmla="*/ 1461 w 3630"/>
                    <a:gd name="T69" fmla="*/ 3772 h 4116"/>
                    <a:gd name="T70" fmla="*/ 1425 w 3630"/>
                    <a:gd name="T71" fmla="*/ 3581 h 4116"/>
                    <a:gd name="T72" fmla="*/ 1224 w 3630"/>
                    <a:gd name="T73" fmla="*/ 3554 h 4116"/>
                    <a:gd name="T74" fmla="*/ 773 w 3630"/>
                    <a:gd name="T75" fmla="*/ 3559 h 4116"/>
                    <a:gd name="T76" fmla="*/ 552 w 3630"/>
                    <a:gd name="T77" fmla="*/ 3547 h 4116"/>
                    <a:gd name="T78" fmla="*/ 476 w 3630"/>
                    <a:gd name="T79" fmla="*/ 3419 h 4116"/>
                    <a:gd name="T80" fmla="*/ 486 w 3630"/>
                    <a:gd name="T81" fmla="*/ 3250 h 4116"/>
                    <a:gd name="T82" fmla="*/ 506 w 3630"/>
                    <a:gd name="T83" fmla="*/ 3166 h 4116"/>
                    <a:gd name="T84" fmla="*/ 377 w 3630"/>
                    <a:gd name="T85" fmla="*/ 3057 h 4116"/>
                    <a:gd name="T86" fmla="*/ 456 w 3630"/>
                    <a:gd name="T87" fmla="*/ 2949 h 4116"/>
                    <a:gd name="T88" fmla="*/ 447 w 3630"/>
                    <a:gd name="T89" fmla="*/ 2912 h 4116"/>
                    <a:gd name="T90" fmla="*/ 363 w 3630"/>
                    <a:gd name="T91" fmla="*/ 2804 h 4116"/>
                    <a:gd name="T92" fmla="*/ 357 w 3630"/>
                    <a:gd name="T93" fmla="*/ 2687 h 4116"/>
                    <a:gd name="T94" fmla="*/ 315 w 3630"/>
                    <a:gd name="T95" fmla="*/ 2504 h 4116"/>
                    <a:gd name="T96" fmla="*/ 231 w 3630"/>
                    <a:gd name="T97" fmla="*/ 2426 h 4116"/>
                    <a:gd name="T98" fmla="*/ 31 w 3630"/>
                    <a:gd name="T99" fmla="*/ 2378 h 4116"/>
                    <a:gd name="T100" fmla="*/ 4 w 3630"/>
                    <a:gd name="T101" fmla="*/ 2311 h 4116"/>
                    <a:gd name="T102" fmla="*/ 47 w 3630"/>
                    <a:gd name="T103" fmla="*/ 2256 h 4116"/>
                    <a:gd name="T104" fmla="*/ 137 w 3630"/>
                    <a:gd name="T105" fmla="*/ 2170 h 4116"/>
                    <a:gd name="T106" fmla="*/ 342 w 3630"/>
                    <a:gd name="T107" fmla="*/ 1927 h 4116"/>
                    <a:gd name="T108" fmla="*/ 359 w 3630"/>
                    <a:gd name="T109" fmla="*/ 1618 h 4116"/>
                    <a:gd name="T110" fmla="*/ 346 w 3630"/>
                    <a:gd name="T111" fmla="*/ 1280 h 4116"/>
                    <a:gd name="T112" fmla="*/ 465 w 3630"/>
                    <a:gd name="T113" fmla="*/ 881 h 4116"/>
                    <a:gd name="T114" fmla="*/ 778 w 3630"/>
                    <a:gd name="T115" fmla="*/ 478 h 4116"/>
                    <a:gd name="T116" fmla="*/ 1268 w 3630"/>
                    <a:gd name="T117" fmla="*/ 154 h 4116"/>
                    <a:gd name="T118" fmla="*/ 1887 w 3630"/>
                    <a:gd name="T119" fmla="*/ 4 h 4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30" h="4116">
                      <a:moveTo>
                        <a:pt x="2666" y="532"/>
                      </a:moveTo>
                      <a:lnTo>
                        <a:pt x="2616" y="536"/>
                      </a:lnTo>
                      <a:lnTo>
                        <a:pt x="2569" y="546"/>
                      </a:lnTo>
                      <a:lnTo>
                        <a:pt x="2526" y="563"/>
                      </a:lnTo>
                      <a:lnTo>
                        <a:pt x="2486" y="586"/>
                      </a:lnTo>
                      <a:lnTo>
                        <a:pt x="2448" y="613"/>
                      </a:lnTo>
                      <a:lnTo>
                        <a:pt x="2416" y="646"/>
                      </a:lnTo>
                      <a:lnTo>
                        <a:pt x="2388" y="683"/>
                      </a:lnTo>
                      <a:lnTo>
                        <a:pt x="2366" y="723"/>
                      </a:lnTo>
                      <a:lnTo>
                        <a:pt x="2348" y="767"/>
                      </a:lnTo>
                      <a:lnTo>
                        <a:pt x="2338" y="814"/>
                      </a:lnTo>
                      <a:lnTo>
                        <a:pt x="2335" y="863"/>
                      </a:lnTo>
                      <a:lnTo>
                        <a:pt x="2336" y="893"/>
                      </a:lnTo>
                      <a:lnTo>
                        <a:pt x="2341" y="923"/>
                      </a:lnTo>
                      <a:lnTo>
                        <a:pt x="2079" y="1074"/>
                      </a:lnTo>
                      <a:lnTo>
                        <a:pt x="2042" y="1028"/>
                      </a:lnTo>
                      <a:lnTo>
                        <a:pt x="2001" y="987"/>
                      </a:lnTo>
                      <a:lnTo>
                        <a:pt x="1955" y="951"/>
                      </a:lnTo>
                      <a:lnTo>
                        <a:pt x="1906" y="921"/>
                      </a:lnTo>
                      <a:lnTo>
                        <a:pt x="1852" y="896"/>
                      </a:lnTo>
                      <a:lnTo>
                        <a:pt x="1795" y="878"/>
                      </a:lnTo>
                      <a:lnTo>
                        <a:pt x="1736" y="867"/>
                      </a:lnTo>
                      <a:lnTo>
                        <a:pt x="1674" y="863"/>
                      </a:lnTo>
                      <a:lnTo>
                        <a:pt x="1611" y="867"/>
                      </a:lnTo>
                      <a:lnTo>
                        <a:pt x="1551" y="878"/>
                      </a:lnTo>
                      <a:lnTo>
                        <a:pt x="1495" y="896"/>
                      </a:lnTo>
                      <a:lnTo>
                        <a:pt x="1442" y="921"/>
                      </a:lnTo>
                      <a:lnTo>
                        <a:pt x="1390" y="952"/>
                      </a:lnTo>
                      <a:lnTo>
                        <a:pt x="1345" y="988"/>
                      </a:lnTo>
                      <a:lnTo>
                        <a:pt x="1304" y="1029"/>
                      </a:lnTo>
                      <a:lnTo>
                        <a:pt x="1267" y="1075"/>
                      </a:lnTo>
                      <a:lnTo>
                        <a:pt x="1237" y="1125"/>
                      </a:lnTo>
                      <a:lnTo>
                        <a:pt x="1212" y="1179"/>
                      </a:lnTo>
                      <a:lnTo>
                        <a:pt x="1193" y="1237"/>
                      </a:lnTo>
                      <a:lnTo>
                        <a:pt x="1182" y="1297"/>
                      </a:lnTo>
                      <a:lnTo>
                        <a:pt x="1178" y="1358"/>
                      </a:lnTo>
                      <a:lnTo>
                        <a:pt x="1182" y="1420"/>
                      </a:lnTo>
                      <a:lnTo>
                        <a:pt x="1193" y="1480"/>
                      </a:lnTo>
                      <a:lnTo>
                        <a:pt x="1212" y="1538"/>
                      </a:lnTo>
                      <a:lnTo>
                        <a:pt x="1237" y="1591"/>
                      </a:lnTo>
                      <a:lnTo>
                        <a:pt x="1267" y="1641"/>
                      </a:lnTo>
                      <a:lnTo>
                        <a:pt x="1304" y="1688"/>
                      </a:lnTo>
                      <a:lnTo>
                        <a:pt x="1345" y="1729"/>
                      </a:lnTo>
                      <a:lnTo>
                        <a:pt x="1390" y="1765"/>
                      </a:lnTo>
                      <a:lnTo>
                        <a:pt x="1442" y="1796"/>
                      </a:lnTo>
                      <a:lnTo>
                        <a:pt x="1495" y="1820"/>
                      </a:lnTo>
                      <a:lnTo>
                        <a:pt x="1551" y="1839"/>
                      </a:lnTo>
                      <a:lnTo>
                        <a:pt x="1611" y="1850"/>
                      </a:lnTo>
                      <a:lnTo>
                        <a:pt x="1674" y="1854"/>
                      </a:lnTo>
                      <a:lnTo>
                        <a:pt x="1734" y="1850"/>
                      </a:lnTo>
                      <a:lnTo>
                        <a:pt x="1791" y="1840"/>
                      </a:lnTo>
                      <a:lnTo>
                        <a:pt x="1846" y="1822"/>
                      </a:lnTo>
                      <a:lnTo>
                        <a:pt x="1899" y="1800"/>
                      </a:lnTo>
                      <a:lnTo>
                        <a:pt x="1947" y="1771"/>
                      </a:lnTo>
                      <a:lnTo>
                        <a:pt x="1992" y="1737"/>
                      </a:lnTo>
                      <a:lnTo>
                        <a:pt x="2032" y="1699"/>
                      </a:lnTo>
                      <a:lnTo>
                        <a:pt x="2510" y="1974"/>
                      </a:lnTo>
                      <a:lnTo>
                        <a:pt x="2503" y="1996"/>
                      </a:lnTo>
                      <a:lnTo>
                        <a:pt x="2500" y="2019"/>
                      </a:lnTo>
                      <a:lnTo>
                        <a:pt x="2503" y="2052"/>
                      </a:lnTo>
                      <a:lnTo>
                        <a:pt x="2513" y="2083"/>
                      </a:lnTo>
                      <a:lnTo>
                        <a:pt x="2528" y="2111"/>
                      </a:lnTo>
                      <a:lnTo>
                        <a:pt x="2548" y="2136"/>
                      </a:lnTo>
                      <a:lnTo>
                        <a:pt x="2573" y="2156"/>
                      </a:lnTo>
                      <a:lnTo>
                        <a:pt x="2601" y="2171"/>
                      </a:lnTo>
                      <a:lnTo>
                        <a:pt x="2632" y="2181"/>
                      </a:lnTo>
                      <a:lnTo>
                        <a:pt x="2666" y="2185"/>
                      </a:lnTo>
                      <a:lnTo>
                        <a:pt x="2698" y="2181"/>
                      </a:lnTo>
                      <a:lnTo>
                        <a:pt x="2729" y="2171"/>
                      </a:lnTo>
                      <a:lnTo>
                        <a:pt x="2757" y="2156"/>
                      </a:lnTo>
                      <a:lnTo>
                        <a:pt x="2782" y="2136"/>
                      </a:lnTo>
                      <a:lnTo>
                        <a:pt x="2802" y="2111"/>
                      </a:lnTo>
                      <a:lnTo>
                        <a:pt x="2817" y="2083"/>
                      </a:lnTo>
                      <a:lnTo>
                        <a:pt x="2827" y="2052"/>
                      </a:lnTo>
                      <a:lnTo>
                        <a:pt x="2831" y="2019"/>
                      </a:lnTo>
                      <a:lnTo>
                        <a:pt x="2827" y="1986"/>
                      </a:lnTo>
                      <a:lnTo>
                        <a:pt x="2817" y="1955"/>
                      </a:lnTo>
                      <a:lnTo>
                        <a:pt x="2802" y="1926"/>
                      </a:lnTo>
                      <a:lnTo>
                        <a:pt x="2782" y="1902"/>
                      </a:lnTo>
                      <a:lnTo>
                        <a:pt x="2757" y="1882"/>
                      </a:lnTo>
                      <a:lnTo>
                        <a:pt x="2729" y="1867"/>
                      </a:lnTo>
                      <a:lnTo>
                        <a:pt x="2698" y="1857"/>
                      </a:lnTo>
                      <a:lnTo>
                        <a:pt x="2666" y="1854"/>
                      </a:lnTo>
                      <a:lnTo>
                        <a:pt x="2632" y="1857"/>
                      </a:lnTo>
                      <a:lnTo>
                        <a:pt x="2602" y="1866"/>
                      </a:lnTo>
                      <a:lnTo>
                        <a:pt x="2573" y="1881"/>
                      </a:lnTo>
                      <a:lnTo>
                        <a:pt x="2549" y="1901"/>
                      </a:lnTo>
                      <a:lnTo>
                        <a:pt x="2086" y="1634"/>
                      </a:lnTo>
                      <a:lnTo>
                        <a:pt x="2115" y="1585"/>
                      </a:lnTo>
                      <a:lnTo>
                        <a:pt x="2139" y="1533"/>
                      </a:lnTo>
                      <a:lnTo>
                        <a:pt x="2155" y="1476"/>
                      </a:lnTo>
                      <a:lnTo>
                        <a:pt x="2166" y="1419"/>
                      </a:lnTo>
                      <a:lnTo>
                        <a:pt x="2170" y="1358"/>
                      </a:lnTo>
                      <a:lnTo>
                        <a:pt x="2166" y="1302"/>
                      </a:lnTo>
                      <a:lnTo>
                        <a:pt x="2156" y="1248"/>
                      </a:lnTo>
                      <a:lnTo>
                        <a:pt x="2141" y="1195"/>
                      </a:lnTo>
                      <a:lnTo>
                        <a:pt x="2120" y="1145"/>
                      </a:lnTo>
                      <a:lnTo>
                        <a:pt x="2367" y="1003"/>
                      </a:lnTo>
                      <a:lnTo>
                        <a:pt x="2390" y="1043"/>
                      </a:lnTo>
                      <a:lnTo>
                        <a:pt x="2417" y="1080"/>
                      </a:lnTo>
                      <a:lnTo>
                        <a:pt x="2450" y="1113"/>
                      </a:lnTo>
                      <a:lnTo>
                        <a:pt x="2486" y="1140"/>
                      </a:lnTo>
                      <a:lnTo>
                        <a:pt x="2527" y="1163"/>
                      </a:lnTo>
                      <a:lnTo>
                        <a:pt x="2571" y="1179"/>
                      </a:lnTo>
                      <a:lnTo>
                        <a:pt x="2617" y="1189"/>
                      </a:lnTo>
                      <a:lnTo>
                        <a:pt x="2666" y="1193"/>
                      </a:lnTo>
                      <a:lnTo>
                        <a:pt x="2714" y="1189"/>
                      </a:lnTo>
                      <a:lnTo>
                        <a:pt x="2761" y="1179"/>
                      </a:lnTo>
                      <a:lnTo>
                        <a:pt x="2804" y="1163"/>
                      </a:lnTo>
                      <a:lnTo>
                        <a:pt x="2846" y="1140"/>
                      </a:lnTo>
                      <a:lnTo>
                        <a:pt x="2882" y="1112"/>
                      </a:lnTo>
                      <a:lnTo>
                        <a:pt x="2914" y="1079"/>
                      </a:lnTo>
                      <a:lnTo>
                        <a:pt x="2942" y="1043"/>
                      </a:lnTo>
                      <a:lnTo>
                        <a:pt x="2964" y="1002"/>
                      </a:lnTo>
                      <a:lnTo>
                        <a:pt x="2982" y="958"/>
                      </a:lnTo>
                      <a:lnTo>
                        <a:pt x="2992" y="912"/>
                      </a:lnTo>
                      <a:lnTo>
                        <a:pt x="2995" y="863"/>
                      </a:lnTo>
                      <a:lnTo>
                        <a:pt x="2992" y="814"/>
                      </a:lnTo>
                      <a:lnTo>
                        <a:pt x="2982" y="767"/>
                      </a:lnTo>
                      <a:lnTo>
                        <a:pt x="2964" y="723"/>
                      </a:lnTo>
                      <a:lnTo>
                        <a:pt x="2942" y="683"/>
                      </a:lnTo>
                      <a:lnTo>
                        <a:pt x="2914" y="646"/>
                      </a:lnTo>
                      <a:lnTo>
                        <a:pt x="2882" y="613"/>
                      </a:lnTo>
                      <a:lnTo>
                        <a:pt x="2846" y="586"/>
                      </a:lnTo>
                      <a:lnTo>
                        <a:pt x="2804" y="563"/>
                      </a:lnTo>
                      <a:lnTo>
                        <a:pt x="2761" y="546"/>
                      </a:lnTo>
                      <a:lnTo>
                        <a:pt x="2714" y="536"/>
                      </a:lnTo>
                      <a:lnTo>
                        <a:pt x="2666" y="532"/>
                      </a:lnTo>
                      <a:close/>
                      <a:moveTo>
                        <a:pt x="2000" y="0"/>
                      </a:moveTo>
                      <a:lnTo>
                        <a:pt x="2116" y="4"/>
                      </a:lnTo>
                      <a:lnTo>
                        <a:pt x="2231" y="15"/>
                      </a:lnTo>
                      <a:lnTo>
                        <a:pt x="2342" y="32"/>
                      </a:lnTo>
                      <a:lnTo>
                        <a:pt x="2451" y="56"/>
                      </a:lnTo>
                      <a:lnTo>
                        <a:pt x="2557" y="86"/>
                      </a:lnTo>
                      <a:lnTo>
                        <a:pt x="2659" y="122"/>
                      </a:lnTo>
                      <a:lnTo>
                        <a:pt x="2758" y="165"/>
                      </a:lnTo>
                      <a:lnTo>
                        <a:pt x="2854" y="212"/>
                      </a:lnTo>
                      <a:lnTo>
                        <a:pt x="2944" y="266"/>
                      </a:lnTo>
                      <a:lnTo>
                        <a:pt x="3032" y="325"/>
                      </a:lnTo>
                      <a:lnTo>
                        <a:pt x="3113" y="387"/>
                      </a:lnTo>
                      <a:lnTo>
                        <a:pt x="3190" y="456"/>
                      </a:lnTo>
                      <a:lnTo>
                        <a:pt x="3262" y="527"/>
                      </a:lnTo>
                      <a:lnTo>
                        <a:pt x="3328" y="603"/>
                      </a:lnTo>
                      <a:lnTo>
                        <a:pt x="3388" y="685"/>
                      </a:lnTo>
                      <a:lnTo>
                        <a:pt x="3443" y="768"/>
                      </a:lnTo>
                      <a:lnTo>
                        <a:pt x="3490" y="856"/>
                      </a:lnTo>
                      <a:lnTo>
                        <a:pt x="3531" y="946"/>
                      </a:lnTo>
                      <a:lnTo>
                        <a:pt x="3566" y="1039"/>
                      </a:lnTo>
                      <a:lnTo>
                        <a:pt x="3594" y="1135"/>
                      </a:lnTo>
                      <a:lnTo>
                        <a:pt x="3614" y="1233"/>
                      </a:lnTo>
                      <a:lnTo>
                        <a:pt x="3625" y="1334"/>
                      </a:lnTo>
                      <a:lnTo>
                        <a:pt x="3630" y="1436"/>
                      </a:lnTo>
                      <a:lnTo>
                        <a:pt x="3628" y="1515"/>
                      </a:lnTo>
                      <a:lnTo>
                        <a:pt x="3620" y="1594"/>
                      </a:lnTo>
                      <a:lnTo>
                        <a:pt x="3616" y="1674"/>
                      </a:lnTo>
                      <a:lnTo>
                        <a:pt x="3609" y="1756"/>
                      </a:lnTo>
                      <a:lnTo>
                        <a:pt x="3598" y="1842"/>
                      </a:lnTo>
                      <a:lnTo>
                        <a:pt x="3581" y="1930"/>
                      </a:lnTo>
                      <a:lnTo>
                        <a:pt x="3560" y="2019"/>
                      </a:lnTo>
                      <a:lnTo>
                        <a:pt x="3534" y="2111"/>
                      </a:lnTo>
                      <a:lnTo>
                        <a:pt x="3501" y="2205"/>
                      </a:lnTo>
                      <a:lnTo>
                        <a:pt x="3464" y="2301"/>
                      </a:lnTo>
                      <a:lnTo>
                        <a:pt x="3420" y="2398"/>
                      </a:lnTo>
                      <a:lnTo>
                        <a:pt x="3370" y="2498"/>
                      </a:lnTo>
                      <a:lnTo>
                        <a:pt x="3314" y="2599"/>
                      </a:lnTo>
                      <a:lnTo>
                        <a:pt x="3250" y="2703"/>
                      </a:lnTo>
                      <a:lnTo>
                        <a:pt x="3180" y="2808"/>
                      </a:lnTo>
                      <a:lnTo>
                        <a:pt x="3180" y="2812"/>
                      </a:lnTo>
                      <a:lnTo>
                        <a:pt x="3183" y="2824"/>
                      </a:lnTo>
                      <a:lnTo>
                        <a:pt x="3185" y="2844"/>
                      </a:lnTo>
                      <a:lnTo>
                        <a:pt x="3189" y="2872"/>
                      </a:lnTo>
                      <a:lnTo>
                        <a:pt x="3193" y="2905"/>
                      </a:lnTo>
                      <a:lnTo>
                        <a:pt x="3198" y="2944"/>
                      </a:lnTo>
                      <a:lnTo>
                        <a:pt x="3204" y="2989"/>
                      </a:lnTo>
                      <a:lnTo>
                        <a:pt x="3210" y="3038"/>
                      </a:lnTo>
                      <a:lnTo>
                        <a:pt x="3218" y="3092"/>
                      </a:lnTo>
                      <a:lnTo>
                        <a:pt x="3225" y="3148"/>
                      </a:lnTo>
                      <a:lnTo>
                        <a:pt x="3234" y="3208"/>
                      </a:lnTo>
                      <a:lnTo>
                        <a:pt x="3242" y="3269"/>
                      </a:lnTo>
                      <a:lnTo>
                        <a:pt x="3250" y="3333"/>
                      </a:lnTo>
                      <a:lnTo>
                        <a:pt x="3259" y="3398"/>
                      </a:lnTo>
                      <a:lnTo>
                        <a:pt x="3268" y="3464"/>
                      </a:lnTo>
                      <a:lnTo>
                        <a:pt x="3276" y="3529"/>
                      </a:lnTo>
                      <a:lnTo>
                        <a:pt x="3285" y="3594"/>
                      </a:lnTo>
                      <a:lnTo>
                        <a:pt x="3294" y="3657"/>
                      </a:lnTo>
                      <a:lnTo>
                        <a:pt x="3303" y="3719"/>
                      </a:lnTo>
                      <a:lnTo>
                        <a:pt x="3310" y="3779"/>
                      </a:lnTo>
                      <a:lnTo>
                        <a:pt x="3318" y="3835"/>
                      </a:lnTo>
                      <a:lnTo>
                        <a:pt x="3325" y="3888"/>
                      </a:lnTo>
                      <a:lnTo>
                        <a:pt x="3331" y="3937"/>
                      </a:lnTo>
                      <a:lnTo>
                        <a:pt x="3338" y="3981"/>
                      </a:lnTo>
                      <a:lnTo>
                        <a:pt x="3343" y="4020"/>
                      </a:lnTo>
                      <a:lnTo>
                        <a:pt x="3348" y="4053"/>
                      </a:lnTo>
                      <a:lnTo>
                        <a:pt x="3351" y="4080"/>
                      </a:lnTo>
                      <a:lnTo>
                        <a:pt x="3354" y="4100"/>
                      </a:lnTo>
                      <a:lnTo>
                        <a:pt x="3355" y="4112"/>
                      </a:lnTo>
                      <a:lnTo>
                        <a:pt x="3356" y="4116"/>
                      </a:lnTo>
                      <a:lnTo>
                        <a:pt x="1525" y="4116"/>
                      </a:lnTo>
                      <a:lnTo>
                        <a:pt x="1525" y="4112"/>
                      </a:lnTo>
                      <a:lnTo>
                        <a:pt x="1523" y="4102"/>
                      </a:lnTo>
                      <a:lnTo>
                        <a:pt x="1520" y="4085"/>
                      </a:lnTo>
                      <a:lnTo>
                        <a:pt x="1515" y="4062"/>
                      </a:lnTo>
                      <a:lnTo>
                        <a:pt x="1510" y="4035"/>
                      </a:lnTo>
                      <a:lnTo>
                        <a:pt x="1504" y="4003"/>
                      </a:lnTo>
                      <a:lnTo>
                        <a:pt x="1498" y="3968"/>
                      </a:lnTo>
                      <a:lnTo>
                        <a:pt x="1491" y="3932"/>
                      </a:lnTo>
                      <a:lnTo>
                        <a:pt x="1484" y="3892"/>
                      </a:lnTo>
                      <a:lnTo>
                        <a:pt x="1476" y="3852"/>
                      </a:lnTo>
                      <a:lnTo>
                        <a:pt x="1469" y="3812"/>
                      </a:lnTo>
                      <a:lnTo>
                        <a:pt x="1461" y="3772"/>
                      </a:lnTo>
                      <a:lnTo>
                        <a:pt x="1454" y="3734"/>
                      </a:lnTo>
                      <a:lnTo>
                        <a:pt x="1447" y="3696"/>
                      </a:lnTo>
                      <a:lnTo>
                        <a:pt x="1440" y="3661"/>
                      </a:lnTo>
                      <a:lnTo>
                        <a:pt x="1434" y="3631"/>
                      </a:lnTo>
                      <a:lnTo>
                        <a:pt x="1429" y="3604"/>
                      </a:lnTo>
                      <a:lnTo>
                        <a:pt x="1425" y="3581"/>
                      </a:lnTo>
                      <a:lnTo>
                        <a:pt x="1422" y="3565"/>
                      </a:lnTo>
                      <a:lnTo>
                        <a:pt x="1420" y="3555"/>
                      </a:lnTo>
                      <a:lnTo>
                        <a:pt x="1419" y="3551"/>
                      </a:lnTo>
                      <a:lnTo>
                        <a:pt x="1360" y="3551"/>
                      </a:lnTo>
                      <a:lnTo>
                        <a:pt x="1294" y="3552"/>
                      </a:lnTo>
                      <a:lnTo>
                        <a:pt x="1224" y="3554"/>
                      </a:lnTo>
                      <a:lnTo>
                        <a:pt x="1149" y="3555"/>
                      </a:lnTo>
                      <a:lnTo>
                        <a:pt x="1073" y="3556"/>
                      </a:lnTo>
                      <a:lnTo>
                        <a:pt x="996" y="3557"/>
                      </a:lnTo>
                      <a:lnTo>
                        <a:pt x="919" y="3559"/>
                      </a:lnTo>
                      <a:lnTo>
                        <a:pt x="844" y="3559"/>
                      </a:lnTo>
                      <a:lnTo>
                        <a:pt x="773" y="3559"/>
                      </a:lnTo>
                      <a:lnTo>
                        <a:pt x="708" y="3557"/>
                      </a:lnTo>
                      <a:lnTo>
                        <a:pt x="648" y="3555"/>
                      </a:lnTo>
                      <a:lnTo>
                        <a:pt x="620" y="3557"/>
                      </a:lnTo>
                      <a:lnTo>
                        <a:pt x="595" y="3557"/>
                      </a:lnTo>
                      <a:lnTo>
                        <a:pt x="572" y="3554"/>
                      </a:lnTo>
                      <a:lnTo>
                        <a:pt x="552" y="3547"/>
                      </a:lnTo>
                      <a:lnTo>
                        <a:pt x="531" y="3534"/>
                      </a:lnTo>
                      <a:lnTo>
                        <a:pt x="512" y="3516"/>
                      </a:lnTo>
                      <a:lnTo>
                        <a:pt x="498" y="3495"/>
                      </a:lnTo>
                      <a:lnTo>
                        <a:pt x="488" y="3471"/>
                      </a:lnTo>
                      <a:lnTo>
                        <a:pt x="481" y="3446"/>
                      </a:lnTo>
                      <a:lnTo>
                        <a:pt x="476" y="3419"/>
                      </a:lnTo>
                      <a:lnTo>
                        <a:pt x="473" y="3390"/>
                      </a:lnTo>
                      <a:lnTo>
                        <a:pt x="473" y="3360"/>
                      </a:lnTo>
                      <a:lnTo>
                        <a:pt x="475" y="3331"/>
                      </a:lnTo>
                      <a:lnTo>
                        <a:pt x="477" y="3303"/>
                      </a:lnTo>
                      <a:lnTo>
                        <a:pt x="481" y="3275"/>
                      </a:lnTo>
                      <a:lnTo>
                        <a:pt x="486" y="3250"/>
                      </a:lnTo>
                      <a:lnTo>
                        <a:pt x="490" y="3228"/>
                      </a:lnTo>
                      <a:lnTo>
                        <a:pt x="495" y="3206"/>
                      </a:lnTo>
                      <a:lnTo>
                        <a:pt x="498" y="3190"/>
                      </a:lnTo>
                      <a:lnTo>
                        <a:pt x="502" y="3178"/>
                      </a:lnTo>
                      <a:lnTo>
                        <a:pt x="505" y="3169"/>
                      </a:lnTo>
                      <a:lnTo>
                        <a:pt x="506" y="3166"/>
                      </a:lnTo>
                      <a:lnTo>
                        <a:pt x="473" y="3151"/>
                      </a:lnTo>
                      <a:lnTo>
                        <a:pt x="445" y="3134"/>
                      </a:lnTo>
                      <a:lnTo>
                        <a:pt x="421" y="3115"/>
                      </a:lnTo>
                      <a:lnTo>
                        <a:pt x="401" y="3096"/>
                      </a:lnTo>
                      <a:lnTo>
                        <a:pt x="387" y="3077"/>
                      </a:lnTo>
                      <a:lnTo>
                        <a:pt x="377" y="3057"/>
                      </a:lnTo>
                      <a:lnTo>
                        <a:pt x="375" y="3039"/>
                      </a:lnTo>
                      <a:lnTo>
                        <a:pt x="378" y="3017"/>
                      </a:lnTo>
                      <a:lnTo>
                        <a:pt x="388" y="2998"/>
                      </a:lnTo>
                      <a:lnTo>
                        <a:pt x="406" y="2979"/>
                      </a:lnTo>
                      <a:lnTo>
                        <a:pt x="428" y="2963"/>
                      </a:lnTo>
                      <a:lnTo>
                        <a:pt x="456" y="2949"/>
                      </a:lnTo>
                      <a:lnTo>
                        <a:pt x="488" y="2938"/>
                      </a:lnTo>
                      <a:lnTo>
                        <a:pt x="525" y="2928"/>
                      </a:lnTo>
                      <a:lnTo>
                        <a:pt x="565" y="2922"/>
                      </a:lnTo>
                      <a:lnTo>
                        <a:pt x="513" y="2922"/>
                      </a:lnTo>
                      <a:lnTo>
                        <a:pt x="478" y="2918"/>
                      </a:lnTo>
                      <a:lnTo>
                        <a:pt x="447" y="2912"/>
                      </a:lnTo>
                      <a:lnTo>
                        <a:pt x="418" y="2899"/>
                      </a:lnTo>
                      <a:lnTo>
                        <a:pt x="395" y="2884"/>
                      </a:lnTo>
                      <a:lnTo>
                        <a:pt x="377" y="2867"/>
                      </a:lnTo>
                      <a:lnTo>
                        <a:pt x="366" y="2845"/>
                      </a:lnTo>
                      <a:lnTo>
                        <a:pt x="362" y="2823"/>
                      </a:lnTo>
                      <a:lnTo>
                        <a:pt x="363" y="2804"/>
                      </a:lnTo>
                      <a:lnTo>
                        <a:pt x="368" y="2788"/>
                      </a:lnTo>
                      <a:lnTo>
                        <a:pt x="377" y="2774"/>
                      </a:lnTo>
                      <a:lnTo>
                        <a:pt x="373" y="2759"/>
                      </a:lnTo>
                      <a:lnTo>
                        <a:pt x="368" y="2738"/>
                      </a:lnTo>
                      <a:lnTo>
                        <a:pt x="363" y="2714"/>
                      </a:lnTo>
                      <a:lnTo>
                        <a:pt x="357" y="2687"/>
                      </a:lnTo>
                      <a:lnTo>
                        <a:pt x="350" y="2657"/>
                      </a:lnTo>
                      <a:lnTo>
                        <a:pt x="344" y="2626"/>
                      </a:lnTo>
                      <a:lnTo>
                        <a:pt x="336" y="2593"/>
                      </a:lnTo>
                      <a:lnTo>
                        <a:pt x="329" y="2562"/>
                      </a:lnTo>
                      <a:lnTo>
                        <a:pt x="321" y="2532"/>
                      </a:lnTo>
                      <a:lnTo>
                        <a:pt x="315" y="2504"/>
                      </a:lnTo>
                      <a:lnTo>
                        <a:pt x="307" y="2479"/>
                      </a:lnTo>
                      <a:lnTo>
                        <a:pt x="302" y="2459"/>
                      </a:lnTo>
                      <a:lnTo>
                        <a:pt x="296" y="2443"/>
                      </a:lnTo>
                      <a:lnTo>
                        <a:pt x="292" y="2433"/>
                      </a:lnTo>
                      <a:lnTo>
                        <a:pt x="289" y="2429"/>
                      </a:lnTo>
                      <a:lnTo>
                        <a:pt x="231" y="2426"/>
                      </a:lnTo>
                      <a:lnTo>
                        <a:pt x="181" y="2421"/>
                      </a:lnTo>
                      <a:lnTo>
                        <a:pt x="139" y="2413"/>
                      </a:lnTo>
                      <a:lnTo>
                        <a:pt x="104" y="2406"/>
                      </a:lnTo>
                      <a:lnTo>
                        <a:pt x="74" y="2397"/>
                      </a:lnTo>
                      <a:lnTo>
                        <a:pt x="50" y="2388"/>
                      </a:lnTo>
                      <a:lnTo>
                        <a:pt x="31" y="2378"/>
                      </a:lnTo>
                      <a:lnTo>
                        <a:pt x="17" y="2367"/>
                      </a:lnTo>
                      <a:lnTo>
                        <a:pt x="7" y="2356"/>
                      </a:lnTo>
                      <a:lnTo>
                        <a:pt x="2" y="2345"/>
                      </a:lnTo>
                      <a:lnTo>
                        <a:pt x="0" y="2333"/>
                      </a:lnTo>
                      <a:lnTo>
                        <a:pt x="1" y="2322"/>
                      </a:lnTo>
                      <a:lnTo>
                        <a:pt x="4" y="2311"/>
                      </a:lnTo>
                      <a:lnTo>
                        <a:pt x="9" y="2300"/>
                      </a:lnTo>
                      <a:lnTo>
                        <a:pt x="15" y="2290"/>
                      </a:lnTo>
                      <a:lnTo>
                        <a:pt x="24" y="2280"/>
                      </a:lnTo>
                      <a:lnTo>
                        <a:pt x="31" y="2271"/>
                      </a:lnTo>
                      <a:lnTo>
                        <a:pt x="40" y="2263"/>
                      </a:lnTo>
                      <a:lnTo>
                        <a:pt x="47" y="2256"/>
                      </a:lnTo>
                      <a:lnTo>
                        <a:pt x="54" y="2251"/>
                      </a:lnTo>
                      <a:lnTo>
                        <a:pt x="60" y="2246"/>
                      </a:lnTo>
                      <a:lnTo>
                        <a:pt x="64" y="2243"/>
                      </a:lnTo>
                      <a:lnTo>
                        <a:pt x="65" y="2243"/>
                      </a:lnTo>
                      <a:lnTo>
                        <a:pt x="100" y="2207"/>
                      </a:lnTo>
                      <a:lnTo>
                        <a:pt x="137" y="2170"/>
                      </a:lnTo>
                      <a:lnTo>
                        <a:pt x="177" y="2132"/>
                      </a:lnTo>
                      <a:lnTo>
                        <a:pt x="217" y="2093"/>
                      </a:lnTo>
                      <a:lnTo>
                        <a:pt x="255" y="2055"/>
                      </a:lnTo>
                      <a:lnTo>
                        <a:pt x="290" y="2014"/>
                      </a:lnTo>
                      <a:lnTo>
                        <a:pt x="320" y="1971"/>
                      </a:lnTo>
                      <a:lnTo>
                        <a:pt x="342" y="1927"/>
                      </a:lnTo>
                      <a:lnTo>
                        <a:pt x="361" y="1875"/>
                      </a:lnTo>
                      <a:lnTo>
                        <a:pt x="371" y="1824"/>
                      </a:lnTo>
                      <a:lnTo>
                        <a:pt x="375" y="1772"/>
                      </a:lnTo>
                      <a:lnTo>
                        <a:pt x="372" y="1721"/>
                      </a:lnTo>
                      <a:lnTo>
                        <a:pt x="366" y="1669"/>
                      </a:lnTo>
                      <a:lnTo>
                        <a:pt x="359" y="1618"/>
                      </a:lnTo>
                      <a:lnTo>
                        <a:pt x="350" y="1565"/>
                      </a:lnTo>
                      <a:lnTo>
                        <a:pt x="342" y="1513"/>
                      </a:lnTo>
                      <a:lnTo>
                        <a:pt x="337" y="1460"/>
                      </a:lnTo>
                      <a:lnTo>
                        <a:pt x="335" y="1408"/>
                      </a:lnTo>
                      <a:lnTo>
                        <a:pt x="339" y="1347"/>
                      </a:lnTo>
                      <a:lnTo>
                        <a:pt x="346" y="1280"/>
                      </a:lnTo>
                      <a:lnTo>
                        <a:pt x="357" y="1214"/>
                      </a:lnTo>
                      <a:lnTo>
                        <a:pt x="372" y="1148"/>
                      </a:lnTo>
                      <a:lnTo>
                        <a:pt x="390" y="1083"/>
                      </a:lnTo>
                      <a:lnTo>
                        <a:pt x="410" y="1021"/>
                      </a:lnTo>
                      <a:lnTo>
                        <a:pt x="430" y="962"/>
                      </a:lnTo>
                      <a:lnTo>
                        <a:pt x="465" y="881"/>
                      </a:lnTo>
                      <a:lnTo>
                        <a:pt x="505" y="804"/>
                      </a:lnTo>
                      <a:lnTo>
                        <a:pt x="550" y="731"/>
                      </a:lnTo>
                      <a:lnTo>
                        <a:pt x="600" y="662"/>
                      </a:lnTo>
                      <a:lnTo>
                        <a:pt x="656" y="597"/>
                      </a:lnTo>
                      <a:lnTo>
                        <a:pt x="715" y="536"/>
                      </a:lnTo>
                      <a:lnTo>
                        <a:pt x="778" y="478"/>
                      </a:lnTo>
                      <a:lnTo>
                        <a:pt x="844" y="425"/>
                      </a:lnTo>
                      <a:lnTo>
                        <a:pt x="921" y="361"/>
                      </a:lnTo>
                      <a:lnTo>
                        <a:pt x="1001" y="302"/>
                      </a:lnTo>
                      <a:lnTo>
                        <a:pt x="1086" y="247"/>
                      </a:lnTo>
                      <a:lnTo>
                        <a:pt x="1174" y="197"/>
                      </a:lnTo>
                      <a:lnTo>
                        <a:pt x="1268" y="154"/>
                      </a:lnTo>
                      <a:lnTo>
                        <a:pt x="1363" y="114"/>
                      </a:lnTo>
                      <a:lnTo>
                        <a:pt x="1463" y="80"/>
                      </a:lnTo>
                      <a:lnTo>
                        <a:pt x="1565" y="52"/>
                      </a:lnTo>
                      <a:lnTo>
                        <a:pt x="1670" y="30"/>
                      </a:lnTo>
                      <a:lnTo>
                        <a:pt x="1778" y="14"/>
                      </a:lnTo>
                      <a:lnTo>
                        <a:pt x="1887" y="4"/>
                      </a:lnTo>
                      <a:lnTo>
                        <a:pt x="2000" y="0"/>
                      </a:lnTo>
                      <a:close/>
                    </a:path>
                  </a:pathLst>
                </a:custGeom>
                <a:solidFill>
                  <a:schemeClr val="bg1">
                    <a:lumMod val="95000"/>
                  </a:schemeClr>
                </a:solidFill>
                <a:ln w="0">
                  <a:noFill/>
                  <a:prstDash val="solid"/>
                  <a:round/>
                </a:ln>
              </p:spPr>
              <p:txBody>
                <a:bodyPr vert="horz" wrap="square" lIns="91440" tIns="45720" rIns="91440" bIns="45720" numCol="1" anchor="t" anchorCtr="0" compatLnSpc="1"/>
                <a:lstStyle/>
                <a:p>
                  <a:endParaRPr lang="zh-CN" altLang="en-US" sz="1800"/>
                </a:p>
              </p:txBody>
            </p:sp>
          </p:grpSp>
          <p:sp>
            <p:nvSpPr>
              <p:cNvPr id="66" name="等腰三角形 65"/>
              <p:cNvSpPr/>
              <p:nvPr/>
            </p:nvSpPr>
            <p:spPr>
              <a:xfrm rot="10800000">
                <a:off x="8837829" y="3877023"/>
                <a:ext cx="120079" cy="10351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sp>
        <p:nvSpPr>
          <p:cNvPr id="82" name="文本框 19"/>
          <p:cNvSpPr txBox="1"/>
          <p:nvPr/>
        </p:nvSpPr>
        <p:spPr>
          <a:xfrm>
            <a:off x="8050809" y="3873767"/>
            <a:ext cx="1673535" cy="1200329"/>
          </a:xfrm>
          <a:prstGeom prst="rect">
            <a:avLst/>
          </a:prstGeom>
          <a:noFill/>
        </p:spPr>
        <p:txBody>
          <a:bodyPr wrap="none" lIns="0" tIns="0" rIns="0" bIns="0" rtlCol="0">
            <a:spAutoFit/>
          </a:bodyPr>
          <a:lstStyle>
            <a:defPPr>
              <a:defRPr lang="zh-CN"/>
            </a:defPPr>
            <a:lvl1pPr marL="171450" indent="-171450">
              <a:lnSpc>
                <a:spcPct val="150000"/>
              </a:lnSpc>
              <a:buFont typeface="Arial" panose="020B0604020202020204" pitchFamily="34" charset="0"/>
              <a:buChar char="•"/>
              <a:defRPr kumimoji="1" sz="1400">
                <a:solidFill>
                  <a:schemeClr val="tx1">
                    <a:lumMod val="75000"/>
                    <a:lumOff val="25000"/>
                  </a:schemeClr>
                </a:solidFill>
                <a:latin typeface="微软雅黑" panose="020B0503020204020204" charset="-122"/>
                <a:ea typeface="微软雅黑" panose="020B0503020204020204" charset="-122"/>
              </a:defRPr>
            </a:lvl1pPr>
          </a:lstStyle>
          <a:p>
            <a:r>
              <a:rPr lang="zh-CN" altLang="en-US" sz="1300" dirty="0">
                <a:solidFill>
                  <a:schemeClr val="tx1">
                    <a:lumMod val="85000"/>
                    <a:lumOff val="15000"/>
                  </a:schemeClr>
                </a:solidFill>
              </a:rPr>
              <a:t>量体裁衣，贴合实际</a:t>
            </a:r>
            <a:endParaRPr lang="en-US" altLang="zh-CN" sz="1300" dirty="0">
              <a:solidFill>
                <a:schemeClr val="tx1">
                  <a:lumMod val="85000"/>
                  <a:lumOff val="15000"/>
                </a:schemeClr>
              </a:solidFill>
            </a:endParaRPr>
          </a:p>
          <a:p>
            <a:r>
              <a:rPr lang="zh-CN" altLang="en-US" sz="1300" dirty="0">
                <a:solidFill>
                  <a:schemeClr val="tx1">
                    <a:lumMod val="85000"/>
                    <a:lumOff val="15000"/>
                  </a:schemeClr>
                </a:solidFill>
              </a:rPr>
              <a:t>灵活调整，应对变化</a:t>
            </a:r>
            <a:endParaRPr lang="en-US" altLang="zh-CN" sz="1300" dirty="0">
              <a:solidFill>
                <a:schemeClr val="tx1">
                  <a:lumMod val="85000"/>
                  <a:lumOff val="15000"/>
                </a:schemeClr>
              </a:solidFill>
            </a:endParaRPr>
          </a:p>
          <a:p>
            <a:r>
              <a:rPr lang="zh-CN" altLang="en-US" sz="1300" dirty="0">
                <a:solidFill>
                  <a:schemeClr val="tx1">
                    <a:lumMod val="85000"/>
                    <a:lumOff val="15000"/>
                  </a:schemeClr>
                </a:solidFill>
              </a:rPr>
              <a:t>流程可控、数据可视</a:t>
            </a:r>
            <a:endParaRPr lang="en-US" altLang="zh-CN" sz="1300" dirty="0">
              <a:solidFill>
                <a:schemeClr val="tx1">
                  <a:lumMod val="85000"/>
                  <a:lumOff val="15000"/>
                </a:schemeClr>
              </a:solidFill>
            </a:endParaRPr>
          </a:p>
          <a:p>
            <a:r>
              <a:rPr lang="zh-CN" altLang="en-US" sz="1300" dirty="0">
                <a:solidFill>
                  <a:schemeClr val="tx1">
                    <a:lumMod val="85000"/>
                    <a:lumOff val="15000"/>
                  </a:schemeClr>
                </a:solidFill>
              </a:rPr>
              <a:t>业务可管、管理可变</a:t>
            </a:r>
            <a:endParaRPr lang="zh-CN" altLang="en-US" sz="1300" dirty="0">
              <a:solidFill>
                <a:schemeClr val="tx1">
                  <a:lumMod val="85000"/>
                  <a:lumOff val="15000"/>
                </a:schemeClr>
              </a:solidFill>
            </a:endParaRPr>
          </a:p>
        </p:txBody>
      </p:sp>
      <p:sp>
        <p:nvSpPr>
          <p:cNvPr id="83" name="文本框 82"/>
          <p:cNvSpPr txBox="1"/>
          <p:nvPr/>
        </p:nvSpPr>
        <p:spPr>
          <a:xfrm>
            <a:off x="2397719" y="5174465"/>
            <a:ext cx="6845520" cy="412421"/>
          </a:xfrm>
          <a:prstGeom prst="rect">
            <a:avLst/>
          </a:prstGeom>
          <a:noFill/>
          <a:ln>
            <a:solidFill>
              <a:srgbClr val="00599E"/>
            </a:solidFill>
          </a:ln>
        </p:spPr>
        <p:txBody>
          <a:bodyPr wrap="square" rtlCol="0">
            <a:spAutoFit/>
          </a:bodyPr>
          <a:lstStyle/>
          <a:p>
            <a:pPr algn="ctr">
              <a:lnSpc>
                <a:spcPct val="130000"/>
              </a:lnSpc>
            </a:pPr>
            <a:r>
              <a:rPr lang="zh-CN" altLang="en-US" sz="1600" dirty="0">
                <a:latin typeface="Arial" panose="020B0604020202020204" pitchFamily="34" charset="0"/>
                <a:ea typeface="微软雅黑" panose="020B0503020204020204" charset="-122"/>
              </a:rPr>
              <a:t>选择优秀的承建商以及适合的协同平台是项目成功关键</a:t>
            </a:r>
            <a:endParaRPr lang="zh-CN" altLang="en-US" sz="1600" dirty="0">
              <a:latin typeface="Arial" panose="020B0604020202020204" pitchFamily="34" charset="0"/>
              <a:ea typeface="微软雅黑" panose="020B050302020402020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60934" y="0"/>
            <a:ext cx="10515600" cy="669290"/>
          </a:xfrm>
        </p:spPr>
        <p:txBody>
          <a:bodyPr/>
          <a:lstStyle/>
          <a:p>
            <a:r>
              <a:rPr lang="zh-CN" sz="2800" b="1">
                <a:solidFill>
                  <a:schemeClr val="bg1"/>
                </a:solidFill>
                <a:latin typeface="微软雅黑" panose="020B0503020204020204" charset="-122"/>
                <a:ea typeface="微软雅黑" panose="020B0503020204020204" charset="-122"/>
                <a:cs typeface="微软雅黑" panose="020B0503020204020204" charset="-122"/>
              </a:rPr>
              <a:t>目录</a:t>
            </a:r>
            <a:endParaRPr lang="zh-CN" sz="2800" b="1">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2" name="组合 1"/>
          <p:cNvGrpSpPr/>
          <p:nvPr/>
        </p:nvGrpSpPr>
        <p:grpSpPr>
          <a:xfrm>
            <a:off x="2630363" y="1767183"/>
            <a:ext cx="5977646" cy="542400"/>
            <a:chOff x="3629408" y="1876829"/>
            <a:chExt cx="5977646" cy="542400"/>
          </a:xfrm>
          <a:solidFill>
            <a:schemeClr val="bg1">
              <a:lumMod val="95000"/>
            </a:schemeClr>
          </a:solidFill>
        </p:grpSpPr>
        <p:sp>
          <p:nvSpPr>
            <p:cNvPr id="33" name="文本框 32"/>
            <p:cNvSpPr txBox="1"/>
            <p:nvPr/>
          </p:nvSpPr>
          <p:spPr bwMode="auto">
            <a:xfrm>
              <a:off x="3629408" y="1876829"/>
              <a:ext cx="677662" cy="542400"/>
            </a:xfrm>
            <a:prstGeom prst="rect">
              <a:avLst/>
            </a:prstGeom>
            <a:solidFill>
              <a:srgbClr val="D21D1A"/>
            </a:solidFill>
            <a:ln>
              <a:noFill/>
            </a:ln>
          </p:spPr>
          <p:txBody>
            <a:bodyPr wrap="square" lIns="91440" tIns="45720" rIns="91440" bIns="45720" anchor="ctr" anchorCtr="0">
              <a:normAutofit/>
            </a:bodyPr>
            <a:lstStyle>
              <a:defPPr>
                <a:defRPr lang="zh-CN"/>
              </a:defPPr>
              <a:lvl1pPr marR="0" lvl="0" indent="0" algn="ctr" fontAlgn="auto">
                <a:lnSpc>
                  <a:spcPct val="100000"/>
                </a:lnSpc>
                <a:spcBef>
                  <a:spcPts val="0"/>
                </a:spcBef>
                <a:spcAft>
                  <a:spcPts val="0"/>
                </a:spcAft>
                <a:buClrTx/>
                <a:buSzTx/>
                <a:buFontTx/>
                <a:buNone/>
                <a:defRPr sz="2400" b="1">
                  <a:solidFill>
                    <a:schemeClr val="bg1"/>
                  </a:solidFill>
                  <a:latin typeface="微软雅黑" panose="020B0503020204020204" charset="-122"/>
                  <a:ea typeface="微软雅黑" panose="020B0503020204020204" charset="-122"/>
                </a:defRPr>
              </a:lvl1pPr>
            </a:lstStyle>
            <a:p>
              <a:r>
                <a:rPr lang="en-US" altLang="zh-CN"/>
                <a:t>02</a:t>
              </a:r>
              <a:endParaRPr lang="en-US" altLang="zh-CN" dirty="0"/>
            </a:p>
          </p:txBody>
        </p:sp>
        <p:sp>
          <p:nvSpPr>
            <p:cNvPr id="34" name="矩形 33"/>
            <p:cNvSpPr/>
            <p:nvPr/>
          </p:nvSpPr>
          <p:spPr bwMode="auto">
            <a:xfrm>
              <a:off x="4587466" y="1876829"/>
              <a:ext cx="5019588" cy="542400"/>
            </a:xfrm>
            <a:prstGeom prst="rect">
              <a:avLst/>
            </a:prstGeom>
            <a:solidFill>
              <a:srgbClr val="D21D1A"/>
            </a:solidFill>
            <a:ln>
              <a:noFill/>
            </a:ln>
          </p:spPr>
          <p:txBody>
            <a:bodyPr wrap="square" lIns="91440" tIns="45720" rIns="91440" bIns="45720" anchor="ctr" anchorCtr="0">
              <a:normAutofit/>
            </a:bodyPr>
            <a:lstStyle/>
            <a:p>
              <a:pPr algn="ctr"/>
              <a:r>
                <a:rPr lang="zh-CN" altLang="en-US" sz="2400" b="1">
                  <a:solidFill>
                    <a:schemeClr val="bg1"/>
                  </a:solidFill>
                  <a:latin typeface="微软雅黑" panose="020B0503020204020204" charset="-122"/>
                  <a:ea typeface="微软雅黑" panose="020B0503020204020204" charset="-122"/>
                </a:rPr>
                <a:t>整体规划</a:t>
              </a:r>
              <a:endParaRPr lang="en-US" altLang="zh-CN" sz="2400" b="1" dirty="0">
                <a:solidFill>
                  <a:schemeClr val="bg1"/>
                </a:solidFill>
                <a:latin typeface="微软雅黑" panose="020B0503020204020204" charset="-122"/>
                <a:ea typeface="微软雅黑" panose="020B0503020204020204" charset="-122"/>
              </a:endParaRPr>
            </a:p>
          </p:txBody>
        </p:sp>
      </p:grpSp>
      <p:grpSp>
        <p:nvGrpSpPr>
          <p:cNvPr id="53" name="组合 52"/>
          <p:cNvGrpSpPr/>
          <p:nvPr/>
        </p:nvGrpSpPr>
        <p:grpSpPr>
          <a:xfrm>
            <a:off x="2630363" y="1103280"/>
            <a:ext cx="5975837" cy="542400"/>
            <a:chOff x="3629408" y="2604928"/>
            <a:chExt cx="5975837" cy="542400"/>
          </a:xfrm>
        </p:grpSpPr>
        <p:sp>
          <p:nvSpPr>
            <p:cNvPr id="36" name="文本框 35"/>
            <p:cNvSpPr txBox="1"/>
            <p:nvPr/>
          </p:nvSpPr>
          <p:spPr bwMode="auto">
            <a:xfrm>
              <a:off x="3629408" y="2604928"/>
              <a:ext cx="677662" cy="5424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20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rPr>
                <a:t>01</a:t>
              </a:r>
              <a:endParaRPr kumimoji="0" lang="en-US" altLang="zh-CN" sz="2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37" name="矩形 36"/>
            <p:cNvSpPr/>
            <p:nvPr/>
          </p:nvSpPr>
          <p:spPr bwMode="auto">
            <a:xfrm>
              <a:off x="4585657" y="2604928"/>
              <a:ext cx="5019588" cy="542400"/>
            </a:xfrm>
            <a:prstGeom prst="rect">
              <a:avLst/>
            </a:prstGeom>
            <a:solidFill>
              <a:srgbClr val="F2F2F2"/>
            </a:solidFill>
            <a:ln>
              <a:noFill/>
            </a:ln>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1">
                  <a:solidFill>
                    <a:schemeClr val="bg1"/>
                  </a:solidFill>
                  <a:latin typeface="微软雅黑" panose="020B0503020204020204" charset="-122"/>
                  <a:ea typeface="微软雅黑" panose="020B0503020204020204" charset="-122"/>
                </a:rPr>
                <a:t>需求分析</a:t>
              </a:r>
              <a:endParaRPr kumimoji="0" lang="en-US" altLang="zh-CN" sz="2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grpSp>
      <p:grpSp>
        <p:nvGrpSpPr>
          <p:cNvPr id="54" name="组合 53"/>
          <p:cNvGrpSpPr/>
          <p:nvPr/>
        </p:nvGrpSpPr>
        <p:grpSpPr>
          <a:xfrm>
            <a:off x="2630363" y="3094989"/>
            <a:ext cx="5975837" cy="542400"/>
            <a:chOff x="3629408" y="3227831"/>
            <a:chExt cx="5975837" cy="542400"/>
          </a:xfrm>
          <a:solidFill>
            <a:schemeClr val="bg1">
              <a:lumMod val="95000"/>
            </a:schemeClr>
          </a:solidFill>
        </p:grpSpPr>
        <p:sp>
          <p:nvSpPr>
            <p:cNvPr id="39" name="文本框 38"/>
            <p:cNvSpPr txBox="1"/>
            <p:nvPr/>
          </p:nvSpPr>
          <p:spPr bwMode="auto">
            <a:xfrm>
              <a:off x="3629408" y="3227831"/>
              <a:ext cx="677662" cy="542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20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rPr>
                <a:t>04</a:t>
              </a:r>
              <a:endParaRPr kumimoji="0" lang="en-US" altLang="zh-CN" sz="2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40" name="矩形 39"/>
            <p:cNvSpPr/>
            <p:nvPr/>
          </p:nvSpPr>
          <p:spPr bwMode="auto">
            <a:xfrm>
              <a:off x="4585657" y="3227831"/>
              <a:ext cx="5019588" cy="542400"/>
            </a:xfrm>
            <a:prstGeom prst="rect">
              <a:avLst/>
            </a:prstGeom>
            <a:grp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rPr>
                <a:t>业务协同</a:t>
              </a:r>
              <a:endParaRPr kumimoji="0" lang="en-US" altLang="zh-CN" sz="2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grpSp>
      <p:grpSp>
        <p:nvGrpSpPr>
          <p:cNvPr id="55" name="组合 54"/>
          <p:cNvGrpSpPr/>
          <p:nvPr/>
        </p:nvGrpSpPr>
        <p:grpSpPr>
          <a:xfrm>
            <a:off x="2630363" y="3758892"/>
            <a:ext cx="5975837" cy="542400"/>
            <a:chOff x="3629408" y="3850734"/>
            <a:chExt cx="5975837" cy="542400"/>
          </a:xfrm>
          <a:solidFill>
            <a:schemeClr val="bg1">
              <a:lumMod val="95000"/>
            </a:schemeClr>
          </a:solidFill>
        </p:grpSpPr>
        <p:sp>
          <p:nvSpPr>
            <p:cNvPr id="42" name="文本框 41"/>
            <p:cNvSpPr txBox="1"/>
            <p:nvPr/>
          </p:nvSpPr>
          <p:spPr bwMode="auto">
            <a:xfrm>
              <a:off x="3629408" y="3850734"/>
              <a:ext cx="677662" cy="542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20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rPr>
                <a:t>05</a:t>
              </a:r>
              <a:endParaRPr kumimoji="0" lang="en-US" altLang="zh-CN" sz="2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43" name="矩形 42"/>
            <p:cNvSpPr/>
            <p:nvPr/>
          </p:nvSpPr>
          <p:spPr bwMode="auto">
            <a:xfrm>
              <a:off x="4585657" y="3850734"/>
              <a:ext cx="5019588" cy="542400"/>
            </a:xfrm>
            <a:prstGeom prst="rect">
              <a:avLst/>
            </a:prstGeom>
            <a:grp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rPr>
                <a:t>平台能力</a:t>
              </a:r>
              <a:endParaRPr kumimoji="0" lang="en-US" altLang="zh-CN" sz="2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grpSp>
      <p:grpSp>
        <p:nvGrpSpPr>
          <p:cNvPr id="58" name="组合 57"/>
          <p:cNvGrpSpPr/>
          <p:nvPr/>
        </p:nvGrpSpPr>
        <p:grpSpPr>
          <a:xfrm>
            <a:off x="2630363" y="2431086"/>
            <a:ext cx="5977646" cy="542400"/>
            <a:chOff x="3629408" y="1876829"/>
            <a:chExt cx="5977646" cy="542400"/>
          </a:xfrm>
          <a:solidFill>
            <a:schemeClr val="bg1">
              <a:lumMod val="95000"/>
            </a:schemeClr>
          </a:solidFill>
        </p:grpSpPr>
        <p:sp>
          <p:nvSpPr>
            <p:cNvPr id="59" name="文本框 58"/>
            <p:cNvSpPr txBox="1"/>
            <p:nvPr/>
          </p:nvSpPr>
          <p:spPr bwMode="auto">
            <a:xfrm>
              <a:off x="3629408" y="1876829"/>
              <a:ext cx="677662" cy="542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20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rPr>
                <a:t>03</a:t>
              </a:r>
              <a:endParaRPr kumimoji="0" lang="en-US" altLang="zh-CN" sz="2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60" name="矩形 59"/>
            <p:cNvSpPr/>
            <p:nvPr/>
          </p:nvSpPr>
          <p:spPr bwMode="auto">
            <a:xfrm>
              <a:off x="4587466" y="1876829"/>
              <a:ext cx="5019588" cy="542400"/>
            </a:xfrm>
            <a:prstGeom prst="rect">
              <a:avLst/>
            </a:prstGeom>
            <a:grpFill/>
            <a:ln>
              <a:noFill/>
            </a:ln>
          </p:spPr>
          <p:txBody>
            <a:bodyPr wrap="square" lIns="91440" tIns="45720" rIns="91440" bIns="4572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400" b="1" kern="0">
                  <a:solidFill>
                    <a:schemeClr val="bg1"/>
                  </a:solidFill>
                  <a:latin typeface="微软雅黑" panose="020B0503020204020204" charset="-122"/>
                  <a:ea typeface="微软雅黑" panose="020B0503020204020204" charset="-122"/>
                </a:rPr>
                <a:t>办公协同</a:t>
              </a:r>
              <a:endParaRPr kumimoji="0" lang="en-US" altLang="zh-CN" sz="24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zh-CN" altLang="en-US"/>
              <a:t>建设原则及目标</a:t>
            </a:r>
            <a:endParaRPr lang="zh-CN" altLang="en-US"/>
          </a:p>
        </p:txBody>
      </p:sp>
      <p:sp>
        <p:nvSpPr>
          <p:cNvPr id="14" name="Freeform 7"/>
          <p:cNvSpPr/>
          <p:nvPr/>
        </p:nvSpPr>
        <p:spPr bwMode="auto">
          <a:xfrm>
            <a:off x="2152628" y="1892490"/>
            <a:ext cx="4117546" cy="1925190"/>
          </a:xfrm>
          <a:custGeom>
            <a:avLst/>
            <a:gdLst>
              <a:gd name="T0" fmla="*/ 4538 w 4538"/>
              <a:gd name="T1" fmla="*/ 0 h 1080"/>
              <a:gd name="T2" fmla="*/ 0 w 4538"/>
              <a:gd name="T3" fmla="*/ 0 h 1080"/>
              <a:gd name="T4" fmla="*/ 105 w 4538"/>
              <a:gd name="T5" fmla="*/ 541 h 1080"/>
              <a:gd name="T6" fmla="*/ 0 w 4538"/>
              <a:gd name="T7" fmla="*/ 1080 h 1080"/>
              <a:gd name="T8" fmla="*/ 4538 w 4538"/>
              <a:gd name="T9" fmla="*/ 1080 h 1080"/>
              <a:gd name="T10" fmla="*/ 4538 w 4538"/>
              <a:gd name="T11" fmla="*/ 0 h 1080"/>
              <a:gd name="connsiteX0" fmla="*/ 10000 w 10000"/>
              <a:gd name="connsiteY0" fmla="*/ 0 h 10000"/>
              <a:gd name="connsiteX1" fmla="*/ 0 w 10000"/>
              <a:gd name="connsiteY1" fmla="*/ 0 h 10000"/>
              <a:gd name="connsiteX2" fmla="*/ 583 w 10000"/>
              <a:gd name="connsiteY2" fmla="*/ 5133 h 10000"/>
              <a:gd name="connsiteX3" fmla="*/ 0 w 10000"/>
              <a:gd name="connsiteY3" fmla="*/ 10000 h 10000"/>
              <a:gd name="connsiteX4" fmla="*/ 10000 w 10000"/>
              <a:gd name="connsiteY4" fmla="*/ 10000 h 10000"/>
              <a:gd name="connsiteX5" fmla="*/ 1000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10000" y="0"/>
                </a:moveTo>
                <a:lnTo>
                  <a:pt x="0" y="0"/>
                </a:lnTo>
                <a:cubicBezTo>
                  <a:pt x="194" y="1711"/>
                  <a:pt x="389" y="3422"/>
                  <a:pt x="583" y="5133"/>
                </a:cubicBezTo>
                <a:cubicBezTo>
                  <a:pt x="389" y="6755"/>
                  <a:pt x="194" y="8378"/>
                  <a:pt x="0" y="10000"/>
                </a:cubicBezTo>
                <a:lnTo>
                  <a:pt x="10000" y="10000"/>
                </a:lnTo>
                <a:lnTo>
                  <a:pt x="10000" y="0"/>
                </a:lnTo>
              </a:path>
            </a:pathLst>
          </a:custGeom>
          <a:noFill/>
          <a:ln w="6350" cmpd="sng">
            <a:solidFill>
              <a:srgbClr val="000000"/>
            </a:solidFill>
            <a:prstDash val="solid"/>
            <a:round/>
          </a:ln>
          <a:extLst>
            <a:ext uri="{909E8E84-426E-40DD-AFC4-6F175D3DCCD1}">
              <a14:hiddenFill xmlns:a14="http://schemas.microsoft.com/office/drawing/2010/main">
                <a:solidFill>
                  <a:schemeClr val="bg1"/>
                </a:solidFill>
              </a14:hiddenFill>
            </a:ext>
          </a:extLst>
        </p:spPr>
        <p:txBody>
          <a:bodyPr/>
          <a:lstStyle/>
          <a:p>
            <a:endParaRPr lang="zh-CN" altLang="en-US"/>
          </a:p>
        </p:txBody>
      </p:sp>
      <p:sp>
        <p:nvSpPr>
          <p:cNvPr id="15" name="AutoShape 9"/>
          <p:cNvSpPr>
            <a:spLocks noChangeArrowheads="1"/>
          </p:cNvSpPr>
          <p:nvPr/>
        </p:nvSpPr>
        <p:spPr bwMode="auto">
          <a:xfrm>
            <a:off x="950200" y="1892489"/>
            <a:ext cx="1377950" cy="1926000"/>
          </a:xfrm>
          <a:custGeom>
            <a:avLst/>
            <a:gdLst>
              <a:gd name="connsiteX0" fmla="*/ 0 w 1276350"/>
              <a:gd name="connsiteY0" fmla="*/ 0 h 2343600"/>
              <a:gd name="connsiteX1" fmla="*/ 1109365 w 1276350"/>
              <a:gd name="connsiteY1" fmla="*/ 0 h 2343600"/>
              <a:gd name="connsiteX2" fmla="*/ 1276350 w 1276350"/>
              <a:gd name="connsiteY2" fmla="*/ 1171800 h 2343600"/>
              <a:gd name="connsiteX3" fmla="*/ 1109365 w 1276350"/>
              <a:gd name="connsiteY3" fmla="*/ 2343600 h 2343600"/>
              <a:gd name="connsiteX4" fmla="*/ 0 w 1276350"/>
              <a:gd name="connsiteY4" fmla="*/ 2343600 h 2343600"/>
              <a:gd name="connsiteX5" fmla="*/ 0 w 1276350"/>
              <a:gd name="connsiteY5" fmla="*/ 0 h 2343600"/>
              <a:gd name="connsiteX0-1" fmla="*/ 0 w 1377950"/>
              <a:gd name="connsiteY0-2" fmla="*/ 0 h 2343600"/>
              <a:gd name="connsiteX1-3" fmla="*/ 1109365 w 1377950"/>
              <a:gd name="connsiteY1-4" fmla="*/ 0 h 2343600"/>
              <a:gd name="connsiteX2-5" fmla="*/ 1377950 w 1377950"/>
              <a:gd name="connsiteY2-6" fmla="*/ 1215343 h 2343600"/>
              <a:gd name="connsiteX3-7" fmla="*/ 1109365 w 1377950"/>
              <a:gd name="connsiteY3-8" fmla="*/ 2343600 h 2343600"/>
              <a:gd name="connsiteX4-9" fmla="*/ 0 w 1377950"/>
              <a:gd name="connsiteY4-10" fmla="*/ 2343600 h 2343600"/>
              <a:gd name="connsiteX5-11" fmla="*/ 0 w 1377950"/>
              <a:gd name="connsiteY5-12" fmla="*/ 0 h 23436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377950" h="2343600">
                <a:moveTo>
                  <a:pt x="0" y="0"/>
                </a:moveTo>
                <a:lnTo>
                  <a:pt x="1109365" y="0"/>
                </a:lnTo>
                <a:lnTo>
                  <a:pt x="1377950" y="1215343"/>
                </a:lnTo>
                <a:lnTo>
                  <a:pt x="1109365" y="2343600"/>
                </a:lnTo>
                <a:lnTo>
                  <a:pt x="0" y="2343600"/>
                </a:lnTo>
                <a:lnTo>
                  <a:pt x="0" y="0"/>
                </a:lnTo>
                <a:close/>
              </a:path>
            </a:pathLst>
          </a:custGeom>
          <a:solidFill>
            <a:srgbClr val="00B0F0"/>
          </a:solidFill>
          <a:ln>
            <a:noFill/>
          </a:ln>
          <a:effectLst>
            <a:outerShdw dist="35921" dir="2700000" algn="ctr" rotWithShape="0">
              <a:schemeClr val="bg2"/>
            </a:outerShdw>
          </a:effectLst>
        </p:spPr>
        <p:txBody>
          <a:bodyPr lIns="0" tIns="0" rIns="0" bIns="0" anchor="ctr">
            <a:spAutoFit/>
          </a:bodyPr>
          <a:lstStyle/>
          <a:p>
            <a:endParaRPr lang="zh-CN" altLang="en-US"/>
          </a:p>
        </p:txBody>
      </p:sp>
      <p:sp>
        <p:nvSpPr>
          <p:cNvPr id="16" name="Text Box 6"/>
          <p:cNvSpPr txBox="1">
            <a:spLocks noChangeArrowheads="1"/>
          </p:cNvSpPr>
          <p:nvPr/>
        </p:nvSpPr>
        <p:spPr bwMode="auto">
          <a:xfrm>
            <a:off x="958541" y="2756555"/>
            <a:ext cx="1119188"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eaLnBrk="0" hangingPunct="0">
              <a:spcBef>
                <a:spcPct val="0"/>
              </a:spcBef>
            </a:pPr>
            <a:r>
              <a:rPr lang="zh-CN" altLang="en-US" sz="1600" b="1" dirty="0">
                <a:solidFill>
                  <a:schemeClr val="bg1"/>
                </a:solidFill>
                <a:latin typeface="微软雅黑" panose="020B0503020204020204" charset="-122"/>
                <a:ea typeface="微软雅黑" panose="020B0503020204020204" charset="-122"/>
              </a:rPr>
              <a:t>业务一体化</a:t>
            </a:r>
            <a:endParaRPr kumimoji="0" lang="zh-CN" altLang="en-US" sz="1600" b="1" dirty="0">
              <a:solidFill>
                <a:schemeClr val="bg1"/>
              </a:solidFill>
              <a:latin typeface="微软雅黑" panose="020B0503020204020204" charset="-122"/>
              <a:ea typeface="微软雅黑" panose="020B0503020204020204" charset="-122"/>
            </a:endParaRPr>
          </a:p>
        </p:txBody>
      </p:sp>
      <p:sp>
        <p:nvSpPr>
          <p:cNvPr id="17" name="Freeform 7"/>
          <p:cNvSpPr/>
          <p:nvPr/>
        </p:nvSpPr>
        <p:spPr bwMode="auto">
          <a:xfrm>
            <a:off x="7668055" y="1892490"/>
            <a:ext cx="4117546" cy="1925190"/>
          </a:xfrm>
          <a:custGeom>
            <a:avLst/>
            <a:gdLst>
              <a:gd name="T0" fmla="*/ 4538 w 4538"/>
              <a:gd name="T1" fmla="*/ 0 h 1080"/>
              <a:gd name="T2" fmla="*/ 0 w 4538"/>
              <a:gd name="T3" fmla="*/ 0 h 1080"/>
              <a:gd name="T4" fmla="*/ 105 w 4538"/>
              <a:gd name="T5" fmla="*/ 541 h 1080"/>
              <a:gd name="T6" fmla="*/ 0 w 4538"/>
              <a:gd name="T7" fmla="*/ 1080 h 1080"/>
              <a:gd name="T8" fmla="*/ 4538 w 4538"/>
              <a:gd name="T9" fmla="*/ 1080 h 1080"/>
              <a:gd name="T10" fmla="*/ 4538 w 4538"/>
              <a:gd name="T11" fmla="*/ 0 h 1080"/>
              <a:gd name="connsiteX0" fmla="*/ 10000 w 10000"/>
              <a:gd name="connsiteY0" fmla="*/ 0 h 10000"/>
              <a:gd name="connsiteX1" fmla="*/ 0 w 10000"/>
              <a:gd name="connsiteY1" fmla="*/ 0 h 10000"/>
              <a:gd name="connsiteX2" fmla="*/ 583 w 10000"/>
              <a:gd name="connsiteY2" fmla="*/ 5133 h 10000"/>
              <a:gd name="connsiteX3" fmla="*/ 0 w 10000"/>
              <a:gd name="connsiteY3" fmla="*/ 10000 h 10000"/>
              <a:gd name="connsiteX4" fmla="*/ 10000 w 10000"/>
              <a:gd name="connsiteY4" fmla="*/ 10000 h 10000"/>
              <a:gd name="connsiteX5" fmla="*/ 1000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10000" y="0"/>
                </a:moveTo>
                <a:lnTo>
                  <a:pt x="0" y="0"/>
                </a:lnTo>
                <a:cubicBezTo>
                  <a:pt x="194" y="1711"/>
                  <a:pt x="389" y="3422"/>
                  <a:pt x="583" y="5133"/>
                </a:cubicBezTo>
                <a:cubicBezTo>
                  <a:pt x="389" y="6755"/>
                  <a:pt x="194" y="8378"/>
                  <a:pt x="0" y="10000"/>
                </a:cubicBezTo>
                <a:lnTo>
                  <a:pt x="10000" y="10000"/>
                </a:lnTo>
                <a:lnTo>
                  <a:pt x="10000" y="0"/>
                </a:lnTo>
              </a:path>
            </a:pathLst>
          </a:custGeom>
          <a:noFill/>
          <a:ln w="6350" cmpd="sng">
            <a:solidFill>
              <a:srgbClr val="000000"/>
            </a:solidFill>
            <a:prstDash val="solid"/>
            <a:round/>
          </a:ln>
          <a:extLst>
            <a:ext uri="{909E8E84-426E-40DD-AFC4-6F175D3DCCD1}">
              <a14:hiddenFill xmlns:a14="http://schemas.microsoft.com/office/drawing/2010/main">
                <a:solidFill>
                  <a:schemeClr val="bg1"/>
                </a:solidFill>
              </a14:hiddenFill>
            </a:ext>
          </a:extLst>
        </p:spPr>
        <p:txBody>
          <a:bodyPr/>
          <a:lstStyle/>
          <a:p>
            <a:endParaRPr lang="zh-CN" altLang="en-US"/>
          </a:p>
        </p:txBody>
      </p:sp>
      <p:sp>
        <p:nvSpPr>
          <p:cNvPr id="18" name="AutoShape 9"/>
          <p:cNvSpPr>
            <a:spLocks noChangeArrowheads="1"/>
          </p:cNvSpPr>
          <p:nvPr/>
        </p:nvSpPr>
        <p:spPr bwMode="auto">
          <a:xfrm>
            <a:off x="6465627" y="1892489"/>
            <a:ext cx="1377950" cy="1926000"/>
          </a:xfrm>
          <a:custGeom>
            <a:avLst/>
            <a:gdLst>
              <a:gd name="connsiteX0" fmla="*/ 0 w 1276350"/>
              <a:gd name="connsiteY0" fmla="*/ 0 h 2343600"/>
              <a:gd name="connsiteX1" fmla="*/ 1109365 w 1276350"/>
              <a:gd name="connsiteY1" fmla="*/ 0 h 2343600"/>
              <a:gd name="connsiteX2" fmla="*/ 1276350 w 1276350"/>
              <a:gd name="connsiteY2" fmla="*/ 1171800 h 2343600"/>
              <a:gd name="connsiteX3" fmla="*/ 1109365 w 1276350"/>
              <a:gd name="connsiteY3" fmla="*/ 2343600 h 2343600"/>
              <a:gd name="connsiteX4" fmla="*/ 0 w 1276350"/>
              <a:gd name="connsiteY4" fmla="*/ 2343600 h 2343600"/>
              <a:gd name="connsiteX5" fmla="*/ 0 w 1276350"/>
              <a:gd name="connsiteY5" fmla="*/ 0 h 2343600"/>
              <a:gd name="connsiteX0-1" fmla="*/ 0 w 1377950"/>
              <a:gd name="connsiteY0-2" fmla="*/ 0 h 2343600"/>
              <a:gd name="connsiteX1-3" fmla="*/ 1109365 w 1377950"/>
              <a:gd name="connsiteY1-4" fmla="*/ 0 h 2343600"/>
              <a:gd name="connsiteX2-5" fmla="*/ 1377950 w 1377950"/>
              <a:gd name="connsiteY2-6" fmla="*/ 1215343 h 2343600"/>
              <a:gd name="connsiteX3-7" fmla="*/ 1109365 w 1377950"/>
              <a:gd name="connsiteY3-8" fmla="*/ 2343600 h 2343600"/>
              <a:gd name="connsiteX4-9" fmla="*/ 0 w 1377950"/>
              <a:gd name="connsiteY4-10" fmla="*/ 2343600 h 2343600"/>
              <a:gd name="connsiteX5-11" fmla="*/ 0 w 1377950"/>
              <a:gd name="connsiteY5-12" fmla="*/ 0 h 23436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377950" h="2343600">
                <a:moveTo>
                  <a:pt x="0" y="0"/>
                </a:moveTo>
                <a:lnTo>
                  <a:pt x="1109365" y="0"/>
                </a:lnTo>
                <a:lnTo>
                  <a:pt x="1377950" y="1215343"/>
                </a:lnTo>
                <a:lnTo>
                  <a:pt x="1109365" y="2343600"/>
                </a:lnTo>
                <a:lnTo>
                  <a:pt x="0" y="2343600"/>
                </a:lnTo>
                <a:lnTo>
                  <a:pt x="0" y="0"/>
                </a:lnTo>
                <a:close/>
              </a:path>
            </a:pathLst>
          </a:custGeom>
          <a:solidFill>
            <a:srgbClr val="002060"/>
          </a:solidFill>
          <a:ln>
            <a:noFill/>
          </a:ln>
          <a:effectLst>
            <a:outerShdw dist="35921" dir="2700000" algn="ctr" rotWithShape="0">
              <a:schemeClr val="bg2"/>
            </a:outerShdw>
          </a:effectLst>
        </p:spPr>
        <p:txBody>
          <a:bodyPr lIns="0" tIns="0" rIns="0" bIns="0" anchor="ctr">
            <a:spAutoFit/>
          </a:bodyPr>
          <a:lstStyle/>
          <a:p>
            <a:endParaRPr lang="zh-CN" altLang="en-US"/>
          </a:p>
        </p:txBody>
      </p:sp>
      <p:sp>
        <p:nvSpPr>
          <p:cNvPr id="19" name="Text Box 6"/>
          <p:cNvSpPr txBox="1">
            <a:spLocks noChangeArrowheads="1"/>
          </p:cNvSpPr>
          <p:nvPr/>
        </p:nvSpPr>
        <p:spPr bwMode="auto">
          <a:xfrm>
            <a:off x="6507247" y="2757377"/>
            <a:ext cx="1119188"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eaLnBrk="0" hangingPunct="0">
              <a:spcBef>
                <a:spcPct val="0"/>
              </a:spcBef>
            </a:pPr>
            <a:r>
              <a:rPr lang="zh-CN" altLang="en-US" sz="1600" b="1">
                <a:solidFill>
                  <a:schemeClr val="bg1"/>
                </a:solidFill>
                <a:latin typeface="微软雅黑" panose="020B0503020204020204" charset="-122"/>
                <a:ea typeface="微软雅黑" panose="020B0503020204020204" charset="-122"/>
              </a:rPr>
              <a:t>智能一体化</a:t>
            </a:r>
            <a:endParaRPr kumimoji="0" lang="zh-CN" altLang="en-US" sz="1600" b="1" dirty="0">
              <a:solidFill>
                <a:schemeClr val="bg1"/>
              </a:solidFill>
              <a:latin typeface="微软雅黑" panose="020B0503020204020204" charset="-122"/>
              <a:ea typeface="微软雅黑" panose="020B0503020204020204" charset="-122"/>
            </a:endParaRPr>
          </a:p>
        </p:txBody>
      </p:sp>
      <p:sp>
        <p:nvSpPr>
          <p:cNvPr id="20" name="Freeform 7"/>
          <p:cNvSpPr/>
          <p:nvPr/>
        </p:nvSpPr>
        <p:spPr bwMode="auto">
          <a:xfrm>
            <a:off x="2160969" y="4307072"/>
            <a:ext cx="4117546" cy="1925190"/>
          </a:xfrm>
          <a:custGeom>
            <a:avLst/>
            <a:gdLst>
              <a:gd name="T0" fmla="*/ 4538 w 4538"/>
              <a:gd name="T1" fmla="*/ 0 h 1080"/>
              <a:gd name="T2" fmla="*/ 0 w 4538"/>
              <a:gd name="T3" fmla="*/ 0 h 1080"/>
              <a:gd name="T4" fmla="*/ 105 w 4538"/>
              <a:gd name="T5" fmla="*/ 541 h 1080"/>
              <a:gd name="T6" fmla="*/ 0 w 4538"/>
              <a:gd name="T7" fmla="*/ 1080 h 1080"/>
              <a:gd name="T8" fmla="*/ 4538 w 4538"/>
              <a:gd name="T9" fmla="*/ 1080 h 1080"/>
              <a:gd name="T10" fmla="*/ 4538 w 4538"/>
              <a:gd name="T11" fmla="*/ 0 h 1080"/>
              <a:gd name="connsiteX0" fmla="*/ 10000 w 10000"/>
              <a:gd name="connsiteY0" fmla="*/ 0 h 10000"/>
              <a:gd name="connsiteX1" fmla="*/ 0 w 10000"/>
              <a:gd name="connsiteY1" fmla="*/ 0 h 10000"/>
              <a:gd name="connsiteX2" fmla="*/ 583 w 10000"/>
              <a:gd name="connsiteY2" fmla="*/ 5133 h 10000"/>
              <a:gd name="connsiteX3" fmla="*/ 0 w 10000"/>
              <a:gd name="connsiteY3" fmla="*/ 10000 h 10000"/>
              <a:gd name="connsiteX4" fmla="*/ 10000 w 10000"/>
              <a:gd name="connsiteY4" fmla="*/ 10000 h 10000"/>
              <a:gd name="connsiteX5" fmla="*/ 1000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10000" y="0"/>
                </a:moveTo>
                <a:lnTo>
                  <a:pt x="0" y="0"/>
                </a:lnTo>
                <a:cubicBezTo>
                  <a:pt x="194" y="1711"/>
                  <a:pt x="389" y="3422"/>
                  <a:pt x="583" y="5133"/>
                </a:cubicBezTo>
                <a:cubicBezTo>
                  <a:pt x="389" y="6755"/>
                  <a:pt x="194" y="8378"/>
                  <a:pt x="0" y="10000"/>
                </a:cubicBezTo>
                <a:lnTo>
                  <a:pt x="10000" y="10000"/>
                </a:lnTo>
                <a:lnTo>
                  <a:pt x="10000" y="0"/>
                </a:lnTo>
              </a:path>
            </a:pathLst>
          </a:custGeom>
          <a:noFill/>
          <a:ln w="6350" cmpd="sng">
            <a:solidFill>
              <a:srgbClr val="000000"/>
            </a:solidFill>
            <a:prstDash val="solid"/>
            <a:round/>
          </a:ln>
          <a:extLst>
            <a:ext uri="{909E8E84-426E-40DD-AFC4-6F175D3DCCD1}">
              <a14:hiddenFill xmlns:a14="http://schemas.microsoft.com/office/drawing/2010/main">
                <a:solidFill>
                  <a:schemeClr val="bg1"/>
                </a:solidFill>
              </a14:hiddenFill>
            </a:ext>
          </a:extLst>
        </p:spPr>
        <p:txBody>
          <a:bodyPr/>
          <a:lstStyle/>
          <a:p>
            <a:endParaRPr lang="zh-CN" altLang="en-US"/>
          </a:p>
        </p:txBody>
      </p:sp>
      <p:sp>
        <p:nvSpPr>
          <p:cNvPr id="21" name="AutoShape 9"/>
          <p:cNvSpPr>
            <a:spLocks noChangeArrowheads="1"/>
          </p:cNvSpPr>
          <p:nvPr/>
        </p:nvSpPr>
        <p:spPr bwMode="auto">
          <a:xfrm>
            <a:off x="958541" y="4307071"/>
            <a:ext cx="1377950" cy="1926000"/>
          </a:xfrm>
          <a:custGeom>
            <a:avLst/>
            <a:gdLst>
              <a:gd name="connsiteX0" fmla="*/ 0 w 1276350"/>
              <a:gd name="connsiteY0" fmla="*/ 0 h 2343600"/>
              <a:gd name="connsiteX1" fmla="*/ 1109365 w 1276350"/>
              <a:gd name="connsiteY1" fmla="*/ 0 h 2343600"/>
              <a:gd name="connsiteX2" fmla="*/ 1276350 w 1276350"/>
              <a:gd name="connsiteY2" fmla="*/ 1171800 h 2343600"/>
              <a:gd name="connsiteX3" fmla="*/ 1109365 w 1276350"/>
              <a:gd name="connsiteY3" fmla="*/ 2343600 h 2343600"/>
              <a:gd name="connsiteX4" fmla="*/ 0 w 1276350"/>
              <a:gd name="connsiteY4" fmla="*/ 2343600 h 2343600"/>
              <a:gd name="connsiteX5" fmla="*/ 0 w 1276350"/>
              <a:gd name="connsiteY5" fmla="*/ 0 h 2343600"/>
              <a:gd name="connsiteX0-1" fmla="*/ 0 w 1377950"/>
              <a:gd name="connsiteY0-2" fmla="*/ 0 h 2343600"/>
              <a:gd name="connsiteX1-3" fmla="*/ 1109365 w 1377950"/>
              <a:gd name="connsiteY1-4" fmla="*/ 0 h 2343600"/>
              <a:gd name="connsiteX2-5" fmla="*/ 1377950 w 1377950"/>
              <a:gd name="connsiteY2-6" fmla="*/ 1215343 h 2343600"/>
              <a:gd name="connsiteX3-7" fmla="*/ 1109365 w 1377950"/>
              <a:gd name="connsiteY3-8" fmla="*/ 2343600 h 2343600"/>
              <a:gd name="connsiteX4-9" fmla="*/ 0 w 1377950"/>
              <a:gd name="connsiteY4-10" fmla="*/ 2343600 h 2343600"/>
              <a:gd name="connsiteX5-11" fmla="*/ 0 w 1377950"/>
              <a:gd name="connsiteY5-12" fmla="*/ 0 h 23436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377950" h="2343600">
                <a:moveTo>
                  <a:pt x="0" y="0"/>
                </a:moveTo>
                <a:lnTo>
                  <a:pt x="1109365" y="0"/>
                </a:lnTo>
                <a:lnTo>
                  <a:pt x="1377950" y="1215343"/>
                </a:lnTo>
                <a:lnTo>
                  <a:pt x="1109365" y="2343600"/>
                </a:lnTo>
                <a:lnTo>
                  <a:pt x="0" y="2343600"/>
                </a:lnTo>
                <a:lnTo>
                  <a:pt x="0" y="0"/>
                </a:lnTo>
                <a:close/>
              </a:path>
            </a:pathLst>
          </a:custGeom>
          <a:solidFill>
            <a:srgbClr val="0070C0"/>
          </a:solidFill>
          <a:ln>
            <a:noFill/>
          </a:ln>
          <a:effectLst>
            <a:outerShdw dist="35921" dir="2700000" algn="ctr" rotWithShape="0">
              <a:schemeClr val="bg2"/>
            </a:outerShdw>
          </a:effectLst>
        </p:spPr>
        <p:txBody>
          <a:bodyPr lIns="0" tIns="0" rIns="0" bIns="0" anchor="ctr">
            <a:spAutoFit/>
          </a:bodyPr>
          <a:lstStyle/>
          <a:p>
            <a:endParaRPr lang="zh-CN" altLang="en-US"/>
          </a:p>
        </p:txBody>
      </p:sp>
      <p:sp>
        <p:nvSpPr>
          <p:cNvPr id="22" name="Text Box 6"/>
          <p:cNvSpPr txBox="1">
            <a:spLocks noChangeArrowheads="1"/>
          </p:cNvSpPr>
          <p:nvPr/>
        </p:nvSpPr>
        <p:spPr bwMode="auto">
          <a:xfrm>
            <a:off x="1016225" y="5206301"/>
            <a:ext cx="1119188"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eaLnBrk="0" hangingPunct="0">
              <a:spcBef>
                <a:spcPct val="0"/>
              </a:spcBef>
            </a:pPr>
            <a:r>
              <a:rPr lang="zh-CN" altLang="en-US" sz="1600" b="1" dirty="0">
                <a:solidFill>
                  <a:schemeClr val="bg1"/>
                </a:solidFill>
                <a:latin typeface="微软雅黑" panose="020B0503020204020204" charset="-122"/>
                <a:ea typeface="微软雅黑" panose="020B0503020204020204" charset="-122"/>
              </a:rPr>
              <a:t>流程一体化</a:t>
            </a:r>
            <a:endParaRPr kumimoji="0" lang="zh-CN" altLang="en-US" sz="1600" b="1" dirty="0">
              <a:solidFill>
                <a:schemeClr val="bg1"/>
              </a:solidFill>
              <a:latin typeface="微软雅黑" panose="020B0503020204020204" charset="-122"/>
              <a:ea typeface="微软雅黑" panose="020B0503020204020204" charset="-122"/>
            </a:endParaRPr>
          </a:p>
        </p:txBody>
      </p:sp>
      <p:sp>
        <p:nvSpPr>
          <p:cNvPr id="23" name="Freeform 7"/>
          <p:cNvSpPr/>
          <p:nvPr/>
        </p:nvSpPr>
        <p:spPr bwMode="auto">
          <a:xfrm>
            <a:off x="7676396" y="4307072"/>
            <a:ext cx="4117546" cy="1925190"/>
          </a:xfrm>
          <a:custGeom>
            <a:avLst/>
            <a:gdLst>
              <a:gd name="T0" fmla="*/ 4538 w 4538"/>
              <a:gd name="T1" fmla="*/ 0 h 1080"/>
              <a:gd name="T2" fmla="*/ 0 w 4538"/>
              <a:gd name="T3" fmla="*/ 0 h 1080"/>
              <a:gd name="T4" fmla="*/ 105 w 4538"/>
              <a:gd name="T5" fmla="*/ 541 h 1080"/>
              <a:gd name="T6" fmla="*/ 0 w 4538"/>
              <a:gd name="T7" fmla="*/ 1080 h 1080"/>
              <a:gd name="T8" fmla="*/ 4538 w 4538"/>
              <a:gd name="T9" fmla="*/ 1080 h 1080"/>
              <a:gd name="T10" fmla="*/ 4538 w 4538"/>
              <a:gd name="T11" fmla="*/ 0 h 1080"/>
              <a:gd name="connsiteX0" fmla="*/ 10000 w 10000"/>
              <a:gd name="connsiteY0" fmla="*/ 0 h 10000"/>
              <a:gd name="connsiteX1" fmla="*/ 0 w 10000"/>
              <a:gd name="connsiteY1" fmla="*/ 0 h 10000"/>
              <a:gd name="connsiteX2" fmla="*/ 583 w 10000"/>
              <a:gd name="connsiteY2" fmla="*/ 5133 h 10000"/>
              <a:gd name="connsiteX3" fmla="*/ 0 w 10000"/>
              <a:gd name="connsiteY3" fmla="*/ 10000 h 10000"/>
              <a:gd name="connsiteX4" fmla="*/ 10000 w 10000"/>
              <a:gd name="connsiteY4" fmla="*/ 10000 h 10000"/>
              <a:gd name="connsiteX5" fmla="*/ 1000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10000" y="0"/>
                </a:moveTo>
                <a:lnTo>
                  <a:pt x="0" y="0"/>
                </a:lnTo>
                <a:cubicBezTo>
                  <a:pt x="194" y="1711"/>
                  <a:pt x="389" y="3422"/>
                  <a:pt x="583" y="5133"/>
                </a:cubicBezTo>
                <a:cubicBezTo>
                  <a:pt x="389" y="6755"/>
                  <a:pt x="194" y="8378"/>
                  <a:pt x="0" y="10000"/>
                </a:cubicBezTo>
                <a:lnTo>
                  <a:pt x="10000" y="10000"/>
                </a:lnTo>
                <a:lnTo>
                  <a:pt x="10000" y="0"/>
                </a:lnTo>
              </a:path>
            </a:pathLst>
          </a:custGeom>
          <a:noFill/>
          <a:ln w="6350" cmpd="sng">
            <a:solidFill>
              <a:srgbClr val="000000"/>
            </a:solidFill>
            <a:prstDash val="solid"/>
            <a:round/>
          </a:ln>
          <a:extLst>
            <a:ext uri="{909E8E84-426E-40DD-AFC4-6F175D3DCCD1}">
              <a14:hiddenFill xmlns:a14="http://schemas.microsoft.com/office/drawing/2010/main">
                <a:solidFill>
                  <a:schemeClr val="bg1"/>
                </a:solidFill>
              </a14:hiddenFill>
            </a:ext>
          </a:extLst>
        </p:spPr>
        <p:txBody>
          <a:bodyPr/>
          <a:lstStyle/>
          <a:p>
            <a:endParaRPr lang="zh-CN" altLang="en-US"/>
          </a:p>
        </p:txBody>
      </p:sp>
      <p:sp>
        <p:nvSpPr>
          <p:cNvPr id="24" name="AutoShape 9"/>
          <p:cNvSpPr>
            <a:spLocks noChangeArrowheads="1"/>
          </p:cNvSpPr>
          <p:nvPr/>
        </p:nvSpPr>
        <p:spPr bwMode="auto">
          <a:xfrm>
            <a:off x="6473968" y="4307071"/>
            <a:ext cx="1377950" cy="1926000"/>
          </a:xfrm>
          <a:custGeom>
            <a:avLst/>
            <a:gdLst>
              <a:gd name="connsiteX0" fmla="*/ 0 w 1276350"/>
              <a:gd name="connsiteY0" fmla="*/ 0 h 2343600"/>
              <a:gd name="connsiteX1" fmla="*/ 1109365 w 1276350"/>
              <a:gd name="connsiteY1" fmla="*/ 0 h 2343600"/>
              <a:gd name="connsiteX2" fmla="*/ 1276350 w 1276350"/>
              <a:gd name="connsiteY2" fmla="*/ 1171800 h 2343600"/>
              <a:gd name="connsiteX3" fmla="*/ 1109365 w 1276350"/>
              <a:gd name="connsiteY3" fmla="*/ 2343600 h 2343600"/>
              <a:gd name="connsiteX4" fmla="*/ 0 w 1276350"/>
              <a:gd name="connsiteY4" fmla="*/ 2343600 h 2343600"/>
              <a:gd name="connsiteX5" fmla="*/ 0 w 1276350"/>
              <a:gd name="connsiteY5" fmla="*/ 0 h 2343600"/>
              <a:gd name="connsiteX0-1" fmla="*/ 0 w 1377950"/>
              <a:gd name="connsiteY0-2" fmla="*/ 0 h 2343600"/>
              <a:gd name="connsiteX1-3" fmla="*/ 1109365 w 1377950"/>
              <a:gd name="connsiteY1-4" fmla="*/ 0 h 2343600"/>
              <a:gd name="connsiteX2-5" fmla="*/ 1377950 w 1377950"/>
              <a:gd name="connsiteY2-6" fmla="*/ 1215343 h 2343600"/>
              <a:gd name="connsiteX3-7" fmla="*/ 1109365 w 1377950"/>
              <a:gd name="connsiteY3-8" fmla="*/ 2343600 h 2343600"/>
              <a:gd name="connsiteX4-9" fmla="*/ 0 w 1377950"/>
              <a:gd name="connsiteY4-10" fmla="*/ 2343600 h 2343600"/>
              <a:gd name="connsiteX5-11" fmla="*/ 0 w 1377950"/>
              <a:gd name="connsiteY5-12" fmla="*/ 0 h 23436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377950" h="2343600">
                <a:moveTo>
                  <a:pt x="0" y="0"/>
                </a:moveTo>
                <a:lnTo>
                  <a:pt x="1109365" y="0"/>
                </a:lnTo>
                <a:lnTo>
                  <a:pt x="1377950" y="1215343"/>
                </a:lnTo>
                <a:lnTo>
                  <a:pt x="1109365" y="2343600"/>
                </a:lnTo>
                <a:lnTo>
                  <a:pt x="0" y="2343600"/>
                </a:lnTo>
                <a:lnTo>
                  <a:pt x="0" y="0"/>
                </a:lnTo>
                <a:close/>
              </a:path>
            </a:pathLst>
          </a:custGeom>
          <a:solidFill>
            <a:srgbClr val="95B8C7"/>
          </a:solidFill>
          <a:ln>
            <a:noFill/>
          </a:ln>
          <a:effectLst>
            <a:outerShdw dist="35921" dir="2700000" algn="ctr" rotWithShape="0">
              <a:schemeClr val="bg2"/>
            </a:outerShdw>
          </a:effectLst>
        </p:spPr>
        <p:txBody>
          <a:bodyPr lIns="0" tIns="0" rIns="0" bIns="0" anchor="ctr">
            <a:spAutoFit/>
          </a:bodyPr>
          <a:lstStyle/>
          <a:p>
            <a:endParaRPr lang="zh-CN" altLang="en-US"/>
          </a:p>
        </p:txBody>
      </p:sp>
      <p:sp>
        <p:nvSpPr>
          <p:cNvPr id="25" name="Text Box 6"/>
          <p:cNvSpPr txBox="1">
            <a:spLocks noChangeArrowheads="1"/>
          </p:cNvSpPr>
          <p:nvPr/>
        </p:nvSpPr>
        <p:spPr bwMode="auto">
          <a:xfrm>
            <a:off x="6548867" y="5206300"/>
            <a:ext cx="1119188"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eaLnBrk="0" hangingPunct="0">
              <a:spcBef>
                <a:spcPct val="0"/>
              </a:spcBef>
            </a:pPr>
            <a:r>
              <a:rPr lang="zh-CN" altLang="en-US" sz="1600" b="1" dirty="0">
                <a:solidFill>
                  <a:schemeClr val="bg1"/>
                </a:solidFill>
                <a:latin typeface="微软雅黑" panose="020B0503020204020204" charset="-122"/>
                <a:ea typeface="微软雅黑" panose="020B0503020204020204" charset="-122"/>
              </a:rPr>
              <a:t>数据一体化</a:t>
            </a:r>
            <a:endParaRPr kumimoji="0" lang="zh-CN" altLang="en-US" sz="1600" b="1" dirty="0">
              <a:solidFill>
                <a:schemeClr val="bg1"/>
              </a:solidFill>
              <a:latin typeface="微软雅黑" panose="020B0503020204020204" charset="-122"/>
              <a:ea typeface="微软雅黑" panose="020B0503020204020204" charset="-122"/>
            </a:endParaRPr>
          </a:p>
        </p:txBody>
      </p:sp>
      <p:sp>
        <p:nvSpPr>
          <p:cNvPr id="26" name="Rectangle 8"/>
          <p:cNvSpPr>
            <a:spLocks noChangeArrowheads="1"/>
          </p:cNvSpPr>
          <p:nvPr/>
        </p:nvSpPr>
        <p:spPr bwMode="auto">
          <a:xfrm>
            <a:off x="2512963" y="2114143"/>
            <a:ext cx="3572397" cy="1615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algn="l" defTabSz="330200">
              <a:spcBef>
                <a:spcPct val="25000"/>
              </a:spcBef>
              <a:spcAft>
                <a:spcPct val="25000"/>
              </a:spcAft>
              <a:buClr>
                <a:srgbClr val="4E9EA2"/>
              </a:buClr>
              <a:buSzPct val="80000"/>
              <a:buFont typeface="Wingdings" panose="05000000000000000000" pitchFamily="2" charset="2"/>
              <a:buChar char="n"/>
              <a:tabLst>
                <a:tab pos="8521700" algn="r"/>
              </a:tabLst>
              <a:defRPr kumimoji="1" sz="2000" b="1">
                <a:solidFill>
                  <a:schemeClr val="tx1"/>
                </a:solidFill>
                <a:latin typeface="Arial" panose="020B0604020202020204" pitchFamily="34" charset="0"/>
                <a:ea typeface="楷体_GB2312" pitchFamily="49" charset="-122"/>
              </a:defRPr>
            </a:lvl1pPr>
            <a:lvl2pPr marL="190500" indent="-189230" algn="l" defTabSz="330200">
              <a:spcBef>
                <a:spcPct val="25000"/>
              </a:spcBef>
              <a:spcAft>
                <a:spcPct val="25000"/>
              </a:spcAft>
              <a:buClr>
                <a:srgbClr val="4E9EA2"/>
              </a:buClr>
              <a:buSzPct val="80000"/>
              <a:buFont typeface="Wingdings" panose="05000000000000000000" pitchFamily="2" charset="2"/>
              <a:buChar char="l"/>
              <a:tabLst>
                <a:tab pos="8521700" algn="r"/>
              </a:tabLst>
              <a:defRPr kumimoji="1" b="1">
                <a:solidFill>
                  <a:schemeClr val="tx1"/>
                </a:solidFill>
                <a:latin typeface="Arial" panose="020B0604020202020204" pitchFamily="34" charset="0"/>
                <a:ea typeface="楷体_GB2312" pitchFamily="49" charset="-122"/>
              </a:defRPr>
            </a:lvl2pPr>
            <a:lvl3pPr marL="371475" indent="-179705" algn="l" defTabSz="330200">
              <a:spcBef>
                <a:spcPct val="25000"/>
              </a:spcBef>
              <a:spcAft>
                <a:spcPct val="25000"/>
              </a:spcAft>
              <a:buClr>
                <a:srgbClr val="4E9EA2"/>
              </a:buClr>
              <a:buSzPct val="80000"/>
              <a:buFont typeface="Wingdings" panose="05000000000000000000" pitchFamily="2" charset="2"/>
              <a:buChar char="Ø"/>
              <a:tabLst>
                <a:tab pos="8521700" algn="r"/>
              </a:tabLst>
              <a:defRPr kumimoji="1" sz="1400">
                <a:solidFill>
                  <a:schemeClr val="tx1"/>
                </a:solidFill>
                <a:latin typeface="Arial" panose="020B0604020202020204" pitchFamily="34" charset="0"/>
                <a:ea typeface="楷体_GB2312" pitchFamily="49" charset="-122"/>
              </a:defRPr>
            </a:lvl3pPr>
            <a:lvl4pPr marL="548005" indent="-174625" algn="l" defTabSz="330200">
              <a:spcBef>
                <a:spcPct val="25000"/>
              </a:spcBef>
              <a:spcAft>
                <a:spcPct val="25000"/>
              </a:spcAft>
              <a:buClr>
                <a:schemeClr val="accent2"/>
              </a:buClr>
              <a:buSzPct val="80000"/>
              <a:buFont typeface="Wingdings" panose="05000000000000000000" pitchFamily="2" charset="2"/>
              <a:buChar char="ü"/>
              <a:tabLst>
                <a:tab pos="8521700" algn="r"/>
              </a:tabLst>
              <a:defRPr kumimoji="1" sz="1000">
                <a:solidFill>
                  <a:schemeClr val="tx1"/>
                </a:solidFill>
                <a:latin typeface="Arial" panose="020B0604020202020204" pitchFamily="34" charset="0"/>
                <a:ea typeface="宋体" panose="02010600030101010101" pitchFamily="2" charset="-122"/>
              </a:defRPr>
            </a:lvl4pPr>
            <a:lvl5pPr marL="1511300" indent="-328930" algn="l" defTabSz="330200">
              <a:spcBef>
                <a:spcPct val="25000"/>
              </a:spcBef>
              <a:spcAft>
                <a:spcPct val="25000"/>
              </a:spcAft>
              <a:buClr>
                <a:schemeClr val="accent2"/>
              </a:buClr>
              <a:buSzPct val="80000"/>
              <a:buFont typeface="Wingdings" panose="05000000000000000000" pitchFamily="2" charset="2"/>
              <a:buChar char="u"/>
              <a:tabLst>
                <a:tab pos="8521700" algn="r"/>
              </a:tabLst>
              <a:defRPr kumimoji="1">
                <a:solidFill>
                  <a:schemeClr val="tx1"/>
                </a:solidFill>
                <a:latin typeface="Times New Roman" panose="02020603050405020304" pitchFamily="18" charset="0"/>
                <a:ea typeface="宋体" panose="02010600030101010101" pitchFamily="2" charset="-122"/>
              </a:defRPr>
            </a:lvl5pPr>
            <a:lvl6pPr marL="1968500" indent="-328930" defTabSz="330200" fontAlgn="base">
              <a:spcBef>
                <a:spcPct val="25000"/>
              </a:spcBef>
              <a:spcAft>
                <a:spcPct val="25000"/>
              </a:spcAft>
              <a:buClr>
                <a:schemeClr val="accent2"/>
              </a:buClr>
              <a:buSzPct val="80000"/>
              <a:buFont typeface="Wingdings" panose="05000000000000000000" pitchFamily="2" charset="2"/>
              <a:buChar char="u"/>
              <a:tabLst>
                <a:tab pos="8521700" algn="r"/>
              </a:tabLst>
              <a:defRPr kumimoji="1">
                <a:solidFill>
                  <a:schemeClr val="tx1"/>
                </a:solidFill>
                <a:latin typeface="Times New Roman" panose="02020603050405020304" pitchFamily="18" charset="0"/>
                <a:ea typeface="宋体" panose="02010600030101010101" pitchFamily="2" charset="-122"/>
              </a:defRPr>
            </a:lvl6pPr>
            <a:lvl7pPr marL="2425700" indent="-328930" defTabSz="330200" fontAlgn="base">
              <a:spcBef>
                <a:spcPct val="25000"/>
              </a:spcBef>
              <a:spcAft>
                <a:spcPct val="25000"/>
              </a:spcAft>
              <a:buClr>
                <a:schemeClr val="accent2"/>
              </a:buClr>
              <a:buSzPct val="80000"/>
              <a:buFont typeface="Wingdings" panose="05000000000000000000" pitchFamily="2" charset="2"/>
              <a:buChar char="u"/>
              <a:tabLst>
                <a:tab pos="8521700" algn="r"/>
              </a:tabLst>
              <a:defRPr kumimoji="1">
                <a:solidFill>
                  <a:schemeClr val="tx1"/>
                </a:solidFill>
                <a:latin typeface="Times New Roman" panose="02020603050405020304" pitchFamily="18" charset="0"/>
                <a:ea typeface="宋体" panose="02010600030101010101" pitchFamily="2" charset="-122"/>
              </a:defRPr>
            </a:lvl7pPr>
            <a:lvl8pPr marL="2882900" indent="-328930" defTabSz="330200" fontAlgn="base">
              <a:spcBef>
                <a:spcPct val="25000"/>
              </a:spcBef>
              <a:spcAft>
                <a:spcPct val="25000"/>
              </a:spcAft>
              <a:buClr>
                <a:schemeClr val="accent2"/>
              </a:buClr>
              <a:buSzPct val="80000"/>
              <a:buFont typeface="Wingdings" panose="05000000000000000000" pitchFamily="2" charset="2"/>
              <a:buChar char="u"/>
              <a:tabLst>
                <a:tab pos="8521700" algn="r"/>
              </a:tabLst>
              <a:defRPr kumimoji="1">
                <a:solidFill>
                  <a:schemeClr val="tx1"/>
                </a:solidFill>
                <a:latin typeface="Times New Roman" panose="02020603050405020304" pitchFamily="18" charset="0"/>
                <a:ea typeface="宋体" panose="02010600030101010101" pitchFamily="2" charset="-122"/>
              </a:defRPr>
            </a:lvl8pPr>
            <a:lvl9pPr marL="3340100" indent="-328930" defTabSz="330200" fontAlgn="base">
              <a:spcBef>
                <a:spcPct val="25000"/>
              </a:spcBef>
              <a:spcAft>
                <a:spcPct val="25000"/>
              </a:spcAft>
              <a:buClr>
                <a:schemeClr val="accent2"/>
              </a:buClr>
              <a:buSzPct val="80000"/>
              <a:buFont typeface="Wingdings" panose="05000000000000000000" pitchFamily="2" charset="2"/>
              <a:buChar char="u"/>
              <a:tabLst>
                <a:tab pos="8521700" algn="r"/>
              </a:tabLst>
              <a:defRPr kumimoji="1">
                <a:solidFill>
                  <a:schemeClr val="tx1"/>
                </a:solidFill>
                <a:latin typeface="Times New Roman" panose="02020603050405020304" pitchFamily="18" charset="0"/>
                <a:ea typeface="宋体" panose="02010600030101010101" pitchFamily="2" charset="-122"/>
              </a:defRPr>
            </a:lvl9pPr>
          </a:lstStyle>
          <a:p>
            <a:pPr defTabSz="1219200">
              <a:lnSpc>
                <a:spcPct val="150000"/>
              </a:lnSpc>
              <a:buNone/>
            </a:pPr>
            <a:r>
              <a:rPr kumimoji="0" lang="zh-CN" altLang="en-US" sz="1400" b="0" dirty="0">
                <a:latin typeface="微软雅黑" panose="020B0503020204020204" charset="-122"/>
                <a:ea typeface="微软雅黑" panose="020B0503020204020204" charset="-122"/>
              </a:rPr>
              <a:t>构建企业客户一体化管理</a:t>
            </a:r>
            <a:r>
              <a:rPr kumimoji="0" lang="zh-CN" altLang="en-US" sz="1400" b="0">
                <a:latin typeface="微软雅黑" panose="020B0503020204020204" charset="-122"/>
                <a:ea typeface="微软雅黑" panose="020B0503020204020204" charset="-122"/>
              </a:rPr>
              <a:t>体系，实现</a:t>
            </a:r>
            <a:r>
              <a:rPr kumimoji="0" lang="zh-CN" altLang="en-US" sz="1400" b="0" dirty="0">
                <a:latin typeface="微软雅黑" panose="020B0503020204020204" charset="-122"/>
                <a:ea typeface="微软雅黑" panose="020B0503020204020204" charset="-122"/>
              </a:rPr>
              <a:t>线索、客户、商机、合同、采购、供应商、物流、交付项目、研发、财务、人事等业务一体化协作全过程管理，构建数据驱动业务的全新</a:t>
            </a:r>
            <a:r>
              <a:rPr kumimoji="0" lang="zh-CN" altLang="en-US" sz="1400" b="0">
                <a:latin typeface="微软雅黑" panose="020B0503020204020204" charset="-122"/>
                <a:ea typeface="微软雅黑" panose="020B0503020204020204" charset="-122"/>
              </a:rPr>
              <a:t>信息化模式；</a:t>
            </a:r>
            <a:endParaRPr kumimoji="0" lang="zh-CN" altLang="en-US" sz="1400" b="0" dirty="0">
              <a:latin typeface="微软雅黑" panose="020B0503020204020204" charset="-122"/>
              <a:ea typeface="微软雅黑" panose="020B0503020204020204" charset="-122"/>
            </a:endParaRPr>
          </a:p>
        </p:txBody>
      </p:sp>
      <p:sp>
        <p:nvSpPr>
          <p:cNvPr id="27" name="Rectangle 8"/>
          <p:cNvSpPr>
            <a:spLocks noChangeArrowheads="1"/>
          </p:cNvSpPr>
          <p:nvPr/>
        </p:nvSpPr>
        <p:spPr bwMode="auto">
          <a:xfrm>
            <a:off x="7948970" y="2294576"/>
            <a:ext cx="3572397" cy="12545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algn="l" defTabSz="330200">
              <a:spcBef>
                <a:spcPct val="25000"/>
              </a:spcBef>
              <a:spcAft>
                <a:spcPct val="25000"/>
              </a:spcAft>
              <a:buClr>
                <a:srgbClr val="4E9EA2"/>
              </a:buClr>
              <a:buSzPct val="80000"/>
              <a:buFont typeface="Wingdings" panose="05000000000000000000" pitchFamily="2" charset="2"/>
              <a:buChar char="n"/>
              <a:tabLst>
                <a:tab pos="8521700" algn="r"/>
              </a:tabLst>
              <a:defRPr kumimoji="1" sz="2000" b="1">
                <a:solidFill>
                  <a:schemeClr val="tx1"/>
                </a:solidFill>
                <a:latin typeface="Arial" panose="020B0604020202020204" pitchFamily="34" charset="0"/>
                <a:ea typeface="楷体_GB2312" pitchFamily="49" charset="-122"/>
              </a:defRPr>
            </a:lvl1pPr>
            <a:lvl2pPr marL="190500" indent="-189230" algn="l" defTabSz="330200">
              <a:spcBef>
                <a:spcPct val="25000"/>
              </a:spcBef>
              <a:spcAft>
                <a:spcPct val="25000"/>
              </a:spcAft>
              <a:buClr>
                <a:srgbClr val="4E9EA2"/>
              </a:buClr>
              <a:buSzPct val="80000"/>
              <a:buFont typeface="Wingdings" panose="05000000000000000000" pitchFamily="2" charset="2"/>
              <a:buChar char="l"/>
              <a:tabLst>
                <a:tab pos="8521700" algn="r"/>
              </a:tabLst>
              <a:defRPr kumimoji="1" b="1">
                <a:solidFill>
                  <a:schemeClr val="tx1"/>
                </a:solidFill>
                <a:latin typeface="Arial" panose="020B0604020202020204" pitchFamily="34" charset="0"/>
                <a:ea typeface="楷体_GB2312" pitchFamily="49" charset="-122"/>
              </a:defRPr>
            </a:lvl2pPr>
            <a:lvl3pPr marL="371475" indent="-179705" algn="l" defTabSz="330200">
              <a:spcBef>
                <a:spcPct val="25000"/>
              </a:spcBef>
              <a:spcAft>
                <a:spcPct val="25000"/>
              </a:spcAft>
              <a:buClr>
                <a:srgbClr val="4E9EA2"/>
              </a:buClr>
              <a:buSzPct val="80000"/>
              <a:buFont typeface="Wingdings" panose="05000000000000000000" pitchFamily="2" charset="2"/>
              <a:buChar char="Ø"/>
              <a:tabLst>
                <a:tab pos="8521700" algn="r"/>
              </a:tabLst>
              <a:defRPr kumimoji="1" sz="1400">
                <a:solidFill>
                  <a:schemeClr val="tx1"/>
                </a:solidFill>
                <a:latin typeface="Arial" panose="020B0604020202020204" pitchFamily="34" charset="0"/>
                <a:ea typeface="楷体_GB2312" pitchFamily="49" charset="-122"/>
              </a:defRPr>
            </a:lvl3pPr>
            <a:lvl4pPr marL="548005" indent="-174625" algn="l" defTabSz="330200">
              <a:spcBef>
                <a:spcPct val="25000"/>
              </a:spcBef>
              <a:spcAft>
                <a:spcPct val="25000"/>
              </a:spcAft>
              <a:buClr>
                <a:schemeClr val="accent2"/>
              </a:buClr>
              <a:buSzPct val="80000"/>
              <a:buFont typeface="Wingdings" panose="05000000000000000000" pitchFamily="2" charset="2"/>
              <a:buChar char="ü"/>
              <a:tabLst>
                <a:tab pos="8521700" algn="r"/>
              </a:tabLst>
              <a:defRPr kumimoji="1" sz="1000">
                <a:solidFill>
                  <a:schemeClr val="tx1"/>
                </a:solidFill>
                <a:latin typeface="Arial" panose="020B0604020202020204" pitchFamily="34" charset="0"/>
                <a:ea typeface="宋体" panose="02010600030101010101" pitchFamily="2" charset="-122"/>
              </a:defRPr>
            </a:lvl4pPr>
            <a:lvl5pPr marL="1511300" indent="-328930" algn="l" defTabSz="330200">
              <a:spcBef>
                <a:spcPct val="25000"/>
              </a:spcBef>
              <a:spcAft>
                <a:spcPct val="25000"/>
              </a:spcAft>
              <a:buClr>
                <a:schemeClr val="accent2"/>
              </a:buClr>
              <a:buSzPct val="80000"/>
              <a:buFont typeface="Wingdings" panose="05000000000000000000" pitchFamily="2" charset="2"/>
              <a:buChar char="u"/>
              <a:tabLst>
                <a:tab pos="8521700" algn="r"/>
              </a:tabLst>
              <a:defRPr kumimoji="1">
                <a:solidFill>
                  <a:schemeClr val="tx1"/>
                </a:solidFill>
                <a:latin typeface="Times New Roman" panose="02020603050405020304" pitchFamily="18" charset="0"/>
                <a:ea typeface="宋体" panose="02010600030101010101" pitchFamily="2" charset="-122"/>
              </a:defRPr>
            </a:lvl5pPr>
            <a:lvl6pPr marL="1968500" indent="-328930" defTabSz="330200" fontAlgn="base">
              <a:spcBef>
                <a:spcPct val="25000"/>
              </a:spcBef>
              <a:spcAft>
                <a:spcPct val="25000"/>
              </a:spcAft>
              <a:buClr>
                <a:schemeClr val="accent2"/>
              </a:buClr>
              <a:buSzPct val="80000"/>
              <a:buFont typeface="Wingdings" panose="05000000000000000000" pitchFamily="2" charset="2"/>
              <a:buChar char="u"/>
              <a:tabLst>
                <a:tab pos="8521700" algn="r"/>
              </a:tabLst>
              <a:defRPr kumimoji="1">
                <a:solidFill>
                  <a:schemeClr val="tx1"/>
                </a:solidFill>
                <a:latin typeface="Times New Roman" panose="02020603050405020304" pitchFamily="18" charset="0"/>
                <a:ea typeface="宋体" panose="02010600030101010101" pitchFamily="2" charset="-122"/>
              </a:defRPr>
            </a:lvl6pPr>
            <a:lvl7pPr marL="2425700" indent="-328930" defTabSz="330200" fontAlgn="base">
              <a:spcBef>
                <a:spcPct val="25000"/>
              </a:spcBef>
              <a:spcAft>
                <a:spcPct val="25000"/>
              </a:spcAft>
              <a:buClr>
                <a:schemeClr val="accent2"/>
              </a:buClr>
              <a:buSzPct val="80000"/>
              <a:buFont typeface="Wingdings" panose="05000000000000000000" pitchFamily="2" charset="2"/>
              <a:buChar char="u"/>
              <a:tabLst>
                <a:tab pos="8521700" algn="r"/>
              </a:tabLst>
              <a:defRPr kumimoji="1">
                <a:solidFill>
                  <a:schemeClr val="tx1"/>
                </a:solidFill>
                <a:latin typeface="Times New Roman" panose="02020603050405020304" pitchFamily="18" charset="0"/>
                <a:ea typeface="宋体" panose="02010600030101010101" pitchFamily="2" charset="-122"/>
              </a:defRPr>
            </a:lvl7pPr>
            <a:lvl8pPr marL="2882900" indent="-328930" defTabSz="330200" fontAlgn="base">
              <a:spcBef>
                <a:spcPct val="25000"/>
              </a:spcBef>
              <a:spcAft>
                <a:spcPct val="25000"/>
              </a:spcAft>
              <a:buClr>
                <a:schemeClr val="accent2"/>
              </a:buClr>
              <a:buSzPct val="80000"/>
              <a:buFont typeface="Wingdings" panose="05000000000000000000" pitchFamily="2" charset="2"/>
              <a:buChar char="u"/>
              <a:tabLst>
                <a:tab pos="8521700" algn="r"/>
              </a:tabLst>
              <a:defRPr kumimoji="1">
                <a:solidFill>
                  <a:schemeClr val="tx1"/>
                </a:solidFill>
                <a:latin typeface="Times New Roman" panose="02020603050405020304" pitchFamily="18" charset="0"/>
                <a:ea typeface="宋体" panose="02010600030101010101" pitchFamily="2" charset="-122"/>
              </a:defRPr>
            </a:lvl8pPr>
            <a:lvl9pPr marL="3340100" indent="-328930" defTabSz="330200" fontAlgn="base">
              <a:spcBef>
                <a:spcPct val="25000"/>
              </a:spcBef>
              <a:spcAft>
                <a:spcPct val="25000"/>
              </a:spcAft>
              <a:buClr>
                <a:schemeClr val="accent2"/>
              </a:buClr>
              <a:buSzPct val="80000"/>
              <a:buFont typeface="Wingdings" panose="05000000000000000000" pitchFamily="2" charset="2"/>
              <a:buChar char="u"/>
              <a:tabLst>
                <a:tab pos="8521700" algn="r"/>
              </a:tabLst>
              <a:defRPr kumimoji="1">
                <a:solidFill>
                  <a:schemeClr val="tx1"/>
                </a:solidFill>
                <a:latin typeface="Times New Roman" panose="02020603050405020304" pitchFamily="18" charset="0"/>
                <a:ea typeface="宋体" panose="02010600030101010101" pitchFamily="2" charset="-122"/>
              </a:defRPr>
            </a:lvl9pPr>
          </a:lstStyle>
          <a:p>
            <a:pPr defTabSz="1219200">
              <a:lnSpc>
                <a:spcPct val="150000"/>
              </a:lnSpc>
              <a:buNone/>
              <a:defRPr/>
            </a:pPr>
            <a:r>
              <a:rPr kumimoji="0" lang="zh-CN" altLang="en-US" sz="1400" b="0">
                <a:latin typeface="微软雅黑" panose="020B0503020204020204" charset="-122"/>
                <a:ea typeface="微软雅黑" panose="020B0503020204020204" charset="-122"/>
              </a:rPr>
              <a:t>整合多种</a:t>
            </a:r>
            <a:r>
              <a:rPr kumimoji="0" lang="en-US" altLang="zh-CN" sz="1400" b="0">
                <a:latin typeface="微软雅黑" panose="020B0503020204020204" charset="-122"/>
                <a:ea typeface="微软雅黑" panose="020B0503020204020204" charset="-122"/>
              </a:rPr>
              <a:t>AI</a:t>
            </a:r>
            <a:r>
              <a:rPr kumimoji="0" lang="zh-CN" altLang="en-US" sz="1400" b="0">
                <a:latin typeface="微软雅黑" panose="020B0503020204020204" charset="-122"/>
                <a:ea typeface="微软雅黑" panose="020B0503020204020204" charset="-122"/>
              </a:rPr>
              <a:t>技术，实现业务与智能助手、</a:t>
            </a:r>
            <a:r>
              <a:rPr kumimoji="0" lang="en-US" altLang="zh-CN" sz="1400" b="0">
                <a:latin typeface="微软雅黑" panose="020B0503020204020204" charset="-122"/>
                <a:ea typeface="微软雅黑" panose="020B0503020204020204" charset="-122"/>
              </a:rPr>
              <a:t>OCR</a:t>
            </a:r>
            <a:r>
              <a:rPr kumimoji="0" lang="zh-CN" altLang="en-US" sz="1400" b="0">
                <a:latin typeface="微软雅黑" panose="020B0503020204020204" charset="-122"/>
                <a:ea typeface="微软雅黑" panose="020B0503020204020204" charset="-122"/>
              </a:rPr>
              <a:t>文本智能提取、文本比对、法务审核、发票智能解析、对话式</a:t>
            </a:r>
            <a:r>
              <a:rPr kumimoji="0" lang="en-US" altLang="zh-CN" sz="1400" b="0">
                <a:latin typeface="微软雅黑" panose="020B0503020204020204" charset="-122"/>
                <a:ea typeface="微软雅黑" panose="020B0503020204020204" charset="-122"/>
              </a:rPr>
              <a:t>BI</a:t>
            </a:r>
            <a:r>
              <a:rPr kumimoji="0" lang="zh-CN" altLang="en-US" sz="1400" b="0">
                <a:latin typeface="微软雅黑" panose="020B0503020204020204" charset="-122"/>
                <a:ea typeface="微软雅黑" panose="020B0503020204020204" charset="-122"/>
              </a:rPr>
              <a:t>等智能应用有机结合，为业务应用全面赋能；</a:t>
            </a:r>
            <a:endParaRPr kumimoji="0" lang="zh-CN" altLang="en-US" sz="1400" b="0" dirty="0">
              <a:latin typeface="微软雅黑" panose="020B0503020204020204" charset="-122"/>
              <a:ea typeface="微软雅黑" panose="020B0503020204020204" charset="-122"/>
            </a:endParaRPr>
          </a:p>
        </p:txBody>
      </p:sp>
      <p:sp>
        <p:nvSpPr>
          <p:cNvPr id="28" name="Rectangle 8"/>
          <p:cNvSpPr>
            <a:spLocks noChangeArrowheads="1"/>
          </p:cNvSpPr>
          <p:nvPr/>
        </p:nvSpPr>
        <p:spPr bwMode="auto">
          <a:xfrm>
            <a:off x="2619031" y="4803961"/>
            <a:ext cx="3572397" cy="931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defTabSz="1219200">
              <a:lnSpc>
                <a:spcPct val="150000"/>
              </a:lnSpc>
              <a:spcBef>
                <a:spcPct val="25000"/>
              </a:spcBef>
              <a:spcAft>
                <a:spcPct val="25000"/>
              </a:spcAft>
              <a:buClr>
                <a:srgbClr val="4E9EA2"/>
              </a:buClr>
              <a:buSzPct val="80000"/>
              <a:buFont typeface="Wingdings" panose="05000000000000000000" pitchFamily="2" charset="2"/>
              <a:buNone/>
              <a:tabLst>
                <a:tab pos="8521700" algn="r"/>
              </a:tabLst>
            </a:pPr>
            <a:r>
              <a:rPr lang="zh-CN" altLang="en-US" sz="1400">
                <a:latin typeface="微软雅黑" panose="020B0503020204020204" charset="-122"/>
                <a:ea typeface="微软雅黑" panose="020B0503020204020204" charset="-122"/>
              </a:rPr>
              <a:t>横向</a:t>
            </a:r>
            <a:r>
              <a:rPr lang="zh-CN" altLang="en-US" sz="1400" dirty="0">
                <a:latin typeface="微软雅黑" panose="020B0503020204020204" charset="-122"/>
                <a:ea typeface="微软雅黑" panose="020B0503020204020204" charset="-122"/>
              </a:rPr>
              <a:t>职能部门和纵向多级管理的业务深层次逻辑，打造全业务链过程管理，实现管理过程高效</a:t>
            </a:r>
            <a:r>
              <a:rPr lang="zh-CN" altLang="en-US" sz="1400">
                <a:latin typeface="微软雅黑" panose="020B0503020204020204" charset="-122"/>
                <a:ea typeface="微软雅黑" panose="020B0503020204020204" charset="-122"/>
              </a:rPr>
              <a:t>合规；</a:t>
            </a:r>
            <a:endParaRPr lang="zh-CN" altLang="en-US" sz="1400" dirty="0">
              <a:latin typeface="微软雅黑" panose="020B0503020204020204" charset="-122"/>
              <a:ea typeface="微软雅黑" panose="020B0503020204020204" charset="-122"/>
            </a:endParaRPr>
          </a:p>
        </p:txBody>
      </p:sp>
      <p:sp>
        <p:nvSpPr>
          <p:cNvPr id="29" name="Rectangle 8"/>
          <p:cNvSpPr>
            <a:spLocks noChangeArrowheads="1"/>
          </p:cNvSpPr>
          <p:nvPr/>
        </p:nvSpPr>
        <p:spPr bwMode="auto">
          <a:xfrm>
            <a:off x="7948970" y="5023894"/>
            <a:ext cx="3572397" cy="4915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algn="l" defTabSz="330200">
              <a:spcBef>
                <a:spcPct val="25000"/>
              </a:spcBef>
              <a:spcAft>
                <a:spcPct val="25000"/>
              </a:spcAft>
              <a:buClr>
                <a:srgbClr val="4E9EA2"/>
              </a:buClr>
              <a:buSzPct val="80000"/>
              <a:buFont typeface="Wingdings" panose="05000000000000000000" pitchFamily="2" charset="2"/>
              <a:buChar char="n"/>
              <a:tabLst>
                <a:tab pos="8521700" algn="r"/>
              </a:tabLst>
              <a:defRPr kumimoji="1" sz="2000" b="1">
                <a:solidFill>
                  <a:schemeClr val="tx1"/>
                </a:solidFill>
                <a:latin typeface="Arial" panose="020B0604020202020204" pitchFamily="34" charset="0"/>
                <a:ea typeface="楷体_GB2312" pitchFamily="49" charset="-122"/>
              </a:defRPr>
            </a:lvl1pPr>
            <a:lvl2pPr marL="190500" indent="-189230" algn="l" defTabSz="330200">
              <a:spcBef>
                <a:spcPct val="25000"/>
              </a:spcBef>
              <a:spcAft>
                <a:spcPct val="25000"/>
              </a:spcAft>
              <a:buClr>
                <a:srgbClr val="4E9EA2"/>
              </a:buClr>
              <a:buSzPct val="80000"/>
              <a:buFont typeface="Wingdings" panose="05000000000000000000" pitchFamily="2" charset="2"/>
              <a:buChar char="l"/>
              <a:tabLst>
                <a:tab pos="8521700" algn="r"/>
              </a:tabLst>
              <a:defRPr kumimoji="1" b="1">
                <a:solidFill>
                  <a:schemeClr val="tx1"/>
                </a:solidFill>
                <a:latin typeface="Arial" panose="020B0604020202020204" pitchFamily="34" charset="0"/>
                <a:ea typeface="楷体_GB2312" pitchFamily="49" charset="-122"/>
              </a:defRPr>
            </a:lvl2pPr>
            <a:lvl3pPr marL="371475" indent="-179705" algn="l" defTabSz="330200">
              <a:spcBef>
                <a:spcPct val="25000"/>
              </a:spcBef>
              <a:spcAft>
                <a:spcPct val="25000"/>
              </a:spcAft>
              <a:buClr>
                <a:srgbClr val="4E9EA2"/>
              </a:buClr>
              <a:buSzPct val="80000"/>
              <a:buFont typeface="Wingdings" panose="05000000000000000000" pitchFamily="2" charset="2"/>
              <a:buChar char="Ø"/>
              <a:tabLst>
                <a:tab pos="8521700" algn="r"/>
              </a:tabLst>
              <a:defRPr kumimoji="1" sz="1400">
                <a:solidFill>
                  <a:schemeClr val="tx1"/>
                </a:solidFill>
                <a:latin typeface="Arial" panose="020B0604020202020204" pitchFamily="34" charset="0"/>
                <a:ea typeface="楷体_GB2312" pitchFamily="49" charset="-122"/>
              </a:defRPr>
            </a:lvl3pPr>
            <a:lvl4pPr marL="548005" indent="-174625" algn="l" defTabSz="330200">
              <a:spcBef>
                <a:spcPct val="25000"/>
              </a:spcBef>
              <a:spcAft>
                <a:spcPct val="25000"/>
              </a:spcAft>
              <a:buClr>
                <a:schemeClr val="accent2"/>
              </a:buClr>
              <a:buSzPct val="80000"/>
              <a:buFont typeface="Wingdings" panose="05000000000000000000" pitchFamily="2" charset="2"/>
              <a:buChar char="ü"/>
              <a:tabLst>
                <a:tab pos="8521700" algn="r"/>
              </a:tabLst>
              <a:defRPr kumimoji="1" sz="1000">
                <a:solidFill>
                  <a:schemeClr val="tx1"/>
                </a:solidFill>
                <a:latin typeface="Arial" panose="020B0604020202020204" pitchFamily="34" charset="0"/>
                <a:ea typeface="宋体" panose="02010600030101010101" pitchFamily="2" charset="-122"/>
              </a:defRPr>
            </a:lvl4pPr>
            <a:lvl5pPr marL="1511300" indent="-328930" algn="l" defTabSz="330200">
              <a:spcBef>
                <a:spcPct val="25000"/>
              </a:spcBef>
              <a:spcAft>
                <a:spcPct val="25000"/>
              </a:spcAft>
              <a:buClr>
                <a:schemeClr val="accent2"/>
              </a:buClr>
              <a:buSzPct val="80000"/>
              <a:buFont typeface="Wingdings" panose="05000000000000000000" pitchFamily="2" charset="2"/>
              <a:buChar char="u"/>
              <a:tabLst>
                <a:tab pos="8521700" algn="r"/>
              </a:tabLst>
              <a:defRPr kumimoji="1">
                <a:solidFill>
                  <a:schemeClr val="tx1"/>
                </a:solidFill>
                <a:latin typeface="Times New Roman" panose="02020603050405020304" pitchFamily="18" charset="0"/>
                <a:ea typeface="宋体" panose="02010600030101010101" pitchFamily="2" charset="-122"/>
              </a:defRPr>
            </a:lvl5pPr>
            <a:lvl6pPr marL="1968500" indent="-328930" defTabSz="330200" fontAlgn="base">
              <a:spcBef>
                <a:spcPct val="25000"/>
              </a:spcBef>
              <a:spcAft>
                <a:spcPct val="25000"/>
              </a:spcAft>
              <a:buClr>
                <a:schemeClr val="accent2"/>
              </a:buClr>
              <a:buSzPct val="80000"/>
              <a:buFont typeface="Wingdings" panose="05000000000000000000" pitchFamily="2" charset="2"/>
              <a:buChar char="u"/>
              <a:tabLst>
                <a:tab pos="8521700" algn="r"/>
              </a:tabLst>
              <a:defRPr kumimoji="1">
                <a:solidFill>
                  <a:schemeClr val="tx1"/>
                </a:solidFill>
                <a:latin typeface="Times New Roman" panose="02020603050405020304" pitchFamily="18" charset="0"/>
                <a:ea typeface="宋体" panose="02010600030101010101" pitchFamily="2" charset="-122"/>
              </a:defRPr>
            </a:lvl6pPr>
            <a:lvl7pPr marL="2425700" indent="-328930" defTabSz="330200" fontAlgn="base">
              <a:spcBef>
                <a:spcPct val="25000"/>
              </a:spcBef>
              <a:spcAft>
                <a:spcPct val="25000"/>
              </a:spcAft>
              <a:buClr>
                <a:schemeClr val="accent2"/>
              </a:buClr>
              <a:buSzPct val="80000"/>
              <a:buFont typeface="Wingdings" panose="05000000000000000000" pitchFamily="2" charset="2"/>
              <a:buChar char="u"/>
              <a:tabLst>
                <a:tab pos="8521700" algn="r"/>
              </a:tabLst>
              <a:defRPr kumimoji="1">
                <a:solidFill>
                  <a:schemeClr val="tx1"/>
                </a:solidFill>
                <a:latin typeface="Times New Roman" panose="02020603050405020304" pitchFamily="18" charset="0"/>
                <a:ea typeface="宋体" panose="02010600030101010101" pitchFamily="2" charset="-122"/>
              </a:defRPr>
            </a:lvl7pPr>
            <a:lvl8pPr marL="2882900" indent="-328930" defTabSz="330200" fontAlgn="base">
              <a:spcBef>
                <a:spcPct val="25000"/>
              </a:spcBef>
              <a:spcAft>
                <a:spcPct val="25000"/>
              </a:spcAft>
              <a:buClr>
                <a:schemeClr val="accent2"/>
              </a:buClr>
              <a:buSzPct val="80000"/>
              <a:buFont typeface="Wingdings" panose="05000000000000000000" pitchFamily="2" charset="2"/>
              <a:buChar char="u"/>
              <a:tabLst>
                <a:tab pos="8521700" algn="r"/>
              </a:tabLst>
              <a:defRPr kumimoji="1">
                <a:solidFill>
                  <a:schemeClr val="tx1"/>
                </a:solidFill>
                <a:latin typeface="Times New Roman" panose="02020603050405020304" pitchFamily="18" charset="0"/>
                <a:ea typeface="宋体" panose="02010600030101010101" pitchFamily="2" charset="-122"/>
              </a:defRPr>
            </a:lvl8pPr>
            <a:lvl9pPr marL="3340100" indent="-328930" defTabSz="330200" fontAlgn="base">
              <a:spcBef>
                <a:spcPct val="25000"/>
              </a:spcBef>
              <a:spcAft>
                <a:spcPct val="25000"/>
              </a:spcAft>
              <a:buClr>
                <a:schemeClr val="accent2"/>
              </a:buClr>
              <a:buSzPct val="80000"/>
              <a:buFont typeface="Wingdings" panose="05000000000000000000" pitchFamily="2" charset="2"/>
              <a:buChar char="u"/>
              <a:tabLst>
                <a:tab pos="8521700" algn="r"/>
              </a:tabLst>
              <a:defRPr kumimoji="1">
                <a:solidFill>
                  <a:schemeClr val="tx1"/>
                </a:solidFill>
                <a:latin typeface="Times New Roman" panose="02020603050405020304" pitchFamily="18" charset="0"/>
                <a:ea typeface="宋体" panose="02010600030101010101" pitchFamily="2" charset="-122"/>
              </a:defRPr>
            </a:lvl9pPr>
          </a:lstStyle>
          <a:p>
            <a:pPr defTabSz="1219200">
              <a:lnSpc>
                <a:spcPts val="2000"/>
              </a:lnSpc>
              <a:spcBef>
                <a:spcPts val="0"/>
              </a:spcBef>
              <a:spcAft>
                <a:spcPts val="0"/>
              </a:spcAft>
              <a:buNone/>
            </a:pPr>
            <a:r>
              <a:rPr kumimoji="0" lang="zh-CN" altLang="en-US" sz="1400" b="0" dirty="0">
                <a:latin typeface="微软雅黑" panose="020B0503020204020204" charset="-122"/>
                <a:ea typeface="微软雅黑" panose="020B0503020204020204" charset="-122"/>
              </a:rPr>
              <a:t>构建各业务核心数据并全面决支持领导决策</a:t>
            </a:r>
            <a:r>
              <a:rPr kumimoji="0" lang="zh-CN" altLang="en-US" sz="1400" b="0">
                <a:latin typeface="微软雅黑" panose="020B0503020204020204" charset="-122"/>
                <a:ea typeface="微软雅黑" panose="020B0503020204020204" charset="-122"/>
              </a:rPr>
              <a:t>，支持多</a:t>
            </a:r>
            <a:r>
              <a:rPr kumimoji="0" lang="zh-CN" altLang="en-US" sz="1400" b="0" dirty="0">
                <a:latin typeface="微软雅黑" panose="020B0503020204020204" charset="-122"/>
                <a:ea typeface="微软雅黑" panose="020B0503020204020204" charset="-122"/>
              </a:rPr>
              <a:t>层多维管理决策。</a:t>
            </a:r>
            <a:endParaRPr kumimoji="0" lang="zh-CN" altLang="en-US" sz="1400" b="0" dirty="0">
              <a:latin typeface="微软雅黑" panose="020B0503020204020204" charset="-122"/>
              <a:ea typeface="微软雅黑" panose="020B0503020204020204" charset="-122"/>
            </a:endParaRPr>
          </a:p>
        </p:txBody>
      </p:sp>
      <p:sp>
        <p:nvSpPr>
          <p:cNvPr id="30" name="文本框 29"/>
          <p:cNvSpPr txBox="1"/>
          <p:nvPr/>
        </p:nvSpPr>
        <p:spPr>
          <a:xfrm>
            <a:off x="2503819" y="1002987"/>
            <a:ext cx="7532710" cy="400110"/>
          </a:xfrm>
          <a:prstGeom prst="rect">
            <a:avLst/>
          </a:prstGeom>
          <a:noFill/>
        </p:spPr>
        <p:txBody>
          <a:bodyPr wrap="square" rtlCol="0">
            <a:spAutoFit/>
          </a:bodyPr>
          <a:lstStyle/>
          <a:p>
            <a:pPr algn="ctr"/>
            <a:r>
              <a:rPr lang="zh-CN" altLang="en-US" sz="2000">
                <a:latin typeface="微软雅黑" panose="020B0503020204020204" charset="-122"/>
                <a:ea typeface="微软雅黑" panose="020B0503020204020204" charset="-122"/>
              </a:rPr>
              <a:t>统一</a:t>
            </a:r>
            <a:r>
              <a:rPr lang="zh-CN" altLang="en-US" sz="2000" dirty="0">
                <a:latin typeface="微软雅黑" panose="020B0503020204020204" charset="-122"/>
                <a:ea typeface="微软雅黑" panose="020B0503020204020204" charset="-122"/>
              </a:rPr>
              <a:t>规划</a:t>
            </a:r>
            <a:r>
              <a:rPr lang="en-US" altLang="zh-CN" sz="2000" dirty="0">
                <a:latin typeface="微软雅黑" panose="020B0503020204020204" charset="-122"/>
                <a:ea typeface="微软雅黑" panose="020B0503020204020204" charset="-122"/>
              </a:rPr>
              <a:t>	</a:t>
            </a:r>
            <a:r>
              <a:rPr lang="zh-CN" altLang="en-US" sz="2000" dirty="0">
                <a:latin typeface="微软雅黑" panose="020B0503020204020204" charset="-122"/>
                <a:ea typeface="微软雅黑" panose="020B0503020204020204" charset="-122"/>
              </a:rPr>
              <a:t>分步实施</a:t>
            </a:r>
            <a:r>
              <a:rPr lang="en-US" altLang="zh-CN" sz="2000">
                <a:latin typeface="微软雅黑" panose="020B0503020204020204" charset="-122"/>
                <a:ea typeface="微软雅黑" panose="020B0503020204020204" charset="-122"/>
              </a:rPr>
              <a:t>	 </a:t>
            </a:r>
            <a:r>
              <a:rPr lang="zh-CN" altLang="en-US" sz="2000">
                <a:latin typeface="微软雅黑" panose="020B0503020204020204" charset="-122"/>
                <a:ea typeface="微软雅黑" panose="020B0503020204020204" charset="-122"/>
              </a:rPr>
              <a:t>业务一体             </a:t>
            </a:r>
            <a:r>
              <a:rPr lang="en-US" altLang="zh-CN" sz="2000">
                <a:latin typeface="微软雅黑" panose="020B0503020204020204" charset="-122"/>
                <a:ea typeface="微软雅黑" panose="020B0503020204020204" charset="-122"/>
              </a:rPr>
              <a:t>AI</a:t>
            </a:r>
            <a:r>
              <a:rPr lang="zh-CN" altLang="en-US" sz="2000">
                <a:latin typeface="微软雅黑" panose="020B0503020204020204" charset="-122"/>
                <a:ea typeface="微软雅黑" panose="020B0503020204020204" charset="-122"/>
              </a:rPr>
              <a:t>办公</a:t>
            </a:r>
            <a:endParaRPr lang="zh-CN" altLang="en-US" sz="2000" dirty="0">
              <a:latin typeface="微软雅黑" panose="020B0503020204020204" charset="-122"/>
              <a:ea typeface="微软雅黑" panose="020B050302020402020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4800" y="1979385"/>
            <a:ext cx="11524034" cy="3315034"/>
          </a:xfrm>
          <a:prstGeom prst="rect">
            <a:avLst/>
          </a:prstGeom>
          <a:solidFill>
            <a:srgbClr val="F2F2F2">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376694" y="2157831"/>
            <a:ext cx="4393102" cy="2910483"/>
            <a:chOff x="1027984" y="1783755"/>
            <a:chExt cx="4393102" cy="2910483"/>
          </a:xfrm>
        </p:grpSpPr>
        <p:grpSp>
          <p:nvGrpSpPr>
            <p:cNvPr id="4" name="组合 3"/>
            <p:cNvGrpSpPr/>
            <p:nvPr/>
          </p:nvGrpSpPr>
          <p:grpSpPr>
            <a:xfrm>
              <a:off x="1027984" y="1783755"/>
              <a:ext cx="4393102" cy="2910483"/>
              <a:chOff x="1401585" y="1185041"/>
              <a:chExt cx="5913011" cy="3917441"/>
            </a:xfrm>
          </p:grpSpPr>
          <p:sp>
            <p:nvSpPr>
              <p:cNvPr id="8" name="椭圆 7"/>
              <p:cNvSpPr/>
              <p:nvPr/>
            </p:nvSpPr>
            <p:spPr>
              <a:xfrm>
                <a:off x="2390874" y="1350631"/>
                <a:ext cx="3986113" cy="3510467"/>
              </a:xfrm>
              <a:prstGeom prst="ellipse">
                <a:avLst/>
              </a:prstGeom>
              <a:noFill/>
              <a:ln w="6350">
                <a:gradFill flip="none" rotWithShape="1">
                  <a:gsLst>
                    <a:gs pos="0">
                      <a:srgbClr val="0070C0"/>
                    </a:gs>
                    <a:gs pos="68003">
                      <a:srgbClr val="0070C0">
                        <a:alpha val="0"/>
                      </a:srgbClr>
                    </a:gs>
                    <a:gs pos="36000">
                      <a:srgbClr val="0070C0">
                        <a:alpha val="0"/>
                      </a:srgbClr>
                    </a:gs>
                    <a:gs pos="100000">
                      <a:srgbClr val="0070C0"/>
                    </a:gs>
                  </a:gsLst>
                  <a:lin ang="0" scaled="1"/>
                  <a:tileRect/>
                </a:gradFill>
              </a:ln>
              <a:effectLst>
                <a:innerShdw blurRad="469900">
                  <a:srgbClr val="00B0F0">
                    <a:alpha val="74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ea typeface="微软雅黑" panose="020B0503020204020204" charset="-122"/>
                </a:endParaRPr>
              </a:p>
            </p:txBody>
          </p:sp>
          <p:sp>
            <p:nvSpPr>
              <p:cNvPr id="9" name="矩形 8"/>
              <p:cNvSpPr/>
              <p:nvPr/>
            </p:nvSpPr>
            <p:spPr>
              <a:xfrm>
                <a:off x="2004515" y="1554373"/>
                <a:ext cx="856783" cy="301657"/>
              </a:xfrm>
              <a:prstGeom prst="rect">
                <a:avLst/>
              </a:prstGeom>
              <a:solidFill>
                <a:srgbClr val="FCEFEC"/>
              </a:solidFill>
              <a:ln w="3175" cmpd="sng">
                <a:solidFill>
                  <a:srgbClr val="E66642"/>
                </a:solidFill>
                <a:prstDash val="dash"/>
              </a:ln>
            </p:spPr>
            <p:style>
              <a:lnRef idx="2">
                <a:srgbClr val="7A7A7A">
                  <a:shade val="50000"/>
                </a:srgbClr>
              </a:lnRef>
              <a:fillRef idx="1">
                <a:srgbClr val="7A7A7A"/>
              </a:fillRef>
              <a:effectRef idx="0">
                <a:srgbClr val="7A7A7A"/>
              </a:effectRef>
              <a:fontRef idx="minor">
                <a:srgbClr val="FFFFFF"/>
              </a:fontRef>
            </p:style>
            <p:txBody>
              <a:bodyPr vertOverflow="overflow" horzOverflow="overflow" vert="horz" wrap="square" numCol="1" spcCol="0" rtlCol="0" fromWordArt="0" anchor="ctr" anchorCtr="0" forceAA="0" compatLnSpc="1">
                <a:noAutofit/>
              </a:bodyPr>
              <a:lstStyle/>
              <a:p>
                <a:pPr algn="ctr"/>
                <a:r>
                  <a:rPr lang="zh-CN" altLang="en-US" sz="800">
                    <a:solidFill>
                      <a:schemeClr val="tx1"/>
                    </a:solidFill>
                    <a:latin typeface="微软雅黑" panose="020B0503020204020204" charset="-122"/>
                    <a:ea typeface="微软雅黑" panose="020B0503020204020204" charset="-122"/>
                  </a:rPr>
                  <a:t>组织</a:t>
                </a:r>
                <a:endParaRPr lang="zh-CN" altLang="en-US" sz="800">
                  <a:solidFill>
                    <a:schemeClr val="tx1"/>
                  </a:solidFill>
                  <a:latin typeface="微软雅黑" panose="020B0503020204020204" charset="-122"/>
                  <a:ea typeface="微软雅黑" panose="020B0503020204020204" charset="-122"/>
                </a:endParaRPr>
              </a:p>
            </p:txBody>
          </p:sp>
          <p:sp>
            <p:nvSpPr>
              <p:cNvPr id="10" name="矩形 9"/>
              <p:cNvSpPr/>
              <p:nvPr/>
            </p:nvSpPr>
            <p:spPr>
              <a:xfrm>
                <a:off x="1401585" y="2316531"/>
                <a:ext cx="970266" cy="301658"/>
              </a:xfrm>
              <a:prstGeom prst="rect">
                <a:avLst/>
              </a:prstGeom>
              <a:solidFill>
                <a:srgbClr val="FCEFEC"/>
              </a:solidFill>
              <a:ln w="3175" cmpd="sng">
                <a:solidFill>
                  <a:srgbClr val="E66642"/>
                </a:solidFill>
                <a:prstDash val="dash"/>
              </a:ln>
            </p:spPr>
            <p:style>
              <a:lnRef idx="2">
                <a:srgbClr val="7A7A7A">
                  <a:shade val="50000"/>
                </a:srgbClr>
              </a:lnRef>
              <a:fillRef idx="1">
                <a:srgbClr val="7A7A7A"/>
              </a:fillRef>
              <a:effectRef idx="0">
                <a:srgbClr val="7A7A7A"/>
              </a:effectRef>
              <a:fontRef idx="minor">
                <a:srgbClr val="FFFFFF"/>
              </a:fontRef>
            </p:style>
            <p:txBody>
              <a:bodyPr vertOverflow="overflow" horzOverflow="overflow" vert="horz" wrap="square" numCol="1" spcCol="0" rtlCol="0" fromWordArt="0" anchor="ctr" anchorCtr="0" forceAA="0" compatLnSpc="1">
                <a:noAutofit/>
              </a:bodyPr>
              <a:lstStyle/>
              <a:p>
                <a:pPr algn="ctr"/>
                <a:r>
                  <a:rPr lang="zh-CN" altLang="en-US" sz="800">
                    <a:solidFill>
                      <a:schemeClr val="tx1"/>
                    </a:solidFill>
                    <a:latin typeface="微软雅黑" panose="020B0503020204020204" charset="-122"/>
                    <a:ea typeface="微软雅黑" panose="020B0503020204020204" charset="-122"/>
                  </a:rPr>
                  <a:t>上游供应商</a:t>
                </a:r>
                <a:endParaRPr lang="zh-CN" altLang="en-US" sz="800">
                  <a:solidFill>
                    <a:schemeClr val="tx1"/>
                  </a:solidFill>
                  <a:latin typeface="微软雅黑" panose="020B0503020204020204" charset="-122"/>
                  <a:ea typeface="微软雅黑" panose="020B0503020204020204" charset="-122"/>
                </a:endParaRPr>
              </a:p>
            </p:txBody>
          </p:sp>
          <p:sp>
            <p:nvSpPr>
              <p:cNvPr id="11" name="矩形 10"/>
              <p:cNvSpPr/>
              <p:nvPr/>
            </p:nvSpPr>
            <p:spPr>
              <a:xfrm>
                <a:off x="1515067" y="3078689"/>
                <a:ext cx="856783" cy="301657"/>
              </a:xfrm>
              <a:prstGeom prst="rect">
                <a:avLst/>
              </a:prstGeom>
              <a:solidFill>
                <a:srgbClr val="FCEFEC"/>
              </a:solidFill>
              <a:ln w="3175" cmpd="sng">
                <a:solidFill>
                  <a:srgbClr val="E66642"/>
                </a:solidFill>
                <a:prstDash val="dash"/>
              </a:ln>
            </p:spPr>
            <p:style>
              <a:lnRef idx="2">
                <a:srgbClr val="7A7A7A">
                  <a:shade val="50000"/>
                </a:srgbClr>
              </a:lnRef>
              <a:fillRef idx="1">
                <a:srgbClr val="7A7A7A"/>
              </a:fillRef>
              <a:effectRef idx="0">
                <a:srgbClr val="7A7A7A"/>
              </a:effectRef>
              <a:fontRef idx="minor">
                <a:srgbClr val="FFFFFF"/>
              </a:fontRef>
            </p:style>
            <p:txBody>
              <a:bodyPr vertOverflow="overflow" horzOverflow="overflow" vert="horz" wrap="square" numCol="1" spcCol="0" rtlCol="0" fromWordArt="0" anchor="ctr" anchorCtr="0" forceAA="0" compatLnSpc="1">
                <a:noAutofit/>
              </a:bodyPr>
              <a:lstStyle/>
              <a:p>
                <a:pPr algn="ctr"/>
                <a:r>
                  <a:rPr lang="zh-CN" altLang="en-US" sz="800">
                    <a:solidFill>
                      <a:schemeClr val="tx1"/>
                    </a:solidFill>
                    <a:latin typeface="微软雅黑" panose="020B0503020204020204" charset="-122"/>
                    <a:ea typeface="微软雅黑" panose="020B0503020204020204" charset="-122"/>
                  </a:rPr>
                  <a:t>下游厂商</a:t>
                </a:r>
                <a:endParaRPr lang="zh-CN" altLang="en-US" sz="800">
                  <a:solidFill>
                    <a:schemeClr val="tx1"/>
                  </a:solidFill>
                  <a:latin typeface="微软雅黑" panose="020B0503020204020204" charset="-122"/>
                  <a:ea typeface="微软雅黑" panose="020B0503020204020204" charset="-122"/>
                </a:endParaRPr>
              </a:p>
            </p:txBody>
          </p:sp>
          <p:sp>
            <p:nvSpPr>
              <p:cNvPr id="12" name="矩形 11"/>
              <p:cNvSpPr/>
              <p:nvPr/>
            </p:nvSpPr>
            <p:spPr>
              <a:xfrm>
                <a:off x="1634192" y="3840847"/>
                <a:ext cx="856783" cy="301657"/>
              </a:xfrm>
              <a:prstGeom prst="rect">
                <a:avLst/>
              </a:prstGeom>
              <a:solidFill>
                <a:srgbClr val="FCEFEC"/>
              </a:solidFill>
              <a:ln w="3175" cmpd="sng">
                <a:solidFill>
                  <a:srgbClr val="E66642"/>
                </a:solidFill>
                <a:prstDash val="dash"/>
              </a:ln>
            </p:spPr>
            <p:style>
              <a:lnRef idx="2">
                <a:srgbClr val="7A7A7A">
                  <a:shade val="50000"/>
                </a:srgbClr>
              </a:lnRef>
              <a:fillRef idx="1">
                <a:srgbClr val="7A7A7A"/>
              </a:fillRef>
              <a:effectRef idx="0">
                <a:srgbClr val="7A7A7A"/>
              </a:effectRef>
              <a:fontRef idx="minor">
                <a:srgbClr val="FFFFFF"/>
              </a:fontRef>
            </p:style>
            <p:txBody>
              <a:bodyPr vertOverflow="overflow" horzOverflow="overflow" vert="horz" wrap="square" numCol="1" spcCol="0" rtlCol="0" fromWordArt="0" anchor="ctr" anchorCtr="0" forceAA="0" compatLnSpc="1">
                <a:noAutofit/>
              </a:bodyPr>
              <a:lstStyle/>
              <a:p>
                <a:pPr algn="ctr"/>
                <a:r>
                  <a:rPr lang="zh-CN" altLang="en-US" sz="800">
                    <a:solidFill>
                      <a:schemeClr val="tx1"/>
                    </a:solidFill>
                    <a:latin typeface="微软雅黑" panose="020B0503020204020204" charset="-122"/>
                    <a:ea typeface="微软雅黑" panose="020B0503020204020204" charset="-122"/>
                  </a:rPr>
                  <a:t>联合设计伙伴</a:t>
                </a:r>
                <a:endParaRPr lang="zh-CN" altLang="en-US" sz="800">
                  <a:solidFill>
                    <a:schemeClr val="tx1"/>
                  </a:solidFill>
                  <a:latin typeface="微软雅黑" panose="020B0503020204020204" charset="-122"/>
                  <a:ea typeface="微软雅黑" panose="020B0503020204020204" charset="-122"/>
                </a:endParaRPr>
              </a:p>
            </p:txBody>
          </p:sp>
          <p:sp>
            <p:nvSpPr>
              <p:cNvPr id="13" name="矩形 12"/>
              <p:cNvSpPr/>
              <p:nvPr/>
            </p:nvSpPr>
            <p:spPr>
              <a:xfrm>
                <a:off x="2135440" y="4603007"/>
                <a:ext cx="856783" cy="301657"/>
              </a:xfrm>
              <a:prstGeom prst="rect">
                <a:avLst/>
              </a:prstGeom>
              <a:solidFill>
                <a:srgbClr val="FCEFEC"/>
              </a:solidFill>
              <a:ln w="3175" cmpd="sng">
                <a:solidFill>
                  <a:srgbClr val="E66642"/>
                </a:solidFill>
                <a:prstDash val="dash"/>
              </a:ln>
            </p:spPr>
            <p:style>
              <a:lnRef idx="2">
                <a:srgbClr val="7A7A7A">
                  <a:shade val="50000"/>
                </a:srgbClr>
              </a:lnRef>
              <a:fillRef idx="1">
                <a:srgbClr val="7A7A7A"/>
              </a:fillRef>
              <a:effectRef idx="0">
                <a:srgbClr val="7A7A7A"/>
              </a:effectRef>
              <a:fontRef idx="minor">
                <a:srgbClr val="FFFFFF"/>
              </a:fontRef>
            </p:style>
            <p:txBody>
              <a:bodyPr vertOverflow="overflow" horzOverflow="overflow" vert="horz" wrap="square" numCol="1" spcCol="0" rtlCol="0" fromWordArt="0" anchor="ctr" anchorCtr="0" forceAA="0" compatLnSpc="1">
                <a:noAutofit/>
              </a:bodyPr>
              <a:lstStyle/>
              <a:p>
                <a:pPr algn="ctr"/>
                <a:r>
                  <a:rPr lang="en-US" altLang="zh-CN" sz="800">
                    <a:solidFill>
                      <a:schemeClr val="tx1"/>
                    </a:solidFill>
                    <a:latin typeface="微软雅黑" panose="020B0503020204020204" charset="-122"/>
                    <a:ea typeface="微软雅黑" panose="020B0503020204020204" charset="-122"/>
                  </a:rPr>
                  <a:t>…</a:t>
                </a:r>
                <a:endParaRPr lang="zh-CN" altLang="en-US" sz="800">
                  <a:solidFill>
                    <a:schemeClr val="tx1"/>
                  </a:solidFill>
                  <a:latin typeface="微软雅黑" panose="020B0503020204020204" charset="-122"/>
                  <a:ea typeface="微软雅黑" panose="020B0503020204020204" charset="-122"/>
                </a:endParaRPr>
              </a:p>
            </p:txBody>
          </p:sp>
          <p:sp>
            <p:nvSpPr>
              <p:cNvPr id="14" name="矩形 13"/>
              <p:cNvSpPr/>
              <p:nvPr/>
            </p:nvSpPr>
            <p:spPr>
              <a:xfrm>
                <a:off x="5858689" y="1554373"/>
                <a:ext cx="856783" cy="301657"/>
              </a:xfrm>
              <a:prstGeom prst="rect">
                <a:avLst/>
              </a:prstGeom>
              <a:solidFill>
                <a:srgbClr val="FCEFEC"/>
              </a:solidFill>
              <a:ln w="3175" cmpd="sng">
                <a:solidFill>
                  <a:srgbClr val="E66642"/>
                </a:solidFill>
                <a:prstDash val="dash"/>
              </a:ln>
            </p:spPr>
            <p:style>
              <a:lnRef idx="2">
                <a:srgbClr val="7A7A7A">
                  <a:shade val="50000"/>
                </a:srgbClr>
              </a:lnRef>
              <a:fillRef idx="1">
                <a:srgbClr val="7A7A7A"/>
              </a:fillRef>
              <a:effectRef idx="0">
                <a:srgbClr val="7A7A7A"/>
              </a:effectRef>
              <a:fontRef idx="minor">
                <a:srgbClr val="FFFFFF"/>
              </a:fontRef>
            </p:style>
            <p:txBody>
              <a:bodyPr vertOverflow="overflow" horzOverflow="overflow" vert="horz" wrap="square" numCol="1" spcCol="0" rtlCol="0" fromWordArt="0" anchor="ctr" anchorCtr="0" forceAA="0" compatLnSpc="1">
                <a:noAutofit/>
              </a:bodyPr>
              <a:lstStyle/>
              <a:p>
                <a:pPr algn="ctr"/>
                <a:r>
                  <a:rPr lang="en-US" altLang="zh-CN" sz="800">
                    <a:solidFill>
                      <a:schemeClr val="tx1"/>
                    </a:solidFill>
                    <a:latin typeface="微软雅黑" panose="020B0503020204020204" charset="-122"/>
                    <a:ea typeface="微软雅黑" panose="020B0503020204020204" charset="-122"/>
                  </a:rPr>
                  <a:t>ERP</a:t>
                </a:r>
                <a:endParaRPr lang="zh-CN" altLang="en-US" sz="800">
                  <a:solidFill>
                    <a:schemeClr val="tx1"/>
                  </a:solidFill>
                  <a:latin typeface="微软雅黑" panose="020B0503020204020204" charset="-122"/>
                  <a:ea typeface="微软雅黑" panose="020B0503020204020204" charset="-122"/>
                </a:endParaRPr>
              </a:p>
            </p:txBody>
          </p:sp>
          <p:sp>
            <p:nvSpPr>
              <p:cNvPr id="15" name="矩形 14"/>
              <p:cNvSpPr/>
              <p:nvPr/>
            </p:nvSpPr>
            <p:spPr>
              <a:xfrm>
                <a:off x="6457813" y="2316531"/>
                <a:ext cx="856783" cy="301657"/>
              </a:xfrm>
              <a:prstGeom prst="rect">
                <a:avLst/>
              </a:prstGeom>
              <a:solidFill>
                <a:srgbClr val="FCEFEC"/>
              </a:solidFill>
              <a:ln w="3175" cmpd="sng">
                <a:solidFill>
                  <a:srgbClr val="E66642"/>
                </a:solidFill>
                <a:prstDash val="dash"/>
              </a:ln>
            </p:spPr>
            <p:style>
              <a:lnRef idx="2">
                <a:srgbClr val="7A7A7A">
                  <a:shade val="50000"/>
                </a:srgbClr>
              </a:lnRef>
              <a:fillRef idx="1">
                <a:srgbClr val="7A7A7A"/>
              </a:fillRef>
              <a:effectRef idx="0">
                <a:srgbClr val="7A7A7A"/>
              </a:effectRef>
              <a:fontRef idx="minor">
                <a:srgbClr val="FFFFFF"/>
              </a:fontRef>
            </p:style>
            <p:txBody>
              <a:bodyPr vertOverflow="overflow" horzOverflow="overflow" vert="horz" wrap="square" numCol="1" spcCol="0" rtlCol="0" fromWordArt="0" anchor="ctr" anchorCtr="0" forceAA="0" compatLnSpc="1">
                <a:noAutofit/>
              </a:bodyPr>
              <a:lstStyle/>
              <a:p>
                <a:pPr algn="ctr"/>
                <a:r>
                  <a:rPr lang="zh-CN" altLang="en-US" sz="800">
                    <a:solidFill>
                      <a:schemeClr val="tx1"/>
                    </a:solidFill>
                    <a:latin typeface="微软雅黑" panose="020B0503020204020204" charset="-122"/>
                    <a:ea typeface="微软雅黑" panose="020B0503020204020204" charset="-122"/>
                  </a:rPr>
                  <a:t>专业软件</a:t>
                </a:r>
                <a:r>
                  <a:rPr lang="en-US" altLang="zh-CN" sz="800">
                    <a:solidFill>
                      <a:schemeClr val="tx1"/>
                    </a:solidFill>
                    <a:latin typeface="微软雅黑" panose="020B0503020204020204" charset="-122"/>
                    <a:ea typeface="微软雅黑" panose="020B0503020204020204" charset="-122"/>
                  </a:rPr>
                  <a:t>/</a:t>
                </a:r>
                <a:r>
                  <a:rPr lang="zh-CN" altLang="en-US" sz="800">
                    <a:solidFill>
                      <a:schemeClr val="tx1"/>
                    </a:solidFill>
                    <a:latin typeface="微软雅黑" panose="020B0503020204020204" charset="-122"/>
                    <a:ea typeface="微软雅黑" panose="020B0503020204020204" charset="-122"/>
                  </a:rPr>
                  <a:t>行业软件</a:t>
                </a:r>
                <a:endParaRPr lang="zh-CN" altLang="en-US" sz="800">
                  <a:solidFill>
                    <a:schemeClr val="tx1"/>
                  </a:solidFill>
                  <a:latin typeface="微软雅黑" panose="020B0503020204020204" charset="-122"/>
                  <a:ea typeface="微软雅黑" panose="020B0503020204020204" charset="-122"/>
                </a:endParaRPr>
              </a:p>
            </p:txBody>
          </p:sp>
          <p:sp>
            <p:nvSpPr>
              <p:cNvPr id="16" name="矩形 15"/>
              <p:cNvSpPr/>
              <p:nvPr/>
            </p:nvSpPr>
            <p:spPr>
              <a:xfrm>
                <a:off x="6457813" y="3078689"/>
                <a:ext cx="856783" cy="301657"/>
              </a:xfrm>
              <a:prstGeom prst="rect">
                <a:avLst/>
              </a:prstGeom>
              <a:solidFill>
                <a:srgbClr val="FCEFEC"/>
              </a:solidFill>
              <a:ln w="3175" cmpd="sng">
                <a:solidFill>
                  <a:srgbClr val="E66642"/>
                </a:solidFill>
                <a:prstDash val="dash"/>
              </a:ln>
            </p:spPr>
            <p:style>
              <a:lnRef idx="2">
                <a:srgbClr val="7A7A7A">
                  <a:shade val="50000"/>
                </a:srgbClr>
              </a:lnRef>
              <a:fillRef idx="1">
                <a:srgbClr val="7A7A7A"/>
              </a:fillRef>
              <a:effectRef idx="0">
                <a:srgbClr val="7A7A7A"/>
              </a:effectRef>
              <a:fontRef idx="minor">
                <a:srgbClr val="FFFFFF"/>
              </a:fontRef>
            </p:style>
            <p:txBody>
              <a:bodyPr vertOverflow="overflow" horzOverflow="overflow" vert="horz" wrap="square" numCol="1" spcCol="0" rtlCol="0" fromWordArt="0" anchor="ctr" anchorCtr="0" forceAA="0" compatLnSpc="1">
                <a:noAutofit/>
              </a:bodyPr>
              <a:lstStyle/>
              <a:p>
                <a:pPr algn="ctr"/>
                <a:r>
                  <a:rPr lang="zh-CN" altLang="en-US" sz="800">
                    <a:solidFill>
                      <a:schemeClr val="tx1"/>
                    </a:solidFill>
                    <a:latin typeface="微软雅黑" panose="020B0503020204020204" charset="-122"/>
                    <a:ea typeface="微软雅黑" panose="020B0503020204020204" charset="-122"/>
                  </a:rPr>
                  <a:t>智能制造</a:t>
                </a:r>
                <a:endParaRPr lang="zh-CN" altLang="en-US" sz="800">
                  <a:solidFill>
                    <a:schemeClr val="tx1"/>
                  </a:solidFill>
                  <a:latin typeface="微软雅黑" panose="020B0503020204020204" charset="-122"/>
                  <a:ea typeface="微软雅黑" panose="020B0503020204020204" charset="-122"/>
                </a:endParaRPr>
              </a:p>
            </p:txBody>
          </p:sp>
          <p:sp>
            <p:nvSpPr>
              <p:cNvPr id="17" name="矩形 16"/>
              <p:cNvSpPr/>
              <p:nvPr/>
            </p:nvSpPr>
            <p:spPr>
              <a:xfrm>
                <a:off x="6337452" y="3840847"/>
                <a:ext cx="856783" cy="301657"/>
              </a:xfrm>
              <a:prstGeom prst="rect">
                <a:avLst/>
              </a:prstGeom>
              <a:solidFill>
                <a:srgbClr val="FCEFEC"/>
              </a:solidFill>
              <a:ln w="3175" cmpd="sng">
                <a:solidFill>
                  <a:srgbClr val="E66642"/>
                </a:solidFill>
                <a:prstDash val="dash"/>
              </a:ln>
            </p:spPr>
            <p:style>
              <a:lnRef idx="2">
                <a:srgbClr val="7A7A7A">
                  <a:shade val="50000"/>
                </a:srgbClr>
              </a:lnRef>
              <a:fillRef idx="1">
                <a:srgbClr val="7A7A7A"/>
              </a:fillRef>
              <a:effectRef idx="0">
                <a:srgbClr val="7A7A7A"/>
              </a:effectRef>
              <a:fontRef idx="minor">
                <a:srgbClr val="FFFFFF"/>
              </a:fontRef>
            </p:style>
            <p:txBody>
              <a:bodyPr vertOverflow="overflow" horzOverflow="overflow" vert="horz" wrap="square" numCol="1" spcCol="0" rtlCol="0" fromWordArt="0" anchor="ctr" anchorCtr="0" forceAA="0" compatLnSpc="1">
                <a:noAutofit/>
              </a:bodyPr>
              <a:lstStyle/>
              <a:p>
                <a:pPr algn="ctr"/>
                <a:r>
                  <a:rPr lang="en-US" altLang="zh-CN" sz="800">
                    <a:solidFill>
                      <a:schemeClr val="tx1"/>
                    </a:solidFill>
                    <a:latin typeface="微软雅黑" panose="020B0503020204020204" charset="-122"/>
                    <a:ea typeface="微软雅黑" panose="020B0503020204020204" charset="-122"/>
                  </a:rPr>
                  <a:t>SaaS</a:t>
                </a:r>
                <a:endParaRPr lang="zh-CN" altLang="en-US" sz="800">
                  <a:solidFill>
                    <a:schemeClr val="tx1"/>
                  </a:solidFill>
                  <a:latin typeface="微软雅黑" panose="020B0503020204020204" charset="-122"/>
                  <a:ea typeface="微软雅黑" panose="020B0503020204020204" charset="-122"/>
                </a:endParaRPr>
              </a:p>
            </p:txBody>
          </p:sp>
          <p:sp>
            <p:nvSpPr>
              <p:cNvPr id="18" name="矩形 17"/>
              <p:cNvSpPr/>
              <p:nvPr/>
            </p:nvSpPr>
            <p:spPr>
              <a:xfrm>
                <a:off x="5989614" y="4603007"/>
                <a:ext cx="856783" cy="301657"/>
              </a:xfrm>
              <a:prstGeom prst="rect">
                <a:avLst/>
              </a:prstGeom>
              <a:solidFill>
                <a:srgbClr val="FCEFEC"/>
              </a:solidFill>
              <a:ln w="3175" cmpd="sng">
                <a:solidFill>
                  <a:srgbClr val="E66642"/>
                </a:solidFill>
                <a:prstDash val="dash"/>
              </a:ln>
            </p:spPr>
            <p:style>
              <a:lnRef idx="2">
                <a:srgbClr val="7A7A7A">
                  <a:shade val="50000"/>
                </a:srgbClr>
              </a:lnRef>
              <a:fillRef idx="1">
                <a:srgbClr val="7A7A7A"/>
              </a:fillRef>
              <a:effectRef idx="0">
                <a:srgbClr val="7A7A7A"/>
              </a:effectRef>
              <a:fontRef idx="minor">
                <a:srgbClr val="FFFFFF"/>
              </a:fontRef>
            </p:style>
            <p:txBody>
              <a:bodyPr vertOverflow="overflow" horzOverflow="overflow" vert="horz" wrap="square" numCol="1" spcCol="0" rtlCol="0" fromWordArt="0" anchor="ctr" anchorCtr="0" forceAA="0" compatLnSpc="1">
                <a:noAutofit/>
              </a:bodyPr>
              <a:lstStyle/>
              <a:p>
                <a:pPr algn="ctr"/>
                <a:r>
                  <a:rPr lang="en-US" altLang="zh-CN" sz="800">
                    <a:solidFill>
                      <a:schemeClr val="tx1"/>
                    </a:solidFill>
                    <a:latin typeface="微软雅黑" panose="020B0503020204020204" charset="-122"/>
                    <a:ea typeface="微软雅黑" panose="020B0503020204020204" charset="-122"/>
                  </a:rPr>
                  <a:t>…</a:t>
                </a:r>
                <a:endParaRPr lang="zh-CN" altLang="en-US" sz="800">
                  <a:solidFill>
                    <a:schemeClr val="tx1"/>
                  </a:solidFill>
                  <a:latin typeface="微软雅黑" panose="020B0503020204020204" charset="-122"/>
                  <a:ea typeface="微软雅黑" panose="020B0503020204020204" charset="-122"/>
                </a:endParaRPr>
              </a:p>
            </p:txBody>
          </p:sp>
          <p:sp>
            <p:nvSpPr>
              <p:cNvPr id="19" name="文本框 18"/>
              <p:cNvSpPr txBox="1"/>
              <p:nvPr/>
            </p:nvSpPr>
            <p:spPr>
              <a:xfrm>
                <a:off x="4060764" y="2860185"/>
                <a:ext cx="646331" cy="369332"/>
              </a:xfrm>
              <a:prstGeom prst="rect">
                <a:avLst/>
              </a:prstGeom>
              <a:noFill/>
            </p:spPr>
            <p:txBody>
              <a:bodyPr wrap="none" rtlCol="0">
                <a:spAutoFit/>
              </a:bodyPr>
              <a:lstStyle/>
              <a:p>
                <a:r>
                  <a:rPr lang="zh-CN" altLang="en-US" b="1">
                    <a:latin typeface="微软雅黑" panose="020B0503020204020204" charset="-122"/>
                    <a:ea typeface="微软雅黑" panose="020B0503020204020204" charset="-122"/>
                  </a:rPr>
                  <a:t>协同</a:t>
                </a:r>
                <a:endParaRPr lang="zh-CN" altLang="en-US" b="1">
                  <a:latin typeface="微软雅黑" panose="020B0503020204020204" charset="-122"/>
                  <a:ea typeface="微软雅黑" panose="020B0503020204020204" charset="-122"/>
                </a:endParaRPr>
              </a:p>
            </p:txBody>
          </p:sp>
          <p:sp>
            <p:nvSpPr>
              <p:cNvPr id="20" name="文本框 19"/>
              <p:cNvSpPr txBox="1"/>
              <p:nvPr/>
            </p:nvSpPr>
            <p:spPr>
              <a:xfrm>
                <a:off x="4060764" y="1185041"/>
                <a:ext cx="543739" cy="307777"/>
              </a:xfrm>
              <a:prstGeom prst="rect">
                <a:avLst/>
              </a:prstGeom>
              <a:noFill/>
            </p:spPr>
            <p:txBody>
              <a:bodyPr wrap="none" rtlCol="0">
                <a:spAutoFit/>
              </a:bodyPr>
              <a:lstStyle/>
              <a:p>
                <a:r>
                  <a:rPr lang="zh-CN" altLang="en-US" sz="1400">
                    <a:latin typeface="微软雅黑" panose="020B0503020204020204" charset="-122"/>
                    <a:ea typeface="微软雅黑" panose="020B0503020204020204" charset="-122"/>
                  </a:rPr>
                  <a:t>连接</a:t>
                </a:r>
                <a:endParaRPr lang="zh-CN" altLang="en-US" sz="1400">
                  <a:latin typeface="微软雅黑" panose="020B0503020204020204" charset="-122"/>
                  <a:ea typeface="微软雅黑" panose="020B0503020204020204" charset="-122"/>
                </a:endParaRPr>
              </a:p>
            </p:txBody>
          </p:sp>
          <p:sp>
            <p:nvSpPr>
              <p:cNvPr id="21" name="文本框 20"/>
              <p:cNvSpPr txBox="1"/>
              <p:nvPr/>
            </p:nvSpPr>
            <p:spPr>
              <a:xfrm>
                <a:off x="4112060" y="4688221"/>
                <a:ext cx="731860" cy="414261"/>
              </a:xfrm>
              <a:prstGeom prst="rect">
                <a:avLst/>
              </a:prstGeom>
              <a:noFill/>
            </p:spPr>
            <p:txBody>
              <a:bodyPr wrap="none" rtlCol="0">
                <a:spAutoFit/>
              </a:bodyPr>
              <a:lstStyle/>
              <a:p>
                <a:r>
                  <a:rPr lang="zh-CN" altLang="en-US" sz="1400">
                    <a:latin typeface="微软雅黑" panose="020B0503020204020204" charset="-122"/>
                    <a:ea typeface="微软雅黑" panose="020B0503020204020204" charset="-122"/>
                  </a:rPr>
                  <a:t>驱动</a:t>
                </a:r>
                <a:endParaRPr lang="zh-CN" altLang="en-US" sz="1400">
                  <a:latin typeface="微软雅黑" panose="020B0503020204020204" charset="-122"/>
                  <a:ea typeface="微软雅黑" panose="020B0503020204020204" charset="-122"/>
                </a:endParaRPr>
              </a:p>
            </p:txBody>
          </p:sp>
        </p:grpSp>
        <p:grpSp>
          <p:nvGrpSpPr>
            <p:cNvPr id="5" name="组合 4"/>
            <p:cNvGrpSpPr/>
            <p:nvPr/>
          </p:nvGrpSpPr>
          <p:grpSpPr>
            <a:xfrm>
              <a:off x="2124702" y="2339107"/>
              <a:ext cx="2115718" cy="1706144"/>
              <a:chOff x="7981448" y="1840155"/>
              <a:chExt cx="3845984" cy="2935904"/>
            </a:xfrm>
            <a:solidFill>
              <a:srgbClr val="DC5024"/>
            </a:solidFill>
          </p:grpSpPr>
          <p:sp>
            <p:nvSpPr>
              <p:cNvPr id="6" name="Freeform 11"/>
              <p:cNvSpPr/>
              <p:nvPr/>
            </p:nvSpPr>
            <p:spPr bwMode="auto">
              <a:xfrm rot="10800000" flipV="1">
                <a:off x="7981448" y="3304975"/>
                <a:ext cx="3845984" cy="1471084"/>
              </a:xfrm>
              <a:custGeom>
                <a:avLst/>
                <a:gdLst>
                  <a:gd name="T0" fmla="*/ 0 w 609"/>
                  <a:gd name="T1" fmla="*/ 68 h 232"/>
                  <a:gd name="T2" fmla="*/ 378 w 609"/>
                  <a:gd name="T3" fmla="*/ 68 h 232"/>
                  <a:gd name="T4" fmla="*/ 378 w 609"/>
                  <a:gd name="T5" fmla="*/ 68 h 232"/>
                  <a:gd name="T6" fmla="*/ 381 w 609"/>
                  <a:gd name="T7" fmla="*/ 68 h 232"/>
                  <a:gd name="T8" fmla="*/ 449 w 609"/>
                  <a:gd name="T9" fmla="*/ 0 h 232"/>
                  <a:gd name="T10" fmla="*/ 609 w 609"/>
                  <a:gd name="T11" fmla="*/ 0 h 232"/>
                  <a:gd name="T12" fmla="*/ 378 w 609"/>
                  <a:gd name="T13" fmla="*/ 232 h 232"/>
                  <a:gd name="T14" fmla="*/ 378 w 609"/>
                  <a:gd name="T15" fmla="*/ 232 h 232"/>
                  <a:gd name="T16" fmla="*/ 0 w 609"/>
                  <a:gd name="T17" fmla="*/ 232 h 232"/>
                  <a:gd name="T18" fmla="*/ 0 w 609"/>
                  <a:gd name="T19" fmla="*/ 68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9" h="232">
                    <a:moveTo>
                      <a:pt x="0" y="68"/>
                    </a:moveTo>
                    <a:cubicBezTo>
                      <a:pt x="378" y="68"/>
                      <a:pt x="378" y="68"/>
                      <a:pt x="378" y="68"/>
                    </a:cubicBezTo>
                    <a:cubicBezTo>
                      <a:pt x="378" y="68"/>
                      <a:pt x="378" y="68"/>
                      <a:pt x="378" y="68"/>
                    </a:cubicBezTo>
                    <a:cubicBezTo>
                      <a:pt x="379" y="68"/>
                      <a:pt x="380" y="68"/>
                      <a:pt x="381" y="68"/>
                    </a:cubicBezTo>
                    <a:cubicBezTo>
                      <a:pt x="418" y="68"/>
                      <a:pt x="449" y="37"/>
                      <a:pt x="449" y="0"/>
                    </a:cubicBezTo>
                    <a:cubicBezTo>
                      <a:pt x="609" y="0"/>
                      <a:pt x="609" y="0"/>
                      <a:pt x="609" y="0"/>
                    </a:cubicBezTo>
                    <a:cubicBezTo>
                      <a:pt x="609" y="128"/>
                      <a:pt x="506" y="232"/>
                      <a:pt x="378" y="232"/>
                    </a:cubicBezTo>
                    <a:cubicBezTo>
                      <a:pt x="378" y="232"/>
                      <a:pt x="378" y="232"/>
                      <a:pt x="378" y="232"/>
                    </a:cubicBezTo>
                    <a:cubicBezTo>
                      <a:pt x="0" y="232"/>
                      <a:pt x="0" y="232"/>
                      <a:pt x="0" y="232"/>
                    </a:cubicBezTo>
                    <a:lnTo>
                      <a:pt x="0" y="68"/>
                    </a:lnTo>
                    <a:close/>
                  </a:path>
                </a:pathLst>
              </a:custGeom>
              <a:solidFill>
                <a:srgbClr val="C00000"/>
              </a:solidFill>
              <a:ln w="6" cap="flat">
                <a:noFill/>
                <a:prstDash val="solid"/>
                <a:miter lim="800000"/>
              </a:ln>
            </p:spPr>
            <p:txBody>
              <a:bodyPr vert="horz" wrap="square" lIns="121920" tIns="60960" rIns="121920" bIns="60960" numCol="1" anchor="t" anchorCtr="0" compatLnSpc="1"/>
              <a:lstStyle/>
              <a:p>
                <a:endParaRPr lang="en-US" sz="3200"/>
              </a:p>
            </p:txBody>
          </p:sp>
          <p:sp>
            <p:nvSpPr>
              <p:cNvPr id="7" name="Freeform 11"/>
              <p:cNvSpPr/>
              <p:nvPr/>
            </p:nvSpPr>
            <p:spPr bwMode="auto">
              <a:xfrm rot="10800000">
                <a:off x="7981448" y="1840155"/>
                <a:ext cx="3845984" cy="1471084"/>
              </a:xfrm>
              <a:custGeom>
                <a:avLst/>
                <a:gdLst>
                  <a:gd name="T0" fmla="*/ 0 w 609"/>
                  <a:gd name="T1" fmla="*/ 68 h 232"/>
                  <a:gd name="T2" fmla="*/ 378 w 609"/>
                  <a:gd name="T3" fmla="*/ 68 h 232"/>
                  <a:gd name="T4" fmla="*/ 378 w 609"/>
                  <a:gd name="T5" fmla="*/ 68 h 232"/>
                  <a:gd name="T6" fmla="*/ 381 w 609"/>
                  <a:gd name="T7" fmla="*/ 68 h 232"/>
                  <a:gd name="T8" fmla="*/ 449 w 609"/>
                  <a:gd name="T9" fmla="*/ 0 h 232"/>
                  <a:gd name="T10" fmla="*/ 609 w 609"/>
                  <a:gd name="T11" fmla="*/ 0 h 232"/>
                  <a:gd name="T12" fmla="*/ 378 w 609"/>
                  <a:gd name="T13" fmla="*/ 232 h 232"/>
                  <a:gd name="T14" fmla="*/ 378 w 609"/>
                  <a:gd name="T15" fmla="*/ 232 h 232"/>
                  <a:gd name="T16" fmla="*/ 0 w 609"/>
                  <a:gd name="T17" fmla="*/ 232 h 232"/>
                  <a:gd name="T18" fmla="*/ 0 w 609"/>
                  <a:gd name="T19" fmla="*/ 68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9" h="232">
                    <a:moveTo>
                      <a:pt x="0" y="68"/>
                    </a:moveTo>
                    <a:cubicBezTo>
                      <a:pt x="378" y="68"/>
                      <a:pt x="378" y="68"/>
                      <a:pt x="378" y="68"/>
                    </a:cubicBezTo>
                    <a:cubicBezTo>
                      <a:pt x="378" y="68"/>
                      <a:pt x="378" y="68"/>
                      <a:pt x="378" y="68"/>
                    </a:cubicBezTo>
                    <a:cubicBezTo>
                      <a:pt x="379" y="68"/>
                      <a:pt x="380" y="68"/>
                      <a:pt x="381" y="68"/>
                    </a:cubicBezTo>
                    <a:cubicBezTo>
                      <a:pt x="418" y="68"/>
                      <a:pt x="449" y="37"/>
                      <a:pt x="449" y="0"/>
                    </a:cubicBezTo>
                    <a:cubicBezTo>
                      <a:pt x="609" y="0"/>
                      <a:pt x="609" y="0"/>
                      <a:pt x="609" y="0"/>
                    </a:cubicBezTo>
                    <a:cubicBezTo>
                      <a:pt x="609" y="128"/>
                      <a:pt x="506" y="232"/>
                      <a:pt x="378" y="232"/>
                    </a:cubicBezTo>
                    <a:cubicBezTo>
                      <a:pt x="378" y="232"/>
                      <a:pt x="378" y="232"/>
                      <a:pt x="378" y="232"/>
                    </a:cubicBezTo>
                    <a:cubicBezTo>
                      <a:pt x="0" y="232"/>
                      <a:pt x="0" y="232"/>
                      <a:pt x="0" y="232"/>
                    </a:cubicBezTo>
                    <a:lnTo>
                      <a:pt x="0" y="68"/>
                    </a:lnTo>
                    <a:close/>
                  </a:path>
                </a:pathLst>
              </a:custGeom>
              <a:solidFill>
                <a:srgbClr val="C00000"/>
              </a:solidFill>
              <a:ln w="6" cap="flat">
                <a:noFill/>
                <a:prstDash val="solid"/>
                <a:miter lim="800000"/>
              </a:ln>
            </p:spPr>
            <p:txBody>
              <a:bodyPr vert="horz" wrap="square" lIns="121920" tIns="60960" rIns="121920" bIns="60960" numCol="1" anchor="t" anchorCtr="0" compatLnSpc="1"/>
              <a:lstStyle/>
              <a:p>
                <a:endParaRPr lang="en-US" sz="3200"/>
              </a:p>
            </p:txBody>
          </p:sp>
        </p:grpSp>
      </p:grpSp>
      <p:grpSp>
        <p:nvGrpSpPr>
          <p:cNvPr id="22" name="组合 21"/>
          <p:cNvGrpSpPr/>
          <p:nvPr/>
        </p:nvGrpSpPr>
        <p:grpSpPr>
          <a:xfrm>
            <a:off x="4937324" y="1979385"/>
            <a:ext cx="3991149" cy="3170099"/>
            <a:chOff x="4937324" y="1605309"/>
            <a:chExt cx="3991149" cy="3170099"/>
          </a:xfrm>
        </p:grpSpPr>
        <p:sp>
          <p:nvSpPr>
            <p:cNvPr id="23" name="文本框 22"/>
            <p:cNvSpPr txBox="1"/>
            <p:nvPr/>
          </p:nvSpPr>
          <p:spPr>
            <a:xfrm>
              <a:off x="5817226" y="1605309"/>
              <a:ext cx="2126957" cy="3170099"/>
            </a:xfrm>
            <a:prstGeom prst="rect">
              <a:avLst/>
            </a:prstGeom>
            <a:noFill/>
          </p:spPr>
          <p:txBody>
            <a:bodyPr wrap="square">
              <a:spAutoFit/>
            </a:bodyPr>
            <a:lstStyle>
              <a:defPPr>
                <a:defRPr lang="zh-CN"/>
              </a:defPPr>
              <a:lvl1pPr>
                <a:defRPr sz="6600" b="1">
                  <a:latin typeface="Arial" panose="020B0604020202020204" pitchFamily="34" charset="0"/>
                  <a:ea typeface="微软雅黑" panose="020B0503020204020204" charset="-122"/>
                  <a:cs typeface="Arial" panose="020B0604020202020204" pitchFamily="34" charset="0"/>
                </a:defRPr>
              </a:lvl1pPr>
            </a:lstStyle>
            <a:p>
              <a:r>
                <a:rPr lang="en-US" altLang="zh-CN" sz="20000">
                  <a:solidFill>
                    <a:srgbClr val="C00000"/>
                  </a:solidFill>
                </a:rPr>
                <a:t>O</a:t>
              </a:r>
              <a:endParaRPr lang="zh-CN" altLang="en-US" sz="20000">
                <a:solidFill>
                  <a:srgbClr val="C00000"/>
                </a:solidFill>
              </a:endParaRPr>
            </a:p>
          </p:txBody>
        </p:sp>
        <p:sp>
          <p:nvSpPr>
            <p:cNvPr id="24" name="文本框 23"/>
            <p:cNvSpPr txBox="1"/>
            <p:nvPr/>
          </p:nvSpPr>
          <p:spPr>
            <a:xfrm>
              <a:off x="6557538" y="3026174"/>
              <a:ext cx="646331" cy="369332"/>
            </a:xfrm>
            <a:prstGeom prst="rect">
              <a:avLst/>
            </a:prstGeom>
            <a:noFill/>
          </p:spPr>
          <p:txBody>
            <a:bodyPr wrap="none" rtlCol="0">
              <a:spAutoFit/>
            </a:bodyPr>
            <a:lstStyle/>
            <a:p>
              <a:r>
                <a:rPr lang="zh-CN" altLang="en-US" b="1">
                  <a:latin typeface="微软雅黑" panose="020B0503020204020204" charset="-122"/>
                  <a:ea typeface="微软雅黑" panose="020B0503020204020204" charset="-122"/>
                </a:rPr>
                <a:t>运营</a:t>
              </a:r>
              <a:endParaRPr lang="zh-CN" altLang="en-US" b="1">
                <a:latin typeface="微软雅黑" panose="020B0503020204020204" charset="-122"/>
                <a:ea typeface="微软雅黑" panose="020B0503020204020204" charset="-122"/>
              </a:endParaRPr>
            </a:p>
          </p:txBody>
        </p:sp>
        <p:sp>
          <p:nvSpPr>
            <p:cNvPr id="25" name="矩形 24"/>
            <p:cNvSpPr/>
            <p:nvPr/>
          </p:nvSpPr>
          <p:spPr>
            <a:xfrm>
              <a:off x="6562427" y="1912215"/>
              <a:ext cx="636551" cy="224118"/>
            </a:xfrm>
            <a:prstGeom prst="rect">
              <a:avLst/>
            </a:prstGeom>
            <a:solidFill>
              <a:srgbClr val="FCEFEC"/>
            </a:solidFill>
            <a:ln w="3175" cmpd="sng">
              <a:solidFill>
                <a:srgbClr val="E66642"/>
              </a:solidFill>
              <a:prstDash val="dash"/>
            </a:ln>
          </p:spPr>
          <p:style>
            <a:lnRef idx="2">
              <a:srgbClr val="7A7A7A">
                <a:shade val="50000"/>
              </a:srgbClr>
            </a:lnRef>
            <a:fillRef idx="1">
              <a:srgbClr val="7A7A7A"/>
            </a:fillRef>
            <a:effectRef idx="0">
              <a:srgbClr val="7A7A7A"/>
            </a:effectRef>
            <a:fontRef idx="minor">
              <a:srgbClr val="FFFFFF"/>
            </a:fontRef>
          </p:style>
          <p:txBody>
            <a:bodyPr vertOverflow="overflow" horzOverflow="overflow" vert="horz" wrap="square" numCol="1" spcCol="0" rtlCol="0" fromWordArt="0" anchor="ctr" anchorCtr="0" forceAA="0" compatLnSpc="1">
              <a:noAutofit/>
            </a:bodyPr>
            <a:lstStyle/>
            <a:p>
              <a:pPr algn="ctr"/>
              <a:r>
                <a:rPr lang="zh-CN" altLang="en-US" sz="800">
                  <a:solidFill>
                    <a:schemeClr val="tx1"/>
                  </a:solidFill>
                  <a:latin typeface="微软雅黑" panose="020B0503020204020204" charset="-122"/>
                  <a:ea typeface="微软雅黑" panose="020B0503020204020204" charset="-122"/>
                </a:rPr>
                <a:t>战略</a:t>
              </a:r>
              <a:endParaRPr lang="zh-CN" altLang="en-US" sz="800">
                <a:solidFill>
                  <a:schemeClr val="tx1"/>
                </a:solidFill>
                <a:latin typeface="微软雅黑" panose="020B0503020204020204" charset="-122"/>
                <a:ea typeface="微软雅黑" panose="020B0503020204020204" charset="-122"/>
              </a:endParaRPr>
            </a:p>
          </p:txBody>
        </p:sp>
        <p:sp>
          <p:nvSpPr>
            <p:cNvPr id="26" name="矩形 25"/>
            <p:cNvSpPr/>
            <p:nvPr/>
          </p:nvSpPr>
          <p:spPr>
            <a:xfrm>
              <a:off x="7512989" y="2068825"/>
              <a:ext cx="636551" cy="224118"/>
            </a:xfrm>
            <a:prstGeom prst="rect">
              <a:avLst/>
            </a:prstGeom>
            <a:solidFill>
              <a:srgbClr val="FCEFEC"/>
            </a:solidFill>
            <a:ln w="3175" cmpd="sng">
              <a:solidFill>
                <a:srgbClr val="E66642"/>
              </a:solidFill>
              <a:prstDash val="dash"/>
            </a:ln>
          </p:spPr>
          <p:style>
            <a:lnRef idx="2">
              <a:srgbClr val="7A7A7A">
                <a:shade val="50000"/>
              </a:srgbClr>
            </a:lnRef>
            <a:fillRef idx="1">
              <a:srgbClr val="7A7A7A"/>
            </a:fillRef>
            <a:effectRef idx="0">
              <a:srgbClr val="7A7A7A"/>
            </a:effectRef>
            <a:fontRef idx="minor">
              <a:srgbClr val="FFFFFF"/>
            </a:fontRef>
          </p:style>
          <p:txBody>
            <a:bodyPr vertOverflow="overflow" horzOverflow="overflow" vert="horz" wrap="square" numCol="1" spcCol="0" rtlCol="0" fromWordArt="0" anchor="ctr" anchorCtr="0" forceAA="0" compatLnSpc="1">
              <a:noAutofit/>
            </a:bodyPr>
            <a:lstStyle/>
            <a:p>
              <a:pPr algn="ctr"/>
              <a:r>
                <a:rPr lang="zh-CN" altLang="en-US" sz="800">
                  <a:solidFill>
                    <a:schemeClr val="tx1"/>
                  </a:solidFill>
                  <a:latin typeface="微软雅黑" panose="020B0503020204020204" charset="-122"/>
                  <a:ea typeface="微软雅黑" panose="020B0503020204020204" charset="-122"/>
                </a:rPr>
                <a:t>管理体系</a:t>
              </a:r>
              <a:endParaRPr lang="zh-CN" altLang="en-US" sz="800">
                <a:solidFill>
                  <a:schemeClr val="tx1"/>
                </a:solidFill>
                <a:latin typeface="微软雅黑" panose="020B0503020204020204" charset="-122"/>
                <a:ea typeface="微软雅黑" panose="020B0503020204020204" charset="-122"/>
              </a:endParaRPr>
            </a:p>
          </p:txBody>
        </p:sp>
        <p:sp>
          <p:nvSpPr>
            <p:cNvPr id="27" name="矩形 26"/>
            <p:cNvSpPr/>
            <p:nvPr/>
          </p:nvSpPr>
          <p:spPr>
            <a:xfrm>
              <a:off x="7831264" y="2545359"/>
              <a:ext cx="636551" cy="224118"/>
            </a:xfrm>
            <a:prstGeom prst="rect">
              <a:avLst/>
            </a:prstGeom>
            <a:solidFill>
              <a:srgbClr val="FCEFEC"/>
            </a:solidFill>
            <a:ln w="3175" cmpd="sng">
              <a:solidFill>
                <a:srgbClr val="E66642"/>
              </a:solidFill>
              <a:prstDash val="dash"/>
            </a:ln>
          </p:spPr>
          <p:style>
            <a:lnRef idx="2">
              <a:srgbClr val="7A7A7A">
                <a:shade val="50000"/>
              </a:srgbClr>
            </a:lnRef>
            <a:fillRef idx="1">
              <a:srgbClr val="7A7A7A"/>
            </a:fillRef>
            <a:effectRef idx="0">
              <a:srgbClr val="7A7A7A"/>
            </a:effectRef>
            <a:fontRef idx="minor">
              <a:srgbClr val="FFFFFF"/>
            </a:fontRef>
          </p:style>
          <p:txBody>
            <a:bodyPr vertOverflow="overflow" horzOverflow="overflow" vert="horz" wrap="square" numCol="1" spcCol="0" rtlCol="0" fromWordArt="0" anchor="ctr" anchorCtr="0" forceAA="0" compatLnSpc="1">
              <a:noAutofit/>
            </a:bodyPr>
            <a:lstStyle/>
            <a:p>
              <a:pPr algn="ctr"/>
              <a:r>
                <a:rPr lang="zh-CN" altLang="en-US" sz="800">
                  <a:solidFill>
                    <a:schemeClr val="tx1"/>
                  </a:solidFill>
                  <a:latin typeface="微软雅黑" panose="020B0503020204020204" charset="-122"/>
                  <a:ea typeface="微软雅黑" panose="020B0503020204020204" charset="-122"/>
                </a:rPr>
                <a:t>经营计划</a:t>
              </a:r>
              <a:endParaRPr lang="zh-CN" altLang="en-US" sz="800">
                <a:solidFill>
                  <a:schemeClr val="tx1"/>
                </a:solidFill>
                <a:latin typeface="微软雅黑" panose="020B0503020204020204" charset="-122"/>
                <a:ea typeface="微软雅黑" panose="020B0503020204020204" charset="-122"/>
              </a:endParaRPr>
            </a:p>
          </p:txBody>
        </p:sp>
        <p:sp>
          <p:nvSpPr>
            <p:cNvPr id="28" name="矩形 27"/>
            <p:cNvSpPr/>
            <p:nvPr/>
          </p:nvSpPr>
          <p:spPr>
            <a:xfrm>
              <a:off x="7964146" y="3008875"/>
              <a:ext cx="636551" cy="224118"/>
            </a:xfrm>
            <a:prstGeom prst="rect">
              <a:avLst/>
            </a:prstGeom>
            <a:solidFill>
              <a:srgbClr val="FCEFEC"/>
            </a:solidFill>
            <a:ln w="3175" cmpd="sng">
              <a:solidFill>
                <a:srgbClr val="E66642"/>
              </a:solidFill>
              <a:prstDash val="dash"/>
            </a:ln>
          </p:spPr>
          <p:style>
            <a:lnRef idx="2">
              <a:srgbClr val="7A7A7A">
                <a:shade val="50000"/>
              </a:srgbClr>
            </a:lnRef>
            <a:fillRef idx="1">
              <a:srgbClr val="7A7A7A"/>
            </a:fillRef>
            <a:effectRef idx="0">
              <a:srgbClr val="7A7A7A"/>
            </a:effectRef>
            <a:fontRef idx="minor">
              <a:srgbClr val="FFFFFF"/>
            </a:fontRef>
          </p:style>
          <p:txBody>
            <a:bodyPr vertOverflow="overflow" horzOverflow="overflow" vert="horz" wrap="square" numCol="1" spcCol="0" rtlCol="0" fromWordArt="0" anchor="ctr" anchorCtr="0" forceAA="0" compatLnSpc="1">
              <a:noAutofit/>
            </a:bodyPr>
            <a:lstStyle/>
            <a:p>
              <a:pPr algn="ctr"/>
              <a:r>
                <a:rPr lang="zh-CN" altLang="en-US" sz="800">
                  <a:solidFill>
                    <a:schemeClr val="tx1"/>
                  </a:solidFill>
                  <a:latin typeface="微软雅黑" panose="020B0503020204020204" charset="-122"/>
                  <a:ea typeface="微软雅黑" panose="020B0503020204020204" charset="-122"/>
                </a:rPr>
                <a:t>市场营销</a:t>
              </a:r>
              <a:endParaRPr lang="zh-CN" altLang="en-US" sz="800">
                <a:solidFill>
                  <a:schemeClr val="tx1"/>
                </a:solidFill>
                <a:latin typeface="微软雅黑" panose="020B0503020204020204" charset="-122"/>
                <a:ea typeface="微软雅黑" panose="020B0503020204020204" charset="-122"/>
              </a:endParaRPr>
            </a:p>
          </p:txBody>
        </p:sp>
        <p:sp>
          <p:nvSpPr>
            <p:cNvPr id="29" name="矩形 28"/>
            <p:cNvSpPr/>
            <p:nvPr/>
          </p:nvSpPr>
          <p:spPr>
            <a:xfrm>
              <a:off x="7831264" y="3472391"/>
              <a:ext cx="636551" cy="224118"/>
            </a:xfrm>
            <a:prstGeom prst="rect">
              <a:avLst/>
            </a:prstGeom>
            <a:solidFill>
              <a:srgbClr val="FCEFEC"/>
            </a:solidFill>
            <a:ln w="3175" cmpd="sng">
              <a:solidFill>
                <a:srgbClr val="E66642"/>
              </a:solidFill>
              <a:prstDash val="dash"/>
            </a:ln>
          </p:spPr>
          <p:style>
            <a:lnRef idx="2">
              <a:srgbClr val="7A7A7A">
                <a:shade val="50000"/>
              </a:srgbClr>
            </a:lnRef>
            <a:fillRef idx="1">
              <a:srgbClr val="7A7A7A"/>
            </a:fillRef>
            <a:effectRef idx="0">
              <a:srgbClr val="7A7A7A"/>
            </a:effectRef>
            <a:fontRef idx="minor">
              <a:srgbClr val="FFFFFF"/>
            </a:fontRef>
          </p:style>
          <p:txBody>
            <a:bodyPr vertOverflow="overflow" horzOverflow="overflow" vert="horz" wrap="square" numCol="1" spcCol="0" rtlCol="0" fromWordArt="0" anchor="ctr" anchorCtr="0" forceAA="0" compatLnSpc="1">
              <a:noAutofit/>
            </a:bodyPr>
            <a:lstStyle/>
            <a:p>
              <a:pPr algn="ctr"/>
              <a:r>
                <a:rPr lang="zh-CN" altLang="en-US" sz="800">
                  <a:solidFill>
                    <a:schemeClr val="tx1"/>
                  </a:solidFill>
                  <a:latin typeface="微软雅黑" panose="020B0503020204020204" charset="-122"/>
                  <a:ea typeface="微软雅黑" panose="020B0503020204020204" charset="-122"/>
                </a:rPr>
                <a:t>研发设计</a:t>
              </a:r>
              <a:endParaRPr lang="zh-CN" altLang="en-US" sz="800">
                <a:solidFill>
                  <a:schemeClr val="tx1"/>
                </a:solidFill>
                <a:latin typeface="微软雅黑" panose="020B0503020204020204" charset="-122"/>
                <a:ea typeface="微软雅黑" panose="020B0503020204020204" charset="-122"/>
              </a:endParaRPr>
            </a:p>
          </p:txBody>
        </p:sp>
        <p:sp>
          <p:nvSpPr>
            <p:cNvPr id="30" name="矩形 29"/>
            <p:cNvSpPr/>
            <p:nvPr/>
          </p:nvSpPr>
          <p:spPr>
            <a:xfrm>
              <a:off x="7627006" y="3933193"/>
              <a:ext cx="636551" cy="224118"/>
            </a:xfrm>
            <a:prstGeom prst="rect">
              <a:avLst/>
            </a:prstGeom>
            <a:solidFill>
              <a:srgbClr val="FCEFEC"/>
            </a:solidFill>
            <a:ln w="3175" cmpd="sng">
              <a:solidFill>
                <a:srgbClr val="E66642"/>
              </a:solidFill>
              <a:prstDash val="dash"/>
            </a:ln>
          </p:spPr>
          <p:style>
            <a:lnRef idx="2">
              <a:srgbClr val="7A7A7A">
                <a:shade val="50000"/>
              </a:srgbClr>
            </a:lnRef>
            <a:fillRef idx="1">
              <a:srgbClr val="7A7A7A"/>
            </a:fillRef>
            <a:effectRef idx="0">
              <a:srgbClr val="7A7A7A"/>
            </a:effectRef>
            <a:fontRef idx="minor">
              <a:srgbClr val="FFFFFF"/>
            </a:fontRef>
          </p:style>
          <p:txBody>
            <a:bodyPr vertOverflow="overflow" horzOverflow="overflow" vert="horz" wrap="square" numCol="1" spcCol="0" rtlCol="0" fromWordArt="0" anchor="ctr" anchorCtr="0" forceAA="0" compatLnSpc="1">
              <a:noAutofit/>
            </a:bodyPr>
            <a:lstStyle/>
            <a:p>
              <a:pPr algn="ctr"/>
              <a:r>
                <a:rPr lang="zh-CN" altLang="en-US" sz="800">
                  <a:solidFill>
                    <a:schemeClr val="tx1"/>
                  </a:solidFill>
                  <a:latin typeface="微软雅黑" panose="020B0503020204020204" charset="-122"/>
                  <a:ea typeface="微软雅黑" panose="020B0503020204020204" charset="-122"/>
                </a:rPr>
                <a:t>计划物流</a:t>
              </a:r>
              <a:endParaRPr lang="zh-CN" altLang="en-US" sz="800">
                <a:solidFill>
                  <a:schemeClr val="tx1"/>
                </a:solidFill>
                <a:latin typeface="微软雅黑" panose="020B0503020204020204" charset="-122"/>
                <a:ea typeface="微软雅黑" panose="020B0503020204020204" charset="-122"/>
              </a:endParaRPr>
            </a:p>
          </p:txBody>
        </p:sp>
        <p:sp>
          <p:nvSpPr>
            <p:cNvPr id="31" name="矩形 30"/>
            <p:cNvSpPr/>
            <p:nvPr/>
          </p:nvSpPr>
          <p:spPr>
            <a:xfrm>
              <a:off x="6880702" y="4277122"/>
              <a:ext cx="636551" cy="224118"/>
            </a:xfrm>
            <a:prstGeom prst="rect">
              <a:avLst/>
            </a:prstGeom>
            <a:solidFill>
              <a:srgbClr val="FCEFEC"/>
            </a:solidFill>
            <a:ln w="3175" cmpd="sng">
              <a:solidFill>
                <a:srgbClr val="E66642"/>
              </a:solidFill>
              <a:prstDash val="dash"/>
            </a:ln>
          </p:spPr>
          <p:style>
            <a:lnRef idx="2">
              <a:srgbClr val="7A7A7A">
                <a:shade val="50000"/>
              </a:srgbClr>
            </a:lnRef>
            <a:fillRef idx="1">
              <a:srgbClr val="7A7A7A"/>
            </a:fillRef>
            <a:effectRef idx="0">
              <a:srgbClr val="7A7A7A"/>
            </a:effectRef>
            <a:fontRef idx="minor">
              <a:srgbClr val="FFFFFF"/>
            </a:fontRef>
          </p:style>
          <p:txBody>
            <a:bodyPr vertOverflow="overflow" horzOverflow="overflow" vert="horz" wrap="square" numCol="1" spcCol="0" rtlCol="0" fromWordArt="0" anchor="ctr" anchorCtr="0" forceAA="0" compatLnSpc="1">
              <a:noAutofit/>
            </a:bodyPr>
            <a:lstStyle/>
            <a:p>
              <a:pPr algn="ctr"/>
              <a:r>
                <a:rPr lang="zh-CN" altLang="en-US" sz="800">
                  <a:solidFill>
                    <a:schemeClr val="tx1"/>
                  </a:solidFill>
                  <a:latin typeface="微软雅黑" panose="020B0503020204020204" charset="-122"/>
                  <a:ea typeface="微软雅黑" panose="020B0503020204020204" charset="-122"/>
                </a:rPr>
                <a:t>采购</a:t>
              </a:r>
              <a:endParaRPr lang="zh-CN" altLang="en-US" sz="800">
                <a:solidFill>
                  <a:schemeClr val="tx1"/>
                </a:solidFill>
                <a:latin typeface="微软雅黑" panose="020B0503020204020204" charset="-122"/>
                <a:ea typeface="微软雅黑" panose="020B0503020204020204" charset="-122"/>
              </a:endParaRPr>
            </a:p>
          </p:txBody>
        </p:sp>
        <p:sp>
          <p:nvSpPr>
            <p:cNvPr id="32" name="矩形 31"/>
            <p:cNvSpPr/>
            <p:nvPr/>
          </p:nvSpPr>
          <p:spPr>
            <a:xfrm>
              <a:off x="6043577" y="4274401"/>
              <a:ext cx="636551" cy="224118"/>
            </a:xfrm>
            <a:prstGeom prst="rect">
              <a:avLst/>
            </a:prstGeom>
            <a:solidFill>
              <a:srgbClr val="FCEFEC"/>
            </a:solidFill>
            <a:ln w="3175" cmpd="sng">
              <a:solidFill>
                <a:srgbClr val="E66642"/>
              </a:solidFill>
              <a:prstDash val="dash"/>
            </a:ln>
          </p:spPr>
          <p:style>
            <a:lnRef idx="2">
              <a:srgbClr val="7A7A7A">
                <a:shade val="50000"/>
              </a:srgbClr>
            </a:lnRef>
            <a:fillRef idx="1">
              <a:srgbClr val="7A7A7A"/>
            </a:fillRef>
            <a:effectRef idx="0">
              <a:srgbClr val="7A7A7A"/>
            </a:effectRef>
            <a:fontRef idx="minor">
              <a:srgbClr val="FFFFFF"/>
            </a:fontRef>
          </p:style>
          <p:txBody>
            <a:bodyPr vertOverflow="overflow" horzOverflow="overflow" vert="horz" wrap="square" numCol="1" spcCol="0" rtlCol="0" fromWordArt="0" anchor="ctr" anchorCtr="0" forceAA="0" compatLnSpc="1">
              <a:noAutofit/>
            </a:bodyPr>
            <a:lstStyle/>
            <a:p>
              <a:pPr algn="ctr"/>
              <a:r>
                <a:rPr lang="zh-CN" altLang="en-US" sz="800">
                  <a:solidFill>
                    <a:schemeClr val="tx1"/>
                  </a:solidFill>
                  <a:latin typeface="微软雅黑" panose="020B0503020204020204" charset="-122"/>
                  <a:ea typeface="微软雅黑" panose="020B0503020204020204" charset="-122"/>
                </a:rPr>
                <a:t>生产服务</a:t>
              </a:r>
              <a:endParaRPr lang="zh-CN" altLang="en-US" sz="800">
                <a:solidFill>
                  <a:schemeClr val="tx1"/>
                </a:solidFill>
                <a:latin typeface="微软雅黑" panose="020B0503020204020204" charset="-122"/>
                <a:ea typeface="微软雅黑" panose="020B0503020204020204" charset="-122"/>
              </a:endParaRPr>
            </a:p>
          </p:txBody>
        </p:sp>
        <p:sp>
          <p:nvSpPr>
            <p:cNvPr id="33" name="矩形 32"/>
            <p:cNvSpPr/>
            <p:nvPr/>
          </p:nvSpPr>
          <p:spPr>
            <a:xfrm>
              <a:off x="5506279" y="3933193"/>
              <a:ext cx="636551" cy="224118"/>
            </a:xfrm>
            <a:prstGeom prst="rect">
              <a:avLst/>
            </a:prstGeom>
            <a:solidFill>
              <a:srgbClr val="FCEFEC"/>
            </a:solidFill>
            <a:ln w="3175" cmpd="sng">
              <a:solidFill>
                <a:srgbClr val="E66642"/>
              </a:solidFill>
              <a:prstDash val="dash"/>
            </a:ln>
          </p:spPr>
          <p:style>
            <a:lnRef idx="2">
              <a:srgbClr val="7A7A7A">
                <a:shade val="50000"/>
              </a:srgbClr>
            </a:lnRef>
            <a:fillRef idx="1">
              <a:srgbClr val="7A7A7A"/>
            </a:fillRef>
            <a:effectRef idx="0">
              <a:srgbClr val="7A7A7A"/>
            </a:effectRef>
            <a:fontRef idx="minor">
              <a:srgbClr val="FFFFFF"/>
            </a:fontRef>
          </p:style>
          <p:txBody>
            <a:bodyPr vertOverflow="overflow" horzOverflow="overflow" vert="horz" wrap="square" numCol="1" spcCol="0" rtlCol="0" fromWordArt="0" anchor="ctr" anchorCtr="0" forceAA="0" compatLnSpc="1">
              <a:noAutofit/>
            </a:bodyPr>
            <a:lstStyle/>
            <a:p>
              <a:pPr algn="ctr"/>
              <a:r>
                <a:rPr lang="zh-CN" altLang="en-US" sz="800">
                  <a:solidFill>
                    <a:schemeClr val="tx1"/>
                  </a:solidFill>
                  <a:latin typeface="微软雅黑" panose="020B0503020204020204" charset="-122"/>
                  <a:ea typeface="微软雅黑" panose="020B0503020204020204" charset="-122"/>
                </a:rPr>
                <a:t>人力资源</a:t>
              </a:r>
              <a:endParaRPr lang="zh-CN" altLang="en-US" sz="800">
                <a:solidFill>
                  <a:schemeClr val="tx1"/>
                </a:solidFill>
                <a:latin typeface="微软雅黑" panose="020B0503020204020204" charset="-122"/>
                <a:ea typeface="微软雅黑" panose="020B0503020204020204" charset="-122"/>
              </a:endParaRPr>
            </a:p>
          </p:txBody>
        </p:sp>
        <p:sp>
          <p:nvSpPr>
            <p:cNvPr id="34" name="矩形 33"/>
            <p:cNvSpPr/>
            <p:nvPr/>
          </p:nvSpPr>
          <p:spPr>
            <a:xfrm>
              <a:off x="5360397" y="3467566"/>
              <a:ext cx="636551" cy="224118"/>
            </a:xfrm>
            <a:prstGeom prst="rect">
              <a:avLst/>
            </a:prstGeom>
            <a:solidFill>
              <a:srgbClr val="FCEFEC"/>
            </a:solidFill>
            <a:ln w="3175" cmpd="sng">
              <a:solidFill>
                <a:srgbClr val="E66642"/>
              </a:solidFill>
              <a:prstDash val="dash"/>
            </a:ln>
          </p:spPr>
          <p:style>
            <a:lnRef idx="2">
              <a:srgbClr val="7A7A7A">
                <a:shade val="50000"/>
              </a:srgbClr>
            </a:lnRef>
            <a:fillRef idx="1">
              <a:srgbClr val="7A7A7A"/>
            </a:fillRef>
            <a:effectRef idx="0">
              <a:srgbClr val="7A7A7A"/>
            </a:effectRef>
            <a:fontRef idx="minor">
              <a:srgbClr val="FFFFFF"/>
            </a:fontRef>
          </p:style>
          <p:txBody>
            <a:bodyPr vertOverflow="overflow" horzOverflow="overflow" vert="horz" wrap="square" numCol="1" spcCol="0" rtlCol="0" fromWordArt="0" anchor="ctr" anchorCtr="0" forceAA="0" compatLnSpc="1">
              <a:noAutofit/>
            </a:bodyPr>
            <a:lstStyle/>
            <a:p>
              <a:pPr algn="ctr"/>
              <a:r>
                <a:rPr lang="zh-CN" altLang="en-US" sz="800">
                  <a:solidFill>
                    <a:schemeClr val="tx1"/>
                  </a:solidFill>
                  <a:latin typeface="微软雅黑" panose="020B0503020204020204" charset="-122"/>
                  <a:ea typeface="微软雅黑" panose="020B0503020204020204" charset="-122"/>
                </a:rPr>
                <a:t>行政管理</a:t>
              </a:r>
              <a:endParaRPr lang="zh-CN" altLang="en-US" sz="800">
                <a:solidFill>
                  <a:schemeClr val="tx1"/>
                </a:solidFill>
                <a:latin typeface="微软雅黑" panose="020B0503020204020204" charset="-122"/>
                <a:ea typeface="微软雅黑" panose="020B0503020204020204" charset="-122"/>
              </a:endParaRPr>
            </a:p>
          </p:txBody>
        </p:sp>
        <p:sp>
          <p:nvSpPr>
            <p:cNvPr id="35" name="矩形 34"/>
            <p:cNvSpPr/>
            <p:nvPr/>
          </p:nvSpPr>
          <p:spPr>
            <a:xfrm>
              <a:off x="5293594" y="3008875"/>
              <a:ext cx="636551" cy="224118"/>
            </a:xfrm>
            <a:prstGeom prst="rect">
              <a:avLst/>
            </a:prstGeom>
            <a:solidFill>
              <a:srgbClr val="FCEFEC"/>
            </a:solidFill>
            <a:ln w="3175" cmpd="sng">
              <a:solidFill>
                <a:srgbClr val="E66642"/>
              </a:solidFill>
              <a:prstDash val="dash"/>
            </a:ln>
          </p:spPr>
          <p:style>
            <a:lnRef idx="2">
              <a:srgbClr val="7A7A7A">
                <a:shade val="50000"/>
              </a:srgbClr>
            </a:lnRef>
            <a:fillRef idx="1">
              <a:srgbClr val="7A7A7A"/>
            </a:fillRef>
            <a:effectRef idx="0">
              <a:srgbClr val="7A7A7A"/>
            </a:effectRef>
            <a:fontRef idx="minor">
              <a:srgbClr val="FFFFFF"/>
            </a:fontRef>
          </p:style>
          <p:txBody>
            <a:bodyPr vertOverflow="overflow" horzOverflow="overflow" vert="horz" wrap="square" numCol="1" spcCol="0" rtlCol="0" fromWordArt="0" anchor="ctr" anchorCtr="0" forceAA="0" compatLnSpc="1">
              <a:noAutofit/>
            </a:bodyPr>
            <a:lstStyle/>
            <a:p>
              <a:pPr algn="ctr"/>
              <a:r>
                <a:rPr lang="zh-CN" altLang="en-US" sz="800">
                  <a:solidFill>
                    <a:schemeClr val="tx1"/>
                  </a:solidFill>
                  <a:latin typeface="微软雅黑" panose="020B0503020204020204" charset="-122"/>
                  <a:ea typeface="微软雅黑" panose="020B0503020204020204" charset="-122"/>
                </a:rPr>
                <a:t>财务管理</a:t>
              </a:r>
              <a:endParaRPr lang="zh-CN" altLang="en-US" sz="800">
                <a:solidFill>
                  <a:schemeClr val="tx1"/>
                </a:solidFill>
                <a:latin typeface="微软雅黑" panose="020B0503020204020204" charset="-122"/>
                <a:ea typeface="微软雅黑" panose="020B0503020204020204" charset="-122"/>
              </a:endParaRPr>
            </a:p>
          </p:txBody>
        </p:sp>
        <p:sp>
          <p:nvSpPr>
            <p:cNvPr id="36" name="矩形 35"/>
            <p:cNvSpPr/>
            <p:nvPr/>
          </p:nvSpPr>
          <p:spPr>
            <a:xfrm>
              <a:off x="5360397" y="2550184"/>
              <a:ext cx="636551" cy="224118"/>
            </a:xfrm>
            <a:prstGeom prst="rect">
              <a:avLst/>
            </a:prstGeom>
            <a:solidFill>
              <a:srgbClr val="FCEFEC"/>
            </a:solidFill>
            <a:ln w="3175" cmpd="sng">
              <a:solidFill>
                <a:srgbClr val="E66642"/>
              </a:solidFill>
              <a:prstDash val="dash"/>
            </a:ln>
          </p:spPr>
          <p:style>
            <a:lnRef idx="2">
              <a:srgbClr val="7A7A7A">
                <a:shade val="50000"/>
              </a:srgbClr>
            </a:lnRef>
            <a:fillRef idx="1">
              <a:srgbClr val="7A7A7A"/>
            </a:fillRef>
            <a:effectRef idx="0">
              <a:srgbClr val="7A7A7A"/>
            </a:effectRef>
            <a:fontRef idx="minor">
              <a:srgbClr val="FFFFFF"/>
            </a:fontRef>
          </p:style>
          <p:txBody>
            <a:bodyPr vertOverflow="overflow" horzOverflow="overflow" vert="horz" wrap="square" numCol="1" spcCol="0" rtlCol="0" fromWordArt="0" anchor="ctr" anchorCtr="0" forceAA="0" compatLnSpc="1">
              <a:noAutofit/>
            </a:bodyPr>
            <a:lstStyle/>
            <a:p>
              <a:pPr algn="ctr"/>
              <a:r>
                <a:rPr lang="zh-CN" altLang="en-US" sz="800">
                  <a:solidFill>
                    <a:schemeClr val="tx1"/>
                  </a:solidFill>
                  <a:latin typeface="微软雅黑" panose="020B0503020204020204" charset="-122"/>
                  <a:ea typeface="微软雅黑" panose="020B0503020204020204" charset="-122"/>
                </a:rPr>
                <a:t>绩效评价</a:t>
              </a:r>
              <a:endParaRPr lang="zh-CN" altLang="en-US" sz="800">
                <a:solidFill>
                  <a:schemeClr val="tx1"/>
                </a:solidFill>
                <a:latin typeface="微软雅黑" panose="020B0503020204020204" charset="-122"/>
                <a:ea typeface="微软雅黑" panose="020B0503020204020204" charset="-122"/>
              </a:endParaRPr>
            </a:p>
          </p:txBody>
        </p:sp>
        <p:sp>
          <p:nvSpPr>
            <p:cNvPr id="37" name="矩形 36"/>
            <p:cNvSpPr/>
            <p:nvPr/>
          </p:nvSpPr>
          <p:spPr>
            <a:xfrm>
              <a:off x="5664060" y="2064000"/>
              <a:ext cx="636551" cy="224118"/>
            </a:xfrm>
            <a:prstGeom prst="rect">
              <a:avLst/>
            </a:prstGeom>
            <a:solidFill>
              <a:srgbClr val="FCEFEC"/>
            </a:solidFill>
            <a:ln w="3175" cmpd="sng">
              <a:solidFill>
                <a:srgbClr val="E66642"/>
              </a:solidFill>
              <a:prstDash val="dash"/>
            </a:ln>
          </p:spPr>
          <p:style>
            <a:lnRef idx="2">
              <a:srgbClr val="7A7A7A">
                <a:shade val="50000"/>
              </a:srgbClr>
            </a:lnRef>
            <a:fillRef idx="1">
              <a:srgbClr val="7A7A7A"/>
            </a:fillRef>
            <a:effectRef idx="0">
              <a:srgbClr val="7A7A7A"/>
            </a:effectRef>
            <a:fontRef idx="minor">
              <a:srgbClr val="FFFFFF"/>
            </a:fontRef>
          </p:style>
          <p:txBody>
            <a:bodyPr vertOverflow="overflow" horzOverflow="overflow" vert="horz" wrap="square" numCol="1" spcCol="0" rtlCol="0" fromWordArt="0" anchor="ctr" anchorCtr="0" forceAA="0" compatLnSpc="1">
              <a:noAutofit/>
            </a:bodyPr>
            <a:lstStyle/>
            <a:p>
              <a:pPr algn="ctr"/>
              <a:r>
                <a:rPr lang="zh-CN" altLang="en-US" sz="800">
                  <a:solidFill>
                    <a:schemeClr val="tx1"/>
                  </a:solidFill>
                  <a:latin typeface="微软雅黑" panose="020B0503020204020204" charset="-122"/>
                  <a:ea typeface="微软雅黑" panose="020B0503020204020204" charset="-122"/>
                </a:rPr>
                <a:t>改进</a:t>
              </a:r>
              <a:endParaRPr lang="zh-CN" altLang="en-US" sz="800">
                <a:solidFill>
                  <a:schemeClr val="tx1"/>
                </a:solidFill>
                <a:latin typeface="微软雅黑" panose="020B0503020204020204" charset="-122"/>
                <a:ea typeface="微软雅黑" panose="020B0503020204020204" charset="-122"/>
              </a:endParaRPr>
            </a:p>
          </p:txBody>
        </p:sp>
        <p:sp>
          <p:nvSpPr>
            <p:cNvPr id="38" name="右弧形箭头 2"/>
            <p:cNvSpPr/>
            <p:nvPr/>
          </p:nvSpPr>
          <p:spPr>
            <a:xfrm>
              <a:off x="8426935" y="2234657"/>
              <a:ext cx="501538" cy="1698536"/>
            </a:xfrm>
            <a:prstGeom prst="curved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39" name="右弧形箭头 2"/>
            <p:cNvSpPr/>
            <p:nvPr/>
          </p:nvSpPr>
          <p:spPr>
            <a:xfrm rot="10800000">
              <a:off x="4937324" y="2234657"/>
              <a:ext cx="501538" cy="1698536"/>
            </a:xfrm>
            <a:prstGeom prst="curved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grpSp>
      <p:sp>
        <p:nvSpPr>
          <p:cNvPr id="40" name="文本框 39"/>
          <p:cNvSpPr txBox="1"/>
          <p:nvPr/>
        </p:nvSpPr>
        <p:spPr>
          <a:xfrm>
            <a:off x="9040901" y="1979385"/>
            <a:ext cx="1873530" cy="3170099"/>
          </a:xfrm>
          <a:prstGeom prst="rect">
            <a:avLst/>
          </a:prstGeom>
          <a:noFill/>
        </p:spPr>
        <p:txBody>
          <a:bodyPr wrap="square">
            <a:spAutoFit/>
          </a:bodyPr>
          <a:lstStyle>
            <a:defPPr>
              <a:defRPr lang="zh-CN"/>
            </a:defPPr>
            <a:lvl1pPr>
              <a:defRPr sz="6600" b="1">
                <a:latin typeface="Arial" panose="020B0604020202020204" pitchFamily="34" charset="0"/>
                <a:ea typeface="微软雅黑" panose="020B0503020204020204" charset="-122"/>
                <a:cs typeface="Arial" panose="020B0604020202020204" pitchFamily="34" charset="0"/>
              </a:defRPr>
            </a:lvl1pPr>
          </a:lstStyle>
          <a:p>
            <a:r>
              <a:rPr lang="en-US" altLang="zh-CN" sz="20000">
                <a:solidFill>
                  <a:srgbClr val="C00000"/>
                </a:solidFill>
              </a:rPr>
              <a:t>P</a:t>
            </a:r>
            <a:endParaRPr lang="zh-CN" altLang="en-US" sz="20000">
              <a:solidFill>
                <a:srgbClr val="C00000"/>
              </a:solidFill>
            </a:endParaRPr>
          </a:p>
        </p:txBody>
      </p:sp>
      <p:sp>
        <p:nvSpPr>
          <p:cNvPr id="41" name="文本框 40"/>
          <p:cNvSpPr txBox="1"/>
          <p:nvPr/>
        </p:nvSpPr>
        <p:spPr>
          <a:xfrm>
            <a:off x="9615842" y="3088963"/>
            <a:ext cx="646331" cy="369332"/>
          </a:xfrm>
          <a:prstGeom prst="rect">
            <a:avLst/>
          </a:prstGeom>
          <a:noFill/>
        </p:spPr>
        <p:txBody>
          <a:bodyPr wrap="none" rtlCol="0">
            <a:spAutoFit/>
          </a:bodyPr>
          <a:lstStyle/>
          <a:p>
            <a:r>
              <a:rPr lang="zh-CN" altLang="en-US" b="1">
                <a:latin typeface="微软雅黑" panose="020B0503020204020204" charset="-122"/>
                <a:ea typeface="微软雅黑" panose="020B0503020204020204" charset="-122"/>
              </a:rPr>
              <a:t>平台</a:t>
            </a:r>
            <a:endParaRPr lang="zh-CN" altLang="en-US" b="1">
              <a:latin typeface="微软雅黑" panose="020B0503020204020204" charset="-122"/>
              <a:ea typeface="微软雅黑" panose="020B0503020204020204" charset="-122"/>
            </a:endParaRPr>
          </a:p>
        </p:txBody>
      </p:sp>
      <p:sp>
        <p:nvSpPr>
          <p:cNvPr id="42" name="矩形 41"/>
          <p:cNvSpPr/>
          <p:nvPr/>
        </p:nvSpPr>
        <p:spPr>
          <a:xfrm>
            <a:off x="10859307" y="2776224"/>
            <a:ext cx="636551" cy="224118"/>
          </a:xfrm>
          <a:prstGeom prst="rect">
            <a:avLst/>
          </a:prstGeom>
          <a:solidFill>
            <a:srgbClr val="FCEFEC"/>
          </a:solidFill>
          <a:ln w="3175" cmpd="sng">
            <a:solidFill>
              <a:srgbClr val="E66642"/>
            </a:solidFill>
            <a:prstDash val="dash"/>
          </a:ln>
        </p:spPr>
        <p:style>
          <a:lnRef idx="2">
            <a:srgbClr val="7A7A7A">
              <a:shade val="50000"/>
            </a:srgbClr>
          </a:lnRef>
          <a:fillRef idx="1">
            <a:srgbClr val="7A7A7A"/>
          </a:fillRef>
          <a:effectRef idx="0">
            <a:srgbClr val="7A7A7A"/>
          </a:effectRef>
          <a:fontRef idx="minor">
            <a:srgbClr val="FFFFFF"/>
          </a:fontRef>
        </p:style>
        <p:txBody>
          <a:bodyPr vertOverflow="overflow" horzOverflow="overflow" vert="horz" wrap="square" numCol="1" spcCol="0" rtlCol="0" fromWordArt="0" anchor="ctr" anchorCtr="0" forceAA="0" compatLnSpc="1">
            <a:noAutofit/>
          </a:bodyPr>
          <a:lstStyle/>
          <a:p>
            <a:pPr algn="ctr"/>
            <a:r>
              <a:rPr lang="zh-CN" altLang="en-US" sz="800">
                <a:solidFill>
                  <a:schemeClr val="tx1"/>
                </a:solidFill>
                <a:latin typeface="微软雅黑" panose="020B0503020204020204" charset="-122"/>
                <a:ea typeface="微软雅黑" panose="020B0503020204020204" charset="-122"/>
              </a:rPr>
              <a:t>数据平台</a:t>
            </a:r>
            <a:endParaRPr lang="zh-CN" altLang="en-US" sz="800">
              <a:solidFill>
                <a:schemeClr val="tx1"/>
              </a:solidFill>
              <a:latin typeface="微软雅黑" panose="020B0503020204020204" charset="-122"/>
              <a:ea typeface="微软雅黑" panose="020B0503020204020204" charset="-122"/>
            </a:endParaRPr>
          </a:p>
        </p:txBody>
      </p:sp>
      <p:sp>
        <p:nvSpPr>
          <p:cNvPr id="43" name="矩形 42"/>
          <p:cNvSpPr/>
          <p:nvPr/>
        </p:nvSpPr>
        <p:spPr>
          <a:xfrm>
            <a:off x="10859307" y="3307839"/>
            <a:ext cx="636551" cy="224118"/>
          </a:xfrm>
          <a:prstGeom prst="rect">
            <a:avLst/>
          </a:prstGeom>
          <a:solidFill>
            <a:srgbClr val="FCEFEC"/>
          </a:solidFill>
          <a:ln w="3175" cmpd="sng">
            <a:solidFill>
              <a:srgbClr val="E66642"/>
            </a:solidFill>
            <a:prstDash val="dash"/>
          </a:ln>
        </p:spPr>
        <p:style>
          <a:lnRef idx="2">
            <a:srgbClr val="7A7A7A">
              <a:shade val="50000"/>
            </a:srgbClr>
          </a:lnRef>
          <a:fillRef idx="1">
            <a:srgbClr val="7A7A7A"/>
          </a:fillRef>
          <a:effectRef idx="0">
            <a:srgbClr val="7A7A7A"/>
          </a:effectRef>
          <a:fontRef idx="minor">
            <a:srgbClr val="FFFFFF"/>
          </a:fontRef>
        </p:style>
        <p:txBody>
          <a:bodyPr vertOverflow="overflow" horzOverflow="overflow" vert="horz" wrap="square" numCol="1" spcCol="0" rtlCol="0" fromWordArt="0" anchor="ctr" anchorCtr="0" forceAA="0" compatLnSpc="1">
            <a:noAutofit/>
          </a:bodyPr>
          <a:lstStyle/>
          <a:p>
            <a:pPr algn="ctr"/>
            <a:r>
              <a:rPr lang="zh-CN" altLang="en-US" sz="800">
                <a:solidFill>
                  <a:schemeClr val="tx1"/>
                </a:solidFill>
                <a:latin typeface="微软雅黑" panose="020B0503020204020204" charset="-122"/>
                <a:ea typeface="微软雅黑" panose="020B0503020204020204" charset="-122"/>
              </a:rPr>
              <a:t>移动平台</a:t>
            </a:r>
            <a:endParaRPr lang="zh-CN" altLang="en-US" sz="800">
              <a:solidFill>
                <a:schemeClr val="tx1"/>
              </a:solidFill>
              <a:latin typeface="微软雅黑" panose="020B0503020204020204" charset="-122"/>
              <a:ea typeface="微软雅黑" panose="020B0503020204020204" charset="-122"/>
            </a:endParaRPr>
          </a:p>
        </p:txBody>
      </p:sp>
      <p:sp>
        <p:nvSpPr>
          <p:cNvPr id="44" name="矩形 43"/>
          <p:cNvSpPr/>
          <p:nvPr/>
        </p:nvSpPr>
        <p:spPr>
          <a:xfrm>
            <a:off x="10859307" y="3839454"/>
            <a:ext cx="636551" cy="224118"/>
          </a:xfrm>
          <a:prstGeom prst="rect">
            <a:avLst/>
          </a:prstGeom>
          <a:solidFill>
            <a:srgbClr val="FCEFEC"/>
          </a:solidFill>
          <a:ln w="3175" cmpd="sng">
            <a:solidFill>
              <a:srgbClr val="E66642"/>
            </a:solidFill>
            <a:prstDash val="dash"/>
          </a:ln>
        </p:spPr>
        <p:style>
          <a:lnRef idx="2">
            <a:srgbClr val="7A7A7A">
              <a:shade val="50000"/>
            </a:srgbClr>
          </a:lnRef>
          <a:fillRef idx="1">
            <a:srgbClr val="7A7A7A"/>
          </a:fillRef>
          <a:effectRef idx="0">
            <a:srgbClr val="7A7A7A"/>
          </a:effectRef>
          <a:fontRef idx="minor">
            <a:srgbClr val="FFFFFF"/>
          </a:fontRef>
        </p:style>
        <p:txBody>
          <a:bodyPr vertOverflow="overflow" horzOverflow="overflow" vert="horz" wrap="square" numCol="1" spcCol="0" rtlCol="0" fromWordArt="0" anchor="ctr" anchorCtr="0" forceAA="0" compatLnSpc="1">
            <a:noAutofit/>
          </a:bodyPr>
          <a:lstStyle/>
          <a:p>
            <a:pPr algn="ctr"/>
            <a:r>
              <a:rPr lang="zh-CN" altLang="en-US" sz="800">
                <a:solidFill>
                  <a:schemeClr val="tx1"/>
                </a:solidFill>
                <a:latin typeface="微软雅黑" panose="020B0503020204020204" charset="-122"/>
                <a:ea typeface="微软雅黑" panose="020B0503020204020204" charset="-122"/>
              </a:rPr>
              <a:t>低代码</a:t>
            </a:r>
            <a:endParaRPr lang="zh-CN" altLang="en-US" sz="800">
              <a:solidFill>
                <a:schemeClr val="tx1"/>
              </a:solidFill>
              <a:latin typeface="微软雅黑" panose="020B0503020204020204" charset="-122"/>
              <a:ea typeface="微软雅黑" panose="020B0503020204020204" charset="-122"/>
            </a:endParaRPr>
          </a:p>
        </p:txBody>
      </p:sp>
      <p:sp>
        <p:nvSpPr>
          <p:cNvPr id="45" name="矩形 44"/>
          <p:cNvSpPr/>
          <p:nvPr/>
        </p:nvSpPr>
        <p:spPr>
          <a:xfrm>
            <a:off x="10859307" y="4371069"/>
            <a:ext cx="636551" cy="224118"/>
          </a:xfrm>
          <a:prstGeom prst="rect">
            <a:avLst/>
          </a:prstGeom>
          <a:solidFill>
            <a:srgbClr val="FCEFEC"/>
          </a:solidFill>
          <a:ln w="3175" cmpd="sng">
            <a:solidFill>
              <a:srgbClr val="E66642"/>
            </a:solidFill>
            <a:prstDash val="dash"/>
          </a:ln>
        </p:spPr>
        <p:style>
          <a:lnRef idx="2">
            <a:srgbClr val="7A7A7A">
              <a:shade val="50000"/>
            </a:srgbClr>
          </a:lnRef>
          <a:fillRef idx="1">
            <a:srgbClr val="7A7A7A"/>
          </a:fillRef>
          <a:effectRef idx="0">
            <a:srgbClr val="7A7A7A"/>
          </a:effectRef>
          <a:fontRef idx="minor">
            <a:srgbClr val="FFFFFF"/>
          </a:fontRef>
        </p:style>
        <p:txBody>
          <a:bodyPr vertOverflow="overflow" horzOverflow="overflow" vert="horz" wrap="square" numCol="1" spcCol="0" rtlCol="0" fromWordArt="0" anchor="ctr" anchorCtr="0" forceAA="0" compatLnSpc="1">
            <a:noAutofit/>
          </a:bodyPr>
          <a:lstStyle/>
          <a:p>
            <a:pPr algn="ctr"/>
            <a:r>
              <a:rPr lang="zh-CN" altLang="en-US" sz="800">
                <a:solidFill>
                  <a:schemeClr val="tx1"/>
                </a:solidFill>
                <a:latin typeface="微软雅黑" panose="020B0503020204020204" charset="-122"/>
                <a:ea typeface="微软雅黑" panose="020B0503020204020204" charset="-122"/>
              </a:rPr>
              <a:t>集成平台</a:t>
            </a:r>
            <a:endParaRPr lang="zh-CN" altLang="en-US" sz="800">
              <a:solidFill>
                <a:schemeClr val="tx1"/>
              </a:solidFill>
              <a:latin typeface="微软雅黑" panose="020B0503020204020204" charset="-122"/>
              <a:ea typeface="微软雅黑" panose="020B0503020204020204" charset="-122"/>
            </a:endParaRPr>
          </a:p>
        </p:txBody>
      </p:sp>
      <p:sp>
        <p:nvSpPr>
          <p:cNvPr id="46" name="矩形 45"/>
          <p:cNvSpPr/>
          <p:nvPr/>
        </p:nvSpPr>
        <p:spPr>
          <a:xfrm>
            <a:off x="10859307" y="4902686"/>
            <a:ext cx="636551" cy="224118"/>
          </a:xfrm>
          <a:prstGeom prst="rect">
            <a:avLst/>
          </a:prstGeom>
          <a:solidFill>
            <a:srgbClr val="FCEFEC"/>
          </a:solidFill>
          <a:ln w="3175" cmpd="sng">
            <a:solidFill>
              <a:srgbClr val="E66642"/>
            </a:solidFill>
            <a:prstDash val="dash"/>
          </a:ln>
        </p:spPr>
        <p:style>
          <a:lnRef idx="2">
            <a:srgbClr val="7A7A7A">
              <a:shade val="50000"/>
            </a:srgbClr>
          </a:lnRef>
          <a:fillRef idx="1">
            <a:srgbClr val="7A7A7A"/>
          </a:fillRef>
          <a:effectRef idx="0">
            <a:srgbClr val="7A7A7A"/>
          </a:effectRef>
          <a:fontRef idx="minor">
            <a:srgbClr val="FFFFFF"/>
          </a:fontRef>
        </p:style>
        <p:txBody>
          <a:bodyPr vertOverflow="overflow" horzOverflow="overflow" vert="horz" wrap="square" numCol="1" spcCol="0" rtlCol="0" fromWordArt="0" anchor="ctr" anchorCtr="0" forceAA="0" compatLnSpc="1">
            <a:noAutofit/>
          </a:bodyPr>
          <a:lstStyle/>
          <a:p>
            <a:pPr algn="ctr"/>
            <a:r>
              <a:rPr lang="zh-CN" altLang="en-US" sz="800">
                <a:solidFill>
                  <a:schemeClr val="tx1"/>
                </a:solidFill>
                <a:latin typeface="微软雅黑" panose="020B0503020204020204" charset="-122"/>
                <a:ea typeface="微软雅黑" panose="020B0503020204020204" charset="-122"/>
              </a:rPr>
              <a:t>技术平台</a:t>
            </a:r>
            <a:endParaRPr lang="zh-CN" altLang="en-US" sz="800">
              <a:solidFill>
                <a:schemeClr val="tx1"/>
              </a:solidFill>
              <a:latin typeface="微软雅黑" panose="020B0503020204020204" charset="-122"/>
              <a:ea typeface="微软雅黑" panose="020B0503020204020204" charset="-122"/>
            </a:endParaRPr>
          </a:p>
        </p:txBody>
      </p:sp>
      <p:sp>
        <p:nvSpPr>
          <p:cNvPr id="47" name="文本框 46"/>
          <p:cNvSpPr txBox="1"/>
          <p:nvPr/>
        </p:nvSpPr>
        <p:spPr>
          <a:xfrm>
            <a:off x="517236" y="1492903"/>
            <a:ext cx="3904709" cy="338554"/>
          </a:xfrm>
          <a:prstGeom prst="rect">
            <a:avLst/>
          </a:prstGeom>
          <a:noFill/>
        </p:spPr>
        <p:txBody>
          <a:bodyPr wrap="square">
            <a:spAutoFit/>
          </a:bodyPr>
          <a:lstStyle/>
          <a:p>
            <a:r>
              <a:rPr lang="zh-CN" altLang="en-US" sz="1600">
                <a:latin typeface="微软雅黑" panose="020B0503020204020204" charset="-122"/>
                <a:ea typeface="微软雅黑" panose="020B0503020204020204" charset="-122"/>
              </a:rPr>
              <a:t>连接并驱动组织内部与外部、各信息系统</a:t>
            </a:r>
            <a:endParaRPr lang="zh-CN" altLang="en-US" sz="1600">
              <a:latin typeface="微软雅黑" panose="020B0503020204020204" charset="-122"/>
              <a:ea typeface="微软雅黑" panose="020B0503020204020204" charset="-122"/>
            </a:endParaRPr>
          </a:p>
        </p:txBody>
      </p:sp>
      <p:sp>
        <p:nvSpPr>
          <p:cNvPr id="48" name="文本框 47"/>
          <p:cNvSpPr txBox="1"/>
          <p:nvPr/>
        </p:nvSpPr>
        <p:spPr>
          <a:xfrm>
            <a:off x="4928347" y="1499329"/>
            <a:ext cx="3904709" cy="338554"/>
          </a:xfrm>
          <a:prstGeom prst="rect">
            <a:avLst/>
          </a:prstGeom>
          <a:noFill/>
        </p:spPr>
        <p:txBody>
          <a:bodyPr wrap="square">
            <a:spAutoFit/>
          </a:bodyPr>
          <a:lstStyle/>
          <a:p>
            <a:pPr algn="ctr"/>
            <a:r>
              <a:rPr lang="zh-CN" altLang="en-US" sz="1600">
                <a:latin typeface="微软雅黑" panose="020B0503020204020204" charset="-122"/>
                <a:ea typeface="微软雅黑" panose="020B0503020204020204" charset="-122"/>
              </a:rPr>
              <a:t>实现运营管理闭环</a:t>
            </a:r>
            <a:endParaRPr lang="zh-CN" altLang="en-US" sz="1600">
              <a:latin typeface="微软雅黑" panose="020B0503020204020204" charset="-122"/>
              <a:ea typeface="微软雅黑" panose="020B0503020204020204" charset="-122"/>
            </a:endParaRPr>
          </a:p>
        </p:txBody>
      </p:sp>
      <p:sp>
        <p:nvSpPr>
          <p:cNvPr id="49" name="文本框 48"/>
          <p:cNvSpPr txBox="1"/>
          <p:nvPr/>
        </p:nvSpPr>
        <p:spPr>
          <a:xfrm>
            <a:off x="8025311" y="1495011"/>
            <a:ext cx="3904709" cy="338554"/>
          </a:xfrm>
          <a:prstGeom prst="rect">
            <a:avLst/>
          </a:prstGeom>
          <a:noFill/>
        </p:spPr>
        <p:txBody>
          <a:bodyPr wrap="square">
            <a:spAutoFit/>
          </a:bodyPr>
          <a:lstStyle/>
          <a:p>
            <a:pPr algn="ctr"/>
            <a:r>
              <a:rPr lang="zh-CN" altLang="en-US" sz="1600">
                <a:latin typeface="微软雅黑" panose="020B0503020204020204" charset="-122"/>
                <a:ea typeface="微软雅黑" panose="020B0503020204020204" charset="-122"/>
              </a:rPr>
              <a:t>平台能力保障</a:t>
            </a:r>
            <a:endParaRPr lang="zh-CN" altLang="en-US" sz="1600">
              <a:latin typeface="微软雅黑" panose="020B0503020204020204" charset="-122"/>
              <a:ea typeface="微软雅黑" panose="020B0503020204020204" charset="-122"/>
            </a:endParaRPr>
          </a:p>
        </p:txBody>
      </p:sp>
      <p:sp>
        <p:nvSpPr>
          <p:cNvPr id="50" name="文本框 49"/>
          <p:cNvSpPr txBox="1"/>
          <p:nvPr/>
        </p:nvSpPr>
        <p:spPr>
          <a:xfrm>
            <a:off x="1711085" y="5548332"/>
            <a:ext cx="1762713" cy="369332"/>
          </a:xfrm>
          <a:prstGeom prst="rect">
            <a:avLst/>
          </a:prstGeom>
          <a:noFill/>
        </p:spPr>
        <p:txBody>
          <a:bodyPr wrap="square">
            <a:spAutoFit/>
          </a:bodyPr>
          <a:lstStyle/>
          <a:p>
            <a:r>
              <a:rPr lang="en-US" altLang="zh-CN" b="1" dirty="0">
                <a:latin typeface="微软雅黑" panose="020B0503020204020204" charset="-122"/>
                <a:ea typeface="微软雅黑" panose="020B0503020204020204" charset="-122"/>
              </a:rPr>
              <a:t>Collaborative</a:t>
            </a:r>
            <a:endParaRPr lang="zh-CN" altLang="en-US" b="1" dirty="0">
              <a:latin typeface="微软雅黑" panose="020B0503020204020204" charset="-122"/>
              <a:ea typeface="微软雅黑" panose="020B0503020204020204" charset="-122"/>
            </a:endParaRPr>
          </a:p>
        </p:txBody>
      </p:sp>
      <p:sp>
        <p:nvSpPr>
          <p:cNvPr id="51" name="文本框 50"/>
          <p:cNvSpPr txBox="1"/>
          <p:nvPr/>
        </p:nvSpPr>
        <p:spPr>
          <a:xfrm>
            <a:off x="6142830" y="5548332"/>
            <a:ext cx="1655942" cy="369332"/>
          </a:xfrm>
          <a:prstGeom prst="rect">
            <a:avLst/>
          </a:prstGeom>
          <a:noFill/>
        </p:spPr>
        <p:txBody>
          <a:bodyPr wrap="square">
            <a:spAutoFit/>
          </a:bodyPr>
          <a:lstStyle/>
          <a:p>
            <a:r>
              <a:rPr lang="en-US" altLang="zh-CN" b="1" dirty="0">
                <a:latin typeface="微软雅黑" panose="020B0503020204020204" charset="-122"/>
                <a:ea typeface="微软雅黑" panose="020B0503020204020204" charset="-122"/>
              </a:rPr>
              <a:t>Operation</a:t>
            </a:r>
            <a:endParaRPr lang="zh-CN" altLang="en-US" b="1" dirty="0">
              <a:latin typeface="微软雅黑" panose="020B0503020204020204" charset="-122"/>
              <a:ea typeface="微软雅黑" panose="020B0503020204020204" charset="-122"/>
            </a:endParaRPr>
          </a:p>
        </p:txBody>
      </p:sp>
      <p:sp>
        <p:nvSpPr>
          <p:cNvPr id="52" name="文本框 51"/>
          <p:cNvSpPr txBox="1"/>
          <p:nvPr/>
        </p:nvSpPr>
        <p:spPr>
          <a:xfrm>
            <a:off x="9615842" y="5548332"/>
            <a:ext cx="1205939" cy="369332"/>
          </a:xfrm>
          <a:prstGeom prst="rect">
            <a:avLst/>
          </a:prstGeom>
          <a:noFill/>
        </p:spPr>
        <p:txBody>
          <a:bodyPr wrap="square">
            <a:spAutoFit/>
          </a:bodyPr>
          <a:lstStyle/>
          <a:p>
            <a:r>
              <a:rPr lang="en-US" altLang="zh-CN" b="1" dirty="0">
                <a:latin typeface="微软雅黑" panose="020B0503020204020204" charset="-122"/>
                <a:ea typeface="微软雅黑" panose="020B0503020204020204" charset="-122"/>
              </a:rPr>
              <a:t>Platform</a:t>
            </a:r>
            <a:endParaRPr lang="zh-CN" altLang="en-US" b="1" dirty="0">
              <a:latin typeface="微软雅黑" panose="020B0503020204020204" charset="-122"/>
              <a:ea typeface="微软雅黑" panose="020B0503020204020204" charset="-122"/>
            </a:endParaRPr>
          </a:p>
        </p:txBody>
      </p:sp>
      <p:sp>
        <p:nvSpPr>
          <p:cNvPr id="54" name="矩形 53"/>
          <p:cNvSpPr/>
          <p:nvPr/>
        </p:nvSpPr>
        <p:spPr>
          <a:xfrm>
            <a:off x="10861370" y="2247308"/>
            <a:ext cx="636551" cy="224118"/>
          </a:xfrm>
          <a:prstGeom prst="rect">
            <a:avLst/>
          </a:prstGeom>
          <a:solidFill>
            <a:srgbClr val="FCEFEC"/>
          </a:solidFill>
          <a:ln w="3175" cmpd="sng">
            <a:solidFill>
              <a:srgbClr val="E66642"/>
            </a:solidFill>
            <a:prstDash val="dash"/>
          </a:ln>
        </p:spPr>
        <p:style>
          <a:lnRef idx="2">
            <a:srgbClr val="7A7A7A">
              <a:shade val="50000"/>
            </a:srgbClr>
          </a:lnRef>
          <a:fillRef idx="1">
            <a:srgbClr val="7A7A7A"/>
          </a:fillRef>
          <a:effectRef idx="0">
            <a:srgbClr val="7A7A7A"/>
          </a:effectRef>
          <a:fontRef idx="minor">
            <a:srgbClr val="FFFFFF"/>
          </a:fontRef>
        </p:style>
        <p:txBody>
          <a:bodyPr vertOverflow="overflow" horzOverflow="overflow" vert="horz" wrap="square" numCol="1" spcCol="0" rtlCol="0" fromWordArt="0" anchor="ctr" anchorCtr="0" forceAA="0" compatLnSpc="1">
            <a:noAutofit/>
          </a:bodyPr>
          <a:lstStyle/>
          <a:p>
            <a:pPr algn="ctr"/>
            <a:r>
              <a:rPr lang="en-US" altLang="zh-CN" sz="800">
                <a:solidFill>
                  <a:schemeClr val="tx1"/>
                </a:solidFill>
                <a:latin typeface="微软雅黑" panose="020B0503020204020204" charset="-122"/>
                <a:ea typeface="微软雅黑" panose="020B0503020204020204" charset="-122"/>
              </a:rPr>
              <a:t>AI</a:t>
            </a:r>
            <a:endParaRPr lang="zh-CN" altLang="en-US" sz="800">
              <a:solidFill>
                <a:schemeClr val="tx1"/>
              </a:solidFill>
              <a:latin typeface="微软雅黑" panose="020B0503020204020204" charset="-122"/>
              <a:ea typeface="微软雅黑" panose="020B0503020204020204" charset="-122"/>
            </a:endParaRPr>
          </a:p>
        </p:txBody>
      </p:sp>
      <p:sp>
        <p:nvSpPr>
          <p:cNvPr id="56" name="副标题 55"/>
          <p:cNvSpPr>
            <a:spLocks noGrp="1"/>
          </p:cNvSpPr>
          <p:nvPr>
            <p:ph type="body" sz="quarter" idx="13"/>
          </p:nvPr>
        </p:nvSpPr>
        <p:spPr/>
        <p:txBody>
          <a:bodyPr/>
          <a:lstStyle/>
          <a:p>
            <a:r>
              <a:rPr lang="en-US" altLang="zh-CN"/>
              <a:t>COP</a:t>
            </a:r>
            <a:r>
              <a:rPr lang="zh-CN" altLang="en-US"/>
              <a:t>协同运营平台，连接</a:t>
            </a:r>
            <a:r>
              <a:rPr lang="en-US" altLang="zh-CN"/>
              <a:t>&amp;</a:t>
            </a:r>
            <a:r>
              <a:rPr lang="zh-CN" altLang="en-US"/>
              <a:t>驱动组织和信息系统</a:t>
            </a:r>
            <a:endParaRPr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zh-CN" altLang="en-US" sz="2400" b="1">
                <a:solidFill>
                  <a:schemeClr val="bg1"/>
                </a:solidFill>
                <a:latin typeface="微软雅黑" panose="020B0503020204020204" charset="-122"/>
                <a:ea typeface="微软雅黑" panose="020B0503020204020204" charset="-122"/>
                <a:cs typeface="OPPOSans H" panose="00020600040101010101"/>
              </a:rPr>
              <a:t>以客户为中心的主营业务一体化管理</a:t>
            </a:r>
            <a:endParaRPr lang="zh-CN" altLang="en-US" sz="2400" b="1">
              <a:solidFill>
                <a:schemeClr val="bg1"/>
              </a:solidFill>
              <a:latin typeface="微软雅黑" panose="020B0503020204020204" charset="-122"/>
              <a:ea typeface="微软雅黑" panose="020B0503020204020204" charset="-122"/>
              <a:cs typeface="OPPOSans H" panose="00020600040101010101"/>
            </a:endParaRPr>
          </a:p>
        </p:txBody>
      </p:sp>
      <p:grpSp>
        <p:nvGrpSpPr>
          <p:cNvPr id="46" name="组合 45"/>
          <p:cNvGrpSpPr/>
          <p:nvPr/>
        </p:nvGrpSpPr>
        <p:grpSpPr>
          <a:xfrm>
            <a:off x="390143" y="1548702"/>
            <a:ext cx="9435348" cy="4197628"/>
            <a:chOff x="554499" y="1132125"/>
            <a:chExt cx="11237924" cy="4999565"/>
          </a:xfrm>
        </p:grpSpPr>
        <p:grpSp>
          <p:nvGrpSpPr>
            <p:cNvPr id="3" name="组合 2"/>
            <p:cNvGrpSpPr/>
            <p:nvPr/>
          </p:nvGrpSpPr>
          <p:grpSpPr>
            <a:xfrm>
              <a:off x="2454563" y="1507013"/>
              <a:ext cx="7152539" cy="4189388"/>
              <a:chOff x="2495271" y="1970480"/>
              <a:chExt cx="7152539" cy="4189388"/>
            </a:xfrm>
          </p:grpSpPr>
          <p:sp>
            <p:nvSpPr>
              <p:cNvPr id="4" name="椭圆 3"/>
              <p:cNvSpPr/>
              <p:nvPr/>
            </p:nvSpPr>
            <p:spPr>
              <a:xfrm>
                <a:off x="4791933" y="3288229"/>
                <a:ext cx="2656687" cy="1514354"/>
              </a:xfrm>
              <a:prstGeom prst="ellipse">
                <a:avLst/>
              </a:prstGeom>
              <a:solidFill>
                <a:srgbClr val="0070C0"/>
              </a:solidFill>
              <a:ln w="19050" cap="flat" cmpd="sng" algn="ctr">
                <a:solidFill>
                  <a:srgbClr val="FFFFFF"/>
                </a:solidFill>
                <a:prstDash val="solid"/>
                <a:miter lim="800000"/>
              </a:ln>
              <a:effectLst/>
            </p:spPr>
            <p:txBody>
              <a:bodyPr lIns="0" rIns="40635"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rPr>
                  <a:t>以客户为中心</a:t>
                </a:r>
                <a:endParaRPr kumimoji="0" lang="zh-CN" altLang="en-US" sz="20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5" name="箭头: 环形 4"/>
              <p:cNvSpPr/>
              <p:nvPr/>
            </p:nvSpPr>
            <p:spPr>
              <a:xfrm>
                <a:off x="2708108" y="1976080"/>
                <a:ext cx="6726864" cy="4077529"/>
              </a:xfrm>
              <a:prstGeom prst="circularArrow">
                <a:avLst>
                  <a:gd name="adj1" fmla="val 5544"/>
                  <a:gd name="adj2" fmla="val 330680"/>
                  <a:gd name="adj3" fmla="val 14487441"/>
                  <a:gd name="adj4" fmla="val 16966453"/>
                  <a:gd name="adj5" fmla="val 5757"/>
                </a:avLst>
              </a:prstGeom>
              <a:solidFill>
                <a:srgbClr val="22B1DE">
                  <a:tint val="40000"/>
                  <a:hueOff val="0"/>
                  <a:satOff val="0"/>
                  <a:lumOff val="0"/>
                  <a:alphaOff val="0"/>
                </a:srgbClr>
              </a:solidFill>
              <a:ln>
                <a:noFill/>
              </a:ln>
              <a:effectLst/>
            </p:spPr>
            <p:txBody>
              <a:bodyPr/>
              <a:lstStyle/>
              <a:p>
                <a:endParaRPr lang="zh-CN" altLang="en-US"/>
              </a:p>
            </p:txBody>
          </p:sp>
          <p:grpSp>
            <p:nvGrpSpPr>
              <p:cNvPr id="6" name="组合 5"/>
              <p:cNvGrpSpPr/>
              <p:nvPr/>
            </p:nvGrpSpPr>
            <p:grpSpPr>
              <a:xfrm>
                <a:off x="5424071" y="1970480"/>
                <a:ext cx="1294939" cy="711752"/>
                <a:chOff x="2594734" y="-104837"/>
                <a:chExt cx="1147235" cy="630568"/>
              </a:xfrm>
            </p:grpSpPr>
            <p:sp>
              <p:nvSpPr>
                <p:cNvPr id="34" name="矩形: 圆角 33"/>
                <p:cNvSpPr/>
                <p:nvPr/>
              </p:nvSpPr>
              <p:spPr>
                <a:xfrm>
                  <a:off x="2594734" y="-104837"/>
                  <a:ext cx="1147235" cy="630568"/>
                </a:xfrm>
                <a:prstGeom prst="roundRect">
                  <a:avLst/>
                </a:prstGeom>
                <a:solidFill>
                  <a:srgbClr val="22B1DE">
                    <a:hueOff val="0"/>
                    <a:satOff val="0"/>
                    <a:lumOff val="0"/>
                    <a:alphaOff val="0"/>
                  </a:srgbClr>
                </a:solidFill>
                <a:ln w="12700" cap="flat" cmpd="sng" algn="ctr">
                  <a:solidFill>
                    <a:srgbClr val="FFFFFF">
                      <a:hueOff val="0"/>
                      <a:satOff val="0"/>
                      <a:lumOff val="0"/>
                      <a:alphaOff val="0"/>
                    </a:srgbClr>
                  </a:solidFill>
                  <a:prstDash val="solid"/>
                  <a:miter lim="800000"/>
                </a:ln>
                <a:effectLst/>
              </p:spPr>
              <p:txBody>
                <a:bodyPr/>
                <a:lstStyle/>
                <a:p>
                  <a:endParaRPr lang="zh-CN" altLang="en-US"/>
                </a:p>
              </p:txBody>
            </p:sp>
            <p:sp>
              <p:nvSpPr>
                <p:cNvPr id="35" name="矩形: 圆角 5"/>
                <p:cNvSpPr txBox="1"/>
                <p:nvPr/>
              </p:nvSpPr>
              <p:spPr>
                <a:xfrm>
                  <a:off x="2625516" y="-74055"/>
                  <a:ext cx="1085671" cy="569004"/>
                </a:xfrm>
                <a:prstGeom prst="rect">
                  <a:avLst/>
                </a:prstGeom>
                <a:noFill/>
                <a:ln>
                  <a:noFill/>
                </a:ln>
                <a:effectLst/>
              </p:spPr>
              <p:txBody>
                <a:bodyPr spcFirstLastPara="0" vert="horz" wrap="square" lIns="51607" tIns="51607" rIns="51607" bIns="51607" numCol="1" spcCol="1270" anchor="ctr" anchorCtr="0">
                  <a:noAutofit/>
                </a:bodyPr>
                <a:lstStyle/>
                <a:p>
                  <a:pPr marL="0" marR="0" lvl="0" indent="0" algn="ctr" defTabSz="601980" eaLnBrk="1" fontAlgn="auto" latinLnBrk="0" hangingPunct="1">
                    <a:lnSpc>
                      <a:spcPct val="90000"/>
                    </a:lnSpc>
                    <a:spcBef>
                      <a:spcPct val="0"/>
                    </a:spcBef>
                    <a:spcAft>
                      <a:spcPct val="35000"/>
                    </a:spcAft>
                    <a:buClrTx/>
                    <a:buSzTx/>
                    <a:buFontTx/>
                    <a:buNone/>
                    <a:defRPr/>
                  </a:pPr>
                  <a:r>
                    <a:rPr lang="en-US" altLang="zh-CN" sz="1355" b="1" kern="0">
                      <a:solidFill>
                        <a:srgbClr val="FFFFFF"/>
                      </a:solidFill>
                      <a:latin typeface="微软雅黑" panose="020B0503020204020204" charset="-122"/>
                      <a:ea typeface="微软雅黑" panose="020B0503020204020204" charset="-122"/>
                    </a:rPr>
                    <a:t>CRM</a:t>
                  </a:r>
                  <a:endParaRPr kumimoji="0" lang="zh-CN" altLang="en-US" sz="1355" b="1" i="0" u="none" strike="noStrike" kern="0" cap="none" spc="0" normalizeH="0" baseline="0" noProof="0" dirty="0">
                    <a:ln>
                      <a:noFill/>
                    </a:ln>
                    <a:solidFill>
                      <a:srgbClr val="FFFFFF"/>
                    </a:solidFill>
                    <a:effectLst/>
                    <a:uLnTx/>
                    <a:uFillTx/>
                    <a:latin typeface="Calibri" panose="020F0502020204030204"/>
                    <a:ea typeface="幼圆"/>
                    <a:cs typeface="+mn-cs"/>
                  </a:endParaRPr>
                </a:p>
              </p:txBody>
            </p:sp>
          </p:grpSp>
          <p:grpSp>
            <p:nvGrpSpPr>
              <p:cNvPr id="7" name="组合 6"/>
              <p:cNvGrpSpPr/>
              <p:nvPr/>
            </p:nvGrpSpPr>
            <p:grpSpPr>
              <a:xfrm>
                <a:off x="7247229" y="2302585"/>
                <a:ext cx="1294939" cy="711752"/>
                <a:chOff x="4209939" y="189387"/>
                <a:chExt cx="1147235" cy="630568"/>
              </a:xfrm>
            </p:grpSpPr>
            <p:sp>
              <p:nvSpPr>
                <p:cNvPr id="32" name="矩形: 圆角 31"/>
                <p:cNvSpPr/>
                <p:nvPr/>
              </p:nvSpPr>
              <p:spPr>
                <a:xfrm>
                  <a:off x="4209939" y="189387"/>
                  <a:ext cx="1147235" cy="630568"/>
                </a:xfrm>
                <a:prstGeom prst="roundRect">
                  <a:avLst/>
                </a:prstGeom>
                <a:solidFill>
                  <a:srgbClr val="7B93D7">
                    <a:hueOff val="0"/>
                    <a:satOff val="0"/>
                    <a:lumOff val="0"/>
                    <a:alphaOff val="0"/>
                  </a:srgbClr>
                </a:solidFill>
                <a:ln w="12700" cap="flat" cmpd="sng" algn="ctr">
                  <a:solidFill>
                    <a:srgbClr val="FFFFFF">
                      <a:hueOff val="0"/>
                      <a:satOff val="0"/>
                      <a:lumOff val="0"/>
                      <a:alphaOff val="0"/>
                    </a:srgbClr>
                  </a:solidFill>
                  <a:prstDash val="solid"/>
                  <a:miter lim="800000"/>
                </a:ln>
                <a:effectLst/>
              </p:spPr>
              <p:txBody>
                <a:bodyPr/>
                <a:lstStyle/>
                <a:p>
                  <a:endParaRPr lang="zh-CN" altLang="en-US"/>
                </a:p>
              </p:txBody>
            </p:sp>
            <p:sp>
              <p:nvSpPr>
                <p:cNvPr id="33" name="矩形: 圆角 7"/>
                <p:cNvSpPr txBox="1"/>
                <p:nvPr/>
              </p:nvSpPr>
              <p:spPr>
                <a:xfrm>
                  <a:off x="4240721" y="220169"/>
                  <a:ext cx="1085671" cy="569004"/>
                </a:xfrm>
                <a:prstGeom prst="rect">
                  <a:avLst/>
                </a:prstGeom>
                <a:noFill/>
                <a:ln>
                  <a:noFill/>
                </a:ln>
                <a:effectLst/>
              </p:spPr>
              <p:txBody>
                <a:bodyPr spcFirstLastPara="0" vert="horz" wrap="square" lIns="51607" tIns="51607" rIns="51607" bIns="51607" numCol="1" spcCol="1270" anchor="ctr" anchorCtr="0">
                  <a:noAutofit/>
                </a:bodyPr>
                <a:lstStyle/>
                <a:p>
                  <a:pPr marL="0" marR="0" lvl="0" indent="0" algn="ctr" defTabSz="601980" eaLnBrk="1" fontAlgn="auto" latinLnBrk="0" hangingPunct="1">
                    <a:lnSpc>
                      <a:spcPct val="90000"/>
                    </a:lnSpc>
                    <a:spcBef>
                      <a:spcPct val="0"/>
                    </a:spcBef>
                    <a:spcAft>
                      <a:spcPct val="35000"/>
                    </a:spcAft>
                    <a:buClrTx/>
                    <a:buSzTx/>
                    <a:buFontTx/>
                    <a:buNone/>
                    <a:defRPr/>
                  </a:pPr>
                  <a:r>
                    <a:rPr lang="zh-CN" altLang="en-US" sz="1355" b="1" kern="0">
                      <a:solidFill>
                        <a:srgbClr val="FFFFFF"/>
                      </a:solidFill>
                      <a:latin typeface="微软雅黑" panose="020B0503020204020204" charset="-122"/>
                      <a:ea typeface="微软雅黑" panose="020B0503020204020204" charset="-122"/>
                    </a:rPr>
                    <a:t>合同管理</a:t>
                  </a:r>
                  <a:endParaRPr kumimoji="0" lang="zh-CN" altLang="en-US" sz="1355"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grpSp>
          <p:grpSp>
            <p:nvGrpSpPr>
              <p:cNvPr id="8" name="组合 7"/>
              <p:cNvGrpSpPr/>
              <p:nvPr/>
            </p:nvGrpSpPr>
            <p:grpSpPr>
              <a:xfrm>
                <a:off x="8352871" y="3171951"/>
                <a:ext cx="1294939" cy="711752"/>
                <a:chOff x="5189468" y="959591"/>
                <a:chExt cx="1147235" cy="630568"/>
              </a:xfrm>
            </p:grpSpPr>
            <p:sp>
              <p:nvSpPr>
                <p:cNvPr id="30" name="矩形: 圆角 29"/>
                <p:cNvSpPr/>
                <p:nvPr/>
              </p:nvSpPr>
              <p:spPr>
                <a:xfrm>
                  <a:off x="5189468" y="959591"/>
                  <a:ext cx="1147235" cy="630568"/>
                </a:xfrm>
                <a:prstGeom prst="roundRect">
                  <a:avLst/>
                </a:prstGeom>
                <a:solidFill>
                  <a:srgbClr val="5D76BA">
                    <a:hueOff val="0"/>
                    <a:satOff val="0"/>
                    <a:lumOff val="0"/>
                    <a:alphaOff val="0"/>
                  </a:srgbClr>
                </a:solidFill>
                <a:ln w="12700" cap="flat" cmpd="sng" algn="ctr">
                  <a:solidFill>
                    <a:srgbClr val="FFFFFF">
                      <a:hueOff val="0"/>
                      <a:satOff val="0"/>
                      <a:lumOff val="0"/>
                      <a:alphaOff val="0"/>
                    </a:srgbClr>
                  </a:solidFill>
                  <a:prstDash val="solid"/>
                  <a:miter lim="800000"/>
                </a:ln>
                <a:effectLst/>
              </p:spPr>
              <p:txBody>
                <a:bodyPr/>
                <a:lstStyle/>
                <a:p>
                  <a:endParaRPr lang="zh-CN" altLang="en-US"/>
                </a:p>
              </p:txBody>
            </p:sp>
            <p:sp>
              <p:nvSpPr>
                <p:cNvPr id="31" name="矩形: 圆角 9"/>
                <p:cNvSpPr txBox="1"/>
                <p:nvPr/>
              </p:nvSpPr>
              <p:spPr>
                <a:xfrm>
                  <a:off x="5220250" y="990373"/>
                  <a:ext cx="1085671" cy="569004"/>
                </a:xfrm>
                <a:prstGeom prst="rect">
                  <a:avLst/>
                </a:prstGeom>
                <a:noFill/>
                <a:ln>
                  <a:noFill/>
                </a:ln>
                <a:effectLst/>
              </p:spPr>
              <p:txBody>
                <a:bodyPr spcFirstLastPara="0" vert="horz" wrap="square" lIns="51607" tIns="51607" rIns="51607" bIns="51607" numCol="1" spcCol="1270" anchor="ctr" anchorCtr="0">
                  <a:noAutofit/>
                </a:bodyPr>
                <a:lstStyle/>
                <a:p>
                  <a:pPr marL="0" marR="0" lvl="0" indent="0" algn="ctr" defTabSz="601980" eaLnBrk="1" fontAlgn="auto" latinLnBrk="0" hangingPunct="1">
                    <a:lnSpc>
                      <a:spcPct val="90000"/>
                    </a:lnSpc>
                    <a:spcBef>
                      <a:spcPct val="0"/>
                    </a:spcBef>
                    <a:spcAft>
                      <a:spcPct val="35000"/>
                    </a:spcAft>
                    <a:buClrTx/>
                    <a:buSzTx/>
                    <a:buFontTx/>
                    <a:buNone/>
                    <a:defRPr/>
                  </a:pPr>
                  <a:r>
                    <a:rPr lang="en-US" altLang="zh-CN" sz="1355" b="1" kern="0">
                      <a:solidFill>
                        <a:srgbClr val="FFFFFF"/>
                      </a:solidFill>
                      <a:latin typeface="微软雅黑" panose="020B0503020204020204" charset="-122"/>
                      <a:ea typeface="微软雅黑" panose="020B0503020204020204" charset="-122"/>
                    </a:rPr>
                    <a:t>SRM</a:t>
                  </a:r>
                  <a:endParaRPr kumimoji="0" lang="zh-CN" altLang="en-US" sz="1355"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grpSp>
          <p:grpSp>
            <p:nvGrpSpPr>
              <p:cNvPr id="9" name="组合 8"/>
              <p:cNvGrpSpPr/>
              <p:nvPr/>
            </p:nvGrpSpPr>
            <p:grpSpPr>
              <a:xfrm>
                <a:off x="8352871" y="4246643"/>
                <a:ext cx="1294939" cy="711752"/>
                <a:chOff x="5189468" y="1911701"/>
                <a:chExt cx="1147235" cy="630568"/>
              </a:xfrm>
            </p:grpSpPr>
            <p:sp>
              <p:nvSpPr>
                <p:cNvPr id="28" name="矩形: 圆角 27"/>
                <p:cNvSpPr/>
                <p:nvPr/>
              </p:nvSpPr>
              <p:spPr>
                <a:xfrm>
                  <a:off x="5189468" y="1911701"/>
                  <a:ext cx="1147235" cy="630568"/>
                </a:xfrm>
                <a:prstGeom prst="roundRect">
                  <a:avLst/>
                </a:prstGeom>
                <a:solidFill>
                  <a:srgbClr val="3DBFD1">
                    <a:hueOff val="0"/>
                    <a:satOff val="0"/>
                    <a:lumOff val="0"/>
                    <a:alphaOff val="0"/>
                  </a:srgbClr>
                </a:solidFill>
                <a:ln w="12700" cap="flat" cmpd="sng" algn="ctr">
                  <a:solidFill>
                    <a:srgbClr val="FFFFFF">
                      <a:hueOff val="0"/>
                      <a:satOff val="0"/>
                      <a:lumOff val="0"/>
                      <a:alphaOff val="0"/>
                    </a:srgbClr>
                  </a:solidFill>
                  <a:prstDash val="solid"/>
                  <a:miter lim="800000"/>
                </a:ln>
                <a:effectLst/>
              </p:spPr>
              <p:txBody>
                <a:bodyPr/>
                <a:lstStyle/>
                <a:p>
                  <a:endParaRPr lang="zh-CN" altLang="en-US"/>
                </a:p>
              </p:txBody>
            </p:sp>
            <p:sp>
              <p:nvSpPr>
                <p:cNvPr id="29" name="矩形: 圆角 11"/>
                <p:cNvSpPr txBox="1"/>
                <p:nvPr/>
              </p:nvSpPr>
              <p:spPr>
                <a:xfrm>
                  <a:off x="5220250" y="1942483"/>
                  <a:ext cx="1085671" cy="569004"/>
                </a:xfrm>
                <a:prstGeom prst="rect">
                  <a:avLst/>
                </a:prstGeom>
                <a:noFill/>
                <a:ln>
                  <a:noFill/>
                </a:ln>
                <a:effectLst/>
              </p:spPr>
              <p:txBody>
                <a:bodyPr spcFirstLastPara="0" vert="horz" wrap="square" lIns="51607" tIns="51607" rIns="51607" bIns="51607" numCol="1" spcCol="1270" anchor="ctr" anchorCtr="0">
                  <a:noAutofit/>
                </a:bodyPr>
                <a:lstStyle/>
                <a:p>
                  <a:pPr marL="0" marR="0" lvl="0" indent="0" algn="ctr" defTabSz="601980" eaLnBrk="1" fontAlgn="auto" latinLnBrk="0" hangingPunct="1">
                    <a:lnSpc>
                      <a:spcPct val="90000"/>
                    </a:lnSpc>
                    <a:spcBef>
                      <a:spcPct val="0"/>
                    </a:spcBef>
                    <a:spcAft>
                      <a:spcPct val="35000"/>
                    </a:spcAft>
                    <a:buClrTx/>
                    <a:buSzTx/>
                    <a:buFontTx/>
                    <a:buNone/>
                    <a:defRPr/>
                  </a:pPr>
                  <a:r>
                    <a:rPr lang="zh-CN" altLang="en-US" sz="1355" b="1" kern="0">
                      <a:solidFill>
                        <a:srgbClr val="FFFFFF"/>
                      </a:solidFill>
                      <a:latin typeface="微软雅黑" panose="020B0503020204020204" charset="-122"/>
                      <a:ea typeface="微软雅黑" panose="020B0503020204020204" charset="-122"/>
                    </a:rPr>
                    <a:t>生产协同</a:t>
                  </a:r>
                  <a:endParaRPr kumimoji="0" lang="zh-CN" altLang="en-US" sz="1355"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grpSp>
          <p:grpSp>
            <p:nvGrpSpPr>
              <p:cNvPr id="10" name="组合 9"/>
              <p:cNvGrpSpPr/>
              <p:nvPr/>
            </p:nvGrpSpPr>
            <p:grpSpPr>
              <a:xfrm>
                <a:off x="7247229" y="5116011"/>
                <a:ext cx="1294939" cy="711752"/>
                <a:chOff x="4209939" y="2681906"/>
                <a:chExt cx="1147235" cy="630568"/>
              </a:xfrm>
            </p:grpSpPr>
            <p:sp>
              <p:nvSpPr>
                <p:cNvPr id="26" name="矩形: 圆角 25"/>
                <p:cNvSpPr/>
                <p:nvPr/>
              </p:nvSpPr>
              <p:spPr>
                <a:xfrm>
                  <a:off x="4209939" y="2681906"/>
                  <a:ext cx="1147235" cy="630568"/>
                </a:xfrm>
                <a:prstGeom prst="roundRect">
                  <a:avLst/>
                </a:prstGeom>
                <a:solidFill>
                  <a:srgbClr val="FFC000">
                    <a:hueOff val="0"/>
                    <a:satOff val="0"/>
                    <a:lumOff val="0"/>
                    <a:alphaOff val="0"/>
                  </a:srgbClr>
                </a:solidFill>
                <a:ln w="12700" cap="flat" cmpd="sng" algn="ctr">
                  <a:solidFill>
                    <a:srgbClr val="FFFFFF">
                      <a:hueOff val="0"/>
                      <a:satOff val="0"/>
                      <a:lumOff val="0"/>
                      <a:alphaOff val="0"/>
                    </a:srgbClr>
                  </a:solidFill>
                  <a:prstDash val="solid"/>
                  <a:miter lim="800000"/>
                </a:ln>
                <a:effectLst/>
              </p:spPr>
              <p:txBody>
                <a:bodyPr/>
                <a:lstStyle/>
                <a:p>
                  <a:endParaRPr lang="zh-CN" altLang="en-US"/>
                </a:p>
              </p:txBody>
            </p:sp>
            <p:sp>
              <p:nvSpPr>
                <p:cNvPr id="27" name="矩形: 圆角 13"/>
                <p:cNvSpPr txBox="1"/>
                <p:nvPr/>
              </p:nvSpPr>
              <p:spPr>
                <a:xfrm>
                  <a:off x="4240721" y="2712688"/>
                  <a:ext cx="1085671" cy="569004"/>
                </a:xfrm>
                <a:prstGeom prst="rect">
                  <a:avLst/>
                </a:prstGeom>
                <a:noFill/>
                <a:ln>
                  <a:noFill/>
                </a:ln>
                <a:effectLst/>
              </p:spPr>
              <p:txBody>
                <a:bodyPr spcFirstLastPara="0" vert="horz" wrap="square" lIns="51607" tIns="51607" rIns="51607" bIns="51607" numCol="1" spcCol="1270" anchor="ctr" anchorCtr="0">
                  <a:noAutofit/>
                </a:bodyPr>
                <a:lstStyle/>
                <a:p>
                  <a:pPr marL="0" marR="0" lvl="0" indent="0" algn="ctr" defTabSz="601980" eaLnBrk="1" fontAlgn="auto" latinLnBrk="0" hangingPunct="1">
                    <a:lnSpc>
                      <a:spcPct val="90000"/>
                    </a:lnSpc>
                    <a:spcBef>
                      <a:spcPct val="0"/>
                    </a:spcBef>
                    <a:spcAft>
                      <a:spcPct val="35000"/>
                    </a:spcAft>
                    <a:buClrTx/>
                    <a:buSzTx/>
                    <a:buFontTx/>
                    <a:buNone/>
                    <a:defRPr/>
                  </a:pPr>
                  <a:r>
                    <a:rPr kumimoji="0" lang="zh-CN" altLang="en-US" sz="1355"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rPr>
                    <a:t>项目管理</a:t>
                  </a:r>
                  <a:endParaRPr kumimoji="0" lang="zh-CN" altLang="en-US" sz="1355"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grpSp>
          <p:grpSp>
            <p:nvGrpSpPr>
              <p:cNvPr id="11" name="组合 10"/>
              <p:cNvGrpSpPr/>
              <p:nvPr/>
            </p:nvGrpSpPr>
            <p:grpSpPr>
              <a:xfrm>
                <a:off x="5424071" y="5448116"/>
                <a:ext cx="1294939" cy="711752"/>
                <a:chOff x="2594734" y="2976131"/>
                <a:chExt cx="1147235" cy="630568"/>
              </a:xfrm>
            </p:grpSpPr>
            <p:sp>
              <p:nvSpPr>
                <p:cNvPr id="24" name="矩形: 圆角 23"/>
                <p:cNvSpPr/>
                <p:nvPr/>
              </p:nvSpPr>
              <p:spPr>
                <a:xfrm>
                  <a:off x="2594734" y="2976131"/>
                  <a:ext cx="1147235" cy="630568"/>
                </a:xfrm>
                <a:prstGeom prst="roundRect">
                  <a:avLst/>
                </a:prstGeom>
                <a:solidFill>
                  <a:srgbClr val="22B1DE">
                    <a:hueOff val="0"/>
                    <a:satOff val="0"/>
                    <a:lumOff val="0"/>
                    <a:alphaOff val="0"/>
                  </a:srgbClr>
                </a:solidFill>
                <a:ln w="12700" cap="flat" cmpd="sng" algn="ctr">
                  <a:solidFill>
                    <a:srgbClr val="FFFFFF">
                      <a:hueOff val="0"/>
                      <a:satOff val="0"/>
                      <a:lumOff val="0"/>
                      <a:alphaOff val="0"/>
                    </a:srgbClr>
                  </a:solidFill>
                  <a:prstDash val="solid"/>
                  <a:miter lim="800000"/>
                </a:ln>
                <a:effectLst/>
              </p:spPr>
              <p:txBody>
                <a:bodyPr/>
                <a:lstStyle/>
                <a:p>
                  <a:endParaRPr lang="zh-CN" altLang="en-US"/>
                </a:p>
              </p:txBody>
            </p:sp>
            <p:sp>
              <p:nvSpPr>
                <p:cNvPr id="25" name="矩形: 圆角 15"/>
                <p:cNvSpPr txBox="1"/>
                <p:nvPr/>
              </p:nvSpPr>
              <p:spPr>
                <a:xfrm>
                  <a:off x="2625516" y="3006913"/>
                  <a:ext cx="1085671" cy="569004"/>
                </a:xfrm>
                <a:prstGeom prst="rect">
                  <a:avLst/>
                </a:prstGeom>
                <a:noFill/>
                <a:ln>
                  <a:noFill/>
                </a:ln>
                <a:effectLst/>
              </p:spPr>
              <p:txBody>
                <a:bodyPr spcFirstLastPara="0" vert="horz" wrap="square" lIns="51607" tIns="51607" rIns="51607" bIns="51607" numCol="1" spcCol="1270" anchor="ctr" anchorCtr="0">
                  <a:noAutofit/>
                </a:bodyPr>
                <a:lstStyle/>
                <a:p>
                  <a:pPr marL="0" marR="0" lvl="0" indent="0" algn="ctr" defTabSz="601980" eaLnBrk="1" fontAlgn="auto" latinLnBrk="0" hangingPunct="1">
                    <a:lnSpc>
                      <a:spcPct val="90000"/>
                    </a:lnSpc>
                    <a:spcBef>
                      <a:spcPct val="0"/>
                    </a:spcBef>
                    <a:spcAft>
                      <a:spcPct val="35000"/>
                    </a:spcAft>
                    <a:buClrTx/>
                    <a:buSzTx/>
                    <a:buFontTx/>
                    <a:buNone/>
                    <a:defRPr/>
                  </a:pPr>
                  <a:r>
                    <a:rPr kumimoji="0" lang="zh-CN" altLang="en-US" sz="1355"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rPr>
                    <a:t>预算费控</a:t>
                  </a:r>
                  <a:endParaRPr kumimoji="0" lang="zh-CN" altLang="en-US" sz="1355"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grpSp>
          <p:grpSp>
            <p:nvGrpSpPr>
              <p:cNvPr id="12" name="组合 11"/>
              <p:cNvGrpSpPr/>
              <p:nvPr/>
            </p:nvGrpSpPr>
            <p:grpSpPr>
              <a:xfrm>
                <a:off x="3667621" y="5116017"/>
                <a:ext cx="1294939" cy="711752"/>
                <a:chOff x="1038630" y="2681912"/>
                <a:chExt cx="1147235" cy="630568"/>
              </a:xfrm>
            </p:grpSpPr>
            <p:sp>
              <p:nvSpPr>
                <p:cNvPr id="22" name="矩形: 圆角 21"/>
                <p:cNvSpPr/>
                <p:nvPr/>
              </p:nvSpPr>
              <p:spPr>
                <a:xfrm>
                  <a:off x="1038630" y="2681912"/>
                  <a:ext cx="1147235" cy="630568"/>
                </a:xfrm>
                <a:prstGeom prst="roundRect">
                  <a:avLst/>
                </a:prstGeom>
                <a:solidFill>
                  <a:srgbClr val="7B93D7">
                    <a:hueOff val="0"/>
                    <a:satOff val="0"/>
                    <a:lumOff val="0"/>
                    <a:alphaOff val="0"/>
                  </a:srgbClr>
                </a:solidFill>
                <a:ln w="12700" cap="flat" cmpd="sng" algn="ctr">
                  <a:solidFill>
                    <a:srgbClr val="FFFFFF">
                      <a:hueOff val="0"/>
                      <a:satOff val="0"/>
                      <a:lumOff val="0"/>
                      <a:alphaOff val="0"/>
                    </a:srgbClr>
                  </a:solidFill>
                  <a:prstDash val="solid"/>
                  <a:miter lim="800000"/>
                </a:ln>
                <a:effectLst/>
              </p:spPr>
              <p:txBody>
                <a:bodyPr/>
                <a:lstStyle/>
                <a:p>
                  <a:endParaRPr lang="zh-CN" altLang="en-US"/>
                </a:p>
              </p:txBody>
            </p:sp>
            <p:sp>
              <p:nvSpPr>
                <p:cNvPr id="23" name="矩形: 圆角 17"/>
                <p:cNvSpPr txBox="1"/>
                <p:nvPr/>
              </p:nvSpPr>
              <p:spPr>
                <a:xfrm>
                  <a:off x="1069412" y="2712694"/>
                  <a:ext cx="1085671" cy="569004"/>
                </a:xfrm>
                <a:prstGeom prst="rect">
                  <a:avLst/>
                </a:prstGeom>
                <a:noFill/>
                <a:ln>
                  <a:noFill/>
                </a:ln>
                <a:effectLst/>
              </p:spPr>
              <p:txBody>
                <a:bodyPr spcFirstLastPara="0" vert="horz" wrap="square" lIns="51607" tIns="51607" rIns="51607" bIns="51607" numCol="1" spcCol="1270" anchor="ctr" anchorCtr="0">
                  <a:noAutofit/>
                </a:bodyPr>
                <a:lstStyle/>
                <a:p>
                  <a:pPr marL="0" marR="0" lvl="0" indent="0" algn="ctr" defTabSz="601980" eaLnBrk="1" fontAlgn="auto" latinLnBrk="0" hangingPunct="1">
                    <a:lnSpc>
                      <a:spcPct val="90000"/>
                    </a:lnSpc>
                    <a:spcBef>
                      <a:spcPct val="0"/>
                    </a:spcBef>
                    <a:spcAft>
                      <a:spcPct val="35000"/>
                    </a:spcAft>
                    <a:buClrTx/>
                    <a:buSzTx/>
                    <a:buFontTx/>
                    <a:buNone/>
                    <a:defRPr/>
                  </a:pPr>
                  <a:r>
                    <a:rPr kumimoji="0" lang="zh-CN" altLang="en-US" sz="1355"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财务集成</a:t>
                  </a:r>
                  <a:endParaRPr kumimoji="0" lang="zh-CN" altLang="en-US" sz="1355"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grpSp>
          <p:grpSp>
            <p:nvGrpSpPr>
              <p:cNvPr id="13" name="组合 12"/>
              <p:cNvGrpSpPr/>
              <p:nvPr/>
            </p:nvGrpSpPr>
            <p:grpSpPr>
              <a:xfrm>
                <a:off x="2495271" y="4246620"/>
                <a:ext cx="1294939" cy="711752"/>
                <a:chOff x="0" y="1911681"/>
                <a:chExt cx="1147235" cy="630568"/>
              </a:xfrm>
            </p:grpSpPr>
            <p:sp>
              <p:nvSpPr>
                <p:cNvPr id="20" name="矩形: 圆角 19"/>
                <p:cNvSpPr/>
                <p:nvPr/>
              </p:nvSpPr>
              <p:spPr>
                <a:xfrm>
                  <a:off x="0" y="1911681"/>
                  <a:ext cx="1147235" cy="630568"/>
                </a:xfrm>
                <a:prstGeom prst="roundRect">
                  <a:avLst/>
                </a:prstGeom>
                <a:solidFill>
                  <a:srgbClr val="5D76BA">
                    <a:hueOff val="0"/>
                    <a:satOff val="0"/>
                    <a:lumOff val="0"/>
                    <a:alphaOff val="0"/>
                  </a:srgbClr>
                </a:solidFill>
                <a:ln w="12700" cap="flat" cmpd="sng" algn="ctr">
                  <a:solidFill>
                    <a:srgbClr val="FFFFFF">
                      <a:hueOff val="0"/>
                      <a:satOff val="0"/>
                      <a:lumOff val="0"/>
                      <a:alphaOff val="0"/>
                    </a:srgbClr>
                  </a:solidFill>
                  <a:prstDash val="solid"/>
                  <a:miter lim="800000"/>
                </a:ln>
                <a:effectLst/>
              </p:spPr>
              <p:txBody>
                <a:bodyPr/>
                <a:lstStyle/>
                <a:p>
                  <a:endParaRPr lang="zh-CN" altLang="en-US"/>
                </a:p>
              </p:txBody>
            </p:sp>
            <p:sp>
              <p:nvSpPr>
                <p:cNvPr id="21" name="矩形: 圆角 19"/>
                <p:cNvSpPr txBox="1"/>
                <p:nvPr/>
              </p:nvSpPr>
              <p:spPr>
                <a:xfrm>
                  <a:off x="30782" y="1942463"/>
                  <a:ext cx="1085671" cy="569004"/>
                </a:xfrm>
                <a:prstGeom prst="rect">
                  <a:avLst/>
                </a:prstGeom>
                <a:noFill/>
                <a:ln>
                  <a:noFill/>
                </a:ln>
                <a:effectLst/>
              </p:spPr>
              <p:txBody>
                <a:bodyPr spcFirstLastPara="0" vert="horz" wrap="square" lIns="51607" tIns="51607" rIns="51607" bIns="51607" numCol="1" spcCol="1270" anchor="ctr" anchorCtr="0">
                  <a:noAutofit/>
                </a:bodyPr>
                <a:lstStyle/>
                <a:p>
                  <a:pPr marL="0" marR="0" lvl="0" indent="0" algn="ctr" defTabSz="601980" eaLnBrk="1" fontAlgn="auto" latinLnBrk="0" hangingPunct="1">
                    <a:lnSpc>
                      <a:spcPct val="90000"/>
                    </a:lnSpc>
                    <a:spcBef>
                      <a:spcPct val="0"/>
                    </a:spcBef>
                    <a:spcAft>
                      <a:spcPct val="35000"/>
                    </a:spcAft>
                    <a:buClrTx/>
                    <a:buSzTx/>
                    <a:buFontTx/>
                    <a:buNone/>
                    <a:defRPr/>
                  </a:pPr>
                  <a:r>
                    <a:rPr lang="zh-CN" altLang="en-US" sz="1355" b="1" kern="0">
                      <a:solidFill>
                        <a:srgbClr val="FFFFFF"/>
                      </a:solidFill>
                      <a:latin typeface="微软雅黑" panose="020B0503020204020204" charset="-122"/>
                      <a:ea typeface="微软雅黑" panose="020B0503020204020204" charset="-122"/>
                    </a:rPr>
                    <a:t>研发项目</a:t>
                  </a:r>
                  <a:endParaRPr kumimoji="0" lang="zh-CN" altLang="en-US" sz="1355"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grpSp>
          <p:grpSp>
            <p:nvGrpSpPr>
              <p:cNvPr id="14" name="组合 13"/>
              <p:cNvGrpSpPr/>
              <p:nvPr/>
            </p:nvGrpSpPr>
            <p:grpSpPr>
              <a:xfrm>
                <a:off x="2495271" y="3171975"/>
                <a:ext cx="1294939" cy="711752"/>
                <a:chOff x="0" y="959612"/>
                <a:chExt cx="1147235" cy="630568"/>
              </a:xfrm>
            </p:grpSpPr>
            <p:sp>
              <p:nvSpPr>
                <p:cNvPr id="18" name="矩形: 圆角 17"/>
                <p:cNvSpPr/>
                <p:nvPr/>
              </p:nvSpPr>
              <p:spPr>
                <a:xfrm>
                  <a:off x="0" y="959612"/>
                  <a:ext cx="1147235" cy="630568"/>
                </a:xfrm>
                <a:prstGeom prst="roundRect">
                  <a:avLst/>
                </a:prstGeom>
                <a:solidFill>
                  <a:srgbClr val="3DBFD1">
                    <a:hueOff val="0"/>
                    <a:satOff val="0"/>
                    <a:lumOff val="0"/>
                    <a:alphaOff val="0"/>
                  </a:srgbClr>
                </a:solidFill>
                <a:ln w="12700" cap="flat" cmpd="sng" algn="ctr">
                  <a:solidFill>
                    <a:srgbClr val="FFFFFF">
                      <a:hueOff val="0"/>
                      <a:satOff val="0"/>
                      <a:lumOff val="0"/>
                      <a:alphaOff val="0"/>
                    </a:srgbClr>
                  </a:solidFill>
                  <a:prstDash val="solid"/>
                  <a:miter lim="800000"/>
                </a:ln>
                <a:effectLst/>
              </p:spPr>
              <p:txBody>
                <a:bodyPr/>
                <a:lstStyle/>
                <a:p>
                  <a:endParaRPr lang="zh-CN" altLang="en-US"/>
                </a:p>
              </p:txBody>
            </p:sp>
            <p:sp>
              <p:nvSpPr>
                <p:cNvPr id="19" name="矩形: 圆角 21"/>
                <p:cNvSpPr txBox="1"/>
                <p:nvPr/>
              </p:nvSpPr>
              <p:spPr>
                <a:xfrm>
                  <a:off x="30782" y="990394"/>
                  <a:ext cx="1085671" cy="569004"/>
                </a:xfrm>
                <a:prstGeom prst="rect">
                  <a:avLst/>
                </a:prstGeom>
                <a:noFill/>
                <a:ln>
                  <a:noFill/>
                </a:ln>
                <a:effectLst/>
              </p:spPr>
              <p:txBody>
                <a:bodyPr spcFirstLastPara="0" vert="horz" wrap="square" lIns="51607" tIns="51607" rIns="51607" bIns="51607" numCol="1" spcCol="1270" anchor="ctr" anchorCtr="0">
                  <a:noAutofit/>
                </a:bodyPr>
                <a:lstStyle/>
                <a:p>
                  <a:pPr marL="0" marR="0" lvl="0" indent="0" algn="ctr" defTabSz="601980" eaLnBrk="1" fontAlgn="auto" latinLnBrk="0" hangingPunct="1">
                    <a:lnSpc>
                      <a:spcPct val="90000"/>
                    </a:lnSpc>
                    <a:spcBef>
                      <a:spcPct val="0"/>
                    </a:spcBef>
                    <a:spcAft>
                      <a:spcPct val="35000"/>
                    </a:spcAft>
                    <a:buClrTx/>
                    <a:buSzTx/>
                    <a:buFontTx/>
                    <a:buNone/>
                    <a:defRPr/>
                  </a:pPr>
                  <a:r>
                    <a:rPr lang="zh-CN" altLang="en-US" sz="1355" b="1" kern="0">
                      <a:solidFill>
                        <a:srgbClr val="FFFFFF"/>
                      </a:solidFill>
                      <a:latin typeface="微软雅黑" panose="020B0503020204020204" charset="-122"/>
                      <a:ea typeface="微软雅黑" panose="020B0503020204020204" charset="-122"/>
                    </a:rPr>
                    <a:t>人力资源</a:t>
                  </a:r>
                  <a:endParaRPr kumimoji="0" lang="zh-CN" altLang="en-US" sz="1355"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grpSp>
          <p:grpSp>
            <p:nvGrpSpPr>
              <p:cNvPr id="15" name="组合 14"/>
              <p:cNvGrpSpPr/>
              <p:nvPr/>
            </p:nvGrpSpPr>
            <p:grpSpPr>
              <a:xfrm>
                <a:off x="3667621" y="2302579"/>
                <a:ext cx="1294939" cy="711752"/>
                <a:chOff x="1038630" y="189381"/>
                <a:chExt cx="1147235" cy="630568"/>
              </a:xfrm>
            </p:grpSpPr>
            <p:sp>
              <p:nvSpPr>
                <p:cNvPr id="16" name="矩形: 圆角 15"/>
                <p:cNvSpPr/>
                <p:nvPr/>
              </p:nvSpPr>
              <p:spPr>
                <a:xfrm>
                  <a:off x="1038630" y="189381"/>
                  <a:ext cx="1147235" cy="630568"/>
                </a:xfrm>
                <a:prstGeom prst="roundRect">
                  <a:avLst/>
                </a:prstGeom>
                <a:solidFill>
                  <a:srgbClr val="FFC000">
                    <a:hueOff val="0"/>
                    <a:satOff val="0"/>
                    <a:lumOff val="0"/>
                    <a:alphaOff val="0"/>
                  </a:srgbClr>
                </a:solidFill>
                <a:ln w="12700" cap="flat" cmpd="sng" algn="ctr">
                  <a:solidFill>
                    <a:srgbClr val="FFFFFF">
                      <a:hueOff val="0"/>
                      <a:satOff val="0"/>
                      <a:lumOff val="0"/>
                      <a:alphaOff val="0"/>
                    </a:srgbClr>
                  </a:solidFill>
                  <a:prstDash val="solid"/>
                  <a:miter lim="800000"/>
                </a:ln>
                <a:effectLst/>
              </p:spPr>
              <p:txBody>
                <a:bodyPr/>
                <a:lstStyle/>
                <a:p>
                  <a:endParaRPr lang="zh-CN" altLang="en-US"/>
                </a:p>
              </p:txBody>
            </p:sp>
            <p:sp>
              <p:nvSpPr>
                <p:cNvPr id="17" name="矩形: 圆角 23"/>
                <p:cNvSpPr txBox="1"/>
                <p:nvPr/>
              </p:nvSpPr>
              <p:spPr>
                <a:xfrm>
                  <a:off x="1069412" y="220163"/>
                  <a:ext cx="1085671" cy="569004"/>
                </a:xfrm>
                <a:prstGeom prst="rect">
                  <a:avLst/>
                </a:prstGeom>
                <a:noFill/>
                <a:ln>
                  <a:noFill/>
                </a:ln>
                <a:effectLst/>
              </p:spPr>
              <p:txBody>
                <a:bodyPr spcFirstLastPara="0" vert="horz" wrap="square" lIns="51607" tIns="51607" rIns="51607" bIns="51607" numCol="1" spcCol="1270" anchor="ctr" anchorCtr="0">
                  <a:noAutofit/>
                </a:bodyPr>
                <a:lstStyle/>
                <a:p>
                  <a:pPr marL="0" marR="0" lvl="0" indent="0" algn="ctr" defTabSz="601980" eaLnBrk="1" fontAlgn="auto" latinLnBrk="0" hangingPunct="1">
                    <a:lnSpc>
                      <a:spcPct val="90000"/>
                    </a:lnSpc>
                    <a:spcBef>
                      <a:spcPct val="0"/>
                    </a:spcBef>
                    <a:spcAft>
                      <a:spcPct val="35000"/>
                    </a:spcAft>
                    <a:buClrTx/>
                    <a:buSzTx/>
                    <a:buFontTx/>
                    <a:buNone/>
                    <a:defRPr/>
                  </a:pPr>
                  <a:r>
                    <a:rPr kumimoji="0" lang="zh-CN" altLang="en-US" sz="1355"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老客户运维</a:t>
                  </a:r>
                  <a:endParaRPr kumimoji="0" lang="zh-CN" altLang="en-US" sz="1355"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grpSp>
        </p:grpSp>
        <p:sp>
          <p:nvSpPr>
            <p:cNvPr id="36" name="矩形 35"/>
            <p:cNvSpPr/>
            <p:nvPr/>
          </p:nvSpPr>
          <p:spPr>
            <a:xfrm>
              <a:off x="8873544" y="2032776"/>
              <a:ext cx="2236113" cy="368027"/>
            </a:xfrm>
            <a:prstGeom prst="rect">
              <a:avLst/>
            </a:prstGeom>
          </p:spPr>
          <p:txBody>
            <a:bodyPr wrap="none">
              <a:spAutoFit/>
            </a:bodyPr>
            <a:lstStyle/>
            <a:p>
              <a:pPr marL="0" marR="0" lvl="0" indent="0" algn="l" defTabSz="914400" rtl="0" eaLnBrk="0" fontAlgn="base" latinLnBrk="0" hangingPunct="0">
                <a:lnSpc>
                  <a:spcPct val="130000"/>
                </a:lnSpc>
                <a:spcBef>
                  <a:spcPct val="0"/>
                </a:spcBef>
                <a:spcAft>
                  <a:spcPct val="0"/>
                </a:spcAft>
                <a:buClrTx/>
                <a:buSzTx/>
                <a:buFont typeface="Arial" panose="020B0604020202020204" pitchFamily="34" charset="0"/>
                <a:buNone/>
                <a:defRPr/>
              </a:pPr>
              <a:r>
                <a:rPr lang="zh-CN" altLang="en-US" sz="1200" b="1">
                  <a:solidFill>
                    <a:prstClr val="black">
                      <a:lumMod val="95000"/>
                      <a:lumOff val="5000"/>
                    </a:prstClr>
                  </a:solidFill>
                  <a:latin typeface="微软雅黑" panose="020B0503020204020204" charset="-122"/>
                  <a:ea typeface="微软雅黑" panose="020B0503020204020204" charset="-122"/>
                </a:rPr>
                <a:t>智能化，全生命周期管控</a:t>
              </a:r>
              <a:endParaRPr kumimoji="0" lang="zh-CN" altLang="en-US" sz="1200" b="1" i="0" u="none" strike="noStrike" kern="1200" cap="none" spc="0" normalizeH="0" baseline="0" noProof="0" dirty="0">
                <a:ln>
                  <a:noFill/>
                </a:ln>
                <a:solidFill>
                  <a:prstClr val="black">
                    <a:lumMod val="95000"/>
                    <a:lumOff val="5000"/>
                  </a:prstClr>
                </a:solidFill>
                <a:effectLst/>
                <a:uLnTx/>
                <a:uFillTx/>
                <a:latin typeface="微软雅黑" panose="020B0503020204020204" charset="-122"/>
                <a:ea typeface="微软雅黑" panose="020B0503020204020204" charset="-122"/>
                <a:cs typeface="+mn-cs"/>
              </a:endParaRPr>
            </a:p>
          </p:txBody>
        </p:sp>
        <p:sp>
          <p:nvSpPr>
            <p:cNvPr id="37" name="矩形 36"/>
            <p:cNvSpPr/>
            <p:nvPr/>
          </p:nvSpPr>
          <p:spPr>
            <a:xfrm>
              <a:off x="9737655" y="2884225"/>
              <a:ext cx="1319674" cy="368027"/>
            </a:xfrm>
            <a:prstGeom prst="rect">
              <a:avLst/>
            </a:prstGeom>
          </p:spPr>
          <p:txBody>
            <a:bodyPr wrap="none">
              <a:spAutoFit/>
            </a:bodyPr>
            <a:lstStyle/>
            <a:p>
              <a:pPr marL="0" marR="0" lvl="0" indent="0" algn="l" defTabSz="914400" rtl="0" eaLnBrk="0" fontAlgn="base" latinLnBrk="0" hangingPunct="0">
                <a:lnSpc>
                  <a:spcPct val="130000"/>
                </a:lnSpc>
                <a:spcBef>
                  <a:spcPct val="0"/>
                </a:spcBef>
                <a:spcAft>
                  <a:spcPct val="0"/>
                </a:spcAft>
                <a:buClrTx/>
                <a:buSzTx/>
                <a:buFont typeface="Arial" panose="020B0604020202020204" pitchFamily="34" charset="0"/>
                <a:buNone/>
                <a:defRPr/>
              </a:pPr>
              <a:r>
                <a:rPr kumimoji="0" lang="zh-CN" altLang="en-US" sz="1200" b="1" i="0" u="none" strike="noStrike" kern="1200" cap="none" spc="0" normalizeH="0" baseline="0" noProof="0">
                  <a:ln>
                    <a:noFill/>
                  </a:ln>
                  <a:solidFill>
                    <a:prstClr val="black">
                      <a:lumMod val="95000"/>
                      <a:lumOff val="5000"/>
                    </a:prstClr>
                  </a:solidFill>
                  <a:effectLst/>
                  <a:uLnTx/>
                  <a:uFillTx/>
                  <a:latin typeface="微软雅黑" panose="020B0503020204020204" charset="-122"/>
                  <a:ea typeface="微软雅黑" panose="020B0503020204020204" charset="-122"/>
                  <a:cs typeface="+mn-cs"/>
                </a:rPr>
                <a:t>从采购到付款</a:t>
              </a:r>
              <a:endParaRPr kumimoji="0" lang="zh-CN" altLang="en-US" sz="1200" b="1" i="0" u="none" strike="noStrike" kern="1200" cap="none" spc="0" normalizeH="0" baseline="0" noProof="0" dirty="0">
                <a:ln>
                  <a:noFill/>
                </a:ln>
                <a:solidFill>
                  <a:prstClr val="black">
                    <a:lumMod val="95000"/>
                    <a:lumOff val="5000"/>
                  </a:prstClr>
                </a:solidFill>
                <a:effectLst/>
                <a:uLnTx/>
                <a:uFillTx/>
                <a:latin typeface="微软雅黑" panose="020B0503020204020204" charset="-122"/>
                <a:ea typeface="微软雅黑" panose="020B0503020204020204" charset="-122"/>
                <a:cs typeface="+mn-cs"/>
              </a:endParaRPr>
            </a:p>
          </p:txBody>
        </p:sp>
        <p:sp>
          <p:nvSpPr>
            <p:cNvPr id="38" name="矩形 37"/>
            <p:cNvSpPr/>
            <p:nvPr/>
          </p:nvSpPr>
          <p:spPr>
            <a:xfrm>
              <a:off x="9752963" y="3944277"/>
              <a:ext cx="2039460" cy="368027"/>
            </a:xfrm>
            <a:prstGeom prst="rect">
              <a:avLst/>
            </a:prstGeom>
          </p:spPr>
          <p:txBody>
            <a:bodyPr wrap="none">
              <a:spAutoFit/>
            </a:bodyPr>
            <a:lstStyle/>
            <a:p>
              <a:pPr marL="0" marR="0" lvl="0" indent="0" algn="l" defTabSz="914400" rtl="0" eaLnBrk="0" fontAlgn="base" latinLnBrk="0" hangingPunct="0">
                <a:lnSpc>
                  <a:spcPct val="130000"/>
                </a:lnSpc>
                <a:spcBef>
                  <a:spcPct val="0"/>
                </a:spcBef>
                <a:spcAft>
                  <a:spcPct val="0"/>
                </a:spcAft>
                <a:buClrTx/>
                <a:buSzTx/>
                <a:buFont typeface="Arial" panose="020B0604020202020204" pitchFamily="34" charset="0"/>
                <a:buNone/>
                <a:defRPr/>
              </a:pPr>
              <a:r>
                <a:rPr lang="zh-CN" altLang="en-US" sz="1200" b="1">
                  <a:solidFill>
                    <a:prstClr val="black">
                      <a:lumMod val="95000"/>
                      <a:lumOff val="5000"/>
                    </a:prstClr>
                  </a:solidFill>
                  <a:latin typeface="微软雅黑" panose="020B0503020204020204" charset="-122"/>
                  <a:ea typeface="微软雅黑" panose="020B0503020204020204" charset="-122"/>
                </a:rPr>
                <a:t>集成</a:t>
              </a:r>
              <a:r>
                <a:rPr lang="en-US" altLang="zh-CN" sz="1200" b="1">
                  <a:solidFill>
                    <a:prstClr val="black">
                      <a:lumMod val="95000"/>
                      <a:lumOff val="5000"/>
                    </a:prstClr>
                  </a:solidFill>
                  <a:latin typeface="微软雅黑" panose="020B0503020204020204" charset="-122"/>
                  <a:ea typeface="微软雅黑" panose="020B0503020204020204" charset="-122"/>
                </a:rPr>
                <a:t>ERP</a:t>
              </a:r>
              <a:r>
                <a:rPr kumimoji="0" lang="zh-CN" altLang="en-US" sz="1200" b="1" i="0" u="none" strike="noStrike" kern="1200" cap="none" spc="0" normalizeH="0" baseline="0" noProof="0">
                  <a:ln>
                    <a:noFill/>
                  </a:ln>
                  <a:solidFill>
                    <a:prstClr val="black">
                      <a:lumMod val="95000"/>
                      <a:lumOff val="5000"/>
                    </a:prstClr>
                  </a:solidFill>
                  <a:effectLst/>
                  <a:uLnTx/>
                  <a:uFillTx/>
                  <a:latin typeface="微软雅黑" panose="020B0503020204020204" charset="-122"/>
                  <a:ea typeface="微软雅黑" panose="020B0503020204020204" charset="-122"/>
                  <a:cs typeface="+mn-cs"/>
                </a:rPr>
                <a:t>，一体化协同</a:t>
              </a:r>
              <a:endParaRPr kumimoji="0" lang="zh-CN" altLang="en-US" sz="1200" b="1" i="0" u="none" strike="noStrike" kern="1200" cap="none" spc="0" normalizeH="0" baseline="0" noProof="0" dirty="0">
                <a:ln>
                  <a:noFill/>
                </a:ln>
                <a:solidFill>
                  <a:prstClr val="black">
                    <a:lumMod val="95000"/>
                    <a:lumOff val="5000"/>
                  </a:prstClr>
                </a:solidFill>
                <a:effectLst/>
                <a:uLnTx/>
                <a:uFillTx/>
                <a:latin typeface="微软雅黑" panose="020B0503020204020204" charset="-122"/>
                <a:ea typeface="微软雅黑" panose="020B0503020204020204" charset="-122"/>
                <a:cs typeface="+mn-cs"/>
              </a:endParaRPr>
            </a:p>
          </p:txBody>
        </p:sp>
        <p:sp>
          <p:nvSpPr>
            <p:cNvPr id="39" name="矩形 38"/>
            <p:cNvSpPr/>
            <p:nvPr/>
          </p:nvSpPr>
          <p:spPr>
            <a:xfrm>
              <a:off x="8778653" y="4862966"/>
              <a:ext cx="1869536" cy="368027"/>
            </a:xfrm>
            <a:prstGeom prst="rect">
              <a:avLst/>
            </a:prstGeom>
          </p:spPr>
          <p:txBody>
            <a:bodyPr wrap="none">
              <a:spAutoFit/>
            </a:bodyPr>
            <a:lstStyle/>
            <a:p>
              <a:pPr marL="0" marR="0" lvl="0" indent="0" algn="l" defTabSz="914400" rtl="0" eaLnBrk="0" fontAlgn="base" latinLnBrk="0" hangingPunct="0">
                <a:lnSpc>
                  <a:spcPct val="130000"/>
                </a:lnSpc>
                <a:spcBef>
                  <a:spcPct val="0"/>
                </a:spcBef>
                <a:spcAft>
                  <a:spcPct val="0"/>
                </a:spcAft>
                <a:buClrTx/>
                <a:buSzTx/>
                <a:buFont typeface="Arial" panose="020B0604020202020204" pitchFamily="34" charset="0"/>
                <a:buNone/>
                <a:defRPr/>
              </a:pPr>
              <a:r>
                <a:rPr lang="zh-CN" altLang="en-US" sz="1200" b="1">
                  <a:solidFill>
                    <a:prstClr val="black">
                      <a:lumMod val="95000"/>
                      <a:lumOff val="5000"/>
                    </a:prstClr>
                  </a:solidFill>
                  <a:latin typeface="微软雅黑" panose="020B0503020204020204" charset="-122"/>
                  <a:ea typeface="微软雅黑" panose="020B0503020204020204" charset="-122"/>
                </a:rPr>
                <a:t>把控过程，按期交付</a:t>
              </a:r>
              <a:endParaRPr kumimoji="0" lang="zh-CN" altLang="en-US" sz="1200" b="1" i="0" u="none" strike="noStrike" kern="1200" cap="none" spc="0" normalizeH="0" baseline="0" noProof="0" dirty="0">
                <a:ln>
                  <a:noFill/>
                </a:ln>
                <a:solidFill>
                  <a:prstClr val="black">
                    <a:lumMod val="95000"/>
                    <a:lumOff val="5000"/>
                  </a:prstClr>
                </a:solidFill>
                <a:effectLst/>
                <a:uLnTx/>
                <a:uFillTx/>
                <a:latin typeface="微软雅黑" panose="020B0503020204020204" charset="-122"/>
                <a:ea typeface="微软雅黑" panose="020B0503020204020204" charset="-122"/>
                <a:cs typeface="+mn-cs"/>
              </a:endParaRPr>
            </a:p>
          </p:txBody>
        </p:sp>
        <p:sp>
          <p:nvSpPr>
            <p:cNvPr id="40" name="矩形 39"/>
            <p:cNvSpPr/>
            <p:nvPr/>
          </p:nvSpPr>
          <p:spPr>
            <a:xfrm>
              <a:off x="5054134" y="5763663"/>
              <a:ext cx="2052825" cy="368027"/>
            </a:xfrm>
            <a:prstGeom prst="rect">
              <a:avLst/>
            </a:prstGeom>
          </p:spPr>
          <p:txBody>
            <a:bodyPr wrap="none">
              <a:spAutoFit/>
            </a:bodyPr>
            <a:lstStyle/>
            <a:p>
              <a:pPr marL="0" marR="0" lvl="0" indent="0" algn="ctr" defTabSz="914400" rtl="0" eaLnBrk="0" fontAlgn="base" latinLnBrk="0" hangingPunct="0">
                <a:lnSpc>
                  <a:spcPct val="130000"/>
                </a:lnSpc>
                <a:spcBef>
                  <a:spcPct val="0"/>
                </a:spcBef>
                <a:spcAft>
                  <a:spcPct val="0"/>
                </a:spcAft>
                <a:buClrTx/>
                <a:buSzTx/>
                <a:buFont typeface="Arial" panose="020B0604020202020204" pitchFamily="34" charset="0"/>
                <a:buNone/>
                <a:defRPr/>
              </a:pPr>
              <a:r>
                <a:rPr kumimoji="0" lang="zh-CN" altLang="en-US" sz="1200" b="1" i="0" u="none" strike="noStrike" kern="1200" cap="none" spc="0" normalizeH="0" baseline="0" noProof="0">
                  <a:ln>
                    <a:noFill/>
                  </a:ln>
                  <a:solidFill>
                    <a:prstClr val="black">
                      <a:lumMod val="95000"/>
                      <a:lumOff val="5000"/>
                    </a:prstClr>
                  </a:solidFill>
                  <a:effectLst/>
                  <a:uLnTx/>
                  <a:uFillTx/>
                  <a:latin typeface="微软雅黑" panose="020B0503020204020204" charset="-122"/>
                  <a:ea typeface="微软雅黑" panose="020B0503020204020204" charset="-122"/>
                  <a:cs typeface="+mn-cs"/>
                </a:rPr>
                <a:t>费控一体，数字化管理</a:t>
              </a:r>
              <a:endParaRPr kumimoji="0" lang="zh-CN" altLang="en-US" sz="1200" b="1" i="0" u="none" strike="noStrike" kern="1200" cap="none" spc="0" normalizeH="0" baseline="0" noProof="0" dirty="0">
                <a:ln>
                  <a:noFill/>
                </a:ln>
                <a:solidFill>
                  <a:prstClr val="black">
                    <a:lumMod val="95000"/>
                    <a:lumOff val="5000"/>
                  </a:prstClr>
                </a:solidFill>
                <a:effectLst/>
                <a:uLnTx/>
                <a:uFillTx/>
                <a:latin typeface="微软雅黑" panose="020B0503020204020204" charset="-122"/>
                <a:ea typeface="微软雅黑" panose="020B0503020204020204" charset="-122"/>
                <a:cs typeface="+mn-cs"/>
              </a:endParaRPr>
            </a:p>
          </p:txBody>
        </p:sp>
        <p:sp>
          <p:nvSpPr>
            <p:cNvPr id="41" name="矩形 40"/>
            <p:cNvSpPr/>
            <p:nvPr/>
          </p:nvSpPr>
          <p:spPr>
            <a:xfrm>
              <a:off x="4955636" y="1132125"/>
              <a:ext cx="2072620" cy="368027"/>
            </a:xfrm>
            <a:prstGeom prst="rect">
              <a:avLst/>
            </a:prstGeom>
          </p:spPr>
          <p:txBody>
            <a:bodyPr wrap="square">
              <a:spAutoFit/>
            </a:bodyPr>
            <a:lstStyle/>
            <a:p>
              <a:pPr marL="0" marR="0" lvl="0" indent="0" algn="ctr" defTabSz="914400" rtl="0" eaLnBrk="0" fontAlgn="base" latinLnBrk="0" hangingPunct="0">
                <a:lnSpc>
                  <a:spcPct val="130000"/>
                </a:lnSpc>
                <a:spcBef>
                  <a:spcPct val="0"/>
                </a:spcBef>
                <a:spcAft>
                  <a:spcPct val="0"/>
                </a:spcAft>
                <a:buClrTx/>
                <a:buSzTx/>
                <a:buFont typeface="Arial" panose="020B0604020202020204" pitchFamily="34" charset="0"/>
                <a:buNone/>
                <a:defRPr/>
              </a:pPr>
              <a:r>
                <a:rPr lang="zh-CN" altLang="en-US" sz="1200" b="1">
                  <a:solidFill>
                    <a:prstClr val="black">
                      <a:lumMod val="95000"/>
                      <a:lumOff val="5000"/>
                    </a:prstClr>
                  </a:solidFill>
                  <a:latin typeface="微软雅黑" panose="020B0503020204020204" charset="-122"/>
                  <a:ea typeface="微软雅黑" panose="020B0503020204020204" charset="-122"/>
                </a:rPr>
                <a:t>从线索到合同</a:t>
              </a:r>
              <a:endParaRPr kumimoji="0" lang="zh-CN" altLang="en-US" sz="1200" b="1" i="0" u="none" strike="noStrike" kern="1200" cap="none" spc="0" normalizeH="0" baseline="0" noProof="0" dirty="0">
                <a:ln>
                  <a:noFill/>
                </a:ln>
                <a:solidFill>
                  <a:prstClr val="black">
                    <a:lumMod val="95000"/>
                    <a:lumOff val="5000"/>
                  </a:prstClr>
                </a:solidFill>
                <a:effectLst/>
                <a:uLnTx/>
                <a:uFillTx/>
                <a:latin typeface="微软雅黑" panose="020B0503020204020204" charset="-122"/>
                <a:ea typeface="微软雅黑" panose="020B0503020204020204" charset="-122"/>
                <a:cs typeface="+mn-cs"/>
              </a:endParaRPr>
            </a:p>
          </p:txBody>
        </p:sp>
        <p:sp>
          <p:nvSpPr>
            <p:cNvPr id="42" name="矩形 41"/>
            <p:cNvSpPr/>
            <p:nvPr/>
          </p:nvSpPr>
          <p:spPr>
            <a:xfrm>
              <a:off x="1698326" y="1978373"/>
              <a:ext cx="1869538" cy="368027"/>
            </a:xfrm>
            <a:prstGeom prst="rect">
              <a:avLst/>
            </a:prstGeom>
          </p:spPr>
          <p:txBody>
            <a:bodyPr wrap="none">
              <a:spAutoFit/>
            </a:bodyPr>
            <a:lstStyle/>
            <a:p>
              <a:pPr marL="0" marR="0" lvl="0" indent="0" algn="r" defTabSz="914400" rtl="0" eaLnBrk="0" fontAlgn="base" latinLnBrk="0" hangingPunct="0">
                <a:lnSpc>
                  <a:spcPct val="130000"/>
                </a:lnSpc>
                <a:spcBef>
                  <a:spcPct val="0"/>
                </a:spcBef>
                <a:spcAft>
                  <a:spcPct val="0"/>
                </a:spcAft>
                <a:buClrTx/>
                <a:buSzTx/>
                <a:buFont typeface="Arial" panose="020B0604020202020204" pitchFamily="34" charset="0"/>
                <a:buNone/>
                <a:defRPr/>
              </a:pPr>
              <a:r>
                <a:rPr kumimoji="0" lang="zh-CN" altLang="en-US" sz="1200" b="1" i="0" u="none" strike="noStrike" kern="1200" cap="none" spc="0" normalizeH="0" baseline="0" noProof="0">
                  <a:ln>
                    <a:noFill/>
                  </a:ln>
                  <a:solidFill>
                    <a:prstClr val="black">
                      <a:lumMod val="95000"/>
                      <a:lumOff val="5000"/>
                    </a:prstClr>
                  </a:solidFill>
                  <a:effectLst/>
                  <a:uLnTx/>
                  <a:uFillTx/>
                  <a:latin typeface="微软雅黑" panose="020B0503020204020204" charset="-122"/>
                  <a:ea typeface="微软雅黑" panose="020B0503020204020204" charset="-122"/>
                  <a:cs typeface="+mn-cs"/>
                </a:rPr>
                <a:t>客户满意，价值创造</a:t>
              </a:r>
              <a:endParaRPr kumimoji="0" lang="zh-CN" altLang="en-US" sz="1200" b="1" i="0" u="none" strike="noStrike" kern="1200" cap="none" spc="0" normalizeH="0" baseline="0" noProof="0" dirty="0">
                <a:ln>
                  <a:noFill/>
                </a:ln>
                <a:solidFill>
                  <a:prstClr val="black">
                    <a:lumMod val="95000"/>
                    <a:lumOff val="5000"/>
                  </a:prstClr>
                </a:solidFill>
                <a:effectLst/>
                <a:uLnTx/>
                <a:uFillTx/>
                <a:latin typeface="微软雅黑" panose="020B0503020204020204" charset="-122"/>
                <a:ea typeface="微软雅黑" panose="020B0503020204020204" charset="-122"/>
                <a:cs typeface="+mn-cs"/>
              </a:endParaRPr>
            </a:p>
          </p:txBody>
        </p:sp>
        <p:sp>
          <p:nvSpPr>
            <p:cNvPr id="43" name="矩形 42"/>
            <p:cNvSpPr/>
            <p:nvPr/>
          </p:nvSpPr>
          <p:spPr>
            <a:xfrm>
              <a:off x="2849283" y="5388675"/>
              <a:ext cx="2236114" cy="368027"/>
            </a:xfrm>
            <a:prstGeom prst="rect">
              <a:avLst/>
            </a:prstGeom>
          </p:spPr>
          <p:txBody>
            <a:bodyPr wrap="none">
              <a:spAutoFit/>
            </a:bodyPr>
            <a:lstStyle/>
            <a:p>
              <a:pPr marL="0" marR="0" lvl="0" indent="0" algn="r" defTabSz="914400" rtl="0" eaLnBrk="0" fontAlgn="base" latinLnBrk="0" hangingPunct="0">
                <a:lnSpc>
                  <a:spcPct val="130000"/>
                </a:lnSpc>
                <a:spcBef>
                  <a:spcPct val="0"/>
                </a:spcBef>
                <a:spcAft>
                  <a:spcPct val="0"/>
                </a:spcAft>
                <a:buClrTx/>
                <a:buSzTx/>
                <a:buFont typeface="Arial" panose="020B0604020202020204" pitchFamily="34" charset="0"/>
                <a:buNone/>
                <a:defRPr/>
              </a:pPr>
              <a:r>
                <a:rPr lang="zh-CN" altLang="en-US" sz="1200" b="1">
                  <a:solidFill>
                    <a:prstClr val="black">
                      <a:lumMod val="95000"/>
                      <a:lumOff val="5000"/>
                    </a:prstClr>
                  </a:solidFill>
                  <a:latin typeface="微软雅黑" panose="020B0503020204020204" charset="-122"/>
                  <a:ea typeface="微软雅黑" panose="020B0503020204020204" charset="-122"/>
                </a:rPr>
                <a:t>自动生成凭证，双向追溯</a:t>
              </a:r>
              <a:endParaRPr kumimoji="0" lang="zh-CN" altLang="en-US" sz="1200" b="1" i="0" u="none" strike="noStrike" kern="1200" cap="none" spc="0" normalizeH="0" baseline="0" noProof="0" dirty="0">
                <a:ln>
                  <a:noFill/>
                </a:ln>
                <a:solidFill>
                  <a:prstClr val="black">
                    <a:lumMod val="95000"/>
                    <a:lumOff val="5000"/>
                  </a:prstClr>
                </a:solidFill>
                <a:effectLst/>
                <a:uLnTx/>
                <a:uFillTx/>
                <a:latin typeface="微软雅黑" panose="020B0503020204020204" charset="-122"/>
                <a:ea typeface="微软雅黑" panose="020B0503020204020204" charset="-122"/>
                <a:cs typeface="+mn-cs"/>
              </a:endParaRPr>
            </a:p>
          </p:txBody>
        </p:sp>
        <p:sp>
          <p:nvSpPr>
            <p:cNvPr id="44" name="矩形 43"/>
            <p:cNvSpPr/>
            <p:nvPr/>
          </p:nvSpPr>
          <p:spPr>
            <a:xfrm>
              <a:off x="567658" y="4006824"/>
              <a:ext cx="1869536" cy="368027"/>
            </a:xfrm>
            <a:prstGeom prst="rect">
              <a:avLst/>
            </a:prstGeom>
          </p:spPr>
          <p:txBody>
            <a:bodyPr wrap="none">
              <a:spAutoFit/>
            </a:bodyPr>
            <a:lstStyle/>
            <a:p>
              <a:pPr marL="0" marR="0" lvl="0" indent="0" algn="r" defTabSz="914400" rtl="0" eaLnBrk="0" fontAlgn="base" latinLnBrk="0" hangingPunct="0">
                <a:lnSpc>
                  <a:spcPct val="130000"/>
                </a:lnSpc>
                <a:spcBef>
                  <a:spcPct val="0"/>
                </a:spcBef>
                <a:spcAft>
                  <a:spcPct val="0"/>
                </a:spcAft>
                <a:buClrTx/>
                <a:buSzTx/>
                <a:buFont typeface="Arial" panose="020B0604020202020204" pitchFamily="34" charset="0"/>
                <a:buNone/>
                <a:defRPr/>
              </a:pPr>
              <a:r>
                <a:rPr kumimoji="0" lang="zh-CN" altLang="en-US" sz="1200" b="1" i="0" u="none" strike="noStrike" kern="1200" cap="none" spc="0" normalizeH="0" baseline="0" noProof="0">
                  <a:ln>
                    <a:noFill/>
                  </a:ln>
                  <a:solidFill>
                    <a:prstClr val="black">
                      <a:lumMod val="95000"/>
                      <a:lumOff val="5000"/>
                    </a:prstClr>
                  </a:solidFill>
                  <a:effectLst/>
                  <a:uLnTx/>
                  <a:uFillTx/>
                  <a:latin typeface="微软雅黑" panose="020B0503020204020204" charset="-122"/>
                  <a:ea typeface="微软雅黑" panose="020B0503020204020204" charset="-122"/>
                  <a:cs typeface="+mn-cs"/>
                </a:rPr>
                <a:t>精细管理，成功上市</a:t>
              </a:r>
              <a:endParaRPr kumimoji="0" lang="zh-CN" altLang="en-US" sz="1200" b="1" i="0" u="none" strike="noStrike" kern="1200" cap="none" spc="0" normalizeH="0" baseline="0" noProof="0" dirty="0">
                <a:ln>
                  <a:noFill/>
                </a:ln>
                <a:solidFill>
                  <a:prstClr val="black">
                    <a:lumMod val="95000"/>
                    <a:lumOff val="5000"/>
                  </a:prstClr>
                </a:solidFill>
                <a:effectLst/>
                <a:uLnTx/>
                <a:uFillTx/>
                <a:latin typeface="微软雅黑" panose="020B0503020204020204" charset="-122"/>
                <a:ea typeface="微软雅黑" panose="020B0503020204020204" charset="-122"/>
                <a:cs typeface="+mn-cs"/>
              </a:endParaRPr>
            </a:p>
          </p:txBody>
        </p:sp>
        <p:sp>
          <p:nvSpPr>
            <p:cNvPr id="45" name="矩形 44"/>
            <p:cNvSpPr/>
            <p:nvPr/>
          </p:nvSpPr>
          <p:spPr>
            <a:xfrm>
              <a:off x="554499" y="2909861"/>
              <a:ext cx="1869536" cy="368027"/>
            </a:xfrm>
            <a:prstGeom prst="rect">
              <a:avLst/>
            </a:prstGeom>
          </p:spPr>
          <p:txBody>
            <a:bodyPr wrap="none">
              <a:spAutoFit/>
            </a:bodyPr>
            <a:lstStyle/>
            <a:p>
              <a:pPr marL="0" marR="0" lvl="0" indent="0" algn="r" defTabSz="914400" rtl="0" eaLnBrk="0" fontAlgn="base" latinLnBrk="0" hangingPunct="0">
                <a:lnSpc>
                  <a:spcPct val="130000"/>
                </a:lnSpc>
                <a:spcBef>
                  <a:spcPct val="0"/>
                </a:spcBef>
                <a:spcAft>
                  <a:spcPct val="0"/>
                </a:spcAft>
                <a:buClrTx/>
                <a:buSzTx/>
                <a:buFont typeface="Arial" panose="020B0604020202020204" pitchFamily="34" charset="0"/>
                <a:buNone/>
                <a:defRPr/>
              </a:pPr>
              <a:r>
                <a:rPr kumimoji="0" lang="zh-CN" altLang="en-US" sz="1200" b="1" i="0" u="none" strike="noStrike" kern="1200" cap="none" spc="0" normalizeH="0" baseline="0" noProof="0">
                  <a:ln>
                    <a:noFill/>
                  </a:ln>
                  <a:solidFill>
                    <a:prstClr val="black">
                      <a:lumMod val="95000"/>
                      <a:lumOff val="5000"/>
                    </a:prstClr>
                  </a:solidFill>
                  <a:effectLst/>
                  <a:uLnTx/>
                  <a:uFillTx/>
                  <a:latin typeface="微软雅黑" panose="020B0503020204020204" charset="-122"/>
                  <a:ea typeface="微软雅黑" panose="020B0503020204020204" charset="-122"/>
                  <a:cs typeface="+mn-cs"/>
                </a:rPr>
                <a:t>员工全生命周期管理</a:t>
              </a:r>
              <a:endParaRPr kumimoji="0" lang="zh-CN" altLang="en-US" sz="1200" b="1" i="0" u="none" strike="noStrike" kern="1200" cap="none" spc="0" normalizeH="0" baseline="0" noProof="0" dirty="0">
                <a:ln>
                  <a:noFill/>
                </a:ln>
                <a:solidFill>
                  <a:prstClr val="black">
                    <a:lumMod val="95000"/>
                    <a:lumOff val="5000"/>
                  </a:prstClr>
                </a:solidFill>
                <a:effectLst/>
                <a:uLnTx/>
                <a:uFillTx/>
                <a:latin typeface="微软雅黑" panose="020B0503020204020204" charset="-122"/>
                <a:ea typeface="微软雅黑" panose="020B0503020204020204" charset="-122"/>
                <a:cs typeface="+mn-cs"/>
              </a:endParaRPr>
            </a:p>
          </p:txBody>
        </p:sp>
      </p:grpSp>
      <p:grpSp>
        <p:nvGrpSpPr>
          <p:cNvPr id="59" name="组合 58"/>
          <p:cNvGrpSpPr/>
          <p:nvPr/>
        </p:nvGrpSpPr>
        <p:grpSpPr>
          <a:xfrm>
            <a:off x="9801207" y="1443077"/>
            <a:ext cx="2052854" cy="4534218"/>
            <a:chOff x="9643277" y="1335501"/>
            <a:chExt cx="2199036" cy="4534218"/>
          </a:xfrm>
        </p:grpSpPr>
        <p:grpSp>
          <p:nvGrpSpPr>
            <p:cNvPr id="47" name="组合 46"/>
            <p:cNvGrpSpPr/>
            <p:nvPr/>
          </p:nvGrpSpPr>
          <p:grpSpPr>
            <a:xfrm>
              <a:off x="9643277" y="1335501"/>
              <a:ext cx="2199033" cy="1374490"/>
              <a:chOff x="660400" y="3429000"/>
              <a:chExt cx="3469285" cy="2271470"/>
            </a:xfrm>
          </p:grpSpPr>
          <p:sp>
            <p:nvSpPr>
              <p:cNvPr id="48" name="ComponentBackground1"/>
              <p:cNvSpPr/>
              <p:nvPr/>
            </p:nvSpPr>
            <p:spPr>
              <a:xfrm>
                <a:off x="660400" y="3429000"/>
                <a:ext cx="3469285" cy="2271470"/>
              </a:xfrm>
              <a:prstGeom prst="roundRect">
                <a:avLst>
                  <a:gd name="adj" fmla="val 5423"/>
                </a:avLst>
              </a:prstGeom>
              <a:solidFill>
                <a:srgbClr val="FFFFFF">
                  <a:alpha val="95000"/>
                </a:srgbClr>
              </a:solidFill>
              <a:ln w="6350">
                <a:noFill/>
              </a:ln>
              <a:effectLst>
                <a:outerShdw blurRad="254000" dist="38100" dir="2160000" algn="tl"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b="1" dirty="0">
                  <a:solidFill>
                    <a:schemeClr val="tx1"/>
                  </a:solidFill>
                  <a:latin typeface="微软雅黑" panose="020B0503020204020204" charset="-122"/>
                  <a:ea typeface="微软雅黑" panose="020B0503020204020204" charset="-122"/>
                </a:endParaRPr>
              </a:p>
            </p:txBody>
          </p:sp>
          <p:sp>
            <p:nvSpPr>
              <p:cNvPr id="49" name="Text1"/>
              <p:cNvSpPr txBox="1"/>
              <p:nvPr/>
            </p:nvSpPr>
            <p:spPr>
              <a:xfrm>
                <a:off x="812084" y="4340758"/>
                <a:ext cx="3165916" cy="1186935"/>
              </a:xfrm>
              <a:prstGeom prst="rect">
                <a:avLst/>
              </a:prstGeom>
              <a:noFill/>
            </p:spPr>
            <p:txBody>
              <a:bodyPr wrap="square" rtlCol="0" anchor="t" anchorCtr="0">
                <a:no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1000">
                    <a:solidFill>
                      <a:schemeClr val="tx1">
                        <a:lumMod val="75000"/>
                        <a:lumOff val="25000"/>
                      </a:schemeClr>
                    </a:solidFill>
                    <a:latin typeface="微软雅黑" panose="020B0503020204020204" charset="-122"/>
                    <a:ea typeface="微软雅黑" panose="020B0503020204020204" charset="-122"/>
                    <a:cs typeface="Segoe UI" panose="020B0502040204020203" pitchFamily="34" charset="0"/>
                  </a:rPr>
                  <a:t>主营业务实现一体化管理，流程贯通，数据共享，最短半径提升客户服务水平；</a:t>
                </a:r>
                <a:endParaRPr lang="zh-CN" altLang="en-US" sz="1000">
                  <a:solidFill>
                    <a:schemeClr val="tx1">
                      <a:lumMod val="75000"/>
                      <a:lumOff val="25000"/>
                    </a:schemeClr>
                  </a:solidFill>
                  <a:latin typeface="微软雅黑" panose="020B0503020204020204" charset="-122"/>
                  <a:ea typeface="微软雅黑" panose="020B0503020204020204" charset="-122"/>
                  <a:cs typeface="Segoe UI" panose="020B0502040204020203" pitchFamily="34" charset="0"/>
                </a:endParaRPr>
              </a:p>
            </p:txBody>
          </p:sp>
          <p:sp>
            <p:nvSpPr>
              <p:cNvPr id="50" name="Bullet1"/>
              <p:cNvSpPr/>
              <p:nvPr/>
            </p:nvSpPr>
            <p:spPr>
              <a:xfrm>
                <a:off x="812085" y="3574906"/>
                <a:ext cx="3165914" cy="626587"/>
              </a:xfrm>
              <a:prstGeom prst="roundRect">
                <a:avLst>
                  <a:gd name="adj" fmla="val 15544"/>
                </a:avLst>
              </a:prstGeom>
              <a:solidFill>
                <a:srgbClr val="0070C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b="1">
                    <a:solidFill>
                      <a:srgbClr val="FFFFFF"/>
                    </a:solidFill>
                    <a:latin typeface="微软雅黑" panose="020B0503020204020204" charset="-122"/>
                    <a:ea typeface="微软雅黑" panose="020B0503020204020204" charset="-122"/>
                  </a:rPr>
                  <a:t>主营业务一体</a:t>
                </a:r>
                <a:endParaRPr lang="zh-CN" altLang="en-US" sz="1400" b="1" dirty="0">
                  <a:solidFill>
                    <a:srgbClr val="FFFFFF"/>
                  </a:solidFill>
                  <a:effectLst/>
                  <a:latin typeface="微软雅黑" panose="020B0503020204020204" charset="-122"/>
                  <a:ea typeface="微软雅黑" panose="020B0503020204020204" charset="-122"/>
                </a:endParaRPr>
              </a:p>
            </p:txBody>
          </p:sp>
        </p:grpSp>
        <p:grpSp>
          <p:nvGrpSpPr>
            <p:cNvPr id="51" name="组合 50"/>
            <p:cNvGrpSpPr/>
            <p:nvPr/>
          </p:nvGrpSpPr>
          <p:grpSpPr>
            <a:xfrm>
              <a:off x="9643280" y="2917018"/>
              <a:ext cx="2199033" cy="1374490"/>
              <a:chOff x="4355008" y="3429000"/>
              <a:chExt cx="3469285" cy="2149930"/>
            </a:xfrm>
          </p:grpSpPr>
          <p:sp>
            <p:nvSpPr>
              <p:cNvPr id="52" name="ComponentBackground2"/>
              <p:cNvSpPr/>
              <p:nvPr/>
            </p:nvSpPr>
            <p:spPr>
              <a:xfrm>
                <a:off x="4355008" y="3429000"/>
                <a:ext cx="3469285" cy="2149930"/>
              </a:xfrm>
              <a:prstGeom prst="roundRect">
                <a:avLst>
                  <a:gd name="adj" fmla="val 5423"/>
                </a:avLst>
              </a:prstGeom>
              <a:solidFill>
                <a:srgbClr val="FFFFFF">
                  <a:alpha val="95000"/>
                </a:srgbClr>
              </a:solidFill>
              <a:ln w="6350">
                <a:noFill/>
              </a:ln>
              <a:effectLst>
                <a:outerShdw blurRad="254000" dist="38100" dir="2160000" algn="tl"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b="1">
                  <a:solidFill>
                    <a:schemeClr val="tx1"/>
                  </a:solidFill>
                  <a:latin typeface="微软雅黑" panose="020B0503020204020204" charset="-122"/>
                  <a:ea typeface="微软雅黑" panose="020B0503020204020204" charset="-122"/>
                </a:endParaRPr>
              </a:p>
            </p:txBody>
          </p:sp>
          <p:sp>
            <p:nvSpPr>
              <p:cNvPr id="53" name="Text2"/>
              <p:cNvSpPr txBox="1"/>
              <p:nvPr/>
            </p:nvSpPr>
            <p:spPr>
              <a:xfrm>
                <a:off x="4506690" y="4328053"/>
                <a:ext cx="3165916" cy="1151922"/>
              </a:xfrm>
              <a:prstGeom prst="rect">
                <a:avLst/>
              </a:prstGeom>
              <a:noFill/>
            </p:spPr>
            <p:txBody>
              <a:bodyPr wrap="square" rtlCol="0" anchor="t" anchorCtr="0">
                <a:noAutofit/>
              </a:bodyPr>
              <a:lstStyle>
                <a:defPPr>
                  <a:defRPr lang="zh-CN"/>
                </a:defPPr>
                <a:lvl1pPr>
                  <a:lnSpc>
                    <a:spcPct val="150000"/>
                  </a:lnSpc>
                  <a:defRPr sz="1200">
                    <a:solidFill>
                      <a:schemeClr val="tx1">
                        <a:lumMod val="75000"/>
                        <a:lumOff val="25000"/>
                      </a:schemeClr>
                    </a:solidFill>
                    <a:latin typeface="微软雅黑" panose="020B0503020204020204" charset="-122"/>
                    <a:ea typeface="微软雅黑" panose="020B0503020204020204" charset="-122"/>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a:latin typeface="微软雅黑" panose="020B0503020204020204" charset="-122"/>
                    <a:ea typeface="微软雅黑" panose="020B0503020204020204" charset="-122"/>
                    <a:cs typeface="Segoe UI" panose="020B0502040204020203" pitchFamily="34" charset="0"/>
                  </a:rPr>
                  <a:t>建立企业神经系统，统一驱动组织部门、信息系统协同运行，全面提升企业运营管理效率；</a:t>
                </a:r>
                <a:endParaRPr lang="zh-CN" altLang="en-US" sz="1000">
                  <a:latin typeface="微软雅黑" panose="020B0503020204020204" charset="-122"/>
                  <a:ea typeface="微软雅黑" panose="020B0503020204020204" charset="-122"/>
                  <a:cs typeface="Segoe UI" panose="020B0502040204020203" pitchFamily="34" charset="0"/>
                </a:endParaRPr>
              </a:p>
            </p:txBody>
          </p:sp>
          <p:sp>
            <p:nvSpPr>
              <p:cNvPr id="54" name="Bullet2"/>
              <p:cNvSpPr/>
              <p:nvPr/>
            </p:nvSpPr>
            <p:spPr>
              <a:xfrm>
                <a:off x="4506693" y="3574906"/>
                <a:ext cx="3165914" cy="626587"/>
              </a:xfrm>
              <a:prstGeom prst="roundRect">
                <a:avLst>
                  <a:gd name="adj" fmla="val 15544"/>
                </a:avLst>
              </a:prstGeom>
              <a:solidFill>
                <a:srgbClr val="FFC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b="1">
                    <a:solidFill>
                      <a:srgbClr val="FFFFFF"/>
                    </a:solidFill>
                    <a:effectLst/>
                    <a:latin typeface="微软雅黑" panose="020B0503020204020204" charset="-122"/>
                    <a:ea typeface="微软雅黑" panose="020B0503020204020204" charset="-122"/>
                  </a:rPr>
                  <a:t>业务协同</a:t>
                </a:r>
                <a:endParaRPr lang="zh-CN" altLang="en-US" sz="1400" b="1" dirty="0">
                  <a:solidFill>
                    <a:srgbClr val="FFFFFF"/>
                  </a:solidFill>
                  <a:effectLst/>
                  <a:latin typeface="微软雅黑" panose="020B0503020204020204" charset="-122"/>
                  <a:ea typeface="微软雅黑" panose="020B0503020204020204" charset="-122"/>
                </a:endParaRPr>
              </a:p>
            </p:txBody>
          </p:sp>
        </p:grpSp>
        <p:grpSp>
          <p:nvGrpSpPr>
            <p:cNvPr id="55" name="组合 54"/>
            <p:cNvGrpSpPr/>
            <p:nvPr/>
          </p:nvGrpSpPr>
          <p:grpSpPr>
            <a:xfrm>
              <a:off x="9643278" y="4495777"/>
              <a:ext cx="2199033" cy="1373942"/>
              <a:chOff x="8049615" y="3429000"/>
              <a:chExt cx="3469285" cy="2270564"/>
            </a:xfrm>
          </p:grpSpPr>
          <p:sp>
            <p:nvSpPr>
              <p:cNvPr id="56" name="ComponentBackground3"/>
              <p:cNvSpPr/>
              <p:nvPr/>
            </p:nvSpPr>
            <p:spPr>
              <a:xfrm>
                <a:off x="8049615" y="3429000"/>
                <a:ext cx="3469285" cy="2270564"/>
              </a:xfrm>
              <a:prstGeom prst="roundRect">
                <a:avLst>
                  <a:gd name="adj" fmla="val 5423"/>
                </a:avLst>
              </a:prstGeom>
              <a:solidFill>
                <a:srgbClr val="FFFFFF">
                  <a:alpha val="95000"/>
                </a:srgbClr>
              </a:solidFill>
              <a:ln w="6350">
                <a:noFill/>
              </a:ln>
              <a:effectLst>
                <a:outerShdw blurRad="254000" dist="38100" dir="2160000" algn="tl"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b="1">
                  <a:solidFill>
                    <a:schemeClr val="tx1"/>
                  </a:solidFill>
                  <a:latin typeface="微软雅黑" panose="020B0503020204020204" charset="-122"/>
                  <a:ea typeface="微软雅黑" panose="020B0503020204020204" charset="-122"/>
                </a:endParaRPr>
              </a:p>
            </p:txBody>
          </p:sp>
          <p:sp>
            <p:nvSpPr>
              <p:cNvPr id="57" name="Text3"/>
              <p:cNvSpPr txBox="1"/>
              <p:nvPr/>
            </p:nvSpPr>
            <p:spPr>
              <a:xfrm>
                <a:off x="8201299" y="4332566"/>
                <a:ext cx="3165916" cy="942007"/>
              </a:xfrm>
              <a:prstGeom prst="rect">
                <a:avLst/>
              </a:prstGeom>
              <a:noFill/>
            </p:spPr>
            <p:txBody>
              <a:bodyPr wrap="square" rtlCol="0" anchor="t" anchorCtr="0">
                <a:noAutofit/>
              </a:bodyPr>
              <a:lstStyle>
                <a:defPPr>
                  <a:defRPr lang="zh-CN"/>
                </a:defPPr>
                <a:lvl1pPr marL="0" algn="ctr" defTabSz="914400" rtl="0" eaLnBrk="1" latinLnBrk="0" hangingPunct="1">
                  <a:lnSpc>
                    <a:spcPct val="150000"/>
                  </a:lnSpc>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zh-CN" altLang="en-US" sz="1000">
                    <a:solidFill>
                      <a:schemeClr val="tx1">
                        <a:lumMod val="75000"/>
                        <a:lumOff val="25000"/>
                      </a:schemeClr>
                    </a:solidFill>
                    <a:latin typeface="微软雅黑" panose="020B0503020204020204" charset="-122"/>
                    <a:ea typeface="微软雅黑" panose="020B0503020204020204" charset="-122"/>
                    <a:cs typeface="Segoe UI" panose="020B0502040204020203" pitchFamily="34" charset="0"/>
                  </a:rPr>
                  <a:t>充分利用各数字化系统优势，强强联合，各司其职，发挥数字化系统最大价值</a:t>
                </a:r>
                <a:endParaRPr lang="en-US" altLang="zh-CN" sz="1000"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endParaRPr>
              </a:p>
            </p:txBody>
          </p:sp>
          <p:sp>
            <p:nvSpPr>
              <p:cNvPr id="58" name="Bullet3"/>
              <p:cNvSpPr/>
              <p:nvPr/>
            </p:nvSpPr>
            <p:spPr>
              <a:xfrm>
                <a:off x="8201300" y="3574906"/>
                <a:ext cx="3165914" cy="626587"/>
              </a:xfrm>
              <a:prstGeom prst="roundRect">
                <a:avLst>
                  <a:gd name="adj" fmla="val 15544"/>
                </a:avLst>
              </a:prstGeom>
              <a:solidFill>
                <a:srgbClr val="92D05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b="1">
                    <a:solidFill>
                      <a:srgbClr val="FFFFFF"/>
                    </a:solidFill>
                    <a:effectLst/>
                    <a:latin typeface="微软雅黑" panose="020B0503020204020204" charset="-122"/>
                    <a:ea typeface="微软雅黑" panose="020B0503020204020204" charset="-122"/>
                  </a:rPr>
                  <a:t>优势互补</a:t>
                </a:r>
                <a:endParaRPr lang="zh-CN" altLang="en-US" sz="1400" b="1" dirty="0">
                  <a:solidFill>
                    <a:srgbClr val="FFFFFF"/>
                  </a:solidFill>
                  <a:effectLst/>
                  <a:latin typeface="微软雅黑" panose="020B0503020204020204" charset="-122"/>
                  <a:ea typeface="微软雅黑" panose="020B0503020204020204" charset="-122"/>
                </a:endParaRPr>
              </a:p>
            </p:txBody>
          </p:sp>
        </p:gr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iṩ1ïḓe"/>
        <p:cNvGrpSpPr/>
        <p:nvPr/>
      </p:nvGrpSpPr>
      <p:grpSpPr>
        <a:xfrm>
          <a:off x="0" y="0"/>
          <a:ext cx="0" cy="0"/>
          <a:chOff x="0" y="0"/>
          <a:chExt cx="0" cy="0"/>
        </a:xfrm>
      </p:grpSpPr>
      <p:sp>
        <p:nvSpPr>
          <p:cNvPr id="12" name="Text1"/>
          <p:cNvSpPr txBox="1"/>
          <p:nvPr/>
        </p:nvSpPr>
        <p:spPr bwMode="auto">
          <a:xfrm>
            <a:off x="673102" y="3366422"/>
            <a:ext cx="3502767" cy="2280308"/>
          </a:xfrm>
          <a:prstGeom prst="rect">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1" forceAA="0" compatLnSpc="1">
            <a:normAutofit/>
          </a:bodyPr>
          <a:lstStyle>
            <a:defPPr>
              <a:defRPr lang="zh-CN"/>
            </a:defPPr>
            <a:lvl1pPr marL="171450" indent="-171450">
              <a:lnSpc>
                <a:spcPct val="150000"/>
              </a:lnSpc>
              <a:spcBef>
                <a:spcPct val="0"/>
              </a:spcBef>
              <a:buFont typeface="Arial" panose="020B0604020202020204" pitchFamily="34" charset="0"/>
              <a:buChar char="•"/>
              <a:defRPr sz="12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indent="0" algn="ctr">
              <a:lnSpc>
                <a:spcPct val="120000"/>
              </a:lnSpc>
              <a:buNone/>
            </a:pPr>
            <a:endParaRPr lang="en-US" altLang="zh-CN" dirty="0">
              <a:solidFill>
                <a:schemeClr val="tx1"/>
              </a:solidFill>
              <a:latin typeface="+mn-ea"/>
            </a:endParaRPr>
          </a:p>
        </p:txBody>
      </p:sp>
      <p:sp>
        <p:nvSpPr>
          <p:cNvPr id="13" name="Bullet1"/>
          <p:cNvSpPr txBox="1"/>
          <p:nvPr/>
        </p:nvSpPr>
        <p:spPr bwMode="auto">
          <a:xfrm>
            <a:off x="673100" y="2737466"/>
            <a:ext cx="3502767" cy="560114"/>
          </a:xfrm>
          <a:prstGeom prst="rect">
            <a:avLst/>
          </a:prstGeom>
          <a:solidFill>
            <a:schemeClr val="accent1">
              <a:lumMod val="60000"/>
              <a:lumOff val="40000"/>
            </a:schemeClr>
          </a:solidFill>
          <a:ln>
            <a:noFill/>
          </a:ln>
        </p:spPr>
        <p:txBody>
          <a:bodyPr wrap="square" lIns="91440" tIns="45720" rIns="91440" bIns="45720" anchor="ctr">
            <a:normAutofit/>
          </a:bodyPr>
          <a:lstStyle>
            <a:lvl1pPr eaLnBrk="0" hangingPunct="0">
              <a:defRPr sz="1900">
                <a:solidFill>
                  <a:schemeClr val="tx1"/>
                </a:solidFill>
              </a:defRPr>
            </a:lvl1pPr>
            <a:lvl2pPr marL="742950" indent="-285750" eaLnBrk="0" hangingPunct="0">
              <a:defRPr sz="1900">
                <a:solidFill>
                  <a:schemeClr val="tx1"/>
                </a:solidFill>
              </a:defRPr>
            </a:lvl2pPr>
            <a:lvl3pPr marL="1143000" indent="-228600" eaLnBrk="0" hangingPunct="0">
              <a:defRPr sz="1900">
                <a:solidFill>
                  <a:schemeClr val="tx1"/>
                </a:solidFill>
              </a:defRPr>
            </a:lvl3pPr>
            <a:lvl4pPr marL="1600200" indent="-228600" eaLnBrk="0" hangingPunct="0">
              <a:defRPr sz="1900">
                <a:solidFill>
                  <a:schemeClr val="tx1"/>
                </a:solidFill>
              </a:defRPr>
            </a:lvl4pPr>
            <a:lvl5pPr marL="2057400" indent="-228600" eaLnBrk="0" hangingPunct="0">
              <a:defRPr sz="1900">
                <a:solidFill>
                  <a:schemeClr val="tx1"/>
                </a:solidFill>
              </a:defRPr>
            </a:lvl5pPr>
            <a:lvl6pPr marL="2514600" indent="-228600" defTabSz="956945" eaLnBrk="0" fontAlgn="base" hangingPunct="0">
              <a:spcBef>
                <a:spcPct val="0"/>
              </a:spcBef>
              <a:spcAft>
                <a:spcPct val="0"/>
              </a:spcAft>
              <a:defRPr sz="1900">
                <a:solidFill>
                  <a:schemeClr val="tx1"/>
                </a:solidFill>
              </a:defRPr>
            </a:lvl6pPr>
            <a:lvl7pPr marL="2971800" indent="-228600" defTabSz="956945" eaLnBrk="0" fontAlgn="base" hangingPunct="0">
              <a:spcBef>
                <a:spcPct val="0"/>
              </a:spcBef>
              <a:spcAft>
                <a:spcPct val="0"/>
              </a:spcAft>
              <a:defRPr sz="1900">
                <a:solidFill>
                  <a:schemeClr val="tx1"/>
                </a:solidFill>
              </a:defRPr>
            </a:lvl7pPr>
            <a:lvl8pPr marL="3429000" indent="-228600" defTabSz="956945" eaLnBrk="0" fontAlgn="base" hangingPunct="0">
              <a:spcBef>
                <a:spcPct val="0"/>
              </a:spcBef>
              <a:spcAft>
                <a:spcPct val="0"/>
              </a:spcAft>
              <a:defRPr sz="1900">
                <a:solidFill>
                  <a:schemeClr val="tx1"/>
                </a:solidFill>
              </a:defRPr>
            </a:lvl8pPr>
            <a:lvl9pPr marL="3886200" indent="-228600" defTabSz="956945" eaLnBrk="0" fontAlgn="base" hangingPunct="0">
              <a:spcBef>
                <a:spcPct val="0"/>
              </a:spcBef>
              <a:spcAft>
                <a:spcPct val="0"/>
              </a:spcAft>
              <a:defRPr sz="1900">
                <a:solidFill>
                  <a:schemeClr val="tx1"/>
                </a:solidFill>
              </a:defRPr>
            </a:lvl9pPr>
          </a:lstStyle>
          <a:p>
            <a:pPr algn="ctr" eaLnBrk="1" hangingPunct="1"/>
            <a:r>
              <a:rPr lang="zh-CN" altLang="en-US" sz="1800" b="1">
                <a:solidFill>
                  <a:srgbClr val="FFFFFF"/>
                </a:solidFill>
                <a:latin typeface="+mn-ea"/>
              </a:rPr>
              <a:t>协同</a:t>
            </a:r>
            <a:r>
              <a:rPr lang="en-US" altLang="zh-CN" sz="1800" b="1">
                <a:solidFill>
                  <a:srgbClr val="FFFFFF"/>
                </a:solidFill>
                <a:latin typeface="+mn-ea"/>
              </a:rPr>
              <a:t>1</a:t>
            </a:r>
            <a:r>
              <a:rPr lang="zh-CN" altLang="en-US" sz="1800" b="1">
                <a:solidFill>
                  <a:srgbClr val="FFFFFF"/>
                </a:solidFill>
                <a:latin typeface="+mn-ea"/>
              </a:rPr>
              <a:t>（独立应用）</a:t>
            </a:r>
            <a:endParaRPr lang="en-US" altLang="zh-CN" sz="1800" b="1" dirty="0">
              <a:solidFill>
                <a:srgbClr val="FFFFFF"/>
              </a:solidFill>
              <a:latin typeface="+mn-ea"/>
            </a:endParaRPr>
          </a:p>
        </p:txBody>
      </p:sp>
      <p:sp>
        <p:nvSpPr>
          <p:cNvPr id="8" name="Number1"/>
          <p:cNvSpPr txBox="1"/>
          <p:nvPr/>
        </p:nvSpPr>
        <p:spPr bwMode="auto">
          <a:xfrm>
            <a:off x="673101" y="5750849"/>
            <a:ext cx="3502768" cy="395951"/>
          </a:xfrm>
          <a:prstGeom prst="rect">
            <a:avLst/>
          </a:prstGeom>
          <a:noFill/>
          <a:ln>
            <a:noFill/>
          </a:ln>
        </p:spPr>
        <p:txBody>
          <a:bodyPr wrap="square" lIns="91440" tIns="45720" rIns="91440" bIns="45720" anchor="ctr">
            <a:normAutofit/>
          </a:bodyPr>
          <a:lstStyle>
            <a:lvl1pPr eaLnBrk="0" hangingPunct="0">
              <a:defRPr sz="1900">
                <a:solidFill>
                  <a:schemeClr val="tx1"/>
                </a:solidFill>
              </a:defRPr>
            </a:lvl1pPr>
            <a:lvl2pPr marL="742950" indent="-285750" eaLnBrk="0" hangingPunct="0">
              <a:defRPr sz="1900">
                <a:solidFill>
                  <a:schemeClr val="tx1"/>
                </a:solidFill>
              </a:defRPr>
            </a:lvl2pPr>
            <a:lvl3pPr marL="1143000" indent="-228600" eaLnBrk="0" hangingPunct="0">
              <a:defRPr sz="1900">
                <a:solidFill>
                  <a:schemeClr val="tx1"/>
                </a:solidFill>
              </a:defRPr>
            </a:lvl3pPr>
            <a:lvl4pPr marL="1600200" indent="-228600" eaLnBrk="0" hangingPunct="0">
              <a:defRPr sz="1900">
                <a:solidFill>
                  <a:schemeClr val="tx1"/>
                </a:solidFill>
              </a:defRPr>
            </a:lvl4pPr>
            <a:lvl5pPr marL="2057400" indent="-228600" eaLnBrk="0" hangingPunct="0">
              <a:defRPr sz="1900">
                <a:solidFill>
                  <a:schemeClr val="tx1"/>
                </a:solidFill>
              </a:defRPr>
            </a:lvl5pPr>
            <a:lvl6pPr marL="2514600" indent="-228600" defTabSz="956945" eaLnBrk="0" fontAlgn="base" hangingPunct="0">
              <a:spcBef>
                <a:spcPct val="0"/>
              </a:spcBef>
              <a:spcAft>
                <a:spcPct val="0"/>
              </a:spcAft>
              <a:defRPr sz="1900">
                <a:solidFill>
                  <a:schemeClr val="tx1"/>
                </a:solidFill>
              </a:defRPr>
            </a:lvl6pPr>
            <a:lvl7pPr marL="2971800" indent="-228600" defTabSz="956945" eaLnBrk="0" fontAlgn="base" hangingPunct="0">
              <a:spcBef>
                <a:spcPct val="0"/>
              </a:spcBef>
              <a:spcAft>
                <a:spcPct val="0"/>
              </a:spcAft>
              <a:defRPr sz="1900">
                <a:solidFill>
                  <a:schemeClr val="tx1"/>
                </a:solidFill>
              </a:defRPr>
            </a:lvl7pPr>
            <a:lvl8pPr marL="3429000" indent="-228600" defTabSz="956945" eaLnBrk="0" fontAlgn="base" hangingPunct="0">
              <a:spcBef>
                <a:spcPct val="0"/>
              </a:spcBef>
              <a:spcAft>
                <a:spcPct val="0"/>
              </a:spcAft>
              <a:defRPr sz="1900">
                <a:solidFill>
                  <a:schemeClr val="tx1"/>
                </a:solidFill>
              </a:defRPr>
            </a:lvl8pPr>
            <a:lvl9pPr marL="3886200" indent="-228600" defTabSz="956945" eaLnBrk="0" fontAlgn="base" hangingPunct="0">
              <a:spcBef>
                <a:spcPct val="0"/>
              </a:spcBef>
              <a:spcAft>
                <a:spcPct val="0"/>
              </a:spcAft>
              <a:defRPr sz="1900">
                <a:solidFill>
                  <a:schemeClr val="tx1"/>
                </a:solidFill>
              </a:defRPr>
            </a:lvl9pPr>
          </a:lstStyle>
          <a:p>
            <a:pPr algn="ctr" eaLnBrk="1" hangingPunct="1"/>
            <a:r>
              <a:rPr lang="en-US" altLang="zh-CN" sz="1600" b="1" dirty="0">
                <a:solidFill>
                  <a:schemeClr val="accent2"/>
                </a:solidFill>
                <a:latin typeface="+mn-ea"/>
              </a:rPr>
              <a:t>1</a:t>
            </a:r>
            <a:endParaRPr lang="en-US" altLang="zh-CN" sz="1600" b="1" dirty="0">
              <a:solidFill>
                <a:schemeClr val="accent2"/>
              </a:solidFill>
              <a:latin typeface="+mn-ea"/>
            </a:endParaRPr>
          </a:p>
        </p:txBody>
      </p:sp>
      <p:sp>
        <p:nvSpPr>
          <p:cNvPr id="11" name="Icon1"/>
          <p:cNvSpPr/>
          <p:nvPr/>
        </p:nvSpPr>
        <p:spPr bwMode="auto">
          <a:xfrm>
            <a:off x="2224506" y="2345801"/>
            <a:ext cx="399958" cy="286017"/>
          </a:xfrm>
          <a:custGeom>
            <a:avLst/>
            <a:gdLst>
              <a:gd name="connsiteX0" fmla="*/ 246805 w 608538"/>
              <a:gd name="connsiteY0" fmla="*/ 378734 h 435177"/>
              <a:gd name="connsiteX1" fmla="*/ 246805 w 608538"/>
              <a:gd name="connsiteY1" fmla="*/ 382685 h 435177"/>
              <a:gd name="connsiteX2" fmla="*/ 265174 w 608538"/>
              <a:gd name="connsiteY2" fmla="*/ 400935 h 435177"/>
              <a:gd name="connsiteX3" fmla="*/ 343736 w 608538"/>
              <a:gd name="connsiteY3" fmla="*/ 400935 h 435177"/>
              <a:gd name="connsiteX4" fmla="*/ 362106 w 608538"/>
              <a:gd name="connsiteY4" fmla="*/ 382685 h 435177"/>
              <a:gd name="connsiteX5" fmla="*/ 362106 w 608538"/>
              <a:gd name="connsiteY5" fmla="*/ 378734 h 435177"/>
              <a:gd name="connsiteX6" fmla="*/ 302194 w 608538"/>
              <a:gd name="connsiteY6" fmla="*/ 133288 h 435177"/>
              <a:gd name="connsiteX7" fmla="*/ 278448 w 608538"/>
              <a:gd name="connsiteY7" fmla="*/ 143070 h 435177"/>
              <a:gd name="connsiteX8" fmla="*/ 260639 w 608538"/>
              <a:gd name="connsiteY8" fmla="*/ 169409 h 435177"/>
              <a:gd name="connsiteX9" fmla="*/ 260262 w 608538"/>
              <a:gd name="connsiteY9" fmla="*/ 170632 h 435177"/>
              <a:gd name="connsiteX10" fmla="*/ 247918 w 608538"/>
              <a:gd name="connsiteY10" fmla="*/ 170632 h 435177"/>
              <a:gd name="connsiteX11" fmla="*/ 244431 w 608538"/>
              <a:gd name="connsiteY11" fmla="*/ 174206 h 435177"/>
              <a:gd name="connsiteX12" fmla="*/ 244431 w 608538"/>
              <a:gd name="connsiteY12" fmla="*/ 182108 h 435177"/>
              <a:gd name="connsiteX13" fmla="*/ 247918 w 608538"/>
              <a:gd name="connsiteY13" fmla="*/ 185588 h 435177"/>
              <a:gd name="connsiteX14" fmla="*/ 257623 w 608538"/>
              <a:gd name="connsiteY14" fmla="*/ 185588 h 435177"/>
              <a:gd name="connsiteX15" fmla="*/ 257623 w 608538"/>
              <a:gd name="connsiteY15" fmla="*/ 191984 h 435177"/>
              <a:gd name="connsiteX16" fmla="*/ 247918 w 608538"/>
              <a:gd name="connsiteY16" fmla="*/ 191984 h 435177"/>
              <a:gd name="connsiteX17" fmla="*/ 244431 w 608538"/>
              <a:gd name="connsiteY17" fmla="*/ 195465 h 435177"/>
              <a:gd name="connsiteX18" fmla="*/ 244431 w 608538"/>
              <a:gd name="connsiteY18" fmla="*/ 203366 h 435177"/>
              <a:gd name="connsiteX19" fmla="*/ 247918 w 608538"/>
              <a:gd name="connsiteY19" fmla="*/ 206941 h 435177"/>
              <a:gd name="connsiteX20" fmla="*/ 259602 w 608538"/>
              <a:gd name="connsiteY20" fmla="*/ 206941 h 435177"/>
              <a:gd name="connsiteX21" fmla="*/ 262335 w 608538"/>
              <a:gd name="connsiteY21" fmla="*/ 215407 h 435177"/>
              <a:gd name="connsiteX22" fmla="*/ 293148 w 608538"/>
              <a:gd name="connsiteY22" fmla="*/ 244661 h 435177"/>
              <a:gd name="connsiteX23" fmla="*/ 330368 w 608538"/>
              <a:gd name="connsiteY23" fmla="*/ 245132 h 435177"/>
              <a:gd name="connsiteX24" fmla="*/ 339885 w 608538"/>
              <a:gd name="connsiteY24" fmla="*/ 241745 h 435177"/>
              <a:gd name="connsiteX25" fmla="*/ 342618 w 608538"/>
              <a:gd name="connsiteY25" fmla="*/ 235161 h 435177"/>
              <a:gd name="connsiteX26" fmla="*/ 338660 w 608538"/>
              <a:gd name="connsiteY26" fmla="*/ 225754 h 435177"/>
              <a:gd name="connsiteX27" fmla="*/ 332724 w 608538"/>
              <a:gd name="connsiteY27" fmla="*/ 222838 h 435177"/>
              <a:gd name="connsiteX28" fmla="*/ 321134 w 608538"/>
              <a:gd name="connsiteY28" fmla="*/ 225754 h 435177"/>
              <a:gd name="connsiteX29" fmla="*/ 298801 w 608538"/>
              <a:gd name="connsiteY29" fmla="*/ 225096 h 435177"/>
              <a:gd name="connsiteX30" fmla="*/ 281558 w 608538"/>
              <a:gd name="connsiteY30" fmla="*/ 206941 h 435177"/>
              <a:gd name="connsiteX31" fmla="*/ 306622 w 608538"/>
              <a:gd name="connsiteY31" fmla="*/ 206941 h 435177"/>
              <a:gd name="connsiteX32" fmla="*/ 310109 w 608538"/>
              <a:gd name="connsiteY32" fmla="*/ 203366 h 435177"/>
              <a:gd name="connsiteX33" fmla="*/ 310109 w 608538"/>
              <a:gd name="connsiteY33" fmla="*/ 195465 h 435177"/>
              <a:gd name="connsiteX34" fmla="*/ 306622 w 608538"/>
              <a:gd name="connsiteY34" fmla="*/ 191984 h 435177"/>
              <a:gd name="connsiteX35" fmla="*/ 279202 w 608538"/>
              <a:gd name="connsiteY35" fmla="*/ 191984 h 435177"/>
              <a:gd name="connsiteX36" fmla="*/ 279202 w 608538"/>
              <a:gd name="connsiteY36" fmla="*/ 185588 h 435177"/>
              <a:gd name="connsiteX37" fmla="*/ 306622 w 608538"/>
              <a:gd name="connsiteY37" fmla="*/ 185588 h 435177"/>
              <a:gd name="connsiteX38" fmla="*/ 310109 w 608538"/>
              <a:gd name="connsiteY38" fmla="*/ 182108 h 435177"/>
              <a:gd name="connsiteX39" fmla="*/ 310109 w 608538"/>
              <a:gd name="connsiteY39" fmla="*/ 174206 h 435177"/>
              <a:gd name="connsiteX40" fmla="*/ 306622 w 608538"/>
              <a:gd name="connsiteY40" fmla="*/ 170632 h 435177"/>
              <a:gd name="connsiteX41" fmla="*/ 282594 w 608538"/>
              <a:gd name="connsiteY41" fmla="*/ 170632 h 435177"/>
              <a:gd name="connsiteX42" fmla="*/ 282594 w 608538"/>
              <a:gd name="connsiteY42" fmla="*/ 170443 h 435177"/>
              <a:gd name="connsiteX43" fmla="*/ 296540 w 608538"/>
              <a:gd name="connsiteY43" fmla="*/ 155863 h 435177"/>
              <a:gd name="connsiteX44" fmla="*/ 320945 w 608538"/>
              <a:gd name="connsiteY44" fmla="*/ 154452 h 435177"/>
              <a:gd name="connsiteX45" fmla="*/ 332629 w 608538"/>
              <a:gd name="connsiteY45" fmla="*/ 157368 h 435177"/>
              <a:gd name="connsiteX46" fmla="*/ 338377 w 608538"/>
              <a:gd name="connsiteY46" fmla="*/ 154452 h 435177"/>
              <a:gd name="connsiteX47" fmla="*/ 342429 w 608538"/>
              <a:gd name="connsiteY47" fmla="*/ 145234 h 435177"/>
              <a:gd name="connsiteX48" fmla="*/ 340168 w 608538"/>
              <a:gd name="connsiteY48" fmla="*/ 138555 h 435177"/>
              <a:gd name="connsiteX49" fmla="*/ 338000 w 608538"/>
              <a:gd name="connsiteY49" fmla="*/ 137520 h 435177"/>
              <a:gd name="connsiteX50" fmla="*/ 302194 w 608538"/>
              <a:gd name="connsiteY50" fmla="*/ 133288 h 435177"/>
              <a:gd name="connsiteX51" fmla="*/ 304361 w 608538"/>
              <a:gd name="connsiteY51" fmla="*/ 88418 h 435177"/>
              <a:gd name="connsiteX52" fmla="*/ 406316 w 608538"/>
              <a:gd name="connsiteY52" fmla="*/ 190197 h 435177"/>
              <a:gd name="connsiteX53" fmla="*/ 304361 w 608538"/>
              <a:gd name="connsiteY53" fmla="*/ 292070 h 435177"/>
              <a:gd name="connsiteX54" fmla="*/ 202311 w 608538"/>
              <a:gd name="connsiteY54" fmla="*/ 190197 h 435177"/>
              <a:gd name="connsiteX55" fmla="*/ 304361 w 608538"/>
              <a:gd name="connsiteY55" fmla="*/ 88418 h 435177"/>
              <a:gd name="connsiteX56" fmla="*/ 343360 w 608538"/>
              <a:gd name="connsiteY56" fmla="*/ 52868 h 435177"/>
              <a:gd name="connsiteX57" fmla="*/ 90432 w 608538"/>
              <a:gd name="connsiteY57" fmla="*/ 53056 h 435177"/>
              <a:gd name="connsiteX58" fmla="*/ 90432 w 608538"/>
              <a:gd name="connsiteY58" fmla="*/ 325677 h 435177"/>
              <a:gd name="connsiteX59" fmla="*/ 518572 w 608538"/>
              <a:gd name="connsiteY59" fmla="*/ 325677 h 435177"/>
              <a:gd name="connsiteX60" fmla="*/ 518572 w 608538"/>
              <a:gd name="connsiteY60" fmla="*/ 53056 h 435177"/>
              <a:gd name="connsiteX61" fmla="*/ 518478 w 608538"/>
              <a:gd name="connsiteY61" fmla="*/ 52868 h 435177"/>
              <a:gd name="connsiteX62" fmla="*/ 90526 w 608538"/>
              <a:gd name="connsiteY62" fmla="*/ 0 h 435177"/>
              <a:gd name="connsiteX63" fmla="*/ 319244 w 608538"/>
              <a:gd name="connsiteY63" fmla="*/ 0 h 435177"/>
              <a:gd name="connsiteX64" fmla="*/ 518195 w 608538"/>
              <a:gd name="connsiteY64" fmla="*/ 0 h 435177"/>
              <a:gd name="connsiteX65" fmla="*/ 571512 w 608538"/>
              <a:gd name="connsiteY65" fmla="*/ 53150 h 435177"/>
              <a:gd name="connsiteX66" fmla="*/ 571512 w 608538"/>
              <a:gd name="connsiteY66" fmla="*/ 213544 h 435177"/>
              <a:gd name="connsiteX67" fmla="*/ 571512 w 608538"/>
              <a:gd name="connsiteY67" fmla="*/ 271398 h 435177"/>
              <a:gd name="connsiteX68" fmla="*/ 571512 w 608538"/>
              <a:gd name="connsiteY68" fmla="*/ 291435 h 435177"/>
              <a:gd name="connsiteX69" fmla="*/ 571512 w 608538"/>
              <a:gd name="connsiteY69" fmla="*/ 322667 h 435177"/>
              <a:gd name="connsiteX70" fmla="*/ 578295 w 608538"/>
              <a:gd name="connsiteY70" fmla="*/ 341670 h 435177"/>
              <a:gd name="connsiteX71" fmla="*/ 605424 w 608538"/>
              <a:gd name="connsiteY71" fmla="*/ 374783 h 435177"/>
              <a:gd name="connsiteX72" fmla="*/ 608533 w 608538"/>
              <a:gd name="connsiteY72" fmla="*/ 383814 h 435177"/>
              <a:gd name="connsiteX73" fmla="*/ 608533 w 608538"/>
              <a:gd name="connsiteY73" fmla="*/ 399242 h 435177"/>
              <a:gd name="connsiteX74" fmla="*/ 572454 w 608538"/>
              <a:gd name="connsiteY74" fmla="*/ 435177 h 435177"/>
              <a:gd name="connsiteX75" fmla="*/ 36078 w 608538"/>
              <a:gd name="connsiteY75" fmla="*/ 435177 h 435177"/>
              <a:gd name="connsiteX76" fmla="*/ 0 w 608538"/>
              <a:gd name="connsiteY76" fmla="*/ 399242 h 435177"/>
              <a:gd name="connsiteX77" fmla="*/ 0 w 608538"/>
              <a:gd name="connsiteY77" fmla="*/ 383814 h 435177"/>
              <a:gd name="connsiteX78" fmla="*/ 3108 w 608538"/>
              <a:gd name="connsiteY78" fmla="*/ 374783 h 435177"/>
              <a:gd name="connsiteX79" fmla="*/ 30521 w 608538"/>
              <a:gd name="connsiteY79" fmla="*/ 341105 h 435177"/>
              <a:gd name="connsiteX80" fmla="*/ 37303 w 608538"/>
              <a:gd name="connsiteY80" fmla="*/ 322197 h 435177"/>
              <a:gd name="connsiteX81" fmla="*/ 37303 w 608538"/>
              <a:gd name="connsiteY81" fmla="*/ 283063 h 435177"/>
              <a:gd name="connsiteX82" fmla="*/ 37303 w 608538"/>
              <a:gd name="connsiteY82" fmla="*/ 271398 h 435177"/>
              <a:gd name="connsiteX83" fmla="*/ 37303 w 608538"/>
              <a:gd name="connsiteY83" fmla="*/ 53150 h 435177"/>
              <a:gd name="connsiteX84" fmla="*/ 90526 w 608538"/>
              <a:gd name="connsiteY84" fmla="*/ 0 h 43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08538" h="435177">
                <a:moveTo>
                  <a:pt x="246805" y="378734"/>
                </a:moveTo>
                <a:lnTo>
                  <a:pt x="246805" y="382685"/>
                </a:lnTo>
                <a:cubicBezTo>
                  <a:pt x="246805" y="392845"/>
                  <a:pt x="255000" y="400935"/>
                  <a:pt x="265174" y="400935"/>
                </a:cubicBezTo>
                <a:lnTo>
                  <a:pt x="343736" y="400935"/>
                </a:lnTo>
                <a:cubicBezTo>
                  <a:pt x="353910" y="400935"/>
                  <a:pt x="362106" y="392845"/>
                  <a:pt x="362106" y="382685"/>
                </a:cubicBezTo>
                <a:lnTo>
                  <a:pt x="362106" y="378734"/>
                </a:lnTo>
                <a:close/>
                <a:moveTo>
                  <a:pt x="302194" y="133288"/>
                </a:moveTo>
                <a:cubicBezTo>
                  <a:pt x="293525" y="134699"/>
                  <a:pt x="285327" y="137709"/>
                  <a:pt x="278448" y="143070"/>
                </a:cubicBezTo>
                <a:cubicBezTo>
                  <a:pt x="269685" y="149843"/>
                  <a:pt x="263843" y="158873"/>
                  <a:pt x="260639" y="169409"/>
                </a:cubicBezTo>
                <a:lnTo>
                  <a:pt x="260262" y="170632"/>
                </a:lnTo>
                <a:lnTo>
                  <a:pt x="247918" y="170632"/>
                </a:lnTo>
                <a:cubicBezTo>
                  <a:pt x="246033" y="170632"/>
                  <a:pt x="244431" y="172137"/>
                  <a:pt x="244431" y="174206"/>
                </a:cubicBezTo>
                <a:lnTo>
                  <a:pt x="244431" y="182108"/>
                </a:lnTo>
                <a:cubicBezTo>
                  <a:pt x="244431" y="183989"/>
                  <a:pt x="245939" y="185588"/>
                  <a:pt x="247918" y="185588"/>
                </a:cubicBezTo>
                <a:lnTo>
                  <a:pt x="257623" y="185588"/>
                </a:lnTo>
                <a:lnTo>
                  <a:pt x="257623" y="191984"/>
                </a:lnTo>
                <a:lnTo>
                  <a:pt x="247918" y="191984"/>
                </a:lnTo>
                <a:cubicBezTo>
                  <a:pt x="246033" y="191984"/>
                  <a:pt x="244431" y="193490"/>
                  <a:pt x="244431" y="195465"/>
                </a:cubicBezTo>
                <a:lnTo>
                  <a:pt x="244431" y="203366"/>
                </a:lnTo>
                <a:cubicBezTo>
                  <a:pt x="244431" y="205248"/>
                  <a:pt x="245939" y="206941"/>
                  <a:pt x="247918" y="206941"/>
                </a:cubicBezTo>
                <a:lnTo>
                  <a:pt x="259602" y="206941"/>
                </a:lnTo>
                <a:cubicBezTo>
                  <a:pt x="260450" y="209763"/>
                  <a:pt x="261204" y="212679"/>
                  <a:pt x="262335" y="215407"/>
                </a:cubicBezTo>
                <a:cubicBezTo>
                  <a:pt x="268271" y="229705"/>
                  <a:pt x="278165" y="239770"/>
                  <a:pt x="293148" y="244661"/>
                </a:cubicBezTo>
                <a:cubicBezTo>
                  <a:pt x="305492" y="248706"/>
                  <a:pt x="317930" y="248518"/>
                  <a:pt x="330368" y="245132"/>
                </a:cubicBezTo>
                <a:cubicBezTo>
                  <a:pt x="333572" y="244285"/>
                  <a:pt x="336870" y="243156"/>
                  <a:pt x="339885" y="241745"/>
                </a:cubicBezTo>
                <a:cubicBezTo>
                  <a:pt x="342900" y="240522"/>
                  <a:pt x="343654" y="238171"/>
                  <a:pt x="342618" y="235161"/>
                </a:cubicBezTo>
                <a:cubicBezTo>
                  <a:pt x="341393" y="231962"/>
                  <a:pt x="339979" y="228858"/>
                  <a:pt x="338660" y="225754"/>
                </a:cubicBezTo>
                <a:cubicBezTo>
                  <a:pt x="337341" y="222932"/>
                  <a:pt x="335739" y="222180"/>
                  <a:pt x="332724" y="222838"/>
                </a:cubicBezTo>
                <a:cubicBezTo>
                  <a:pt x="328860" y="223685"/>
                  <a:pt x="325091" y="225001"/>
                  <a:pt x="321134" y="225754"/>
                </a:cubicBezTo>
                <a:cubicBezTo>
                  <a:pt x="313595" y="227259"/>
                  <a:pt x="306245" y="227447"/>
                  <a:pt x="298801" y="225096"/>
                </a:cubicBezTo>
                <a:cubicBezTo>
                  <a:pt x="289473" y="222180"/>
                  <a:pt x="284573" y="215595"/>
                  <a:pt x="281558" y="206941"/>
                </a:cubicBezTo>
                <a:lnTo>
                  <a:pt x="306622" y="206941"/>
                </a:lnTo>
                <a:cubicBezTo>
                  <a:pt x="308507" y="206941"/>
                  <a:pt x="310109" y="205436"/>
                  <a:pt x="310109" y="203366"/>
                </a:cubicBezTo>
                <a:lnTo>
                  <a:pt x="310109" y="195465"/>
                </a:lnTo>
                <a:cubicBezTo>
                  <a:pt x="310109" y="193584"/>
                  <a:pt x="308601" y="191984"/>
                  <a:pt x="306622" y="191984"/>
                </a:cubicBezTo>
                <a:lnTo>
                  <a:pt x="279202" y="191984"/>
                </a:lnTo>
                <a:lnTo>
                  <a:pt x="279202" y="185588"/>
                </a:lnTo>
                <a:lnTo>
                  <a:pt x="306622" y="185588"/>
                </a:lnTo>
                <a:cubicBezTo>
                  <a:pt x="308507" y="185588"/>
                  <a:pt x="310109" y="184083"/>
                  <a:pt x="310109" y="182108"/>
                </a:cubicBezTo>
                <a:lnTo>
                  <a:pt x="310109" y="174206"/>
                </a:lnTo>
                <a:cubicBezTo>
                  <a:pt x="310109" y="172325"/>
                  <a:pt x="308601" y="170632"/>
                  <a:pt x="306622" y="170632"/>
                </a:cubicBezTo>
                <a:lnTo>
                  <a:pt x="282594" y="170632"/>
                </a:lnTo>
                <a:lnTo>
                  <a:pt x="282594" y="170443"/>
                </a:lnTo>
                <a:cubicBezTo>
                  <a:pt x="285515" y="163765"/>
                  <a:pt x="289661" y="158591"/>
                  <a:pt x="296540" y="155863"/>
                </a:cubicBezTo>
                <a:cubicBezTo>
                  <a:pt x="304455" y="152759"/>
                  <a:pt x="312653" y="152853"/>
                  <a:pt x="320945" y="154452"/>
                </a:cubicBezTo>
                <a:cubicBezTo>
                  <a:pt x="324808" y="155205"/>
                  <a:pt x="328672" y="156522"/>
                  <a:pt x="332629" y="157368"/>
                </a:cubicBezTo>
                <a:cubicBezTo>
                  <a:pt x="335456" y="158027"/>
                  <a:pt x="337152" y="157086"/>
                  <a:pt x="338377" y="154452"/>
                </a:cubicBezTo>
                <a:cubicBezTo>
                  <a:pt x="339791" y="151442"/>
                  <a:pt x="341110" y="148338"/>
                  <a:pt x="342429" y="145234"/>
                </a:cubicBezTo>
                <a:cubicBezTo>
                  <a:pt x="343654" y="142224"/>
                  <a:pt x="342900" y="140154"/>
                  <a:pt x="340168" y="138555"/>
                </a:cubicBezTo>
                <a:cubicBezTo>
                  <a:pt x="339508" y="138179"/>
                  <a:pt x="338754" y="137803"/>
                  <a:pt x="338000" y="137520"/>
                </a:cubicBezTo>
                <a:cubicBezTo>
                  <a:pt x="326410" y="133005"/>
                  <a:pt x="314538" y="131312"/>
                  <a:pt x="302194" y="133288"/>
                </a:cubicBezTo>
                <a:close/>
                <a:moveTo>
                  <a:pt x="304361" y="88418"/>
                </a:moveTo>
                <a:cubicBezTo>
                  <a:pt x="360615" y="88418"/>
                  <a:pt x="406316" y="134040"/>
                  <a:pt x="406316" y="190197"/>
                </a:cubicBezTo>
                <a:cubicBezTo>
                  <a:pt x="406316" y="246448"/>
                  <a:pt x="360615" y="292070"/>
                  <a:pt x="304361" y="292070"/>
                </a:cubicBezTo>
                <a:cubicBezTo>
                  <a:pt x="248012" y="292070"/>
                  <a:pt x="202311" y="246448"/>
                  <a:pt x="202311" y="190197"/>
                </a:cubicBezTo>
                <a:cubicBezTo>
                  <a:pt x="202311" y="134040"/>
                  <a:pt x="248012" y="88418"/>
                  <a:pt x="304361" y="88418"/>
                </a:cubicBezTo>
                <a:close/>
                <a:moveTo>
                  <a:pt x="343360" y="52868"/>
                </a:moveTo>
                <a:lnTo>
                  <a:pt x="90432" y="53056"/>
                </a:lnTo>
                <a:lnTo>
                  <a:pt x="90432" y="325677"/>
                </a:lnTo>
                <a:lnTo>
                  <a:pt x="518572" y="325677"/>
                </a:lnTo>
                <a:lnTo>
                  <a:pt x="518572" y="53056"/>
                </a:lnTo>
                <a:cubicBezTo>
                  <a:pt x="518572" y="53056"/>
                  <a:pt x="518572" y="52868"/>
                  <a:pt x="518478" y="52868"/>
                </a:cubicBezTo>
                <a:close/>
                <a:moveTo>
                  <a:pt x="90526" y="0"/>
                </a:moveTo>
                <a:lnTo>
                  <a:pt x="319244" y="0"/>
                </a:lnTo>
                <a:lnTo>
                  <a:pt x="518195" y="0"/>
                </a:lnTo>
                <a:cubicBezTo>
                  <a:pt x="547586" y="0"/>
                  <a:pt x="571512" y="23800"/>
                  <a:pt x="571512" y="53150"/>
                </a:cubicBezTo>
                <a:lnTo>
                  <a:pt x="571512" y="213544"/>
                </a:lnTo>
                <a:lnTo>
                  <a:pt x="571512" y="271398"/>
                </a:lnTo>
                <a:lnTo>
                  <a:pt x="571512" y="291435"/>
                </a:lnTo>
                <a:lnTo>
                  <a:pt x="571512" y="322667"/>
                </a:lnTo>
                <a:cubicBezTo>
                  <a:pt x="571512" y="329628"/>
                  <a:pt x="573867" y="336214"/>
                  <a:pt x="578295" y="341670"/>
                </a:cubicBezTo>
                <a:lnTo>
                  <a:pt x="605424" y="374783"/>
                </a:lnTo>
                <a:cubicBezTo>
                  <a:pt x="607497" y="377417"/>
                  <a:pt x="608627" y="380521"/>
                  <a:pt x="608533" y="383814"/>
                </a:cubicBezTo>
                <a:lnTo>
                  <a:pt x="608533" y="399242"/>
                </a:lnTo>
                <a:cubicBezTo>
                  <a:pt x="608533" y="418997"/>
                  <a:pt x="592425" y="435177"/>
                  <a:pt x="572454" y="435177"/>
                </a:cubicBezTo>
                <a:lnTo>
                  <a:pt x="36078" y="435177"/>
                </a:lnTo>
                <a:cubicBezTo>
                  <a:pt x="16202" y="435177"/>
                  <a:pt x="0" y="419185"/>
                  <a:pt x="0" y="399242"/>
                </a:cubicBezTo>
                <a:lnTo>
                  <a:pt x="0" y="383814"/>
                </a:lnTo>
                <a:cubicBezTo>
                  <a:pt x="0" y="380521"/>
                  <a:pt x="1130" y="377229"/>
                  <a:pt x="3108" y="374783"/>
                </a:cubicBezTo>
                <a:lnTo>
                  <a:pt x="30521" y="341105"/>
                </a:lnTo>
                <a:cubicBezTo>
                  <a:pt x="34948" y="335743"/>
                  <a:pt x="37303" y="329064"/>
                  <a:pt x="37303" y="322197"/>
                </a:cubicBezTo>
                <a:lnTo>
                  <a:pt x="37303" y="283063"/>
                </a:lnTo>
                <a:lnTo>
                  <a:pt x="37303" y="271398"/>
                </a:lnTo>
                <a:lnTo>
                  <a:pt x="37303" y="53150"/>
                </a:lnTo>
                <a:cubicBezTo>
                  <a:pt x="37303" y="23800"/>
                  <a:pt x="61136" y="0"/>
                  <a:pt x="90526" y="0"/>
                </a:cubicBezTo>
                <a:close/>
              </a:path>
            </a:pathLst>
          </a:custGeom>
          <a:solidFill>
            <a:schemeClr val="accent2"/>
          </a:solidFill>
          <a:ln>
            <a:noFill/>
          </a:ln>
        </p:spPr>
        <p:txBody>
          <a:bodyPr wrap="square" lIns="91440" tIns="45720" rIns="91440" bIns="45720" anchor="ctr">
            <a:normAutofit fontScale="85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a:latin typeface="+mn-ea"/>
            </a:endParaRPr>
          </a:p>
        </p:txBody>
      </p:sp>
      <p:sp>
        <p:nvSpPr>
          <p:cNvPr id="14" name="Text2"/>
          <p:cNvSpPr txBox="1"/>
          <p:nvPr/>
        </p:nvSpPr>
        <p:spPr bwMode="auto">
          <a:xfrm>
            <a:off x="4344617" y="2737466"/>
            <a:ext cx="3502767" cy="2909263"/>
          </a:xfrm>
          <a:prstGeom prst="rect">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1" forceAA="0" compatLnSpc="1">
            <a:normAutofit/>
          </a:bodyPr>
          <a:lstStyle>
            <a:defPPr>
              <a:defRPr lang="zh-CN"/>
            </a:defPPr>
            <a:lvl1pPr marL="171450" indent="-171450">
              <a:lnSpc>
                <a:spcPct val="150000"/>
              </a:lnSpc>
              <a:spcBef>
                <a:spcPct val="0"/>
              </a:spcBef>
              <a:buFont typeface="Arial" panose="020B0604020202020204" pitchFamily="34" charset="0"/>
              <a:buChar char="•"/>
              <a:defRPr sz="12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indent="0" algn="ctr">
              <a:lnSpc>
                <a:spcPct val="120000"/>
              </a:lnSpc>
              <a:buNone/>
            </a:pPr>
            <a:endParaRPr lang="en-US" altLang="zh-CN" dirty="0">
              <a:solidFill>
                <a:schemeClr val="tx1"/>
              </a:solidFill>
              <a:latin typeface="+mn-ea"/>
            </a:endParaRPr>
          </a:p>
        </p:txBody>
      </p:sp>
      <p:sp>
        <p:nvSpPr>
          <p:cNvPr id="15" name="Bullet2"/>
          <p:cNvSpPr txBox="1"/>
          <p:nvPr/>
        </p:nvSpPr>
        <p:spPr bwMode="auto">
          <a:xfrm>
            <a:off x="4344615" y="2100020"/>
            <a:ext cx="3502767" cy="560114"/>
          </a:xfrm>
          <a:prstGeom prst="rect">
            <a:avLst/>
          </a:prstGeom>
          <a:solidFill>
            <a:srgbClr val="0070C0"/>
          </a:solidFill>
          <a:ln>
            <a:noFill/>
          </a:ln>
        </p:spPr>
        <p:txBody>
          <a:bodyPr wrap="square" lIns="91440" tIns="45720" rIns="91440" bIns="45720" anchor="ctr">
            <a:normAutofit/>
          </a:bodyPr>
          <a:lstStyle>
            <a:lvl1pPr eaLnBrk="0" hangingPunct="0">
              <a:defRPr sz="1900">
                <a:solidFill>
                  <a:schemeClr val="tx1"/>
                </a:solidFill>
              </a:defRPr>
            </a:lvl1pPr>
            <a:lvl2pPr marL="742950" indent="-285750" eaLnBrk="0" hangingPunct="0">
              <a:defRPr sz="1900">
                <a:solidFill>
                  <a:schemeClr val="tx1"/>
                </a:solidFill>
              </a:defRPr>
            </a:lvl2pPr>
            <a:lvl3pPr marL="1143000" indent="-228600" eaLnBrk="0" hangingPunct="0">
              <a:defRPr sz="1900">
                <a:solidFill>
                  <a:schemeClr val="tx1"/>
                </a:solidFill>
              </a:defRPr>
            </a:lvl3pPr>
            <a:lvl4pPr marL="1600200" indent="-228600" eaLnBrk="0" hangingPunct="0">
              <a:defRPr sz="1900">
                <a:solidFill>
                  <a:schemeClr val="tx1"/>
                </a:solidFill>
              </a:defRPr>
            </a:lvl4pPr>
            <a:lvl5pPr marL="2057400" indent="-228600" eaLnBrk="0" hangingPunct="0">
              <a:defRPr sz="1900">
                <a:solidFill>
                  <a:schemeClr val="tx1"/>
                </a:solidFill>
              </a:defRPr>
            </a:lvl5pPr>
            <a:lvl6pPr marL="2514600" indent="-228600" defTabSz="956945" eaLnBrk="0" fontAlgn="base" hangingPunct="0">
              <a:spcBef>
                <a:spcPct val="0"/>
              </a:spcBef>
              <a:spcAft>
                <a:spcPct val="0"/>
              </a:spcAft>
              <a:defRPr sz="1900">
                <a:solidFill>
                  <a:schemeClr val="tx1"/>
                </a:solidFill>
              </a:defRPr>
            </a:lvl6pPr>
            <a:lvl7pPr marL="2971800" indent="-228600" defTabSz="956945" eaLnBrk="0" fontAlgn="base" hangingPunct="0">
              <a:spcBef>
                <a:spcPct val="0"/>
              </a:spcBef>
              <a:spcAft>
                <a:spcPct val="0"/>
              </a:spcAft>
              <a:defRPr sz="1900">
                <a:solidFill>
                  <a:schemeClr val="tx1"/>
                </a:solidFill>
              </a:defRPr>
            </a:lvl7pPr>
            <a:lvl8pPr marL="3429000" indent="-228600" defTabSz="956945" eaLnBrk="0" fontAlgn="base" hangingPunct="0">
              <a:spcBef>
                <a:spcPct val="0"/>
              </a:spcBef>
              <a:spcAft>
                <a:spcPct val="0"/>
              </a:spcAft>
              <a:defRPr sz="1900">
                <a:solidFill>
                  <a:schemeClr val="tx1"/>
                </a:solidFill>
              </a:defRPr>
            </a:lvl8pPr>
            <a:lvl9pPr marL="3886200" indent="-228600" defTabSz="956945" eaLnBrk="0" fontAlgn="base" hangingPunct="0">
              <a:spcBef>
                <a:spcPct val="0"/>
              </a:spcBef>
              <a:spcAft>
                <a:spcPct val="0"/>
              </a:spcAft>
              <a:defRPr sz="1900">
                <a:solidFill>
                  <a:schemeClr val="tx1"/>
                </a:solidFill>
              </a:defRPr>
            </a:lvl9pPr>
          </a:lstStyle>
          <a:p>
            <a:pPr algn="ctr" eaLnBrk="1" hangingPunct="1"/>
            <a:r>
              <a:rPr lang="zh-CN" altLang="en-US" sz="1800" b="1">
                <a:solidFill>
                  <a:srgbClr val="FFFFFF"/>
                </a:solidFill>
                <a:latin typeface="+mn-ea"/>
              </a:rPr>
              <a:t>协同</a:t>
            </a:r>
            <a:r>
              <a:rPr lang="en-US" altLang="zh-CN" sz="1800" b="1">
                <a:solidFill>
                  <a:srgbClr val="FFFFFF"/>
                </a:solidFill>
                <a:latin typeface="+mn-ea"/>
              </a:rPr>
              <a:t>2</a:t>
            </a:r>
            <a:r>
              <a:rPr lang="zh-CN" altLang="en-US" sz="1800" b="1">
                <a:solidFill>
                  <a:srgbClr val="FFFFFF"/>
                </a:solidFill>
                <a:latin typeface="+mn-ea"/>
              </a:rPr>
              <a:t>（消息待办集成）</a:t>
            </a:r>
            <a:endParaRPr lang="en-US" altLang="zh-CN" sz="1800" b="1" dirty="0">
              <a:solidFill>
                <a:srgbClr val="FFFFFF"/>
              </a:solidFill>
              <a:latin typeface="+mn-ea"/>
            </a:endParaRPr>
          </a:p>
        </p:txBody>
      </p:sp>
      <p:sp>
        <p:nvSpPr>
          <p:cNvPr id="6" name="Number2"/>
          <p:cNvSpPr txBox="1"/>
          <p:nvPr/>
        </p:nvSpPr>
        <p:spPr bwMode="auto">
          <a:xfrm>
            <a:off x="4344616" y="5750849"/>
            <a:ext cx="3502768" cy="395951"/>
          </a:xfrm>
          <a:prstGeom prst="rect">
            <a:avLst/>
          </a:prstGeom>
          <a:noFill/>
          <a:ln>
            <a:noFill/>
          </a:ln>
        </p:spPr>
        <p:txBody>
          <a:bodyPr wrap="square" lIns="91440" tIns="45720" rIns="91440" bIns="45720" anchor="ctr">
            <a:normAutofit/>
          </a:bodyPr>
          <a:lstStyle>
            <a:lvl1pPr eaLnBrk="0" hangingPunct="0">
              <a:defRPr sz="1900">
                <a:solidFill>
                  <a:schemeClr val="tx1"/>
                </a:solidFill>
              </a:defRPr>
            </a:lvl1pPr>
            <a:lvl2pPr marL="742950" indent="-285750" eaLnBrk="0" hangingPunct="0">
              <a:defRPr sz="1900">
                <a:solidFill>
                  <a:schemeClr val="tx1"/>
                </a:solidFill>
              </a:defRPr>
            </a:lvl2pPr>
            <a:lvl3pPr marL="1143000" indent="-228600" eaLnBrk="0" hangingPunct="0">
              <a:defRPr sz="1900">
                <a:solidFill>
                  <a:schemeClr val="tx1"/>
                </a:solidFill>
              </a:defRPr>
            </a:lvl3pPr>
            <a:lvl4pPr marL="1600200" indent="-228600" eaLnBrk="0" hangingPunct="0">
              <a:defRPr sz="1900">
                <a:solidFill>
                  <a:schemeClr val="tx1"/>
                </a:solidFill>
              </a:defRPr>
            </a:lvl4pPr>
            <a:lvl5pPr marL="2057400" indent="-228600" eaLnBrk="0" hangingPunct="0">
              <a:defRPr sz="1900">
                <a:solidFill>
                  <a:schemeClr val="tx1"/>
                </a:solidFill>
              </a:defRPr>
            </a:lvl5pPr>
            <a:lvl6pPr marL="2514600" indent="-228600" defTabSz="956945" eaLnBrk="0" fontAlgn="base" hangingPunct="0">
              <a:spcBef>
                <a:spcPct val="0"/>
              </a:spcBef>
              <a:spcAft>
                <a:spcPct val="0"/>
              </a:spcAft>
              <a:defRPr sz="1900">
                <a:solidFill>
                  <a:schemeClr val="tx1"/>
                </a:solidFill>
              </a:defRPr>
            </a:lvl6pPr>
            <a:lvl7pPr marL="2971800" indent="-228600" defTabSz="956945" eaLnBrk="0" fontAlgn="base" hangingPunct="0">
              <a:spcBef>
                <a:spcPct val="0"/>
              </a:spcBef>
              <a:spcAft>
                <a:spcPct val="0"/>
              </a:spcAft>
              <a:defRPr sz="1900">
                <a:solidFill>
                  <a:schemeClr val="tx1"/>
                </a:solidFill>
              </a:defRPr>
            </a:lvl7pPr>
            <a:lvl8pPr marL="3429000" indent="-228600" defTabSz="956945" eaLnBrk="0" fontAlgn="base" hangingPunct="0">
              <a:spcBef>
                <a:spcPct val="0"/>
              </a:spcBef>
              <a:spcAft>
                <a:spcPct val="0"/>
              </a:spcAft>
              <a:defRPr sz="1900">
                <a:solidFill>
                  <a:schemeClr val="tx1"/>
                </a:solidFill>
              </a:defRPr>
            </a:lvl8pPr>
            <a:lvl9pPr marL="3886200" indent="-228600" defTabSz="956945" eaLnBrk="0" fontAlgn="base" hangingPunct="0">
              <a:spcBef>
                <a:spcPct val="0"/>
              </a:spcBef>
              <a:spcAft>
                <a:spcPct val="0"/>
              </a:spcAft>
              <a:defRPr sz="1900">
                <a:solidFill>
                  <a:schemeClr val="tx1"/>
                </a:solidFill>
              </a:defRPr>
            </a:lvl9pPr>
          </a:lstStyle>
          <a:p>
            <a:pPr algn="ctr" eaLnBrk="1" hangingPunct="1"/>
            <a:r>
              <a:rPr lang="en-US" altLang="zh-CN" sz="1600" b="1" dirty="0">
                <a:solidFill>
                  <a:schemeClr val="accent2"/>
                </a:solidFill>
                <a:latin typeface="+mn-ea"/>
              </a:rPr>
              <a:t>2</a:t>
            </a:r>
            <a:endParaRPr lang="en-US" altLang="zh-CN" sz="1600" b="1" dirty="0">
              <a:solidFill>
                <a:schemeClr val="accent2"/>
              </a:solidFill>
              <a:latin typeface="+mn-ea"/>
            </a:endParaRPr>
          </a:p>
        </p:txBody>
      </p:sp>
      <p:sp>
        <p:nvSpPr>
          <p:cNvPr id="10" name="Icon2"/>
          <p:cNvSpPr/>
          <p:nvPr/>
        </p:nvSpPr>
        <p:spPr bwMode="auto">
          <a:xfrm>
            <a:off x="5896022" y="1710463"/>
            <a:ext cx="399957" cy="273868"/>
          </a:xfrm>
          <a:custGeom>
            <a:avLst/>
            <a:gdLst>
              <a:gd name="connsiteX0" fmla="*/ 337989 w 606368"/>
              <a:gd name="connsiteY0" fmla="*/ 156075 h 415207"/>
              <a:gd name="connsiteX1" fmla="*/ 289432 w 606368"/>
              <a:gd name="connsiteY1" fmla="*/ 204570 h 415207"/>
              <a:gd name="connsiteX2" fmla="*/ 268913 w 606368"/>
              <a:gd name="connsiteY2" fmla="*/ 183985 h 415207"/>
              <a:gd name="connsiteX3" fmla="*/ 247095 w 606368"/>
              <a:gd name="connsiteY3" fmla="*/ 205127 h 415207"/>
              <a:gd name="connsiteX4" fmla="*/ 268263 w 606368"/>
              <a:gd name="connsiteY4" fmla="*/ 225711 h 415207"/>
              <a:gd name="connsiteX5" fmla="*/ 289432 w 606368"/>
              <a:gd name="connsiteY5" fmla="*/ 246853 h 415207"/>
              <a:gd name="connsiteX6" fmla="*/ 310600 w 606368"/>
              <a:gd name="connsiteY6" fmla="*/ 225711 h 415207"/>
              <a:gd name="connsiteX7" fmla="*/ 359158 w 606368"/>
              <a:gd name="connsiteY7" fmla="*/ 177217 h 415207"/>
              <a:gd name="connsiteX8" fmla="*/ 303173 w 606368"/>
              <a:gd name="connsiteY8" fmla="*/ 92652 h 415207"/>
              <a:gd name="connsiteX9" fmla="*/ 412172 w 606368"/>
              <a:gd name="connsiteY9" fmla="*/ 201418 h 415207"/>
              <a:gd name="connsiteX10" fmla="*/ 303173 w 606368"/>
              <a:gd name="connsiteY10" fmla="*/ 310276 h 415207"/>
              <a:gd name="connsiteX11" fmla="*/ 194266 w 606368"/>
              <a:gd name="connsiteY11" fmla="*/ 201418 h 415207"/>
              <a:gd name="connsiteX12" fmla="*/ 303173 w 606368"/>
              <a:gd name="connsiteY12" fmla="*/ 92652 h 415207"/>
              <a:gd name="connsiteX13" fmla="*/ 98322 w 606368"/>
              <a:gd name="connsiteY13" fmla="*/ 57845 h 415207"/>
              <a:gd name="connsiteX14" fmla="*/ 98322 w 606368"/>
              <a:gd name="connsiteY14" fmla="*/ 340027 h 415207"/>
              <a:gd name="connsiteX15" fmla="*/ 246502 w 606368"/>
              <a:gd name="connsiteY15" fmla="*/ 340027 h 415207"/>
              <a:gd name="connsiteX16" fmla="*/ 246502 w 606368"/>
              <a:gd name="connsiteY16" fmla="*/ 343086 h 415207"/>
              <a:gd name="connsiteX17" fmla="*/ 262657 w 606368"/>
              <a:gd name="connsiteY17" fmla="*/ 359308 h 415207"/>
              <a:gd name="connsiteX18" fmla="*/ 343618 w 606368"/>
              <a:gd name="connsiteY18" fmla="*/ 359308 h 415207"/>
              <a:gd name="connsiteX19" fmla="*/ 359866 w 606368"/>
              <a:gd name="connsiteY19" fmla="*/ 343086 h 415207"/>
              <a:gd name="connsiteX20" fmla="*/ 359866 w 606368"/>
              <a:gd name="connsiteY20" fmla="*/ 340027 h 415207"/>
              <a:gd name="connsiteX21" fmla="*/ 508046 w 606368"/>
              <a:gd name="connsiteY21" fmla="*/ 340027 h 415207"/>
              <a:gd name="connsiteX22" fmla="*/ 508696 w 606368"/>
              <a:gd name="connsiteY22" fmla="*/ 340027 h 415207"/>
              <a:gd name="connsiteX23" fmla="*/ 508696 w 606368"/>
              <a:gd name="connsiteY23" fmla="*/ 57845 h 415207"/>
              <a:gd name="connsiteX24" fmla="*/ 82817 w 606368"/>
              <a:gd name="connsiteY24" fmla="*/ 0 h 415207"/>
              <a:gd name="connsiteX25" fmla="*/ 524108 w 606368"/>
              <a:gd name="connsiteY25" fmla="*/ 0 h 415207"/>
              <a:gd name="connsiteX26" fmla="*/ 566445 w 606368"/>
              <a:gd name="connsiteY26" fmla="*/ 42272 h 415207"/>
              <a:gd name="connsiteX27" fmla="*/ 566445 w 606368"/>
              <a:gd name="connsiteY27" fmla="*/ 340027 h 415207"/>
              <a:gd name="connsiteX28" fmla="*/ 568302 w 606368"/>
              <a:gd name="connsiteY28" fmla="*/ 340027 h 415207"/>
              <a:gd name="connsiteX29" fmla="*/ 606368 w 606368"/>
              <a:gd name="connsiteY29" fmla="*/ 340027 h 415207"/>
              <a:gd name="connsiteX30" fmla="*/ 606368 w 606368"/>
              <a:gd name="connsiteY30" fmla="*/ 368579 h 415207"/>
              <a:gd name="connsiteX31" fmla="*/ 558460 w 606368"/>
              <a:gd name="connsiteY31" fmla="*/ 415207 h 415207"/>
              <a:gd name="connsiteX32" fmla="*/ 513616 w 606368"/>
              <a:gd name="connsiteY32" fmla="*/ 415207 h 415207"/>
              <a:gd name="connsiteX33" fmla="*/ 91452 w 606368"/>
              <a:gd name="connsiteY33" fmla="*/ 415207 h 415207"/>
              <a:gd name="connsiteX34" fmla="*/ 46701 w 606368"/>
              <a:gd name="connsiteY34" fmla="*/ 415207 h 415207"/>
              <a:gd name="connsiteX35" fmla="*/ 0 w 606368"/>
              <a:gd name="connsiteY35" fmla="*/ 368579 h 415207"/>
              <a:gd name="connsiteX36" fmla="*/ 0 w 606368"/>
              <a:gd name="connsiteY36" fmla="*/ 340027 h 415207"/>
              <a:gd name="connsiteX37" fmla="*/ 37973 w 606368"/>
              <a:gd name="connsiteY37" fmla="*/ 340027 h 415207"/>
              <a:gd name="connsiteX38" fmla="*/ 40480 w 606368"/>
              <a:gd name="connsiteY38" fmla="*/ 340027 h 415207"/>
              <a:gd name="connsiteX39" fmla="*/ 40480 w 606368"/>
              <a:gd name="connsiteY39" fmla="*/ 42272 h 415207"/>
              <a:gd name="connsiteX40" fmla="*/ 82817 w 606368"/>
              <a:gd name="connsiteY40" fmla="*/ 0 h 41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06368" h="415207">
                <a:moveTo>
                  <a:pt x="337989" y="156075"/>
                </a:moveTo>
                <a:lnTo>
                  <a:pt x="289432" y="204570"/>
                </a:lnTo>
                <a:lnTo>
                  <a:pt x="268913" y="183985"/>
                </a:lnTo>
                <a:lnTo>
                  <a:pt x="247095" y="205127"/>
                </a:lnTo>
                <a:lnTo>
                  <a:pt x="268263" y="225711"/>
                </a:lnTo>
                <a:lnTo>
                  <a:pt x="289432" y="246853"/>
                </a:lnTo>
                <a:lnTo>
                  <a:pt x="310600" y="225711"/>
                </a:lnTo>
                <a:lnTo>
                  <a:pt x="359158" y="177217"/>
                </a:lnTo>
                <a:close/>
                <a:moveTo>
                  <a:pt x="303173" y="92652"/>
                </a:moveTo>
                <a:cubicBezTo>
                  <a:pt x="362964" y="92652"/>
                  <a:pt x="412172" y="141147"/>
                  <a:pt x="412172" y="201418"/>
                </a:cubicBezTo>
                <a:cubicBezTo>
                  <a:pt x="412172" y="261132"/>
                  <a:pt x="363614" y="310276"/>
                  <a:pt x="303173" y="310276"/>
                </a:cubicBezTo>
                <a:cubicBezTo>
                  <a:pt x="242824" y="310276"/>
                  <a:pt x="194266" y="261039"/>
                  <a:pt x="194266" y="201418"/>
                </a:cubicBezTo>
                <a:cubicBezTo>
                  <a:pt x="194266" y="141703"/>
                  <a:pt x="242824" y="92652"/>
                  <a:pt x="303173" y="92652"/>
                </a:cubicBezTo>
                <a:close/>
                <a:moveTo>
                  <a:pt x="98322" y="57845"/>
                </a:moveTo>
                <a:lnTo>
                  <a:pt x="98322" y="340027"/>
                </a:lnTo>
                <a:lnTo>
                  <a:pt x="246502" y="340027"/>
                </a:lnTo>
                <a:lnTo>
                  <a:pt x="246502" y="343086"/>
                </a:lnTo>
                <a:cubicBezTo>
                  <a:pt x="246502" y="351892"/>
                  <a:pt x="254023" y="359308"/>
                  <a:pt x="262657" y="359308"/>
                </a:cubicBezTo>
                <a:lnTo>
                  <a:pt x="343618" y="359308"/>
                </a:lnTo>
                <a:cubicBezTo>
                  <a:pt x="352438" y="359308"/>
                  <a:pt x="359866" y="351800"/>
                  <a:pt x="359866" y="343086"/>
                </a:cubicBezTo>
                <a:lnTo>
                  <a:pt x="359866" y="340027"/>
                </a:lnTo>
                <a:lnTo>
                  <a:pt x="508046" y="340027"/>
                </a:lnTo>
                <a:lnTo>
                  <a:pt x="508696" y="340027"/>
                </a:lnTo>
                <a:lnTo>
                  <a:pt x="508696" y="57845"/>
                </a:lnTo>
                <a:close/>
                <a:moveTo>
                  <a:pt x="82817" y="0"/>
                </a:moveTo>
                <a:lnTo>
                  <a:pt x="524108" y="0"/>
                </a:lnTo>
                <a:cubicBezTo>
                  <a:pt x="547133" y="0"/>
                  <a:pt x="566445" y="18633"/>
                  <a:pt x="566445" y="42272"/>
                </a:cubicBezTo>
                <a:lnTo>
                  <a:pt x="566445" y="340027"/>
                </a:lnTo>
                <a:lnTo>
                  <a:pt x="568302" y="340027"/>
                </a:lnTo>
                <a:lnTo>
                  <a:pt x="606368" y="340027"/>
                </a:lnTo>
                <a:lnTo>
                  <a:pt x="606368" y="368579"/>
                </a:lnTo>
                <a:cubicBezTo>
                  <a:pt x="606368" y="394071"/>
                  <a:pt x="585199" y="415207"/>
                  <a:pt x="558460" y="415207"/>
                </a:cubicBezTo>
                <a:lnTo>
                  <a:pt x="513616" y="415207"/>
                </a:lnTo>
                <a:lnTo>
                  <a:pt x="91452" y="415207"/>
                </a:lnTo>
                <a:lnTo>
                  <a:pt x="46701" y="415207"/>
                </a:lnTo>
                <a:cubicBezTo>
                  <a:pt x="21169" y="415207"/>
                  <a:pt x="0" y="394627"/>
                  <a:pt x="0" y="368579"/>
                </a:cubicBezTo>
                <a:lnTo>
                  <a:pt x="0" y="340027"/>
                </a:lnTo>
                <a:lnTo>
                  <a:pt x="37973" y="340027"/>
                </a:lnTo>
                <a:lnTo>
                  <a:pt x="40480" y="340027"/>
                </a:lnTo>
                <a:lnTo>
                  <a:pt x="40480" y="42272"/>
                </a:lnTo>
                <a:cubicBezTo>
                  <a:pt x="40480" y="19282"/>
                  <a:pt x="59142" y="0"/>
                  <a:pt x="82817" y="0"/>
                </a:cubicBezTo>
                <a:close/>
              </a:path>
            </a:pathLst>
          </a:custGeom>
          <a:solidFill>
            <a:schemeClr val="accent2"/>
          </a:solidFill>
          <a:ln>
            <a:noFill/>
          </a:ln>
        </p:spPr>
        <p:txBody>
          <a:bodyPr wrap="square" lIns="91440" tIns="45720" rIns="91440" bIns="45720" anchor="ctr">
            <a:normAutofit fontScale="77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a:latin typeface="+mn-ea"/>
            </a:endParaRPr>
          </a:p>
        </p:txBody>
      </p:sp>
      <p:sp>
        <p:nvSpPr>
          <p:cNvPr id="16" name="Text3"/>
          <p:cNvSpPr txBox="1"/>
          <p:nvPr/>
        </p:nvSpPr>
        <p:spPr bwMode="auto">
          <a:xfrm>
            <a:off x="8016133" y="2100020"/>
            <a:ext cx="3502767" cy="3546709"/>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1" forceAA="0" compatLnSpc="1">
            <a:normAutofit/>
          </a:bodyPr>
          <a:lstStyle>
            <a:defPPr>
              <a:defRPr lang="zh-CN"/>
            </a:defPPr>
            <a:lvl1pPr marL="171450" indent="-171450">
              <a:lnSpc>
                <a:spcPct val="150000"/>
              </a:lnSpc>
              <a:spcBef>
                <a:spcPct val="0"/>
              </a:spcBef>
              <a:buFont typeface="Arial" panose="020B0604020202020204" pitchFamily="34" charset="0"/>
              <a:buChar char="•"/>
              <a:defRPr sz="12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indent="0" algn="ctr">
              <a:lnSpc>
                <a:spcPct val="120000"/>
              </a:lnSpc>
              <a:buNone/>
            </a:pPr>
            <a:endParaRPr lang="en-US" altLang="zh-CN" dirty="0">
              <a:solidFill>
                <a:schemeClr val="tx1"/>
              </a:solidFill>
              <a:latin typeface="+mn-ea"/>
            </a:endParaRPr>
          </a:p>
        </p:txBody>
      </p:sp>
      <p:sp>
        <p:nvSpPr>
          <p:cNvPr id="17" name="Bullet3"/>
          <p:cNvSpPr txBox="1"/>
          <p:nvPr/>
        </p:nvSpPr>
        <p:spPr bwMode="auto">
          <a:xfrm>
            <a:off x="8016131" y="1458215"/>
            <a:ext cx="3502767" cy="560114"/>
          </a:xfrm>
          <a:prstGeom prst="rect">
            <a:avLst/>
          </a:prstGeom>
          <a:solidFill>
            <a:srgbClr val="002060"/>
          </a:solidFill>
          <a:ln>
            <a:noFill/>
          </a:ln>
        </p:spPr>
        <p:txBody>
          <a:bodyPr wrap="square" lIns="91440" tIns="45720" rIns="91440" bIns="45720" anchor="ctr">
            <a:normAutofit/>
          </a:bodyPr>
          <a:lstStyle>
            <a:defPPr>
              <a:defRPr lang="zh-CN"/>
            </a:defPPr>
            <a:lvl1pPr algn="ctr">
              <a:defRPr sz="1600" b="1">
                <a:solidFill>
                  <a:schemeClr val="bg1"/>
                </a:solidFill>
              </a:defRPr>
            </a:lvl1pPr>
            <a:lvl2pPr marL="742950" indent="-285750" eaLnBrk="0" hangingPunct="0">
              <a:defRPr sz="1900"/>
            </a:lvl2pPr>
            <a:lvl3pPr marL="1143000" indent="-228600" eaLnBrk="0" hangingPunct="0">
              <a:defRPr sz="1900"/>
            </a:lvl3pPr>
            <a:lvl4pPr marL="1600200" indent="-228600" eaLnBrk="0" hangingPunct="0">
              <a:defRPr sz="1900"/>
            </a:lvl4pPr>
            <a:lvl5pPr marL="2057400" indent="-228600" eaLnBrk="0" hangingPunct="0">
              <a:defRPr sz="1900"/>
            </a:lvl5pPr>
            <a:lvl6pPr marL="2514600" indent="-228600" defTabSz="956945" eaLnBrk="0" fontAlgn="base" hangingPunct="0">
              <a:spcBef>
                <a:spcPct val="0"/>
              </a:spcBef>
              <a:spcAft>
                <a:spcPct val="0"/>
              </a:spcAft>
              <a:defRPr sz="1900"/>
            </a:lvl6pPr>
            <a:lvl7pPr marL="2971800" indent="-228600" defTabSz="956945" eaLnBrk="0" fontAlgn="base" hangingPunct="0">
              <a:spcBef>
                <a:spcPct val="0"/>
              </a:spcBef>
              <a:spcAft>
                <a:spcPct val="0"/>
              </a:spcAft>
              <a:defRPr sz="1900"/>
            </a:lvl7pPr>
            <a:lvl8pPr marL="3429000" indent="-228600" defTabSz="956945" eaLnBrk="0" fontAlgn="base" hangingPunct="0">
              <a:spcBef>
                <a:spcPct val="0"/>
              </a:spcBef>
              <a:spcAft>
                <a:spcPct val="0"/>
              </a:spcAft>
              <a:defRPr sz="1900"/>
            </a:lvl8pPr>
            <a:lvl9pPr marL="3886200" indent="-228600" defTabSz="956945" eaLnBrk="0" fontAlgn="base" hangingPunct="0">
              <a:spcBef>
                <a:spcPct val="0"/>
              </a:spcBef>
              <a:spcAft>
                <a:spcPct val="0"/>
              </a:spcAft>
              <a:defRPr sz="1900"/>
            </a:lvl9pPr>
          </a:lstStyle>
          <a:p>
            <a:r>
              <a:rPr lang="zh-CN" altLang="en-US" sz="1800">
                <a:solidFill>
                  <a:srgbClr val="FFFFFF"/>
                </a:solidFill>
                <a:latin typeface="+mn-ea"/>
              </a:rPr>
              <a:t>协同</a:t>
            </a:r>
            <a:r>
              <a:rPr lang="en-US" altLang="zh-CN" sz="1800">
                <a:solidFill>
                  <a:srgbClr val="FFFFFF"/>
                </a:solidFill>
                <a:latin typeface="+mn-ea"/>
              </a:rPr>
              <a:t>3</a:t>
            </a:r>
            <a:r>
              <a:rPr lang="zh-CN" altLang="en-US" sz="1800">
                <a:solidFill>
                  <a:srgbClr val="FFFFFF"/>
                </a:solidFill>
                <a:latin typeface="+mn-ea"/>
              </a:rPr>
              <a:t>（主营业务一体化）</a:t>
            </a:r>
            <a:endParaRPr lang="en-US" altLang="zh-CN" sz="1800" dirty="0">
              <a:solidFill>
                <a:srgbClr val="FFFFFF"/>
              </a:solidFill>
              <a:latin typeface="+mn-ea"/>
            </a:endParaRPr>
          </a:p>
        </p:txBody>
      </p:sp>
      <p:sp>
        <p:nvSpPr>
          <p:cNvPr id="4" name="Number3"/>
          <p:cNvSpPr txBox="1"/>
          <p:nvPr/>
        </p:nvSpPr>
        <p:spPr bwMode="auto">
          <a:xfrm>
            <a:off x="8016132" y="5750849"/>
            <a:ext cx="3502768" cy="395951"/>
          </a:xfrm>
          <a:prstGeom prst="rect">
            <a:avLst/>
          </a:prstGeom>
          <a:noFill/>
          <a:ln>
            <a:noFill/>
          </a:ln>
        </p:spPr>
        <p:txBody>
          <a:bodyPr wrap="square" lIns="91440" tIns="45720" rIns="91440" bIns="45720" anchor="ctr">
            <a:normAutofit/>
          </a:bodyPr>
          <a:lstStyle>
            <a:lvl1pPr eaLnBrk="0" hangingPunct="0">
              <a:defRPr sz="1900">
                <a:solidFill>
                  <a:schemeClr val="tx1"/>
                </a:solidFill>
              </a:defRPr>
            </a:lvl1pPr>
            <a:lvl2pPr marL="742950" indent="-285750" eaLnBrk="0" hangingPunct="0">
              <a:defRPr sz="1900">
                <a:solidFill>
                  <a:schemeClr val="tx1"/>
                </a:solidFill>
              </a:defRPr>
            </a:lvl2pPr>
            <a:lvl3pPr marL="1143000" indent="-228600" eaLnBrk="0" hangingPunct="0">
              <a:defRPr sz="1900">
                <a:solidFill>
                  <a:schemeClr val="tx1"/>
                </a:solidFill>
              </a:defRPr>
            </a:lvl3pPr>
            <a:lvl4pPr marL="1600200" indent="-228600" eaLnBrk="0" hangingPunct="0">
              <a:defRPr sz="1900">
                <a:solidFill>
                  <a:schemeClr val="tx1"/>
                </a:solidFill>
              </a:defRPr>
            </a:lvl4pPr>
            <a:lvl5pPr marL="2057400" indent="-228600" eaLnBrk="0" hangingPunct="0">
              <a:defRPr sz="1900">
                <a:solidFill>
                  <a:schemeClr val="tx1"/>
                </a:solidFill>
              </a:defRPr>
            </a:lvl5pPr>
            <a:lvl6pPr marL="2514600" indent="-228600" defTabSz="956945" eaLnBrk="0" fontAlgn="base" hangingPunct="0">
              <a:spcBef>
                <a:spcPct val="0"/>
              </a:spcBef>
              <a:spcAft>
                <a:spcPct val="0"/>
              </a:spcAft>
              <a:defRPr sz="1900">
                <a:solidFill>
                  <a:schemeClr val="tx1"/>
                </a:solidFill>
              </a:defRPr>
            </a:lvl6pPr>
            <a:lvl7pPr marL="2971800" indent="-228600" defTabSz="956945" eaLnBrk="0" fontAlgn="base" hangingPunct="0">
              <a:spcBef>
                <a:spcPct val="0"/>
              </a:spcBef>
              <a:spcAft>
                <a:spcPct val="0"/>
              </a:spcAft>
              <a:defRPr sz="1900">
                <a:solidFill>
                  <a:schemeClr val="tx1"/>
                </a:solidFill>
              </a:defRPr>
            </a:lvl7pPr>
            <a:lvl8pPr marL="3429000" indent="-228600" defTabSz="956945" eaLnBrk="0" fontAlgn="base" hangingPunct="0">
              <a:spcBef>
                <a:spcPct val="0"/>
              </a:spcBef>
              <a:spcAft>
                <a:spcPct val="0"/>
              </a:spcAft>
              <a:defRPr sz="1900">
                <a:solidFill>
                  <a:schemeClr val="tx1"/>
                </a:solidFill>
              </a:defRPr>
            </a:lvl8pPr>
            <a:lvl9pPr marL="3886200" indent="-228600" defTabSz="956945" eaLnBrk="0" fontAlgn="base" hangingPunct="0">
              <a:spcBef>
                <a:spcPct val="0"/>
              </a:spcBef>
              <a:spcAft>
                <a:spcPct val="0"/>
              </a:spcAft>
              <a:defRPr sz="1900">
                <a:solidFill>
                  <a:schemeClr val="tx1"/>
                </a:solidFill>
              </a:defRPr>
            </a:lvl9pPr>
          </a:lstStyle>
          <a:p>
            <a:pPr algn="ctr" eaLnBrk="1" hangingPunct="1"/>
            <a:r>
              <a:rPr lang="en-US" altLang="zh-CN" sz="1600" b="1" dirty="0">
                <a:solidFill>
                  <a:schemeClr val="accent1"/>
                </a:solidFill>
                <a:latin typeface="+mn-ea"/>
              </a:rPr>
              <a:t>3</a:t>
            </a:r>
            <a:endParaRPr lang="en-US" altLang="zh-CN" sz="1600" b="1" dirty="0">
              <a:solidFill>
                <a:schemeClr val="accent1"/>
              </a:solidFill>
              <a:latin typeface="+mn-ea"/>
            </a:endParaRPr>
          </a:p>
        </p:txBody>
      </p:sp>
      <p:sp>
        <p:nvSpPr>
          <p:cNvPr id="9" name="Icon3"/>
          <p:cNvSpPr/>
          <p:nvPr/>
        </p:nvSpPr>
        <p:spPr bwMode="auto">
          <a:xfrm>
            <a:off x="9567536" y="1070180"/>
            <a:ext cx="399958" cy="278611"/>
          </a:xfrm>
          <a:custGeom>
            <a:avLst/>
            <a:gdLst>
              <a:gd name="connsiteX0" fmla="*/ 524825 w 608203"/>
              <a:gd name="connsiteY0" fmla="*/ 378856 h 423675"/>
              <a:gd name="connsiteX1" fmla="*/ 513404 w 608203"/>
              <a:gd name="connsiteY1" fmla="*/ 390260 h 423675"/>
              <a:gd name="connsiteX2" fmla="*/ 513404 w 608203"/>
              <a:gd name="connsiteY2" fmla="*/ 400866 h 423675"/>
              <a:gd name="connsiteX3" fmla="*/ 536247 w 608203"/>
              <a:gd name="connsiteY3" fmla="*/ 400866 h 423675"/>
              <a:gd name="connsiteX4" fmla="*/ 536247 w 608203"/>
              <a:gd name="connsiteY4" fmla="*/ 390260 h 423675"/>
              <a:gd name="connsiteX5" fmla="*/ 524825 w 608203"/>
              <a:gd name="connsiteY5" fmla="*/ 378856 h 423675"/>
              <a:gd name="connsiteX6" fmla="*/ 469544 w 608203"/>
              <a:gd name="connsiteY6" fmla="*/ 378856 h 423675"/>
              <a:gd name="connsiteX7" fmla="*/ 458123 w 608203"/>
              <a:gd name="connsiteY7" fmla="*/ 390260 h 423675"/>
              <a:gd name="connsiteX8" fmla="*/ 458123 w 608203"/>
              <a:gd name="connsiteY8" fmla="*/ 400866 h 423675"/>
              <a:gd name="connsiteX9" fmla="*/ 480966 w 608203"/>
              <a:gd name="connsiteY9" fmla="*/ 400866 h 423675"/>
              <a:gd name="connsiteX10" fmla="*/ 480966 w 608203"/>
              <a:gd name="connsiteY10" fmla="*/ 390260 h 423675"/>
              <a:gd name="connsiteX11" fmla="*/ 469544 w 608203"/>
              <a:gd name="connsiteY11" fmla="*/ 378856 h 423675"/>
              <a:gd name="connsiteX12" fmla="*/ 414264 w 608203"/>
              <a:gd name="connsiteY12" fmla="*/ 378856 h 423675"/>
              <a:gd name="connsiteX13" fmla="*/ 402842 w 608203"/>
              <a:gd name="connsiteY13" fmla="*/ 390260 h 423675"/>
              <a:gd name="connsiteX14" fmla="*/ 402842 w 608203"/>
              <a:gd name="connsiteY14" fmla="*/ 400866 h 423675"/>
              <a:gd name="connsiteX15" fmla="*/ 425685 w 608203"/>
              <a:gd name="connsiteY15" fmla="*/ 400866 h 423675"/>
              <a:gd name="connsiteX16" fmla="*/ 425685 w 608203"/>
              <a:gd name="connsiteY16" fmla="*/ 390260 h 423675"/>
              <a:gd name="connsiteX17" fmla="*/ 414264 w 608203"/>
              <a:gd name="connsiteY17" fmla="*/ 378856 h 423675"/>
              <a:gd name="connsiteX18" fmla="*/ 147229 w 608203"/>
              <a:gd name="connsiteY18" fmla="*/ 271183 h 423675"/>
              <a:gd name="connsiteX19" fmla="*/ 158650 w 608203"/>
              <a:gd name="connsiteY19" fmla="*/ 282591 h 423675"/>
              <a:gd name="connsiteX20" fmla="*/ 158650 w 608203"/>
              <a:gd name="connsiteY20" fmla="*/ 287839 h 423675"/>
              <a:gd name="connsiteX21" fmla="*/ 514996 w 608203"/>
              <a:gd name="connsiteY21" fmla="*/ 287839 h 423675"/>
              <a:gd name="connsiteX22" fmla="*/ 526417 w 608203"/>
              <a:gd name="connsiteY22" fmla="*/ 299247 h 423675"/>
              <a:gd name="connsiteX23" fmla="*/ 514996 w 608203"/>
              <a:gd name="connsiteY23" fmla="*/ 310655 h 423675"/>
              <a:gd name="connsiteX24" fmla="*/ 158650 w 608203"/>
              <a:gd name="connsiteY24" fmla="*/ 310655 h 423675"/>
              <a:gd name="connsiteX25" fmla="*/ 158650 w 608203"/>
              <a:gd name="connsiteY25" fmla="*/ 316016 h 423675"/>
              <a:gd name="connsiteX26" fmla="*/ 147229 w 608203"/>
              <a:gd name="connsiteY26" fmla="*/ 327424 h 423675"/>
              <a:gd name="connsiteX27" fmla="*/ 135808 w 608203"/>
              <a:gd name="connsiteY27" fmla="*/ 316016 h 423675"/>
              <a:gd name="connsiteX28" fmla="*/ 135808 w 608203"/>
              <a:gd name="connsiteY28" fmla="*/ 310655 h 423675"/>
              <a:gd name="connsiteX29" fmla="*/ 93206 w 608203"/>
              <a:gd name="connsiteY29" fmla="*/ 310655 h 423675"/>
              <a:gd name="connsiteX30" fmla="*/ 81785 w 608203"/>
              <a:gd name="connsiteY30" fmla="*/ 299247 h 423675"/>
              <a:gd name="connsiteX31" fmla="*/ 93206 w 608203"/>
              <a:gd name="connsiteY31" fmla="*/ 287839 h 423675"/>
              <a:gd name="connsiteX32" fmla="*/ 135808 w 608203"/>
              <a:gd name="connsiteY32" fmla="*/ 287839 h 423675"/>
              <a:gd name="connsiteX33" fmla="*/ 135808 w 608203"/>
              <a:gd name="connsiteY33" fmla="*/ 282591 h 423675"/>
              <a:gd name="connsiteX34" fmla="*/ 147229 w 608203"/>
              <a:gd name="connsiteY34" fmla="*/ 271183 h 423675"/>
              <a:gd name="connsiteX35" fmla="*/ 289058 w 608203"/>
              <a:gd name="connsiteY35" fmla="*/ 129568 h 423675"/>
              <a:gd name="connsiteX36" fmla="*/ 285974 w 608203"/>
              <a:gd name="connsiteY36" fmla="*/ 134586 h 423675"/>
              <a:gd name="connsiteX37" fmla="*/ 285974 w 608203"/>
              <a:gd name="connsiteY37" fmla="*/ 190015 h 423675"/>
              <a:gd name="connsiteX38" fmla="*/ 289058 w 608203"/>
              <a:gd name="connsiteY38" fmla="*/ 195147 h 423675"/>
              <a:gd name="connsiteX39" fmla="*/ 291800 w 608203"/>
              <a:gd name="connsiteY39" fmla="*/ 195832 h 423675"/>
              <a:gd name="connsiteX40" fmla="*/ 294884 w 608203"/>
              <a:gd name="connsiteY40" fmla="*/ 194805 h 423675"/>
              <a:gd name="connsiteX41" fmla="*/ 336695 w 608203"/>
              <a:gd name="connsiteY41" fmla="*/ 167091 h 423675"/>
              <a:gd name="connsiteX42" fmla="*/ 339322 w 608203"/>
              <a:gd name="connsiteY42" fmla="*/ 162301 h 423675"/>
              <a:gd name="connsiteX43" fmla="*/ 336695 w 608203"/>
              <a:gd name="connsiteY43" fmla="*/ 157511 h 423675"/>
              <a:gd name="connsiteX44" fmla="*/ 294884 w 608203"/>
              <a:gd name="connsiteY44" fmla="*/ 129796 h 423675"/>
              <a:gd name="connsiteX45" fmla="*/ 289058 w 608203"/>
              <a:gd name="connsiteY45" fmla="*/ 129568 h 423675"/>
              <a:gd name="connsiteX46" fmla="*/ 304137 w 608203"/>
              <a:gd name="connsiteY46" fmla="*/ 100485 h 423675"/>
              <a:gd name="connsiteX47" fmla="*/ 377591 w 608203"/>
              <a:gd name="connsiteY47" fmla="*/ 104363 h 423675"/>
              <a:gd name="connsiteX48" fmla="*/ 389929 w 608203"/>
              <a:gd name="connsiteY48" fmla="*/ 113259 h 423675"/>
              <a:gd name="connsiteX49" fmla="*/ 389929 w 608203"/>
              <a:gd name="connsiteY49" fmla="*/ 211343 h 423675"/>
              <a:gd name="connsiteX50" fmla="*/ 377591 w 608203"/>
              <a:gd name="connsiteY50" fmla="*/ 220353 h 423675"/>
              <a:gd name="connsiteX51" fmla="*/ 304137 w 608203"/>
              <a:gd name="connsiteY51" fmla="*/ 224116 h 423675"/>
              <a:gd name="connsiteX52" fmla="*/ 230569 w 608203"/>
              <a:gd name="connsiteY52" fmla="*/ 220353 h 423675"/>
              <a:gd name="connsiteX53" fmla="*/ 218231 w 608203"/>
              <a:gd name="connsiteY53" fmla="*/ 211343 h 423675"/>
              <a:gd name="connsiteX54" fmla="*/ 218231 w 608203"/>
              <a:gd name="connsiteY54" fmla="*/ 113259 h 423675"/>
              <a:gd name="connsiteX55" fmla="*/ 230569 w 608203"/>
              <a:gd name="connsiteY55" fmla="*/ 104363 h 423675"/>
              <a:gd name="connsiteX56" fmla="*/ 304137 w 608203"/>
              <a:gd name="connsiteY56" fmla="*/ 100485 h 423675"/>
              <a:gd name="connsiteX57" fmla="*/ 68073 w 608203"/>
              <a:gd name="connsiteY57" fmla="*/ 44135 h 423675"/>
              <a:gd name="connsiteX58" fmla="*/ 68073 w 608203"/>
              <a:gd name="connsiteY58" fmla="*/ 344985 h 423675"/>
              <a:gd name="connsiteX59" fmla="*/ 540130 w 608203"/>
              <a:gd name="connsiteY59" fmla="*/ 344985 h 423675"/>
              <a:gd name="connsiteX60" fmla="*/ 540130 w 608203"/>
              <a:gd name="connsiteY60" fmla="*/ 44135 h 423675"/>
              <a:gd name="connsiteX61" fmla="*/ 35064 w 608203"/>
              <a:gd name="connsiteY61" fmla="*/ 0 h 423675"/>
              <a:gd name="connsiteX62" fmla="*/ 573139 w 608203"/>
              <a:gd name="connsiteY62" fmla="*/ 0 h 423675"/>
              <a:gd name="connsiteX63" fmla="*/ 584560 w 608203"/>
              <a:gd name="connsiteY63" fmla="*/ 11404 h 423675"/>
              <a:gd name="connsiteX64" fmla="*/ 584560 w 608203"/>
              <a:gd name="connsiteY64" fmla="*/ 351143 h 423675"/>
              <a:gd name="connsiteX65" fmla="*/ 596782 w 608203"/>
              <a:gd name="connsiteY65" fmla="*/ 351143 h 423675"/>
              <a:gd name="connsiteX66" fmla="*/ 608203 w 608203"/>
              <a:gd name="connsiteY66" fmla="*/ 362547 h 423675"/>
              <a:gd name="connsiteX67" fmla="*/ 608203 w 608203"/>
              <a:gd name="connsiteY67" fmla="*/ 412271 h 423675"/>
              <a:gd name="connsiteX68" fmla="*/ 596782 w 608203"/>
              <a:gd name="connsiteY68" fmla="*/ 423675 h 423675"/>
              <a:gd name="connsiteX69" fmla="*/ 11421 w 608203"/>
              <a:gd name="connsiteY69" fmla="*/ 423675 h 423675"/>
              <a:gd name="connsiteX70" fmla="*/ 0 w 608203"/>
              <a:gd name="connsiteY70" fmla="*/ 412271 h 423675"/>
              <a:gd name="connsiteX71" fmla="*/ 0 w 608203"/>
              <a:gd name="connsiteY71" fmla="*/ 362547 h 423675"/>
              <a:gd name="connsiteX72" fmla="*/ 11421 w 608203"/>
              <a:gd name="connsiteY72" fmla="*/ 351143 h 423675"/>
              <a:gd name="connsiteX73" fmla="*/ 23643 w 608203"/>
              <a:gd name="connsiteY73" fmla="*/ 351143 h 423675"/>
              <a:gd name="connsiteX74" fmla="*/ 23643 w 608203"/>
              <a:gd name="connsiteY74" fmla="*/ 11404 h 423675"/>
              <a:gd name="connsiteX75" fmla="*/ 35064 w 608203"/>
              <a:gd name="connsiteY75" fmla="*/ 0 h 4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08203" h="423675">
                <a:moveTo>
                  <a:pt x="524825" y="378856"/>
                </a:moveTo>
                <a:cubicBezTo>
                  <a:pt x="518543" y="378856"/>
                  <a:pt x="513404" y="383988"/>
                  <a:pt x="513404" y="390260"/>
                </a:cubicBezTo>
                <a:lnTo>
                  <a:pt x="513404" y="400866"/>
                </a:lnTo>
                <a:lnTo>
                  <a:pt x="536247" y="400866"/>
                </a:lnTo>
                <a:lnTo>
                  <a:pt x="536247" y="390260"/>
                </a:lnTo>
                <a:cubicBezTo>
                  <a:pt x="536247" y="383988"/>
                  <a:pt x="531107" y="378856"/>
                  <a:pt x="524825" y="378856"/>
                </a:cubicBezTo>
                <a:close/>
                <a:moveTo>
                  <a:pt x="469544" y="378856"/>
                </a:moveTo>
                <a:cubicBezTo>
                  <a:pt x="463262" y="378856"/>
                  <a:pt x="458123" y="383988"/>
                  <a:pt x="458123" y="390260"/>
                </a:cubicBezTo>
                <a:lnTo>
                  <a:pt x="458123" y="400866"/>
                </a:lnTo>
                <a:lnTo>
                  <a:pt x="480966" y="400866"/>
                </a:lnTo>
                <a:lnTo>
                  <a:pt x="480966" y="390260"/>
                </a:lnTo>
                <a:cubicBezTo>
                  <a:pt x="480966" y="383988"/>
                  <a:pt x="475826" y="378856"/>
                  <a:pt x="469544" y="378856"/>
                </a:cubicBezTo>
                <a:close/>
                <a:moveTo>
                  <a:pt x="414264" y="378856"/>
                </a:moveTo>
                <a:cubicBezTo>
                  <a:pt x="407982" y="378856"/>
                  <a:pt x="402842" y="383988"/>
                  <a:pt x="402842" y="390260"/>
                </a:cubicBezTo>
                <a:lnTo>
                  <a:pt x="402842" y="400866"/>
                </a:lnTo>
                <a:lnTo>
                  <a:pt x="425685" y="400866"/>
                </a:lnTo>
                <a:lnTo>
                  <a:pt x="425685" y="390260"/>
                </a:lnTo>
                <a:cubicBezTo>
                  <a:pt x="425685" y="383988"/>
                  <a:pt x="420545" y="378856"/>
                  <a:pt x="414264" y="378856"/>
                </a:cubicBezTo>
                <a:close/>
                <a:moveTo>
                  <a:pt x="147229" y="271183"/>
                </a:moveTo>
                <a:cubicBezTo>
                  <a:pt x="153511" y="271183"/>
                  <a:pt x="158650" y="276203"/>
                  <a:pt x="158650" y="282591"/>
                </a:cubicBezTo>
                <a:lnTo>
                  <a:pt x="158650" y="287839"/>
                </a:lnTo>
                <a:lnTo>
                  <a:pt x="514996" y="287839"/>
                </a:lnTo>
                <a:cubicBezTo>
                  <a:pt x="521278" y="287839"/>
                  <a:pt x="526417" y="292972"/>
                  <a:pt x="526417" y="299247"/>
                </a:cubicBezTo>
                <a:cubicBezTo>
                  <a:pt x="526417" y="305521"/>
                  <a:pt x="521278" y="310655"/>
                  <a:pt x="514996" y="310655"/>
                </a:cubicBezTo>
                <a:lnTo>
                  <a:pt x="158650" y="310655"/>
                </a:lnTo>
                <a:lnTo>
                  <a:pt x="158650" y="316016"/>
                </a:lnTo>
                <a:cubicBezTo>
                  <a:pt x="158650" y="322291"/>
                  <a:pt x="153511" y="327424"/>
                  <a:pt x="147229" y="327424"/>
                </a:cubicBezTo>
                <a:cubicBezTo>
                  <a:pt x="140947" y="327424"/>
                  <a:pt x="135808" y="322291"/>
                  <a:pt x="135808" y="316016"/>
                </a:cubicBezTo>
                <a:lnTo>
                  <a:pt x="135808" y="310655"/>
                </a:lnTo>
                <a:lnTo>
                  <a:pt x="93206" y="310655"/>
                </a:lnTo>
                <a:cubicBezTo>
                  <a:pt x="86924" y="310655"/>
                  <a:pt x="81785" y="305521"/>
                  <a:pt x="81785" y="299247"/>
                </a:cubicBezTo>
                <a:cubicBezTo>
                  <a:pt x="81785" y="292972"/>
                  <a:pt x="86924" y="287839"/>
                  <a:pt x="93206" y="287839"/>
                </a:cubicBezTo>
                <a:lnTo>
                  <a:pt x="135808" y="287839"/>
                </a:lnTo>
                <a:lnTo>
                  <a:pt x="135808" y="282591"/>
                </a:lnTo>
                <a:cubicBezTo>
                  <a:pt x="135808" y="276203"/>
                  <a:pt x="140947" y="271183"/>
                  <a:pt x="147229" y="271183"/>
                </a:cubicBezTo>
                <a:close/>
                <a:moveTo>
                  <a:pt x="289058" y="129568"/>
                </a:moveTo>
                <a:cubicBezTo>
                  <a:pt x="287116" y="130595"/>
                  <a:pt x="285974" y="132534"/>
                  <a:pt x="285974" y="134586"/>
                </a:cubicBezTo>
                <a:lnTo>
                  <a:pt x="285974" y="190015"/>
                </a:lnTo>
                <a:cubicBezTo>
                  <a:pt x="285974" y="192182"/>
                  <a:pt x="287116" y="194121"/>
                  <a:pt x="289058" y="195147"/>
                </a:cubicBezTo>
                <a:cubicBezTo>
                  <a:pt x="289858" y="195604"/>
                  <a:pt x="290772" y="195832"/>
                  <a:pt x="291800" y="195832"/>
                </a:cubicBezTo>
                <a:cubicBezTo>
                  <a:pt x="292828" y="195832"/>
                  <a:pt x="293970" y="195490"/>
                  <a:pt x="294884" y="194805"/>
                </a:cubicBezTo>
                <a:lnTo>
                  <a:pt x="336695" y="167091"/>
                </a:lnTo>
                <a:cubicBezTo>
                  <a:pt x="338294" y="166064"/>
                  <a:pt x="339322" y="164240"/>
                  <a:pt x="339322" y="162301"/>
                </a:cubicBezTo>
                <a:cubicBezTo>
                  <a:pt x="339322" y="160362"/>
                  <a:pt x="338294" y="158537"/>
                  <a:pt x="336695" y="157511"/>
                </a:cubicBezTo>
                <a:lnTo>
                  <a:pt x="294884" y="129796"/>
                </a:lnTo>
                <a:cubicBezTo>
                  <a:pt x="293171" y="128656"/>
                  <a:pt x="290886" y="128542"/>
                  <a:pt x="289058" y="129568"/>
                </a:cubicBezTo>
                <a:close/>
                <a:moveTo>
                  <a:pt x="304137" y="100485"/>
                </a:moveTo>
                <a:cubicBezTo>
                  <a:pt x="328241" y="100485"/>
                  <a:pt x="353030" y="101854"/>
                  <a:pt x="377591" y="104363"/>
                </a:cubicBezTo>
                <a:cubicBezTo>
                  <a:pt x="383874" y="105047"/>
                  <a:pt x="388901" y="108697"/>
                  <a:pt x="389929" y="113259"/>
                </a:cubicBezTo>
                <a:cubicBezTo>
                  <a:pt x="397354" y="146790"/>
                  <a:pt x="397354" y="177926"/>
                  <a:pt x="389929" y="211343"/>
                </a:cubicBezTo>
                <a:cubicBezTo>
                  <a:pt x="388901" y="216019"/>
                  <a:pt x="383874" y="219668"/>
                  <a:pt x="377591" y="220353"/>
                </a:cubicBezTo>
                <a:cubicBezTo>
                  <a:pt x="353030" y="222862"/>
                  <a:pt x="328241" y="224116"/>
                  <a:pt x="304137" y="224116"/>
                </a:cubicBezTo>
                <a:cubicBezTo>
                  <a:pt x="279919" y="224116"/>
                  <a:pt x="255130" y="222862"/>
                  <a:pt x="230569" y="220353"/>
                </a:cubicBezTo>
                <a:cubicBezTo>
                  <a:pt x="224286" y="219668"/>
                  <a:pt x="219260" y="216019"/>
                  <a:pt x="218231" y="211343"/>
                </a:cubicBezTo>
                <a:cubicBezTo>
                  <a:pt x="210920" y="177926"/>
                  <a:pt x="210920" y="146790"/>
                  <a:pt x="218231" y="113259"/>
                </a:cubicBezTo>
                <a:cubicBezTo>
                  <a:pt x="219260" y="108697"/>
                  <a:pt x="224286" y="105047"/>
                  <a:pt x="230569" y="104363"/>
                </a:cubicBezTo>
                <a:cubicBezTo>
                  <a:pt x="255130" y="101854"/>
                  <a:pt x="279919" y="100485"/>
                  <a:pt x="304137" y="100485"/>
                </a:cubicBezTo>
                <a:close/>
                <a:moveTo>
                  <a:pt x="68073" y="44135"/>
                </a:moveTo>
                <a:lnTo>
                  <a:pt x="68073" y="344985"/>
                </a:lnTo>
                <a:lnTo>
                  <a:pt x="540130" y="344985"/>
                </a:lnTo>
                <a:lnTo>
                  <a:pt x="540130" y="44135"/>
                </a:lnTo>
                <a:close/>
                <a:moveTo>
                  <a:pt x="35064" y="0"/>
                </a:moveTo>
                <a:lnTo>
                  <a:pt x="573139" y="0"/>
                </a:lnTo>
                <a:cubicBezTo>
                  <a:pt x="579421" y="0"/>
                  <a:pt x="584560" y="5132"/>
                  <a:pt x="584560" y="11404"/>
                </a:cubicBezTo>
                <a:lnTo>
                  <a:pt x="584560" y="351143"/>
                </a:lnTo>
                <a:lnTo>
                  <a:pt x="596782" y="351143"/>
                </a:lnTo>
                <a:cubicBezTo>
                  <a:pt x="603063" y="351143"/>
                  <a:pt x="608203" y="356275"/>
                  <a:pt x="608203" y="362547"/>
                </a:cubicBezTo>
                <a:lnTo>
                  <a:pt x="608203" y="412271"/>
                </a:lnTo>
                <a:cubicBezTo>
                  <a:pt x="608203" y="418657"/>
                  <a:pt x="603063" y="423675"/>
                  <a:pt x="596782" y="423675"/>
                </a:cubicBezTo>
                <a:lnTo>
                  <a:pt x="11421" y="423675"/>
                </a:lnTo>
                <a:cubicBezTo>
                  <a:pt x="5139" y="423675"/>
                  <a:pt x="0" y="418657"/>
                  <a:pt x="0" y="412271"/>
                </a:cubicBezTo>
                <a:lnTo>
                  <a:pt x="0" y="362547"/>
                </a:lnTo>
                <a:cubicBezTo>
                  <a:pt x="0" y="356275"/>
                  <a:pt x="5139" y="351143"/>
                  <a:pt x="11421" y="351143"/>
                </a:cubicBezTo>
                <a:lnTo>
                  <a:pt x="23643" y="351143"/>
                </a:lnTo>
                <a:lnTo>
                  <a:pt x="23643" y="11404"/>
                </a:lnTo>
                <a:cubicBezTo>
                  <a:pt x="23643" y="5132"/>
                  <a:pt x="28782" y="0"/>
                  <a:pt x="35064" y="0"/>
                </a:cubicBezTo>
                <a:close/>
              </a:path>
            </a:pathLst>
          </a:custGeom>
          <a:solidFill>
            <a:schemeClr val="accent1"/>
          </a:solidFill>
          <a:ln>
            <a:noFill/>
          </a:ln>
        </p:spPr>
        <p:txBody>
          <a:bodyPr wrap="square" lIns="91440" tIns="45720" rIns="91440" bIns="45720" anchor="ctr">
            <a:normAutofit fontScale="85000" lnSpcReduction="20000"/>
          </a:bodyPr>
          <a:lstStyle/>
          <a:p>
            <a:pPr algn="ctr"/>
            <a:endParaRPr>
              <a:latin typeface="+mn-ea"/>
            </a:endParaRPr>
          </a:p>
        </p:txBody>
      </p:sp>
      <p:sp>
        <p:nvSpPr>
          <p:cNvPr id="19" name="矩形 18"/>
          <p:cNvSpPr/>
          <p:nvPr/>
        </p:nvSpPr>
        <p:spPr>
          <a:xfrm>
            <a:off x="1124400" y="4259942"/>
            <a:ext cx="893967" cy="3473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00"/>
              <a:t>OA</a:t>
            </a:r>
            <a:endParaRPr lang="zh-CN" altLang="en-US" sz="1000"/>
          </a:p>
        </p:txBody>
      </p:sp>
      <p:sp>
        <p:nvSpPr>
          <p:cNvPr id="23" name="矩形 22"/>
          <p:cNvSpPr/>
          <p:nvPr/>
        </p:nvSpPr>
        <p:spPr>
          <a:xfrm>
            <a:off x="2552192" y="4259942"/>
            <a:ext cx="893967" cy="3473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a:t>供应链</a:t>
            </a:r>
            <a:endParaRPr lang="zh-CN" altLang="en-US" sz="1000"/>
          </a:p>
        </p:txBody>
      </p:sp>
      <p:sp>
        <p:nvSpPr>
          <p:cNvPr id="25" name="矩形 24"/>
          <p:cNvSpPr/>
          <p:nvPr/>
        </p:nvSpPr>
        <p:spPr>
          <a:xfrm>
            <a:off x="2552191" y="4812632"/>
            <a:ext cx="893967" cy="3473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a:t>考勤、薪资</a:t>
            </a:r>
            <a:endParaRPr lang="zh-CN" altLang="en-US" sz="1000"/>
          </a:p>
        </p:txBody>
      </p:sp>
      <p:sp>
        <p:nvSpPr>
          <p:cNvPr id="26" name="矩形 25"/>
          <p:cNvSpPr/>
          <p:nvPr/>
        </p:nvSpPr>
        <p:spPr>
          <a:xfrm>
            <a:off x="2552191" y="3735056"/>
            <a:ext cx="893967" cy="3473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a:t>总账报表</a:t>
            </a:r>
            <a:endParaRPr lang="zh-CN" altLang="en-US" sz="1000"/>
          </a:p>
        </p:txBody>
      </p:sp>
      <p:sp>
        <p:nvSpPr>
          <p:cNvPr id="27" name="文本框 26"/>
          <p:cNvSpPr txBox="1"/>
          <p:nvPr/>
        </p:nvSpPr>
        <p:spPr>
          <a:xfrm>
            <a:off x="1136007" y="4712204"/>
            <a:ext cx="976549" cy="553998"/>
          </a:xfrm>
          <a:prstGeom prst="rect">
            <a:avLst/>
          </a:prstGeom>
          <a:noFill/>
        </p:spPr>
        <p:txBody>
          <a:bodyPr wrap="none" rtlCol="0">
            <a:spAutoFit/>
          </a:bodyPr>
          <a:lstStyle/>
          <a:p>
            <a:pPr marL="171450" indent="-171450">
              <a:buFont typeface="Arial" panose="020B0604020202020204" pitchFamily="34" charset="0"/>
              <a:buChar char="•"/>
            </a:pPr>
            <a:r>
              <a:rPr lang="zh-CN" altLang="en-US" sz="1000"/>
              <a:t>事项审批</a:t>
            </a:r>
            <a:endParaRPr lang="en-US" altLang="zh-CN" sz="1000"/>
          </a:p>
          <a:p>
            <a:pPr marL="171450" indent="-171450">
              <a:buFont typeface="Arial" panose="020B0604020202020204" pitchFamily="34" charset="0"/>
              <a:buChar char="•"/>
            </a:pPr>
            <a:r>
              <a:rPr lang="zh-CN" altLang="en-US" sz="1000"/>
              <a:t>移动应用</a:t>
            </a:r>
            <a:endParaRPr lang="en-US" altLang="zh-CN" sz="1000"/>
          </a:p>
          <a:p>
            <a:pPr marL="171450" indent="-171450">
              <a:buFont typeface="Arial" panose="020B0604020202020204" pitchFamily="34" charset="0"/>
              <a:buChar char="•"/>
            </a:pPr>
            <a:r>
              <a:rPr lang="en-US" altLang="zh-CN" sz="1000"/>
              <a:t>AI</a:t>
            </a:r>
            <a:r>
              <a:rPr lang="zh-CN" altLang="en-US" sz="1000"/>
              <a:t>智能办公</a:t>
            </a:r>
            <a:endParaRPr lang="zh-CN" altLang="en-US" sz="1000"/>
          </a:p>
        </p:txBody>
      </p:sp>
      <p:sp>
        <p:nvSpPr>
          <p:cNvPr id="28" name="矩形 27"/>
          <p:cNvSpPr/>
          <p:nvPr/>
        </p:nvSpPr>
        <p:spPr>
          <a:xfrm>
            <a:off x="4627167" y="3912572"/>
            <a:ext cx="893967" cy="3473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00"/>
              <a:t>OA</a:t>
            </a:r>
            <a:endParaRPr lang="zh-CN" altLang="en-US" sz="1000"/>
          </a:p>
        </p:txBody>
      </p:sp>
      <p:sp>
        <p:nvSpPr>
          <p:cNvPr id="29" name="矩形 28"/>
          <p:cNvSpPr/>
          <p:nvPr/>
        </p:nvSpPr>
        <p:spPr>
          <a:xfrm>
            <a:off x="6054959" y="3912572"/>
            <a:ext cx="893967" cy="3473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00"/>
              <a:t>ERP</a:t>
            </a:r>
            <a:endParaRPr lang="zh-CN" altLang="en-US" sz="1000"/>
          </a:p>
        </p:txBody>
      </p:sp>
      <p:sp>
        <p:nvSpPr>
          <p:cNvPr id="30" name="矩形 29"/>
          <p:cNvSpPr/>
          <p:nvPr/>
        </p:nvSpPr>
        <p:spPr>
          <a:xfrm>
            <a:off x="6054958" y="4465262"/>
            <a:ext cx="893967" cy="3473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a:t>人事管理</a:t>
            </a:r>
            <a:endParaRPr lang="zh-CN" altLang="en-US" sz="1000"/>
          </a:p>
        </p:txBody>
      </p:sp>
      <p:sp>
        <p:nvSpPr>
          <p:cNvPr id="31" name="矩形 30"/>
          <p:cNvSpPr/>
          <p:nvPr/>
        </p:nvSpPr>
        <p:spPr>
          <a:xfrm>
            <a:off x="6054958" y="3387686"/>
            <a:ext cx="893967" cy="3473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00"/>
              <a:t>PDM</a:t>
            </a:r>
            <a:endParaRPr lang="zh-CN" altLang="en-US" sz="1000"/>
          </a:p>
        </p:txBody>
      </p:sp>
      <p:sp>
        <p:nvSpPr>
          <p:cNvPr id="32" name="文本框 31"/>
          <p:cNvSpPr txBox="1"/>
          <p:nvPr/>
        </p:nvSpPr>
        <p:spPr>
          <a:xfrm>
            <a:off x="4597096" y="4535633"/>
            <a:ext cx="1896673" cy="861774"/>
          </a:xfrm>
          <a:prstGeom prst="rect">
            <a:avLst/>
          </a:prstGeom>
          <a:noFill/>
        </p:spPr>
        <p:txBody>
          <a:bodyPr wrap="none" rtlCol="0">
            <a:spAutoFit/>
          </a:bodyPr>
          <a:lstStyle/>
          <a:p>
            <a:pPr marL="171450" indent="-171450">
              <a:buFont typeface="Arial" panose="020B0604020202020204" pitchFamily="34" charset="0"/>
              <a:buChar char="•"/>
            </a:pPr>
            <a:r>
              <a:rPr lang="zh-CN" altLang="en-US" sz="1000"/>
              <a:t>单点登录</a:t>
            </a:r>
            <a:endParaRPr lang="en-US" altLang="zh-CN" sz="1000"/>
          </a:p>
          <a:p>
            <a:pPr marL="171450" indent="-171450">
              <a:buFont typeface="Arial" panose="020B0604020202020204" pitchFamily="34" charset="0"/>
              <a:buChar char="•"/>
            </a:pPr>
            <a:r>
              <a:rPr lang="zh-CN" altLang="en-US" sz="1000"/>
              <a:t>消息待办集成</a:t>
            </a:r>
            <a:endParaRPr lang="en-US" altLang="zh-CN" sz="1000"/>
          </a:p>
          <a:p>
            <a:pPr marL="171450" indent="-171450">
              <a:buFont typeface="Arial" panose="020B0604020202020204" pitchFamily="34" charset="0"/>
              <a:buChar char="•"/>
            </a:pPr>
            <a:r>
              <a:rPr lang="zh-CN" altLang="en-US" sz="1000"/>
              <a:t>流程审批</a:t>
            </a:r>
            <a:endParaRPr lang="en-US" altLang="zh-CN" sz="1000"/>
          </a:p>
          <a:p>
            <a:pPr marL="171450" indent="-171450">
              <a:buFont typeface="Arial" panose="020B0604020202020204" pitchFamily="34" charset="0"/>
              <a:buChar char="•"/>
            </a:pPr>
            <a:r>
              <a:rPr lang="en-US" altLang="zh-CN" sz="1000"/>
              <a:t>AI</a:t>
            </a:r>
            <a:r>
              <a:rPr lang="zh-CN" altLang="en-US" sz="1000"/>
              <a:t>智能办公</a:t>
            </a:r>
            <a:endParaRPr lang="en-US" altLang="zh-CN" sz="1000"/>
          </a:p>
          <a:p>
            <a:pPr marL="171450" indent="-171450">
              <a:buFont typeface="Arial" panose="020B0604020202020204" pitchFamily="34" charset="0"/>
              <a:buChar char="•"/>
            </a:pPr>
            <a:r>
              <a:rPr lang="zh-CN" altLang="en-US" sz="1000"/>
              <a:t>费用报销、合同等局部建设</a:t>
            </a:r>
            <a:endParaRPr lang="zh-CN" altLang="en-US" sz="1000"/>
          </a:p>
        </p:txBody>
      </p:sp>
      <p:cxnSp>
        <p:nvCxnSpPr>
          <p:cNvPr id="34" name="连接符: 曲线 33"/>
          <p:cNvCxnSpPr>
            <a:stCxn id="31" idx="1"/>
            <a:endCxn id="28" idx="0"/>
          </p:cNvCxnSpPr>
          <p:nvPr/>
        </p:nvCxnSpPr>
        <p:spPr>
          <a:xfrm rot="10800000" flipV="1">
            <a:off x="5074152" y="3561370"/>
            <a:ext cx="980807" cy="351201"/>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连接符: 曲线 35"/>
          <p:cNvCxnSpPr>
            <a:stCxn id="30" idx="1"/>
            <a:endCxn id="28" idx="2"/>
          </p:cNvCxnSpPr>
          <p:nvPr/>
        </p:nvCxnSpPr>
        <p:spPr>
          <a:xfrm rot="10800000">
            <a:off x="5074152" y="4259943"/>
            <a:ext cx="980807" cy="379005"/>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a:stCxn id="29" idx="1"/>
            <a:endCxn id="28" idx="3"/>
          </p:cNvCxnSpPr>
          <p:nvPr/>
        </p:nvCxnSpPr>
        <p:spPr>
          <a:xfrm flipH="1">
            <a:off x="5521134" y="4086257"/>
            <a:ext cx="5338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a:stCxn id="31" idx="2"/>
            <a:endCxn id="29" idx="0"/>
          </p:cNvCxnSpPr>
          <p:nvPr/>
        </p:nvCxnSpPr>
        <p:spPr>
          <a:xfrm>
            <a:off x="6501942" y="3735056"/>
            <a:ext cx="1" cy="17751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a:stCxn id="29" idx="2"/>
            <a:endCxn id="30" idx="0"/>
          </p:cNvCxnSpPr>
          <p:nvPr/>
        </p:nvCxnSpPr>
        <p:spPr>
          <a:xfrm flipH="1">
            <a:off x="6501942" y="4259942"/>
            <a:ext cx="1" cy="2053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文本框 42"/>
          <p:cNvSpPr txBox="1"/>
          <p:nvPr/>
        </p:nvSpPr>
        <p:spPr>
          <a:xfrm>
            <a:off x="6948925" y="3662520"/>
            <a:ext cx="825867" cy="246221"/>
          </a:xfrm>
          <a:prstGeom prst="rect">
            <a:avLst/>
          </a:prstGeom>
          <a:noFill/>
        </p:spPr>
        <p:txBody>
          <a:bodyPr wrap="none" rtlCol="0">
            <a:spAutoFit/>
          </a:bodyPr>
          <a:lstStyle/>
          <a:p>
            <a:r>
              <a:rPr lang="zh-CN" altLang="en-US" sz="1000"/>
              <a:t>点对点集成</a:t>
            </a:r>
            <a:endParaRPr lang="zh-CN" altLang="en-US" sz="1000"/>
          </a:p>
        </p:txBody>
      </p:sp>
      <p:sp>
        <p:nvSpPr>
          <p:cNvPr id="44" name="文本框 43"/>
          <p:cNvSpPr txBox="1"/>
          <p:nvPr/>
        </p:nvSpPr>
        <p:spPr>
          <a:xfrm>
            <a:off x="6946851" y="4239492"/>
            <a:ext cx="825867" cy="246221"/>
          </a:xfrm>
          <a:prstGeom prst="rect">
            <a:avLst/>
          </a:prstGeom>
          <a:noFill/>
        </p:spPr>
        <p:txBody>
          <a:bodyPr wrap="none" rtlCol="0">
            <a:spAutoFit/>
          </a:bodyPr>
          <a:lstStyle/>
          <a:p>
            <a:r>
              <a:rPr lang="zh-CN" altLang="en-US" sz="1000"/>
              <a:t>点对点集成</a:t>
            </a:r>
            <a:endParaRPr lang="zh-CN" altLang="en-US" sz="1000"/>
          </a:p>
        </p:txBody>
      </p:sp>
      <p:sp>
        <p:nvSpPr>
          <p:cNvPr id="3" name="文本占位符 2"/>
          <p:cNvSpPr>
            <a:spLocks noGrp="1"/>
          </p:cNvSpPr>
          <p:nvPr>
            <p:ph type="body" sz="quarter" idx="13"/>
          </p:nvPr>
        </p:nvSpPr>
        <p:spPr/>
        <p:txBody>
          <a:bodyPr/>
          <a:lstStyle/>
          <a:p>
            <a:r>
              <a:rPr lang="zh-CN" altLang="en-US"/>
              <a:t>协同</a:t>
            </a:r>
            <a:r>
              <a:rPr lang="en-US" altLang="zh-CN"/>
              <a:t>123</a:t>
            </a:r>
            <a:r>
              <a:rPr lang="zh-CN" altLang="en-US"/>
              <a:t>助力企业实现主营业务一体化</a:t>
            </a:r>
            <a:endParaRPr lang="zh-CN" altLang="en-US"/>
          </a:p>
        </p:txBody>
      </p:sp>
      <p:sp>
        <p:nvSpPr>
          <p:cNvPr id="45" name="矩形 44"/>
          <p:cNvSpPr/>
          <p:nvPr/>
        </p:nvSpPr>
        <p:spPr>
          <a:xfrm>
            <a:off x="8464057" y="4712204"/>
            <a:ext cx="2862335" cy="271888"/>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00">
                <a:solidFill>
                  <a:schemeClr val="tx1"/>
                </a:solidFill>
              </a:rPr>
              <a:t>OA</a:t>
            </a:r>
            <a:r>
              <a:rPr lang="zh-CN" altLang="en-US" sz="1000">
                <a:solidFill>
                  <a:schemeClr val="tx1"/>
                </a:solidFill>
              </a:rPr>
              <a:t>统一平台底座</a:t>
            </a:r>
            <a:endParaRPr lang="zh-CN" altLang="en-US" sz="1000">
              <a:solidFill>
                <a:schemeClr val="tx1"/>
              </a:solidFill>
            </a:endParaRPr>
          </a:p>
        </p:txBody>
      </p:sp>
      <p:sp>
        <p:nvSpPr>
          <p:cNvPr id="46" name="矩形 45"/>
          <p:cNvSpPr/>
          <p:nvPr/>
        </p:nvSpPr>
        <p:spPr>
          <a:xfrm>
            <a:off x="8464057" y="5112165"/>
            <a:ext cx="893967" cy="2718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00"/>
              <a:t>ERP</a:t>
            </a:r>
            <a:endParaRPr lang="zh-CN" altLang="en-US" sz="1000"/>
          </a:p>
        </p:txBody>
      </p:sp>
      <p:sp>
        <p:nvSpPr>
          <p:cNvPr id="47" name="矩形 46"/>
          <p:cNvSpPr/>
          <p:nvPr/>
        </p:nvSpPr>
        <p:spPr>
          <a:xfrm>
            <a:off x="9450852" y="5112165"/>
            <a:ext cx="893967" cy="2718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00"/>
              <a:t>PDM</a:t>
            </a:r>
            <a:endParaRPr lang="zh-CN" altLang="en-US" sz="1000"/>
          </a:p>
        </p:txBody>
      </p:sp>
      <p:sp>
        <p:nvSpPr>
          <p:cNvPr id="48" name="矩形 47"/>
          <p:cNvSpPr/>
          <p:nvPr/>
        </p:nvSpPr>
        <p:spPr>
          <a:xfrm>
            <a:off x="10437648" y="5112165"/>
            <a:ext cx="893967" cy="2718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00"/>
              <a:t>MES</a:t>
            </a:r>
            <a:endParaRPr lang="zh-CN" altLang="en-US" sz="1000"/>
          </a:p>
        </p:txBody>
      </p:sp>
      <p:grpSp>
        <p:nvGrpSpPr>
          <p:cNvPr id="79" name="组合 78"/>
          <p:cNvGrpSpPr/>
          <p:nvPr/>
        </p:nvGrpSpPr>
        <p:grpSpPr>
          <a:xfrm>
            <a:off x="8171919" y="2456060"/>
            <a:ext cx="3154473" cy="673968"/>
            <a:chOff x="8072289" y="2340225"/>
            <a:chExt cx="3154473" cy="673968"/>
          </a:xfrm>
        </p:grpSpPr>
        <p:sp>
          <p:nvSpPr>
            <p:cNvPr id="64" name="矩形 63"/>
            <p:cNvSpPr/>
            <p:nvPr/>
          </p:nvSpPr>
          <p:spPr>
            <a:xfrm>
              <a:off x="8364427" y="2351127"/>
              <a:ext cx="2862335" cy="66306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p:cNvSpPr/>
            <p:nvPr/>
          </p:nvSpPr>
          <p:spPr>
            <a:xfrm>
              <a:off x="8072289" y="2340225"/>
              <a:ext cx="284488" cy="672016"/>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rPr>
                <a:t>业务应用</a:t>
              </a:r>
              <a:endParaRPr lang="zh-CN" altLang="en-US" sz="1000">
                <a:solidFill>
                  <a:schemeClr val="tx1"/>
                </a:solidFill>
              </a:endParaRPr>
            </a:p>
          </p:txBody>
        </p:sp>
        <p:sp>
          <p:nvSpPr>
            <p:cNvPr id="66" name="矩形 65"/>
            <p:cNvSpPr/>
            <p:nvPr/>
          </p:nvSpPr>
          <p:spPr>
            <a:xfrm>
              <a:off x="8462943" y="2481735"/>
              <a:ext cx="801902" cy="2205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00"/>
                <a:t>CRM</a:t>
              </a:r>
              <a:endParaRPr lang="zh-CN" altLang="en-US" sz="1000"/>
            </a:p>
          </p:txBody>
        </p:sp>
        <p:sp>
          <p:nvSpPr>
            <p:cNvPr id="67" name="矩形 66"/>
            <p:cNvSpPr/>
            <p:nvPr/>
          </p:nvSpPr>
          <p:spPr>
            <a:xfrm>
              <a:off x="9403764" y="2481735"/>
              <a:ext cx="801902" cy="2205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00"/>
                <a:t>SRM</a:t>
              </a:r>
              <a:endParaRPr lang="zh-CN" altLang="en-US" sz="1000"/>
            </a:p>
          </p:txBody>
        </p:sp>
        <p:sp>
          <p:nvSpPr>
            <p:cNvPr id="68" name="矩形 67"/>
            <p:cNvSpPr/>
            <p:nvPr/>
          </p:nvSpPr>
          <p:spPr>
            <a:xfrm>
              <a:off x="10344585" y="2481735"/>
              <a:ext cx="801902" cy="2205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a:t>项目管理</a:t>
              </a:r>
              <a:endParaRPr lang="zh-CN" altLang="en-US" sz="1000"/>
            </a:p>
          </p:txBody>
        </p:sp>
        <p:sp>
          <p:nvSpPr>
            <p:cNvPr id="69" name="矩形 68"/>
            <p:cNvSpPr/>
            <p:nvPr/>
          </p:nvSpPr>
          <p:spPr>
            <a:xfrm>
              <a:off x="8462943" y="2745472"/>
              <a:ext cx="801902" cy="2205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a:t>质量管理</a:t>
              </a:r>
              <a:endParaRPr lang="zh-CN" altLang="en-US" sz="1000"/>
            </a:p>
          </p:txBody>
        </p:sp>
        <p:sp>
          <p:nvSpPr>
            <p:cNvPr id="70" name="矩形 69"/>
            <p:cNvSpPr/>
            <p:nvPr/>
          </p:nvSpPr>
          <p:spPr>
            <a:xfrm>
              <a:off x="9403764" y="2745472"/>
              <a:ext cx="801902" cy="2205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a:t>设备管理</a:t>
              </a:r>
              <a:endParaRPr lang="zh-CN" altLang="en-US" sz="1000"/>
            </a:p>
          </p:txBody>
        </p:sp>
        <p:sp>
          <p:nvSpPr>
            <p:cNvPr id="71" name="矩形 70"/>
            <p:cNvSpPr/>
            <p:nvPr/>
          </p:nvSpPr>
          <p:spPr>
            <a:xfrm>
              <a:off x="10344585" y="2745472"/>
              <a:ext cx="801902" cy="2205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00"/>
                <a:t>…</a:t>
              </a:r>
              <a:endParaRPr lang="zh-CN" altLang="en-US" sz="1000"/>
            </a:p>
          </p:txBody>
        </p:sp>
      </p:grpSp>
      <p:cxnSp>
        <p:nvCxnSpPr>
          <p:cNvPr id="18" name="连接符: 肘形 17"/>
          <p:cNvCxnSpPr>
            <a:stCxn id="46" idx="2"/>
            <a:endCxn id="47" idx="2"/>
          </p:cNvCxnSpPr>
          <p:nvPr/>
        </p:nvCxnSpPr>
        <p:spPr>
          <a:xfrm rot="16200000" flipH="1">
            <a:off x="9405818" y="4890655"/>
            <a:ext cx="9940" cy="986795"/>
          </a:xfrm>
          <a:prstGeom prst="bentConnector3">
            <a:avLst>
              <a:gd name="adj1" fmla="val 1800000"/>
            </a:avLst>
          </a:prstGeom>
          <a:ln w="63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连接符: 肘形 20"/>
          <p:cNvCxnSpPr>
            <a:stCxn id="46" idx="2"/>
            <a:endCxn id="48" idx="2"/>
          </p:cNvCxnSpPr>
          <p:nvPr/>
        </p:nvCxnSpPr>
        <p:spPr>
          <a:xfrm rot="16200000" flipH="1">
            <a:off x="9899216" y="4397257"/>
            <a:ext cx="9940" cy="1973591"/>
          </a:xfrm>
          <a:prstGeom prst="bentConnector3">
            <a:avLst>
              <a:gd name="adj1" fmla="val 1800000"/>
            </a:avLst>
          </a:prstGeom>
          <a:ln w="63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9" name="连接符: 曲线 38"/>
          <p:cNvCxnSpPr>
            <a:stCxn id="48" idx="0"/>
            <a:endCxn id="45" idx="2"/>
          </p:cNvCxnSpPr>
          <p:nvPr/>
        </p:nvCxnSpPr>
        <p:spPr>
          <a:xfrm rot="16200000" flipV="1">
            <a:off x="10325893" y="4553425"/>
            <a:ext cx="128073" cy="98940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连接符: 曲线 40"/>
          <p:cNvCxnSpPr>
            <a:stCxn id="46" idx="0"/>
            <a:endCxn id="45" idx="2"/>
          </p:cNvCxnSpPr>
          <p:nvPr/>
        </p:nvCxnSpPr>
        <p:spPr>
          <a:xfrm rot="5400000" flipH="1" flipV="1">
            <a:off x="9339097" y="4556037"/>
            <a:ext cx="128073" cy="984184"/>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a:endCxn id="45" idx="2"/>
          </p:cNvCxnSpPr>
          <p:nvPr/>
        </p:nvCxnSpPr>
        <p:spPr>
          <a:xfrm flipH="1" flipV="1">
            <a:off x="9895225" y="4984092"/>
            <a:ext cx="1" cy="1280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80" name="组合 79"/>
          <p:cNvGrpSpPr/>
          <p:nvPr/>
        </p:nvGrpSpPr>
        <p:grpSpPr>
          <a:xfrm>
            <a:off x="8171510" y="3220867"/>
            <a:ext cx="3147232" cy="676347"/>
            <a:chOff x="8079530" y="3205113"/>
            <a:chExt cx="3147232" cy="676347"/>
          </a:xfrm>
        </p:grpSpPr>
        <p:sp>
          <p:nvSpPr>
            <p:cNvPr id="56" name="矩形 55"/>
            <p:cNvSpPr/>
            <p:nvPr/>
          </p:nvSpPr>
          <p:spPr>
            <a:xfrm>
              <a:off x="8364427" y="3218394"/>
              <a:ext cx="2862335" cy="66306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p:cNvSpPr/>
            <p:nvPr/>
          </p:nvSpPr>
          <p:spPr>
            <a:xfrm>
              <a:off x="8462943" y="3349003"/>
              <a:ext cx="801902" cy="2205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a:t>合同管理</a:t>
              </a:r>
              <a:endParaRPr lang="zh-CN" altLang="en-US" sz="1000"/>
            </a:p>
          </p:txBody>
        </p:sp>
        <p:sp>
          <p:nvSpPr>
            <p:cNvPr id="59" name="矩形 58"/>
            <p:cNvSpPr/>
            <p:nvPr/>
          </p:nvSpPr>
          <p:spPr>
            <a:xfrm>
              <a:off x="9403764" y="3349003"/>
              <a:ext cx="801902" cy="2205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a:t>费控管理</a:t>
              </a:r>
              <a:endParaRPr lang="zh-CN" altLang="en-US" sz="1000"/>
            </a:p>
          </p:txBody>
        </p:sp>
        <p:sp>
          <p:nvSpPr>
            <p:cNvPr id="60" name="矩形 59"/>
            <p:cNvSpPr/>
            <p:nvPr/>
          </p:nvSpPr>
          <p:spPr>
            <a:xfrm>
              <a:off x="10344585" y="3349003"/>
              <a:ext cx="801902" cy="2205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a:t>数电票税</a:t>
              </a:r>
              <a:endParaRPr lang="zh-CN" altLang="en-US" sz="1000"/>
            </a:p>
          </p:txBody>
        </p:sp>
        <p:sp>
          <p:nvSpPr>
            <p:cNvPr id="61" name="矩形 60"/>
            <p:cNvSpPr/>
            <p:nvPr/>
          </p:nvSpPr>
          <p:spPr>
            <a:xfrm>
              <a:off x="8462943" y="3612739"/>
              <a:ext cx="801902" cy="2205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a:t>资产管理</a:t>
              </a:r>
              <a:endParaRPr lang="zh-CN" altLang="en-US" sz="1000"/>
            </a:p>
          </p:txBody>
        </p:sp>
        <p:sp>
          <p:nvSpPr>
            <p:cNvPr id="62" name="矩形 61"/>
            <p:cNvSpPr/>
            <p:nvPr/>
          </p:nvSpPr>
          <p:spPr>
            <a:xfrm>
              <a:off x="9403764" y="3612739"/>
              <a:ext cx="801902" cy="2205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a:t>人力资源</a:t>
              </a:r>
              <a:endParaRPr lang="zh-CN" altLang="en-US" sz="1000"/>
            </a:p>
          </p:txBody>
        </p:sp>
        <p:sp>
          <p:nvSpPr>
            <p:cNvPr id="63" name="矩形 62"/>
            <p:cNvSpPr/>
            <p:nvPr/>
          </p:nvSpPr>
          <p:spPr>
            <a:xfrm>
              <a:off x="10344585" y="3612739"/>
              <a:ext cx="801902" cy="2205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00"/>
                <a:t>…</a:t>
              </a:r>
              <a:endParaRPr lang="zh-CN" altLang="en-US" sz="1000"/>
            </a:p>
          </p:txBody>
        </p:sp>
        <p:sp>
          <p:nvSpPr>
            <p:cNvPr id="77" name="矩形 76"/>
            <p:cNvSpPr/>
            <p:nvPr/>
          </p:nvSpPr>
          <p:spPr>
            <a:xfrm>
              <a:off x="8079530" y="3205113"/>
              <a:ext cx="284488" cy="672016"/>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rPr>
                <a:t>领域应用</a:t>
              </a:r>
              <a:endParaRPr lang="zh-CN" altLang="en-US" sz="1000">
                <a:solidFill>
                  <a:schemeClr val="tx1"/>
                </a:solidFill>
              </a:endParaRPr>
            </a:p>
          </p:txBody>
        </p:sp>
      </p:grpSp>
      <p:grpSp>
        <p:nvGrpSpPr>
          <p:cNvPr id="81" name="组合 80"/>
          <p:cNvGrpSpPr/>
          <p:nvPr/>
        </p:nvGrpSpPr>
        <p:grpSpPr>
          <a:xfrm>
            <a:off x="8171919" y="3979870"/>
            <a:ext cx="3146823" cy="672016"/>
            <a:chOff x="8072289" y="3992623"/>
            <a:chExt cx="3146823" cy="672016"/>
          </a:xfrm>
        </p:grpSpPr>
        <p:sp>
          <p:nvSpPr>
            <p:cNvPr id="52" name="矩形 51"/>
            <p:cNvSpPr/>
            <p:nvPr/>
          </p:nvSpPr>
          <p:spPr>
            <a:xfrm>
              <a:off x="8356777" y="3997952"/>
              <a:ext cx="2862335" cy="66306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8455293" y="4128561"/>
              <a:ext cx="801902" cy="2205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a:t>智能问答</a:t>
              </a:r>
              <a:endParaRPr lang="zh-CN" altLang="en-US" sz="1000"/>
            </a:p>
          </p:txBody>
        </p:sp>
        <p:sp>
          <p:nvSpPr>
            <p:cNvPr id="72" name="矩形 71"/>
            <p:cNvSpPr/>
            <p:nvPr/>
          </p:nvSpPr>
          <p:spPr>
            <a:xfrm>
              <a:off x="9396114" y="4128561"/>
              <a:ext cx="801902" cy="2205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a:t>数据分析</a:t>
              </a:r>
              <a:endParaRPr lang="zh-CN" altLang="en-US" sz="1000"/>
            </a:p>
          </p:txBody>
        </p:sp>
        <p:sp>
          <p:nvSpPr>
            <p:cNvPr id="73" name="矩形 72"/>
            <p:cNvSpPr/>
            <p:nvPr/>
          </p:nvSpPr>
          <p:spPr>
            <a:xfrm>
              <a:off x="10336935" y="4128561"/>
              <a:ext cx="801902" cy="2205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a:t>智能办公</a:t>
              </a:r>
              <a:endParaRPr lang="zh-CN" altLang="en-US" sz="1000"/>
            </a:p>
          </p:txBody>
        </p:sp>
        <p:sp>
          <p:nvSpPr>
            <p:cNvPr id="74" name="矩形 73"/>
            <p:cNvSpPr/>
            <p:nvPr/>
          </p:nvSpPr>
          <p:spPr>
            <a:xfrm>
              <a:off x="8455293" y="4392297"/>
              <a:ext cx="801902" cy="2205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a:t>智能审校</a:t>
              </a:r>
              <a:endParaRPr lang="zh-CN" altLang="en-US" sz="1000"/>
            </a:p>
          </p:txBody>
        </p:sp>
        <p:sp>
          <p:nvSpPr>
            <p:cNvPr id="75" name="矩形 74"/>
            <p:cNvSpPr/>
            <p:nvPr/>
          </p:nvSpPr>
          <p:spPr>
            <a:xfrm>
              <a:off x="9396114" y="4392297"/>
              <a:ext cx="801902" cy="2205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a:t>智能财务</a:t>
              </a:r>
              <a:endParaRPr lang="zh-CN" altLang="en-US" sz="1000"/>
            </a:p>
          </p:txBody>
        </p:sp>
        <p:sp>
          <p:nvSpPr>
            <p:cNvPr id="76" name="矩形 75"/>
            <p:cNvSpPr/>
            <p:nvPr/>
          </p:nvSpPr>
          <p:spPr>
            <a:xfrm>
              <a:off x="10336935" y="4392297"/>
              <a:ext cx="801902" cy="2205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00"/>
                <a:t>…</a:t>
              </a:r>
              <a:endParaRPr lang="zh-CN" altLang="en-US" sz="1000"/>
            </a:p>
          </p:txBody>
        </p:sp>
        <p:sp>
          <p:nvSpPr>
            <p:cNvPr id="78" name="矩形 77"/>
            <p:cNvSpPr/>
            <p:nvPr/>
          </p:nvSpPr>
          <p:spPr>
            <a:xfrm>
              <a:off x="8072289" y="3992623"/>
              <a:ext cx="284488" cy="672016"/>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00">
                  <a:solidFill>
                    <a:schemeClr val="tx1"/>
                  </a:solidFill>
                </a:rPr>
                <a:t>AI</a:t>
              </a:r>
              <a:r>
                <a:rPr lang="zh-CN" altLang="en-US" sz="1000">
                  <a:solidFill>
                    <a:schemeClr val="tx1"/>
                  </a:solidFill>
                </a:rPr>
                <a:t>应用</a:t>
              </a:r>
              <a:endParaRPr lang="zh-CN" altLang="en-US" sz="1000">
                <a:solidFill>
                  <a:schemeClr val="tx1"/>
                </a:solidFil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3"/>
          </p:nvPr>
        </p:nvSpPr>
        <p:spPr/>
        <p:txBody>
          <a:bodyPr/>
          <a:lstStyle/>
          <a:p>
            <a:r>
              <a:rPr lang="zh-CN" altLang="en-US"/>
              <a:t>协同</a:t>
            </a:r>
            <a:r>
              <a:rPr lang="en-US" altLang="zh-CN"/>
              <a:t>12</a:t>
            </a:r>
            <a:r>
              <a:rPr lang="zh-CN" altLang="en-US"/>
              <a:t>阶段客户应用协同特点与不足</a:t>
            </a:r>
            <a:endParaRPr lang="zh-CN" altLang="en-US"/>
          </a:p>
        </p:txBody>
      </p:sp>
      <p:pic>
        <p:nvPicPr>
          <p:cNvPr id="6" name="图片 5"/>
          <p:cNvPicPr>
            <a:picLocks noChangeAspect="1"/>
          </p:cNvPicPr>
          <p:nvPr/>
        </p:nvPicPr>
        <p:blipFill>
          <a:blip r:embed="rId1"/>
          <a:stretch>
            <a:fillRect/>
          </a:stretch>
        </p:blipFill>
        <p:spPr>
          <a:xfrm>
            <a:off x="371449" y="993818"/>
            <a:ext cx="7754432" cy="5715798"/>
          </a:xfrm>
          <a:prstGeom prst="rect">
            <a:avLst/>
          </a:prstGeom>
        </p:spPr>
      </p:pic>
      <p:sp>
        <p:nvSpPr>
          <p:cNvPr id="7" name="矩形"/>
          <p:cNvSpPr/>
          <p:nvPr/>
        </p:nvSpPr>
        <p:spPr>
          <a:xfrm>
            <a:off x="2057259" y="1764280"/>
            <a:ext cx="2913636" cy="886845"/>
          </a:xfrm>
          <a:prstGeom prst="rect">
            <a:avLst/>
          </a:prstGeom>
          <a:solidFill>
            <a:srgbClr val="9DC3E6">
              <a:alpha val="61000"/>
            </a:srgbClr>
          </a:solidFill>
          <a:ln w="12700" cap="flat">
            <a:noFill/>
            <a:miter lim="400000"/>
          </a:ln>
          <a:effectLst/>
        </p:spPr>
        <p:txBody>
          <a:bodyPr wrap="square" lIns="51636" tIns="51636" rIns="51636" bIns="51636" numCol="1" anchor="ctr">
            <a:noAutofit/>
          </a:bodyPr>
          <a:lstStyle/>
          <a:p>
            <a:pPr algn="ctr">
              <a:defRPr>
                <a:solidFill>
                  <a:srgbClr val="FFFFFF"/>
                </a:solidFill>
              </a:defRPr>
            </a:pPr>
            <a:endParaRPr sz="2035"/>
          </a:p>
        </p:txBody>
      </p:sp>
      <p:sp>
        <p:nvSpPr>
          <p:cNvPr id="8" name="财务管理类：126个"/>
          <p:cNvSpPr txBox="1"/>
          <p:nvPr/>
        </p:nvSpPr>
        <p:spPr>
          <a:xfrm>
            <a:off x="2057259" y="1999140"/>
            <a:ext cx="2767330" cy="417123"/>
          </a:xfrm>
          <a:prstGeom prst="rect">
            <a:avLst/>
          </a:prstGeom>
          <a:noFill/>
          <a:ln w="12700" cap="flat">
            <a:noFill/>
            <a:miter lim="400000"/>
          </a:ln>
          <a:effectLst/>
        </p:spPr>
        <p:txBody>
          <a:bodyPr wrap="square" lIns="51636" tIns="51636" rIns="51636" bIns="51636" numCol="1" anchor="ctr">
            <a:spAutoFit/>
          </a:bodyPr>
          <a:lstStyle/>
          <a:p>
            <a:pPr algn="ctr">
              <a:defRPr>
                <a:solidFill>
                  <a:srgbClr val="203864"/>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2035" dirty="0"/>
              <a:t>费用管理</a:t>
            </a:r>
            <a:r>
              <a:rPr sz="2035" dirty="0"/>
              <a:t>类：</a:t>
            </a:r>
            <a:r>
              <a:rPr lang="en-US" altLang="zh-CN" sz="2035" b="1" dirty="0">
                <a:solidFill>
                  <a:srgbClr val="911119"/>
                </a:solidFill>
              </a:rPr>
              <a:t>22</a:t>
            </a:r>
            <a:r>
              <a:rPr sz="2035" dirty="0">
                <a:solidFill>
                  <a:srgbClr val="1F4E79"/>
                </a:solidFill>
              </a:rPr>
              <a:t>个</a:t>
            </a:r>
            <a:endParaRPr sz="2035" dirty="0">
              <a:solidFill>
                <a:srgbClr val="1F4E79"/>
              </a:solidFill>
            </a:endParaRPr>
          </a:p>
        </p:txBody>
      </p:sp>
      <p:sp>
        <p:nvSpPr>
          <p:cNvPr id="9" name="矩形"/>
          <p:cNvSpPr/>
          <p:nvPr/>
        </p:nvSpPr>
        <p:spPr>
          <a:xfrm>
            <a:off x="5152884" y="1764280"/>
            <a:ext cx="2913636" cy="886845"/>
          </a:xfrm>
          <a:prstGeom prst="rect">
            <a:avLst/>
          </a:prstGeom>
          <a:solidFill>
            <a:srgbClr val="9DC3E6">
              <a:alpha val="61000"/>
            </a:srgbClr>
          </a:solidFill>
          <a:ln w="12700" cap="flat">
            <a:noFill/>
            <a:miter lim="400000"/>
          </a:ln>
          <a:effectLst/>
        </p:spPr>
        <p:txBody>
          <a:bodyPr wrap="square" lIns="51636" tIns="51636" rIns="51636" bIns="51636" numCol="1" anchor="ctr">
            <a:noAutofit/>
          </a:bodyPr>
          <a:lstStyle/>
          <a:p>
            <a:pPr algn="ctr">
              <a:defRPr>
                <a:solidFill>
                  <a:srgbClr val="FFFFFF"/>
                </a:solidFill>
              </a:defRPr>
            </a:pPr>
            <a:endParaRPr sz="2035"/>
          </a:p>
        </p:txBody>
      </p:sp>
      <p:sp>
        <p:nvSpPr>
          <p:cNvPr id="10" name="财务管理类：126个"/>
          <p:cNvSpPr txBox="1"/>
          <p:nvPr/>
        </p:nvSpPr>
        <p:spPr>
          <a:xfrm>
            <a:off x="5152884" y="1999140"/>
            <a:ext cx="2767330" cy="417123"/>
          </a:xfrm>
          <a:prstGeom prst="rect">
            <a:avLst/>
          </a:prstGeom>
          <a:noFill/>
          <a:ln w="12700" cap="flat">
            <a:noFill/>
            <a:miter lim="400000"/>
          </a:ln>
          <a:effectLst/>
        </p:spPr>
        <p:txBody>
          <a:bodyPr wrap="square" lIns="51636" tIns="51636" rIns="51636" bIns="51636" numCol="1" anchor="ctr">
            <a:spAutoFit/>
          </a:bodyPr>
          <a:lstStyle/>
          <a:p>
            <a:pPr algn="ctr">
              <a:defRPr>
                <a:solidFill>
                  <a:srgbClr val="203864"/>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2035" dirty="0"/>
              <a:t>行政管理</a:t>
            </a:r>
            <a:r>
              <a:rPr sz="2035" dirty="0"/>
              <a:t>类：</a:t>
            </a:r>
            <a:r>
              <a:rPr lang="en-US" altLang="zh-CN" sz="2035" b="1" dirty="0">
                <a:solidFill>
                  <a:srgbClr val="911119"/>
                </a:solidFill>
              </a:rPr>
              <a:t>28</a:t>
            </a:r>
            <a:r>
              <a:rPr sz="2035" dirty="0">
                <a:solidFill>
                  <a:srgbClr val="1F4E79"/>
                </a:solidFill>
              </a:rPr>
              <a:t>个</a:t>
            </a:r>
            <a:endParaRPr sz="2035" dirty="0">
              <a:solidFill>
                <a:srgbClr val="1F4E79"/>
              </a:solidFill>
            </a:endParaRPr>
          </a:p>
        </p:txBody>
      </p:sp>
      <p:sp>
        <p:nvSpPr>
          <p:cNvPr id="11" name="矩形"/>
          <p:cNvSpPr/>
          <p:nvPr/>
        </p:nvSpPr>
        <p:spPr>
          <a:xfrm>
            <a:off x="2057259" y="2760706"/>
            <a:ext cx="2913636" cy="886845"/>
          </a:xfrm>
          <a:prstGeom prst="rect">
            <a:avLst/>
          </a:prstGeom>
          <a:solidFill>
            <a:srgbClr val="9DC3E6">
              <a:alpha val="61000"/>
            </a:srgbClr>
          </a:solidFill>
          <a:ln w="12700" cap="flat">
            <a:noFill/>
            <a:miter lim="400000"/>
          </a:ln>
          <a:effectLst/>
        </p:spPr>
        <p:txBody>
          <a:bodyPr wrap="square" lIns="51636" tIns="51636" rIns="51636" bIns="51636" numCol="1" anchor="ctr">
            <a:noAutofit/>
          </a:bodyPr>
          <a:lstStyle/>
          <a:p>
            <a:pPr algn="ctr">
              <a:defRPr>
                <a:solidFill>
                  <a:srgbClr val="FFFFFF"/>
                </a:solidFill>
              </a:defRPr>
            </a:pPr>
            <a:endParaRPr sz="2035"/>
          </a:p>
        </p:txBody>
      </p:sp>
      <p:sp>
        <p:nvSpPr>
          <p:cNvPr id="12" name="财务管理类：126个"/>
          <p:cNvSpPr txBox="1"/>
          <p:nvPr/>
        </p:nvSpPr>
        <p:spPr>
          <a:xfrm>
            <a:off x="2057259" y="2995566"/>
            <a:ext cx="2767330" cy="417123"/>
          </a:xfrm>
          <a:prstGeom prst="rect">
            <a:avLst/>
          </a:prstGeom>
          <a:noFill/>
          <a:ln w="12700" cap="flat">
            <a:noFill/>
            <a:miter lim="400000"/>
          </a:ln>
          <a:effectLst/>
        </p:spPr>
        <p:txBody>
          <a:bodyPr wrap="square" lIns="51636" tIns="51636" rIns="51636" bIns="51636" numCol="1" anchor="ctr">
            <a:spAutoFit/>
          </a:bodyPr>
          <a:lstStyle/>
          <a:p>
            <a:pPr algn="ctr">
              <a:defRPr>
                <a:solidFill>
                  <a:srgbClr val="203864"/>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2035" dirty="0"/>
              <a:t>人事管理</a:t>
            </a:r>
            <a:r>
              <a:rPr sz="2035" dirty="0"/>
              <a:t>类：</a:t>
            </a:r>
            <a:r>
              <a:rPr lang="en-US" altLang="zh-CN" sz="2035" b="1" dirty="0">
                <a:solidFill>
                  <a:srgbClr val="911119"/>
                </a:solidFill>
              </a:rPr>
              <a:t>25</a:t>
            </a:r>
            <a:r>
              <a:rPr sz="2035" dirty="0">
                <a:solidFill>
                  <a:srgbClr val="1F4E79"/>
                </a:solidFill>
              </a:rPr>
              <a:t>个</a:t>
            </a:r>
            <a:endParaRPr sz="2035" dirty="0">
              <a:solidFill>
                <a:srgbClr val="1F4E79"/>
              </a:solidFill>
            </a:endParaRPr>
          </a:p>
        </p:txBody>
      </p:sp>
      <p:sp>
        <p:nvSpPr>
          <p:cNvPr id="13" name="矩形"/>
          <p:cNvSpPr/>
          <p:nvPr/>
        </p:nvSpPr>
        <p:spPr>
          <a:xfrm>
            <a:off x="5152884" y="2760706"/>
            <a:ext cx="2913636" cy="886845"/>
          </a:xfrm>
          <a:prstGeom prst="rect">
            <a:avLst/>
          </a:prstGeom>
          <a:solidFill>
            <a:srgbClr val="9DC3E6">
              <a:alpha val="61000"/>
            </a:srgbClr>
          </a:solidFill>
          <a:ln w="12700" cap="flat">
            <a:noFill/>
            <a:miter lim="400000"/>
          </a:ln>
          <a:effectLst/>
        </p:spPr>
        <p:txBody>
          <a:bodyPr wrap="square" lIns="51636" tIns="51636" rIns="51636" bIns="51636" numCol="1" anchor="ctr">
            <a:noAutofit/>
          </a:bodyPr>
          <a:lstStyle/>
          <a:p>
            <a:pPr algn="ctr">
              <a:defRPr>
                <a:solidFill>
                  <a:srgbClr val="FFFFFF"/>
                </a:solidFill>
              </a:defRPr>
            </a:pPr>
            <a:endParaRPr sz="2035"/>
          </a:p>
        </p:txBody>
      </p:sp>
      <p:sp>
        <p:nvSpPr>
          <p:cNvPr id="14" name="财务管理类：126个"/>
          <p:cNvSpPr txBox="1"/>
          <p:nvPr/>
        </p:nvSpPr>
        <p:spPr>
          <a:xfrm>
            <a:off x="5152884" y="2995566"/>
            <a:ext cx="2767330" cy="417123"/>
          </a:xfrm>
          <a:prstGeom prst="rect">
            <a:avLst/>
          </a:prstGeom>
          <a:noFill/>
          <a:ln w="12700" cap="flat">
            <a:noFill/>
            <a:miter lim="400000"/>
          </a:ln>
          <a:effectLst/>
        </p:spPr>
        <p:txBody>
          <a:bodyPr wrap="square" lIns="51636" tIns="51636" rIns="51636" bIns="51636" numCol="1" anchor="ctr">
            <a:spAutoFit/>
          </a:bodyPr>
          <a:lstStyle/>
          <a:p>
            <a:pPr algn="ctr">
              <a:defRPr>
                <a:solidFill>
                  <a:srgbClr val="203864"/>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2035" dirty="0"/>
              <a:t>销售管理</a:t>
            </a:r>
            <a:r>
              <a:rPr sz="2035" dirty="0"/>
              <a:t>类：</a:t>
            </a:r>
            <a:r>
              <a:rPr lang="en-US" altLang="zh-CN" sz="2035" b="1" dirty="0">
                <a:solidFill>
                  <a:srgbClr val="911119"/>
                </a:solidFill>
              </a:rPr>
              <a:t>18</a:t>
            </a:r>
            <a:r>
              <a:rPr sz="2035" dirty="0">
                <a:solidFill>
                  <a:srgbClr val="1F4E79"/>
                </a:solidFill>
              </a:rPr>
              <a:t>个</a:t>
            </a:r>
            <a:endParaRPr sz="2035" dirty="0">
              <a:solidFill>
                <a:srgbClr val="1F4E79"/>
              </a:solidFill>
            </a:endParaRPr>
          </a:p>
        </p:txBody>
      </p:sp>
      <p:sp>
        <p:nvSpPr>
          <p:cNvPr id="15" name="矩形"/>
          <p:cNvSpPr/>
          <p:nvPr/>
        </p:nvSpPr>
        <p:spPr>
          <a:xfrm>
            <a:off x="2057259" y="3757132"/>
            <a:ext cx="2913636" cy="886845"/>
          </a:xfrm>
          <a:prstGeom prst="rect">
            <a:avLst/>
          </a:prstGeom>
          <a:solidFill>
            <a:srgbClr val="9DC3E6">
              <a:alpha val="61000"/>
            </a:srgbClr>
          </a:solidFill>
          <a:ln w="12700" cap="flat">
            <a:noFill/>
            <a:miter lim="400000"/>
          </a:ln>
          <a:effectLst/>
        </p:spPr>
        <p:txBody>
          <a:bodyPr wrap="square" lIns="51636" tIns="51636" rIns="51636" bIns="51636" numCol="1" anchor="ctr">
            <a:noAutofit/>
          </a:bodyPr>
          <a:lstStyle/>
          <a:p>
            <a:pPr algn="ctr">
              <a:defRPr>
                <a:solidFill>
                  <a:srgbClr val="FFFFFF"/>
                </a:solidFill>
              </a:defRPr>
            </a:pPr>
            <a:endParaRPr sz="2035"/>
          </a:p>
        </p:txBody>
      </p:sp>
      <p:sp>
        <p:nvSpPr>
          <p:cNvPr id="16" name="财务管理类：126个"/>
          <p:cNvSpPr txBox="1"/>
          <p:nvPr/>
        </p:nvSpPr>
        <p:spPr>
          <a:xfrm>
            <a:off x="2057259" y="3991992"/>
            <a:ext cx="2767330" cy="417123"/>
          </a:xfrm>
          <a:prstGeom prst="rect">
            <a:avLst/>
          </a:prstGeom>
          <a:noFill/>
          <a:ln w="12700" cap="flat">
            <a:noFill/>
            <a:miter lim="400000"/>
          </a:ln>
          <a:effectLst/>
        </p:spPr>
        <p:txBody>
          <a:bodyPr wrap="square" lIns="51636" tIns="51636" rIns="51636" bIns="51636" numCol="1" anchor="ctr">
            <a:spAutoFit/>
          </a:bodyPr>
          <a:lstStyle/>
          <a:p>
            <a:pPr algn="ctr">
              <a:defRPr>
                <a:solidFill>
                  <a:srgbClr val="203864"/>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2035" dirty="0"/>
              <a:t>单证管理</a:t>
            </a:r>
            <a:r>
              <a:rPr sz="2035" dirty="0"/>
              <a:t>类：</a:t>
            </a:r>
            <a:r>
              <a:rPr lang="en-US" altLang="zh-CN" sz="2035" b="1" dirty="0">
                <a:solidFill>
                  <a:srgbClr val="911119"/>
                </a:solidFill>
              </a:rPr>
              <a:t>2</a:t>
            </a:r>
            <a:r>
              <a:rPr sz="2035" dirty="0">
                <a:solidFill>
                  <a:srgbClr val="1F4E79"/>
                </a:solidFill>
              </a:rPr>
              <a:t>个</a:t>
            </a:r>
            <a:endParaRPr sz="2035" dirty="0">
              <a:solidFill>
                <a:srgbClr val="1F4E79"/>
              </a:solidFill>
            </a:endParaRPr>
          </a:p>
        </p:txBody>
      </p:sp>
      <p:sp>
        <p:nvSpPr>
          <p:cNvPr id="17" name="矩形"/>
          <p:cNvSpPr/>
          <p:nvPr/>
        </p:nvSpPr>
        <p:spPr>
          <a:xfrm>
            <a:off x="5152884" y="3757132"/>
            <a:ext cx="2913636" cy="886845"/>
          </a:xfrm>
          <a:prstGeom prst="rect">
            <a:avLst/>
          </a:prstGeom>
          <a:solidFill>
            <a:srgbClr val="9DC3E6">
              <a:alpha val="61000"/>
            </a:srgbClr>
          </a:solidFill>
          <a:ln w="12700" cap="flat">
            <a:noFill/>
            <a:miter lim="400000"/>
          </a:ln>
          <a:effectLst/>
        </p:spPr>
        <p:txBody>
          <a:bodyPr wrap="square" lIns="51636" tIns="51636" rIns="51636" bIns="51636" numCol="1" anchor="ctr">
            <a:noAutofit/>
          </a:bodyPr>
          <a:lstStyle/>
          <a:p>
            <a:pPr algn="ctr">
              <a:defRPr>
                <a:solidFill>
                  <a:srgbClr val="FFFFFF"/>
                </a:solidFill>
              </a:defRPr>
            </a:pPr>
            <a:endParaRPr sz="2035"/>
          </a:p>
        </p:txBody>
      </p:sp>
      <p:sp>
        <p:nvSpPr>
          <p:cNvPr id="18" name="财务管理类：126个"/>
          <p:cNvSpPr txBox="1"/>
          <p:nvPr/>
        </p:nvSpPr>
        <p:spPr>
          <a:xfrm>
            <a:off x="5152884" y="3991992"/>
            <a:ext cx="2767330" cy="417123"/>
          </a:xfrm>
          <a:prstGeom prst="rect">
            <a:avLst/>
          </a:prstGeom>
          <a:noFill/>
          <a:ln w="12700" cap="flat">
            <a:noFill/>
            <a:miter lim="400000"/>
          </a:ln>
          <a:effectLst/>
        </p:spPr>
        <p:txBody>
          <a:bodyPr wrap="square" lIns="51636" tIns="51636" rIns="51636" bIns="51636" numCol="1" anchor="ctr">
            <a:spAutoFit/>
          </a:bodyPr>
          <a:lstStyle/>
          <a:p>
            <a:pPr algn="ctr">
              <a:defRPr>
                <a:solidFill>
                  <a:srgbClr val="203864"/>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2035" dirty="0"/>
              <a:t>品牌管理</a:t>
            </a:r>
            <a:r>
              <a:rPr sz="2035" dirty="0"/>
              <a:t>类：</a:t>
            </a:r>
            <a:r>
              <a:rPr lang="en-US" altLang="zh-CN" sz="2035" b="1" dirty="0">
                <a:solidFill>
                  <a:srgbClr val="911119"/>
                </a:solidFill>
              </a:rPr>
              <a:t>1</a:t>
            </a:r>
            <a:r>
              <a:rPr sz="2035" dirty="0">
                <a:solidFill>
                  <a:srgbClr val="1F4E79"/>
                </a:solidFill>
              </a:rPr>
              <a:t>个</a:t>
            </a:r>
            <a:endParaRPr sz="2035" dirty="0">
              <a:solidFill>
                <a:srgbClr val="1F4E79"/>
              </a:solidFill>
            </a:endParaRPr>
          </a:p>
        </p:txBody>
      </p:sp>
      <p:sp>
        <p:nvSpPr>
          <p:cNvPr id="19" name="矩形"/>
          <p:cNvSpPr/>
          <p:nvPr/>
        </p:nvSpPr>
        <p:spPr>
          <a:xfrm>
            <a:off x="2057259" y="4753558"/>
            <a:ext cx="2913636" cy="886845"/>
          </a:xfrm>
          <a:prstGeom prst="rect">
            <a:avLst/>
          </a:prstGeom>
          <a:solidFill>
            <a:srgbClr val="9DC3E6">
              <a:alpha val="61000"/>
            </a:srgbClr>
          </a:solidFill>
          <a:ln w="12700" cap="flat">
            <a:noFill/>
            <a:miter lim="400000"/>
          </a:ln>
          <a:effectLst/>
        </p:spPr>
        <p:txBody>
          <a:bodyPr wrap="square" lIns="51636" tIns="51636" rIns="51636" bIns="51636" numCol="1" anchor="ctr">
            <a:noAutofit/>
          </a:bodyPr>
          <a:lstStyle/>
          <a:p>
            <a:pPr algn="ctr">
              <a:defRPr>
                <a:solidFill>
                  <a:srgbClr val="FFFFFF"/>
                </a:solidFill>
              </a:defRPr>
            </a:pPr>
            <a:endParaRPr sz="2035"/>
          </a:p>
        </p:txBody>
      </p:sp>
      <p:sp>
        <p:nvSpPr>
          <p:cNvPr id="20" name="财务管理类：126个"/>
          <p:cNvSpPr txBox="1"/>
          <p:nvPr/>
        </p:nvSpPr>
        <p:spPr>
          <a:xfrm>
            <a:off x="2057259" y="4988418"/>
            <a:ext cx="2767330" cy="417123"/>
          </a:xfrm>
          <a:prstGeom prst="rect">
            <a:avLst/>
          </a:prstGeom>
          <a:noFill/>
          <a:ln w="12700" cap="flat">
            <a:noFill/>
            <a:miter lim="400000"/>
          </a:ln>
          <a:effectLst/>
        </p:spPr>
        <p:txBody>
          <a:bodyPr wrap="square" lIns="51636" tIns="51636" rIns="51636" bIns="51636" numCol="1" anchor="ctr">
            <a:spAutoFit/>
          </a:bodyPr>
          <a:lstStyle/>
          <a:p>
            <a:pPr algn="ctr">
              <a:defRPr>
                <a:solidFill>
                  <a:srgbClr val="203864"/>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2035" dirty="0"/>
              <a:t>质检管理</a:t>
            </a:r>
            <a:r>
              <a:rPr sz="2035" dirty="0"/>
              <a:t>类：</a:t>
            </a:r>
            <a:r>
              <a:rPr lang="en-US" altLang="zh-CN" sz="2035" b="1" dirty="0">
                <a:solidFill>
                  <a:srgbClr val="911119"/>
                </a:solidFill>
              </a:rPr>
              <a:t>3</a:t>
            </a:r>
            <a:r>
              <a:rPr sz="2035" dirty="0">
                <a:solidFill>
                  <a:srgbClr val="1F4E79"/>
                </a:solidFill>
              </a:rPr>
              <a:t>个</a:t>
            </a:r>
            <a:endParaRPr sz="2035" dirty="0">
              <a:solidFill>
                <a:srgbClr val="1F4E79"/>
              </a:solidFill>
            </a:endParaRPr>
          </a:p>
        </p:txBody>
      </p:sp>
      <p:sp>
        <p:nvSpPr>
          <p:cNvPr id="21" name="矩形"/>
          <p:cNvSpPr/>
          <p:nvPr/>
        </p:nvSpPr>
        <p:spPr>
          <a:xfrm>
            <a:off x="5152884" y="4753558"/>
            <a:ext cx="2913636" cy="886845"/>
          </a:xfrm>
          <a:prstGeom prst="rect">
            <a:avLst/>
          </a:prstGeom>
          <a:solidFill>
            <a:srgbClr val="9DC3E6">
              <a:alpha val="61000"/>
            </a:srgbClr>
          </a:solidFill>
          <a:ln w="12700" cap="flat">
            <a:noFill/>
            <a:miter lim="400000"/>
          </a:ln>
          <a:effectLst/>
        </p:spPr>
        <p:txBody>
          <a:bodyPr wrap="square" lIns="51636" tIns="51636" rIns="51636" bIns="51636" numCol="1" anchor="ctr">
            <a:noAutofit/>
          </a:bodyPr>
          <a:lstStyle/>
          <a:p>
            <a:pPr algn="ctr">
              <a:defRPr>
                <a:solidFill>
                  <a:srgbClr val="FFFFFF"/>
                </a:solidFill>
              </a:defRPr>
            </a:pPr>
            <a:endParaRPr sz="2035"/>
          </a:p>
        </p:txBody>
      </p:sp>
      <p:sp>
        <p:nvSpPr>
          <p:cNvPr id="22" name="财务管理类：126个"/>
          <p:cNvSpPr txBox="1"/>
          <p:nvPr/>
        </p:nvSpPr>
        <p:spPr>
          <a:xfrm>
            <a:off x="5152884" y="4988418"/>
            <a:ext cx="2767330" cy="417123"/>
          </a:xfrm>
          <a:prstGeom prst="rect">
            <a:avLst/>
          </a:prstGeom>
          <a:noFill/>
          <a:ln w="12700" cap="flat">
            <a:noFill/>
            <a:miter lim="400000"/>
          </a:ln>
          <a:effectLst/>
        </p:spPr>
        <p:txBody>
          <a:bodyPr wrap="square" lIns="51636" tIns="51636" rIns="51636" bIns="51636" numCol="1" anchor="ctr">
            <a:spAutoFit/>
          </a:bodyPr>
          <a:lstStyle/>
          <a:p>
            <a:pPr algn="ctr">
              <a:defRPr>
                <a:solidFill>
                  <a:srgbClr val="203864"/>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2035" dirty="0"/>
              <a:t>生产技术</a:t>
            </a:r>
            <a:r>
              <a:rPr sz="2035" dirty="0"/>
              <a:t>类：</a:t>
            </a:r>
            <a:r>
              <a:rPr lang="en-US" altLang="zh-CN" sz="2035" b="1" dirty="0">
                <a:solidFill>
                  <a:srgbClr val="911119"/>
                </a:solidFill>
              </a:rPr>
              <a:t>3</a:t>
            </a:r>
            <a:r>
              <a:rPr sz="2035" dirty="0">
                <a:solidFill>
                  <a:srgbClr val="1F4E79"/>
                </a:solidFill>
              </a:rPr>
              <a:t>个</a:t>
            </a:r>
            <a:endParaRPr sz="2035" dirty="0">
              <a:solidFill>
                <a:srgbClr val="1F4E79"/>
              </a:solidFill>
            </a:endParaRPr>
          </a:p>
        </p:txBody>
      </p:sp>
      <p:sp>
        <p:nvSpPr>
          <p:cNvPr id="23" name="矩形"/>
          <p:cNvSpPr/>
          <p:nvPr/>
        </p:nvSpPr>
        <p:spPr>
          <a:xfrm>
            <a:off x="2057259" y="5735899"/>
            <a:ext cx="2913636" cy="886845"/>
          </a:xfrm>
          <a:prstGeom prst="rect">
            <a:avLst/>
          </a:prstGeom>
          <a:solidFill>
            <a:srgbClr val="9DC3E6">
              <a:alpha val="61000"/>
            </a:srgbClr>
          </a:solidFill>
          <a:ln w="12700" cap="flat">
            <a:noFill/>
            <a:miter lim="400000"/>
          </a:ln>
          <a:effectLst/>
        </p:spPr>
        <p:txBody>
          <a:bodyPr wrap="square" lIns="51636" tIns="51636" rIns="51636" bIns="51636" numCol="1" anchor="ctr">
            <a:noAutofit/>
          </a:bodyPr>
          <a:lstStyle/>
          <a:p>
            <a:pPr algn="ctr">
              <a:defRPr>
                <a:solidFill>
                  <a:srgbClr val="FFFFFF"/>
                </a:solidFill>
              </a:defRPr>
            </a:pPr>
            <a:endParaRPr sz="2035"/>
          </a:p>
        </p:txBody>
      </p:sp>
      <p:sp>
        <p:nvSpPr>
          <p:cNvPr id="24" name="财务管理类：126个"/>
          <p:cNvSpPr txBox="1"/>
          <p:nvPr/>
        </p:nvSpPr>
        <p:spPr>
          <a:xfrm>
            <a:off x="2057259" y="5970759"/>
            <a:ext cx="2767330" cy="417123"/>
          </a:xfrm>
          <a:prstGeom prst="rect">
            <a:avLst/>
          </a:prstGeom>
          <a:noFill/>
          <a:ln w="12700" cap="flat">
            <a:noFill/>
            <a:miter lim="400000"/>
          </a:ln>
          <a:effectLst/>
        </p:spPr>
        <p:txBody>
          <a:bodyPr wrap="square" lIns="51636" tIns="51636" rIns="51636" bIns="51636" numCol="1" anchor="ctr">
            <a:spAutoFit/>
          </a:bodyPr>
          <a:lstStyle/>
          <a:p>
            <a:pPr algn="ctr">
              <a:defRPr>
                <a:solidFill>
                  <a:srgbClr val="203864"/>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2035" dirty="0"/>
              <a:t>财务管理</a:t>
            </a:r>
            <a:r>
              <a:rPr sz="2035" dirty="0"/>
              <a:t>类：</a:t>
            </a:r>
            <a:r>
              <a:rPr lang="en-US" altLang="zh-CN" sz="2035" b="1" dirty="0">
                <a:solidFill>
                  <a:srgbClr val="911119"/>
                </a:solidFill>
              </a:rPr>
              <a:t>8</a:t>
            </a:r>
            <a:r>
              <a:rPr sz="2035" dirty="0">
                <a:solidFill>
                  <a:srgbClr val="1F4E79"/>
                </a:solidFill>
              </a:rPr>
              <a:t>个</a:t>
            </a:r>
            <a:endParaRPr sz="2035" dirty="0">
              <a:solidFill>
                <a:srgbClr val="1F4E79"/>
              </a:solidFill>
            </a:endParaRPr>
          </a:p>
        </p:txBody>
      </p:sp>
      <p:sp>
        <p:nvSpPr>
          <p:cNvPr id="25" name="矩形"/>
          <p:cNvSpPr/>
          <p:nvPr/>
        </p:nvSpPr>
        <p:spPr>
          <a:xfrm>
            <a:off x="5152884" y="5735899"/>
            <a:ext cx="2913636" cy="886845"/>
          </a:xfrm>
          <a:prstGeom prst="rect">
            <a:avLst/>
          </a:prstGeom>
          <a:solidFill>
            <a:srgbClr val="9DC3E6">
              <a:alpha val="61000"/>
            </a:srgbClr>
          </a:solidFill>
          <a:ln w="12700" cap="flat">
            <a:noFill/>
            <a:miter lim="400000"/>
          </a:ln>
          <a:effectLst/>
        </p:spPr>
        <p:txBody>
          <a:bodyPr wrap="square" lIns="51636" tIns="51636" rIns="51636" bIns="51636" numCol="1" anchor="ctr">
            <a:noAutofit/>
          </a:bodyPr>
          <a:lstStyle/>
          <a:p>
            <a:pPr algn="ctr">
              <a:defRPr>
                <a:solidFill>
                  <a:srgbClr val="FFFFFF"/>
                </a:solidFill>
              </a:defRPr>
            </a:pPr>
            <a:endParaRPr sz="2035"/>
          </a:p>
        </p:txBody>
      </p:sp>
      <p:sp>
        <p:nvSpPr>
          <p:cNvPr id="26" name="财务管理类：126个"/>
          <p:cNvSpPr txBox="1"/>
          <p:nvPr/>
        </p:nvSpPr>
        <p:spPr>
          <a:xfrm>
            <a:off x="5152884" y="5970759"/>
            <a:ext cx="2767330" cy="417123"/>
          </a:xfrm>
          <a:prstGeom prst="rect">
            <a:avLst/>
          </a:prstGeom>
          <a:noFill/>
          <a:ln w="12700" cap="flat">
            <a:noFill/>
            <a:miter lim="400000"/>
          </a:ln>
          <a:effectLst/>
        </p:spPr>
        <p:txBody>
          <a:bodyPr wrap="square" lIns="51636" tIns="51636" rIns="51636" bIns="51636" numCol="1" anchor="ctr">
            <a:spAutoFit/>
          </a:bodyPr>
          <a:lstStyle/>
          <a:p>
            <a:pPr algn="ctr">
              <a:defRPr>
                <a:solidFill>
                  <a:srgbClr val="203864"/>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sz="2035" dirty="0"/>
              <a:t>IT</a:t>
            </a:r>
            <a:r>
              <a:rPr lang="zh-CN" altLang="en-US" sz="2035" dirty="0"/>
              <a:t>管理</a:t>
            </a:r>
            <a:r>
              <a:rPr sz="2035" dirty="0"/>
              <a:t>类：</a:t>
            </a:r>
            <a:r>
              <a:rPr lang="en-US" altLang="zh-CN" sz="2035" b="1" dirty="0">
                <a:solidFill>
                  <a:srgbClr val="911119"/>
                </a:solidFill>
              </a:rPr>
              <a:t>3</a:t>
            </a:r>
            <a:r>
              <a:rPr sz="2035" dirty="0">
                <a:solidFill>
                  <a:srgbClr val="1F4E79"/>
                </a:solidFill>
              </a:rPr>
              <a:t>个</a:t>
            </a:r>
            <a:endParaRPr sz="2035" dirty="0">
              <a:solidFill>
                <a:srgbClr val="1F4E79"/>
              </a:solidFill>
            </a:endParaRPr>
          </a:p>
        </p:txBody>
      </p:sp>
      <p:sp>
        <p:nvSpPr>
          <p:cNvPr id="27" name="文本框 4"/>
          <p:cNvSpPr txBox="1"/>
          <p:nvPr/>
        </p:nvSpPr>
        <p:spPr>
          <a:xfrm>
            <a:off x="371449" y="658327"/>
            <a:ext cx="11649678" cy="418191"/>
          </a:xfrm>
          <a:prstGeom prst="rect">
            <a:avLst/>
          </a:prstGeom>
          <a:ln w="12700">
            <a:miter lim="400000"/>
          </a:ln>
        </p:spPr>
        <p:txBody>
          <a:bodyPr wrap="square" lIns="51636" rIns="51636">
            <a:spAutoFit/>
          </a:bodyPr>
          <a:lstStyle/>
          <a:p>
            <a:pPr defTabSz="813435">
              <a:lnSpc>
                <a:spcPct val="150000"/>
              </a:lnSpc>
              <a:defRPr sz="1400" b="1">
                <a:solidFill>
                  <a:schemeClr val="accent5"/>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sz="1600">
                <a:solidFill>
                  <a:schemeClr val="accent5">
                    <a:lumMod val="75000"/>
                  </a:schemeClr>
                </a:solidFill>
              </a:rPr>
              <a:t>通常采用</a:t>
            </a:r>
            <a:r>
              <a:rPr sz="1600">
                <a:solidFill>
                  <a:schemeClr val="accent5">
                    <a:lumMod val="75000"/>
                  </a:schemeClr>
                </a:solidFill>
              </a:rPr>
              <a:t>100+</a:t>
            </a:r>
            <a:r>
              <a:rPr lang="zh-CN" altLang="en-US" sz="1600">
                <a:solidFill>
                  <a:schemeClr val="accent5">
                    <a:lumMod val="75000"/>
                  </a:schemeClr>
                </a:solidFill>
              </a:rPr>
              <a:t>覆盖人财物、产供销的简单审批流程代替专业系统的管理，表单管理散、不成体系，不能达成业务一体化管控目标</a:t>
            </a:r>
            <a:endParaRPr sz="1600" dirty="0">
              <a:solidFill>
                <a:schemeClr val="accent5">
                  <a:lumMod val="75000"/>
                </a:schemeClr>
              </a:solidFill>
            </a:endParaRPr>
          </a:p>
        </p:txBody>
      </p:sp>
      <p:grpSp>
        <p:nvGrpSpPr>
          <p:cNvPr id="28" name="组合 27"/>
          <p:cNvGrpSpPr/>
          <p:nvPr/>
        </p:nvGrpSpPr>
        <p:grpSpPr>
          <a:xfrm>
            <a:off x="8694319" y="1345011"/>
            <a:ext cx="3126232" cy="4824242"/>
            <a:chOff x="660400" y="2632586"/>
            <a:chExt cx="2616200" cy="4225414"/>
          </a:xfrm>
        </p:grpSpPr>
        <p:sp>
          <p:nvSpPr>
            <p:cNvPr id="29" name="ComponentBackground1"/>
            <p:cNvSpPr/>
            <p:nvPr/>
          </p:nvSpPr>
          <p:spPr>
            <a:xfrm>
              <a:off x="660400" y="2632586"/>
              <a:ext cx="2616200" cy="4225414"/>
            </a:xfrm>
            <a:prstGeom prst="round2SameRect">
              <a:avLst>
                <a:gd name="adj1" fmla="val 4065"/>
                <a:gd name="adj2" fmla="val 0"/>
              </a:avLst>
            </a:prstGeom>
            <a:solidFill>
              <a:srgbClr val="FFFFFF">
                <a:alpha val="90000"/>
              </a:srgbClr>
            </a:solidFill>
            <a:ln w="6350">
              <a:noFill/>
            </a:ln>
            <a:effectLst>
              <a:outerShdw blurRad="254000" dist="38100" dir="2160000" algn="tl"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pPr>
              <a:endParaRPr lang="zh-CN" altLang="en-US" sz="2000" b="1">
                <a:solidFill>
                  <a:schemeClr val="tx1"/>
                </a:solidFill>
                <a:latin typeface="+mj-ea"/>
                <a:ea typeface="+mj-ea"/>
              </a:endParaRPr>
            </a:p>
          </p:txBody>
        </p:sp>
        <p:sp>
          <p:nvSpPr>
            <p:cNvPr id="30" name="Bullet1"/>
            <p:cNvSpPr/>
            <p:nvPr/>
          </p:nvSpPr>
          <p:spPr>
            <a:xfrm>
              <a:off x="778836" y="2938950"/>
              <a:ext cx="2379328" cy="428833"/>
            </a:xfrm>
            <a:prstGeom prst="roundRect">
              <a:avLst>
                <a:gd name="adj" fmla="val 14133"/>
              </a:avLst>
            </a:prstGeom>
            <a:gradFill flip="none" rotWithShape="1">
              <a:gsLst>
                <a:gs pos="52000">
                  <a:schemeClr val="accent1"/>
                </a:gs>
                <a:gs pos="100000">
                  <a:schemeClr val="accent1">
                    <a:lumMod val="60000"/>
                    <a:lumOff val="4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1600" b="1">
                  <a:solidFill>
                    <a:schemeClr val="lt1"/>
                  </a:solidFill>
                  <a:latin typeface="+mj-ea"/>
                  <a:ea typeface="+mj-ea"/>
                </a:rPr>
                <a:t>存在的问题</a:t>
              </a:r>
              <a:endParaRPr lang="zh-CN" altLang="en-US" sz="1600" b="1" dirty="0">
                <a:solidFill>
                  <a:schemeClr val="lt1"/>
                </a:solidFill>
                <a:latin typeface="+mj-ea"/>
                <a:ea typeface="+mj-ea"/>
              </a:endParaRPr>
            </a:p>
          </p:txBody>
        </p:sp>
        <p:sp>
          <p:nvSpPr>
            <p:cNvPr id="31" name="Text1"/>
            <p:cNvSpPr txBox="1"/>
            <p:nvPr/>
          </p:nvSpPr>
          <p:spPr>
            <a:xfrm>
              <a:off x="778836" y="3569609"/>
              <a:ext cx="2379328" cy="3182124"/>
            </a:xfrm>
            <a:prstGeom prst="rect">
              <a:avLst/>
            </a:prstGeom>
            <a:noFill/>
          </p:spPr>
          <p:txBody>
            <a:bodyPr wrap="square" rtlCol="0"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nSpc>
                  <a:spcPct val="150000"/>
                </a:lnSpc>
                <a:buFont typeface="Arial" panose="020B0604020202020204" pitchFamily="34" charset="0"/>
                <a:buChar char="•"/>
              </a:pPr>
              <a:r>
                <a:rPr lang="zh-CN" altLang="en-US" sz="1200" b="1">
                  <a:solidFill>
                    <a:srgbClr val="000000"/>
                  </a:solidFill>
                  <a:latin typeface="+mn-ea"/>
                </a:rPr>
                <a:t>整体性缺失：</a:t>
              </a:r>
              <a:r>
                <a:rPr lang="zh-CN" altLang="en-US" sz="1200" b="0" i="0">
                  <a:effectLst/>
                  <a:latin typeface="+mn-ea"/>
                </a:rPr>
                <a:t>孤立处理单一任务（如费用申请、请假单），缺乏与组织其他职能的</a:t>
              </a:r>
              <a:r>
                <a:rPr lang="zh-CN" altLang="en-US" sz="1200" i="0">
                  <a:effectLst/>
                  <a:latin typeface="+mn-ea"/>
                </a:rPr>
                <a:t>横向整合</a:t>
              </a:r>
              <a:r>
                <a:rPr lang="zh-CN" altLang="en-US" sz="1200" b="0" i="0">
                  <a:effectLst/>
                  <a:latin typeface="+mn-ea"/>
                </a:rPr>
                <a:t>。例如，费用表单无法自动关联预算系统、财务核算系统</a:t>
              </a:r>
              <a:r>
                <a:rPr lang="en-US" altLang="zh-CN" sz="1200">
                  <a:solidFill>
                    <a:srgbClr val="000000"/>
                  </a:solidFill>
                  <a:latin typeface="+mn-ea"/>
                </a:rPr>
                <a:t>;</a:t>
              </a:r>
              <a:endParaRPr lang="zh-CN" altLang="en-US" sz="1200">
                <a:solidFill>
                  <a:srgbClr val="000000"/>
                </a:solidFill>
                <a:latin typeface="+mn-ea"/>
              </a:endParaRPr>
            </a:p>
            <a:p>
              <a:pPr marL="171450" indent="-171450">
                <a:lnSpc>
                  <a:spcPct val="150000"/>
                </a:lnSpc>
                <a:buFont typeface="Arial" panose="020B0604020202020204" pitchFamily="34" charset="0"/>
                <a:buChar char="•"/>
              </a:pPr>
              <a:r>
                <a:rPr lang="zh-CN" altLang="en-US" sz="1200" b="1">
                  <a:solidFill>
                    <a:srgbClr val="000000"/>
                  </a:solidFill>
                  <a:latin typeface="+mn-ea"/>
                </a:rPr>
                <a:t>关联性不足：</a:t>
              </a:r>
              <a:r>
                <a:rPr lang="zh-CN" altLang="en-US" sz="1200" b="0" i="0">
                  <a:effectLst/>
                  <a:latin typeface="Ubuntu" panose="020B0504030602030204" pitchFamily="34" charset="0"/>
                </a:rPr>
                <a:t>数据停留在静态记录层面，无法与其他系统自动交互，导致</a:t>
              </a:r>
              <a:r>
                <a:rPr lang="zh-CN" altLang="en-US" sz="1200" i="0">
                  <a:effectLst/>
                  <a:latin typeface="Ubuntu" panose="020B0504030602030204" pitchFamily="34" charset="0"/>
                </a:rPr>
                <a:t>数据孤岛</a:t>
              </a:r>
              <a:r>
                <a:rPr lang="zh-CN" altLang="en-US" sz="1200" b="0" i="0">
                  <a:effectLst/>
                  <a:latin typeface="Ubuntu" panose="020B0504030602030204" pitchFamily="34" charset="0"/>
                </a:rPr>
                <a:t>。例如，人事表单的考勤数据无法同步到薪资计算模块</a:t>
              </a:r>
              <a:r>
                <a:rPr lang="en-US" altLang="zh-CN" sz="1200">
                  <a:solidFill>
                    <a:srgbClr val="000000"/>
                  </a:solidFill>
                  <a:latin typeface="+mn-ea"/>
                </a:rPr>
                <a:t>;</a:t>
              </a:r>
              <a:endParaRPr lang="zh-CN" altLang="en-US" sz="1200">
                <a:solidFill>
                  <a:srgbClr val="000000"/>
                </a:solidFill>
                <a:latin typeface="+mn-ea"/>
              </a:endParaRPr>
            </a:p>
            <a:p>
              <a:pPr marL="171450" indent="-171450">
                <a:lnSpc>
                  <a:spcPct val="150000"/>
                </a:lnSpc>
                <a:buFont typeface="Arial" panose="020B0604020202020204" pitchFamily="34" charset="0"/>
                <a:buChar char="•"/>
              </a:pPr>
              <a:r>
                <a:rPr lang="zh-CN" altLang="en-US" sz="1200" b="1">
                  <a:solidFill>
                    <a:srgbClr val="000000"/>
                  </a:solidFill>
                  <a:latin typeface="+mn-ea"/>
                </a:rPr>
                <a:t>动态反馈缺失</a:t>
              </a:r>
              <a:r>
                <a:rPr lang="zh-CN" altLang="en-US" sz="1200">
                  <a:solidFill>
                    <a:srgbClr val="000000"/>
                  </a:solidFill>
                  <a:latin typeface="+mn-ea"/>
                </a:rPr>
                <a:t>：</a:t>
              </a:r>
              <a:r>
                <a:rPr lang="zh-CN" altLang="en-US" sz="1200" b="0" i="0">
                  <a:effectLst/>
                  <a:latin typeface="Ubuntu" panose="020B0504030602030204" pitchFamily="34" charset="0"/>
                </a:rPr>
                <a:t>缺乏实时监控与优化能力。例如，无法对发票验真验重检查，无法监控印章所盖文件是否合规等；</a:t>
              </a:r>
              <a:endParaRPr lang="en-US" altLang="zh-CN" sz="1200" dirty="0">
                <a:solidFill>
                  <a:srgbClr val="000000"/>
                </a:solidFill>
                <a:latin typeface="+mn-ea"/>
                <a:sym typeface="Arial" panose="020B0604020202020204" pitchFamily="34" charset="0"/>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3"/>
          </p:nvPr>
        </p:nvSpPr>
        <p:spPr>
          <a:xfrm>
            <a:off x="93345" y="52705"/>
            <a:ext cx="10331768" cy="544830"/>
          </a:xfrm>
        </p:spPr>
        <p:txBody>
          <a:bodyPr/>
          <a:lstStyle/>
          <a:p>
            <a:r>
              <a:rPr lang="zh-CN" altLang="en-US"/>
              <a:t>通过高频专业应用实现系统化管理，推动客户从协同</a:t>
            </a:r>
            <a:r>
              <a:rPr lang="en-US" altLang="zh-CN"/>
              <a:t>12</a:t>
            </a:r>
            <a:r>
              <a:rPr lang="zh-CN" altLang="en-US"/>
              <a:t>走向协同</a:t>
            </a:r>
            <a:r>
              <a:rPr lang="en-US" altLang="zh-CN"/>
              <a:t>3</a:t>
            </a:r>
            <a:endParaRPr lang="zh-CN" altLang="en-US"/>
          </a:p>
        </p:txBody>
      </p:sp>
      <p:graphicFrame>
        <p:nvGraphicFramePr>
          <p:cNvPr id="7" name="表格 6"/>
          <p:cNvGraphicFramePr>
            <a:graphicFrameLocks noGrp="1"/>
          </p:cNvGraphicFramePr>
          <p:nvPr/>
        </p:nvGraphicFramePr>
        <p:xfrm>
          <a:off x="186070" y="718847"/>
          <a:ext cx="11818088" cy="5781462"/>
        </p:xfrm>
        <a:graphic>
          <a:graphicData uri="http://schemas.openxmlformats.org/drawingml/2006/table">
            <a:tbl>
              <a:tblPr/>
              <a:tblGrid>
                <a:gridCol w="1489898"/>
                <a:gridCol w="4601036"/>
                <a:gridCol w="5727154"/>
              </a:tblGrid>
              <a:tr h="525934">
                <a:tc>
                  <a:txBody>
                    <a:bodyPr/>
                    <a:lstStyle/>
                    <a:p>
                      <a:pPr algn="ctr"/>
                      <a:r>
                        <a:rPr lang="zh-CN" altLang="en-US" sz="1400" b="1">
                          <a:solidFill>
                            <a:schemeClr val="bg1"/>
                          </a:solidFill>
                          <a:effectLst/>
                          <a:latin typeface="微软雅黑" panose="020B0503020204020204" charset="-122"/>
                          <a:ea typeface="微软雅黑" panose="020B0503020204020204" charset="-122"/>
                        </a:rPr>
                        <a:t>领域</a:t>
                      </a:r>
                      <a:endParaRPr lang="zh-CN" altLang="en-US" sz="1400" b="1">
                        <a:solidFill>
                          <a:schemeClr val="bg1"/>
                        </a:solidFill>
                        <a:effectLst/>
                        <a:latin typeface="微软雅黑" panose="020B0503020204020204" charset="-122"/>
                        <a:ea typeface="微软雅黑" panose="020B0503020204020204" charset="-122"/>
                      </a:endParaRPr>
                    </a:p>
                  </a:txBody>
                  <a:tcPr marL="12155" marR="12155" marT="6077" marB="6077"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70C0"/>
                    </a:solidFill>
                  </a:tcPr>
                </a:tc>
                <a:tc>
                  <a:txBody>
                    <a:bodyPr/>
                    <a:lstStyle/>
                    <a:p>
                      <a:pPr algn="ctr"/>
                      <a:r>
                        <a:rPr lang="zh-CN" altLang="en-US" sz="1400" b="1">
                          <a:solidFill>
                            <a:schemeClr val="bg1"/>
                          </a:solidFill>
                          <a:effectLst/>
                          <a:latin typeface="微软雅黑" panose="020B0503020204020204" charset="-122"/>
                          <a:ea typeface="微软雅黑" panose="020B0503020204020204" charset="-122"/>
                        </a:rPr>
                        <a:t>手工、表单管理不足</a:t>
                      </a:r>
                      <a:endParaRPr lang="zh-CN" altLang="en-US" sz="1400" b="1">
                        <a:solidFill>
                          <a:schemeClr val="bg1"/>
                        </a:solidFill>
                        <a:effectLst/>
                        <a:latin typeface="微软雅黑" panose="020B0503020204020204" charset="-122"/>
                        <a:ea typeface="微软雅黑" panose="020B0503020204020204" charset="-122"/>
                      </a:endParaRPr>
                    </a:p>
                  </a:txBody>
                  <a:tcPr marL="12155" marR="12155" marT="6077" marB="6077"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70C0"/>
                    </a:solidFill>
                  </a:tcPr>
                </a:tc>
                <a:tc>
                  <a:txBody>
                    <a:bodyPr/>
                    <a:lstStyle/>
                    <a:p>
                      <a:pPr algn="ctr"/>
                      <a:r>
                        <a:rPr lang="zh-CN" altLang="en-US" sz="1400" b="1">
                          <a:solidFill>
                            <a:schemeClr val="bg1"/>
                          </a:solidFill>
                          <a:effectLst/>
                          <a:latin typeface="微软雅黑" panose="020B0503020204020204" charset="-122"/>
                          <a:ea typeface="微软雅黑" panose="020B0503020204020204" charset="-122"/>
                        </a:rPr>
                        <a:t>集中管理优势</a:t>
                      </a:r>
                      <a:endParaRPr lang="zh-CN" altLang="en-US" sz="1400" b="1">
                        <a:solidFill>
                          <a:schemeClr val="bg1"/>
                        </a:solidFill>
                        <a:effectLst/>
                        <a:latin typeface="微软雅黑" panose="020B0503020204020204" charset="-122"/>
                        <a:ea typeface="微软雅黑" panose="020B0503020204020204" charset="-122"/>
                      </a:endParaRPr>
                    </a:p>
                  </a:txBody>
                  <a:tcPr marL="12155" marR="12155" marT="6077" marB="6077"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70C0"/>
                    </a:solidFill>
                  </a:tcPr>
                </a:tc>
              </a:tr>
              <a:tr h="562733">
                <a:tc>
                  <a:txBody>
                    <a:bodyPr/>
                    <a:lstStyle/>
                    <a:p>
                      <a:pPr algn="ctr"/>
                      <a:r>
                        <a:rPr lang="zh-CN" altLang="en-US" sz="1200" b="1">
                          <a:effectLst/>
                          <a:latin typeface="微软雅黑" panose="020B0503020204020204" charset="-122"/>
                          <a:ea typeface="微软雅黑" panose="020B0503020204020204" charset="-122"/>
                        </a:rPr>
                        <a:t>费用</a:t>
                      </a:r>
                      <a:endParaRPr lang="zh-CN" altLang="en-US" sz="1200" b="0">
                        <a:effectLst/>
                        <a:latin typeface="微软雅黑" panose="020B0503020204020204" charset="-122"/>
                        <a:ea typeface="微软雅黑" panose="020B0503020204020204" charset="-122"/>
                      </a:endParaRPr>
                    </a:p>
                  </a:txBody>
                  <a:tcPr marL="12155" marR="12155" marT="6077" marB="6077"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zh-CN" altLang="en-US" sz="1000" b="0">
                          <a:effectLst/>
                          <a:latin typeface="微软雅黑" panose="020B0503020204020204" charset="-122"/>
                          <a:ea typeface="微软雅黑" panose="020B0503020204020204" charset="-122"/>
                        </a:rPr>
                        <a:t>缺陷：</a:t>
                      </a:r>
                      <a:br>
                        <a:rPr lang="zh-CN" altLang="en-US" sz="1000" b="0">
                          <a:effectLst/>
                          <a:latin typeface="微软雅黑" panose="020B0503020204020204" charset="-122"/>
                          <a:ea typeface="微软雅黑" panose="020B0503020204020204" charset="-122"/>
                        </a:rPr>
                      </a:br>
                      <a:r>
                        <a:rPr lang="en-US" altLang="zh-CN" sz="1000" b="0">
                          <a:effectLst/>
                          <a:latin typeface="微软雅黑" panose="020B0503020204020204" charset="-122"/>
                          <a:ea typeface="微软雅黑" panose="020B0503020204020204" charset="-122"/>
                        </a:rPr>
                        <a:t>1. </a:t>
                      </a:r>
                      <a:r>
                        <a:rPr lang="zh-CN" altLang="en-US" sz="1000" b="0">
                          <a:effectLst/>
                          <a:latin typeface="微软雅黑" panose="020B0503020204020204" charset="-122"/>
                          <a:ea typeface="微软雅黑" panose="020B0503020204020204" charset="-122"/>
                        </a:rPr>
                        <a:t>局部性：仅记录报销动作，未关联预算冻结、支付、入账全链路；</a:t>
                      </a:r>
                      <a:br>
                        <a:rPr lang="zh-CN" altLang="en-US" sz="1000" b="0">
                          <a:effectLst/>
                          <a:latin typeface="微软雅黑" panose="020B0503020204020204" charset="-122"/>
                          <a:ea typeface="微软雅黑" panose="020B0503020204020204" charset="-122"/>
                        </a:rPr>
                      </a:br>
                      <a:r>
                        <a:rPr lang="en-US" altLang="zh-CN" sz="1000" b="0">
                          <a:effectLst/>
                          <a:latin typeface="微软雅黑" panose="020B0503020204020204" charset="-122"/>
                          <a:ea typeface="微软雅黑" panose="020B0503020204020204" charset="-122"/>
                        </a:rPr>
                        <a:t>2. </a:t>
                      </a:r>
                      <a:r>
                        <a:rPr lang="zh-CN" altLang="en-US" sz="1000" b="0">
                          <a:effectLst/>
                          <a:latin typeface="微软雅黑" panose="020B0503020204020204" charset="-122"/>
                          <a:ea typeface="微软雅黑" panose="020B0503020204020204" charset="-122"/>
                        </a:rPr>
                        <a:t>静态性：无法实时监控预算消耗，无法验证发票真伪，依赖事后人工核对；</a:t>
                      </a:r>
                      <a:br>
                        <a:rPr lang="zh-CN" altLang="en-US" sz="1000" b="0">
                          <a:effectLst/>
                          <a:latin typeface="微软雅黑" panose="020B0503020204020204" charset="-122"/>
                          <a:ea typeface="微软雅黑" panose="020B0503020204020204" charset="-122"/>
                        </a:rPr>
                      </a:br>
                      <a:endParaRPr lang="zh-CN" altLang="en-US" sz="1000" b="0">
                        <a:effectLst/>
                        <a:latin typeface="微软雅黑" panose="020B0503020204020204" charset="-122"/>
                        <a:ea typeface="微软雅黑" panose="020B0503020204020204" charset="-122"/>
                      </a:endParaRPr>
                    </a:p>
                  </a:txBody>
                  <a:tcPr marL="12155" marR="12155" marT="6077" marB="6077"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zh-CN" altLang="en-US" sz="1000" b="0">
                          <a:effectLst/>
                          <a:latin typeface="微软雅黑" panose="020B0503020204020204" charset="-122"/>
                          <a:ea typeface="微软雅黑" panose="020B0503020204020204" charset="-122"/>
                        </a:rPr>
                        <a:t>优势：</a:t>
                      </a:r>
                      <a:br>
                        <a:rPr lang="zh-CN" altLang="en-US" sz="1000" b="0">
                          <a:effectLst/>
                          <a:latin typeface="微软雅黑" panose="020B0503020204020204" charset="-122"/>
                          <a:ea typeface="微软雅黑" panose="020B0503020204020204" charset="-122"/>
                        </a:rPr>
                      </a:br>
                      <a:r>
                        <a:rPr lang="en-US" altLang="zh-CN" sz="1000" b="0">
                          <a:effectLst/>
                          <a:latin typeface="微软雅黑" panose="020B0503020204020204" charset="-122"/>
                          <a:ea typeface="微软雅黑" panose="020B0503020204020204" charset="-122"/>
                        </a:rPr>
                        <a:t>1. </a:t>
                      </a:r>
                      <a:r>
                        <a:rPr lang="zh-CN" altLang="en-US" sz="1000" b="0">
                          <a:effectLst/>
                          <a:latin typeface="微软雅黑" panose="020B0503020204020204" charset="-122"/>
                          <a:ea typeface="微软雅黑" panose="020B0503020204020204" charset="-122"/>
                        </a:rPr>
                        <a:t>闭环控制：预算冻结→报销→支付→入账→分析全流程自动化；</a:t>
                      </a:r>
                      <a:br>
                        <a:rPr lang="zh-CN" altLang="en-US" sz="1000" b="0">
                          <a:effectLst/>
                          <a:latin typeface="微软雅黑" panose="020B0503020204020204" charset="-122"/>
                          <a:ea typeface="微软雅黑" panose="020B0503020204020204" charset="-122"/>
                        </a:rPr>
                      </a:br>
                      <a:r>
                        <a:rPr lang="en-US" altLang="zh-CN" sz="1000" b="0">
                          <a:effectLst/>
                          <a:latin typeface="微软雅黑" panose="020B0503020204020204" charset="-122"/>
                          <a:ea typeface="微软雅黑" panose="020B0503020204020204" charset="-122"/>
                        </a:rPr>
                        <a:t>2. </a:t>
                      </a:r>
                      <a:r>
                        <a:rPr lang="zh-CN" altLang="en-US" sz="1000" b="0">
                          <a:effectLst/>
                          <a:latin typeface="微软雅黑" panose="020B0503020204020204" charset="-122"/>
                          <a:ea typeface="微软雅黑" panose="020B0503020204020204" charset="-122"/>
                        </a:rPr>
                        <a:t>动态规则：</a:t>
                      </a:r>
                      <a:r>
                        <a:rPr lang="en-US" altLang="zh-CN" sz="1000" b="0">
                          <a:effectLst/>
                          <a:latin typeface="微软雅黑" panose="020B0503020204020204" charset="-122"/>
                          <a:ea typeface="微软雅黑" panose="020B0503020204020204" charset="-122"/>
                        </a:rPr>
                        <a:t>OCR</a:t>
                      </a:r>
                      <a:r>
                        <a:rPr lang="zh-CN" altLang="en-US" sz="1000" b="0">
                          <a:effectLst/>
                          <a:latin typeface="微软雅黑" panose="020B0503020204020204" charset="-122"/>
                          <a:ea typeface="微软雅黑" panose="020B0503020204020204" charset="-122"/>
                        </a:rPr>
                        <a:t>识别发票真伪，自动校验税务规则（如增值税税率匹配），超预算实时拦截。</a:t>
                      </a:r>
                      <a:br>
                        <a:rPr lang="zh-CN" altLang="en-US" sz="1000" b="0">
                          <a:effectLst/>
                          <a:latin typeface="微软雅黑" panose="020B0503020204020204" charset="-122"/>
                          <a:ea typeface="微软雅黑" panose="020B0503020204020204" charset="-122"/>
                        </a:rPr>
                      </a:br>
                      <a:endParaRPr lang="zh-CN" altLang="en-US" sz="1000" b="0">
                        <a:effectLst/>
                        <a:latin typeface="微软雅黑" panose="020B0503020204020204" charset="-122"/>
                        <a:ea typeface="微软雅黑" panose="020B0503020204020204" charset="-122"/>
                      </a:endParaRPr>
                    </a:p>
                  </a:txBody>
                  <a:tcPr marL="12155" marR="12155" marT="6077" marB="6077"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562733">
                <a:tc>
                  <a:txBody>
                    <a:bodyPr/>
                    <a:lstStyle/>
                    <a:p>
                      <a:pPr algn="ctr"/>
                      <a:r>
                        <a:rPr lang="zh-CN" altLang="en-US" sz="1200" b="1">
                          <a:effectLst/>
                          <a:latin typeface="微软雅黑" panose="020B0503020204020204" charset="-122"/>
                          <a:ea typeface="微软雅黑" panose="020B0503020204020204" charset="-122"/>
                        </a:rPr>
                        <a:t>人事</a:t>
                      </a:r>
                      <a:endParaRPr lang="zh-CN" altLang="en-US" sz="1200" b="0">
                        <a:effectLst/>
                        <a:latin typeface="微软雅黑" panose="020B0503020204020204" charset="-122"/>
                        <a:ea typeface="微软雅黑" panose="020B0503020204020204" charset="-122"/>
                      </a:endParaRPr>
                    </a:p>
                  </a:txBody>
                  <a:tcPr marL="12155" marR="12155" marT="6077" marB="6077"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zh-CN" altLang="en-US" sz="1000" b="0">
                          <a:effectLst/>
                          <a:latin typeface="微软雅黑" panose="020B0503020204020204" charset="-122"/>
                          <a:ea typeface="微软雅黑" panose="020B0503020204020204" charset="-122"/>
                        </a:rPr>
                        <a:t>缺陷：</a:t>
                      </a:r>
                      <a:br>
                        <a:rPr lang="zh-CN" altLang="en-US" sz="1000" b="0">
                          <a:effectLst/>
                          <a:latin typeface="微软雅黑" panose="020B0503020204020204" charset="-122"/>
                          <a:ea typeface="微软雅黑" panose="020B0503020204020204" charset="-122"/>
                        </a:rPr>
                      </a:br>
                      <a:r>
                        <a:rPr lang="en-US" altLang="zh-CN" sz="1000" b="0">
                          <a:effectLst/>
                          <a:latin typeface="微软雅黑" panose="020B0503020204020204" charset="-122"/>
                          <a:ea typeface="微软雅黑" panose="020B0503020204020204" charset="-122"/>
                        </a:rPr>
                        <a:t>1. </a:t>
                      </a:r>
                      <a:r>
                        <a:rPr lang="zh-CN" altLang="en-US" sz="1000" b="0">
                          <a:effectLst/>
                          <a:latin typeface="微软雅黑" panose="020B0503020204020204" charset="-122"/>
                          <a:ea typeface="微软雅黑" panose="020B0503020204020204" charset="-122"/>
                        </a:rPr>
                        <a:t>孤岛化：考勤、绩效、薪酬数据分散，无法分析员工流失根因；</a:t>
                      </a:r>
                      <a:br>
                        <a:rPr lang="zh-CN" altLang="en-US" sz="1000" b="0">
                          <a:effectLst/>
                          <a:latin typeface="微软雅黑" panose="020B0503020204020204" charset="-122"/>
                          <a:ea typeface="微软雅黑" panose="020B0503020204020204" charset="-122"/>
                        </a:rPr>
                      </a:br>
                      <a:r>
                        <a:rPr lang="en-US" altLang="zh-CN" sz="1000" b="0">
                          <a:effectLst/>
                          <a:latin typeface="微软雅黑" panose="020B0503020204020204" charset="-122"/>
                          <a:ea typeface="微软雅黑" panose="020B0503020204020204" charset="-122"/>
                        </a:rPr>
                        <a:t>2. </a:t>
                      </a:r>
                      <a:r>
                        <a:rPr lang="zh-CN" altLang="en-US" sz="1000" b="0">
                          <a:effectLst/>
                          <a:latin typeface="微软雅黑" panose="020B0503020204020204" charset="-122"/>
                          <a:ea typeface="微软雅黑" panose="020B0503020204020204" charset="-122"/>
                        </a:rPr>
                        <a:t>滞后性：法规变更（如社保基数调整）需人工更新表单模板。</a:t>
                      </a:r>
                      <a:br>
                        <a:rPr lang="zh-CN" altLang="en-US" sz="1000" b="0">
                          <a:effectLst/>
                          <a:latin typeface="微软雅黑" panose="020B0503020204020204" charset="-122"/>
                          <a:ea typeface="微软雅黑" panose="020B0503020204020204" charset="-122"/>
                        </a:rPr>
                      </a:br>
                      <a:endParaRPr lang="zh-CN" altLang="en-US" sz="1000" b="0">
                        <a:effectLst/>
                        <a:latin typeface="微软雅黑" panose="020B0503020204020204" charset="-122"/>
                        <a:ea typeface="微软雅黑" panose="020B0503020204020204" charset="-122"/>
                      </a:endParaRPr>
                    </a:p>
                  </a:txBody>
                  <a:tcPr marL="12155" marR="12155" marT="6077" marB="6077"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zh-CN" altLang="en-US" sz="1000" b="0">
                          <a:effectLst/>
                          <a:latin typeface="微软雅黑" panose="020B0503020204020204" charset="-122"/>
                          <a:ea typeface="微软雅黑" panose="020B0503020204020204" charset="-122"/>
                        </a:rPr>
                        <a:t>优势：</a:t>
                      </a:r>
                      <a:br>
                        <a:rPr lang="zh-CN" altLang="en-US" sz="1000" b="0">
                          <a:effectLst/>
                          <a:latin typeface="微软雅黑" panose="020B0503020204020204" charset="-122"/>
                          <a:ea typeface="微软雅黑" panose="020B0503020204020204" charset="-122"/>
                        </a:rPr>
                      </a:br>
                      <a:r>
                        <a:rPr lang="en-US" altLang="zh-CN" sz="1000" b="0">
                          <a:effectLst/>
                          <a:latin typeface="微软雅黑" panose="020B0503020204020204" charset="-122"/>
                          <a:ea typeface="微软雅黑" panose="020B0503020204020204" charset="-122"/>
                        </a:rPr>
                        <a:t>1. </a:t>
                      </a:r>
                      <a:r>
                        <a:rPr lang="zh-CN" altLang="en-US" sz="1000" b="0">
                          <a:effectLst/>
                          <a:latin typeface="微软雅黑" panose="020B0503020204020204" charset="-122"/>
                          <a:ea typeface="微软雅黑" panose="020B0503020204020204" charset="-122"/>
                        </a:rPr>
                        <a:t>数据贯通：招聘→入职→培训→异动</a:t>
                      </a:r>
                      <a:r>
                        <a:rPr lang="zh-CN" altLang="en-US" sz="1000" b="0">
                          <a:effectLst/>
                          <a:latin typeface="微软雅黑" panose="020B0503020204020204" charset="-122"/>
                          <a:ea typeface="+mn-ea"/>
                        </a:rPr>
                        <a:t>→</a:t>
                      </a:r>
                      <a:r>
                        <a:rPr lang="zh-CN" altLang="en-US" sz="1000" b="0">
                          <a:effectLst/>
                          <a:latin typeface="微软雅黑" panose="020B0503020204020204" charset="-122"/>
                          <a:ea typeface="微软雅黑" panose="020B0503020204020204" charset="-122"/>
                        </a:rPr>
                        <a:t>离职全生命周期数据串联，构建人才画像；</a:t>
                      </a:r>
                      <a:br>
                        <a:rPr lang="zh-CN" altLang="en-US" sz="1000" b="0">
                          <a:effectLst/>
                          <a:latin typeface="微软雅黑" panose="020B0503020204020204" charset="-122"/>
                          <a:ea typeface="微软雅黑" panose="020B0503020204020204" charset="-122"/>
                        </a:rPr>
                      </a:br>
                      <a:r>
                        <a:rPr lang="en-US" altLang="zh-CN" sz="1000" b="0">
                          <a:effectLst/>
                          <a:latin typeface="微软雅黑" panose="020B0503020204020204" charset="-122"/>
                          <a:ea typeface="微软雅黑" panose="020B0503020204020204" charset="-122"/>
                        </a:rPr>
                        <a:t>2. </a:t>
                      </a:r>
                      <a:r>
                        <a:rPr lang="zh-CN" altLang="en-US" sz="1000" b="0">
                          <a:effectLst/>
                          <a:latin typeface="微软雅黑" panose="020B0503020204020204" charset="-122"/>
                          <a:ea typeface="微软雅黑" panose="020B0503020204020204" charset="-122"/>
                        </a:rPr>
                        <a:t>合规预警：试用期到期预警，劳动合同续签预警等。</a:t>
                      </a:r>
                      <a:br>
                        <a:rPr lang="zh-CN" altLang="en-US" sz="1000" b="0">
                          <a:effectLst/>
                          <a:latin typeface="微软雅黑" panose="020B0503020204020204" charset="-122"/>
                          <a:ea typeface="微软雅黑" panose="020B0503020204020204" charset="-122"/>
                        </a:rPr>
                      </a:br>
                      <a:endParaRPr lang="zh-CN" altLang="en-US" sz="1000" b="0">
                        <a:effectLst/>
                        <a:latin typeface="微软雅黑" panose="020B0503020204020204" charset="-122"/>
                        <a:ea typeface="微软雅黑" panose="020B0503020204020204" charset="-122"/>
                      </a:endParaRPr>
                    </a:p>
                  </a:txBody>
                  <a:tcPr marL="12155" marR="12155" marT="6077" marB="6077"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1390333">
                <a:tc>
                  <a:txBody>
                    <a:bodyPr/>
                    <a:lstStyle/>
                    <a:p>
                      <a:pPr algn="ctr"/>
                      <a:r>
                        <a:rPr lang="zh-CN" altLang="en-US" sz="1200" b="1">
                          <a:effectLst/>
                          <a:latin typeface="微软雅黑" panose="020B0503020204020204" charset="-122"/>
                          <a:ea typeface="微软雅黑" panose="020B0503020204020204" charset="-122"/>
                        </a:rPr>
                        <a:t>资产</a:t>
                      </a:r>
                      <a:endParaRPr lang="zh-CN" altLang="en-US" sz="1200" b="0">
                        <a:effectLst/>
                        <a:latin typeface="微软雅黑" panose="020B0503020204020204" charset="-122"/>
                        <a:ea typeface="微软雅黑" panose="020B0503020204020204" charset="-122"/>
                      </a:endParaRPr>
                    </a:p>
                  </a:txBody>
                  <a:tcPr marL="12155" marR="12155" marT="6077" marB="6077"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zh-CN" altLang="en-US" sz="1000" b="0" kern="1200">
                          <a:solidFill>
                            <a:schemeClr val="tx1"/>
                          </a:solidFill>
                          <a:effectLst/>
                          <a:latin typeface="微软雅黑" panose="020B0503020204020204" charset="-122"/>
                          <a:ea typeface="微软雅黑" panose="020B0503020204020204" charset="-122"/>
                          <a:cs typeface="+mn-cs"/>
                        </a:rPr>
                        <a:t>缺陷：</a:t>
                      </a:r>
                      <a:br>
                        <a:rPr lang="zh-CN" altLang="en-US" sz="1000" b="0" kern="1200">
                          <a:solidFill>
                            <a:schemeClr val="tx1"/>
                          </a:solidFill>
                          <a:effectLst/>
                          <a:latin typeface="微软雅黑" panose="020B0503020204020204" charset="-122"/>
                          <a:ea typeface="微软雅黑" panose="020B0503020204020204" charset="-122"/>
                          <a:cs typeface="+mn-cs"/>
                        </a:rPr>
                      </a:br>
                      <a:r>
                        <a:rPr lang="en-US" altLang="zh-CN" sz="1000" b="0" kern="1200">
                          <a:solidFill>
                            <a:schemeClr val="tx1"/>
                          </a:solidFill>
                          <a:effectLst/>
                          <a:latin typeface="微软雅黑" panose="020B0503020204020204" charset="-122"/>
                          <a:ea typeface="微软雅黑" panose="020B0503020204020204" charset="-122"/>
                          <a:cs typeface="+mn-cs"/>
                        </a:rPr>
                        <a:t>1. </a:t>
                      </a:r>
                      <a:r>
                        <a:rPr lang="zh-CN" altLang="en-US" sz="1000" b="0" kern="1200">
                          <a:solidFill>
                            <a:schemeClr val="tx1"/>
                          </a:solidFill>
                          <a:effectLst/>
                          <a:latin typeface="微软雅黑" panose="020B0503020204020204" charset="-122"/>
                          <a:ea typeface="微软雅黑" panose="020B0503020204020204" charset="-122"/>
                          <a:cs typeface="+mn-cs"/>
                        </a:rPr>
                        <a:t>碎片化：</a:t>
                      </a:r>
                      <a:br>
                        <a:rPr lang="zh-CN" altLang="en-US" sz="1000" b="0" kern="1200">
                          <a:solidFill>
                            <a:schemeClr val="tx1"/>
                          </a:solidFill>
                          <a:effectLst/>
                          <a:latin typeface="微软雅黑" panose="020B0503020204020204" charset="-122"/>
                          <a:ea typeface="微软雅黑" panose="020B0503020204020204" charset="-122"/>
                          <a:cs typeface="+mn-cs"/>
                        </a:rPr>
                      </a:br>
                      <a:r>
                        <a:rPr lang="en-US" altLang="zh-CN" sz="1000" b="0" kern="1200">
                          <a:solidFill>
                            <a:schemeClr val="tx1"/>
                          </a:solidFill>
                          <a:effectLst/>
                          <a:latin typeface="微软雅黑" panose="020B0503020204020204" charset="-122"/>
                          <a:ea typeface="微软雅黑" panose="020B0503020204020204" charset="-122"/>
                          <a:cs typeface="+mn-cs"/>
                        </a:rPr>
                        <a:t>- </a:t>
                      </a:r>
                      <a:r>
                        <a:rPr lang="zh-CN" altLang="en-US" sz="1000" b="0" kern="1200">
                          <a:solidFill>
                            <a:schemeClr val="tx1"/>
                          </a:solidFill>
                          <a:effectLst/>
                          <a:latin typeface="微软雅黑" panose="020B0503020204020204" charset="-122"/>
                          <a:ea typeface="微软雅黑" panose="020B0503020204020204" charset="-122"/>
                          <a:cs typeface="+mn-cs"/>
                        </a:rPr>
                        <a:t>资产信息分散于</a:t>
                      </a:r>
                      <a:r>
                        <a:rPr lang="en-US" altLang="zh-CN" sz="1000" b="0" kern="1200">
                          <a:solidFill>
                            <a:schemeClr val="tx1"/>
                          </a:solidFill>
                          <a:effectLst/>
                          <a:latin typeface="微软雅黑" panose="020B0503020204020204" charset="-122"/>
                          <a:ea typeface="微软雅黑" panose="020B0503020204020204" charset="-122"/>
                          <a:cs typeface="+mn-cs"/>
                        </a:rPr>
                        <a:t>OA</a:t>
                      </a:r>
                      <a:r>
                        <a:rPr lang="zh-CN" altLang="en-US" sz="1000" b="0" kern="1200">
                          <a:solidFill>
                            <a:schemeClr val="tx1"/>
                          </a:solidFill>
                          <a:effectLst/>
                          <a:latin typeface="微软雅黑" panose="020B0503020204020204" charset="-122"/>
                          <a:ea typeface="微软雅黑" panose="020B0503020204020204" charset="-122"/>
                          <a:cs typeface="+mn-cs"/>
                        </a:rPr>
                        <a:t>、采购、运维、财务等系统，无法关联全生命周期状态（如申购→</a:t>
                      </a:r>
                      <a:r>
                        <a:rPr lang="zh-CN" altLang="en-US" sz="1000" b="0" kern="1200">
                          <a:solidFill>
                            <a:schemeClr val="tx1"/>
                          </a:solidFill>
                          <a:effectLst/>
                          <a:latin typeface="微软雅黑" panose="020B0503020204020204" charset="-122"/>
                          <a:ea typeface="+mn-ea"/>
                          <a:cs typeface="+mn-cs"/>
                        </a:rPr>
                        <a:t>采购→入库→领用→调拨→</a:t>
                      </a:r>
                      <a:r>
                        <a:rPr lang="zh-CN" altLang="en-US" sz="1000" b="0" kern="1200">
                          <a:solidFill>
                            <a:schemeClr val="tx1"/>
                          </a:solidFill>
                          <a:effectLst/>
                          <a:latin typeface="微软雅黑" panose="020B0503020204020204" charset="-122"/>
                          <a:ea typeface="微软雅黑" panose="020B0503020204020204" charset="-122"/>
                          <a:cs typeface="+mn-cs"/>
                        </a:rPr>
                        <a:t>折旧计算→报废等）；</a:t>
                      </a:r>
                      <a:br>
                        <a:rPr lang="zh-CN" altLang="en-US" sz="1000" b="0" kern="1200">
                          <a:solidFill>
                            <a:schemeClr val="tx1"/>
                          </a:solidFill>
                          <a:effectLst/>
                          <a:latin typeface="微软雅黑" panose="020B0503020204020204" charset="-122"/>
                          <a:ea typeface="微软雅黑" panose="020B0503020204020204" charset="-122"/>
                          <a:cs typeface="+mn-cs"/>
                        </a:rPr>
                      </a:br>
                      <a:r>
                        <a:rPr lang="en-US" altLang="zh-CN" sz="1000" b="0" kern="1200">
                          <a:solidFill>
                            <a:schemeClr val="tx1"/>
                          </a:solidFill>
                          <a:effectLst/>
                          <a:latin typeface="微软雅黑" panose="020B0503020204020204" charset="-122"/>
                          <a:ea typeface="微软雅黑" panose="020B0503020204020204" charset="-122"/>
                          <a:cs typeface="+mn-cs"/>
                        </a:rPr>
                        <a:t>- </a:t>
                      </a:r>
                      <a:r>
                        <a:rPr lang="zh-CN" altLang="en-US" sz="1000" b="0" kern="1200">
                          <a:solidFill>
                            <a:schemeClr val="tx1"/>
                          </a:solidFill>
                          <a:effectLst/>
                          <a:latin typeface="微软雅黑" panose="020B0503020204020204" charset="-122"/>
                          <a:ea typeface="微软雅黑" panose="020B0503020204020204" charset="-122"/>
                          <a:cs typeface="+mn-cs"/>
                        </a:rPr>
                        <a:t>维修记录与资产台账割裂，无法追溯历史故障与成本关系。</a:t>
                      </a:r>
                      <a:br>
                        <a:rPr lang="zh-CN" altLang="en-US" sz="1000" b="0" kern="1200">
                          <a:solidFill>
                            <a:schemeClr val="tx1"/>
                          </a:solidFill>
                          <a:effectLst/>
                          <a:latin typeface="微软雅黑" panose="020B0503020204020204" charset="-122"/>
                          <a:ea typeface="微软雅黑" panose="020B0503020204020204" charset="-122"/>
                          <a:cs typeface="+mn-cs"/>
                        </a:rPr>
                      </a:br>
                      <a:r>
                        <a:rPr lang="en-US" altLang="zh-CN" sz="1000" b="0" kern="1200">
                          <a:solidFill>
                            <a:schemeClr val="tx1"/>
                          </a:solidFill>
                          <a:effectLst/>
                          <a:latin typeface="微软雅黑" panose="020B0503020204020204" charset="-122"/>
                          <a:ea typeface="微软雅黑" panose="020B0503020204020204" charset="-122"/>
                          <a:cs typeface="+mn-cs"/>
                        </a:rPr>
                        <a:t>2. </a:t>
                      </a:r>
                      <a:r>
                        <a:rPr lang="zh-CN" altLang="en-US" sz="1000" b="0" kern="1200">
                          <a:solidFill>
                            <a:schemeClr val="tx1"/>
                          </a:solidFill>
                          <a:effectLst/>
                          <a:latin typeface="微软雅黑" panose="020B0503020204020204" charset="-122"/>
                          <a:ea typeface="微软雅黑" panose="020B0503020204020204" charset="-122"/>
                          <a:cs typeface="+mn-cs"/>
                        </a:rPr>
                        <a:t>被动管理：</a:t>
                      </a:r>
                      <a:br>
                        <a:rPr lang="zh-CN" altLang="en-US" sz="1000" b="0" kern="1200">
                          <a:solidFill>
                            <a:schemeClr val="tx1"/>
                          </a:solidFill>
                          <a:effectLst/>
                          <a:latin typeface="微软雅黑" panose="020B0503020204020204" charset="-122"/>
                          <a:ea typeface="微软雅黑" panose="020B0503020204020204" charset="-122"/>
                          <a:cs typeface="+mn-cs"/>
                        </a:rPr>
                      </a:br>
                      <a:r>
                        <a:rPr lang="en-US" altLang="zh-CN" sz="1000" b="0" kern="1200">
                          <a:solidFill>
                            <a:schemeClr val="tx1"/>
                          </a:solidFill>
                          <a:effectLst/>
                          <a:latin typeface="微软雅黑" panose="020B0503020204020204" charset="-122"/>
                          <a:ea typeface="微软雅黑" panose="020B0503020204020204" charset="-122"/>
                          <a:cs typeface="+mn-cs"/>
                        </a:rPr>
                        <a:t>- </a:t>
                      </a:r>
                      <a:r>
                        <a:rPr lang="zh-CN" altLang="en-US" sz="1000" b="0" kern="1200">
                          <a:solidFill>
                            <a:schemeClr val="tx1"/>
                          </a:solidFill>
                          <a:effectLst/>
                          <a:latin typeface="微软雅黑" panose="020B0503020204020204" charset="-122"/>
                          <a:ea typeface="微软雅黑" panose="020B0503020204020204" charset="-122"/>
                          <a:cs typeface="+mn-cs"/>
                        </a:rPr>
                        <a:t>依赖人工盘点，无法实时监控资产位置和状态；</a:t>
                      </a:r>
                      <a:endParaRPr lang="zh-CN" altLang="en-US" sz="1000" b="0" kern="1200">
                        <a:solidFill>
                          <a:schemeClr val="tx1"/>
                        </a:solidFill>
                        <a:effectLst/>
                        <a:latin typeface="微软雅黑" panose="020B0503020204020204" charset="-122"/>
                        <a:ea typeface="微软雅黑" panose="020B0503020204020204" charset="-122"/>
                        <a:cs typeface="+mn-cs"/>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zh-CN" altLang="en-US" sz="1000" b="0" kern="1200">
                          <a:solidFill>
                            <a:schemeClr val="tx1"/>
                          </a:solidFill>
                          <a:effectLst/>
                          <a:latin typeface="微软雅黑" panose="020B0503020204020204" charset="-122"/>
                          <a:ea typeface="微软雅黑" panose="020B0503020204020204" charset="-122"/>
                          <a:cs typeface="+mn-cs"/>
                        </a:rPr>
                        <a:t>优势：</a:t>
                      </a:r>
                      <a:br>
                        <a:rPr lang="zh-CN" altLang="en-US" sz="1000" b="0" kern="1200">
                          <a:solidFill>
                            <a:schemeClr val="tx1"/>
                          </a:solidFill>
                          <a:effectLst/>
                          <a:latin typeface="微软雅黑" panose="020B0503020204020204" charset="-122"/>
                          <a:ea typeface="微软雅黑" panose="020B0503020204020204" charset="-122"/>
                          <a:cs typeface="+mn-cs"/>
                        </a:rPr>
                      </a:br>
                      <a:r>
                        <a:rPr lang="zh-CN" altLang="en-US" sz="1000" b="0" kern="1200">
                          <a:solidFill>
                            <a:schemeClr val="tx1"/>
                          </a:solidFill>
                          <a:effectLst/>
                          <a:latin typeface="微软雅黑" panose="020B0503020204020204" charset="-122"/>
                          <a:ea typeface="微软雅黑" panose="020B0503020204020204" charset="-122"/>
                          <a:cs typeface="+mn-cs"/>
                        </a:rPr>
                        <a:t>全生命周期管控：</a:t>
                      </a:r>
                      <a:br>
                        <a:rPr lang="zh-CN" altLang="en-US" sz="1000" b="0" kern="1200">
                          <a:solidFill>
                            <a:schemeClr val="tx1"/>
                          </a:solidFill>
                          <a:effectLst/>
                          <a:latin typeface="微软雅黑" panose="020B0503020204020204" charset="-122"/>
                          <a:ea typeface="微软雅黑" panose="020B0503020204020204" charset="-122"/>
                          <a:cs typeface="+mn-cs"/>
                        </a:rPr>
                      </a:br>
                      <a:r>
                        <a:rPr lang="en-US" altLang="zh-CN" sz="1000" b="0" kern="1200">
                          <a:solidFill>
                            <a:schemeClr val="tx1"/>
                          </a:solidFill>
                          <a:effectLst/>
                          <a:latin typeface="微软雅黑" panose="020B0503020204020204" charset="-122"/>
                          <a:ea typeface="微软雅黑" panose="020B0503020204020204" charset="-122"/>
                          <a:cs typeface="+mn-cs"/>
                        </a:rPr>
                        <a:t>- </a:t>
                      </a:r>
                      <a:r>
                        <a:rPr lang="zh-CN" altLang="en-US" sz="1000" b="0" kern="1200">
                          <a:solidFill>
                            <a:schemeClr val="tx1"/>
                          </a:solidFill>
                          <a:effectLst/>
                          <a:latin typeface="微软雅黑" panose="020B0503020204020204" charset="-122"/>
                          <a:ea typeface="微软雅黑" panose="020B0503020204020204" charset="-122"/>
                          <a:cs typeface="+mn-cs"/>
                        </a:rPr>
                        <a:t>集成申请、采购、合同、库存、维修、处置流程，自动更新资产台账；</a:t>
                      </a:r>
                      <a:br>
                        <a:rPr lang="zh-CN" altLang="en-US" sz="1000" b="0" kern="1200">
                          <a:solidFill>
                            <a:schemeClr val="tx1"/>
                          </a:solidFill>
                          <a:effectLst/>
                          <a:latin typeface="微软雅黑" panose="020B0503020204020204" charset="-122"/>
                          <a:ea typeface="微软雅黑" panose="020B0503020204020204" charset="-122"/>
                          <a:cs typeface="+mn-cs"/>
                        </a:rPr>
                      </a:br>
                      <a:r>
                        <a:rPr lang="en-US" altLang="zh-CN" sz="1000" b="0" kern="1200">
                          <a:solidFill>
                            <a:schemeClr val="tx1"/>
                          </a:solidFill>
                          <a:effectLst/>
                          <a:latin typeface="微软雅黑" panose="020B0503020204020204" charset="-122"/>
                          <a:ea typeface="微软雅黑" panose="020B0503020204020204" charset="-122"/>
                          <a:cs typeface="+mn-cs"/>
                        </a:rPr>
                        <a:t>- </a:t>
                      </a:r>
                      <a:r>
                        <a:rPr lang="zh-CN" altLang="en-US" sz="1000" b="0" kern="1200">
                          <a:solidFill>
                            <a:schemeClr val="tx1"/>
                          </a:solidFill>
                          <a:effectLst/>
                          <a:latin typeface="微软雅黑" panose="020B0503020204020204" charset="-122"/>
                          <a:ea typeface="微软雅黑" panose="020B0503020204020204" charset="-122"/>
                          <a:cs typeface="+mn-cs"/>
                        </a:rPr>
                        <a:t>结合</a:t>
                      </a:r>
                      <a:r>
                        <a:rPr lang="en-US" altLang="zh-CN" sz="1000" b="0" kern="1200">
                          <a:solidFill>
                            <a:schemeClr val="tx1"/>
                          </a:solidFill>
                          <a:effectLst/>
                          <a:latin typeface="微软雅黑" panose="020B0503020204020204" charset="-122"/>
                          <a:ea typeface="微软雅黑" panose="020B0503020204020204" charset="-122"/>
                          <a:cs typeface="+mn-cs"/>
                        </a:rPr>
                        <a:t>RFID</a:t>
                      </a:r>
                      <a:r>
                        <a:rPr lang="zh-CN" altLang="en-US" sz="1000" b="0" kern="1200">
                          <a:solidFill>
                            <a:schemeClr val="tx1"/>
                          </a:solidFill>
                          <a:effectLst/>
                          <a:latin typeface="微软雅黑" panose="020B0503020204020204" charset="-122"/>
                          <a:ea typeface="微软雅黑" panose="020B0503020204020204" charset="-122"/>
                          <a:cs typeface="+mn-cs"/>
                        </a:rPr>
                        <a:t>标签，快速盘点、定位资产位置，防止资产流失。</a:t>
                      </a:r>
                      <a:br>
                        <a:rPr lang="zh-CN" altLang="en-US" sz="1000" b="0" kern="1200">
                          <a:solidFill>
                            <a:schemeClr val="tx1"/>
                          </a:solidFill>
                          <a:effectLst/>
                          <a:latin typeface="微软雅黑" panose="020B0503020204020204" charset="-122"/>
                          <a:ea typeface="微软雅黑" panose="020B0503020204020204" charset="-122"/>
                          <a:cs typeface="+mn-cs"/>
                        </a:rPr>
                      </a:br>
                      <a:endParaRPr lang="zh-CN" altLang="en-US" sz="1000" b="0" kern="1200">
                        <a:solidFill>
                          <a:schemeClr val="tx1"/>
                        </a:solidFill>
                        <a:effectLst/>
                        <a:latin typeface="微软雅黑" panose="020B0503020204020204" charset="-122"/>
                        <a:ea typeface="微软雅黑" panose="020B0503020204020204" charset="-122"/>
                        <a:cs typeface="+mn-cs"/>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1114466">
                <a:tc>
                  <a:txBody>
                    <a:bodyPr/>
                    <a:lstStyle/>
                    <a:p>
                      <a:pPr algn="ctr"/>
                      <a:r>
                        <a:rPr lang="zh-CN" altLang="en-US" sz="1200" b="1">
                          <a:effectLst/>
                          <a:latin typeface="微软雅黑" panose="020B0503020204020204" charset="-122"/>
                          <a:ea typeface="微软雅黑" panose="020B0503020204020204" charset="-122"/>
                        </a:rPr>
                        <a:t>合同</a:t>
                      </a:r>
                      <a:endParaRPr lang="zh-CN" altLang="en-US" sz="1200" b="0">
                        <a:effectLst/>
                        <a:latin typeface="微软雅黑" panose="020B0503020204020204" charset="-122"/>
                        <a:ea typeface="微软雅黑" panose="020B0503020204020204" charset="-122"/>
                      </a:endParaRPr>
                    </a:p>
                  </a:txBody>
                  <a:tcPr marL="12155" marR="12155" marT="6077" marB="6077"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zh-CN" altLang="en-US" sz="1000" b="0" kern="1200">
                          <a:solidFill>
                            <a:schemeClr val="tx1"/>
                          </a:solidFill>
                          <a:effectLst/>
                          <a:latin typeface="微软雅黑" panose="020B0503020204020204" charset="-122"/>
                          <a:ea typeface="微软雅黑" panose="020B0503020204020204" charset="-122"/>
                          <a:cs typeface="+mn-cs"/>
                        </a:rPr>
                        <a:t>缺陷：</a:t>
                      </a:r>
                      <a:br>
                        <a:rPr lang="zh-CN" altLang="en-US" sz="1000" b="0" kern="1200">
                          <a:solidFill>
                            <a:schemeClr val="tx1"/>
                          </a:solidFill>
                          <a:effectLst/>
                          <a:latin typeface="微软雅黑" panose="020B0503020204020204" charset="-122"/>
                          <a:ea typeface="微软雅黑" panose="020B0503020204020204" charset="-122"/>
                          <a:cs typeface="+mn-cs"/>
                        </a:rPr>
                      </a:br>
                      <a:r>
                        <a:rPr lang="en-US" altLang="zh-CN" sz="1000" b="0" kern="1200">
                          <a:solidFill>
                            <a:schemeClr val="tx1"/>
                          </a:solidFill>
                          <a:effectLst/>
                          <a:latin typeface="微软雅黑" panose="020B0503020204020204" charset="-122"/>
                          <a:ea typeface="微软雅黑" panose="020B0503020204020204" charset="-122"/>
                          <a:cs typeface="+mn-cs"/>
                        </a:rPr>
                        <a:t>1. </a:t>
                      </a:r>
                      <a:r>
                        <a:rPr lang="zh-CN" altLang="en-US" sz="1000" b="0" kern="1200">
                          <a:solidFill>
                            <a:schemeClr val="tx1"/>
                          </a:solidFill>
                          <a:effectLst/>
                          <a:latin typeface="微软雅黑" panose="020B0503020204020204" charset="-122"/>
                          <a:ea typeface="微软雅黑" panose="020B0503020204020204" charset="-122"/>
                          <a:cs typeface="+mn-cs"/>
                        </a:rPr>
                        <a:t>碎片化存储：合同分散在邮件、本地文件夹或纸质档案中，无法全局检索和分析；</a:t>
                      </a:r>
                      <a:br>
                        <a:rPr lang="zh-CN" altLang="en-US" sz="1000" b="0" kern="1200">
                          <a:solidFill>
                            <a:schemeClr val="tx1"/>
                          </a:solidFill>
                          <a:effectLst/>
                          <a:latin typeface="微软雅黑" panose="020B0503020204020204" charset="-122"/>
                          <a:ea typeface="微软雅黑" panose="020B0503020204020204" charset="-122"/>
                          <a:cs typeface="+mn-cs"/>
                        </a:rPr>
                      </a:br>
                      <a:r>
                        <a:rPr lang="en-US" altLang="zh-CN" sz="1000" b="0" kern="1200">
                          <a:solidFill>
                            <a:schemeClr val="tx1"/>
                          </a:solidFill>
                          <a:effectLst/>
                          <a:latin typeface="微软雅黑" panose="020B0503020204020204" charset="-122"/>
                          <a:ea typeface="微软雅黑" panose="020B0503020204020204" charset="-122"/>
                          <a:cs typeface="+mn-cs"/>
                        </a:rPr>
                        <a:t>2. </a:t>
                      </a:r>
                      <a:r>
                        <a:rPr lang="zh-CN" altLang="en-US" sz="1000" b="0" kern="1200">
                          <a:solidFill>
                            <a:schemeClr val="tx1"/>
                          </a:solidFill>
                          <a:effectLst/>
                          <a:latin typeface="微软雅黑" panose="020B0503020204020204" charset="-122"/>
                          <a:ea typeface="微软雅黑" panose="020B0503020204020204" charset="-122"/>
                          <a:cs typeface="+mn-cs"/>
                        </a:rPr>
                        <a:t>流程低效：审批依赖邮件</a:t>
                      </a:r>
                      <a:r>
                        <a:rPr lang="en-US" altLang="zh-CN" sz="1000" b="0" kern="1200">
                          <a:solidFill>
                            <a:schemeClr val="tx1"/>
                          </a:solidFill>
                          <a:effectLst/>
                          <a:latin typeface="微软雅黑" panose="020B0503020204020204" charset="-122"/>
                          <a:ea typeface="微软雅黑" panose="020B0503020204020204" charset="-122"/>
                          <a:cs typeface="+mn-cs"/>
                        </a:rPr>
                        <a:t>/</a:t>
                      </a:r>
                      <a:r>
                        <a:rPr lang="zh-CN" altLang="en-US" sz="1000" b="0" kern="1200">
                          <a:solidFill>
                            <a:schemeClr val="tx1"/>
                          </a:solidFill>
                          <a:effectLst/>
                          <a:latin typeface="微软雅黑" panose="020B0503020204020204" charset="-122"/>
                          <a:ea typeface="微软雅黑" panose="020B0503020204020204" charset="-122"/>
                          <a:cs typeface="+mn-cs"/>
                        </a:rPr>
                        <a:t>纸质传递，版本易混淆，签署周期长；</a:t>
                      </a:r>
                      <a:br>
                        <a:rPr lang="zh-CN" altLang="en-US" sz="1000" b="0" kern="1200">
                          <a:solidFill>
                            <a:schemeClr val="tx1"/>
                          </a:solidFill>
                          <a:effectLst/>
                          <a:latin typeface="微软雅黑" panose="020B0503020204020204" charset="-122"/>
                          <a:ea typeface="微软雅黑" panose="020B0503020204020204" charset="-122"/>
                          <a:cs typeface="+mn-cs"/>
                        </a:rPr>
                      </a:br>
                      <a:r>
                        <a:rPr lang="en-US" altLang="zh-CN" sz="1000" b="0" kern="1200">
                          <a:solidFill>
                            <a:schemeClr val="tx1"/>
                          </a:solidFill>
                          <a:effectLst/>
                          <a:latin typeface="微软雅黑" panose="020B0503020204020204" charset="-122"/>
                          <a:ea typeface="微软雅黑" panose="020B0503020204020204" charset="-122"/>
                          <a:cs typeface="+mn-cs"/>
                        </a:rPr>
                        <a:t>3. </a:t>
                      </a:r>
                      <a:r>
                        <a:rPr lang="zh-CN" altLang="en-US" sz="1000" b="0" kern="1200">
                          <a:solidFill>
                            <a:schemeClr val="tx1"/>
                          </a:solidFill>
                          <a:effectLst/>
                          <a:latin typeface="微软雅黑" panose="020B0503020204020204" charset="-122"/>
                          <a:ea typeface="微软雅黑" panose="020B0503020204020204" charset="-122"/>
                          <a:cs typeface="+mn-cs"/>
                        </a:rPr>
                        <a:t>风险失控：条款合规性依赖人工检查，履约进度无自动监控，纠纷率高。</a:t>
                      </a:r>
                      <a:endParaRPr lang="zh-CN" altLang="en-US" sz="1000" b="0" kern="1200">
                        <a:solidFill>
                          <a:schemeClr val="tx1"/>
                        </a:solidFill>
                        <a:effectLst/>
                        <a:latin typeface="微软雅黑" panose="020B0503020204020204" charset="-122"/>
                        <a:ea typeface="微软雅黑" panose="020B0503020204020204" charset="-122"/>
                        <a:cs typeface="+mn-cs"/>
                      </a:endParaRPr>
                    </a:p>
                  </a:txBody>
                  <a:tcPr marL="12155" marR="12155" marT="6077" marB="6077"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marL="0" algn="l" defTabSz="914400" rtl="0" eaLnBrk="1" latinLnBrk="0" hangingPunct="1"/>
                      <a:r>
                        <a:rPr lang="zh-CN" altLang="en-US" sz="1000" b="0" kern="1200">
                          <a:solidFill>
                            <a:schemeClr val="tx1"/>
                          </a:solidFill>
                          <a:effectLst/>
                          <a:latin typeface="微软雅黑" panose="020B0503020204020204" charset="-122"/>
                          <a:ea typeface="微软雅黑" panose="020B0503020204020204" charset="-122"/>
                          <a:cs typeface="+mn-cs"/>
                        </a:rPr>
                        <a:t>优势：</a:t>
                      </a:r>
                      <a:br>
                        <a:rPr lang="zh-CN" altLang="en-US" sz="1000" b="0" kern="1200">
                          <a:solidFill>
                            <a:schemeClr val="tx1"/>
                          </a:solidFill>
                          <a:effectLst/>
                          <a:latin typeface="微软雅黑" panose="020B0503020204020204" charset="-122"/>
                          <a:ea typeface="微软雅黑" panose="020B0503020204020204" charset="-122"/>
                          <a:cs typeface="+mn-cs"/>
                        </a:rPr>
                      </a:br>
                      <a:r>
                        <a:rPr lang="en-US" altLang="zh-CN" sz="1000" b="0" kern="1200">
                          <a:solidFill>
                            <a:schemeClr val="tx1"/>
                          </a:solidFill>
                          <a:effectLst/>
                          <a:latin typeface="微软雅黑" panose="020B0503020204020204" charset="-122"/>
                          <a:ea typeface="微软雅黑" panose="020B0503020204020204" charset="-122"/>
                          <a:cs typeface="+mn-cs"/>
                        </a:rPr>
                        <a:t>1. </a:t>
                      </a:r>
                      <a:r>
                        <a:rPr lang="zh-CN" altLang="en-US" sz="1000" b="0" kern="1200">
                          <a:solidFill>
                            <a:schemeClr val="tx1"/>
                          </a:solidFill>
                          <a:effectLst/>
                          <a:latin typeface="微软雅黑" panose="020B0503020204020204" charset="-122"/>
                          <a:ea typeface="微软雅黑" panose="020B0503020204020204" charset="-122"/>
                          <a:cs typeface="+mn-cs"/>
                        </a:rPr>
                        <a:t>全生命周期管控</a:t>
                      </a:r>
                      <a:br>
                        <a:rPr lang="zh-CN" altLang="en-US" sz="1000" b="0" kern="1200">
                          <a:solidFill>
                            <a:schemeClr val="tx1"/>
                          </a:solidFill>
                          <a:effectLst/>
                          <a:latin typeface="微软雅黑" panose="020B0503020204020204" charset="-122"/>
                          <a:ea typeface="微软雅黑" panose="020B0503020204020204" charset="-122"/>
                          <a:cs typeface="+mn-cs"/>
                        </a:rPr>
                      </a:br>
                      <a:r>
                        <a:rPr lang="en-US" altLang="zh-CN" sz="1000" b="0" kern="1200">
                          <a:solidFill>
                            <a:schemeClr val="tx1"/>
                          </a:solidFill>
                          <a:effectLst/>
                          <a:latin typeface="微软雅黑" panose="020B0503020204020204" charset="-122"/>
                          <a:ea typeface="微软雅黑" panose="020B0503020204020204" charset="-122"/>
                          <a:cs typeface="+mn-cs"/>
                        </a:rPr>
                        <a:t>- </a:t>
                      </a:r>
                      <a:r>
                        <a:rPr lang="zh-CN" altLang="en-US" sz="1000" b="0" kern="1200">
                          <a:solidFill>
                            <a:schemeClr val="tx1"/>
                          </a:solidFill>
                          <a:effectLst/>
                          <a:latin typeface="微软雅黑" panose="020B0503020204020204" charset="-122"/>
                          <a:ea typeface="微软雅黑" panose="020B0503020204020204" charset="-122"/>
                          <a:cs typeface="+mn-cs"/>
                        </a:rPr>
                        <a:t>起草：模板库</a:t>
                      </a:r>
                      <a:r>
                        <a:rPr lang="en-US" altLang="zh-CN" sz="1000" b="0" kern="1200">
                          <a:solidFill>
                            <a:schemeClr val="tx1"/>
                          </a:solidFill>
                          <a:effectLst/>
                          <a:latin typeface="微软雅黑" panose="020B0503020204020204" charset="-122"/>
                          <a:ea typeface="微软雅黑" panose="020B0503020204020204" charset="-122"/>
                          <a:cs typeface="+mn-cs"/>
                        </a:rPr>
                        <a:t>+AI</a:t>
                      </a:r>
                      <a:r>
                        <a:rPr lang="zh-CN" altLang="en-US" sz="1000" b="0" kern="1200">
                          <a:solidFill>
                            <a:schemeClr val="tx1"/>
                          </a:solidFill>
                          <a:effectLst/>
                          <a:latin typeface="微软雅黑" panose="020B0503020204020204" charset="-122"/>
                          <a:ea typeface="微软雅黑" panose="020B0503020204020204" charset="-122"/>
                          <a:cs typeface="+mn-cs"/>
                        </a:rPr>
                        <a:t>条款建议（如规避歧义表述）；</a:t>
                      </a:r>
                      <a:r>
                        <a:rPr lang="en-US" altLang="zh-CN" sz="1000" b="0" kern="1200">
                          <a:solidFill>
                            <a:schemeClr val="tx1"/>
                          </a:solidFill>
                          <a:effectLst/>
                          <a:latin typeface="微软雅黑" panose="020B0503020204020204" charset="-122"/>
                          <a:ea typeface="微软雅黑" panose="020B0503020204020204" charset="-122"/>
                          <a:cs typeface="+mn-cs"/>
                        </a:rPr>
                        <a:t>- </a:t>
                      </a:r>
                      <a:r>
                        <a:rPr lang="zh-CN" altLang="en-US" sz="1000" b="0" kern="1200">
                          <a:solidFill>
                            <a:schemeClr val="tx1"/>
                          </a:solidFill>
                          <a:effectLst/>
                          <a:latin typeface="微软雅黑" panose="020B0503020204020204" charset="-122"/>
                          <a:ea typeface="微软雅黑" panose="020B0503020204020204" charset="-122"/>
                          <a:cs typeface="+mn-cs"/>
                        </a:rPr>
                        <a:t>审批：电子签章</a:t>
                      </a:r>
                      <a:r>
                        <a:rPr lang="en-US" altLang="zh-CN" sz="1000" b="0" kern="1200">
                          <a:solidFill>
                            <a:schemeClr val="tx1"/>
                          </a:solidFill>
                          <a:effectLst/>
                          <a:latin typeface="微软雅黑" panose="020B0503020204020204" charset="-122"/>
                          <a:ea typeface="微软雅黑" panose="020B0503020204020204" charset="-122"/>
                          <a:cs typeface="+mn-cs"/>
                        </a:rPr>
                        <a:t>+</a:t>
                      </a:r>
                      <a:r>
                        <a:rPr lang="zh-CN" altLang="en-US" sz="1000" b="0" kern="1200">
                          <a:solidFill>
                            <a:schemeClr val="tx1"/>
                          </a:solidFill>
                          <a:effectLst/>
                          <a:latin typeface="微软雅黑" panose="020B0503020204020204" charset="-122"/>
                          <a:ea typeface="微软雅黑" panose="020B0503020204020204" charset="-122"/>
                          <a:cs typeface="+mn-cs"/>
                        </a:rPr>
                        <a:t>流程自动化（自动提交至法务</a:t>
                      </a:r>
                      <a:r>
                        <a:rPr lang="en-US" altLang="zh-CN" sz="1000" b="0" kern="1200">
                          <a:solidFill>
                            <a:schemeClr val="tx1"/>
                          </a:solidFill>
                          <a:effectLst/>
                          <a:latin typeface="微软雅黑" panose="020B0503020204020204" charset="-122"/>
                          <a:ea typeface="微软雅黑" panose="020B0503020204020204" charset="-122"/>
                          <a:cs typeface="+mn-cs"/>
                        </a:rPr>
                        <a:t>/</a:t>
                      </a:r>
                      <a:r>
                        <a:rPr lang="zh-CN" altLang="en-US" sz="1000" b="0" kern="1200">
                          <a:solidFill>
                            <a:schemeClr val="tx1"/>
                          </a:solidFill>
                          <a:effectLst/>
                          <a:latin typeface="微软雅黑" panose="020B0503020204020204" charset="-122"/>
                          <a:ea typeface="微软雅黑" panose="020B0503020204020204" charset="-122"/>
                          <a:cs typeface="+mn-cs"/>
                        </a:rPr>
                        <a:t>财务）；</a:t>
                      </a:r>
                      <a:r>
                        <a:rPr lang="en-US" altLang="zh-CN" sz="1000" b="0" kern="1200">
                          <a:solidFill>
                            <a:schemeClr val="tx1"/>
                          </a:solidFill>
                          <a:effectLst/>
                          <a:latin typeface="微软雅黑" panose="020B0503020204020204" charset="-122"/>
                          <a:ea typeface="微软雅黑" panose="020B0503020204020204" charset="-122"/>
                          <a:cs typeface="+mn-cs"/>
                        </a:rPr>
                        <a:t>- </a:t>
                      </a:r>
                      <a:r>
                        <a:rPr lang="zh-CN" altLang="en-US" sz="1000" b="0" kern="1200">
                          <a:solidFill>
                            <a:schemeClr val="tx1"/>
                          </a:solidFill>
                          <a:effectLst/>
                          <a:latin typeface="微软雅黑" panose="020B0503020204020204" charset="-122"/>
                          <a:ea typeface="微软雅黑" panose="020B0503020204020204" charset="-122"/>
                          <a:cs typeface="+mn-cs"/>
                        </a:rPr>
                        <a:t>履约：自动提醒付款</a:t>
                      </a:r>
                      <a:r>
                        <a:rPr lang="en-US" altLang="zh-CN" sz="1000" b="0" kern="1200">
                          <a:solidFill>
                            <a:schemeClr val="tx1"/>
                          </a:solidFill>
                          <a:effectLst/>
                          <a:latin typeface="微软雅黑" panose="020B0503020204020204" charset="-122"/>
                          <a:ea typeface="微软雅黑" panose="020B0503020204020204" charset="-122"/>
                          <a:cs typeface="+mn-cs"/>
                        </a:rPr>
                        <a:t>/</a:t>
                      </a:r>
                      <a:r>
                        <a:rPr lang="zh-CN" altLang="en-US" sz="1000" b="0" kern="1200">
                          <a:solidFill>
                            <a:schemeClr val="tx1"/>
                          </a:solidFill>
                          <a:effectLst/>
                          <a:latin typeface="微软雅黑" panose="020B0503020204020204" charset="-122"/>
                          <a:ea typeface="微软雅黑" panose="020B0503020204020204" charset="-122"/>
                          <a:cs typeface="+mn-cs"/>
                        </a:rPr>
                        <a:t>交付节点，联动</a:t>
                      </a:r>
                      <a:r>
                        <a:rPr lang="en-US" altLang="zh-CN" sz="1000" b="0" kern="1200">
                          <a:solidFill>
                            <a:schemeClr val="tx1"/>
                          </a:solidFill>
                          <a:effectLst/>
                          <a:latin typeface="微软雅黑" panose="020B0503020204020204" charset="-122"/>
                          <a:ea typeface="微软雅黑" panose="020B0503020204020204" charset="-122"/>
                          <a:cs typeface="+mn-cs"/>
                        </a:rPr>
                        <a:t>ERP</a:t>
                      </a:r>
                      <a:r>
                        <a:rPr lang="zh-CN" altLang="en-US" sz="1000" b="0" kern="1200">
                          <a:solidFill>
                            <a:schemeClr val="tx1"/>
                          </a:solidFill>
                          <a:effectLst/>
                          <a:latin typeface="微软雅黑" panose="020B0503020204020204" charset="-122"/>
                          <a:ea typeface="微软雅黑" panose="020B0503020204020204" charset="-122"/>
                          <a:cs typeface="+mn-cs"/>
                        </a:rPr>
                        <a:t>触发订单；</a:t>
                      </a:r>
                      <a:r>
                        <a:rPr lang="en-US" altLang="zh-CN" sz="1000" b="0" kern="1200">
                          <a:solidFill>
                            <a:schemeClr val="tx1"/>
                          </a:solidFill>
                          <a:effectLst/>
                          <a:latin typeface="微软雅黑" panose="020B0503020204020204" charset="-122"/>
                          <a:ea typeface="微软雅黑" panose="020B0503020204020204" charset="-122"/>
                          <a:cs typeface="+mn-cs"/>
                        </a:rPr>
                        <a:t>- </a:t>
                      </a:r>
                      <a:r>
                        <a:rPr lang="zh-CN" altLang="en-US" sz="1000" b="0" kern="1200">
                          <a:solidFill>
                            <a:schemeClr val="tx1"/>
                          </a:solidFill>
                          <a:effectLst/>
                          <a:latin typeface="微软雅黑" panose="020B0503020204020204" charset="-122"/>
                          <a:ea typeface="微软雅黑" panose="020B0503020204020204" charset="-122"/>
                          <a:cs typeface="+mn-cs"/>
                        </a:rPr>
                        <a:t>归档：结构化存储，支持全文检索与关联分析。</a:t>
                      </a:r>
                      <a:br>
                        <a:rPr lang="zh-CN" altLang="en-US" sz="1000" b="0" kern="1200">
                          <a:solidFill>
                            <a:schemeClr val="tx1"/>
                          </a:solidFill>
                          <a:effectLst/>
                          <a:latin typeface="微软雅黑" panose="020B0503020204020204" charset="-122"/>
                          <a:ea typeface="微软雅黑" panose="020B0503020204020204" charset="-122"/>
                          <a:cs typeface="+mn-cs"/>
                        </a:rPr>
                      </a:br>
                      <a:r>
                        <a:rPr lang="en-US" altLang="zh-CN" sz="1000" b="0" kern="1200">
                          <a:solidFill>
                            <a:schemeClr val="tx1"/>
                          </a:solidFill>
                          <a:effectLst/>
                          <a:latin typeface="微软雅黑" panose="020B0503020204020204" charset="-122"/>
                          <a:ea typeface="微软雅黑" panose="020B0503020204020204" charset="-122"/>
                          <a:cs typeface="+mn-cs"/>
                        </a:rPr>
                        <a:t>2. </a:t>
                      </a:r>
                      <a:r>
                        <a:rPr lang="zh-CN" altLang="en-US" sz="1000" b="0" kern="1200">
                          <a:solidFill>
                            <a:schemeClr val="tx1"/>
                          </a:solidFill>
                          <a:effectLst/>
                          <a:latin typeface="微软雅黑" panose="020B0503020204020204" charset="-122"/>
                          <a:ea typeface="微软雅黑" panose="020B0503020204020204" charset="-122"/>
                          <a:cs typeface="+mn-cs"/>
                        </a:rPr>
                        <a:t>智能风控</a:t>
                      </a:r>
                      <a:br>
                        <a:rPr lang="zh-CN" altLang="en-US" sz="1000" b="0" kern="1200">
                          <a:solidFill>
                            <a:schemeClr val="tx1"/>
                          </a:solidFill>
                          <a:effectLst/>
                          <a:latin typeface="微软雅黑" panose="020B0503020204020204" charset="-122"/>
                          <a:ea typeface="微软雅黑" panose="020B0503020204020204" charset="-122"/>
                          <a:cs typeface="+mn-cs"/>
                        </a:rPr>
                      </a:br>
                      <a:r>
                        <a:rPr lang="en-US" altLang="zh-CN" sz="1000" b="0" kern="1200">
                          <a:solidFill>
                            <a:schemeClr val="tx1"/>
                          </a:solidFill>
                          <a:effectLst/>
                          <a:latin typeface="微软雅黑" panose="020B0503020204020204" charset="-122"/>
                          <a:ea typeface="微软雅黑" panose="020B0503020204020204" charset="-122"/>
                          <a:cs typeface="+mn-cs"/>
                        </a:rPr>
                        <a:t>- </a:t>
                      </a:r>
                      <a:r>
                        <a:rPr lang="zh-CN" altLang="en-US" sz="1000" b="0" kern="1200">
                          <a:solidFill>
                            <a:schemeClr val="tx1"/>
                          </a:solidFill>
                          <a:effectLst/>
                          <a:latin typeface="微软雅黑" panose="020B0503020204020204" charset="-122"/>
                          <a:ea typeface="微软雅黑" panose="020B0503020204020204" charset="-122"/>
                          <a:cs typeface="+mn-cs"/>
                        </a:rPr>
                        <a:t>合规校验：自动匹配法律法规；</a:t>
                      </a:r>
                      <a:r>
                        <a:rPr lang="en-US" altLang="zh-CN" sz="1000" b="0" kern="1200">
                          <a:solidFill>
                            <a:schemeClr val="tx1"/>
                          </a:solidFill>
                          <a:effectLst/>
                          <a:latin typeface="微软雅黑" panose="020B0503020204020204" charset="-122"/>
                          <a:ea typeface="微软雅黑" panose="020B0503020204020204" charset="-122"/>
                          <a:cs typeface="+mn-cs"/>
                        </a:rPr>
                        <a:t>- </a:t>
                      </a:r>
                      <a:r>
                        <a:rPr lang="zh-CN" altLang="en-US" sz="1000" b="0" kern="1200">
                          <a:solidFill>
                            <a:schemeClr val="tx1"/>
                          </a:solidFill>
                          <a:effectLst/>
                          <a:latin typeface="微软雅黑" panose="020B0503020204020204" charset="-122"/>
                          <a:ea typeface="微软雅黑" panose="020B0503020204020204" charset="-122"/>
                          <a:cs typeface="+mn-cs"/>
                        </a:rPr>
                        <a:t>风险预警：通过</a:t>
                      </a:r>
                      <a:r>
                        <a:rPr lang="en-US" altLang="zh-CN" sz="1000" b="0" kern="1200">
                          <a:solidFill>
                            <a:schemeClr val="tx1"/>
                          </a:solidFill>
                          <a:effectLst/>
                          <a:latin typeface="微软雅黑" panose="020B0503020204020204" charset="-122"/>
                          <a:ea typeface="微软雅黑" panose="020B0503020204020204" charset="-122"/>
                          <a:cs typeface="+mn-cs"/>
                        </a:rPr>
                        <a:t>AI</a:t>
                      </a:r>
                      <a:r>
                        <a:rPr lang="zh-CN" altLang="en-US" sz="1000" b="0" kern="1200">
                          <a:solidFill>
                            <a:schemeClr val="tx1"/>
                          </a:solidFill>
                          <a:effectLst/>
                          <a:latin typeface="微软雅黑" panose="020B0503020204020204" charset="-122"/>
                          <a:ea typeface="微软雅黑" panose="020B0503020204020204" charset="-122"/>
                          <a:cs typeface="+mn-cs"/>
                        </a:rPr>
                        <a:t>识别高风险条款（如无限连带责任）；</a:t>
                      </a:r>
                      <a:r>
                        <a:rPr lang="en-US" altLang="zh-CN" sz="1000" b="0" kern="1200">
                          <a:solidFill>
                            <a:schemeClr val="tx1"/>
                          </a:solidFill>
                          <a:effectLst/>
                          <a:latin typeface="微软雅黑" panose="020B0503020204020204" charset="-122"/>
                          <a:ea typeface="微软雅黑" panose="020B0503020204020204" charset="-122"/>
                          <a:cs typeface="+mn-cs"/>
                        </a:rPr>
                        <a:t>- </a:t>
                      </a:r>
                      <a:r>
                        <a:rPr lang="zh-CN" altLang="en-US" sz="1000" b="0" kern="1200">
                          <a:solidFill>
                            <a:schemeClr val="tx1"/>
                          </a:solidFill>
                          <a:effectLst/>
                          <a:latin typeface="微软雅黑" panose="020B0503020204020204" charset="-122"/>
                          <a:ea typeface="微软雅黑" panose="020B0503020204020204" charset="-122"/>
                          <a:cs typeface="+mn-cs"/>
                        </a:rPr>
                        <a:t>履约监控：实时跟踪合同执行偏差（如延迟交付触发预警）</a:t>
                      </a:r>
                      <a:endParaRPr lang="zh-CN" altLang="en-US" sz="1000" b="0" kern="1200">
                        <a:solidFill>
                          <a:schemeClr val="tx1"/>
                        </a:solidFill>
                        <a:effectLst/>
                        <a:latin typeface="微软雅黑" panose="020B0503020204020204" charset="-122"/>
                        <a:ea typeface="微软雅黑" panose="020B0503020204020204" charset="-122"/>
                        <a:cs typeface="+mn-cs"/>
                      </a:endParaRPr>
                    </a:p>
                  </a:txBody>
                  <a:tcPr marL="12155" marR="12155" marT="6077" marB="6077"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1390333">
                <a:tc>
                  <a:txBody>
                    <a:bodyPr/>
                    <a:lstStyle/>
                    <a:p>
                      <a:pPr algn="ctr"/>
                      <a:r>
                        <a:rPr lang="zh-CN" altLang="en-US" sz="1200" b="1">
                          <a:effectLst/>
                          <a:latin typeface="微软雅黑" panose="020B0503020204020204" charset="-122"/>
                          <a:ea typeface="微软雅黑" panose="020B0503020204020204" charset="-122"/>
                        </a:rPr>
                        <a:t>印章</a:t>
                      </a:r>
                      <a:endParaRPr lang="zh-CN" altLang="en-US" sz="1200" b="0">
                        <a:effectLst/>
                        <a:latin typeface="微软雅黑" panose="020B0503020204020204" charset="-122"/>
                        <a:ea typeface="微软雅黑" panose="020B0503020204020204" charset="-122"/>
                      </a:endParaRPr>
                    </a:p>
                  </a:txBody>
                  <a:tcPr marL="12155" marR="12155" marT="6077" marB="6077"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marL="0" algn="l" defTabSz="914400" rtl="0" eaLnBrk="1" latinLnBrk="0" hangingPunct="1"/>
                      <a:r>
                        <a:rPr lang="zh-CN" altLang="en-US" sz="1000" b="0" kern="1200">
                          <a:solidFill>
                            <a:schemeClr val="tx1"/>
                          </a:solidFill>
                          <a:effectLst/>
                          <a:latin typeface="微软雅黑" panose="020B0503020204020204" charset="-122"/>
                          <a:ea typeface="微软雅黑" panose="020B0503020204020204" charset="-122"/>
                          <a:cs typeface="+mn-cs"/>
                        </a:rPr>
                        <a:t>缺陷：</a:t>
                      </a:r>
                      <a:br>
                        <a:rPr lang="zh-CN" altLang="en-US" sz="1000" b="0" kern="1200">
                          <a:solidFill>
                            <a:schemeClr val="tx1"/>
                          </a:solidFill>
                          <a:effectLst/>
                          <a:latin typeface="微软雅黑" panose="020B0503020204020204" charset="-122"/>
                          <a:ea typeface="微软雅黑" panose="020B0503020204020204" charset="-122"/>
                          <a:cs typeface="+mn-cs"/>
                        </a:rPr>
                      </a:br>
                      <a:r>
                        <a:rPr lang="en-US" altLang="zh-CN" sz="1000" b="0" kern="1200">
                          <a:solidFill>
                            <a:schemeClr val="tx1"/>
                          </a:solidFill>
                          <a:effectLst/>
                          <a:latin typeface="微软雅黑" panose="020B0503020204020204" charset="-122"/>
                          <a:ea typeface="微软雅黑" panose="020B0503020204020204" charset="-122"/>
                          <a:cs typeface="+mn-cs"/>
                        </a:rPr>
                        <a:t>1. </a:t>
                      </a:r>
                      <a:r>
                        <a:rPr lang="zh-CN" altLang="en-US" sz="1000" b="0" kern="1200">
                          <a:solidFill>
                            <a:schemeClr val="tx1"/>
                          </a:solidFill>
                          <a:effectLst/>
                          <a:latin typeface="微软雅黑" panose="020B0503020204020204" charset="-122"/>
                          <a:ea typeface="微软雅黑" panose="020B0503020204020204" charset="-122"/>
                          <a:cs typeface="+mn-cs"/>
                        </a:rPr>
                        <a:t>流程低效：</a:t>
                      </a:r>
                      <a:br>
                        <a:rPr lang="zh-CN" altLang="en-US" sz="1000" b="0" kern="1200">
                          <a:solidFill>
                            <a:schemeClr val="tx1"/>
                          </a:solidFill>
                          <a:effectLst/>
                          <a:latin typeface="微软雅黑" panose="020B0503020204020204" charset="-122"/>
                          <a:ea typeface="微软雅黑" panose="020B0503020204020204" charset="-122"/>
                          <a:cs typeface="+mn-cs"/>
                        </a:rPr>
                      </a:br>
                      <a:r>
                        <a:rPr lang="en-US" altLang="zh-CN" sz="1000" b="0" kern="1200">
                          <a:solidFill>
                            <a:schemeClr val="tx1"/>
                          </a:solidFill>
                          <a:effectLst/>
                          <a:latin typeface="微软雅黑" panose="020B0503020204020204" charset="-122"/>
                          <a:ea typeface="微软雅黑" panose="020B0503020204020204" charset="-122"/>
                          <a:cs typeface="+mn-cs"/>
                        </a:rPr>
                        <a:t>- </a:t>
                      </a:r>
                      <a:r>
                        <a:rPr lang="zh-CN" altLang="en-US" sz="1000" b="0" kern="1200">
                          <a:solidFill>
                            <a:schemeClr val="tx1"/>
                          </a:solidFill>
                          <a:effectLst/>
                          <a:latin typeface="微软雅黑" panose="020B0503020204020204" charset="-122"/>
                          <a:ea typeface="微软雅黑" panose="020B0503020204020204" charset="-122"/>
                          <a:cs typeface="+mn-cs"/>
                        </a:rPr>
                        <a:t>用章需线下申请、人工审批，跨部门</a:t>
                      </a:r>
                      <a:r>
                        <a:rPr lang="en-US" altLang="zh-CN" sz="1000" b="0" kern="1200">
                          <a:solidFill>
                            <a:schemeClr val="tx1"/>
                          </a:solidFill>
                          <a:effectLst/>
                          <a:latin typeface="微软雅黑" panose="020B0503020204020204" charset="-122"/>
                          <a:ea typeface="微软雅黑" panose="020B0503020204020204" charset="-122"/>
                          <a:cs typeface="+mn-cs"/>
                        </a:rPr>
                        <a:t>/</a:t>
                      </a:r>
                      <a:r>
                        <a:rPr lang="zh-CN" altLang="en-US" sz="1000" b="0" kern="1200">
                          <a:solidFill>
                            <a:schemeClr val="tx1"/>
                          </a:solidFill>
                          <a:effectLst/>
                          <a:latin typeface="微软雅黑" panose="020B0503020204020204" charset="-122"/>
                          <a:ea typeface="微软雅黑" panose="020B0503020204020204" charset="-122"/>
                          <a:cs typeface="+mn-cs"/>
                        </a:rPr>
                        <a:t>异地用章耗时久；</a:t>
                      </a:r>
                      <a:r>
                        <a:rPr lang="en-US" altLang="zh-CN" sz="1000" b="0" kern="1200">
                          <a:solidFill>
                            <a:schemeClr val="tx1"/>
                          </a:solidFill>
                          <a:effectLst/>
                          <a:latin typeface="微软雅黑" panose="020B0503020204020204" charset="-122"/>
                          <a:ea typeface="微软雅黑" panose="020B0503020204020204" charset="-122"/>
                          <a:cs typeface="+mn-cs"/>
                        </a:rPr>
                        <a:t>- </a:t>
                      </a:r>
                      <a:r>
                        <a:rPr lang="zh-CN" altLang="en-US" sz="1000" b="0" kern="1200">
                          <a:solidFill>
                            <a:schemeClr val="tx1"/>
                          </a:solidFill>
                          <a:effectLst/>
                          <a:latin typeface="微软雅黑" panose="020B0503020204020204" charset="-122"/>
                          <a:ea typeface="微软雅黑" panose="020B0503020204020204" charset="-122"/>
                          <a:cs typeface="+mn-cs"/>
                        </a:rPr>
                        <a:t>纸质合同签署后需物理归档，检索困难。</a:t>
                      </a:r>
                      <a:br>
                        <a:rPr lang="zh-CN" altLang="en-US" sz="1000" b="0" kern="1200">
                          <a:solidFill>
                            <a:schemeClr val="tx1"/>
                          </a:solidFill>
                          <a:effectLst/>
                          <a:latin typeface="微软雅黑" panose="020B0503020204020204" charset="-122"/>
                          <a:ea typeface="微软雅黑" panose="020B0503020204020204" charset="-122"/>
                          <a:cs typeface="+mn-cs"/>
                        </a:rPr>
                      </a:br>
                      <a:r>
                        <a:rPr lang="en-US" altLang="zh-CN" sz="1000" b="0" kern="1200">
                          <a:solidFill>
                            <a:schemeClr val="tx1"/>
                          </a:solidFill>
                          <a:effectLst/>
                          <a:latin typeface="微软雅黑" panose="020B0503020204020204" charset="-122"/>
                          <a:ea typeface="微软雅黑" panose="020B0503020204020204" charset="-122"/>
                          <a:cs typeface="+mn-cs"/>
                        </a:rPr>
                        <a:t>2. </a:t>
                      </a:r>
                      <a:r>
                        <a:rPr lang="zh-CN" altLang="en-US" sz="1000" b="0" kern="1200">
                          <a:solidFill>
                            <a:schemeClr val="tx1"/>
                          </a:solidFill>
                          <a:effectLst/>
                          <a:latin typeface="微软雅黑" panose="020B0503020204020204" charset="-122"/>
                          <a:ea typeface="微软雅黑" panose="020B0503020204020204" charset="-122"/>
                          <a:cs typeface="+mn-cs"/>
                        </a:rPr>
                        <a:t>风控薄弱：</a:t>
                      </a:r>
                      <a:br>
                        <a:rPr lang="zh-CN" altLang="en-US" sz="1000" b="0" kern="1200">
                          <a:solidFill>
                            <a:schemeClr val="tx1"/>
                          </a:solidFill>
                          <a:effectLst/>
                          <a:latin typeface="微软雅黑" panose="020B0503020204020204" charset="-122"/>
                          <a:ea typeface="微软雅黑" panose="020B0503020204020204" charset="-122"/>
                          <a:cs typeface="+mn-cs"/>
                        </a:rPr>
                      </a:br>
                      <a:r>
                        <a:rPr lang="en-US" altLang="zh-CN" sz="1000" b="0" kern="1200">
                          <a:solidFill>
                            <a:schemeClr val="tx1"/>
                          </a:solidFill>
                          <a:effectLst/>
                          <a:latin typeface="微软雅黑" panose="020B0503020204020204" charset="-122"/>
                          <a:ea typeface="微软雅黑" panose="020B0503020204020204" charset="-122"/>
                          <a:cs typeface="+mn-cs"/>
                        </a:rPr>
                        <a:t>- </a:t>
                      </a:r>
                      <a:r>
                        <a:rPr lang="zh-CN" altLang="en-US" sz="1000" b="0" kern="1200">
                          <a:solidFill>
                            <a:schemeClr val="tx1"/>
                          </a:solidFill>
                          <a:effectLst/>
                          <a:latin typeface="微软雅黑" panose="020B0503020204020204" charset="-122"/>
                          <a:ea typeface="微软雅黑" panose="020B0503020204020204" charset="-122"/>
                          <a:cs typeface="+mn-cs"/>
                        </a:rPr>
                        <a:t>用章记录依赖手工登记，易篡改或遗漏；</a:t>
                      </a:r>
                      <a:r>
                        <a:rPr lang="en-US" altLang="zh-CN" sz="1000" b="0" kern="1200">
                          <a:solidFill>
                            <a:schemeClr val="tx1"/>
                          </a:solidFill>
                          <a:effectLst/>
                          <a:latin typeface="微软雅黑" panose="020B0503020204020204" charset="-122"/>
                          <a:ea typeface="微软雅黑" panose="020B0503020204020204" charset="-122"/>
                          <a:cs typeface="+mn-cs"/>
                        </a:rPr>
                        <a:t>- </a:t>
                      </a:r>
                      <a:r>
                        <a:rPr lang="zh-CN" altLang="en-US" sz="1000" b="0" kern="1200">
                          <a:solidFill>
                            <a:schemeClr val="tx1"/>
                          </a:solidFill>
                          <a:effectLst/>
                          <a:latin typeface="微软雅黑" panose="020B0503020204020204" charset="-122"/>
                          <a:ea typeface="微软雅黑" panose="020B0503020204020204" charset="-122"/>
                          <a:cs typeface="+mn-cs"/>
                        </a:rPr>
                        <a:t>盗用风险高（如印章被私自外带或复制）。</a:t>
                      </a:r>
                      <a:br>
                        <a:rPr lang="zh-CN" altLang="en-US" sz="1000" b="0" kern="1200">
                          <a:solidFill>
                            <a:schemeClr val="tx1"/>
                          </a:solidFill>
                          <a:effectLst/>
                          <a:latin typeface="微软雅黑" panose="020B0503020204020204" charset="-122"/>
                          <a:ea typeface="微软雅黑" panose="020B0503020204020204" charset="-122"/>
                          <a:cs typeface="+mn-cs"/>
                        </a:rPr>
                      </a:br>
                      <a:r>
                        <a:rPr lang="en-US" altLang="zh-CN" sz="1000" b="0" kern="1200">
                          <a:solidFill>
                            <a:schemeClr val="tx1"/>
                          </a:solidFill>
                          <a:effectLst/>
                          <a:latin typeface="微软雅黑" panose="020B0503020204020204" charset="-122"/>
                          <a:ea typeface="微软雅黑" panose="020B0503020204020204" charset="-122"/>
                          <a:cs typeface="+mn-cs"/>
                        </a:rPr>
                        <a:t>3. </a:t>
                      </a:r>
                      <a:r>
                        <a:rPr lang="zh-CN" altLang="en-US" sz="1000" b="0" kern="1200">
                          <a:solidFill>
                            <a:schemeClr val="tx1"/>
                          </a:solidFill>
                          <a:effectLst/>
                          <a:latin typeface="微软雅黑" panose="020B0503020204020204" charset="-122"/>
                          <a:ea typeface="微软雅黑" panose="020B0503020204020204" charset="-122"/>
                          <a:cs typeface="+mn-cs"/>
                        </a:rPr>
                        <a:t>合规风险：</a:t>
                      </a:r>
                      <a:br>
                        <a:rPr lang="zh-CN" altLang="en-US" sz="1000" b="0" kern="1200">
                          <a:solidFill>
                            <a:schemeClr val="tx1"/>
                          </a:solidFill>
                          <a:effectLst/>
                          <a:latin typeface="微软雅黑" panose="020B0503020204020204" charset="-122"/>
                          <a:ea typeface="微软雅黑" panose="020B0503020204020204" charset="-122"/>
                          <a:cs typeface="+mn-cs"/>
                        </a:rPr>
                      </a:br>
                      <a:r>
                        <a:rPr lang="en-US" altLang="zh-CN" sz="1000" b="0" kern="1200">
                          <a:solidFill>
                            <a:schemeClr val="tx1"/>
                          </a:solidFill>
                          <a:effectLst/>
                          <a:latin typeface="微软雅黑" panose="020B0503020204020204" charset="-122"/>
                          <a:ea typeface="微软雅黑" panose="020B0503020204020204" charset="-122"/>
                          <a:cs typeface="+mn-cs"/>
                        </a:rPr>
                        <a:t>- </a:t>
                      </a:r>
                      <a:r>
                        <a:rPr lang="zh-CN" altLang="en-US" sz="1000" b="0" kern="1200">
                          <a:solidFill>
                            <a:schemeClr val="tx1"/>
                          </a:solidFill>
                          <a:effectLst/>
                          <a:latin typeface="微软雅黑" panose="020B0503020204020204" charset="-122"/>
                          <a:ea typeface="微软雅黑" panose="020B0503020204020204" charset="-122"/>
                          <a:cs typeface="+mn-cs"/>
                        </a:rPr>
                        <a:t>无法验证签署人身份真实性（如冒签）；</a:t>
                      </a:r>
                      <a:r>
                        <a:rPr lang="en-US" altLang="zh-CN" sz="1000" b="0" kern="1200">
                          <a:solidFill>
                            <a:schemeClr val="tx1"/>
                          </a:solidFill>
                          <a:effectLst/>
                          <a:latin typeface="微软雅黑" panose="020B0503020204020204" charset="-122"/>
                          <a:ea typeface="微软雅黑" panose="020B0503020204020204" charset="-122"/>
                          <a:cs typeface="+mn-cs"/>
                        </a:rPr>
                        <a:t>- </a:t>
                      </a:r>
                      <a:r>
                        <a:rPr lang="zh-CN" altLang="en-US" sz="1000" b="0" kern="1200">
                          <a:solidFill>
                            <a:schemeClr val="tx1"/>
                          </a:solidFill>
                          <a:effectLst/>
                          <a:latin typeface="微软雅黑" panose="020B0503020204020204" charset="-122"/>
                          <a:ea typeface="微软雅黑" panose="020B0503020204020204" charset="-122"/>
                          <a:cs typeface="+mn-cs"/>
                        </a:rPr>
                        <a:t>合同条款与用章权限无自动关联校验；</a:t>
                      </a:r>
                      <a:endParaRPr lang="zh-CN" altLang="en-US" sz="1000" b="0" kern="1200">
                        <a:solidFill>
                          <a:schemeClr val="tx1"/>
                        </a:solidFill>
                        <a:effectLst/>
                        <a:latin typeface="微软雅黑" panose="020B0503020204020204" charset="-122"/>
                        <a:ea typeface="微软雅黑" panose="020B0503020204020204" charset="-122"/>
                        <a:cs typeface="+mn-cs"/>
                      </a:endParaRPr>
                    </a:p>
                  </a:txBody>
                  <a:tcPr marL="12155" marR="12155" marT="6077" marB="6077"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zh-CN" altLang="en-US" sz="1000" b="0" kern="1200">
                          <a:solidFill>
                            <a:schemeClr val="tx1"/>
                          </a:solidFill>
                          <a:effectLst/>
                          <a:latin typeface="微软雅黑" panose="020B0503020204020204" charset="-122"/>
                          <a:ea typeface="微软雅黑" panose="020B0503020204020204" charset="-122"/>
                          <a:cs typeface="+mn-cs"/>
                        </a:rPr>
                        <a:t>优势：</a:t>
                      </a:r>
                      <a:br>
                        <a:rPr lang="zh-CN" altLang="en-US" sz="1000" b="0" kern="1200">
                          <a:solidFill>
                            <a:schemeClr val="tx1"/>
                          </a:solidFill>
                          <a:effectLst/>
                          <a:latin typeface="微软雅黑" panose="020B0503020204020204" charset="-122"/>
                          <a:ea typeface="微软雅黑" panose="020B0503020204020204" charset="-122"/>
                          <a:cs typeface="+mn-cs"/>
                        </a:rPr>
                      </a:br>
                      <a:r>
                        <a:rPr lang="en-US" altLang="zh-CN" sz="1000" b="0" kern="1200">
                          <a:solidFill>
                            <a:schemeClr val="tx1"/>
                          </a:solidFill>
                          <a:effectLst/>
                          <a:latin typeface="微软雅黑" panose="020B0503020204020204" charset="-122"/>
                          <a:ea typeface="微软雅黑" panose="020B0503020204020204" charset="-122"/>
                          <a:cs typeface="+mn-cs"/>
                        </a:rPr>
                        <a:t>1. </a:t>
                      </a:r>
                      <a:r>
                        <a:rPr lang="zh-CN" altLang="en-US" sz="1000" b="0" kern="1200">
                          <a:solidFill>
                            <a:schemeClr val="tx1"/>
                          </a:solidFill>
                          <a:effectLst/>
                          <a:latin typeface="微软雅黑" panose="020B0503020204020204" charset="-122"/>
                          <a:ea typeface="微软雅黑" panose="020B0503020204020204" charset="-122"/>
                          <a:cs typeface="+mn-cs"/>
                        </a:rPr>
                        <a:t>全流程自动化：</a:t>
                      </a:r>
                      <a:br>
                        <a:rPr lang="zh-CN" altLang="en-US" sz="1000" b="0" kern="1200">
                          <a:solidFill>
                            <a:schemeClr val="tx1"/>
                          </a:solidFill>
                          <a:effectLst/>
                          <a:latin typeface="微软雅黑" panose="020B0503020204020204" charset="-122"/>
                          <a:ea typeface="微软雅黑" panose="020B0503020204020204" charset="-122"/>
                          <a:cs typeface="+mn-cs"/>
                        </a:rPr>
                      </a:br>
                      <a:r>
                        <a:rPr lang="en-US" altLang="zh-CN" sz="1000" b="0" kern="1200">
                          <a:solidFill>
                            <a:schemeClr val="tx1"/>
                          </a:solidFill>
                          <a:effectLst/>
                          <a:latin typeface="微软雅黑" panose="020B0503020204020204" charset="-122"/>
                          <a:ea typeface="微软雅黑" panose="020B0503020204020204" charset="-122"/>
                          <a:cs typeface="+mn-cs"/>
                        </a:rPr>
                        <a:t>- </a:t>
                      </a:r>
                      <a:r>
                        <a:rPr lang="zh-CN" altLang="en-US" sz="1000" b="0" kern="1200">
                          <a:solidFill>
                            <a:schemeClr val="tx1"/>
                          </a:solidFill>
                          <a:effectLst/>
                          <a:latin typeface="微软雅黑" panose="020B0503020204020204" charset="-122"/>
                          <a:ea typeface="微软雅黑" panose="020B0503020204020204" charset="-122"/>
                          <a:cs typeface="+mn-cs"/>
                        </a:rPr>
                        <a:t>申请：线上提交合同，自动触发审批流；</a:t>
                      </a:r>
                      <a:r>
                        <a:rPr lang="en-US" altLang="zh-CN" sz="1000" b="0" kern="1200">
                          <a:solidFill>
                            <a:schemeClr val="tx1"/>
                          </a:solidFill>
                          <a:effectLst/>
                          <a:latin typeface="微软雅黑" panose="020B0503020204020204" charset="-122"/>
                          <a:ea typeface="微软雅黑" panose="020B0503020204020204" charset="-122"/>
                          <a:cs typeface="+mn-cs"/>
                        </a:rPr>
                        <a:t>- </a:t>
                      </a:r>
                      <a:r>
                        <a:rPr lang="zh-CN" altLang="en-US" sz="1000" b="0" kern="1200">
                          <a:solidFill>
                            <a:schemeClr val="tx1"/>
                          </a:solidFill>
                          <a:effectLst/>
                          <a:latin typeface="微软雅黑" panose="020B0503020204020204" charset="-122"/>
                          <a:ea typeface="微软雅黑" panose="020B0503020204020204" charset="-122"/>
                          <a:cs typeface="+mn-cs"/>
                        </a:rPr>
                        <a:t>签署：支持多人异地在线签署，自动添加可信时间戳；</a:t>
                      </a:r>
                      <a:r>
                        <a:rPr lang="en-US" altLang="zh-CN" sz="1000" b="0" kern="1200">
                          <a:solidFill>
                            <a:schemeClr val="tx1"/>
                          </a:solidFill>
                          <a:effectLst/>
                          <a:latin typeface="微软雅黑" panose="020B0503020204020204" charset="-122"/>
                          <a:ea typeface="微软雅黑" panose="020B0503020204020204" charset="-122"/>
                          <a:cs typeface="+mn-cs"/>
                        </a:rPr>
                        <a:t>- </a:t>
                      </a:r>
                      <a:r>
                        <a:rPr lang="zh-CN" altLang="en-US" sz="1000" b="0" kern="1200">
                          <a:solidFill>
                            <a:schemeClr val="tx1"/>
                          </a:solidFill>
                          <a:effectLst/>
                          <a:latin typeface="微软雅黑" panose="020B0503020204020204" charset="-122"/>
                          <a:ea typeface="微软雅黑" panose="020B0503020204020204" charset="-122"/>
                          <a:cs typeface="+mn-cs"/>
                        </a:rPr>
                        <a:t>存证：合同原文、签署记录加密存证，可司法链查验。</a:t>
                      </a:r>
                      <a:br>
                        <a:rPr lang="zh-CN" altLang="en-US" sz="1000" b="0" kern="1200">
                          <a:solidFill>
                            <a:schemeClr val="tx1"/>
                          </a:solidFill>
                          <a:effectLst/>
                          <a:latin typeface="微软雅黑" panose="020B0503020204020204" charset="-122"/>
                          <a:ea typeface="微软雅黑" panose="020B0503020204020204" charset="-122"/>
                          <a:cs typeface="+mn-cs"/>
                        </a:rPr>
                      </a:br>
                      <a:r>
                        <a:rPr lang="en-US" altLang="zh-CN" sz="1000" b="0" kern="1200">
                          <a:solidFill>
                            <a:schemeClr val="tx1"/>
                          </a:solidFill>
                          <a:effectLst/>
                          <a:latin typeface="微软雅黑" panose="020B0503020204020204" charset="-122"/>
                          <a:ea typeface="微软雅黑" panose="020B0503020204020204" charset="-122"/>
                          <a:cs typeface="+mn-cs"/>
                        </a:rPr>
                        <a:t>2. </a:t>
                      </a:r>
                      <a:r>
                        <a:rPr lang="zh-CN" altLang="en-US" sz="1000" b="0" kern="1200">
                          <a:solidFill>
                            <a:schemeClr val="tx1"/>
                          </a:solidFill>
                          <a:effectLst/>
                          <a:latin typeface="微软雅黑" panose="020B0503020204020204" charset="-122"/>
                          <a:ea typeface="微软雅黑" panose="020B0503020204020204" charset="-122"/>
                          <a:cs typeface="+mn-cs"/>
                        </a:rPr>
                        <a:t>智能风控：</a:t>
                      </a:r>
                      <a:br>
                        <a:rPr lang="zh-CN" altLang="en-US" sz="1000" b="0" kern="1200">
                          <a:solidFill>
                            <a:schemeClr val="tx1"/>
                          </a:solidFill>
                          <a:effectLst/>
                          <a:latin typeface="微软雅黑" panose="020B0503020204020204" charset="-122"/>
                          <a:ea typeface="微软雅黑" panose="020B0503020204020204" charset="-122"/>
                          <a:cs typeface="+mn-cs"/>
                        </a:rPr>
                      </a:br>
                      <a:r>
                        <a:rPr lang="en-US" altLang="zh-CN" sz="1000" b="0" kern="1200">
                          <a:solidFill>
                            <a:schemeClr val="tx1"/>
                          </a:solidFill>
                          <a:effectLst/>
                          <a:latin typeface="微软雅黑" panose="020B0503020204020204" charset="-122"/>
                          <a:ea typeface="微软雅黑" panose="020B0503020204020204" charset="-122"/>
                          <a:cs typeface="+mn-cs"/>
                        </a:rPr>
                        <a:t>- </a:t>
                      </a:r>
                      <a:r>
                        <a:rPr lang="zh-CN" altLang="en-US" sz="1000" b="0" kern="1200">
                          <a:solidFill>
                            <a:schemeClr val="tx1"/>
                          </a:solidFill>
                          <a:effectLst/>
                          <a:latin typeface="微软雅黑" panose="020B0503020204020204" charset="-122"/>
                          <a:ea typeface="微软雅黑" panose="020B0503020204020204" charset="-122"/>
                          <a:cs typeface="+mn-cs"/>
                        </a:rPr>
                        <a:t>身份核验：数字证书确保签署人身份真实；</a:t>
                      </a:r>
                      <a:r>
                        <a:rPr lang="en-US" altLang="zh-CN" sz="1000" b="0" kern="1200">
                          <a:solidFill>
                            <a:schemeClr val="tx1"/>
                          </a:solidFill>
                          <a:effectLst/>
                          <a:latin typeface="微软雅黑" panose="020B0503020204020204" charset="-122"/>
                          <a:ea typeface="微软雅黑" panose="020B0503020204020204" charset="-122"/>
                          <a:cs typeface="+mn-cs"/>
                        </a:rPr>
                        <a:t>- </a:t>
                      </a:r>
                      <a:r>
                        <a:rPr lang="zh-CN" altLang="en-US" sz="1000" b="0" kern="1200">
                          <a:solidFill>
                            <a:schemeClr val="tx1"/>
                          </a:solidFill>
                          <a:effectLst/>
                          <a:latin typeface="微软雅黑" panose="020B0503020204020204" charset="-122"/>
                          <a:ea typeface="微软雅黑" panose="020B0503020204020204" charset="-122"/>
                          <a:cs typeface="+mn-cs"/>
                        </a:rPr>
                        <a:t>权限管控：自动拦截超权限用章（如分公司合同禁止使用总部公章）；</a:t>
                      </a:r>
                      <a:r>
                        <a:rPr lang="en-US" altLang="zh-CN" sz="1000" b="0" kern="1200">
                          <a:solidFill>
                            <a:schemeClr val="tx1"/>
                          </a:solidFill>
                          <a:effectLst/>
                          <a:latin typeface="微软雅黑" panose="020B0503020204020204" charset="-122"/>
                          <a:ea typeface="微软雅黑" panose="020B0503020204020204" charset="-122"/>
                          <a:cs typeface="+mn-cs"/>
                        </a:rPr>
                        <a:t>- </a:t>
                      </a:r>
                      <a:r>
                        <a:rPr lang="zh-CN" altLang="en-US" sz="1000" b="0" kern="1200">
                          <a:solidFill>
                            <a:schemeClr val="tx1"/>
                          </a:solidFill>
                          <a:effectLst/>
                          <a:latin typeface="微软雅黑" panose="020B0503020204020204" charset="-122"/>
                          <a:ea typeface="微软雅黑" panose="020B0503020204020204" charset="-122"/>
                          <a:cs typeface="+mn-cs"/>
                        </a:rPr>
                        <a:t>用章溯源：操作日志全程留痕（谁、何时、用何章签哪份合同）。</a:t>
                      </a:r>
                      <a:endParaRPr lang="zh-CN" altLang="en-US" sz="1000" b="0" kern="1200">
                        <a:solidFill>
                          <a:schemeClr val="tx1"/>
                        </a:solidFill>
                        <a:effectLst/>
                        <a:latin typeface="微软雅黑" panose="020B0503020204020204" charset="-122"/>
                        <a:ea typeface="微软雅黑" panose="020B0503020204020204" charset="-122"/>
                        <a:cs typeface="+mn-cs"/>
                      </a:endParaRPr>
                    </a:p>
                  </a:txBody>
                  <a:tcPr marL="12155" marR="12155" marT="6077" marB="6077"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bl>
          </a:graphicData>
        </a:graphic>
      </p:graphicFrame>
      <p:sp>
        <p:nvSpPr>
          <p:cNvPr id="3" name="文本框 2"/>
          <p:cNvSpPr txBox="1"/>
          <p:nvPr/>
        </p:nvSpPr>
        <p:spPr>
          <a:xfrm>
            <a:off x="186070" y="6489346"/>
            <a:ext cx="1476044" cy="276999"/>
          </a:xfrm>
          <a:prstGeom prst="rect">
            <a:avLst/>
          </a:prstGeom>
          <a:noFill/>
        </p:spPr>
        <p:txBody>
          <a:bodyPr wrap="square">
            <a:spAutoFit/>
          </a:bodyPr>
          <a:lstStyle/>
          <a:p>
            <a:pPr algn="ctr"/>
            <a:r>
              <a:rPr lang="zh-CN" altLang="en-US" sz="1200" b="1">
                <a:effectLst/>
                <a:latin typeface="微软雅黑" panose="020B0503020204020204" charset="-122"/>
                <a:ea typeface="微软雅黑" panose="020B0503020204020204" charset="-122"/>
              </a:rPr>
              <a:t>更多场景</a:t>
            </a:r>
            <a:r>
              <a:rPr lang="en-US" altLang="zh-CN" sz="1200" b="1">
                <a:effectLst/>
                <a:latin typeface="微软雅黑" panose="020B0503020204020204" charset="-122"/>
                <a:ea typeface="微软雅黑" panose="020B0503020204020204" charset="-122"/>
              </a:rPr>
              <a:t>..</a:t>
            </a:r>
            <a:endParaRPr lang="zh-CN" altLang="en-US" sz="1200" b="0">
              <a:effectLst/>
              <a:latin typeface="微软雅黑" panose="020B0503020204020204" charset="-122"/>
              <a:ea typeface="微软雅黑" panose="020B050302020402020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60934" y="0"/>
            <a:ext cx="10515600" cy="669290"/>
          </a:xfrm>
        </p:spPr>
        <p:txBody>
          <a:bodyPr/>
          <a:lstStyle/>
          <a:p>
            <a:r>
              <a:rPr lang="zh-CN" sz="2800" b="1">
                <a:solidFill>
                  <a:schemeClr val="bg1"/>
                </a:solidFill>
                <a:latin typeface="微软雅黑" panose="020B0503020204020204" charset="-122"/>
                <a:ea typeface="微软雅黑" panose="020B0503020204020204" charset="-122"/>
                <a:cs typeface="微软雅黑" panose="020B0503020204020204" charset="-122"/>
              </a:rPr>
              <a:t>目录</a:t>
            </a:r>
            <a:endParaRPr lang="zh-CN" sz="2800" b="1">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2" name="组合 1"/>
          <p:cNvGrpSpPr/>
          <p:nvPr/>
        </p:nvGrpSpPr>
        <p:grpSpPr>
          <a:xfrm>
            <a:off x="2630363" y="1767183"/>
            <a:ext cx="5977646" cy="542400"/>
            <a:chOff x="3629408" y="1876829"/>
            <a:chExt cx="5977646" cy="542400"/>
          </a:xfrm>
          <a:solidFill>
            <a:schemeClr val="bg1">
              <a:lumMod val="95000"/>
            </a:schemeClr>
          </a:solidFill>
        </p:grpSpPr>
        <p:sp>
          <p:nvSpPr>
            <p:cNvPr id="33" name="文本框 32"/>
            <p:cNvSpPr txBox="1"/>
            <p:nvPr/>
          </p:nvSpPr>
          <p:spPr bwMode="auto">
            <a:xfrm>
              <a:off x="3629408" y="1876829"/>
              <a:ext cx="677662" cy="542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20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rPr>
                <a:t>02</a:t>
              </a:r>
              <a:endParaRPr kumimoji="0" lang="en-US" altLang="zh-CN" sz="2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34" name="矩形 33"/>
            <p:cNvSpPr/>
            <p:nvPr/>
          </p:nvSpPr>
          <p:spPr bwMode="auto">
            <a:xfrm>
              <a:off x="4587466" y="1876829"/>
              <a:ext cx="5019588" cy="542400"/>
            </a:xfrm>
            <a:prstGeom prst="rect">
              <a:avLst/>
            </a:prstGeom>
            <a:grpFill/>
            <a:ln>
              <a:noFill/>
            </a:ln>
          </p:spPr>
          <p:txBody>
            <a:bodyPr wrap="square" lIns="91440" tIns="45720" rIns="91440" bIns="4572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400" b="1" kern="0">
                  <a:solidFill>
                    <a:schemeClr val="bg1"/>
                  </a:solidFill>
                  <a:latin typeface="微软雅黑" panose="020B0503020204020204" charset="-122"/>
                  <a:ea typeface="微软雅黑" panose="020B0503020204020204" charset="-122"/>
                </a:rPr>
                <a:t>整体规划</a:t>
              </a:r>
              <a:endParaRPr kumimoji="0" lang="en-US" altLang="zh-CN" sz="24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grpSp>
      <p:grpSp>
        <p:nvGrpSpPr>
          <p:cNvPr id="53" name="组合 52"/>
          <p:cNvGrpSpPr/>
          <p:nvPr/>
        </p:nvGrpSpPr>
        <p:grpSpPr>
          <a:xfrm>
            <a:off x="2630363" y="1103280"/>
            <a:ext cx="5975837" cy="542400"/>
            <a:chOff x="3629408" y="2604928"/>
            <a:chExt cx="5975837" cy="542400"/>
          </a:xfrm>
        </p:grpSpPr>
        <p:sp>
          <p:nvSpPr>
            <p:cNvPr id="36" name="文本框 35"/>
            <p:cNvSpPr txBox="1"/>
            <p:nvPr/>
          </p:nvSpPr>
          <p:spPr bwMode="auto">
            <a:xfrm>
              <a:off x="3629408" y="2604928"/>
              <a:ext cx="677662" cy="542400"/>
            </a:xfrm>
            <a:prstGeom prst="rect">
              <a:avLst/>
            </a:prstGeom>
            <a:solidFill>
              <a:srgbClr val="D21D1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20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rPr>
                <a:t>01</a:t>
              </a:r>
              <a:endParaRPr kumimoji="0" lang="en-US" altLang="zh-CN" sz="2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37" name="矩形 36"/>
            <p:cNvSpPr/>
            <p:nvPr/>
          </p:nvSpPr>
          <p:spPr bwMode="auto">
            <a:xfrm>
              <a:off x="4585657" y="2604928"/>
              <a:ext cx="5019588" cy="542400"/>
            </a:xfrm>
            <a:prstGeom prst="rect">
              <a:avLst/>
            </a:prstGeom>
            <a:solidFill>
              <a:srgbClr val="D21D1A"/>
            </a:solidFill>
            <a:ln>
              <a:noFill/>
            </a:ln>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1">
                  <a:solidFill>
                    <a:schemeClr val="bg1"/>
                  </a:solidFill>
                  <a:latin typeface="微软雅黑" panose="020B0503020204020204" charset="-122"/>
                  <a:ea typeface="微软雅黑" panose="020B0503020204020204" charset="-122"/>
                </a:rPr>
                <a:t>需求分析</a:t>
              </a:r>
              <a:endParaRPr kumimoji="0" lang="en-US" altLang="zh-CN" sz="2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grpSp>
      <p:grpSp>
        <p:nvGrpSpPr>
          <p:cNvPr id="54" name="组合 53"/>
          <p:cNvGrpSpPr/>
          <p:nvPr/>
        </p:nvGrpSpPr>
        <p:grpSpPr>
          <a:xfrm>
            <a:off x="2630363" y="3094989"/>
            <a:ext cx="5975837" cy="542400"/>
            <a:chOff x="3629408" y="3227831"/>
            <a:chExt cx="5975837" cy="542400"/>
          </a:xfrm>
          <a:solidFill>
            <a:schemeClr val="bg1">
              <a:lumMod val="95000"/>
            </a:schemeClr>
          </a:solidFill>
        </p:grpSpPr>
        <p:sp>
          <p:nvSpPr>
            <p:cNvPr id="39" name="文本框 38"/>
            <p:cNvSpPr txBox="1"/>
            <p:nvPr/>
          </p:nvSpPr>
          <p:spPr bwMode="auto">
            <a:xfrm>
              <a:off x="3629408" y="3227831"/>
              <a:ext cx="677662" cy="542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20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rPr>
                <a:t>04</a:t>
              </a:r>
              <a:endParaRPr kumimoji="0" lang="en-US" altLang="zh-CN" sz="2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40" name="矩形 39"/>
            <p:cNvSpPr/>
            <p:nvPr/>
          </p:nvSpPr>
          <p:spPr bwMode="auto">
            <a:xfrm>
              <a:off x="4585657" y="3227831"/>
              <a:ext cx="5019588" cy="542400"/>
            </a:xfrm>
            <a:prstGeom prst="rect">
              <a:avLst/>
            </a:prstGeom>
            <a:grp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rPr>
                <a:t>业务协同</a:t>
              </a:r>
              <a:endParaRPr kumimoji="0" lang="en-US" altLang="zh-CN" sz="2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grpSp>
      <p:grpSp>
        <p:nvGrpSpPr>
          <p:cNvPr id="55" name="组合 54"/>
          <p:cNvGrpSpPr/>
          <p:nvPr/>
        </p:nvGrpSpPr>
        <p:grpSpPr>
          <a:xfrm>
            <a:off x="2630363" y="3758892"/>
            <a:ext cx="5975837" cy="542400"/>
            <a:chOff x="3629408" y="3850734"/>
            <a:chExt cx="5975837" cy="542400"/>
          </a:xfrm>
          <a:solidFill>
            <a:schemeClr val="bg1">
              <a:lumMod val="95000"/>
            </a:schemeClr>
          </a:solidFill>
        </p:grpSpPr>
        <p:sp>
          <p:nvSpPr>
            <p:cNvPr id="42" name="文本框 41"/>
            <p:cNvSpPr txBox="1"/>
            <p:nvPr/>
          </p:nvSpPr>
          <p:spPr bwMode="auto">
            <a:xfrm>
              <a:off x="3629408" y="3850734"/>
              <a:ext cx="677662" cy="542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20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rPr>
                <a:t>05</a:t>
              </a:r>
              <a:endParaRPr kumimoji="0" lang="en-US" altLang="zh-CN" sz="2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43" name="矩形 42"/>
            <p:cNvSpPr/>
            <p:nvPr/>
          </p:nvSpPr>
          <p:spPr bwMode="auto">
            <a:xfrm>
              <a:off x="4585657" y="3850734"/>
              <a:ext cx="5019588" cy="542400"/>
            </a:xfrm>
            <a:prstGeom prst="rect">
              <a:avLst/>
            </a:prstGeom>
            <a:grp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rPr>
                <a:t>平台能力</a:t>
              </a:r>
              <a:endParaRPr kumimoji="0" lang="en-US" altLang="zh-CN" sz="2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grpSp>
      <p:grpSp>
        <p:nvGrpSpPr>
          <p:cNvPr id="58" name="组合 57"/>
          <p:cNvGrpSpPr/>
          <p:nvPr/>
        </p:nvGrpSpPr>
        <p:grpSpPr>
          <a:xfrm>
            <a:off x="2630363" y="2431086"/>
            <a:ext cx="5977646" cy="542400"/>
            <a:chOff x="3629408" y="1876829"/>
            <a:chExt cx="5977646" cy="542400"/>
          </a:xfrm>
          <a:solidFill>
            <a:schemeClr val="bg1">
              <a:lumMod val="95000"/>
            </a:schemeClr>
          </a:solidFill>
        </p:grpSpPr>
        <p:sp>
          <p:nvSpPr>
            <p:cNvPr id="59" name="文本框 58"/>
            <p:cNvSpPr txBox="1"/>
            <p:nvPr/>
          </p:nvSpPr>
          <p:spPr bwMode="auto">
            <a:xfrm>
              <a:off x="3629408" y="1876829"/>
              <a:ext cx="677662" cy="542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20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rPr>
                <a:t>03</a:t>
              </a:r>
              <a:endParaRPr kumimoji="0" lang="en-US" altLang="zh-CN" sz="2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60" name="矩形 59"/>
            <p:cNvSpPr/>
            <p:nvPr/>
          </p:nvSpPr>
          <p:spPr bwMode="auto">
            <a:xfrm>
              <a:off x="4587466" y="1876829"/>
              <a:ext cx="5019588" cy="542400"/>
            </a:xfrm>
            <a:prstGeom prst="rect">
              <a:avLst/>
            </a:prstGeom>
            <a:grpFill/>
            <a:ln>
              <a:noFill/>
            </a:ln>
          </p:spPr>
          <p:txBody>
            <a:bodyPr wrap="square" lIns="91440" tIns="45720" rIns="91440" bIns="4572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400" b="1" kern="0">
                  <a:solidFill>
                    <a:schemeClr val="bg1"/>
                  </a:solidFill>
                  <a:latin typeface="微软雅黑" panose="020B0503020204020204" charset="-122"/>
                  <a:ea typeface="微软雅黑" panose="020B0503020204020204" charset="-122"/>
                </a:rPr>
                <a:t>办公协同</a:t>
              </a:r>
              <a:endParaRPr kumimoji="0" lang="en-US" altLang="zh-CN" sz="24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矩形 160" hidden="1"/>
          <p:cNvSpPr/>
          <p:nvPr userDrawn="1"/>
        </p:nvSpPr>
        <p:spPr>
          <a:xfrm>
            <a:off x="1564881" y="1629097"/>
            <a:ext cx="8656864" cy="2740508"/>
          </a:xfrm>
          <a:prstGeom prst="rect">
            <a:avLst/>
          </a:prstGeom>
          <a:solidFill>
            <a:srgbClr val="FFFFFF">
              <a:alpha val="59000"/>
            </a:srgbClr>
          </a:solidFill>
          <a:ln w="12700" cmpd="sng">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rgbClr val="000000"/>
              </a:solidFill>
              <a:latin typeface="微软雅黑" panose="020B0503020204020204" charset="-122"/>
              <a:ea typeface="微软雅黑" panose="020B0503020204020204" charset="-122"/>
              <a:cs typeface="微软雅黑" panose="020B0503020204020204" charset="-122"/>
            </a:endParaRPr>
          </a:p>
        </p:txBody>
      </p:sp>
      <p:grpSp>
        <p:nvGrpSpPr>
          <p:cNvPr id="25" name="组合 24"/>
          <p:cNvGrpSpPr/>
          <p:nvPr/>
        </p:nvGrpSpPr>
        <p:grpSpPr>
          <a:xfrm>
            <a:off x="9598729" y="1868693"/>
            <a:ext cx="2463357" cy="3377460"/>
            <a:chOff x="660400" y="2632586"/>
            <a:chExt cx="2616200" cy="4225414"/>
          </a:xfrm>
        </p:grpSpPr>
        <p:sp>
          <p:nvSpPr>
            <p:cNvPr id="26" name="ComponentBackground1"/>
            <p:cNvSpPr/>
            <p:nvPr/>
          </p:nvSpPr>
          <p:spPr>
            <a:xfrm>
              <a:off x="660400" y="2632586"/>
              <a:ext cx="2616200" cy="4225414"/>
            </a:xfrm>
            <a:prstGeom prst="round2SameRect">
              <a:avLst>
                <a:gd name="adj1" fmla="val 4065"/>
                <a:gd name="adj2" fmla="val 0"/>
              </a:avLst>
            </a:prstGeom>
            <a:solidFill>
              <a:srgbClr val="FFFFFF">
                <a:alpha val="90000"/>
              </a:srgbClr>
            </a:solidFill>
            <a:ln w="6350">
              <a:noFill/>
            </a:ln>
            <a:effectLst>
              <a:outerShdw blurRad="254000" dist="38100" dir="2160000" algn="tl"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b="1">
                <a:solidFill>
                  <a:schemeClr val="tx1"/>
                </a:solidFill>
                <a:latin typeface="+mj-ea"/>
                <a:ea typeface="+mj-ea"/>
              </a:endParaRPr>
            </a:p>
          </p:txBody>
        </p:sp>
        <p:sp>
          <p:nvSpPr>
            <p:cNvPr id="27" name="Bullet1"/>
            <p:cNvSpPr/>
            <p:nvPr/>
          </p:nvSpPr>
          <p:spPr>
            <a:xfrm>
              <a:off x="778836" y="2773194"/>
              <a:ext cx="2379328" cy="655806"/>
            </a:xfrm>
            <a:prstGeom prst="roundRect">
              <a:avLst>
                <a:gd name="adj" fmla="val 14133"/>
              </a:avLst>
            </a:prstGeom>
            <a:gradFill flip="none" rotWithShape="1">
              <a:gsLst>
                <a:gs pos="52000">
                  <a:schemeClr val="accent1"/>
                </a:gs>
                <a:gs pos="100000">
                  <a:schemeClr val="accent1">
                    <a:lumMod val="60000"/>
                    <a:lumOff val="4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1600" b="1">
                  <a:solidFill>
                    <a:schemeClr val="lt1"/>
                  </a:solidFill>
                  <a:latin typeface="+mj-ea"/>
                  <a:ea typeface="+mj-ea"/>
                </a:rPr>
                <a:t>管理价值</a:t>
              </a:r>
              <a:endParaRPr lang="zh-CN" altLang="en-US" sz="1600" b="1" dirty="0">
                <a:solidFill>
                  <a:schemeClr val="lt1"/>
                </a:solidFill>
                <a:latin typeface="+mj-ea"/>
                <a:ea typeface="+mj-ea"/>
              </a:endParaRPr>
            </a:p>
          </p:txBody>
        </p:sp>
        <p:sp>
          <p:nvSpPr>
            <p:cNvPr id="28" name="Text1"/>
            <p:cNvSpPr txBox="1"/>
            <p:nvPr/>
          </p:nvSpPr>
          <p:spPr>
            <a:xfrm>
              <a:off x="832851" y="3569571"/>
              <a:ext cx="2379328" cy="3182124"/>
            </a:xfrm>
            <a:prstGeom prst="rect">
              <a:avLst/>
            </a:prstGeom>
            <a:noFill/>
          </p:spPr>
          <p:txBody>
            <a:bodyPr wrap="square" rtlCol="0" anchor="t" anchorCtr="0">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nSpc>
                  <a:spcPct val="200000"/>
                </a:lnSpc>
                <a:buFont typeface="Arial" panose="020B0604020202020204" pitchFamily="34" charset="0"/>
                <a:buChar char="•"/>
              </a:pPr>
              <a:r>
                <a:rPr lang="zh-CN" altLang="en-US" sz="1200">
                  <a:solidFill>
                    <a:srgbClr val="000000"/>
                  </a:solidFill>
                  <a:latin typeface="+mj-ea"/>
                  <a:ea typeface="+mj-ea"/>
                </a:rPr>
                <a:t>是否全面控制合同风险？</a:t>
              </a:r>
              <a:endParaRPr lang="en-US" altLang="zh-CN" sz="1200">
                <a:solidFill>
                  <a:srgbClr val="000000"/>
                </a:solidFill>
                <a:latin typeface="+mj-ea"/>
                <a:ea typeface="+mj-ea"/>
              </a:endParaRPr>
            </a:p>
            <a:p>
              <a:pPr marL="171450" indent="-171450">
                <a:lnSpc>
                  <a:spcPct val="200000"/>
                </a:lnSpc>
                <a:buFont typeface="Arial" panose="020B0604020202020204" pitchFamily="34" charset="0"/>
                <a:buChar char="•"/>
              </a:pPr>
              <a:r>
                <a:rPr lang="zh-CN" altLang="en-US" sz="1200">
                  <a:solidFill>
                    <a:srgbClr val="000000"/>
                  </a:solidFill>
                  <a:latin typeface="+mj-ea"/>
                  <a:ea typeface="+mj-ea"/>
                </a:rPr>
                <a:t>实时跟踪合同履约进度？</a:t>
              </a:r>
              <a:endParaRPr lang="en-US" altLang="zh-CN" sz="1200">
                <a:solidFill>
                  <a:srgbClr val="000000"/>
                </a:solidFill>
                <a:latin typeface="+mj-ea"/>
                <a:ea typeface="+mj-ea"/>
              </a:endParaRPr>
            </a:p>
            <a:p>
              <a:pPr marL="171450" indent="-171450">
                <a:lnSpc>
                  <a:spcPct val="200000"/>
                </a:lnSpc>
                <a:buFont typeface="Arial" panose="020B0604020202020204" pitchFamily="34" charset="0"/>
                <a:buChar char="•"/>
              </a:pPr>
              <a:r>
                <a:rPr lang="zh-CN" altLang="en-US" sz="1200">
                  <a:solidFill>
                    <a:srgbClr val="000000"/>
                  </a:solidFill>
                  <a:latin typeface="+mj-ea"/>
                  <a:ea typeface="+mj-ea"/>
                </a:rPr>
                <a:t>合同条款与业务数据关联？</a:t>
              </a:r>
              <a:endParaRPr lang="en-US" altLang="zh-CN" sz="1200">
                <a:solidFill>
                  <a:srgbClr val="000000"/>
                </a:solidFill>
                <a:latin typeface="+mj-ea"/>
                <a:ea typeface="+mj-ea"/>
              </a:endParaRPr>
            </a:p>
            <a:p>
              <a:pPr marL="171450" indent="-171450">
                <a:lnSpc>
                  <a:spcPct val="200000"/>
                </a:lnSpc>
                <a:buFont typeface="Arial" panose="020B0604020202020204" pitchFamily="34" charset="0"/>
                <a:buChar char="•"/>
              </a:pPr>
              <a:r>
                <a:rPr lang="zh-CN" altLang="en-US" sz="1200">
                  <a:solidFill>
                    <a:srgbClr val="000000"/>
                  </a:solidFill>
                  <a:latin typeface="+mj-ea"/>
                  <a:ea typeface="+mj-ea"/>
                  <a:sym typeface="Arial" panose="020B0604020202020204" pitchFamily="34" charset="0"/>
                </a:rPr>
                <a:t>合同变更，各部门在统一平台快速同步信息？</a:t>
              </a:r>
              <a:endParaRPr lang="en-US" altLang="zh-CN" sz="1200">
                <a:solidFill>
                  <a:srgbClr val="000000"/>
                </a:solidFill>
                <a:latin typeface="+mj-ea"/>
                <a:ea typeface="+mj-ea"/>
                <a:sym typeface="Arial" panose="020B0604020202020204" pitchFamily="34" charset="0"/>
              </a:endParaRPr>
            </a:p>
            <a:p>
              <a:pPr marL="171450" indent="-171450">
                <a:lnSpc>
                  <a:spcPct val="200000"/>
                </a:lnSpc>
                <a:buFont typeface="Arial" panose="020B0604020202020204" pitchFamily="34" charset="0"/>
                <a:buChar char="•"/>
              </a:pPr>
              <a:r>
                <a:rPr lang="en-US" altLang="zh-CN" sz="1200">
                  <a:solidFill>
                    <a:srgbClr val="000000"/>
                  </a:solidFill>
                  <a:latin typeface="+mj-ea"/>
                  <a:ea typeface="+mj-ea"/>
                  <a:sym typeface="Arial" panose="020B0604020202020204" pitchFamily="34" charset="0"/>
                </a:rPr>
                <a:t>1</a:t>
              </a:r>
              <a:r>
                <a:rPr lang="zh-CN" altLang="en-US" sz="1200">
                  <a:solidFill>
                    <a:srgbClr val="000000"/>
                  </a:solidFill>
                  <a:latin typeface="+mj-ea"/>
                  <a:ea typeface="+mj-ea"/>
                  <a:sym typeface="Arial" panose="020B0604020202020204" pitchFamily="34" charset="0"/>
                </a:rPr>
                <a:t>分钟内检索任意合同关联文件？</a:t>
              </a:r>
              <a:endParaRPr lang="en-US" altLang="zh-CN" sz="1200" dirty="0">
                <a:solidFill>
                  <a:srgbClr val="000000"/>
                </a:solidFill>
                <a:latin typeface="+mj-ea"/>
                <a:ea typeface="+mj-ea"/>
                <a:sym typeface="Arial" panose="020B0604020202020204" pitchFamily="34" charset="0"/>
              </a:endParaRPr>
            </a:p>
          </p:txBody>
        </p:sp>
      </p:grpSp>
      <p:sp>
        <p:nvSpPr>
          <p:cNvPr id="29" name="TextBox 12"/>
          <p:cNvSpPr txBox="1"/>
          <p:nvPr>
            <p:custDataLst>
              <p:tags r:id="rId1"/>
            </p:custDataLst>
          </p:nvPr>
        </p:nvSpPr>
        <p:spPr>
          <a:xfrm>
            <a:off x="464816" y="950961"/>
            <a:ext cx="11494347" cy="700576"/>
          </a:xfrm>
          <a:prstGeom prst="rect">
            <a:avLst/>
          </a:prstGeom>
          <a:noFill/>
        </p:spPr>
        <p:txBody>
          <a:bodyPr wrap="square" rtlCol="0">
            <a:spAutoFit/>
          </a:bodyPr>
          <a:lstStyle/>
          <a:p>
            <a:pPr indent="0" defTabSz="609600">
              <a:lnSpc>
                <a:spcPct val="150000"/>
              </a:lnSpc>
              <a:buFont typeface="Wingdings" panose="05000000000000000000" pitchFamily="2" charset="2"/>
              <a:buNone/>
            </a:pPr>
            <a:r>
              <a:rPr lang="en-US" altLang="zh-CN" sz="1400" b="1" dirty="0">
                <a:solidFill>
                  <a:srgbClr val="FF0000"/>
                </a:solidFill>
                <a:latin typeface="微软雅黑" panose="020B0503020204020204" charset="-122"/>
                <a:ea typeface="微软雅黑" panose="020B0503020204020204" charset="-122"/>
                <a:cs typeface="+mn-ea"/>
                <a:sym typeface="+mn-lt"/>
              </a:rPr>
              <a:t>使用公司合同模版时</a:t>
            </a:r>
            <a:r>
              <a:rPr lang="zh-CN" altLang="en-US" sz="1400" dirty="0">
                <a:solidFill>
                  <a:schemeClr val="tx1"/>
                </a:solidFill>
                <a:latin typeface="微软雅黑" panose="020B0503020204020204" charset="-122"/>
                <a:ea typeface="微软雅黑" panose="020B0503020204020204" charset="-122"/>
                <a:cs typeface="+mn-ea"/>
                <a:sym typeface="+mn-lt"/>
              </a:rPr>
              <a:t>，围绕合同起草</a:t>
            </a:r>
            <a:r>
              <a:rPr lang="en-US" altLang="zh-CN" sz="1400" dirty="0">
                <a:solidFill>
                  <a:schemeClr val="tx1"/>
                </a:solidFill>
                <a:latin typeface="微软雅黑" panose="020B0503020204020204" charset="-122"/>
                <a:ea typeface="微软雅黑" panose="020B0503020204020204" charset="-122"/>
                <a:cs typeface="+mn-ea"/>
                <a:sym typeface="+mn-lt"/>
              </a:rPr>
              <a:t>-</a:t>
            </a:r>
            <a:r>
              <a:rPr lang="zh-CN" altLang="en-US" sz="1400" dirty="0">
                <a:solidFill>
                  <a:schemeClr val="tx1"/>
                </a:solidFill>
                <a:latin typeface="微软雅黑" panose="020B0503020204020204" charset="-122"/>
                <a:ea typeface="微软雅黑" panose="020B0503020204020204" charset="-122"/>
                <a:cs typeface="+mn-ea"/>
                <a:sym typeface="+mn-lt"/>
              </a:rPr>
              <a:t>审签</a:t>
            </a:r>
            <a:r>
              <a:rPr lang="en-US" altLang="zh-CN" sz="1400" dirty="0">
                <a:solidFill>
                  <a:schemeClr val="tx1"/>
                </a:solidFill>
                <a:latin typeface="微软雅黑" panose="020B0503020204020204" charset="-122"/>
                <a:ea typeface="微软雅黑" panose="020B0503020204020204" charset="-122"/>
                <a:cs typeface="+mn-ea"/>
                <a:sym typeface="+mn-lt"/>
              </a:rPr>
              <a:t>-</a:t>
            </a:r>
            <a:r>
              <a:rPr lang="zh-CN" altLang="en-US" sz="1400" dirty="0">
                <a:solidFill>
                  <a:schemeClr val="tx1"/>
                </a:solidFill>
                <a:latin typeface="微软雅黑" panose="020B0503020204020204" charset="-122"/>
                <a:ea typeface="微软雅黑" panose="020B0503020204020204" charset="-122"/>
                <a:cs typeface="+mn-ea"/>
                <a:sym typeface="+mn-lt"/>
              </a:rPr>
              <a:t>内控</a:t>
            </a:r>
            <a:r>
              <a:rPr lang="en-US" altLang="zh-CN" sz="1400" dirty="0">
                <a:solidFill>
                  <a:schemeClr val="tx1"/>
                </a:solidFill>
                <a:latin typeface="微软雅黑" panose="020B0503020204020204" charset="-122"/>
                <a:ea typeface="微软雅黑" panose="020B0503020204020204" charset="-122"/>
                <a:cs typeface="+mn-ea"/>
                <a:sym typeface="+mn-lt"/>
              </a:rPr>
              <a:t>-</a:t>
            </a:r>
            <a:r>
              <a:rPr lang="zh-CN" altLang="en-US" sz="1400" dirty="0">
                <a:solidFill>
                  <a:schemeClr val="tx1"/>
                </a:solidFill>
                <a:latin typeface="微软雅黑" panose="020B0503020204020204" charset="-122"/>
                <a:ea typeface="微软雅黑" panose="020B0503020204020204" charset="-122"/>
                <a:cs typeface="+mn-ea"/>
                <a:sym typeface="+mn-lt"/>
              </a:rPr>
              <a:t>电子印章</a:t>
            </a:r>
            <a:r>
              <a:rPr lang="en-US" altLang="zh-CN" sz="1400">
                <a:solidFill>
                  <a:schemeClr val="tx1"/>
                </a:solidFill>
                <a:latin typeface="微软雅黑" panose="020B0503020204020204" charset="-122"/>
                <a:ea typeface="微软雅黑" panose="020B0503020204020204" charset="-122"/>
                <a:cs typeface="+mn-ea"/>
                <a:sym typeface="+mn-lt"/>
              </a:rPr>
              <a:t>-</a:t>
            </a:r>
            <a:r>
              <a:rPr lang="zh-CN" altLang="en-US" sz="1400">
                <a:solidFill>
                  <a:schemeClr val="tx1"/>
                </a:solidFill>
                <a:latin typeface="微软雅黑" panose="020B0503020204020204" charset="-122"/>
                <a:ea typeface="微软雅黑" panose="020B0503020204020204" charset="-122"/>
                <a:cs typeface="+mn-ea"/>
                <a:sym typeface="+mn-lt"/>
              </a:rPr>
              <a:t>合同履约等</a:t>
            </a:r>
            <a:r>
              <a:rPr lang="zh-CN" altLang="en-US" sz="1400" dirty="0">
                <a:solidFill>
                  <a:schemeClr val="tx1"/>
                </a:solidFill>
                <a:latin typeface="微软雅黑" panose="020B0503020204020204" charset="-122"/>
                <a:ea typeface="微软雅黑" panose="020B0503020204020204" charset="-122"/>
                <a:cs typeface="+mn-ea"/>
                <a:sym typeface="+mn-lt"/>
              </a:rPr>
              <a:t>实现合同全生命周期管控；</a:t>
            </a:r>
            <a:r>
              <a:rPr lang="en-US" altLang="zh-CN" sz="1400" b="1" dirty="0">
                <a:solidFill>
                  <a:srgbClr val="FF0000"/>
                </a:solidFill>
                <a:latin typeface="微软雅黑" panose="020B0503020204020204" charset="-122"/>
                <a:ea typeface="微软雅黑" panose="020B0503020204020204" charset="-122"/>
                <a:cs typeface="+mn-ea"/>
                <a:sym typeface="+mn-lt"/>
              </a:rPr>
              <a:t>使用客户合同模版时，</a:t>
            </a:r>
            <a:r>
              <a:rPr lang="zh-CN" altLang="en-US" sz="1400" dirty="0">
                <a:solidFill>
                  <a:schemeClr val="tx1"/>
                </a:solidFill>
                <a:latin typeface="微软雅黑" panose="020B0503020204020204" charset="-122"/>
                <a:ea typeface="微软雅黑" panose="020B0503020204020204" charset="-122"/>
                <a:cs typeface="+mn-ea"/>
                <a:sym typeface="+mn-lt"/>
              </a:rPr>
              <a:t>通过文档比对、合同风险管控、合同归档等实现合同高效</a:t>
            </a:r>
            <a:r>
              <a:rPr lang="zh-CN" altLang="en-US" sz="1400">
                <a:solidFill>
                  <a:schemeClr val="tx1"/>
                </a:solidFill>
                <a:latin typeface="微软雅黑" panose="020B0503020204020204" charset="-122"/>
                <a:ea typeface="微软雅黑" panose="020B0503020204020204" charset="-122"/>
                <a:cs typeface="+mn-ea"/>
                <a:sym typeface="+mn-lt"/>
              </a:rPr>
              <a:t>管理，同时</a:t>
            </a:r>
            <a:r>
              <a:rPr lang="zh-CN" altLang="en-US" sz="1400" dirty="0">
                <a:solidFill>
                  <a:schemeClr val="tx1"/>
                </a:solidFill>
                <a:latin typeface="微软雅黑" panose="020B0503020204020204" charset="-122"/>
                <a:ea typeface="微软雅黑" panose="020B0503020204020204" charset="-122"/>
                <a:cs typeface="+mn-ea"/>
                <a:sym typeface="+mn-lt"/>
              </a:rPr>
              <a:t>全面整合业务系统合同管理</a:t>
            </a:r>
            <a:r>
              <a:rPr lang="zh-CN" altLang="en-US" sz="1400">
                <a:solidFill>
                  <a:schemeClr val="tx1"/>
                </a:solidFill>
                <a:latin typeface="微软雅黑" panose="020B0503020204020204" charset="-122"/>
                <a:ea typeface="微软雅黑" panose="020B0503020204020204" charset="-122"/>
                <a:cs typeface="+mn-ea"/>
                <a:sym typeface="+mn-lt"/>
              </a:rPr>
              <a:t>内容，有效</a:t>
            </a:r>
            <a:r>
              <a:rPr lang="zh-CN" altLang="en-US" sz="1400" dirty="0">
                <a:solidFill>
                  <a:schemeClr val="tx1"/>
                </a:solidFill>
                <a:latin typeface="微软雅黑" panose="020B0503020204020204" charset="-122"/>
                <a:ea typeface="微软雅黑" panose="020B0503020204020204" charset="-122"/>
                <a:cs typeface="+mn-ea"/>
                <a:sym typeface="+mn-lt"/>
              </a:rPr>
              <a:t>控制合同风险，提升合同管理效率</a:t>
            </a:r>
            <a:endParaRPr lang="zh-CN" altLang="en-US" sz="1400" b="1" dirty="0">
              <a:solidFill>
                <a:srgbClr val="FF0000"/>
              </a:solidFill>
              <a:latin typeface="微软雅黑" panose="020B0503020204020204" charset="-122"/>
              <a:ea typeface="微软雅黑" panose="020B0503020204020204" charset="-122"/>
              <a:cs typeface="+mn-ea"/>
              <a:sym typeface="+mn-lt"/>
            </a:endParaRPr>
          </a:p>
        </p:txBody>
      </p:sp>
      <p:sp>
        <p:nvSpPr>
          <p:cNvPr id="30" name="文本框 29"/>
          <p:cNvSpPr txBox="1"/>
          <p:nvPr/>
        </p:nvSpPr>
        <p:spPr>
          <a:xfrm>
            <a:off x="567655" y="6216960"/>
            <a:ext cx="11041372" cy="496678"/>
          </a:xfrm>
          <a:prstGeom prst="rect">
            <a:avLst/>
          </a:prstGeom>
          <a:noFill/>
        </p:spPr>
        <p:txBody>
          <a:bodyPr wrap="square" rtlCol="0" anchor="t">
            <a:noAutofit/>
          </a:bodyPr>
          <a:lstStyle/>
          <a:p>
            <a:r>
              <a:rPr lang="zh-CN" altLang="en-US" sz="1200">
                <a:latin typeface="微软雅黑" panose="020B0503020204020204" charset="-122"/>
                <a:ea typeface="微软雅黑" panose="020B0503020204020204" charset="-122"/>
                <a:cs typeface="微软雅黑" panose="020B0503020204020204" charset="-122"/>
              </a:rPr>
              <a:t>运用</a:t>
            </a:r>
            <a:r>
              <a:rPr lang="en-US" altLang="zh-CN" sz="1200">
                <a:latin typeface="微软雅黑" panose="020B0503020204020204" charset="-122"/>
                <a:ea typeface="微软雅黑" panose="020B0503020204020204" charset="-122"/>
                <a:cs typeface="微软雅黑" panose="020B0503020204020204" charset="-122"/>
              </a:rPr>
              <a:t>AI</a:t>
            </a:r>
            <a:r>
              <a:rPr lang="zh-CN" altLang="en-US" sz="1200">
                <a:latin typeface="微软雅黑" panose="020B0503020204020204" charset="-122"/>
                <a:ea typeface="微软雅黑" panose="020B0503020204020204" charset="-122"/>
                <a:cs typeface="微软雅黑" panose="020B0503020204020204" charset="-122"/>
              </a:rPr>
              <a:t>人工智能技术，通过不同合同类型和主体立场，精准识别合同法律及行业合规风险，</a:t>
            </a:r>
            <a:r>
              <a:rPr lang="zh-CN" altLang="en-US" sz="1200" b="0">
                <a:solidFill>
                  <a:srgbClr val="000000"/>
                </a:solidFill>
                <a:uFillTx/>
                <a:latin typeface="微软雅黑" panose="020B0503020204020204" charset="-122"/>
                <a:ea typeface="微软雅黑" panose="020B0503020204020204" charset="-122"/>
                <a:cs typeface="微软雅黑" panose="020B0503020204020204" charset="-122"/>
              </a:rPr>
              <a:t>风险提示、修改建议、法律依据、司法案例（争议焦点、本院认为、引用法条），全方位分析解读，支持快速定位及修改。</a:t>
            </a:r>
            <a:r>
              <a:rPr lang="zh-CN" altLang="en-US" sz="1200">
                <a:latin typeface="微软雅黑" panose="020B0503020204020204" charset="-122"/>
                <a:ea typeface="微软雅黑" panose="020B0503020204020204" charset="-122"/>
                <a:cs typeface="微软雅黑" panose="020B0503020204020204" charset="-122"/>
              </a:rPr>
              <a:t>帮助企业清晰的把握风险性质及注意事项，降低人为疏漏，有效规避合同风险。</a:t>
            </a: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10" name="副标题 9"/>
          <p:cNvSpPr>
            <a:spLocks noGrp="1"/>
          </p:cNvSpPr>
          <p:nvPr>
            <p:ph type="body" sz="quarter" idx="13"/>
          </p:nvPr>
        </p:nvSpPr>
        <p:spPr/>
        <p:txBody>
          <a:bodyPr/>
          <a:lstStyle/>
          <a:p>
            <a:r>
              <a:rPr lang="zh-CN" altLang="en-US"/>
              <a:t>以合同管理为例，专业应用</a:t>
            </a:r>
            <a:r>
              <a:rPr lang="en-US" altLang="zh-CN"/>
              <a:t>+AI</a:t>
            </a:r>
            <a:r>
              <a:rPr lang="zh-CN" altLang="en-US"/>
              <a:t>可全方位管控合同风险</a:t>
            </a:r>
            <a:endParaRPr lang="zh-CN" altLang="en-US"/>
          </a:p>
        </p:txBody>
      </p:sp>
      <p:grpSp>
        <p:nvGrpSpPr>
          <p:cNvPr id="19" name="组合 18"/>
          <p:cNvGrpSpPr/>
          <p:nvPr/>
        </p:nvGrpSpPr>
        <p:grpSpPr>
          <a:xfrm>
            <a:off x="301397" y="1976943"/>
            <a:ext cx="9641514" cy="3914999"/>
            <a:chOff x="301396" y="1977442"/>
            <a:chExt cx="10033434" cy="4058052"/>
          </a:xfrm>
        </p:grpSpPr>
        <p:sp>
          <p:nvSpPr>
            <p:cNvPr id="152" name="矩形: 圆角 151"/>
            <p:cNvSpPr/>
            <p:nvPr/>
          </p:nvSpPr>
          <p:spPr>
            <a:xfrm>
              <a:off x="308288" y="2175344"/>
              <a:ext cx="829140" cy="3100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00">
                  <a:latin typeface="+mj-ea"/>
                  <a:ea typeface="+mj-ea"/>
                </a:rPr>
                <a:t>CRM</a:t>
              </a:r>
              <a:endParaRPr lang="zh-CN" altLang="en-US" sz="1000">
                <a:latin typeface="+mj-ea"/>
                <a:ea typeface="+mj-ea"/>
              </a:endParaRPr>
            </a:p>
          </p:txBody>
        </p:sp>
        <p:sp>
          <p:nvSpPr>
            <p:cNvPr id="153" name="矩形: 圆角 152"/>
            <p:cNvSpPr/>
            <p:nvPr/>
          </p:nvSpPr>
          <p:spPr>
            <a:xfrm>
              <a:off x="306838" y="2632295"/>
              <a:ext cx="829140" cy="3100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a:latin typeface="+mj-ea"/>
                  <a:ea typeface="+mj-ea"/>
                </a:rPr>
                <a:t>服务管理</a:t>
              </a:r>
              <a:endParaRPr lang="zh-CN" altLang="en-US" sz="1000">
                <a:latin typeface="+mj-ea"/>
                <a:ea typeface="+mj-ea"/>
              </a:endParaRPr>
            </a:p>
          </p:txBody>
        </p:sp>
        <p:sp>
          <p:nvSpPr>
            <p:cNvPr id="154" name="矩形: 圆角 153"/>
            <p:cNvSpPr/>
            <p:nvPr/>
          </p:nvSpPr>
          <p:spPr>
            <a:xfrm>
              <a:off x="308324" y="4003147"/>
              <a:ext cx="829140" cy="3100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00">
                  <a:latin typeface="+mj-ea"/>
                  <a:ea typeface="+mj-ea"/>
                </a:rPr>
                <a:t>SRM</a:t>
              </a:r>
              <a:endParaRPr lang="zh-CN" altLang="en-US" sz="1000">
                <a:latin typeface="+mj-ea"/>
                <a:ea typeface="+mj-ea"/>
              </a:endParaRPr>
            </a:p>
          </p:txBody>
        </p:sp>
        <p:sp>
          <p:nvSpPr>
            <p:cNvPr id="157" name="椭圆 156"/>
            <p:cNvSpPr/>
            <p:nvPr/>
          </p:nvSpPr>
          <p:spPr>
            <a:xfrm>
              <a:off x="1566141" y="3034047"/>
              <a:ext cx="2043335" cy="2043336"/>
            </a:xfrm>
            <a:prstGeom prst="ellipse">
              <a:avLst/>
            </a:prstGeom>
            <a:gradFill>
              <a:gsLst>
                <a:gs pos="0">
                  <a:srgbClr val="4B81FC">
                    <a:lumMod val="70000"/>
                    <a:lumOff val="30000"/>
                    <a:alpha val="0"/>
                  </a:srgbClr>
                </a:gs>
                <a:gs pos="100000">
                  <a:srgbClr val="044DF4">
                    <a:alpha val="21000"/>
                  </a:srgb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156" name="椭圆 155"/>
            <p:cNvSpPr/>
            <p:nvPr/>
          </p:nvSpPr>
          <p:spPr>
            <a:xfrm>
              <a:off x="7057461" y="2856468"/>
              <a:ext cx="2398492" cy="2398492"/>
            </a:xfrm>
            <a:prstGeom prst="ellipse">
              <a:avLst/>
            </a:prstGeom>
            <a:gradFill>
              <a:gsLst>
                <a:gs pos="0">
                  <a:srgbClr val="4B81FC">
                    <a:lumMod val="70000"/>
                    <a:lumOff val="30000"/>
                    <a:alpha val="0"/>
                  </a:srgbClr>
                </a:gs>
                <a:gs pos="100000">
                  <a:srgbClr val="044DF4">
                    <a:alpha val="21000"/>
                  </a:srgb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158" name="椭圆 157"/>
            <p:cNvSpPr/>
            <p:nvPr/>
          </p:nvSpPr>
          <p:spPr>
            <a:xfrm>
              <a:off x="3123941" y="2856468"/>
              <a:ext cx="2398492" cy="2398492"/>
            </a:xfrm>
            <a:prstGeom prst="ellipse">
              <a:avLst/>
            </a:prstGeom>
            <a:gradFill>
              <a:gsLst>
                <a:gs pos="0">
                  <a:srgbClr val="4B81FC">
                    <a:lumMod val="70000"/>
                    <a:lumOff val="30000"/>
                    <a:alpha val="0"/>
                  </a:srgbClr>
                </a:gs>
                <a:gs pos="100000">
                  <a:srgbClr val="044DF4">
                    <a:alpha val="21000"/>
                  </a:srgb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159" name="椭圆 158"/>
            <p:cNvSpPr/>
            <p:nvPr/>
          </p:nvSpPr>
          <p:spPr>
            <a:xfrm>
              <a:off x="6467862" y="3177017"/>
              <a:ext cx="1678645" cy="1678645"/>
            </a:xfrm>
            <a:prstGeom prst="ellipse">
              <a:avLst/>
            </a:prstGeom>
            <a:gradFill>
              <a:gsLst>
                <a:gs pos="0">
                  <a:srgbClr val="4B81FC">
                    <a:lumMod val="70000"/>
                    <a:lumOff val="30000"/>
                    <a:alpha val="0"/>
                  </a:srgbClr>
                </a:gs>
                <a:gs pos="100000">
                  <a:srgbClr val="044DF4">
                    <a:alpha val="21000"/>
                  </a:srgb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160" name="椭圆 159"/>
            <p:cNvSpPr/>
            <p:nvPr/>
          </p:nvSpPr>
          <p:spPr>
            <a:xfrm>
              <a:off x="5087229" y="3193077"/>
              <a:ext cx="1725273" cy="1725273"/>
            </a:xfrm>
            <a:prstGeom prst="ellipse">
              <a:avLst/>
            </a:prstGeom>
            <a:gradFill>
              <a:gsLst>
                <a:gs pos="0">
                  <a:srgbClr val="4B81FC">
                    <a:lumMod val="70000"/>
                    <a:lumOff val="30000"/>
                    <a:alpha val="0"/>
                  </a:srgbClr>
                </a:gs>
                <a:gs pos="100000">
                  <a:srgbClr val="044DF4">
                    <a:alpha val="21000"/>
                  </a:srgb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微软雅黑" panose="020B0503020204020204" charset="-122"/>
              </a:endParaRPr>
            </a:p>
          </p:txBody>
        </p:sp>
        <p:grpSp>
          <p:nvGrpSpPr>
            <p:cNvPr id="162" name="组合 161"/>
            <p:cNvGrpSpPr/>
            <p:nvPr/>
          </p:nvGrpSpPr>
          <p:grpSpPr>
            <a:xfrm>
              <a:off x="3209169" y="3993542"/>
              <a:ext cx="476652" cy="92844"/>
              <a:chOff x="2606" y="5250"/>
              <a:chExt cx="1150" cy="224"/>
            </a:xfrm>
          </p:grpSpPr>
          <p:grpSp>
            <p:nvGrpSpPr>
              <p:cNvPr id="297" name="组合 296"/>
              <p:cNvGrpSpPr/>
              <p:nvPr/>
            </p:nvGrpSpPr>
            <p:grpSpPr>
              <a:xfrm>
                <a:off x="2606" y="5334"/>
                <a:ext cx="342" cy="56"/>
                <a:chOff x="2540" y="5334"/>
                <a:chExt cx="342" cy="56"/>
              </a:xfrm>
            </p:grpSpPr>
            <p:sp>
              <p:nvSpPr>
                <p:cNvPr id="303" name="椭圆 302"/>
                <p:cNvSpPr/>
                <p:nvPr/>
              </p:nvSpPr>
              <p:spPr>
                <a:xfrm flipH="1">
                  <a:off x="2540" y="5334"/>
                  <a:ext cx="57" cy="57"/>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304" name="椭圆 303"/>
                <p:cNvSpPr/>
                <p:nvPr/>
              </p:nvSpPr>
              <p:spPr>
                <a:xfrm flipH="1">
                  <a:off x="2683" y="5334"/>
                  <a:ext cx="57" cy="57"/>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305" name="椭圆 304"/>
                <p:cNvSpPr/>
                <p:nvPr/>
              </p:nvSpPr>
              <p:spPr>
                <a:xfrm flipH="1">
                  <a:off x="2826" y="5334"/>
                  <a:ext cx="57" cy="57"/>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grpSp>
          <p:sp>
            <p:nvSpPr>
              <p:cNvPr id="298" name="L 形 297"/>
              <p:cNvSpPr/>
              <p:nvPr/>
            </p:nvSpPr>
            <p:spPr>
              <a:xfrm rot="13500000">
                <a:off x="2981" y="5249"/>
                <a:ext cx="224" cy="227"/>
              </a:xfrm>
              <a:prstGeom prst="corner">
                <a:avLst>
                  <a:gd name="adj1" fmla="val 22525"/>
                  <a:gd name="adj2" fmla="val 21865"/>
                </a:avLst>
              </a:prstGeom>
              <a:solidFill>
                <a:srgbClr val="044DF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grpSp>
            <p:nvGrpSpPr>
              <p:cNvPr id="299" name="组合 298"/>
              <p:cNvGrpSpPr/>
              <p:nvPr/>
            </p:nvGrpSpPr>
            <p:grpSpPr>
              <a:xfrm>
                <a:off x="3414" y="5334"/>
                <a:ext cx="342" cy="56"/>
                <a:chOff x="2540" y="5334"/>
                <a:chExt cx="342" cy="56"/>
              </a:xfrm>
            </p:grpSpPr>
            <p:sp>
              <p:nvSpPr>
                <p:cNvPr id="300" name="椭圆 299"/>
                <p:cNvSpPr/>
                <p:nvPr/>
              </p:nvSpPr>
              <p:spPr>
                <a:xfrm flipH="1">
                  <a:off x="2540" y="5334"/>
                  <a:ext cx="57" cy="57"/>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301" name="椭圆 300"/>
                <p:cNvSpPr/>
                <p:nvPr/>
              </p:nvSpPr>
              <p:spPr>
                <a:xfrm flipH="1">
                  <a:off x="2683" y="5334"/>
                  <a:ext cx="57" cy="57"/>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302" name="椭圆 301"/>
                <p:cNvSpPr/>
                <p:nvPr/>
              </p:nvSpPr>
              <p:spPr>
                <a:xfrm flipH="1">
                  <a:off x="2826" y="5334"/>
                  <a:ext cx="57" cy="57"/>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grpSp>
        </p:grpSp>
        <p:grpSp>
          <p:nvGrpSpPr>
            <p:cNvPr id="163" name="组合 162"/>
            <p:cNvGrpSpPr/>
            <p:nvPr/>
          </p:nvGrpSpPr>
          <p:grpSpPr>
            <a:xfrm>
              <a:off x="2510991" y="3756460"/>
              <a:ext cx="687622" cy="598509"/>
              <a:chOff x="732" y="4678"/>
              <a:chExt cx="1659" cy="1444"/>
            </a:xfrm>
          </p:grpSpPr>
          <p:sp>
            <p:nvSpPr>
              <p:cNvPr id="295" name="椭圆 294"/>
              <p:cNvSpPr/>
              <p:nvPr/>
            </p:nvSpPr>
            <p:spPr>
              <a:xfrm flipH="1">
                <a:off x="840" y="4678"/>
                <a:ext cx="1444" cy="1444"/>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296" name="文本框 295"/>
              <p:cNvSpPr txBox="1"/>
              <p:nvPr/>
            </p:nvSpPr>
            <p:spPr>
              <a:xfrm>
                <a:off x="732" y="5113"/>
                <a:ext cx="1659" cy="614"/>
              </a:xfrm>
              <a:prstGeom prst="rect">
                <a:avLst/>
              </a:prstGeom>
              <a:noFill/>
            </p:spPr>
            <p:txBody>
              <a:bodyPr wrap="square">
                <a:spAutoFit/>
              </a:bodyPr>
              <a:lstStyle/>
              <a:p>
                <a:pPr algn="ctr"/>
                <a:r>
                  <a:rPr lang="zh-CN" altLang="en-US" sz="1200" dirty="0">
                    <a:solidFill>
                      <a:schemeClr val="bg1"/>
                    </a:solidFill>
                    <a:latin typeface="微软雅黑" panose="020B0503020204020204" charset="-122"/>
                    <a:ea typeface="微软雅黑" panose="020B0503020204020204" charset="-122"/>
                    <a:cs typeface="微软雅黑" panose="020B0503020204020204" charset="-122"/>
                  </a:rPr>
                  <a:t>准备</a:t>
                </a:r>
                <a:endParaRPr sz="1200">
                  <a:latin typeface="微软雅黑" panose="020B0503020204020204" charset="-122"/>
                  <a:ea typeface="微软雅黑" panose="020B0503020204020204" charset="-122"/>
                  <a:cs typeface="微软雅黑" panose="020B0503020204020204" charset="-122"/>
                </a:endParaRPr>
              </a:p>
            </p:txBody>
          </p:sp>
        </p:grpSp>
        <p:grpSp>
          <p:nvGrpSpPr>
            <p:cNvPr id="164" name="组合 163"/>
            <p:cNvGrpSpPr/>
            <p:nvPr/>
          </p:nvGrpSpPr>
          <p:grpSpPr>
            <a:xfrm>
              <a:off x="3759824" y="3756460"/>
              <a:ext cx="687622" cy="598509"/>
              <a:chOff x="3972" y="4678"/>
              <a:chExt cx="1659" cy="1444"/>
            </a:xfrm>
          </p:grpSpPr>
          <p:sp>
            <p:nvSpPr>
              <p:cNvPr id="293" name="椭圆 292"/>
              <p:cNvSpPr/>
              <p:nvPr/>
            </p:nvSpPr>
            <p:spPr>
              <a:xfrm flipH="1">
                <a:off x="4079" y="4678"/>
                <a:ext cx="1444" cy="1444"/>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294" name="文本框 293"/>
              <p:cNvSpPr txBox="1"/>
              <p:nvPr/>
            </p:nvSpPr>
            <p:spPr>
              <a:xfrm>
                <a:off x="3972" y="5113"/>
                <a:ext cx="1659" cy="614"/>
              </a:xfrm>
              <a:prstGeom prst="rect">
                <a:avLst/>
              </a:prstGeom>
              <a:noFill/>
            </p:spPr>
            <p:txBody>
              <a:bodyPr wrap="square">
                <a:spAutoFit/>
              </a:bodyPr>
              <a:lstStyle/>
              <a:p>
                <a:pPr algn="ctr"/>
                <a:r>
                  <a:rPr lang="zh-CN" altLang="en-US" sz="1200" dirty="0">
                    <a:solidFill>
                      <a:schemeClr val="bg1"/>
                    </a:solidFill>
                    <a:latin typeface="微软雅黑" panose="020B0503020204020204" charset="-122"/>
                    <a:ea typeface="微软雅黑" panose="020B0503020204020204" charset="-122"/>
                    <a:cs typeface="微软雅黑" panose="020B0503020204020204" charset="-122"/>
                  </a:rPr>
                  <a:t>起草</a:t>
                </a:r>
                <a:endParaRPr sz="1200">
                  <a:latin typeface="微软雅黑" panose="020B0503020204020204" charset="-122"/>
                  <a:ea typeface="微软雅黑" panose="020B0503020204020204" charset="-122"/>
                  <a:cs typeface="微软雅黑" panose="020B0503020204020204" charset="-122"/>
                </a:endParaRPr>
              </a:p>
            </p:txBody>
          </p:sp>
        </p:grpSp>
        <p:grpSp>
          <p:nvGrpSpPr>
            <p:cNvPr id="165" name="组合 164"/>
            <p:cNvGrpSpPr/>
            <p:nvPr/>
          </p:nvGrpSpPr>
          <p:grpSpPr>
            <a:xfrm>
              <a:off x="5087213" y="3756460"/>
              <a:ext cx="687622" cy="598509"/>
              <a:chOff x="7390" y="4678"/>
              <a:chExt cx="1659" cy="1444"/>
            </a:xfrm>
          </p:grpSpPr>
          <p:sp>
            <p:nvSpPr>
              <p:cNvPr id="291" name="椭圆 290"/>
              <p:cNvSpPr/>
              <p:nvPr/>
            </p:nvSpPr>
            <p:spPr>
              <a:xfrm flipH="1">
                <a:off x="7497" y="4678"/>
                <a:ext cx="1444" cy="1444"/>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292" name="文本框 291"/>
              <p:cNvSpPr txBox="1"/>
              <p:nvPr/>
            </p:nvSpPr>
            <p:spPr>
              <a:xfrm>
                <a:off x="7390" y="5113"/>
                <a:ext cx="1659" cy="614"/>
              </a:xfrm>
              <a:prstGeom prst="rect">
                <a:avLst/>
              </a:prstGeom>
              <a:noFill/>
            </p:spPr>
            <p:txBody>
              <a:bodyPr wrap="square">
                <a:spAutoFit/>
              </a:bodyPr>
              <a:lstStyle/>
              <a:p>
                <a:pPr algn="ctr"/>
                <a:r>
                  <a:rPr lang="zh-CN" altLang="en-US" sz="1200" dirty="0">
                    <a:solidFill>
                      <a:schemeClr val="bg1"/>
                    </a:solidFill>
                    <a:latin typeface="微软雅黑" panose="020B0503020204020204" charset="-122"/>
                    <a:ea typeface="微软雅黑" panose="020B0503020204020204" charset="-122"/>
                    <a:cs typeface="微软雅黑" panose="020B0503020204020204" charset="-122"/>
                  </a:rPr>
                  <a:t>审批</a:t>
                </a:r>
                <a:endParaRPr sz="1200">
                  <a:latin typeface="微软雅黑" panose="020B0503020204020204" charset="-122"/>
                  <a:ea typeface="微软雅黑" panose="020B0503020204020204" charset="-122"/>
                  <a:cs typeface="微软雅黑" panose="020B0503020204020204" charset="-122"/>
                </a:endParaRPr>
              </a:p>
            </p:txBody>
          </p:sp>
        </p:grpSp>
        <p:grpSp>
          <p:nvGrpSpPr>
            <p:cNvPr id="166" name="组合 165"/>
            <p:cNvGrpSpPr/>
            <p:nvPr/>
          </p:nvGrpSpPr>
          <p:grpSpPr>
            <a:xfrm>
              <a:off x="6414603" y="3756460"/>
              <a:ext cx="687622" cy="598509"/>
              <a:chOff x="10745" y="4678"/>
              <a:chExt cx="1659" cy="1444"/>
            </a:xfrm>
          </p:grpSpPr>
          <p:sp>
            <p:nvSpPr>
              <p:cNvPr id="289" name="椭圆 288"/>
              <p:cNvSpPr/>
              <p:nvPr/>
            </p:nvSpPr>
            <p:spPr>
              <a:xfrm flipH="1">
                <a:off x="10852" y="4678"/>
                <a:ext cx="1444" cy="1444"/>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290" name="文本框 289"/>
              <p:cNvSpPr txBox="1"/>
              <p:nvPr/>
            </p:nvSpPr>
            <p:spPr>
              <a:xfrm>
                <a:off x="10745" y="5113"/>
                <a:ext cx="1659" cy="614"/>
              </a:xfrm>
              <a:prstGeom prst="rect">
                <a:avLst/>
              </a:prstGeom>
              <a:noFill/>
            </p:spPr>
            <p:txBody>
              <a:bodyPr wrap="square">
                <a:spAutoFit/>
              </a:bodyPr>
              <a:lstStyle/>
              <a:p>
                <a:pPr algn="ctr"/>
                <a:r>
                  <a:rPr lang="zh-CN" altLang="en-US" sz="1200" dirty="0">
                    <a:solidFill>
                      <a:schemeClr val="bg1"/>
                    </a:solidFill>
                    <a:latin typeface="微软雅黑" panose="020B0503020204020204" charset="-122"/>
                    <a:ea typeface="微软雅黑" panose="020B0503020204020204" charset="-122"/>
                    <a:cs typeface="微软雅黑" panose="020B0503020204020204" charset="-122"/>
                  </a:rPr>
                  <a:t>签订</a:t>
                </a:r>
                <a:endParaRPr sz="1200">
                  <a:latin typeface="微软雅黑" panose="020B0503020204020204" charset="-122"/>
                  <a:ea typeface="微软雅黑" panose="020B0503020204020204" charset="-122"/>
                  <a:cs typeface="微软雅黑" panose="020B0503020204020204" charset="-122"/>
                </a:endParaRPr>
              </a:p>
            </p:txBody>
          </p:sp>
        </p:grpSp>
        <p:grpSp>
          <p:nvGrpSpPr>
            <p:cNvPr id="167" name="组合 166"/>
            <p:cNvGrpSpPr/>
            <p:nvPr/>
          </p:nvGrpSpPr>
          <p:grpSpPr>
            <a:xfrm>
              <a:off x="7741994" y="3756460"/>
              <a:ext cx="687622" cy="598509"/>
              <a:chOff x="14167" y="4678"/>
              <a:chExt cx="1659" cy="1444"/>
            </a:xfrm>
          </p:grpSpPr>
          <p:sp>
            <p:nvSpPr>
              <p:cNvPr id="287" name="椭圆 286"/>
              <p:cNvSpPr/>
              <p:nvPr/>
            </p:nvSpPr>
            <p:spPr>
              <a:xfrm flipH="1">
                <a:off x="14274" y="4678"/>
                <a:ext cx="1444" cy="1444"/>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288" name="文本框 287"/>
              <p:cNvSpPr txBox="1"/>
              <p:nvPr/>
            </p:nvSpPr>
            <p:spPr>
              <a:xfrm>
                <a:off x="14167" y="5113"/>
                <a:ext cx="1659" cy="668"/>
              </a:xfrm>
              <a:prstGeom prst="rect">
                <a:avLst/>
              </a:prstGeom>
              <a:noFill/>
            </p:spPr>
            <p:txBody>
              <a:bodyPr wrap="square">
                <a:spAutoFit/>
              </a:bodyPr>
              <a:lstStyle/>
              <a:p>
                <a:pPr algn="ctr"/>
                <a:r>
                  <a:rPr lang="zh-CN" altLang="en-US" sz="1200">
                    <a:solidFill>
                      <a:schemeClr val="bg1"/>
                    </a:solidFill>
                    <a:latin typeface="微软雅黑" panose="020B0503020204020204" charset="-122"/>
                    <a:ea typeface="微软雅黑" panose="020B0503020204020204" charset="-122"/>
                    <a:cs typeface="微软雅黑" panose="020B0503020204020204" charset="-122"/>
                  </a:rPr>
                  <a:t>履约</a:t>
                </a:r>
                <a:endParaRPr sz="1200">
                  <a:latin typeface="微软雅黑" panose="020B0503020204020204" charset="-122"/>
                  <a:ea typeface="微软雅黑" panose="020B0503020204020204" charset="-122"/>
                  <a:cs typeface="微软雅黑" panose="020B0503020204020204" charset="-122"/>
                </a:endParaRPr>
              </a:p>
            </p:txBody>
          </p:sp>
        </p:grpSp>
        <p:grpSp>
          <p:nvGrpSpPr>
            <p:cNvPr id="168" name="组合 167"/>
            <p:cNvGrpSpPr/>
            <p:nvPr/>
          </p:nvGrpSpPr>
          <p:grpSpPr>
            <a:xfrm>
              <a:off x="4522064" y="3993542"/>
              <a:ext cx="476652" cy="92844"/>
              <a:chOff x="2606" y="5250"/>
              <a:chExt cx="1150" cy="224"/>
            </a:xfrm>
          </p:grpSpPr>
          <p:grpSp>
            <p:nvGrpSpPr>
              <p:cNvPr id="278" name="组合 277"/>
              <p:cNvGrpSpPr/>
              <p:nvPr/>
            </p:nvGrpSpPr>
            <p:grpSpPr>
              <a:xfrm>
                <a:off x="2606" y="5334"/>
                <a:ext cx="342" cy="56"/>
                <a:chOff x="2540" y="5334"/>
                <a:chExt cx="342" cy="56"/>
              </a:xfrm>
            </p:grpSpPr>
            <p:sp>
              <p:nvSpPr>
                <p:cNvPr id="284" name="椭圆 283"/>
                <p:cNvSpPr/>
                <p:nvPr/>
              </p:nvSpPr>
              <p:spPr>
                <a:xfrm flipH="1">
                  <a:off x="2540" y="5334"/>
                  <a:ext cx="57" cy="57"/>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285" name="椭圆 284"/>
                <p:cNvSpPr/>
                <p:nvPr/>
              </p:nvSpPr>
              <p:spPr>
                <a:xfrm flipH="1">
                  <a:off x="2683" y="5334"/>
                  <a:ext cx="57" cy="57"/>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286" name="椭圆 285"/>
                <p:cNvSpPr/>
                <p:nvPr/>
              </p:nvSpPr>
              <p:spPr>
                <a:xfrm flipH="1">
                  <a:off x="2826" y="5334"/>
                  <a:ext cx="57" cy="57"/>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grpSp>
          <p:sp>
            <p:nvSpPr>
              <p:cNvPr id="279" name="L 形 278"/>
              <p:cNvSpPr/>
              <p:nvPr/>
            </p:nvSpPr>
            <p:spPr>
              <a:xfrm rot="13500000">
                <a:off x="2981" y="5249"/>
                <a:ext cx="224" cy="227"/>
              </a:xfrm>
              <a:prstGeom prst="corner">
                <a:avLst>
                  <a:gd name="adj1" fmla="val 22525"/>
                  <a:gd name="adj2" fmla="val 21865"/>
                </a:avLst>
              </a:prstGeom>
              <a:solidFill>
                <a:srgbClr val="044DF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grpSp>
            <p:nvGrpSpPr>
              <p:cNvPr id="280" name="组合 279"/>
              <p:cNvGrpSpPr/>
              <p:nvPr/>
            </p:nvGrpSpPr>
            <p:grpSpPr>
              <a:xfrm>
                <a:off x="3414" y="5334"/>
                <a:ext cx="342" cy="56"/>
                <a:chOff x="2540" y="5334"/>
                <a:chExt cx="342" cy="56"/>
              </a:xfrm>
            </p:grpSpPr>
            <p:sp>
              <p:nvSpPr>
                <p:cNvPr id="281" name="椭圆 280"/>
                <p:cNvSpPr/>
                <p:nvPr/>
              </p:nvSpPr>
              <p:spPr>
                <a:xfrm flipH="1">
                  <a:off x="2540" y="5334"/>
                  <a:ext cx="57" cy="57"/>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282" name="椭圆 281"/>
                <p:cNvSpPr/>
                <p:nvPr/>
              </p:nvSpPr>
              <p:spPr>
                <a:xfrm flipH="1">
                  <a:off x="2683" y="5334"/>
                  <a:ext cx="57" cy="57"/>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283" name="椭圆 282"/>
                <p:cNvSpPr/>
                <p:nvPr/>
              </p:nvSpPr>
              <p:spPr>
                <a:xfrm flipH="1">
                  <a:off x="2826" y="5334"/>
                  <a:ext cx="57" cy="57"/>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grpSp>
        </p:grpSp>
        <p:grpSp>
          <p:nvGrpSpPr>
            <p:cNvPr id="169" name="组合 168"/>
            <p:cNvGrpSpPr/>
            <p:nvPr/>
          </p:nvGrpSpPr>
          <p:grpSpPr>
            <a:xfrm>
              <a:off x="5849458" y="3993542"/>
              <a:ext cx="476652" cy="92844"/>
              <a:chOff x="2606" y="5250"/>
              <a:chExt cx="1150" cy="224"/>
            </a:xfrm>
          </p:grpSpPr>
          <p:grpSp>
            <p:nvGrpSpPr>
              <p:cNvPr id="269" name="组合 268"/>
              <p:cNvGrpSpPr/>
              <p:nvPr/>
            </p:nvGrpSpPr>
            <p:grpSpPr>
              <a:xfrm>
                <a:off x="2606" y="5334"/>
                <a:ext cx="342" cy="56"/>
                <a:chOff x="2540" y="5334"/>
                <a:chExt cx="342" cy="56"/>
              </a:xfrm>
            </p:grpSpPr>
            <p:sp>
              <p:nvSpPr>
                <p:cNvPr id="275" name="椭圆 274"/>
                <p:cNvSpPr/>
                <p:nvPr/>
              </p:nvSpPr>
              <p:spPr>
                <a:xfrm flipH="1">
                  <a:off x="2540" y="5334"/>
                  <a:ext cx="57" cy="57"/>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276" name="椭圆 275"/>
                <p:cNvSpPr/>
                <p:nvPr/>
              </p:nvSpPr>
              <p:spPr>
                <a:xfrm flipH="1">
                  <a:off x="2683" y="5334"/>
                  <a:ext cx="57" cy="57"/>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277" name="椭圆 276"/>
                <p:cNvSpPr/>
                <p:nvPr/>
              </p:nvSpPr>
              <p:spPr>
                <a:xfrm flipH="1">
                  <a:off x="2826" y="5334"/>
                  <a:ext cx="57" cy="57"/>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grpSp>
          <p:sp>
            <p:nvSpPr>
              <p:cNvPr id="270" name="L 形 269"/>
              <p:cNvSpPr/>
              <p:nvPr/>
            </p:nvSpPr>
            <p:spPr>
              <a:xfrm rot="13500000">
                <a:off x="2981" y="5249"/>
                <a:ext cx="224" cy="227"/>
              </a:xfrm>
              <a:prstGeom prst="corner">
                <a:avLst>
                  <a:gd name="adj1" fmla="val 22525"/>
                  <a:gd name="adj2" fmla="val 21865"/>
                </a:avLst>
              </a:prstGeom>
              <a:solidFill>
                <a:srgbClr val="044DF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grpSp>
            <p:nvGrpSpPr>
              <p:cNvPr id="271" name="组合 270"/>
              <p:cNvGrpSpPr/>
              <p:nvPr/>
            </p:nvGrpSpPr>
            <p:grpSpPr>
              <a:xfrm>
                <a:off x="3414" y="5334"/>
                <a:ext cx="342" cy="56"/>
                <a:chOff x="2540" y="5334"/>
                <a:chExt cx="342" cy="56"/>
              </a:xfrm>
            </p:grpSpPr>
            <p:sp>
              <p:nvSpPr>
                <p:cNvPr id="272" name="椭圆 271"/>
                <p:cNvSpPr/>
                <p:nvPr/>
              </p:nvSpPr>
              <p:spPr>
                <a:xfrm flipH="1">
                  <a:off x="2540" y="5334"/>
                  <a:ext cx="57" cy="57"/>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273" name="椭圆 272"/>
                <p:cNvSpPr/>
                <p:nvPr/>
              </p:nvSpPr>
              <p:spPr>
                <a:xfrm flipH="1">
                  <a:off x="2683" y="5334"/>
                  <a:ext cx="57" cy="57"/>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274" name="椭圆 273"/>
                <p:cNvSpPr/>
                <p:nvPr/>
              </p:nvSpPr>
              <p:spPr>
                <a:xfrm flipH="1">
                  <a:off x="2826" y="5334"/>
                  <a:ext cx="57" cy="57"/>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grpSp>
        </p:grpSp>
        <p:grpSp>
          <p:nvGrpSpPr>
            <p:cNvPr id="170" name="组合 169"/>
            <p:cNvGrpSpPr/>
            <p:nvPr/>
          </p:nvGrpSpPr>
          <p:grpSpPr>
            <a:xfrm>
              <a:off x="7176831" y="3993542"/>
              <a:ext cx="476652" cy="92844"/>
              <a:chOff x="2606" y="5250"/>
              <a:chExt cx="1150" cy="224"/>
            </a:xfrm>
          </p:grpSpPr>
          <p:grpSp>
            <p:nvGrpSpPr>
              <p:cNvPr id="260" name="组合 259"/>
              <p:cNvGrpSpPr/>
              <p:nvPr/>
            </p:nvGrpSpPr>
            <p:grpSpPr>
              <a:xfrm>
                <a:off x="2606" y="5334"/>
                <a:ext cx="342" cy="56"/>
                <a:chOff x="2540" y="5334"/>
                <a:chExt cx="342" cy="56"/>
              </a:xfrm>
            </p:grpSpPr>
            <p:sp>
              <p:nvSpPr>
                <p:cNvPr id="266" name="椭圆 265"/>
                <p:cNvSpPr/>
                <p:nvPr/>
              </p:nvSpPr>
              <p:spPr>
                <a:xfrm flipH="1">
                  <a:off x="2540" y="5334"/>
                  <a:ext cx="57" cy="57"/>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267" name="椭圆 266"/>
                <p:cNvSpPr/>
                <p:nvPr/>
              </p:nvSpPr>
              <p:spPr>
                <a:xfrm flipH="1">
                  <a:off x="2683" y="5334"/>
                  <a:ext cx="57" cy="57"/>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268" name="椭圆 267"/>
                <p:cNvSpPr/>
                <p:nvPr/>
              </p:nvSpPr>
              <p:spPr>
                <a:xfrm flipH="1">
                  <a:off x="2826" y="5334"/>
                  <a:ext cx="57" cy="57"/>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grpSp>
          <p:sp>
            <p:nvSpPr>
              <p:cNvPr id="261" name="L 形 260"/>
              <p:cNvSpPr/>
              <p:nvPr/>
            </p:nvSpPr>
            <p:spPr>
              <a:xfrm rot="13500000">
                <a:off x="2981" y="5249"/>
                <a:ext cx="224" cy="227"/>
              </a:xfrm>
              <a:prstGeom prst="corner">
                <a:avLst>
                  <a:gd name="adj1" fmla="val 22525"/>
                  <a:gd name="adj2" fmla="val 21865"/>
                </a:avLst>
              </a:prstGeom>
              <a:solidFill>
                <a:srgbClr val="044DF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grpSp>
            <p:nvGrpSpPr>
              <p:cNvPr id="262" name="组合 261"/>
              <p:cNvGrpSpPr/>
              <p:nvPr/>
            </p:nvGrpSpPr>
            <p:grpSpPr>
              <a:xfrm>
                <a:off x="3414" y="5334"/>
                <a:ext cx="342" cy="56"/>
                <a:chOff x="2540" y="5334"/>
                <a:chExt cx="342" cy="56"/>
              </a:xfrm>
            </p:grpSpPr>
            <p:sp>
              <p:nvSpPr>
                <p:cNvPr id="263" name="椭圆 262"/>
                <p:cNvSpPr/>
                <p:nvPr/>
              </p:nvSpPr>
              <p:spPr>
                <a:xfrm flipH="1">
                  <a:off x="2540" y="5334"/>
                  <a:ext cx="57" cy="57"/>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264" name="椭圆 263"/>
                <p:cNvSpPr/>
                <p:nvPr/>
              </p:nvSpPr>
              <p:spPr>
                <a:xfrm flipH="1">
                  <a:off x="2683" y="5334"/>
                  <a:ext cx="57" cy="57"/>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265" name="椭圆 264"/>
                <p:cNvSpPr/>
                <p:nvPr/>
              </p:nvSpPr>
              <p:spPr>
                <a:xfrm flipH="1">
                  <a:off x="2826" y="5334"/>
                  <a:ext cx="57" cy="57"/>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grpSp>
        </p:grpSp>
        <p:grpSp>
          <p:nvGrpSpPr>
            <p:cNvPr id="171" name="组合 170"/>
            <p:cNvGrpSpPr/>
            <p:nvPr/>
          </p:nvGrpSpPr>
          <p:grpSpPr>
            <a:xfrm>
              <a:off x="3855205" y="3267650"/>
              <a:ext cx="414002" cy="367839"/>
              <a:chOff x="3972" y="4678"/>
              <a:chExt cx="1659" cy="1474"/>
            </a:xfrm>
          </p:grpSpPr>
          <p:sp>
            <p:nvSpPr>
              <p:cNvPr id="258" name="椭圆 257"/>
              <p:cNvSpPr/>
              <p:nvPr/>
            </p:nvSpPr>
            <p:spPr>
              <a:xfrm flipH="1">
                <a:off x="4079" y="4678"/>
                <a:ext cx="1444" cy="1444"/>
              </a:xfrm>
              <a:prstGeom prst="ellipse">
                <a:avLst/>
              </a:prstGeom>
              <a:solidFill>
                <a:srgbClr val="044DF4">
                  <a:alpha val="8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800">
                  <a:solidFill>
                    <a:srgbClr val="044DF4"/>
                  </a:solidFill>
                  <a:latin typeface="微软雅黑" panose="020B0503020204020204" charset="-122"/>
                  <a:ea typeface="微软雅黑" panose="020B0503020204020204" charset="-122"/>
                  <a:cs typeface="微软雅黑" panose="020B0503020204020204" charset="-122"/>
                </a:endParaRPr>
              </a:p>
            </p:txBody>
          </p:sp>
          <p:sp>
            <p:nvSpPr>
              <p:cNvPr id="259" name="文本框 258"/>
              <p:cNvSpPr txBox="1"/>
              <p:nvPr/>
            </p:nvSpPr>
            <p:spPr>
              <a:xfrm>
                <a:off x="3972" y="4906"/>
                <a:ext cx="1659" cy="1246"/>
              </a:xfrm>
              <a:prstGeom prst="rect">
                <a:avLst/>
              </a:prstGeom>
              <a:noFill/>
            </p:spPr>
            <p:txBody>
              <a:bodyPr wrap="square">
                <a:spAutoFit/>
              </a:bodyPr>
              <a:lstStyle/>
              <a:p>
                <a:pPr algn="ctr"/>
                <a:r>
                  <a:rPr lang="zh-CN" altLang="en-US" sz="800" b="1" dirty="0">
                    <a:solidFill>
                      <a:srgbClr val="044DF4"/>
                    </a:solidFill>
                    <a:latin typeface="微软雅黑" panose="020B0503020204020204" charset="-122"/>
                    <a:ea typeface="微软雅黑" panose="020B0503020204020204" charset="-122"/>
                    <a:cs typeface="微软雅黑" panose="020B0503020204020204" charset="-122"/>
                  </a:rPr>
                  <a:t>多人</a:t>
                </a:r>
                <a:endParaRPr lang="zh-CN" altLang="en-US" sz="800" b="1" dirty="0">
                  <a:solidFill>
                    <a:srgbClr val="044DF4"/>
                  </a:solidFill>
                  <a:latin typeface="微软雅黑" panose="020B0503020204020204" charset="-122"/>
                  <a:ea typeface="微软雅黑" panose="020B0503020204020204" charset="-122"/>
                  <a:cs typeface="微软雅黑" panose="020B0503020204020204" charset="-122"/>
                </a:endParaRPr>
              </a:p>
              <a:p>
                <a:pPr algn="ctr"/>
                <a:r>
                  <a:rPr lang="zh-CN" altLang="en-US" sz="800" b="1" dirty="0">
                    <a:solidFill>
                      <a:srgbClr val="044DF4"/>
                    </a:solidFill>
                    <a:latin typeface="微软雅黑" panose="020B0503020204020204" charset="-122"/>
                    <a:ea typeface="微软雅黑" panose="020B0503020204020204" charset="-122"/>
                    <a:cs typeface="微软雅黑" panose="020B0503020204020204" charset="-122"/>
                  </a:rPr>
                  <a:t>协作</a:t>
                </a:r>
                <a:endParaRPr sz="800" b="1">
                  <a:latin typeface="微软雅黑" panose="020B0503020204020204" charset="-122"/>
                  <a:ea typeface="微软雅黑" panose="020B0503020204020204" charset="-122"/>
                  <a:cs typeface="微软雅黑" panose="020B0503020204020204" charset="-122"/>
                </a:endParaRPr>
              </a:p>
            </p:txBody>
          </p:sp>
        </p:grpSp>
        <p:grpSp>
          <p:nvGrpSpPr>
            <p:cNvPr id="172" name="组合 171"/>
            <p:cNvGrpSpPr/>
            <p:nvPr/>
          </p:nvGrpSpPr>
          <p:grpSpPr>
            <a:xfrm>
              <a:off x="5144603" y="3225309"/>
              <a:ext cx="431221" cy="425486"/>
              <a:chOff x="3903" y="4678"/>
              <a:chExt cx="1728" cy="1705"/>
            </a:xfrm>
          </p:grpSpPr>
          <p:sp>
            <p:nvSpPr>
              <p:cNvPr id="256" name="椭圆 255"/>
              <p:cNvSpPr/>
              <p:nvPr/>
            </p:nvSpPr>
            <p:spPr>
              <a:xfrm flipH="1">
                <a:off x="4079" y="4678"/>
                <a:ext cx="1444" cy="1444"/>
              </a:xfrm>
              <a:prstGeom prst="ellipse">
                <a:avLst/>
              </a:prstGeom>
              <a:solidFill>
                <a:srgbClr val="F48A00">
                  <a:alpha val="12000"/>
                </a:srgbClr>
              </a:solidFill>
              <a:ln w="12700" cap="flat" cmpd="sng" algn="ctr">
                <a:solidFill>
                  <a:srgbClr val="F46E0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44DF4"/>
                  </a:solidFill>
                  <a:latin typeface="微软雅黑" panose="020B0503020204020204" charset="-122"/>
                  <a:ea typeface="微软雅黑" panose="020B0503020204020204" charset="-122"/>
                  <a:cs typeface="微软雅黑" panose="020B0503020204020204" charset="-122"/>
                </a:endParaRPr>
              </a:p>
            </p:txBody>
          </p:sp>
          <p:sp>
            <p:nvSpPr>
              <p:cNvPr id="257" name="文本框 256"/>
              <p:cNvSpPr txBox="1"/>
              <p:nvPr/>
            </p:nvSpPr>
            <p:spPr>
              <a:xfrm>
                <a:off x="3903" y="4849"/>
                <a:ext cx="1728" cy="1534"/>
              </a:xfrm>
              <a:prstGeom prst="rect">
                <a:avLst/>
              </a:prstGeom>
              <a:noFill/>
            </p:spPr>
            <p:txBody>
              <a:bodyPr wrap="square">
                <a:spAutoFit/>
              </a:bodyPr>
              <a:lstStyle/>
              <a:p>
                <a:pPr algn="ctr"/>
                <a:r>
                  <a:rPr lang="zh-CN" altLang="en-US" sz="900" b="1" dirty="0">
                    <a:solidFill>
                      <a:srgbClr val="F47A00"/>
                    </a:solidFill>
                    <a:latin typeface="微软雅黑" panose="020B0503020204020204" charset="-122"/>
                    <a:ea typeface="微软雅黑" panose="020B0503020204020204" charset="-122"/>
                    <a:cs typeface="微软雅黑" panose="020B0503020204020204" charset="-122"/>
                  </a:rPr>
                  <a:t>条款</a:t>
                </a:r>
                <a:endParaRPr lang="zh-CN" altLang="en-US" sz="900" b="1" dirty="0">
                  <a:solidFill>
                    <a:srgbClr val="F47A00"/>
                  </a:solidFill>
                  <a:latin typeface="微软雅黑" panose="020B0503020204020204" charset="-122"/>
                  <a:ea typeface="微软雅黑" panose="020B0503020204020204" charset="-122"/>
                  <a:cs typeface="微软雅黑" panose="020B0503020204020204" charset="-122"/>
                </a:endParaRPr>
              </a:p>
              <a:p>
                <a:pPr algn="ctr"/>
                <a:r>
                  <a:rPr lang="zh-CN" altLang="en-US" sz="900" b="1" dirty="0">
                    <a:solidFill>
                      <a:srgbClr val="F47A00"/>
                    </a:solidFill>
                    <a:latin typeface="微软雅黑" panose="020B0503020204020204" charset="-122"/>
                    <a:ea typeface="微软雅黑" panose="020B0503020204020204" charset="-122"/>
                    <a:cs typeface="微软雅黑" panose="020B0503020204020204" charset="-122"/>
                  </a:rPr>
                  <a:t>审校</a:t>
                </a:r>
                <a:endParaRPr sz="900">
                  <a:solidFill>
                    <a:srgbClr val="F47A00"/>
                  </a:solidFill>
                  <a:latin typeface="微软雅黑" panose="020B0503020204020204" charset="-122"/>
                  <a:ea typeface="微软雅黑" panose="020B0503020204020204" charset="-122"/>
                  <a:cs typeface="微软雅黑" panose="020B0503020204020204" charset="-122"/>
                </a:endParaRPr>
              </a:p>
            </p:txBody>
          </p:sp>
        </p:grpSp>
        <p:grpSp>
          <p:nvGrpSpPr>
            <p:cNvPr id="173" name="组合 172"/>
            <p:cNvGrpSpPr/>
            <p:nvPr/>
          </p:nvGrpSpPr>
          <p:grpSpPr>
            <a:xfrm>
              <a:off x="5241448" y="4429556"/>
              <a:ext cx="414002" cy="367839"/>
              <a:chOff x="3972" y="4678"/>
              <a:chExt cx="1659" cy="1474"/>
            </a:xfrm>
          </p:grpSpPr>
          <p:sp>
            <p:nvSpPr>
              <p:cNvPr id="254" name="椭圆 253"/>
              <p:cNvSpPr/>
              <p:nvPr/>
            </p:nvSpPr>
            <p:spPr>
              <a:xfrm flipH="1">
                <a:off x="4079" y="4678"/>
                <a:ext cx="1444" cy="1444"/>
              </a:xfrm>
              <a:prstGeom prst="ellipse">
                <a:avLst/>
              </a:prstGeom>
              <a:solidFill>
                <a:srgbClr val="044DF4">
                  <a:alpha val="8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800">
                  <a:solidFill>
                    <a:srgbClr val="044DF4"/>
                  </a:solidFill>
                  <a:latin typeface="微软雅黑" panose="020B0503020204020204" charset="-122"/>
                  <a:ea typeface="微软雅黑" panose="020B0503020204020204" charset="-122"/>
                  <a:cs typeface="微软雅黑" panose="020B0503020204020204" charset="-122"/>
                </a:endParaRPr>
              </a:p>
            </p:txBody>
          </p:sp>
          <p:sp>
            <p:nvSpPr>
              <p:cNvPr id="255" name="文本框 254"/>
              <p:cNvSpPr txBox="1"/>
              <p:nvPr/>
            </p:nvSpPr>
            <p:spPr>
              <a:xfrm>
                <a:off x="3972" y="4906"/>
                <a:ext cx="1659" cy="1246"/>
              </a:xfrm>
              <a:prstGeom prst="rect">
                <a:avLst/>
              </a:prstGeom>
              <a:noFill/>
            </p:spPr>
            <p:txBody>
              <a:bodyPr wrap="square">
                <a:spAutoFit/>
              </a:bodyPr>
              <a:lstStyle/>
              <a:p>
                <a:pPr algn="ctr"/>
                <a:r>
                  <a:rPr lang="zh-CN" altLang="en-US" sz="800" b="1" dirty="0">
                    <a:solidFill>
                      <a:srgbClr val="044DF4"/>
                    </a:solidFill>
                    <a:latin typeface="微软雅黑" panose="020B0503020204020204" charset="-122"/>
                    <a:ea typeface="微软雅黑" panose="020B0503020204020204" charset="-122"/>
                    <a:cs typeface="微软雅黑" panose="020B0503020204020204" charset="-122"/>
                  </a:rPr>
                  <a:t>企业</a:t>
                </a:r>
                <a:endParaRPr lang="zh-CN" altLang="en-US" sz="800" b="1" dirty="0">
                  <a:solidFill>
                    <a:srgbClr val="044DF4"/>
                  </a:solidFill>
                  <a:latin typeface="微软雅黑" panose="020B0503020204020204" charset="-122"/>
                  <a:ea typeface="微软雅黑" panose="020B0503020204020204" charset="-122"/>
                  <a:cs typeface="微软雅黑" panose="020B0503020204020204" charset="-122"/>
                </a:endParaRPr>
              </a:p>
              <a:p>
                <a:pPr algn="ctr"/>
                <a:r>
                  <a:rPr lang="zh-CN" altLang="en-US" sz="800" b="1" dirty="0">
                    <a:solidFill>
                      <a:srgbClr val="044DF4"/>
                    </a:solidFill>
                    <a:latin typeface="微软雅黑" panose="020B0503020204020204" charset="-122"/>
                    <a:ea typeface="微软雅黑" panose="020B0503020204020204" charset="-122"/>
                    <a:cs typeface="微软雅黑" panose="020B0503020204020204" charset="-122"/>
                  </a:rPr>
                  <a:t>征信</a:t>
                </a:r>
                <a:endParaRPr sz="800">
                  <a:latin typeface="微软雅黑" panose="020B0503020204020204" charset="-122"/>
                  <a:ea typeface="微软雅黑" panose="020B0503020204020204" charset="-122"/>
                  <a:cs typeface="微软雅黑" panose="020B0503020204020204" charset="-122"/>
                </a:endParaRPr>
              </a:p>
            </p:txBody>
          </p:sp>
        </p:grpSp>
        <p:grpSp>
          <p:nvGrpSpPr>
            <p:cNvPr id="174" name="组合 173"/>
            <p:cNvGrpSpPr/>
            <p:nvPr/>
          </p:nvGrpSpPr>
          <p:grpSpPr>
            <a:xfrm>
              <a:off x="3831755" y="4429556"/>
              <a:ext cx="414002" cy="367839"/>
              <a:chOff x="3972" y="4678"/>
              <a:chExt cx="1659" cy="1474"/>
            </a:xfrm>
          </p:grpSpPr>
          <p:sp>
            <p:nvSpPr>
              <p:cNvPr id="252" name="椭圆 251"/>
              <p:cNvSpPr/>
              <p:nvPr/>
            </p:nvSpPr>
            <p:spPr>
              <a:xfrm flipH="1">
                <a:off x="4079" y="4678"/>
                <a:ext cx="1444" cy="1444"/>
              </a:xfrm>
              <a:prstGeom prst="ellipse">
                <a:avLst/>
              </a:prstGeom>
              <a:solidFill>
                <a:srgbClr val="044DF4">
                  <a:alpha val="8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800">
                  <a:solidFill>
                    <a:srgbClr val="044DF4"/>
                  </a:solidFill>
                  <a:latin typeface="微软雅黑" panose="020B0503020204020204" charset="-122"/>
                  <a:ea typeface="微软雅黑" panose="020B0503020204020204" charset="-122"/>
                  <a:cs typeface="微软雅黑" panose="020B0503020204020204" charset="-122"/>
                </a:endParaRPr>
              </a:p>
            </p:txBody>
          </p:sp>
          <p:sp>
            <p:nvSpPr>
              <p:cNvPr id="253" name="文本框 252"/>
              <p:cNvSpPr txBox="1"/>
              <p:nvPr/>
            </p:nvSpPr>
            <p:spPr>
              <a:xfrm>
                <a:off x="3972" y="4906"/>
                <a:ext cx="1659" cy="1246"/>
              </a:xfrm>
              <a:prstGeom prst="rect">
                <a:avLst/>
              </a:prstGeom>
              <a:noFill/>
            </p:spPr>
            <p:txBody>
              <a:bodyPr wrap="square">
                <a:spAutoFit/>
              </a:bodyPr>
              <a:lstStyle/>
              <a:p>
                <a:pPr algn="ctr"/>
                <a:r>
                  <a:rPr lang="zh-CN" altLang="en-US" sz="800" b="1">
                    <a:solidFill>
                      <a:srgbClr val="044DF4"/>
                    </a:solidFill>
                    <a:latin typeface="微软雅黑" panose="020B0503020204020204" charset="-122"/>
                    <a:ea typeface="微软雅黑" panose="020B0503020204020204" charset="-122"/>
                    <a:cs typeface="微软雅黑" panose="020B0503020204020204" charset="-122"/>
                  </a:rPr>
                  <a:t>企业</a:t>
                </a:r>
                <a:endParaRPr lang="zh-CN" altLang="en-US" sz="800" b="1">
                  <a:solidFill>
                    <a:srgbClr val="044DF4"/>
                  </a:solidFill>
                  <a:latin typeface="微软雅黑" panose="020B0503020204020204" charset="-122"/>
                  <a:ea typeface="微软雅黑" panose="020B0503020204020204" charset="-122"/>
                  <a:cs typeface="微软雅黑" panose="020B0503020204020204" charset="-122"/>
                </a:endParaRPr>
              </a:p>
              <a:p>
                <a:pPr algn="ctr"/>
                <a:r>
                  <a:rPr lang="zh-CN" altLang="en-US" sz="800" b="1">
                    <a:solidFill>
                      <a:srgbClr val="044DF4"/>
                    </a:solidFill>
                    <a:latin typeface="微软雅黑" panose="020B0503020204020204" charset="-122"/>
                    <a:ea typeface="微软雅黑" panose="020B0503020204020204" charset="-122"/>
                    <a:cs typeface="微软雅黑" panose="020B0503020204020204" charset="-122"/>
                  </a:rPr>
                  <a:t>征信</a:t>
                </a:r>
                <a:endParaRPr lang="zh-CN" altLang="en-US" sz="800">
                  <a:latin typeface="微软雅黑" panose="020B0503020204020204" charset="-122"/>
                  <a:ea typeface="微软雅黑" panose="020B0503020204020204" charset="-122"/>
                  <a:cs typeface="微软雅黑" panose="020B0503020204020204" charset="-122"/>
                </a:endParaRPr>
              </a:p>
            </p:txBody>
          </p:sp>
        </p:grpSp>
        <p:grpSp>
          <p:nvGrpSpPr>
            <p:cNvPr id="175" name="组合 174"/>
            <p:cNvGrpSpPr/>
            <p:nvPr/>
          </p:nvGrpSpPr>
          <p:grpSpPr>
            <a:xfrm>
              <a:off x="8996574" y="3756460"/>
              <a:ext cx="687622" cy="598509"/>
              <a:chOff x="14167" y="4678"/>
              <a:chExt cx="1659" cy="1444"/>
            </a:xfrm>
          </p:grpSpPr>
          <p:sp>
            <p:nvSpPr>
              <p:cNvPr id="250" name="椭圆 249"/>
              <p:cNvSpPr/>
              <p:nvPr/>
            </p:nvSpPr>
            <p:spPr>
              <a:xfrm flipH="1">
                <a:off x="14274" y="4678"/>
                <a:ext cx="1444" cy="1444"/>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251" name="文本框 250"/>
              <p:cNvSpPr txBox="1"/>
              <p:nvPr/>
            </p:nvSpPr>
            <p:spPr>
              <a:xfrm>
                <a:off x="14167" y="5113"/>
                <a:ext cx="1659" cy="668"/>
              </a:xfrm>
              <a:prstGeom prst="rect">
                <a:avLst/>
              </a:prstGeom>
              <a:noFill/>
            </p:spPr>
            <p:txBody>
              <a:bodyPr wrap="square">
                <a:spAutoFit/>
              </a:bodyPr>
              <a:lstStyle/>
              <a:p>
                <a:pPr algn="ctr"/>
                <a:r>
                  <a:rPr lang="zh-CN" altLang="en-US" sz="1200">
                    <a:solidFill>
                      <a:schemeClr val="bg1"/>
                    </a:solidFill>
                    <a:latin typeface="微软雅黑" panose="020B0503020204020204" charset="-122"/>
                    <a:ea typeface="微软雅黑" panose="020B0503020204020204" charset="-122"/>
                    <a:cs typeface="微软雅黑" panose="020B0503020204020204" charset="-122"/>
                  </a:rPr>
                  <a:t>归档</a:t>
                </a:r>
                <a:endParaRPr sz="1200">
                  <a:latin typeface="微软雅黑" panose="020B0503020204020204" charset="-122"/>
                  <a:ea typeface="微软雅黑" panose="020B0503020204020204" charset="-122"/>
                  <a:cs typeface="微软雅黑" panose="020B0503020204020204" charset="-122"/>
                </a:endParaRPr>
              </a:p>
            </p:txBody>
          </p:sp>
        </p:grpSp>
        <p:grpSp>
          <p:nvGrpSpPr>
            <p:cNvPr id="176" name="组合 175"/>
            <p:cNvGrpSpPr/>
            <p:nvPr/>
          </p:nvGrpSpPr>
          <p:grpSpPr>
            <a:xfrm>
              <a:off x="8504202" y="3993542"/>
              <a:ext cx="476652" cy="92844"/>
              <a:chOff x="2606" y="5250"/>
              <a:chExt cx="1150" cy="224"/>
            </a:xfrm>
          </p:grpSpPr>
          <p:grpSp>
            <p:nvGrpSpPr>
              <p:cNvPr id="241" name="组合 240"/>
              <p:cNvGrpSpPr/>
              <p:nvPr/>
            </p:nvGrpSpPr>
            <p:grpSpPr>
              <a:xfrm>
                <a:off x="2606" y="5334"/>
                <a:ext cx="342" cy="56"/>
                <a:chOff x="2540" y="5334"/>
                <a:chExt cx="342" cy="56"/>
              </a:xfrm>
            </p:grpSpPr>
            <p:sp>
              <p:nvSpPr>
                <p:cNvPr id="247" name="椭圆 246"/>
                <p:cNvSpPr/>
                <p:nvPr/>
              </p:nvSpPr>
              <p:spPr>
                <a:xfrm flipH="1">
                  <a:off x="2540" y="5334"/>
                  <a:ext cx="57" cy="57"/>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248" name="椭圆 247"/>
                <p:cNvSpPr/>
                <p:nvPr/>
              </p:nvSpPr>
              <p:spPr>
                <a:xfrm flipH="1">
                  <a:off x="2683" y="5334"/>
                  <a:ext cx="57" cy="57"/>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249" name="椭圆 248"/>
                <p:cNvSpPr/>
                <p:nvPr/>
              </p:nvSpPr>
              <p:spPr>
                <a:xfrm flipH="1">
                  <a:off x="2826" y="5334"/>
                  <a:ext cx="57" cy="57"/>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grpSp>
          <p:sp>
            <p:nvSpPr>
              <p:cNvPr id="242" name="L 形 241"/>
              <p:cNvSpPr/>
              <p:nvPr/>
            </p:nvSpPr>
            <p:spPr>
              <a:xfrm rot="13500000">
                <a:off x="2981" y="5249"/>
                <a:ext cx="224" cy="227"/>
              </a:xfrm>
              <a:prstGeom prst="corner">
                <a:avLst>
                  <a:gd name="adj1" fmla="val 22525"/>
                  <a:gd name="adj2" fmla="val 21865"/>
                </a:avLst>
              </a:prstGeom>
              <a:solidFill>
                <a:srgbClr val="044DF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grpSp>
            <p:nvGrpSpPr>
              <p:cNvPr id="243" name="组合 242"/>
              <p:cNvGrpSpPr/>
              <p:nvPr/>
            </p:nvGrpSpPr>
            <p:grpSpPr>
              <a:xfrm>
                <a:off x="3414" y="5334"/>
                <a:ext cx="342" cy="56"/>
                <a:chOff x="2540" y="5334"/>
                <a:chExt cx="342" cy="56"/>
              </a:xfrm>
            </p:grpSpPr>
            <p:sp>
              <p:nvSpPr>
                <p:cNvPr id="244" name="椭圆 243"/>
                <p:cNvSpPr/>
                <p:nvPr/>
              </p:nvSpPr>
              <p:spPr>
                <a:xfrm flipH="1">
                  <a:off x="2540" y="5334"/>
                  <a:ext cx="57" cy="57"/>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245" name="椭圆 244"/>
                <p:cNvSpPr/>
                <p:nvPr/>
              </p:nvSpPr>
              <p:spPr>
                <a:xfrm flipH="1">
                  <a:off x="2683" y="5334"/>
                  <a:ext cx="57" cy="57"/>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246" name="椭圆 245"/>
                <p:cNvSpPr/>
                <p:nvPr/>
              </p:nvSpPr>
              <p:spPr>
                <a:xfrm flipH="1">
                  <a:off x="2826" y="5334"/>
                  <a:ext cx="57" cy="57"/>
                </a:xfrm>
                <a:prstGeom prst="ellipse">
                  <a:avLst/>
                </a:prstGeom>
                <a:gradFill>
                  <a:gsLst>
                    <a:gs pos="0">
                      <a:srgbClr val="044DF4">
                        <a:lumMod val="70000"/>
                        <a:lumOff val="30000"/>
                      </a:srgbClr>
                    </a:gs>
                    <a:gs pos="100000">
                      <a:srgbClr val="044DF4"/>
                    </a:gs>
                  </a:gsLst>
                  <a:lin ang="54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200">
                    <a:latin typeface="微软雅黑" panose="020B0503020204020204" charset="-122"/>
                    <a:ea typeface="微软雅黑" panose="020B0503020204020204" charset="-122"/>
                    <a:cs typeface="微软雅黑" panose="020B0503020204020204" charset="-122"/>
                  </a:endParaRPr>
                </a:p>
              </p:txBody>
            </p:sp>
          </p:grpSp>
        </p:grpSp>
        <p:grpSp>
          <p:nvGrpSpPr>
            <p:cNvPr id="177" name="组合 176"/>
            <p:cNvGrpSpPr/>
            <p:nvPr/>
          </p:nvGrpSpPr>
          <p:grpSpPr>
            <a:xfrm>
              <a:off x="6025574" y="4671841"/>
              <a:ext cx="414002" cy="367839"/>
              <a:chOff x="3972" y="4678"/>
              <a:chExt cx="1659" cy="1474"/>
            </a:xfrm>
          </p:grpSpPr>
          <p:sp>
            <p:nvSpPr>
              <p:cNvPr id="239" name="椭圆 238"/>
              <p:cNvSpPr/>
              <p:nvPr/>
            </p:nvSpPr>
            <p:spPr>
              <a:xfrm flipH="1">
                <a:off x="4079" y="4678"/>
                <a:ext cx="1444" cy="1444"/>
              </a:xfrm>
              <a:prstGeom prst="ellipse">
                <a:avLst/>
              </a:prstGeom>
              <a:solidFill>
                <a:srgbClr val="044DF4">
                  <a:alpha val="8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800">
                  <a:solidFill>
                    <a:srgbClr val="044DF4"/>
                  </a:solidFill>
                  <a:latin typeface="微软雅黑" panose="020B0503020204020204" charset="-122"/>
                  <a:ea typeface="微软雅黑" panose="020B0503020204020204" charset="-122"/>
                  <a:cs typeface="微软雅黑" panose="020B0503020204020204" charset="-122"/>
                </a:endParaRPr>
              </a:p>
            </p:txBody>
          </p:sp>
          <p:sp>
            <p:nvSpPr>
              <p:cNvPr id="240" name="文本框 239"/>
              <p:cNvSpPr txBox="1"/>
              <p:nvPr/>
            </p:nvSpPr>
            <p:spPr>
              <a:xfrm>
                <a:off x="3972" y="4906"/>
                <a:ext cx="1659" cy="1246"/>
              </a:xfrm>
              <a:prstGeom prst="rect">
                <a:avLst/>
              </a:prstGeom>
              <a:noFill/>
            </p:spPr>
            <p:txBody>
              <a:bodyPr wrap="square">
                <a:spAutoFit/>
              </a:bodyPr>
              <a:lstStyle/>
              <a:p>
                <a:pPr algn="ctr"/>
                <a:r>
                  <a:rPr lang="zh-CN" altLang="en-US" sz="800" b="1" dirty="0">
                    <a:solidFill>
                      <a:srgbClr val="044DF4"/>
                    </a:solidFill>
                    <a:latin typeface="微软雅黑" panose="020B0503020204020204" charset="-122"/>
                    <a:ea typeface="微软雅黑" panose="020B0503020204020204" charset="-122"/>
                    <a:cs typeface="微软雅黑" panose="020B0503020204020204" charset="-122"/>
                  </a:rPr>
                  <a:t>企业</a:t>
                </a:r>
                <a:endParaRPr lang="zh-CN" altLang="en-US" sz="800" b="1" dirty="0">
                  <a:solidFill>
                    <a:srgbClr val="044DF4"/>
                  </a:solidFill>
                  <a:latin typeface="微软雅黑" panose="020B0503020204020204" charset="-122"/>
                  <a:ea typeface="微软雅黑" panose="020B0503020204020204" charset="-122"/>
                  <a:cs typeface="微软雅黑" panose="020B0503020204020204" charset="-122"/>
                </a:endParaRPr>
              </a:p>
              <a:p>
                <a:pPr algn="ctr"/>
                <a:r>
                  <a:rPr lang="zh-CN" altLang="en-US" sz="800" b="1" dirty="0">
                    <a:solidFill>
                      <a:srgbClr val="044DF4"/>
                    </a:solidFill>
                    <a:latin typeface="微软雅黑" panose="020B0503020204020204" charset="-122"/>
                    <a:ea typeface="微软雅黑" panose="020B0503020204020204" charset="-122"/>
                    <a:cs typeface="微软雅黑" panose="020B0503020204020204" charset="-122"/>
                  </a:rPr>
                  <a:t>征信</a:t>
                </a:r>
                <a:endParaRPr lang="zh-CN" altLang="en-US" sz="800" b="1" dirty="0">
                  <a:solidFill>
                    <a:srgbClr val="044DF4"/>
                  </a:solidFill>
                  <a:latin typeface="微软雅黑" panose="020B0503020204020204" charset="-122"/>
                  <a:ea typeface="微软雅黑" panose="020B0503020204020204" charset="-122"/>
                  <a:cs typeface="微软雅黑" panose="020B0503020204020204" charset="-122"/>
                </a:endParaRPr>
              </a:p>
            </p:txBody>
          </p:sp>
        </p:grpSp>
        <p:grpSp>
          <p:nvGrpSpPr>
            <p:cNvPr id="178" name="组合 177"/>
            <p:cNvGrpSpPr/>
            <p:nvPr/>
          </p:nvGrpSpPr>
          <p:grpSpPr>
            <a:xfrm>
              <a:off x="6384929" y="4388337"/>
              <a:ext cx="414002" cy="367839"/>
              <a:chOff x="3972" y="4678"/>
              <a:chExt cx="1659" cy="1474"/>
            </a:xfrm>
          </p:grpSpPr>
          <p:sp>
            <p:nvSpPr>
              <p:cNvPr id="237" name="椭圆 236"/>
              <p:cNvSpPr/>
              <p:nvPr/>
            </p:nvSpPr>
            <p:spPr>
              <a:xfrm flipH="1">
                <a:off x="4079" y="4678"/>
                <a:ext cx="1444" cy="1444"/>
              </a:xfrm>
              <a:prstGeom prst="ellipse">
                <a:avLst/>
              </a:prstGeom>
              <a:solidFill>
                <a:srgbClr val="044DF4">
                  <a:alpha val="8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800">
                  <a:solidFill>
                    <a:srgbClr val="044DF4"/>
                  </a:solidFill>
                  <a:latin typeface="微软雅黑" panose="020B0503020204020204" charset="-122"/>
                  <a:ea typeface="微软雅黑" panose="020B0503020204020204" charset="-122"/>
                  <a:cs typeface="微软雅黑" panose="020B0503020204020204" charset="-122"/>
                </a:endParaRPr>
              </a:p>
            </p:txBody>
          </p:sp>
          <p:sp>
            <p:nvSpPr>
              <p:cNvPr id="238" name="文本框 237"/>
              <p:cNvSpPr txBox="1"/>
              <p:nvPr/>
            </p:nvSpPr>
            <p:spPr>
              <a:xfrm>
                <a:off x="3972" y="4906"/>
                <a:ext cx="1659" cy="1246"/>
              </a:xfrm>
              <a:prstGeom prst="rect">
                <a:avLst/>
              </a:prstGeom>
              <a:noFill/>
            </p:spPr>
            <p:txBody>
              <a:bodyPr wrap="square">
                <a:spAutoFit/>
              </a:bodyPr>
              <a:lstStyle/>
              <a:p>
                <a:pPr algn="ctr"/>
                <a:r>
                  <a:rPr lang="zh-CN" altLang="en-US" sz="800" b="1" dirty="0">
                    <a:solidFill>
                      <a:srgbClr val="044DF4"/>
                    </a:solidFill>
                    <a:latin typeface="微软雅黑" panose="020B0503020204020204" charset="-122"/>
                    <a:ea typeface="微软雅黑" panose="020B0503020204020204" charset="-122"/>
                    <a:cs typeface="微软雅黑" panose="020B0503020204020204" charset="-122"/>
                  </a:rPr>
                  <a:t>合同</a:t>
                </a:r>
                <a:endParaRPr lang="zh-CN" altLang="en-US" sz="800" b="1" dirty="0">
                  <a:solidFill>
                    <a:srgbClr val="044DF4"/>
                  </a:solidFill>
                  <a:latin typeface="微软雅黑" panose="020B0503020204020204" charset="-122"/>
                  <a:ea typeface="微软雅黑" panose="020B0503020204020204" charset="-122"/>
                  <a:cs typeface="微软雅黑" panose="020B0503020204020204" charset="-122"/>
                </a:endParaRPr>
              </a:p>
              <a:p>
                <a:pPr algn="ctr"/>
                <a:r>
                  <a:rPr lang="zh-CN" altLang="en-US" sz="800" b="1" dirty="0">
                    <a:solidFill>
                      <a:srgbClr val="044DF4"/>
                    </a:solidFill>
                    <a:latin typeface="微软雅黑" panose="020B0503020204020204" charset="-122"/>
                    <a:ea typeface="微软雅黑" panose="020B0503020204020204" charset="-122"/>
                    <a:cs typeface="微软雅黑" panose="020B0503020204020204" charset="-122"/>
                  </a:rPr>
                  <a:t>对比</a:t>
                </a:r>
                <a:endParaRPr sz="800">
                  <a:latin typeface="微软雅黑" panose="020B0503020204020204" charset="-122"/>
                  <a:ea typeface="微软雅黑" panose="020B0503020204020204" charset="-122"/>
                  <a:cs typeface="微软雅黑" panose="020B0503020204020204" charset="-122"/>
                </a:endParaRPr>
              </a:p>
            </p:txBody>
          </p:sp>
        </p:grpSp>
        <p:grpSp>
          <p:nvGrpSpPr>
            <p:cNvPr id="179" name="组合 178"/>
            <p:cNvGrpSpPr/>
            <p:nvPr/>
          </p:nvGrpSpPr>
          <p:grpSpPr>
            <a:xfrm>
              <a:off x="4921462" y="4746447"/>
              <a:ext cx="414002" cy="367839"/>
              <a:chOff x="3972" y="4678"/>
              <a:chExt cx="1659" cy="1474"/>
            </a:xfrm>
          </p:grpSpPr>
          <p:sp>
            <p:nvSpPr>
              <p:cNvPr id="235" name="椭圆 234"/>
              <p:cNvSpPr/>
              <p:nvPr/>
            </p:nvSpPr>
            <p:spPr>
              <a:xfrm flipH="1">
                <a:off x="4079" y="4678"/>
                <a:ext cx="1444" cy="1444"/>
              </a:xfrm>
              <a:prstGeom prst="ellipse">
                <a:avLst/>
              </a:prstGeom>
              <a:solidFill>
                <a:srgbClr val="044DF4">
                  <a:alpha val="8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800">
                  <a:solidFill>
                    <a:srgbClr val="044DF4"/>
                  </a:solidFill>
                  <a:latin typeface="微软雅黑" panose="020B0503020204020204" charset="-122"/>
                  <a:ea typeface="微软雅黑" panose="020B0503020204020204" charset="-122"/>
                  <a:cs typeface="微软雅黑" panose="020B0503020204020204" charset="-122"/>
                </a:endParaRPr>
              </a:p>
            </p:txBody>
          </p:sp>
          <p:sp>
            <p:nvSpPr>
              <p:cNvPr id="236" name="文本框 235"/>
              <p:cNvSpPr txBox="1"/>
              <p:nvPr/>
            </p:nvSpPr>
            <p:spPr>
              <a:xfrm>
                <a:off x="3972" y="4906"/>
                <a:ext cx="1659" cy="1246"/>
              </a:xfrm>
              <a:prstGeom prst="rect">
                <a:avLst/>
              </a:prstGeom>
              <a:noFill/>
            </p:spPr>
            <p:txBody>
              <a:bodyPr wrap="square">
                <a:spAutoFit/>
              </a:bodyPr>
              <a:lstStyle/>
              <a:p>
                <a:pPr algn="ctr"/>
                <a:r>
                  <a:rPr lang="zh-CN" altLang="en-US" sz="800" b="1" dirty="0">
                    <a:solidFill>
                      <a:srgbClr val="044DF4"/>
                    </a:solidFill>
                    <a:latin typeface="微软雅黑" panose="020B0503020204020204" charset="-122"/>
                    <a:ea typeface="微软雅黑" panose="020B0503020204020204" charset="-122"/>
                    <a:cs typeface="微软雅黑" panose="020B0503020204020204" charset="-122"/>
                  </a:rPr>
                  <a:t>合同</a:t>
                </a:r>
                <a:endParaRPr lang="zh-CN" altLang="en-US" sz="800" b="1" dirty="0">
                  <a:solidFill>
                    <a:srgbClr val="044DF4"/>
                  </a:solidFill>
                  <a:latin typeface="微软雅黑" panose="020B0503020204020204" charset="-122"/>
                  <a:ea typeface="微软雅黑" panose="020B0503020204020204" charset="-122"/>
                  <a:cs typeface="微软雅黑" panose="020B0503020204020204" charset="-122"/>
                </a:endParaRPr>
              </a:p>
              <a:p>
                <a:pPr algn="ctr"/>
                <a:r>
                  <a:rPr lang="zh-CN" altLang="en-US" sz="800" b="1" dirty="0">
                    <a:solidFill>
                      <a:srgbClr val="044DF4"/>
                    </a:solidFill>
                    <a:latin typeface="微软雅黑" panose="020B0503020204020204" charset="-122"/>
                    <a:ea typeface="微软雅黑" panose="020B0503020204020204" charset="-122"/>
                    <a:cs typeface="微软雅黑" panose="020B0503020204020204" charset="-122"/>
                  </a:rPr>
                  <a:t>对比</a:t>
                </a:r>
                <a:endParaRPr sz="800">
                  <a:latin typeface="微软雅黑" panose="020B0503020204020204" charset="-122"/>
                  <a:ea typeface="微软雅黑" panose="020B0503020204020204" charset="-122"/>
                  <a:cs typeface="微软雅黑" panose="020B0503020204020204" charset="-122"/>
                </a:endParaRPr>
              </a:p>
            </p:txBody>
          </p:sp>
        </p:grpSp>
        <p:grpSp>
          <p:nvGrpSpPr>
            <p:cNvPr id="180" name="组合 179"/>
            <p:cNvGrpSpPr/>
            <p:nvPr/>
          </p:nvGrpSpPr>
          <p:grpSpPr>
            <a:xfrm>
              <a:off x="6426377" y="3317321"/>
              <a:ext cx="414002" cy="367839"/>
              <a:chOff x="3972" y="4678"/>
              <a:chExt cx="1659" cy="1474"/>
            </a:xfrm>
          </p:grpSpPr>
          <p:sp>
            <p:nvSpPr>
              <p:cNvPr id="233" name="椭圆 232"/>
              <p:cNvSpPr/>
              <p:nvPr/>
            </p:nvSpPr>
            <p:spPr>
              <a:xfrm flipH="1">
                <a:off x="4079" y="4678"/>
                <a:ext cx="1444" cy="1444"/>
              </a:xfrm>
              <a:prstGeom prst="ellipse">
                <a:avLst/>
              </a:prstGeom>
              <a:solidFill>
                <a:srgbClr val="044DF4">
                  <a:alpha val="8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800">
                  <a:solidFill>
                    <a:srgbClr val="044DF4"/>
                  </a:solidFill>
                  <a:latin typeface="微软雅黑" panose="020B0503020204020204" charset="-122"/>
                  <a:ea typeface="微软雅黑" panose="020B0503020204020204" charset="-122"/>
                  <a:cs typeface="微软雅黑" panose="020B0503020204020204" charset="-122"/>
                </a:endParaRPr>
              </a:p>
            </p:txBody>
          </p:sp>
          <p:sp>
            <p:nvSpPr>
              <p:cNvPr id="234" name="文本框 233"/>
              <p:cNvSpPr txBox="1"/>
              <p:nvPr/>
            </p:nvSpPr>
            <p:spPr>
              <a:xfrm>
                <a:off x="3972" y="4906"/>
                <a:ext cx="1659" cy="1246"/>
              </a:xfrm>
              <a:prstGeom prst="rect">
                <a:avLst/>
              </a:prstGeom>
              <a:noFill/>
            </p:spPr>
            <p:txBody>
              <a:bodyPr wrap="square">
                <a:spAutoFit/>
              </a:bodyPr>
              <a:lstStyle/>
              <a:p>
                <a:pPr algn="ctr"/>
                <a:r>
                  <a:rPr lang="zh-CN" altLang="en-US" sz="800" b="1" dirty="0">
                    <a:solidFill>
                      <a:srgbClr val="044DF4"/>
                    </a:solidFill>
                    <a:latin typeface="微软雅黑" panose="020B0503020204020204" charset="-122"/>
                    <a:ea typeface="微软雅黑" panose="020B0503020204020204" charset="-122"/>
                    <a:cs typeface="微软雅黑" panose="020B0503020204020204" charset="-122"/>
                  </a:rPr>
                  <a:t>电子</a:t>
                </a:r>
                <a:endParaRPr lang="zh-CN" altLang="en-US" sz="800" b="1" dirty="0">
                  <a:solidFill>
                    <a:srgbClr val="044DF4"/>
                  </a:solidFill>
                  <a:latin typeface="微软雅黑" panose="020B0503020204020204" charset="-122"/>
                  <a:ea typeface="微软雅黑" panose="020B0503020204020204" charset="-122"/>
                  <a:cs typeface="微软雅黑" panose="020B0503020204020204" charset="-122"/>
                </a:endParaRPr>
              </a:p>
              <a:p>
                <a:pPr algn="ctr"/>
                <a:r>
                  <a:rPr lang="zh-CN" altLang="en-US" sz="800" b="1" dirty="0">
                    <a:solidFill>
                      <a:srgbClr val="044DF4"/>
                    </a:solidFill>
                    <a:latin typeface="微软雅黑" panose="020B0503020204020204" charset="-122"/>
                    <a:ea typeface="微软雅黑" panose="020B0503020204020204" charset="-122"/>
                    <a:cs typeface="微软雅黑" panose="020B0503020204020204" charset="-122"/>
                  </a:rPr>
                  <a:t>签章</a:t>
                </a:r>
                <a:endParaRPr sz="800">
                  <a:latin typeface="微软雅黑" panose="020B0503020204020204" charset="-122"/>
                  <a:ea typeface="微软雅黑" panose="020B0503020204020204" charset="-122"/>
                  <a:cs typeface="微软雅黑" panose="020B0503020204020204" charset="-122"/>
                </a:endParaRPr>
              </a:p>
            </p:txBody>
          </p:sp>
        </p:grpSp>
        <p:grpSp>
          <p:nvGrpSpPr>
            <p:cNvPr id="181" name="组合 180"/>
            <p:cNvGrpSpPr/>
            <p:nvPr/>
          </p:nvGrpSpPr>
          <p:grpSpPr>
            <a:xfrm>
              <a:off x="7829337" y="3340853"/>
              <a:ext cx="460917" cy="360353"/>
              <a:chOff x="3784" y="4678"/>
              <a:chExt cx="1847" cy="1444"/>
            </a:xfrm>
          </p:grpSpPr>
          <p:sp>
            <p:nvSpPr>
              <p:cNvPr id="231" name="椭圆 230"/>
              <p:cNvSpPr/>
              <p:nvPr/>
            </p:nvSpPr>
            <p:spPr>
              <a:xfrm flipH="1">
                <a:off x="4079" y="4678"/>
                <a:ext cx="1444" cy="1444"/>
              </a:xfrm>
              <a:prstGeom prst="ellipse">
                <a:avLst/>
              </a:prstGeom>
              <a:solidFill>
                <a:srgbClr val="044DF4">
                  <a:alpha val="8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44DF4"/>
                  </a:solidFill>
                  <a:latin typeface="微软雅黑" panose="020B0503020204020204" charset="-122"/>
                  <a:ea typeface="微软雅黑" panose="020B0503020204020204" charset="-122"/>
                  <a:cs typeface="微软雅黑" panose="020B0503020204020204" charset="-122"/>
                </a:endParaRPr>
              </a:p>
            </p:txBody>
          </p:sp>
          <p:sp>
            <p:nvSpPr>
              <p:cNvPr id="232" name="文本框 231"/>
              <p:cNvSpPr txBox="1"/>
              <p:nvPr/>
            </p:nvSpPr>
            <p:spPr>
              <a:xfrm>
                <a:off x="3784" y="4906"/>
                <a:ext cx="1847" cy="987"/>
              </a:xfrm>
              <a:prstGeom prst="rect">
                <a:avLst/>
              </a:prstGeom>
              <a:noFill/>
            </p:spPr>
            <p:txBody>
              <a:bodyPr wrap="square">
                <a:spAutoFit/>
              </a:bodyPr>
              <a:lstStyle/>
              <a:p>
                <a:pPr algn="ctr"/>
                <a:r>
                  <a:rPr lang="zh-CN" altLang="en-US" sz="1000" b="1">
                    <a:solidFill>
                      <a:srgbClr val="044DF4"/>
                    </a:solidFill>
                    <a:latin typeface="微软雅黑" panose="020B0503020204020204" charset="-122"/>
                    <a:ea typeface="微软雅黑" panose="020B0503020204020204" charset="-122"/>
                    <a:cs typeface="微软雅黑" panose="020B0503020204020204" charset="-122"/>
                  </a:rPr>
                  <a:t>预警</a:t>
                </a:r>
                <a:endParaRPr>
                  <a:latin typeface="微软雅黑" panose="020B0503020204020204" charset="-122"/>
                  <a:ea typeface="微软雅黑" panose="020B0503020204020204" charset="-122"/>
                  <a:cs typeface="微软雅黑" panose="020B0503020204020204" charset="-122"/>
                </a:endParaRPr>
              </a:p>
            </p:txBody>
          </p:sp>
        </p:grpSp>
        <p:grpSp>
          <p:nvGrpSpPr>
            <p:cNvPr id="182" name="组合 181"/>
            <p:cNvGrpSpPr/>
            <p:nvPr/>
          </p:nvGrpSpPr>
          <p:grpSpPr>
            <a:xfrm>
              <a:off x="2972799" y="2882347"/>
              <a:ext cx="467905" cy="386551"/>
              <a:chOff x="3909" y="4678"/>
              <a:chExt cx="1875" cy="1549"/>
            </a:xfrm>
          </p:grpSpPr>
          <p:sp>
            <p:nvSpPr>
              <p:cNvPr id="229" name="椭圆 228"/>
              <p:cNvSpPr/>
              <p:nvPr/>
            </p:nvSpPr>
            <p:spPr>
              <a:xfrm flipH="1">
                <a:off x="4079" y="4678"/>
                <a:ext cx="1444" cy="1444"/>
              </a:xfrm>
              <a:prstGeom prst="ellipse">
                <a:avLst/>
              </a:prstGeom>
              <a:solidFill>
                <a:srgbClr val="F48A00">
                  <a:alpha val="12000"/>
                </a:srgbClr>
              </a:solidFill>
              <a:ln w="12700" cap="flat" cmpd="sng" algn="ctr">
                <a:solidFill>
                  <a:srgbClr val="F46E00">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900">
                  <a:solidFill>
                    <a:srgbClr val="044DF4"/>
                  </a:solidFill>
                  <a:latin typeface="微软雅黑" panose="020B0503020204020204" charset="-122"/>
                  <a:ea typeface="微软雅黑" panose="020B0503020204020204" charset="-122"/>
                  <a:cs typeface="微软雅黑" panose="020B0503020204020204" charset="-122"/>
                </a:endParaRPr>
              </a:p>
            </p:txBody>
          </p:sp>
          <p:sp>
            <p:nvSpPr>
              <p:cNvPr id="230" name="文本框 229"/>
              <p:cNvSpPr txBox="1"/>
              <p:nvPr/>
            </p:nvSpPr>
            <p:spPr>
              <a:xfrm>
                <a:off x="3909" y="4691"/>
                <a:ext cx="1875" cy="1536"/>
              </a:xfrm>
              <a:prstGeom prst="rect">
                <a:avLst/>
              </a:prstGeom>
              <a:noFill/>
            </p:spPr>
            <p:txBody>
              <a:bodyPr wrap="square">
                <a:spAutoFit/>
              </a:bodyPr>
              <a:lstStyle/>
              <a:p>
                <a:pPr algn="ctr"/>
                <a:r>
                  <a:rPr lang="zh-CN" altLang="en-US" sz="900" b="1" dirty="0">
                    <a:solidFill>
                      <a:srgbClr val="F47A00"/>
                    </a:solidFill>
                    <a:latin typeface="微软雅黑" panose="020B0503020204020204" charset="-122"/>
                    <a:ea typeface="微软雅黑" panose="020B0503020204020204" charset="-122"/>
                    <a:cs typeface="微软雅黑" panose="020B0503020204020204" charset="-122"/>
                  </a:rPr>
                  <a:t>条款</a:t>
                </a:r>
                <a:endParaRPr lang="zh-CN" altLang="en-US" sz="900" b="1" dirty="0">
                  <a:solidFill>
                    <a:srgbClr val="F47A00"/>
                  </a:solidFill>
                  <a:latin typeface="微软雅黑" panose="020B0503020204020204" charset="-122"/>
                  <a:ea typeface="微软雅黑" panose="020B0503020204020204" charset="-122"/>
                  <a:cs typeface="微软雅黑" panose="020B0503020204020204" charset="-122"/>
                </a:endParaRPr>
              </a:p>
              <a:p>
                <a:pPr algn="ctr"/>
                <a:r>
                  <a:rPr lang="zh-CN" altLang="en-US" sz="900" b="1" dirty="0">
                    <a:solidFill>
                      <a:srgbClr val="F47A00"/>
                    </a:solidFill>
                    <a:latin typeface="微软雅黑" panose="020B0503020204020204" charset="-122"/>
                    <a:ea typeface="微软雅黑" panose="020B0503020204020204" charset="-122"/>
                    <a:cs typeface="微软雅黑" panose="020B0503020204020204" charset="-122"/>
                  </a:rPr>
                  <a:t>审校</a:t>
                </a:r>
                <a:endParaRPr sz="900">
                  <a:solidFill>
                    <a:srgbClr val="F47A00"/>
                  </a:solidFill>
                  <a:latin typeface="微软雅黑" panose="020B0503020204020204" charset="-122"/>
                  <a:ea typeface="微软雅黑" panose="020B0503020204020204" charset="-122"/>
                  <a:cs typeface="微软雅黑" panose="020B0503020204020204" charset="-122"/>
                </a:endParaRPr>
              </a:p>
            </p:txBody>
          </p:sp>
        </p:grpSp>
        <p:grpSp>
          <p:nvGrpSpPr>
            <p:cNvPr id="183" name="组合 182"/>
            <p:cNvGrpSpPr/>
            <p:nvPr/>
          </p:nvGrpSpPr>
          <p:grpSpPr>
            <a:xfrm>
              <a:off x="3477131" y="2956973"/>
              <a:ext cx="453181" cy="391043"/>
              <a:chOff x="3972" y="4678"/>
              <a:chExt cx="1816" cy="1567"/>
            </a:xfrm>
          </p:grpSpPr>
          <p:sp>
            <p:nvSpPr>
              <p:cNvPr id="227" name="椭圆 226"/>
              <p:cNvSpPr/>
              <p:nvPr/>
            </p:nvSpPr>
            <p:spPr>
              <a:xfrm flipH="1">
                <a:off x="4079" y="4678"/>
                <a:ext cx="1444" cy="1444"/>
              </a:xfrm>
              <a:prstGeom prst="ellipse">
                <a:avLst/>
              </a:prstGeom>
              <a:solidFill>
                <a:srgbClr val="ED7D31">
                  <a:alpha val="19000"/>
                </a:srgbClr>
              </a:solidFill>
              <a:ln w="12700" cap="flat" cmpd="sng" algn="ctr">
                <a:solidFill>
                  <a:srgbClr val="ED7D31">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44DF4"/>
                  </a:solidFill>
                  <a:latin typeface="微软雅黑" panose="020B0503020204020204" charset="-122"/>
                  <a:ea typeface="微软雅黑" panose="020B0503020204020204" charset="-122"/>
                  <a:cs typeface="微软雅黑" panose="020B0503020204020204" charset="-122"/>
                </a:endParaRPr>
              </a:p>
            </p:txBody>
          </p:sp>
          <p:sp>
            <p:nvSpPr>
              <p:cNvPr id="228" name="文本框 227"/>
              <p:cNvSpPr txBox="1"/>
              <p:nvPr/>
            </p:nvSpPr>
            <p:spPr>
              <a:xfrm>
                <a:off x="3972" y="4711"/>
                <a:ext cx="1816" cy="1534"/>
              </a:xfrm>
              <a:prstGeom prst="rect">
                <a:avLst/>
              </a:prstGeom>
              <a:noFill/>
            </p:spPr>
            <p:txBody>
              <a:bodyPr wrap="square">
                <a:spAutoFit/>
              </a:bodyPr>
              <a:lstStyle/>
              <a:p>
                <a:pPr algn="ctr"/>
                <a:r>
                  <a:rPr lang="zh-CN" altLang="en-US" sz="900" b="1" dirty="0">
                    <a:solidFill>
                      <a:srgbClr val="F47A00"/>
                    </a:solidFill>
                    <a:latin typeface="微软雅黑" panose="020B0503020204020204" charset="-122"/>
                    <a:ea typeface="微软雅黑" panose="020B0503020204020204" charset="-122"/>
                    <a:cs typeface="微软雅黑" panose="020B0503020204020204" charset="-122"/>
                  </a:rPr>
                  <a:t>智能</a:t>
                </a:r>
                <a:endParaRPr lang="zh-CN" altLang="en-US" sz="900" b="1" dirty="0">
                  <a:solidFill>
                    <a:srgbClr val="F47A00"/>
                  </a:solidFill>
                  <a:latin typeface="微软雅黑" panose="020B0503020204020204" charset="-122"/>
                  <a:ea typeface="微软雅黑" panose="020B0503020204020204" charset="-122"/>
                  <a:cs typeface="微软雅黑" panose="020B0503020204020204" charset="-122"/>
                </a:endParaRPr>
              </a:p>
              <a:p>
                <a:pPr algn="ctr"/>
                <a:r>
                  <a:rPr lang="zh-CN" altLang="en-US" sz="900" b="1" dirty="0">
                    <a:solidFill>
                      <a:srgbClr val="F47A00"/>
                    </a:solidFill>
                    <a:latin typeface="微软雅黑" panose="020B0503020204020204" charset="-122"/>
                    <a:ea typeface="微软雅黑" panose="020B0503020204020204" charset="-122"/>
                    <a:cs typeface="微软雅黑" panose="020B0503020204020204" charset="-122"/>
                  </a:rPr>
                  <a:t>填单</a:t>
                </a:r>
                <a:endParaRPr sz="900" b="1">
                  <a:solidFill>
                    <a:srgbClr val="F47A00"/>
                  </a:solidFill>
                  <a:latin typeface="微软雅黑" panose="020B0503020204020204" charset="-122"/>
                  <a:ea typeface="微软雅黑" panose="020B0503020204020204" charset="-122"/>
                  <a:cs typeface="微软雅黑" panose="020B0503020204020204" charset="-122"/>
                </a:endParaRPr>
              </a:p>
            </p:txBody>
          </p:sp>
        </p:grpSp>
        <p:grpSp>
          <p:nvGrpSpPr>
            <p:cNvPr id="184" name="组合 183"/>
            <p:cNvGrpSpPr/>
            <p:nvPr userDrawn="1"/>
          </p:nvGrpSpPr>
          <p:grpSpPr>
            <a:xfrm>
              <a:off x="4817740" y="3151155"/>
              <a:ext cx="366247" cy="329861"/>
              <a:chOff x="6901" y="5197"/>
              <a:chExt cx="614" cy="553"/>
            </a:xfrm>
          </p:grpSpPr>
          <p:sp>
            <p:nvSpPr>
              <p:cNvPr id="225" name="椭圆 224"/>
              <p:cNvSpPr/>
              <p:nvPr/>
            </p:nvSpPr>
            <p:spPr>
              <a:xfrm flipH="1">
                <a:off x="6963" y="5197"/>
                <a:ext cx="552" cy="553"/>
              </a:xfrm>
              <a:prstGeom prst="ellipse">
                <a:avLst/>
              </a:prstGeom>
              <a:solidFill>
                <a:srgbClr val="F48A00">
                  <a:alpha val="12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44DF4"/>
                  </a:solidFill>
                  <a:latin typeface="微软雅黑" panose="020B0503020204020204" charset="-122"/>
                  <a:ea typeface="微软雅黑" panose="020B0503020204020204" charset="-122"/>
                  <a:cs typeface="微软雅黑" panose="020B0503020204020204" charset="-122"/>
                </a:endParaRPr>
              </a:p>
            </p:txBody>
          </p:sp>
          <p:sp>
            <p:nvSpPr>
              <p:cNvPr id="226" name="文本框 225"/>
              <p:cNvSpPr txBox="1"/>
              <p:nvPr/>
            </p:nvSpPr>
            <p:spPr>
              <a:xfrm>
                <a:off x="6901" y="5222"/>
                <a:ext cx="614" cy="456"/>
              </a:xfrm>
              <a:prstGeom prst="rect">
                <a:avLst/>
              </a:prstGeom>
              <a:noFill/>
            </p:spPr>
            <p:txBody>
              <a:bodyPr wrap="square">
                <a:noAutofit/>
              </a:bodyPr>
              <a:lstStyle/>
              <a:p>
                <a:pPr algn="ctr"/>
                <a:r>
                  <a:rPr lang="zh-CN" altLang="en-US" sz="600" dirty="0">
                    <a:solidFill>
                      <a:srgbClr val="F47A00"/>
                    </a:solidFill>
                    <a:latin typeface="微软雅黑" panose="020B0503020204020204" charset="-122"/>
                    <a:ea typeface="微软雅黑" panose="020B0503020204020204" charset="-122"/>
                    <a:cs typeface="微软雅黑" panose="020B0503020204020204" charset="-122"/>
                  </a:rPr>
                  <a:t>风险</a:t>
                </a:r>
                <a:endParaRPr lang="zh-CN" altLang="en-US" sz="600" dirty="0">
                  <a:solidFill>
                    <a:srgbClr val="F47A00"/>
                  </a:solidFill>
                  <a:latin typeface="微软雅黑" panose="020B0503020204020204" charset="-122"/>
                  <a:ea typeface="微软雅黑" panose="020B0503020204020204" charset="-122"/>
                  <a:cs typeface="微软雅黑" panose="020B0503020204020204" charset="-122"/>
                </a:endParaRPr>
              </a:p>
              <a:p>
                <a:pPr algn="ctr"/>
                <a:r>
                  <a:rPr lang="zh-CN" altLang="en-US" sz="600" dirty="0">
                    <a:solidFill>
                      <a:srgbClr val="F47A00"/>
                    </a:solidFill>
                    <a:latin typeface="微软雅黑" panose="020B0503020204020204" charset="-122"/>
                    <a:ea typeface="微软雅黑" panose="020B0503020204020204" charset="-122"/>
                    <a:cs typeface="微软雅黑" panose="020B0503020204020204" charset="-122"/>
                  </a:rPr>
                  <a:t>详情</a:t>
                </a:r>
                <a:endParaRPr sz="600">
                  <a:latin typeface="微软雅黑" panose="020B0503020204020204" charset="-122"/>
                  <a:ea typeface="微软雅黑" panose="020B0503020204020204" charset="-122"/>
                  <a:cs typeface="微软雅黑" panose="020B0503020204020204" charset="-122"/>
                </a:endParaRPr>
              </a:p>
            </p:txBody>
          </p:sp>
        </p:grpSp>
        <p:grpSp>
          <p:nvGrpSpPr>
            <p:cNvPr id="185" name="组合 184"/>
            <p:cNvGrpSpPr/>
            <p:nvPr userDrawn="1"/>
          </p:nvGrpSpPr>
          <p:grpSpPr>
            <a:xfrm>
              <a:off x="4944496" y="2973616"/>
              <a:ext cx="356101" cy="311096"/>
              <a:chOff x="6882" y="5197"/>
              <a:chExt cx="633" cy="553"/>
            </a:xfrm>
          </p:grpSpPr>
          <p:sp>
            <p:nvSpPr>
              <p:cNvPr id="223" name="椭圆 222"/>
              <p:cNvSpPr/>
              <p:nvPr/>
            </p:nvSpPr>
            <p:spPr>
              <a:xfrm flipH="1">
                <a:off x="6963" y="5197"/>
                <a:ext cx="552" cy="553"/>
              </a:xfrm>
              <a:prstGeom prst="ellipse">
                <a:avLst/>
              </a:prstGeom>
              <a:solidFill>
                <a:srgbClr val="F48A00">
                  <a:alpha val="12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44DF4"/>
                  </a:solidFill>
                  <a:latin typeface="微软雅黑" panose="020B0503020204020204" charset="-122"/>
                  <a:ea typeface="微软雅黑" panose="020B0503020204020204" charset="-122"/>
                  <a:cs typeface="微软雅黑" panose="020B0503020204020204" charset="-122"/>
                </a:endParaRPr>
              </a:p>
            </p:txBody>
          </p:sp>
          <p:sp>
            <p:nvSpPr>
              <p:cNvPr id="224" name="文本框 223"/>
              <p:cNvSpPr txBox="1"/>
              <p:nvPr/>
            </p:nvSpPr>
            <p:spPr>
              <a:xfrm>
                <a:off x="6882" y="5208"/>
                <a:ext cx="633" cy="470"/>
              </a:xfrm>
              <a:prstGeom prst="rect">
                <a:avLst/>
              </a:prstGeom>
              <a:noFill/>
            </p:spPr>
            <p:txBody>
              <a:bodyPr wrap="square">
                <a:noAutofit/>
              </a:bodyPr>
              <a:lstStyle/>
              <a:p>
                <a:pPr algn="ctr"/>
                <a:r>
                  <a:rPr lang="zh-CN" altLang="en-US" sz="600" dirty="0">
                    <a:solidFill>
                      <a:srgbClr val="F47A00"/>
                    </a:solidFill>
                    <a:latin typeface="微软雅黑" panose="020B0503020204020204" charset="-122"/>
                    <a:ea typeface="微软雅黑" panose="020B0503020204020204" charset="-122"/>
                    <a:cs typeface="微软雅黑" panose="020B0503020204020204" charset="-122"/>
                  </a:rPr>
                  <a:t>修改建议</a:t>
                </a:r>
                <a:endParaRPr lang="zh-CN" altLang="en-US" sz="600" dirty="0">
                  <a:solidFill>
                    <a:srgbClr val="F47A00"/>
                  </a:solidFill>
                  <a:latin typeface="微软雅黑" panose="020B0503020204020204" charset="-122"/>
                  <a:ea typeface="微软雅黑" panose="020B0503020204020204" charset="-122"/>
                  <a:cs typeface="微软雅黑" panose="020B0503020204020204" charset="-122"/>
                </a:endParaRPr>
              </a:p>
            </p:txBody>
          </p:sp>
        </p:grpSp>
        <p:grpSp>
          <p:nvGrpSpPr>
            <p:cNvPr id="186" name="组合 185"/>
            <p:cNvGrpSpPr/>
            <p:nvPr userDrawn="1"/>
          </p:nvGrpSpPr>
          <p:grpSpPr>
            <a:xfrm>
              <a:off x="5158277" y="2911034"/>
              <a:ext cx="361948" cy="313726"/>
              <a:chOff x="6877" y="5197"/>
              <a:chExt cx="638" cy="553"/>
            </a:xfrm>
          </p:grpSpPr>
          <p:sp>
            <p:nvSpPr>
              <p:cNvPr id="221" name="椭圆 220"/>
              <p:cNvSpPr/>
              <p:nvPr/>
            </p:nvSpPr>
            <p:spPr>
              <a:xfrm flipH="1">
                <a:off x="6963" y="5197"/>
                <a:ext cx="552" cy="553"/>
              </a:xfrm>
              <a:prstGeom prst="ellipse">
                <a:avLst/>
              </a:prstGeom>
              <a:solidFill>
                <a:srgbClr val="F48A00">
                  <a:alpha val="12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44DF4"/>
                  </a:solidFill>
                  <a:latin typeface="微软雅黑" panose="020B0503020204020204" charset="-122"/>
                  <a:ea typeface="微软雅黑" panose="020B0503020204020204" charset="-122"/>
                  <a:cs typeface="微软雅黑" panose="020B0503020204020204" charset="-122"/>
                </a:endParaRPr>
              </a:p>
            </p:txBody>
          </p:sp>
          <p:sp>
            <p:nvSpPr>
              <p:cNvPr id="222" name="文本框 221"/>
              <p:cNvSpPr txBox="1"/>
              <p:nvPr/>
            </p:nvSpPr>
            <p:spPr>
              <a:xfrm>
                <a:off x="6877" y="5205"/>
                <a:ext cx="638" cy="473"/>
              </a:xfrm>
              <a:prstGeom prst="rect">
                <a:avLst/>
              </a:prstGeom>
              <a:noFill/>
            </p:spPr>
            <p:txBody>
              <a:bodyPr wrap="square">
                <a:noAutofit/>
              </a:bodyPr>
              <a:lstStyle/>
              <a:p>
                <a:pPr algn="ctr"/>
                <a:r>
                  <a:rPr lang="zh-CN" altLang="en-US" sz="600" dirty="0">
                    <a:solidFill>
                      <a:srgbClr val="F47A00"/>
                    </a:solidFill>
                    <a:latin typeface="微软雅黑" panose="020B0503020204020204" charset="-122"/>
                    <a:ea typeface="微软雅黑" panose="020B0503020204020204" charset="-122"/>
                    <a:cs typeface="微软雅黑" panose="020B0503020204020204" charset="-122"/>
                  </a:rPr>
                  <a:t>法律依据</a:t>
                </a:r>
                <a:endParaRPr lang="zh-CN" altLang="en-US" sz="600" dirty="0">
                  <a:solidFill>
                    <a:srgbClr val="F47A00"/>
                  </a:solidFill>
                  <a:latin typeface="微软雅黑" panose="020B0503020204020204" charset="-122"/>
                  <a:ea typeface="微软雅黑" panose="020B0503020204020204" charset="-122"/>
                  <a:cs typeface="微软雅黑" panose="020B0503020204020204" charset="-122"/>
                </a:endParaRPr>
              </a:p>
            </p:txBody>
          </p:sp>
        </p:grpSp>
        <p:grpSp>
          <p:nvGrpSpPr>
            <p:cNvPr id="187" name="组合 186"/>
            <p:cNvGrpSpPr/>
            <p:nvPr userDrawn="1"/>
          </p:nvGrpSpPr>
          <p:grpSpPr>
            <a:xfrm>
              <a:off x="5403154" y="3030627"/>
              <a:ext cx="365100" cy="311659"/>
              <a:chOff x="6963" y="5196"/>
              <a:chExt cx="649" cy="554"/>
            </a:xfrm>
          </p:grpSpPr>
          <p:sp>
            <p:nvSpPr>
              <p:cNvPr id="219" name="椭圆 218"/>
              <p:cNvSpPr/>
              <p:nvPr/>
            </p:nvSpPr>
            <p:spPr>
              <a:xfrm flipH="1">
                <a:off x="6963" y="5197"/>
                <a:ext cx="552" cy="553"/>
              </a:xfrm>
              <a:prstGeom prst="ellipse">
                <a:avLst/>
              </a:prstGeom>
              <a:solidFill>
                <a:srgbClr val="F48A00">
                  <a:alpha val="12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44DF4"/>
                  </a:solidFill>
                  <a:latin typeface="微软雅黑" panose="020B0503020204020204" charset="-122"/>
                  <a:ea typeface="微软雅黑" panose="020B0503020204020204" charset="-122"/>
                  <a:cs typeface="微软雅黑" panose="020B0503020204020204" charset="-122"/>
                </a:endParaRPr>
              </a:p>
            </p:txBody>
          </p:sp>
          <p:sp>
            <p:nvSpPr>
              <p:cNvPr id="220" name="文本框 219"/>
              <p:cNvSpPr txBox="1"/>
              <p:nvPr/>
            </p:nvSpPr>
            <p:spPr>
              <a:xfrm>
                <a:off x="6963" y="5196"/>
                <a:ext cx="649" cy="482"/>
              </a:xfrm>
              <a:prstGeom prst="rect">
                <a:avLst/>
              </a:prstGeom>
              <a:noFill/>
            </p:spPr>
            <p:txBody>
              <a:bodyPr wrap="square">
                <a:noAutofit/>
              </a:bodyPr>
              <a:lstStyle/>
              <a:p>
                <a:pPr algn="ctr"/>
                <a:r>
                  <a:rPr lang="zh-CN" altLang="en-US" sz="600" dirty="0">
                    <a:solidFill>
                      <a:srgbClr val="F47A00"/>
                    </a:solidFill>
                    <a:latin typeface="微软雅黑" panose="020B0503020204020204" charset="-122"/>
                    <a:ea typeface="微软雅黑" panose="020B0503020204020204" charset="-122"/>
                    <a:cs typeface="微软雅黑" panose="020B0503020204020204" charset="-122"/>
                  </a:rPr>
                  <a:t>司法案例</a:t>
                </a:r>
                <a:endParaRPr lang="zh-CN" altLang="en-US" sz="600" dirty="0">
                  <a:solidFill>
                    <a:srgbClr val="F47A00"/>
                  </a:solidFill>
                  <a:latin typeface="微软雅黑" panose="020B0503020204020204" charset="-122"/>
                  <a:ea typeface="微软雅黑" panose="020B0503020204020204" charset="-122"/>
                  <a:cs typeface="微软雅黑" panose="020B0503020204020204" charset="-122"/>
                </a:endParaRPr>
              </a:p>
            </p:txBody>
          </p:sp>
        </p:grpSp>
        <p:grpSp>
          <p:nvGrpSpPr>
            <p:cNvPr id="188" name="组合 187"/>
            <p:cNvGrpSpPr/>
            <p:nvPr userDrawn="1"/>
          </p:nvGrpSpPr>
          <p:grpSpPr>
            <a:xfrm>
              <a:off x="2781244" y="3095936"/>
              <a:ext cx="361713" cy="320556"/>
              <a:chOff x="6891" y="5197"/>
              <a:chExt cx="624" cy="553"/>
            </a:xfrm>
          </p:grpSpPr>
          <p:sp>
            <p:nvSpPr>
              <p:cNvPr id="217" name="椭圆 216"/>
              <p:cNvSpPr/>
              <p:nvPr/>
            </p:nvSpPr>
            <p:spPr>
              <a:xfrm flipH="1">
                <a:off x="6963" y="5197"/>
                <a:ext cx="552" cy="553"/>
              </a:xfrm>
              <a:prstGeom prst="ellipse">
                <a:avLst/>
              </a:prstGeom>
              <a:solidFill>
                <a:srgbClr val="F48A00">
                  <a:alpha val="12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44DF4"/>
                  </a:solidFill>
                  <a:latin typeface="微软雅黑" panose="020B0503020204020204" charset="-122"/>
                  <a:ea typeface="微软雅黑" panose="020B0503020204020204" charset="-122"/>
                  <a:cs typeface="微软雅黑" panose="020B0503020204020204" charset="-122"/>
                </a:endParaRPr>
              </a:p>
            </p:txBody>
          </p:sp>
          <p:sp>
            <p:nvSpPr>
              <p:cNvPr id="218" name="文本框 217"/>
              <p:cNvSpPr txBox="1"/>
              <p:nvPr/>
            </p:nvSpPr>
            <p:spPr>
              <a:xfrm>
                <a:off x="6891" y="5214"/>
                <a:ext cx="624" cy="464"/>
              </a:xfrm>
              <a:prstGeom prst="rect">
                <a:avLst/>
              </a:prstGeom>
              <a:noFill/>
            </p:spPr>
            <p:txBody>
              <a:bodyPr wrap="square">
                <a:noAutofit/>
              </a:bodyPr>
              <a:lstStyle/>
              <a:p>
                <a:pPr algn="ctr"/>
                <a:r>
                  <a:rPr lang="zh-CN" altLang="en-US" sz="600" dirty="0">
                    <a:solidFill>
                      <a:srgbClr val="F47A00"/>
                    </a:solidFill>
                    <a:latin typeface="微软雅黑" panose="020B0503020204020204" charset="-122"/>
                    <a:ea typeface="微软雅黑" panose="020B0503020204020204" charset="-122"/>
                    <a:cs typeface="微软雅黑" panose="020B0503020204020204" charset="-122"/>
                  </a:rPr>
                  <a:t>风险</a:t>
                </a:r>
                <a:endParaRPr lang="zh-CN" altLang="en-US" sz="600" dirty="0">
                  <a:solidFill>
                    <a:srgbClr val="F47A00"/>
                  </a:solidFill>
                  <a:latin typeface="微软雅黑" panose="020B0503020204020204" charset="-122"/>
                  <a:ea typeface="微软雅黑" panose="020B0503020204020204" charset="-122"/>
                  <a:cs typeface="微软雅黑" panose="020B0503020204020204" charset="-122"/>
                </a:endParaRPr>
              </a:p>
              <a:p>
                <a:pPr algn="ctr"/>
                <a:r>
                  <a:rPr lang="zh-CN" altLang="en-US" sz="600" dirty="0">
                    <a:solidFill>
                      <a:srgbClr val="F47A00"/>
                    </a:solidFill>
                    <a:latin typeface="微软雅黑" panose="020B0503020204020204" charset="-122"/>
                    <a:ea typeface="微软雅黑" panose="020B0503020204020204" charset="-122"/>
                    <a:cs typeface="微软雅黑" panose="020B0503020204020204" charset="-122"/>
                  </a:rPr>
                  <a:t>详情</a:t>
                </a:r>
                <a:endParaRPr sz="600">
                  <a:latin typeface="微软雅黑" panose="020B0503020204020204" charset="-122"/>
                  <a:ea typeface="微软雅黑" panose="020B0503020204020204" charset="-122"/>
                  <a:cs typeface="微软雅黑" panose="020B0503020204020204" charset="-122"/>
                </a:endParaRPr>
              </a:p>
            </p:txBody>
          </p:sp>
        </p:grpSp>
        <p:grpSp>
          <p:nvGrpSpPr>
            <p:cNvPr id="189" name="组合 188"/>
            <p:cNvGrpSpPr/>
            <p:nvPr userDrawn="1"/>
          </p:nvGrpSpPr>
          <p:grpSpPr>
            <a:xfrm>
              <a:off x="2665836" y="2891802"/>
              <a:ext cx="358681" cy="330584"/>
              <a:chOff x="6915" y="5197"/>
              <a:chExt cx="600" cy="553"/>
            </a:xfrm>
          </p:grpSpPr>
          <p:sp>
            <p:nvSpPr>
              <p:cNvPr id="215" name="椭圆 214"/>
              <p:cNvSpPr/>
              <p:nvPr/>
            </p:nvSpPr>
            <p:spPr>
              <a:xfrm flipH="1">
                <a:off x="6963" y="5197"/>
                <a:ext cx="552" cy="553"/>
              </a:xfrm>
              <a:prstGeom prst="ellipse">
                <a:avLst/>
              </a:prstGeom>
              <a:solidFill>
                <a:srgbClr val="F48A00">
                  <a:alpha val="12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44DF4"/>
                  </a:solidFill>
                  <a:latin typeface="微软雅黑" panose="020B0503020204020204" charset="-122"/>
                  <a:ea typeface="微软雅黑" panose="020B0503020204020204" charset="-122"/>
                  <a:cs typeface="微软雅黑" panose="020B0503020204020204" charset="-122"/>
                </a:endParaRPr>
              </a:p>
            </p:txBody>
          </p:sp>
          <p:sp>
            <p:nvSpPr>
              <p:cNvPr id="216" name="文本框 215"/>
              <p:cNvSpPr txBox="1"/>
              <p:nvPr/>
            </p:nvSpPr>
            <p:spPr>
              <a:xfrm>
                <a:off x="6915" y="5232"/>
                <a:ext cx="600" cy="446"/>
              </a:xfrm>
              <a:prstGeom prst="rect">
                <a:avLst/>
              </a:prstGeom>
              <a:noFill/>
            </p:spPr>
            <p:txBody>
              <a:bodyPr wrap="square">
                <a:noAutofit/>
              </a:bodyPr>
              <a:lstStyle/>
              <a:p>
                <a:pPr algn="ctr"/>
                <a:r>
                  <a:rPr lang="zh-CN" altLang="en-US" sz="600" dirty="0">
                    <a:solidFill>
                      <a:srgbClr val="F47A00"/>
                    </a:solidFill>
                    <a:latin typeface="微软雅黑" panose="020B0503020204020204" charset="-122"/>
                    <a:ea typeface="微软雅黑" panose="020B0503020204020204" charset="-122"/>
                    <a:cs typeface="微软雅黑" panose="020B0503020204020204" charset="-122"/>
                  </a:rPr>
                  <a:t>修改建议</a:t>
                </a:r>
                <a:endParaRPr lang="zh-CN" altLang="en-US" sz="600" dirty="0">
                  <a:solidFill>
                    <a:srgbClr val="F47A00"/>
                  </a:solidFill>
                  <a:latin typeface="微软雅黑" panose="020B0503020204020204" charset="-122"/>
                  <a:ea typeface="微软雅黑" panose="020B0503020204020204" charset="-122"/>
                  <a:cs typeface="微软雅黑" panose="020B0503020204020204" charset="-122"/>
                </a:endParaRPr>
              </a:p>
            </p:txBody>
          </p:sp>
        </p:grpSp>
        <p:grpSp>
          <p:nvGrpSpPr>
            <p:cNvPr id="190" name="组合 189"/>
            <p:cNvGrpSpPr/>
            <p:nvPr userDrawn="1"/>
          </p:nvGrpSpPr>
          <p:grpSpPr>
            <a:xfrm>
              <a:off x="2726278" y="2689993"/>
              <a:ext cx="353386" cy="311183"/>
              <a:chOff x="6887" y="5197"/>
              <a:chExt cx="628" cy="553"/>
            </a:xfrm>
          </p:grpSpPr>
          <p:sp>
            <p:nvSpPr>
              <p:cNvPr id="213" name="椭圆 212"/>
              <p:cNvSpPr/>
              <p:nvPr/>
            </p:nvSpPr>
            <p:spPr>
              <a:xfrm flipH="1">
                <a:off x="6963" y="5197"/>
                <a:ext cx="552" cy="553"/>
              </a:xfrm>
              <a:prstGeom prst="ellipse">
                <a:avLst/>
              </a:prstGeom>
              <a:solidFill>
                <a:srgbClr val="F48A00">
                  <a:alpha val="12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44DF4"/>
                  </a:solidFill>
                  <a:latin typeface="微软雅黑" panose="020B0503020204020204" charset="-122"/>
                  <a:ea typeface="微软雅黑" panose="020B0503020204020204" charset="-122"/>
                  <a:cs typeface="微软雅黑" panose="020B0503020204020204" charset="-122"/>
                </a:endParaRPr>
              </a:p>
            </p:txBody>
          </p:sp>
          <p:sp>
            <p:nvSpPr>
              <p:cNvPr id="214" name="文本框 213"/>
              <p:cNvSpPr txBox="1"/>
              <p:nvPr/>
            </p:nvSpPr>
            <p:spPr>
              <a:xfrm>
                <a:off x="6887" y="5211"/>
                <a:ext cx="628" cy="467"/>
              </a:xfrm>
              <a:prstGeom prst="rect">
                <a:avLst/>
              </a:prstGeom>
              <a:noFill/>
            </p:spPr>
            <p:txBody>
              <a:bodyPr wrap="square">
                <a:noAutofit/>
              </a:bodyPr>
              <a:lstStyle/>
              <a:p>
                <a:pPr algn="ctr"/>
                <a:r>
                  <a:rPr lang="zh-CN" altLang="en-US" sz="600" dirty="0">
                    <a:solidFill>
                      <a:srgbClr val="F47A00"/>
                    </a:solidFill>
                    <a:latin typeface="微软雅黑" panose="020B0503020204020204" charset="-122"/>
                    <a:ea typeface="微软雅黑" panose="020B0503020204020204" charset="-122"/>
                    <a:cs typeface="微软雅黑" panose="020B0503020204020204" charset="-122"/>
                  </a:rPr>
                  <a:t>法律依据</a:t>
                </a:r>
                <a:endParaRPr lang="zh-CN" altLang="en-US" sz="600" dirty="0">
                  <a:solidFill>
                    <a:srgbClr val="F47A00"/>
                  </a:solidFill>
                  <a:latin typeface="微软雅黑" panose="020B0503020204020204" charset="-122"/>
                  <a:ea typeface="微软雅黑" panose="020B0503020204020204" charset="-122"/>
                  <a:cs typeface="微软雅黑" panose="020B0503020204020204" charset="-122"/>
                </a:endParaRPr>
              </a:p>
            </p:txBody>
          </p:sp>
        </p:grpSp>
        <p:grpSp>
          <p:nvGrpSpPr>
            <p:cNvPr id="191" name="组合 190"/>
            <p:cNvGrpSpPr/>
            <p:nvPr userDrawn="1"/>
          </p:nvGrpSpPr>
          <p:grpSpPr>
            <a:xfrm>
              <a:off x="2936730" y="2533245"/>
              <a:ext cx="414736" cy="349702"/>
              <a:chOff x="6919" y="5137"/>
              <a:chExt cx="727" cy="613"/>
            </a:xfrm>
          </p:grpSpPr>
          <p:sp>
            <p:nvSpPr>
              <p:cNvPr id="211" name="椭圆 210"/>
              <p:cNvSpPr/>
              <p:nvPr/>
            </p:nvSpPr>
            <p:spPr>
              <a:xfrm flipH="1">
                <a:off x="6963" y="5197"/>
                <a:ext cx="552" cy="553"/>
              </a:xfrm>
              <a:prstGeom prst="ellipse">
                <a:avLst/>
              </a:prstGeom>
              <a:solidFill>
                <a:srgbClr val="F48A00">
                  <a:alpha val="12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44DF4"/>
                  </a:solidFill>
                  <a:latin typeface="微软雅黑" panose="020B0503020204020204" charset="-122"/>
                  <a:ea typeface="微软雅黑" panose="020B0503020204020204" charset="-122"/>
                  <a:cs typeface="微软雅黑" panose="020B0503020204020204" charset="-122"/>
                </a:endParaRPr>
              </a:p>
            </p:txBody>
          </p:sp>
          <p:sp>
            <p:nvSpPr>
              <p:cNvPr id="212" name="文本框 211"/>
              <p:cNvSpPr txBox="1"/>
              <p:nvPr/>
            </p:nvSpPr>
            <p:spPr>
              <a:xfrm>
                <a:off x="6919" y="5137"/>
                <a:ext cx="727" cy="541"/>
              </a:xfrm>
              <a:prstGeom prst="rect">
                <a:avLst/>
              </a:prstGeom>
              <a:noFill/>
            </p:spPr>
            <p:txBody>
              <a:bodyPr wrap="square">
                <a:noAutofit/>
              </a:bodyPr>
              <a:lstStyle/>
              <a:p>
                <a:pPr algn="ctr"/>
                <a:r>
                  <a:rPr lang="zh-CN" altLang="en-US" sz="600" dirty="0">
                    <a:solidFill>
                      <a:srgbClr val="F47A00"/>
                    </a:solidFill>
                    <a:latin typeface="微软雅黑" panose="020B0503020204020204" charset="-122"/>
                    <a:ea typeface="微软雅黑" panose="020B0503020204020204" charset="-122"/>
                    <a:cs typeface="微软雅黑" panose="020B0503020204020204" charset="-122"/>
                  </a:rPr>
                  <a:t>司法案例</a:t>
                </a:r>
                <a:endParaRPr lang="zh-CN" altLang="en-US" sz="600" dirty="0">
                  <a:solidFill>
                    <a:srgbClr val="F47A00"/>
                  </a:solidFill>
                  <a:latin typeface="微软雅黑" panose="020B0503020204020204" charset="-122"/>
                  <a:ea typeface="微软雅黑" panose="020B0503020204020204" charset="-122"/>
                  <a:cs typeface="微软雅黑" panose="020B0503020204020204" charset="-122"/>
                </a:endParaRPr>
              </a:p>
            </p:txBody>
          </p:sp>
        </p:grpSp>
        <p:grpSp>
          <p:nvGrpSpPr>
            <p:cNvPr id="192" name="组合 191"/>
            <p:cNvGrpSpPr/>
            <p:nvPr/>
          </p:nvGrpSpPr>
          <p:grpSpPr>
            <a:xfrm>
              <a:off x="9004623" y="3095460"/>
              <a:ext cx="431720" cy="424987"/>
              <a:chOff x="3901" y="4678"/>
              <a:chExt cx="1730" cy="1703"/>
            </a:xfrm>
          </p:grpSpPr>
          <p:sp>
            <p:nvSpPr>
              <p:cNvPr id="209" name="椭圆 208"/>
              <p:cNvSpPr/>
              <p:nvPr/>
            </p:nvSpPr>
            <p:spPr>
              <a:xfrm flipH="1">
                <a:off x="4079" y="4678"/>
                <a:ext cx="1444" cy="1444"/>
              </a:xfrm>
              <a:prstGeom prst="ellipse">
                <a:avLst/>
              </a:prstGeom>
              <a:solidFill>
                <a:srgbClr val="F48A00">
                  <a:alpha val="19000"/>
                </a:srgbClr>
              </a:solidFill>
              <a:ln w="12700" cap="flat" cmpd="sng" algn="ctr">
                <a:solidFill>
                  <a:srgbClr val="ED7D31">
                    <a:alpha val="100000"/>
                  </a:srgbClr>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900">
                  <a:solidFill>
                    <a:srgbClr val="044DF4"/>
                  </a:solidFill>
                  <a:latin typeface="微软雅黑" panose="020B0503020204020204" charset="-122"/>
                  <a:ea typeface="微软雅黑" panose="020B0503020204020204" charset="-122"/>
                  <a:cs typeface="微软雅黑" panose="020B0503020204020204" charset="-122"/>
                </a:endParaRPr>
              </a:p>
            </p:txBody>
          </p:sp>
          <p:sp>
            <p:nvSpPr>
              <p:cNvPr id="210" name="文本框 209"/>
              <p:cNvSpPr txBox="1"/>
              <p:nvPr/>
            </p:nvSpPr>
            <p:spPr>
              <a:xfrm>
                <a:off x="3901" y="4847"/>
                <a:ext cx="1730" cy="1534"/>
              </a:xfrm>
              <a:prstGeom prst="rect">
                <a:avLst/>
              </a:prstGeom>
              <a:noFill/>
            </p:spPr>
            <p:txBody>
              <a:bodyPr wrap="square">
                <a:spAutoFit/>
              </a:bodyPr>
              <a:lstStyle/>
              <a:p>
                <a:pPr algn="ctr"/>
                <a:r>
                  <a:rPr lang="zh-CN" altLang="en-US" sz="900" b="1" dirty="0">
                    <a:solidFill>
                      <a:srgbClr val="F98914"/>
                    </a:solidFill>
                    <a:latin typeface="微软雅黑" panose="020B0503020204020204" charset="-122"/>
                    <a:ea typeface="微软雅黑" panose="020B0503020204020204" charset="-122"/>
                    <a:cs typeface="微软雅黑" panose="020B0503020204020204" charset="-122"/>
                  </a:rPr>
                  <a:t>智能</a:t>
                </a:r>
                <a:endParaRPr lang="zh-CN" altLang="en-US" sz="900" b="1" dirty="0">
                  <a:solidFill>
                    <a:srgbClr val="F98914"/>
                  </a:solidFill>
                  <a:latin typeface="微软雅黑" panose="020B0503020204020204" charset="-122"/>
                  <a:ea typeface="微软雅黑" panose="020B0503020204020204" charset="-122"/>
                  <a:cs typeface="微软雅黑" panose="020B0503020204020204" charset="-122"/>
                </a:endParaRPr>
              </a:p>
              <a:p>
                <a:pPr algn="ctr"/>
                <a:r>
                  <a:rPr lang="zh-CN" altLang="en-US" sz="900" b="1" dirty="0">
                    <a:solidFill>
                      <a:srgbClr val="F98914"/>
                    </a:solidFill>
                    <a:latin typeface="微软雅黑" panose="020B0503020204020204" charset="-122"/>
                    <a:ea typeface="微软雅黑" panose="020B0503020204020204" charset="-122"/>
                    <a:cs typeface="微软雅黑" panose="020B0503020204020204" charset="-122"/>
                  </a:rPr>
                  <a:t>填单</a:t>
                </a:r>
                <a:endParaRPr sz="900" b="1">
                  <a:solidFill>
                    <a:srgbClr val="F98914"/>
                  </a:solidFill>
                  <a:latin typeface="微软雅黑" panose="020B0503020204020204" charset="-122"/>
                  <a:ea typeface="微软雅黑" panose="020B0503020204020204" charset="-122"/>
                  <a:cs typeface="微软雅黑" panose="020B0503020204020204" charset="-122"/>
                </a:endParaRPr>
              </a:p>
            </p:txBody>
          </p:sp>
        </p:grpSp>
        <p:grpSp>
          <p:nvGrpSpPr>
            <p:cNvPr id="193" name="组合 192"/>
            <p:cNvGrpSpPr/>
            <p:nvPr userDrawn="1"/>
          </p:nvGrpSpPr>
          <p:grpSpPr>
            <a:xfrm>
              <a:off x="9212927" y="2873391"/>
              <a:ext cx="360068" cy="312586"/>
              <a:chOff x="13104" y="5153"/>
              <a:chExt cx="637" cy="553"/>
            </a:xfrm>
          </p:grpSpPr>
          <p:sp>
            <p:nvSpPr>
              <p:cNvPr id="207" name="椭圆 206"/>
              <p:cNvSpPr/>
              <p:nvPr/>
            </p:nvSpPr>
            <p:spPr>
              <a:xfrm flipH="1">
                <a:off x="13168" y="5153"/>
                <a:ext cx="552" cy="553"/>
              </a:xfrm>
              <a:prstGeom prst="ellipse">
                <a:avLst/>
              </a:prstGeom>
              <a:solidFill>
                <a:srgbClr val="F48A00">
                  <a:alpha val="23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44DF4"/>
                  </a:solidFill>
                  <a:latin typeface="微软雅黑" panose="020B0503020204020204" charset="-122"/>
                  <a:ea typeface="微软雅黑" panose="020B0503020204020204" charset="-122"/>
                  <a:cs typeface="微软雅黑" panose="020B0503020204020204" charset="-122"/>
                </a:endParaRPr>
              </a:p>
            </p:txBody>
          </p:sp>
          <p:sp>
            <p:nvSpPr>
              <p:cNvPr id="208" name="文本框 207"/>
              <p:cNvSpPr txBox="1"/>
              <p:nvPr/>
            </p:nvSpPr>
            <p:spPr>
              <a:xfrm>
                <a:off x="13104" y="5175"/>
                <a:ext cx="637" cy="367"/>
              </a:xfrm>
              <a:prstGeom prst="rect">
                <a:avLst/>
              </a:prstGeom>
              <a:noFill/>
            </p:spPr>
            <p:txBody>
              <a:bodyPr wrap="square">
                <a:noAutofit/>
              </a:bodyPr>
              <a:lstStyle/>
              <a:p>
                <a:pPr algn="ctr"/>
                <a:r>
                  <a:rPr lang="zh-CN" altLang="en-US" sz="600" dirty="0">
                    <a:solidFill>
                      <a:srgbClr val="F47A00"/>
                    </a:solidFill>
                    <a:latin typeface="微软雅黑" panose="020B0503020204020204" charset="-122"/>
                    <a:ea typeface="微软雅黑" panose="020B0503020204020204" charset="-122"/>
                    <a:cs typeface="微软雅黑" panose="020B0503020204020204" charset="-122"/>
                  </a:rPr>
                  <a:t>数据提取</a:t>
                </a:r>
                <a:endParaRPr lang="zh-CN" altLang="en-US" sz="600" dirty="0">
                  <a:solidFill>
                    <a:srgbClr val="F47A00"/>
                  </a:solidFill>
                  <a:latin typeface="微软雅黑" panose="020B0503020204020204" charset="-122"/>
                  <a:ea typeface="微软雅黑" panose="020B0503020204020204" charset="-122"/>
                  <a:cs typeface="微软雅黑" panose="020B0503020204020204" charset="-122"/>
                </a:endParaRPr>
              </a:p>
            </p:txBody>
          </p:sp>
        </p:grpSp>
        <p:grpSp>
          <p:nvGrpSpPr>
            <p:cNvPr id="194" name="组合 193"/>
            <p:cNvGrpSpPr/>
            <p:nvPr userDrawn="1"/>
          </p:nvGrpSpPr>
          <p:grpSpPr>
            <a:xfrm>
              <a:off x="9315098" y="3086550"/>
              <a:ext cx="366437" cy="312714"/>
              <a:chOff x="13153" y="5153"/>
              <a:chExt cx="648" cy="553"/>
            </a:xfrm>
          </p:grpSpPr>
          <p:sp>
            <p:nvSpPr>
              <p:cNvPr id="205" name="椭圆 204"/>
              <p:cNvSpPr/>
              <p:nvPr/>
            </p:nvSpPr>
            <p:spPr>
              <a:xfrm flipH="1">
                <a:off x="13168" y="5153"/>
                <a:ext cx="552" cy="553"/>
              </a:xfrm>
              <a:prstGeom prst="ellipse">
                <a:avLst/>
              </a:prstGeom>
              <a:solidFill>
                <a:srgbClr val="F48A00">
                  <a:alpha val="23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44DF4"/>
                  </a:solidFill>
                  <a:latin typeface="微软雅黑" panose="020B0503020204020204" charset="-122"/>
                  <a:ea typeface="微软雅黑" panose="020B0503020204020204" charset="-122"/>
                  <a:cs typeface="微软雅黑" panose="020B0503020204020204" charset="-122"/>
                </a:endParaRPr>
              </a:p>
            </p:txBody>
          </p:sp>
          <p:sp>
            <p:nvSpPr>
              <p:cNvPr id="206" name="文本框 205"/>
              <p:cNvSpPr txBox="1"/>
              <p:nvPr/>
            </p:nvSpPr>
            <p:spPr>
              <a:xfrm>
                <a:off x="13153" y="5224"/>
                <a:ext cx="648" cy="392"/>
              </a:xfrm>
              <a:prstGeom prst="rect">
                <a:avLst/>
              </a:prstGeom>
              <a:noFill/>
            </p:spPr>
            <p:txBody>
              <a:bodyPr wrap="square">
                <a:noAutofit/>
              </a:bodyPr>
              <a:lstStyle/>
              <a:p>
                <a:pPr algn="ctr"/>
                <a:r>
                  <a:rPr lang="zh-CN" altLang="en-US" sz="600" dirty="0">
                    <a:solidFill>
                      <a:srgbClr val="F98914"/>
                    </a:solidFill>
                    <a:latin typeface="微软雅黑" panose="020B0503020204020204" charset="-122"/>
                    <a:ea typeface="微软雅黑" panose="020B0503020204020204" charset="-122"/>
                    <a:cs typeface="微软雅黑" panose="020B0503020204020204" charset="-122"/>
                  </a:rPr>
                  <a:t>数据回填</a:t>
                </a:r>
                <a:endParaRPr lang="zh-CN" altLang="en-US" sz="600" dirty="0">
                  <a:solidFill>
                    <a:srgbClr val="F98914"/>
                  </a:solidFill>
                  <a:latin typeface="微软雅黑" panose="020B0503020204020204" charset="-122"/>
                  <a:ea typeface="微软雅黑" panose="020B0503020204020204" charset="-122"/>
                  <a:cs typeface="微软雅黑" panose="020B0503020204020204" charset="-122"/>
                </a:endParaRPr>
              </a:p>
            </p:txBody>
          </p:sp>
        </p:grpSp>
        <p:grpSp>
          <p:nvGrpSpPr>
            <p:cNvPr id="195" name="组合 194"/>
            <p:cNvGrpSpPr/>
            <p:nvPr userDrawn="1"/>
          </p:nvGrpSpPr>
          <p:grpSpPr>
            <a:xfrm>
              <a:off x="3380255" y="2644241"/>
              <a:ext cx="352403" cy="330556"/>
              <a:chOff x="13107" y="5131"/>
              <a:chExt cx="613" cy="575"/>
            </a:xfrm>
          </p:grpSpPr>
          <p:sp>
            <p:nvSpPr>
              <p:cNvPr id="202" name="椭圆 201"/>
              <p:cNvSpPr/>
              <p:nvPr/>
            </p:nvSpPr>
            <p:spPr>
              <a:xfrm flipH="1">
                <a:off x="13146" y="5131"/>
                <a:ext cx="574" cy="575"/>
              </a:xfrm>
              <a:prstGeom prst="ellipse">
                <a:avLst/>
              </a:prstGeom>
              <a:solidFill>
                <a:srgbClr val="F48A00">
                  <a:alpha val="23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44DF4"/>
                  </a:solidFill>
                  <a:latin typeface="微软雅黑" panose="020B0503020204020204" charset="-122"/>
                  <a:ea typeface="微软雅黑" panose="020B0503020204020204" charset="-122"/>
                  <a:cs typeface="微软雅黑" panose="020B0503020204020204" charset="-122"/>
                </a:endParaRPr>
              </a:p>
            </p:txBody>
          </p:sp>
          <p:sp>
            <p:nvSpPr>
              <p:cNvPr id="204" name="文本框 203"/>
              <p:cNvSpPr txBox="1"/>
              <p:nvPr/>
            </p:nvSpPr>
            <p:spPr>
              <a:xfrm>
                <a:off x="13107" y="5175"/>
                <a:ext cx="598" cy="396"/>
              </a:xfrm>
              <a:prstGeom prst="rect">
                <a:avLst/>
              </a:prstGeom>
              <a:noFill/>
            </p:spPr>
            <p:txBody>
              <a:bodyPr wrap="square">
                <a:noAutofit/>
              </a:bodyPr>
              <a:lstStyle/>
              <a:p>
                <a:pPr algn="ctr"/>
                <a:r>
                  <a:rPr lang="zh-CN" altLang="en-US" sz="600" dirty="0">
                    <a:solidFill>
                      <a:srgbClr val="F47A00"/>
                    </a:solidFill>
                    <a:latin typeface="微软雅黑" panose="020B0503020204020204" charset="-122"/>
                    <a:ea typeface="微软雅黑" panose="020B0503020204020204" charset="-122"/>
                    <a:cs typeface="微软雅黑" panose="020B0503020204020204" charset="-122"/>
                  </a:rPr>
                  <a:t>要素识别</a:t>
                </a:r>
                <a:endParaRPr lang="zh-CN" altLang="en-US" sz="600" dirty="0">
                  <a:solidFill>
                    <a:srgbClr val="F47A00"/>
                  </a:solidFill>
                  <a:latin typeface="微软雅黑" panose="020B0503020204020204" charset="-122"/>
                  <a:ea typeface="微软雅黑" panose="020B0503020204020204" charset="-122"/>
                  <a:cs typeface="微软雅黑" panose="020B0503020204020204" charset="-122"/>
                </a:endParaRPr>
              </a:p>
            </p:txBody>
          </p:sp>
        </p:grpSp>
        <p:grpSp>
          <p:nvGrpSpPr>
            <p:cNvPr id="196" name="组合 195"/>
            <p:cNvGrpSpPr/>
            <p:nvPr userDrawn="1"/>
          </p:nvGrpSpPr>
          <p:grpSpPr>
            <a:xfrm>
              <a:off x="3609459" y="2687090"/>
              <a:ext cx="348900" cy="313725"/>
              <a:chOff x="13105" y="5153"/>
              <a:chExt cx="615" cy="553"/>
            </a:xfrm>
          </p:grpSpPr>
          <p:sp>
            <p:nvSpPr>
              <p:cNvPr id="200" name="椭圆 199"/>
              <p:cNvSpPr/>
              <p:nvPr/>
            </p:nvSpPr>
            <p:spPr>
              <a:xfrm flipH="1">
                <a:off x="13168" y="5153"/>
                <a:ext cx="552" cy="553"/>
              </a:xfrm>
              <a:prstGeom prst="ellipse">
                <a:avLst/>
              </a:prstGeom>
              <a:solidFill>
                <a:srgbClr val="F48A00">
                  <a:alpha val="23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44DF4"/>
                  </a:solidFill>
                  <a:latin typeface="微软雅黑" panose="020B0503020204020204" charset="-122"/>
                  <a:ea typeface="微软雅黑" panose="020B0503020204020204" charset="-122"/>
                  <a:cs typeface="微软雅黑" panose="020B0503020204020204" charset="-122"/>
                </a:endParaRPr>
              </a:p>
            </p:txBody>
          </p:sp>
          <p:sp>
            <p:nvSpPr>
              <p:cNvPr id="201" name="文本框 200"/>
              <p:cNvSpPr txBox="1"/>
              <p:nvPr/>
            </p:nvSpPr>
            <p:spPr>
              <a:xfrm>
                <a:off x="13105" y="5200"/>
                <a:ext cx="600" cy="354"/>
              </a:xfrm>
              <a:prstGeom prst="rect">
                <a:avLst/>
              </a:prstGeom>
              <a:noFill/>
            </p:spPr>
            <p:txBody>
              <a:bodyPr wrap="square">
                <a:noAutofit/>
              </a:bodyPr>
              <a:lstStyle/>
              <a:p>
                <a:pPr algn="ctr"/>
                <a:r>
                  <a:rPr lang="zh-CN" altLang="en-US" sz="600" dirty="0">
                    <a:solidFill>
                      <a:srgbClr val="F47A00"/>
                    </a:solidFill>
                    <a:latin typeface="微软雅黑" panose="020B0503020204020204" charset="-122"/>
                    <a:ea typeface="微软雅黑" panose="020B0503020204020204" charset="-122"/>
                    <a:cs typeface="微软雅黑" panose="020B0503020204020204" charset="-122"/>
                  </a:rPr>
                  <a:t>数据提取</a:t>
                </a:r>
                <a:endParaRPr lang="zh-CN" altLang="en-US" sz="600" dirty="0">
                  <a:solidFill>
                    <a:srgbClr val="F47A00"/>
                  </a:solidFill>
                  <a:latin typeface="微软雅黑" panose="020B0503020204020204" charset="-122"/>
                  <a:ea typeface="微软雅黑" panose="020B0503020204020204" charset="-122"/>
                  <a:cs typeface="微软雅黑" panose="020B0503020204020204" charset="-122"/>
                </a:endParaRPr>
              </a:p>
            </p:txBody>
          </p:sp>
        </p:grpSp>
        <p:grpSp>
          <p:nvGrpSpPr>
            <p:cNvPr id="197" name="组合 196"/>
            <p:cNvGrpSpPr/>
            <p:nvPr userDrawn="1"/>
          </p:nvGrpSpPr>
          <p:grpSpPr>
            <a:xfrm>
              <a:off x="3757662" y="2879324"/>
              <a:ext cx="360246" cy="313725"/>
              <a:chOff x="13153" y="5153"/>
              <a:chExt cx="635" cy="553"/>
            </a:xfrm>
          </p:grpSpPr>
          <p:sp>
            <p:nvSpPr>
              <p:cNvPr id="198" name="椭圆 197"/>
              <p:cNvSpPr/>
              <p:nvPr/>
            </p:nvSpPr>
            <p:spPr>
              <a:xfrm flipH="1">
                <a:off x="13168" y="5153"/>
                <a:ext cx="552" cy="553"/>
              </a:xfrm>
              <a:prstGeom prst="ellipse">
                <a:avLst/>
              </a:prstGeom>
              <a:solidFill>
                <a:srgbClr val="F48A00">
                  <a:alpha val="23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44DF4"/>
                  </a:solidFill>
                  <a:latin typeface="微软雅黑" panose="020B0503020204020204" charset="-122"/>
                  <a:ea typeface="微软雅黑" panose="020B0503020204020204" charset="-122"/>
                  <a:cs typeface="微软雅黑" panose="020B0503020204020204" charset="-122"/>
                </a:endParaRPr>
              </a:p>
            </p:txBody>
          </p:sp>
          <p:sp>
            <p:nvSpPr>
              <p:cNvPr id="199" name="文本框 198"/>
              <p:cNvSpPr txBox="1"/>
              <p:nvPr/>
            </p:nvSpPr>
            <p:spPr>
              <a:xfrm>
                <a:off x="13153" y="5224"/>
                <a:ext cx="635" cy="299"/>
              </a:xfrm>
              <a:prstGeom prst="rect">
                <a:avLst/>
              </a:prstGeom>
              <a:noFill/>
            </p:spPr>
            <p:txBody>
              <a:bodyPr wrap="square">
                <a:noAutofit/>
              </a:bodyPr>
              <a:lstStyle/>
              <a:p>
                <a:pPr algn="ctr"/>
                <a:r>
                  <a:rPr lang="zh-CN" altLang="en-US" sz="600" dirty="0">
                    <a:solidFill>
                      <a:srgbClr val="F47A00"/>
                    </a:solidFill>
                    <a:latin typeface="微软雅黑" panose="020B0503020204020204" charset="-122"/>
                    <a:ea typeface="微软雅黑" panose="020B0503020204020204" charset="-122"/>
                    <a:cs typeface="微软雅黑" panose="020B0503020204020204" charset="-122"/>
                  </a:rPr>
                  <a:t>数据回填</a:t>
                </a:r>
                <a:endParaRPr lang="zh-CN" altLang="en-US" sz="600" dirty="0">
                  <a:solidFill>
                    <a:srgbClr val="F47A00"/>
                  </a:solidFill>
                  <a:latin typeface="微软雅黑" panose="020B0503020204020204" charset="-122"/>
                  <a:ea typeface="微软雅黑" panose="020B0503020204020204" charset="-122"/>
                  <a:cs typeface="微软雅黑" panose="020B0503020204020204" charset="-122"/>
                </a:endParaRPr>
              </a:p>
            </p:txBody>
          </p:sp>
        </p:grpSp>
        <p:sp>
          <p:nvSpPr>
            <p:cNvPr id="306" name="矩形: 圆角 305"/>
            <p:cNvSpPr/>
            <p:nvPr/>
          </p:nvSpPr>
          <p:spPr>
            <a:xfrm>
              <a:off x="306838" y="4917049"/>
              <a:ext cx="829140" cy="3100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00">
                  <a:latin typeface="+mj-ea"/>
                  <a:ea typeface="+mj-ea"/>
                </a:rPr>
                <a:t>HR</a:t>
              </a:r>
              <a:endParaRPr lang="zh-CN" altLang="en-US" sz="1000">
                <a:latin typeface="+mj-ea"/>
                <a:ea typeface="+mj-ea"/>
              </a:endParaRPr>
            </a:p>
          </p:txBody>
        </p:sp>
        <p:sp>
          <p:nvSpPr>
            <p:cNvPr id="307" name="矩形: 圆角 306"/>
            <p:cNvSpPr/>
            <p:nvPr/>
          </p:nvSpPr>
          <p:spPr>
            <a:xfrm>
              <a:off x="306838" y="5373999"/>
              <a:ext cx="829140" cy="3100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00">
                  <a:latin typeface="+mj-ea"/>
                  <a:ea typeface="+mj-ea"/>
                </a:rPr>
                <a:t>OA</a:t>
              </a:r>
              <a:endParaRPr lang="zh-CN" altLang="en-US" sz="1000">
                <a:latin typeface="+mj-ea"/>
                <a:ea typeface="+mj-ea"/>
              </a:endParaRPr>
            </a:p>
          </p:txBody>
        </p:sp>
        <p:cxnSp>
          <p:nvCxnSpPr>
            <p:cNvPr id="309" name="连接符: 曲线 308"/>
            <p:cNvCxnSpPr>
              <a:stCxn id="152" idx="3"/>
              <a:endCxn id="296" idx="1"/>
            </p:cNvCxnSpPr>
            <p:nvPr/>
          </p:nvCxnSpPr>
          <p:spPr>
            <a:xfrm>
              <a:off x="1137428" y="2330353"/>
              <a:ext cx="1373563" cy="1733651"/>
            </a:xfrm>
            <a:prstGeom prst="curvedConnector3">
              <a:avLst/>
            </a:prstGeom>
            <a:ln w="952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10" name="连接符: 曲线 309"/>
            <p:cNvCxnSpPr>
              <a:stCxn id="153" idx="3"/>
              <a:endCxn id="296" idx="1"/>
            </p:cNvCxnSpPr>
            <p:nvPr/>
          </p:nvCxnSpPr>
          <p:spPr>
            <a:xfrm>
              <a:off x="1135977" y="2787304"/>
              <a:ext cx="1375014" cy="1276701"/>
            </a:xfrm>
            <a:prstGeom prst="curvedConnector3">
              <a:avLst/>
            </a:prstGeom>
            <a:ln w="952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13" name="连接符: 曲线 312"/>
            <p:cNvCxnSpPr>
              <a:stCxn id="154" idx="3"/>
              <a:endCxn id="296" idx="1"/>
            </p:cNvCxnSpPr>
            <p:nvPr/>
          </p:nvCxnSpPr>
          <p:spPr>
            <a:xfrm flipV="1">
              <a:off x="1137464" y="4064005"/>
              <a:ext cx="1373527" cy="94151"/>
            </a:xfrm>
            <a:prstGeom prst="curvedConnector3">
              <a:avLst/>
            </a:prstGeom>
            <a:ln w="952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16" name="连接符: 曲线 315"/>
            <p:cNvCxnSpPr>
              <a:stCxn id="306" idx="3"/>
              <a:endCxn id="296" idx="1"/>
            </p:cNvCxnSpPr>
            <p:nvPr/>
          </p:nvCxnSpPr>
          <p:spPr>
            <a:xfrm flipV="1">
              <a:off x="1135977" y="4064005"/>
              <a:ext cx="1375014" cy="1008053"/>
            </a:xfrm>
            <a:prstGeom prst="curvedConnector3">
              <a:avLst/>
            </a:prstGeom>
            <a:ln w="952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19" name="连接符: 曲线 318"/>
            <p:cNvCxnSpPr>
              <a:stCxn id="307" idx="3"/>
              <a:endCxn id="296" idx="1"/>
            </p:cNvCxnSpPr>
            <p:nvPr/>
          </p:nvCxnSpPr>
          <p:spPr>
            <a:xfrm flipV="1">
              <a:off x="1135977" y="4064005"/>
              <a:ext cx="1375014" cy="1465003"/>
            </a:xfrm>
            <a:prstGeom prst="curvedConnector3">
              <a:avLst/>
            </a:prstGeom>
            <a:ln w="952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22" name="Text1"/>
            <p:cNvSpPr/>
            <p:nvPr/>
          </p:nvSpPr>
          <p:spPr>
            <a:xfrm>
              <a:off x="1135977" y="2113934"/>
              <a:ext cx="927637" cy="290547"/>
            </a:xfrm>
            <a:prstGeom prst="snip2SameRect">
              <a:avLst>
                <a:gd name="adj1" fmla="val 0"/>
                <a:gd name="adj2" fmla="val 0"/>
              </a:avLst>
            </a:prstGeom>
            <a:ln>
              <a:noFill/>
            </a:ln>
          </p:spPr>
          <p:txBody>
            <a:bodyPr wrap="square" lIns="91440" tIns="45720" rIns="91440" bIns="45720" anchor="t">
              <a:noAutofit/>
            </a:bodyPr>
            <a:lstStyle/>
            <a:p>
              <a:pPr marL="171450" indent="-171450">
                <a:lnSpc>
                  <a:spcPct val="120000"/>
                </a:lnSpc>
                <a:buFont typeface="Arial" panose="020B0604020202020204" pitchFamily="34" charset="0"/>
                <a:buChar char="•"/>
              </a:pPr>
              <a:r>
                <a:rPr lang="zh-CN" altLang="en-US" sz="1000">
                  <a:solidFill>
                    <a:srgbClr val="000000"/>
                  </a:solidFill>
                  <a:latin typeface="微软雅黑" panose="020B0503020204020204" charset="-122"/>
                  <a:ea typeface="微软雅黑" panose="020B0503020204020204" charset="-122"/>
                </a:rPr>
                <a:t>销售合同</a:t>
              </a:r>
              <a:endParaRPr lang="en-US" altLang="zh-CN" sz="1000" dirty="0">
                <a:solidFill>
                  <a:srgbClr val="000000"/>
                </a:solidFill>
                <a:latin typeface="微软雅黑" panose="020B0503020204020204" charset="-122"/>
                <a:ea typeface="微软雅黑" panose="020B0503020204020204" charset="-122"/>
              </a:endParaRPr>
            </a:p>
          </p:txBody>
        </p:sp>
        <p:sp>
          <p:nvSpPr>
            <p:cNvPr id="325" name="Text1"/>
            <p:cNvSpPr/>
            <p:nvPr/>
          </p:nvSpPr>
          <p:spPr>
            <a:xfrm>
              <a:off x="1137677" y="2556508"/>
              <a:ext cx="927637" cy="290547"/>
            </a:xfrm>
            <a:prstGeom prst="snip2SameRect">
              <a:avLst>
                <a:gd name="adj1" fmla="val 0"/>
                <a:gd name="adj2" fmla="val 0"/>
              </a:avLst>
            </a:prstGeom>
            <a:ln>
              <a:noFill/>
            </a:ln>
          </p:spPr>
          <p:txBody>
            <a:bodyPr wrap="square" lIns="91440" tIns="45720" rIns="91440" bIns="45720" anchor="t">
              <a:noAutofit/>
            </a:bodyPr>
            <a:lstStyle/>
            <a:p>
              <a:pPr marL="171450" indent="-171450">
                <a:lnSpc>
                  <a:spcPct val="120000"/>
                </a:lnSpc>
                <a:buFont typeface="Arial" panose="020B0604020202020204" pitchFamily="34" charset="0"/>
                <a:buChar char="•"/>
              </a:pPr>
              <a:r>
                <a:rPr lang="zh-CN" altLang="en-US" sz="1000">
                  <a:solidFill>
                    <a:srgbClr val="000000"/>
                  </a:solidFill>
                  <a:latin typeface="微软雅黑" panose="020B0503020204020204" charset="-122"/>
                  <a:ea typeface="微软雅黑" panose="020B0503020204020204" charset="-122"/>
                </a:rPr>
                <a:t>服务合同</a:t>
              </a:r>
              <a:endParaRPr lang="en-US" altLang="zh-CN" sz="1000" dirty="0">
                <a:solidFill>
                  <a:srgbClr val="000000"/>
                </a:solidFill>
                <a:latin typeface="微软雅黑" panose="020B0503020204020204" charset="-122"/>
                <a:ea typeface="微软雅黑" panose="020B0503020204020204" charset="-122"/>
              </a:endParaRPr>
            </a:p>
          </p:txBody>
        </p:sp>
        <p:sp>
          <p:nvSpPr>
            <p:cNvPr id="326" name="Text1"/>
            <p:cNvSpPr/>
            <p:nvPr/>
          </p:nvSpPr>
          <p:spPr>
            <a:xfrm>
              <a:off x="1125094" y="4021277"/>
              <a:ext cx="927637" cy="290547"/>
            </a:xfrm>
            <a:prstGeom prst="snip2SameRect">
              <a:avLst>
                <a:gd name="adj1" fmla="val 0"/>
                <a:gd name="adj2" fmla="val 0"/>
              </a:avLst>
            </a:prstGeom>
            <a:ln>
              <a:noFill/>
            </a:ln>
          </p:spPr>
          <p:txBody>
            <a:bodyPr wrap="square" lIns="91440" tIns="45720" rIns="91440" bIns="45720" anchor="t">
              <a:noAutofit/>
            </a:bodyPr>
            <a:lstStyle/>
            <a:p>
              <a:pPr marL="171450" indent="-171450">
                <a:lnSpc>
                  <a:spcPct val="120000"/>
                </a:lnSpc>
                <a:buFont typeface="Arial" panose="020B0604020202020204" pitchFamily="34" charset="0"/>
                <a:buChar char="•"/>
              </a:pPr>
              <a:r>
                <a:rPr lang="zh-CN" altLang="en-US" sz="1000">
                  <a:solidFill>
                    <a:srgbClr val="000000"/>
                  </a:solidFill>
                  <a:latin typeface="微软雅黑" panose="020B0503020204020204" charset="-122"/>
                  <a:ea typeface="微软雅黑" panose="020B0503020204020204" charset="-122"/>
                </a:rPr>
                <a:t>采购合同</a:t>
              </a:r>
              <a:endParaRPr lang="en-US" altLang="zh-CN" sz="1000">
                <a:solidFill>
                  <a:srgbClr val="000000"/>
                </a:solidFill>
                <a:latin typeface="微软雅黑" panose="020B0503020204020204" charset="-122"/>
                <a:ea typeface="微软雅黑" panose="020B0503020204020204" charset="-122"/>
              </a:endParaRPr>
            </a:p>
            <a:p>
              <a:pPr marL="171450" indent="-171450">
                <a:lnSpc>
                  <a:spcPct val="120000"/>
                </a:lnSpc>
                <a:buFont typeface="Arial" panose="020B0604020202020204" pitchFamily="34" charset="0"/>
                <a:buChar char="•"/>
              </a:pPr>
              <a:r>
                <a:rPr lang="zh-CN" altLang="en-US" sz="1000">
                  <a:solidFill>
                    <a:srgbClr val="000000"/>
                  </a:solidFill>
                  <a:latin typeface="微软雅黑" panose="020B0503020204020204" charset="-122"/>
                  <a:ea typeface="微软雅黑" panose="020B0503020204020204" charset="-122"/>
                </a:rPr>
                <a:t>框架协议</a:t>
              </a:r>
              <a:endParaRPr lang="en-US" altLang="zh-CN" sz="1000" dirty="0">
                <a:solidFill>
                  <a:srgbClr val="000000"/>
                </a:solidFill>
                <a:latin typeface="微软雅黑" panose="020B0503020204020204" charset="-122"/>
                <a:ea typeface="微软雅黑" panose="020B0503020204020204" charset="-122"/>
              </a:endParaRPr>
            </a:p>
          </p:txBody>
        </p:sp>
        <p:sp>
          <p:nvSpPr>
            <p:cNvPr id="327" name="Text1"/>
            <p:cNvSpPr/>
            <p:nvPr/>
          </p:nvSpPr>
          <p:spPr>
            <a:xfrm>
              <a:off x="1125094" y="4755373"/>
              <a:ext cx="927637" cy="290547"/>
            </a:xfrm>
            <a:prstGeom prst="snip2SameRect">
              <a:avLst>
                <a:gd name="adj1" fmla="val 0"/>
                <a:gd name="adj2" fmla="val 0"/>
              </a:avLst>
            </a:prstGeom>
            <a:ln>
              <a:noFill/>
            </a:ln>
          </p:spPr>
          <p:txBody>
            <a:bodyPr wrap="square" lIns="91440" tIns="45720" rIns="91440" bIns="45720" anchor="t">
              <a:noAutofit/>
            </a:bodyPr>
            <a:lstStyle/>
            <a:p>
              <a:pPr marL="171450" indent="-171450">
                <a:lnSpc>
                  <a:spcPct val="120000"/>
                </a:lnSpc>
                <a:buFont typeface="Arial" panose="020B0604020202020204" pitchFamily="34" charset="0"/>
                <a:buChar char="•"/>
              </a:pPr>
              <a:r>
                <a:rPr lang="zh-CN" altLang="en-US" sz="1000">
                  <a:solidFill>
                    <a:srgbClr val="000000"/>
                  </a:solidFill>
                  <a:latin typeface="微软雅黑" panose="020B0503020204020204" charset="-122"/>
                  <a:ea typeface="微软雅黑" panose="020B0503020204020204" charset="-122"/>
                </a:rPr>
                <a:t>劳动合同</a:t>
              </a:r>
              <a:endParaRPr lang="en-US" altLang="zh-CN" sz="1000">
                <a:solidFill>
                  <a:srgbClr val="000000"/>
                </a:solidFill>
                <a:latin typeface="微软雅黑" panose="020B0503020204020204" charset="-122"/>
                <a:ea typeface="微软雅黑" panose="020B0503020204020204" charset="-122"/>
              </a:endParaRPr>
            </a:p>
            <a:p>
              <a:pPr marL="171450" indent="-171450">
                <a:lnSpc>
                  <a:spcPct val="120000"/>
                </a:lnSpc>
                <a:buFont typeface="Arial" panose="020B0604020202020204" pitchFamily="34" charset="0"/>
                <a:buChar char="•"/>
              </a:pPr>
              <a:r>
                <a:rPr lang="zh-CN" altLang="en-US" sz="1000">
                  <a:solidFill>
                    <a:srgbClr val="000000"/>
                  </a:solidFill>
                  <a:latin typeface="微软雅黑" panose="020B0503020204020204" charset="-122"/>
                  <a:ea typeface="微软雅黑" panose="020B0503020204020204" charset="-122"/>
                </a:rPr>
                <a:t>保密协议</a:t>
              </a:r>
              <a:endParaRPr lang="en-US" altLang="zh-CN" sz="1000" dirty="0">
                <a:solidFill>
                  <a:srgbClr val="000000"/>
                </a:solidFill>
                <a:latin typeface="微软雅黑" panose="020B0503020204020204" charset="-122"/>
                <a:ea typeface="微软雅黑" panose="020B0503020204020204" charset="-122"/>
              </a:endParaRPr>
            </a:p>
          </p:txBody>
        </p:sp>
        <p:sp>
          <p:nvSpPr>
            <p:cNvPr id="328" name="Text1"/>
            <p:cNvSpPr/>
            <p:nvPr/>
          </p:nvSpPr>
          <p:spPr>
            <a:xfrm>
              <a:off x="1126122" y="5340749"/>
              <a:ext cx="927637" cy="290547"/>
            </a:xfrm>
            <a:prstGeom prst="snip2SameRect">
              <a:avLst>
                <a:gd name="adj1" fmla="val 0"/>
                <a:gd name="adj2" fmla="val 0"/>
              </a:avLst>
            </a:prstGeom>
            <a:ln>
              <a:noFill/>
            </a:ln>
          </p:spPr>
          <p:txBody>
            <a:bodyPr wrap="square" lIns="91440" tIns="45720" rIns="91440" bIns="45720" anchor="t">
              <a:noAutofit/>
            </a:bodyPr>
            <a:lstStyle/>
            <a:p>
              <a:pPr marL="171450" indent="-171450">
                <a:lnSpc>
                  <a:spcPct val="120000"/>
                </a:lnSpc>
                <a:buFont typeface="Arial" panose="020B0604020202020204" pitchFamily="34" charset="0"/>
                <a:buChar char="•"/>
              </a:pPr>
              <a:r>
                <a:rPr lang="zh-CN" altLang="en-US" sz="1000">
                  <a:solidFill>
                    <a:srgbClr val="000000"/>
                  </a:solidFill>
                  <a:latin typeface="微软雅黑" panose="020B0503020204020204" charset="-122"/>
                  <a:ea typeface="微软雅黑" panose="020B0503020204020204" charset="-122"/>
                </a:rPr>
                <a:t>租赁合同</a:t>
              </a:r>
              <a:endParaRPr lang="en-US" altLang="zh-CN" sz="1000">
                <a:solidFill>
                  <a:srgbClr val="000000"/>
                </a:solidFill>
                <a:latin typeface="微软雅黑" panose="020B0503020204020204" charset="-122"/>
                <a:ea typeface="微软雅黑" panose="020B0503020204020204" charset="-122"/>
              </a:endParaRPr>
            </a:p>
            <a:p>
              <a:pPr marL="171450" indent="-171450">
                <a:lnSpc>
                  <a:spcPct val="120000"/>
                </a:lnSpc>
                <a:buFont typeface="Arial" panose="020B0604020202020204" pitchFamily="34" charset="0"/>
                <a:buChar char="•"/>
              </a:pPr>
              <a:r>
                <a:rPr lang="zh-CN" altLang="en-US" sz="1000">
                  <a:solidFill>
                    <a:srgbClr val="000000"/>
                  </a:solidFill>
                  <a:latin typeface="微软雅黑" panose="020B0503020204020204" charset="-122"/>
                  <a:ea typeface="微软雅黑" panose="020B0503020204020204" charset="-122"/>
                </a:rPr>
                <a:t>许可协议</a:t>
              </a:r>
              <a:endParaRPr lang="en-US" altLang="zh-CN" sz="1000">
                <a:solidFill>
                  <a:srgbClr val="000000"/>
                </a:solidFill>
                <a:latin typeface="微软雅黑" panose="020B0503020204020204" charset="-122"/>
                <a:ea typeface="微软雅黑" panose="020B0503020204020204" charset="-122"/>
              </a:endParaRPr>
            </a:p>
            <a:p>
              <a:pPr marL="171450" indent="-171450">
                <a:lnSpc>
                  <a:spcPct val="120000"/>
                </a:lnSpc>
                <a:buFont typeface="Arial" panose="020B0604020202020204" pitchFamily="34" charset="0"/>
                <a:buChar char="•"/>
              </a:pPr>
              <a:r>
                <a:rPr lang="zh-CN" altLang="en-US" sz="1000">
                  <a:solidFill>
                    <a:srgbClr val="000000"/>
                  </a:solidFill>
                  <a:latin typeface="微软雅黑" panose="020B0503020204020204" charset="-122"/>
                  <a:ea typeface="微软雅黑" panose="020B0503020204020204" charset="-122"/>
                </a:rPr>
                <a:t>保险合同</a:t>
              </a:r>
              <a:endParaRPr lang="en-US" altLang="zh-CN" sz="1000">
                <a:solidFill>
                  <a:srgbClr val="000000"/>
                </a:solidFill>
                <a:latin typeface="微软雅黑" panose="020B0503020204020204" charset="-122"/>
                <a:ea typeface="微软雅黑" panose="020B0503020204020204" charset="-122"/>
              </a:endParaRPr>
            </a:p>
            <a:p>
              <a:pPr marL="171450" indent="-171450">
                <a:lnSpc>
                  <a:spcPct val="120000"/>
                </a:lnSpc>
                <a:buFont typeface="Arial" panose="020B0604020202020204" pitchFamily="34" charset="0"/>
                <a:buChar char="•"/>
              </a:pPr>
              <a:r>
                <a:rPr lang="en-US" altLang="zh-CN" sz="1000">
                  <a:solidFill>
                    <a:srgbClr val="000000"/>
                  </a:solidFill>
                  <a:latin typeface="微软雅黑" panose="020B0503020204020204" charset="-122"/>
                  <a:ea typeface="微软雅黑" panose="020B0503020204020204" charset="-122"/>
                </a:rPr>
                <a:t>…</a:t>
              </a:r>
              <a:endParaRPr lang="en-US" altLang="zh-CN" sz="1000">
                <a:solidFill>
                  <a:srgbClr val="000000"/>
                </a:solidFill>
                <a:latin typeface="微软雅黑" panose="020B0503020204020204" charset="-122"/>
                <a:ea typeface="微软雅黑" panose="020B0503020204020204" charset="-122"/>
              </a:endParaRPr>
            </a:p>
            <a:p>
              <a:pPr marL="171450" indent="-171450">
                <a:lnSpc>
                  <a:spcPct val="120000"/>
                </a:lnSpc>
                <a:buFont typeface="Arial" panose="020B0604020202020204" pitchFamily="34" charset="0"/>
                <a:buChar char="•"/>
              </a:pPr>
              <a:endParaRPr lang="en-US" altLang="zh-CN" sz="1000" dirty="0">
                <a:solidFill>
                  <a:srgbClr val="000000"/>
                </a:solidFill>
                <a:latin typeface="微软雅黑" panose="020B0503020204020204" charset="-122"/>
                <a:ea typeface="微软雅黑" panose="020B0503020204020204" charset="-122"/>
              </a:endParaRPr>
            </a:p>
          </p:txBody>
        </p:sp>
        <p:sp>
          <p:nvSpPr>
            <p:cNvPr id="329" name="矩形: 圆角 328"/>
            <p:cNvSpPr/>
            <p:nvPr/>
          </p:nvSpPr>
          <p:spPr>
            <a:xfrm>
              <a:off x="306838" y="3546197"/>
              <a:ext cx="829140" cy="3100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a:latin typeface="+mj-ea"/>
                  <a:ea typeface="+mj-ea"/>
                </a:rPr>
                <a:t>工程项目</a:t>
              </a:r>
              <a:endParaRPr lang="zh-CN" altLang="en-US" sz="1000">
                <a:latin typeface="+mj-ea"/>
                <a:ea typeface="+mj-ea"/>
              </a:endParaRPr>
            </a:p>
          </p:txBody>
        </p:sp>
        <p:cxnSp>
          <p:nvCxnSpPr>
            <p:cNvPr id="330" name="连接符: 曲线 329"/>
            <p:cNvCxnSpPr>
              <a:stCxn id="329" idx="3"/>
              <a:endCxn id="296" idx="1"/>
            </p:cNvCxnSpPr>
            <p:nvPr/>
          </p:nvCxnSpPr>
          <p:spPr>
            <a:xfrm>
              <a:off x="1135977" y="3701206"/>
              <a:ext cx="1375014" cy="362799"/>
            </a:xfrm>
            <a:prstGeom prst="curvedConnector3">
              <a:avLst/>
            </a:prstGeom>
            <a:ln w="952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34" name="Text1"/>
            <p:cNvSpPr/>
            <p:nvPr/>
          </p:nvSpPr>
          <p:spPr>
            <a:xfrm>
              <a:off x="1125094" y="4450367"/>
              <a:ext cx="927637" cy="290547"/>
            </a:xfrm>
            <a:prstGeom prst="snip2SameRect">
              <a:avLst>
                <a:gd name="adj1" fmla="val 0"/>
                <a:gd name="adj2" fmla="val 0"/>
              </a:avLst>
            </a:prstGeom>
            <a:ln>
              <a:noFill/>
            </a:ln>
          </p:spPr>
          <p:txBody>
            <a:bodyPr wrap="square" lIns="91440" tIns="45720" rIns="91440" bIns="45720" anchor="t">
              <a:noAutofit/>
            </a:bodyPr>
            <a:lstStyle/>
            <a:p>
              <a:pPr marL="171450" indent="-171450">
                <a:lnSpc>
                  <a:spcPct val="120000"/>
                </a:lnSpc>
                <a:buFont typeface="Arial" panose="020B0604020202020204" pitchFamily="34" charset="0"/>
                <a:buChar char="•"/>
              </a:pPr>
              <a:r>
                <a:rPr lang="zh-CN" altLang="en-US" sz="1000">
                  <a:solidFill>
                    <a:srgbClr val="000000"/>
                  </a:solidFill>
                  <a:latin typeface="微软雅黑" panose="020B0503020204020204" charset="-122"/>
                  <a:ea typeface="微软雅黑" panose="020B0503020204020204" charset="-122"/>
                </a:rPr>
                <a:t>运输合同</a:t>
              </a:r>
              <a:endParaRPr lang="en-US" altLang="zh-CN" sz="1000" dirty="0">
                <a:solidFill>
                  <a:srgbClr val="000000"/>
                </a:solidFill>
                <a:latin typeface="微软雅黑" panose="020B0503020204020204" charset="-122"/>
                <a:ea typeface="微软雅黑" panose="020B0503020204020204" charset="-122"/>
              </a:endParaRPr>
            </a:p>
          </p:txBody>
        </p:sp>
        <p:sp>
          <p:nvSpPr>
            <p:cNvPr id="2" name="Text1"/>
            <p:cNvSpPr/>
            <p:nvPr/>
          </p:nvSpPr>
          <p:spPr>
            <a:xfrm>
              <a:off x="1125094" y="3275816"/>
              <a:ext cx="927637" cy="290547"/>
            </a:xfrm>
            <a:prstGeom prst="snip2SameRect">
              <a:avLst>
                <a:gd name="adj1" fmla="val 0"/>
                <a:gd name="adj2" fmla="val 0"/>
              </a:avLst>
            </a:prstGeom>
            <a:ln>
              <a:noFill/>
            </a:ln>
          </p:spPr>
          <p:txBody>
            <a:bodyPr wrap="square" lIns="91440" tIns="45720" rIns="91440" bIns="45720" anchor="t">
              <a:noAutofit/>
            </a:bodyPr>
            <a:lstStyle/>
            <a:p>
              <a:pPr marL="171450" indent="-171450">
                <a:lnSpc>
                  <a:spcPct val="120000"/>
                </a:lnSpc>
                <a:buFont typeface="Arial" panose="020B0604020202020204" pitchFamily="34" charset="0"/>
                <a:buChar char="•"/>
              </a:pPr>
              <a:r>
                <a:rPr lang="zh-CN" altLang="en-US" sz="1000">
                  <a:solidFill>
                    <a:srgbClr val="000000"/>
                  </a:solidFill>
                  <a:latin typeface="微软雅黑" panose="020B0503020204020204" charset="-122"/>
                  <a:ea typeface="微软雅黑" panose="020B0503020204020204" charset="-122"/>
                </a:rPr>
                <a:t>施工合同</a:t>
              </a:r>
              <a:endParaRPr lang="en-US" altLang="zh-CN" sz="1000">
                <a:solidFill>
                  <a:srgbClr val="000000"/>
                </a:solidFill>
                <a:latin typeface="微软雅黑" panose="020B0503020204020204" charset="-122"/>
                <a:ea typeface="微软雅黑" panose="020B0503020204020204" charset="-122"/>
              </a:endParaRPr>
            </a:p>
            <a:p>
              <a:pPr marL="171450" indent="-171450">
                <a:lnSpc>
                  <a:spcPct val="120000"/>
                </a:lnSpc>
                <a:buFont typeface="Arial" panose="020B0604020202020204" pitchFamily="34" charset="0"/>
                <a:buChar char="•"/>
              </a:pPr>
              <a:r>
                <a:rPr lang="zh-CN" altLang="en-US" sz="1000">
                  <a:solidFill>
                    <a:srgbClr val="000000"/>
                  </a:solidFill>
                  <a:latin typeface="微软雅黑" panose="020B0503020204020204" charset="-122"/>
                  <a:ea typeface="微软雅黑" panose="020B0503020204020204" charset="-122"/>
                </a:rPr>
                <a:t>分包合同</a:t>
              </a:r>
              <a:endParaRPr lang="en-US" altLang="zh-CN" sz="1000">
                <a:solidFill>
                  <a:srgbClr val="000000"/>
                </a:solidFill>
                <a:latin typeface="微软雅黑" panose="020B0503020204020204" charset="-122"/>
                <a:ea typeface="微软雅黑" panose="020B0503020204020204" charset="-122"/>
              </a:endParaRPr>
            </a:p>
            <a:p>
              <a:pPr marL="171450" indent="-171450">
                <a:lnSpc>
                  <a:spcPct val="120000"/>
                </a:lnSpc>
                <a:buFont typeface="Arial" panose="020B0604020202020204" pitchFamily="34" charset="0"/>
                <a:buChar char="•"/>
              </a:pPr>
              <a:r>
                <a:rPr lang="zh-CN" altLang="en-US" sz="1000">
                  <a:solidFill>
                    <a:srgbClr val="000000"/>
                  </a:solidFill>
                  <a:latin typeface="微软雅黑" panose="020B0503020204020204" charset="-122"/>
                  <a:ea typeface="微软雅黑" panose="020B0503020204020204" charset="-122"/>
                </a:rPr>
                <a:t>雇佣合同</a:t>
              </a:r>
              <a:endParaRPr lang="en-US" altLang="zh-CN" sz="1000">
                <a:solidFill>
                  <a:srgbClr val="000000"/>
                </a:solidFill>
                <a:latin typeface="微软雅黑" panose="020B0503020204020204" charset="-122"/>
                <a:ea typeface="微软雅黑" panose="020B0503020204020204" charset="-122"/>
              </a:endParaRPr>
            </a:p>
            <a:p>
              <a:pPr marL="171450" indent="-171450">
                <a:lnSpc>
                  <a:spcPct val="120000"/>
                </a:lnSpc>
                <a:buFont typeface="Arial" panose="020B0604020202020204" pitchFamily="34" charset="0"/>
                <a:buChar char="•"/>
              </a:pPr>
              <a:r>
                <a:rPr lang="zh-CN" altLang="en-US" sz="1000">
                  <a:solidFill>
                    <a:srgbClr val="000000"/>
                  </a:solidFill>
                  <a:latin typeface="微软雅黑" panose="020B0503020204020204" charset="-122"/>
                  <a:ea typeface="微软雅黑" panose="020B0503020204020204" charset="-122"/>
                </a:rPr>
                <a:t>租赁合同</a:t>
              </a:r>
              <a:endParaRPr lang="en-US" altLang="zh-CN" sz="1000">
                <a:solidFill>
                  <a:srgbClr val="000000"/>
                </a:solidFill>
                <a:latin typeface="微软雅黑" panose="020B0503020204020204" charset="-122"/>
                <a:ea typeface="微软雅黑" panose="020B0503020204020204" charset="-122"/>
              </a:endParaRPr>
            </a:p>
            <a:p>
              <a:pPr marL="171450" indent="-171450">
                <a:lnSpc>
                  <a:spcPct val="120000"/>
                </a:lnSpc>
                <a:buFont typeface="Arial" panose="020B0604020202020204" pitchFamily="34" charset="0"/>
                <a:buChar char="•"/>
              </a:pPr>
              <a:endParaRPr lang="en-US" altLang="zh-CN" sz="1000" dirty="0">
                <a:solidFill>
                  <a:srgbClr val="000000"/>
                </a:solidFill>
                <a:latin typeface="微软雅黑" panose="020B0503020204020204" charset="-122"/>
                <a:ea typeface="微软雅黑" panose="020B0503020204020204" charset="-122"/>
              </a:endParaRPr>
            </a:p>
          </p:txBody>
        </p:sp>
        <p:sp>
          <p:nvSpPr>
            <p:cNvPr id="3" name="矩形: 圆角 2"/>
            <p:cNvSpPr/>
            <p:nvPr/>
          </p:nvSpPr>
          <p:spPr>
            <a:xfrm>
              <a:off x="301396" y="4460098"/>
              <a:ext cx="829140" cy="3100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00">
                  <a:latin typeface="+mj-ea"/>
                  <a:ea typeface="+mj-ea"/>
                </a:rPr>
                <a:t>TMS</a:t>
              </a:r>
              <a:endParaRPr lang="zh-CN" altLang="en-US" sz="1000">
                <a:latin typeface="+mj-ea"/>
                <a:ea typeface="+mj-ea"/>
              </a:endParaRPr>
            </a:p>
          </p:txBody>
        </p:sp>
        <p:cxnSp>
          <p:nvCxnSpPr>
            <p:cNvPr id="4" name="连接符: 曲线 3"/>
            <p:cNvCxnSpPr>
              <a:stCxn id="3" idx="3"/>
              <a:endCxn id="296" idx="1"/>
            </p:cNvCxnSpPr>
            <p:nvPr/>
          </p:nvCxnSpPr>
          <p:spPr>
            <a:xfrm flipV="1">
              <a:off x="1130536" y="4064005"/>
              <a:ext cx="1380455" cy="551102"/>
            </a:xfrm>
            <a:prstGeom prst="curvedConnector3">
              <a:avLst/>
            </a:prstGeom>
            <a:ln w="952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矩形: 圆角 6"/>
            <p:cNvSpPr/>
            <p:nvPr/>
          </p:nvSpPr>
          <p:spPr>
            <a:xfrm>
              <a:off x="301396" y="3089246"/>
              <a:ext cx="829140" cy="3100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a:latin typeface="+mj-ea"/>
                  <a:ea typeface="+mj-ea"/>
                </a:rPr>
                <a:t>渠道管理</a:t>
              </a:r>
              <a:endParaRPr lang="zh-CN" altLang="en-US" sz="1000">
                <a:latin typeface="+mj-ea"/>
                <a:ea typeface="+mj-ea"/>
              </a:endParaRPr>
            </a:p>
          </p:txBody>
        </p:sp>
        <p:sp>
          <p:nvSpPr>
            <p:cNvPr id="8" name="Text1"/>
            <p:cNvSpPr/>
            <p:nvPr/>
          </p:nvSpPr>
          <p:spPr>
            <a:xfrm>
              <a:off x="1125094" y="2934324"/>
              <a:ext cx="927637" cy="290547"/>
            </a:xfrm>
            <a:prstGeom prst="snip2SameRect">
              <a:avLst>
                <a:gd name="adj1" fmla="val 0"/>
                <a:gd name="adj2" fmla="val 0"/>
              </a:avLst>
            </a:prstGeom>
            <a:ln>
              <a:noFill/>
            </a:ln>
          </p:spPr>
          <p:txBody>
            <a:bodyPr wrap="square" lIns="91440" tIns="45720" rIns="91440" bIns="45720" anchor="t">
              <a:noAutofit/>
            </a:bodyPr>
            <a:lstStyle/>
            <a:p>
              <a:pPr marL="171450" indent="-171450">
                <a:lnSpc>
                  <a:spcPct val="120000"/>
                </a:lnSpc>
                <a:buFont typeface="Arial" panose="020B0604020202020204" pitchFamily="34" charset="0"/>
                <a:buChar char="•"/>
              </a:pPr>
              <a:r>
                <a:rPr lang="zh-CN" altLang="en-US" sz="1000">
                  <a:solidFill>
                    <a:srgbClr val="000000"/>
                  </a:solidFill>
                  <a:latin typeface="微软雅黑" panose="020B0503020204020204" charset="-122"/>
                  <a:ea typeface="微软雅黑" panose="020B0503020204020204" charset="-122"/>
                </a:rPr>
                <a:t>分销合同</a:t>
              </a:r>
              <a:endParaRPr lang="en-US" altLang="zh-CN" sz="1000" dirty="0">
                <a:solidFill>
                  <a:srgbClr val="000000"/>
                </a:solidFill>
                <a:latin typeface="微软雅黑" panose="020B0503020204020204" charset="-122"/>
                <a:ea typeface="微软雅黑" panose="020B0503020204020204" charset="-122"/>
              </a:endParaRPr>
            </a:p>
          </p:txBody>
        </p:sp>
        <p:cxnSp>
          <p:nvCxnSpPr>
            <p:cNvPr id="9" name="连接符: 曲线 8"/>
            <p:cNvCxnSpPr>
              <a:stCxn id="7" idx="3"/>
              <a:endCxn id="296" idx="1"/>
            </p:cNvCxnSpPr>
            <p:nvPr/>
          </p:nvCxnSpPr>
          <p:spPr>
            <a:xfrm>
              <a:off x="1130536" y="3244255"/>
              <a:ext cx="1380455" cy="819750"/>
            </a:xfrm>
            <a:prstGeom prst="curvedConnector3">
              <a:avLst/>
            </a:prstGeom>
            <a:ln w="952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连接符: 肘形 13"/>
            <p:cNvCxnSpPr>
              <a:stCxn id="291" idx="0"/>
            </p:cNvCxnSpPr>
            <p:nvPr/>
          </p:nvCxnSpPr>
          <p:spPr>
            <a:xfrm rot="5400000" flipH="1" flipV="1">
              <a:off x="5546976" y="2516137"/>
              <a:ext cx="1124165" cy="1356482"/>
            </a:xfrm>
            <a:prstGeom prst="bentConnector2">
              <a:avLst/>
            </a:prstGeom>
            <a:ln w="9525">
              <a:prstDash val="dash"/>
            </a:ln>
          </p:spPr>
          <p:style>
            <a:lnRef idx="1">
              <a:schemeClr val="accent2"/>
            </a:lnRef>
            <a:fillRef idx="0">
              <a:schemeClr val="accent2"/>
            </a:fillRef>
            <a:effectRef idx="0">
              <a:schemeClr val="accent2"/>
            </a:effectRef>
            <a:fontRef idx="minor">
              <a:schemeClr val="tx1"/>
            </a:fontRef>
          </p:style>
        </p:cxnSp>
        <p:sp>
          <p:nvSpPr>
            <p:cNvPr id="16" name="Text1"/>
            <p:cNvSpPr/>
            <p:nvPr/>
          </p:nvSpPr>
          <p:spPr>
            <a:xfrm>
              <a:off x="5573336" y="2330353"/>
              <a:ext cx="2122452" cy="290547"/>
            </a:xfrm>
            <a:prstGeom prst="snip2SameRect">
              <a:avLst>
                <a:gd name="adj1" fmla="val 0"/>
                <a:gd name="adj2" fmla="val 0"/>
              </a:avLst>
            </a:prstGeom>
            <a:ln>
              <a:noFill/>
            </a:ln>
          </p:spPr>
          <p:txBody>
            <a:bodyPr wrap="square" lIns="91440" tIns="45720" rIns="91440" bIns="45720" anchor="t">
              <a:noAutofit/>
            </a:bodyPr>
            <a:lstStyle/>
            <a:p>
              <a:pPr>
                <a:lnSpc>
                  <a:spcPct val="120000"/>
                </a:lnSpc>
              </a:pPr>
              <a:r>
                <a:rPr lang="zh-CN" altLang="en-US" sz="1000">
                  <a:solidFill>
                    <a:srgbClr val="000000"/>
                  </a:solidFill>
                  <a:latin typeface="微软雅黑" panose="020B0503020204020204" charset="-122"/>
                  <a:ea typeface="微软雅黑" panose="020B0503020204020204" charset="-122"/>
                </a:rPr>
                <a:t>分</a:t>
              </a:r>
              <a:r>
                <a:rPr lang="en-US" altLang="zh-CN" sz="1000">
                  <a:solidFill>
                    <a:srgbClr val="000000"/>
                  </a:solidFill>
                  <a:latin typeface="微软雅黑" panose="020B0503020204020204" charset="-122"/>
                  <a:ea typeface="微软雅黑" panose="020B0503020204020204" charset="-122"/>
                </a:rPr>
                <a:t>/</a:t>
              </a:r>
              <a:r>
                <a:rPr lang="zh-CN" altLang="en-US" sz="1000">
                  <a:solidFill>
                    <a:srgbClr val="000000"/>
                  </a:solidFill>
                  <a:latin typeface="微软雅黑" panose="020B0503020204020204" charset="-122"/>
                  <a:ea typeface="微软雅黑" panose="020B0503020204020204" charset="-122"/>
                </a:rPr>
                <a:t>子公司审批（自主权限内）</a:t>
              </a:r>
              <a:endParaRPr lang="en-US" altLang="zh-CN" sz="1000" dirty="0">
                <a:solidFill>
                  <a:srgbClr val="000000"/>
                </a:solidFill>
                <a:latin typeface="微软雅黑" panose="020B0503020204020204" charset="-122"/>
                <a:ea typeface="微软雅黑" panose="020B0503020204020204" charset="-122"/>
              </a:endParaRPr>
            </a:p>
          </p:txBody>
        </p:sp>
        <p:cxnSp>
          <p:nvCxnSpPr>
            <p:cNvPr id="17" name="连接符: 肘形 16"/>
            <p:cNvCxnSpPr>
              <a:stCxn id="291" idx="0"/>
            </p:cNvCxnSpPr>
            <p:nvPr/>
          </p:nvCxnSpPr>
          <p:spPr>
            <a:xfrm rot="5400000" flipH="1" flipV="1">
              <a:off x="5365247" y="2334407"/>
              <a:ext cx="1487624" cy="1356483"/>
            </a:xfrm>
            <a:prstGeom prst="bentConnector3">
              <a:avLst>
                <a:gd name="adj1" fmla="val 100914"/>
              </a:avLst>
            </a:prstGeom>
            <a:ln w="9525">
              <a:prstDash val="dash"/>
            </a:ln>
          </p:spPr>
          <p:style>
            <a:lnRef idx="1">
              <a:schemeClr val="accent2"/>
            </a:lnRef>
            <a:fillRef idx="0">
              <a:schemeClr val="accent2"/>
            </a:fillRef>
            <a:effectRef idx="0">
              <a:schemeClr val="accent2"/>
            </a:effectRef>
            <a:fontRef idx="minor">
              <a:schemeClr val="tx1"/>
            </a:fontRef>
          </p:style>
        </p:cxnSp>
        <p:sp>
          <p:nvSpPr>
            <p:cNvPr id="23" name="Text1"/>
            <p:cNvSpPr/>
            <p:nvPr/>
          </p:nvSpPr>
          <p:spPr>
            <a:xfrm>
              <a:off x="5573335" y="1977442"/>
              <a:ext cx="4761495" cy="328374"/>
            </a:xfrm>
            <a:prstGeom prst="snip2SameRect">
              <a:avLst>
                <a:gd name="adj1" fmla="val 0"/>
                <a:gd name="adj2" fmla="val 0"/>
              </a:avLst>
            </a:prstGeom>
            <a:ln>
              <a:noFill/>
            </a:ln>
          </p:spPr>
          <p:txBody>
            <a:bodyPr wrap="square" lIns="91440" tIns="45720" rIns="91440" bIns="45720" anchor="t">
              <a:noAutofit/>
            </a:bodyPr>
            <a:lstStyle/>
            <a:p>
              <a:pPr>
                <a:lnSpc>
                  <a:spcPct val="120000"/>
                </a:lnSpc>
              </a:pPr>
              <a:r>
                <a:rPr lang="zh-CN" altLang="en-US" sz="1000">
                  <a:solidFill>
                    <a:srgbClr val="000000"/>
                  </a:solidFill>
                  <a:latin typeface="微软雅黑" panose="020B0503020204020204" charset="-122"/>
                  <a:ea typeface="微软雅黑" panose="020B0503020204020204" charset="-122"/>
                </a:rPr>
                <a:t>集团总部审批（金额超限、高风险、战略资产处理、新业务、涉外等）</a:t>
              </a:r>
              <a:endParaRPr lang="en-US" altLang="zh-CN" sz="1000" dirty="0">
                <a:solidFill>
                  <a:srgbClr val="000000"/>
                </a:solidFill>
                <a:latin typeface="微软雅黑" panose="020B0503020204020204" charset="-122"/>
                <a:ea typeface="微软雅黑" panose="020B0503020204020204" charset="-122"/>
              </a:endParaRPr>
            </a:p>
          </p:txBody>
        </p:sp>
        <p:sp>
          <p:nvSpPr>
            <p:cNvPr id="6" name="文本框 5"/>
            <p:cNvSpPr txBox="1"/>
            <p:nvPr/>
          </p:nvSpPr>
          <p:spPr>
            <a:xfrm>
              <a:off x="2124883" y="5448625"/>
              <a:ext cx="1385166" cy="246221"/>
            </a:xfrm>
            <a:prstGeom prst="rect">
              <a:avLst/>
            </a:prstGeom>
            <a:noFill/>
          </p:spPr>
          <p:txBody>
            <a:bodyPr wrap="square">
              <a:spAutoFit/>
            </a:bodyPr>
            <a:lstStyle/>
            <a:p>
              <a:pPr algn="ctr"/>
              <a:r>
                <a:rPr lang="zh-CN" altLang="en-US" sz="1000">
                  <a:solidFill>
                    <a:srgbClr val="044DF4"/>
                  </a:solidFill>
                  <a:latin typeface="微软雅黑" panose="020B0503020204020204" charset="-122"/>
                  <a:ea typeface="微软雅黑" panose="020B0503020204020204" charset="-122"/>
                  <a:cs typeface="微软雅黑" panose="020B0503020204020204" charset="-122"/>
                </a:rPr>
                <a:t>企业征信范本标准化</a:t>
              </a:r>
              <a:endParaRPr lang="zh-CN" altLang="en-US" sz="1000">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nvSpPr>
          <p:spPr>
            <a:xfrm>
              <a:off x="4738234" y="5301742"/>
              <a:ext cx="1385166" cy="733752"/>
            </a:xfrm>
            <a:prstGeom prst="rect">
              <a:avLst/>
            </a:prstGeom>
            <a:noFill/>
          </p:spPr>
          <p:txBody>
            <a:bodyPr wrap="square">
              <a:spAutoFit/>
            </a:bodyPr>
            <a:lstStyle/>
            <a:p>
              <a:pPr algn="ctr"/>
              <a:r>
                <a:rPr lang="en-US" altLang="zh-CN" sz="1000">
                  <a:solidFill>
                    <a:srgbClr val="044DF4"/>
                  </a:solidFill>
                  <a:latin typeface="微软雅黑" panose="020B0503020204020204" charset="-122"/>
                  <a:ea typeface="微软雅黑" panose="020B0503020204020204" charset="-122"/>
                  <a:cs typeface="微软雅黑" panose="020B0503020204020204" charset="-122"/>
                </a:rPr>
                <a:t>AI</a:t>
              </a:r>
              <a:r>
                <a:rPr lang="zh-CN" altLang="en-US" sz="1000">
                  <a:solidFill>
                    <a:srgbClr val="044DF4"/>
                  </a:solidFill>
                  <a:latin typeface="微软雅黑" panose="020B0503020204020204" charset="-122"/>
                  <a:ea typeface="微软雅黑" panose="020B0503020204020204" charset="-122"/>
                  <a:cs typeface="微软雅黑" panose="020B0503020204020204" charset="-122"/>
                </a:rPr>
                <a:t>审核</a:t>
              </a:r>
              <a:r>
                <a:rPr lang="en-US" altLang="zh-CN" sz="1000">
                  <a:solidFill>
                    <a:srgbClr val="044DF4"/>
                  </a:solidFill>
                  <a:latin typeface="微软雅黑" panose="020B0503020204020204" charset="-122"/>
                  <a:ea typeface="微软雅黑" panose="020B0503020204020204" charset="-122"/>
                  <a:cs typeface="微软雅黑" panose="020B0503020204020204" charset="-122"/>
                </a:rPr>
                <a:t>1-3</a:t>
              </a:r>
              <a:r>
                <a:rPr lang="zh-CN" altLang="en-US" sz="1000">
                  <a:solidFill>
                    <a:srgbClr val="044DF4"/>
                  </a:solidFill>
                  <a:latin typeface="微软雅黑" panose="020B0503020204020204" charset="-122"/>
                  <a:ea typeface="微软雅黑" panose="020B0503020204020204" charset="-122"/>
                  <a:cs typeface="微软雅黑" panose="020B0503020204020204" charset="-122"/>
                </a:rPr>
                <a:t>秒</a:t>
              </a:r>
              <a:endParaRPr lang="en-US" altLang="zh-CN" sz="1000">
                <a:solidFill>
                  <a:srgbClr val="044DF4"/>
                </a:solidFill>
                <a:latin typeface="微软雅黑" panose="020B0503020204020204" charset="-122"/>
                <a:ea typeface="微软雅黑" panose="020B0503020204020204" charset="-122"/>
                <a:cs typeface="微软雅黑" panose="020B0503020204020204" charset="-122"/>
              </a:endParaRPr>
            </a:p>
            <a:p>
              <a:pPr algn="ctr"/>
              <a:r>
                <a:rPr lang="en-US" altLang="zh-CN" sz="1000">
                  <a:solidFill>
                    <a:srgbClr val="044DF4"/>
                  </a:solidFill>
                  <a:latin typeface="微软雅黑" panose="020B0503020204020204" charset="-122"/>
                  <a:ea typeface="微软雅黑" panose="020B0503020204020204" charset="-122"/>
                  <a:cs typeface="微软雅黑" panose="020B0503020204020204" charset="-122"/>
                </a:rPr>
                <a:t>300</a:t>
              </a:r>
              <a:r>
                <a:rPr lang="zh-CN" altLang="en-US" sz="1000">
                  <a:solidFill>
                    <a:srgbClr val="044DF4"/>
                  </a:solidFill>
                  <a:latin typeface="微软雅黑" panose="020B0503020204020204" charset="-122"/>
                  <a:ea typeface="微软雅黑" panose="020B0503020204020204" charset="-122"/>
                  <a:cs typeface="微软雅黑" panose="020B0503020204020204" charset="-122"/>
                </a:rPr>
                <a:t>万</a:t>
              </a:r>
              <a:r>
                <a:rPr lang="en-US" altLang="zh-CN" sz="1000">
                  <a:solidFill>
                    <a:srgbClr val="044DF4"/>
                  </a:solidFill>
                  <a:latin typeface="微软雅黑" panose="020B0503020204020204" charset="-122"/>
                  <a:ea typeface="微软雅黑" panose="020B0503020204020204" charset="-122"/>
                  <a:cs typeface="微软雅黑" panose="020B0503020204020204" charset="-122"/>
                </a:rPr>
                <a:t>+</a:t>
              </a:r>
              <a:r>
                <a:rPr lang="zh-CN" altLang="en-US" sz="1000">
                  <a:solidFill>
                    <a:srgbClr val="044DF4"/>
                  </a:solidFill>
                  <a:latin typeface="微软雅黑" panose="020B0503020204020204" charset="-122"/>
                  <a:ea typeface="微软雅黑" panose="020B0503020204020204" charset="-122"/>
                  <a:cs typeface="微软雅黑" panose="020B0503020204020204" charset="-122"/>
                </a:rPr>
                <a:t>法律法规</a:t>
              </a:r>
              <a:endParaRPr lang="en-US" altLang="zh-CN" sz="1000">
                <a:solidFill>
                  <a:srgbClr val="044DF4"/>
                </a:solidFill>
                <a:latin typeface="微软雅黑" panose="020B0503020204020204" charset="-122"/>
                <a:ea typeface="微软雅黑" panose="020B0503020204020204" charset="-122"/>
                <a:cs typeface="微软雅黑" panose="020B0503020204020204" charset="-122"/>
              </a:endParaRPr>
            </a:p>
            <a:p>
              <a:pPr algn="ctr"/>
              <a:r>
                <a:rPr lang="en-US" altLang="zh-CN" sz="1000">
                  <a:solidFill>
                    <a:srgbClr val="044DF4"/>
                  </a:solidFill>
                  <a:latin typeface="微软雅黑" panose="020B0503020204020204" charset="-122"/>
                  <a:ea typeface="微软雅黑" panose="020B0503020204020204" charset="-122"/>
                  <a:cs typeface="微软雅黑" panose="020B0503020204020204" charset="-122"/>
                </a:rPr>
                <a:t>1.5</a:t>
              </a:r>
              <a:r>
                <a:rPr lang="zh-CN" altLang="en-US" sz="1000">
                  <a:solidFill>
                    <a:srgbClr val="044DF4"/>
                  </a:solidFill>
                  <a:latin typeface="微软雅黑" panose="020B0503020204020204" charset="-122"/>
                  <a:ea typeface="微软雅黑" panose="020B0503020204020204" charset="-122"/>
                  <a:cs typeface="微软雅黑" panose="020B0503020204020204" charset="-122"/>
                </a:rPr>
                <a:t>亿</a:t>
              </a:r>
              <a:r>
                <a:rPr lang="en-US" altLang="zh-CN" sz="1000">
                  <a:solidFill>
                    <a:srgbClr val="044DF4"/>
                  </a:solidFill>
                  <a:latin typeface="微软雅黑" panose="020B0503020204020204" charset="-122"/>
                  <a:ea typeface="微软雅黑" panose="020B0503020204020204" charset="-122"/>
                  <a:cs typeface="微软雅黑" panose="020B0503020204020204" charset="-122"/>
                </a:rPr>
                <a:t>+</a:t>
              </a:r>
              <a:r>
                <a:rPr lang="zh-CN" altLang="en-US" sz="1000">
                  <a:solidFill>
                    <a:srgbClr val="044DF4"/>
                  </a:solidFill>
                  <a:latin typeface="微软雅黑" panose="020B0503020204020204" charset="-122"/>
                  <a:ea typeface="微软雅黑" panose="020B0503020204020204" charset="-122"/>
                  <a:cs typeface="微软雅黑" panose="020B0503020204020204" charset="-122"/>
                </a:rPr>
                <a:t>司法案例</a:t>
              </a:r>
              <a:endParaRPr lang="en-US" altLang="zh-CN" sz="1000">
                <a:solidFill>
                  <a:srgbClr val="044DF4"/>
                </a:solidFill>
                <a:latin typeface="微软雅黑" panose="020B0503020204020204" charset="-122"/>
                <a:ea typeface="微软雅黑" panose="020B0503020204020204" charset="-122"/>
                <a:cs typeface="微软雅黑" panose="020B0503020204020204" charset="-122"/>
              </a:endParaRPr>
            </a:p>
            <a:p>
              <a:pPr algn="ctr"/>
              <a:r>
                <a:rPr lang="en-US" altLang="zh-CN" sz="1000">
                  <a:solidFill>
                    <a:srgbClr val="044DF4"/>
                  </a:solidFill>
                  <a:latin typeface="微软雅黑" panose="020B0503020204020204" charset="-122"/>
                  <a:ea typeface="微软雅黑" panose="020B0503020204020204" charset="-122"/>
                  <a:cs typeface="微软雅黑" panose="020B0503020204020204" charset="-122"/>
                </a:rPr>
                <a:t>113</a:t>
              </a:r>
              <a:r>
                <a:rPr lang="zh-CN" altLang="en-US" sz="1000">
                  <a:solidFill>
                    <a:srgbClr val="044DF4"/>
                  </a:solidFill>
                  <a:latin typeface="微软雅黑" panose="020B0503020204020204" charset="-122"/>
                  <a:ea typeface="微软雅黑" panose="020B0503020204020204" charset="-122"/>
                  <a:cs typeface="微软雅黑" panose="020B0503020204020204" charset="-122"/>
                </a:rPr>
                <a:t>类合同类别</a:t>
              </a:r>
              <a:endParaRPr lang="zh-CN" altLang="en-US" sz="1000">
                <a:latin typeface="微软雅黑" panose="020B0503020204020204" charset="-122"/>
                <a:ea typeface="微软雅黑" panose="020B0503020204020204" charset="-122"/>
                <a:cs typeface="微软雅黑" panose="020B0503020204020204" charset="-122"/>
              </a:endParaRPr>
            </a:p>
          </p:txBody>
        </p:sp>
        <p:sp>
          <p:nvSpPr>
            <p:cNvPr id="12" name="文本框 11"/>
            <p:cNvSpPr txBox="1"/>
            <p:nvPr/>
          </p:nvSpPr>
          <p:spPr>
            <a:xfrm>
              <a:off x="3424583" y="5438297"/>
              <a:ext cx="1385166" cy="400110"/>
            </a:xfrm>
            <a:prstGeom prst="rect">
              <a:avLst/>
            </a:prstGeom>
            <a:noFill/>
          </p:spPr>
          <p:txBody>
            <a:bodyPr wrap="square">
              <a:spAutoFit/>
            </a:bodyPr>
            <a:lstStyle/>
            <a:p>
              <a:pPr algn="ctr"/>
              <a:r>
                <a:rPr lang="zh-CN" altLang="en-US" sz="1000">
                  <a:solidFill>
                    <a:srgbClr val="044DF4"/>
                  </a:solidFill>
                  <a:latin typeface="微软雅黑" panose="020B0503020204020204" charset="-122"/>
                  <a:ea typeface="微软雅黑" panose="020B0503020204020204" charset="-122"/>
                  <a:cs typeface="微软雅黑" panose="020B0503020204020204" charset="-122"/>
                </a:rPr>
                <a:t>相对方风险防控</a:t>
              </a:r>
              <a:endParaRPr lang="en-US" altLang="zh-CN" sz="1000">
                <a:solidFill>
                  <a:srgbClr val="044DF4"/>
                </a:solidFill>
                <a:latin typeface="微软雅黑" panose="020B0503020204020204" charset="-122"/>
                <a:ea typeface="微软雅黑" panose="020B0503020204020204" charset="-122"/>
                <a:cs typeface="微软雅黑" panose="020B0503020204020204" charset="-122"/>
              </a:endParaRPr>
            </a:p>
            <a:p>
              <a:pPr algn="ctr"/>
              <a:r>
                <a:rPr lang="zh-CN" altLang="en-US" sz="1000">
                  <a:solidFill>
                    <a:srgbClr val="044DF4"/>
                  </a:solidFill>
                  <a:latin typeface="微软雅黑" panose="020B0503020204020204" charset="-122"/>
                  <a:ea typeface="微软雅黑" panose="020B0503020204020204" charset="-122"/>
                  <a:cs typeface="微软雅黑" panose="020B0503020204020204" charset="-122"/>
                </a:rPr>
                <a:t>合同防伪、防篡改</a:t>
              </a:r>
              <a:endParaRPr lang="zh-CN" altLang="en-US" sz="1000">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nvSpPr>
          <p:spPr>
            <a:xfrm>
              <a:off x="6056737" y="5449231"/>
              <a:ext cx="1385166" cy="400110"/>
            </a:xfrm>
            <a:prstGeom prst="rect">
              <a:avLst/>
            </a:prstGeom>
            <a:noFill/>
          </p:spPr>
          <p:txBody>
            <a:bodyPr wrap="square">
              <a:spAutoFit/>
            </a:bodyPr>
            <a:lstStyle/>
            <a:p>
              <a:pPr algn="ctr"/>
              <a:r>
                <a:rPr lang="zh-CN" altLang="en-US" sz="1000">
                  <a:solidFill>
                    <a:srgbClr val="044DF4"/>
                  </a:solidFill>
                  <a:latin typeface="微软雅黑" panose="020B0503020204020204" charset="-122"/>
                  <a:ea typeface="微软雅黑" panose="020B0503020204020204" charset="-122"/>
                  <a:cs typeface="微软雅黑" panose="020B0503020204020204" charset="-122"/>
                </a:rPr>
                <a:t>签章风险防控</a:t>
              </a:r>
              <a:endParaRPr lang="en-US" altLang="zh-CN" sz="1000">
                <a:solidFill>
                  <a:srgbClr val="044DF4"/>
                </a:solidFill>
                <a:latin typeface="微软雅黑" panose="020B0503020204020204" charset="-122"/>
                <a:ea typeface="微软雅黑" panose="020B0503020204020204" charset="-122"/>
                <a:cs typeface="微软雅黑" panose="020B0503020204020204" charset="-122"/>
              </a:endParaRPr>
            </a:p>
            <a:p>
              <a:pPr algn="ctr"/>
              <a:r>
                <a:rPr lang="zh-CN" altLang="en-US" sz="1000">
                  <a:solidFill>
                    <a:srgbClr val="044DF4"/>
                  </a:solidFill>
                  <a:latin typeface="微软雅黑" panose="020B0503020204020204" charset="-122"/>
                  <a:ea typeface="微软雅黑" panose="020B0503020204020204" charset="-122"/>
                  <a:cs typeface="微软雅黑" panose="020B0503020204020204" charset="-122"/>
                </a:rPr>
                <a:t>电子签章、智能印章</a:t>
              </a:r>
              <a:endParaRPr lang="zh-CN" altLang="en-US" sz="1000">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nvSpPr>
          <p:spPr>
            <a:xfrm>
              <a:off x="7453924" y="5340749"/>
              <a:ext cx="1385166" cy="553998"/>
            </a:xfrm>
            <a:prstGeom prst="rect">
              <a:avLst/>
            </a:prstGeom>
            <a:noFill/>
          </p:spPr>
          <p:txBody>
            <a:bodyPr wrap="square">
              <a:spAutoFit/>
            </a:bodyPr>
            <a:lstStyle/>
            <a:p>
              <a:pPr algn="ctr"/>
              <a:r>
                <a:rPr lang="zh-CN" altLang="en-US" sz="1000">
                  <a:solidFill>
                    <a:srgbClr val="044DF4"/>
                  </a:solidFill>
                  <a:latin typeface="微软雅黑" panose="020B0503020204020204" charset="-122"/>
                  <a:ea typeface="微软雅黑" panose="020B0503020204020204" charset="-122"/>
                  <a:cs typeface="微软雅黑" panose="020B0503020204020204" charset="-122"/>
                </a:rPr>
                <a:t>防范履约风险</a:t>
              </a:r>
              <a:endParaRPr lang="en-US" altLang="zh-CN" sz="1000">
                <a:solidFill>
                  <a:srgbClr val="044DF4"/>
                </a:solidFill>
                <a:latin typeface="微软雅黑" panose="020B0503020204020204" charset="-122"/>
                <a:ea typeface="微软雅黑" panose="020B0503020204020204" charset="-122"/>
                <a:cs typeface="微软雅黑" panose="020B0503020204020204" charset="-122"/>
              </a:endParaRPr>
            </a:p>
            <a:p>
              <a:pPr algn="ctr"/>
              <a:r>
                <a:rPr lang="zh-CN" altLang="en-US" sz="1000">
                  <a:solidFill>
                    <a:srgbClr val="044DF4"/>
                  </a:solidFill>
                  <a:latin typeface="微软雅黑" panose="020B0503020204020204" charset="-122"/>
                  <a:ea typeface="微软雅黑" panose="020B0503020204020204" charset="-122"/>
                  <a:cs typeface="微软雅黑" panose="020B0503020204020204" charset="-122"/>
                </a:rPr>
                <a:t>全程监控，智能预警</a:t>
              </a:r>
              <a:endParaRPr lang="en-US" altLang="zh-CN" sz="1000">
                <a:solidFill>
                  <a:srgbClr val="044DF4"/>
                </a:solidFill>
                <a:latin typeface="微软雅黑" panose="020B0503020204020204" charset="-122"/>
                <a:ea typeface="微软雅黑" panose="020B0503020204020204" charset="-122"/>
                <a:cs typeface="微软雅黑" panose="020B0503020204020204" charset="-122"/>
              </a:endParaRPr>
            </a:p>
            <a:p>
              <a:pPr algn="ctr"/>
              <a:r>
                <a:rPr lang="zh-CN" altLang="en-US" sz="1000">
                  <a:solidFill>
                    <a:srgbClr val="044DF4"/>
                  </a:solidFill>
                  <a:latin typeface="微软雅黑" panose="020B0503020204020204" charset="-122"/>
                  <a:ea typeface="微软雅黑" panose="020B0503020204020204" charset="-122"/>
                  <a:cs typeface="微软雅黑" panose="020B0503020204020204" charset="-122"/>
                </a:rPr>
                <a:t>发票收付款进度管理</a:t>
              </a:r>
              <a:endParaRPr lang="zh-CN" altLang="en-US" sz="1000">
                <a:latin typeface="微软雅黑" panose="020B0503020204020204" charset="-122"/>
                <a:ea typeface="微软雅黑" panose="020B0503020204020204" charset="-122"/>
                <a:cs typeface="微软雅黑" panose="020B0503020204020204" charset="-122"/>
              </a:endParaRPr>
            </a:p>
          </p:txBody>
        </p:sp>
        <p:sp>
          <p:nvSpPr>
            <p:cNvPr id="18" name="文本框 17"/>
            <p:cNvSpPr txBox="1"/>
            <p:nvPr/>
          </p:nvSpPr>
          <p:spPr>
            <a:xfrm>
              <a:off x="8681951" y="5401095"/>
              <a:ext cx="1385166" cy="246221"/>
            </a:xfrm>
            <a:prstGeom prst="rect">
              <a:avLst/>
            </a:prstGeom>
            <a:noFill/>
          </p:spPr>
          <p:txBody>
            <a:bodyPr wrap="square">
              <a:spAutoFit/>
            </a:bodyPr>
            <a:lstStyle/>
            <a:p>
              <a:pPr algn="ctr"/>
              <a:r>
                <a:rPr lang="zh-CN" altLang="en-US" sz="1000">
                  <a:solidFill>
                    <a:srgbClr val="044DF4"/>
                  </a:solidFill>
                  <a:latin typeface="微软雅黑" panose="020B0503020204020204" charset="-122"/>
                  <a:ea typeface="微软雅黑" panose="020B0503020204020204" charset="-122"/>
                  <a:cs typeface="微软雅黑" panose="020B0503020204020204" charset="-122"/>
                </a:rPr>
                <a:t>自动归档，随时调阅</a:t>
              </a:r>
              <a:endParaRPr lang="zh-CN" altLang="en-US" sz="1000">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zh-CN" altLang="en-US"/>
              <a:t>主营业务一体化协同整体框架</a:t>
            </a:r>
            <a:endParaRPr lang="zh-CN" altLang="en-US"/>
          </a:p>
        </p:txBody>
      </p:sp>
      <p:sp>
        <p:nvSpPr>
          <p:cNvPr id="3" name="圆角矩形 2"/>
          <p:cNvSpPr/>
          <p:nvPr/>
        </p:nvSpPr>
        <p:spPr>
          <a:xfrm>
            <a:off x="7896095" y="1650570"/>
            <a:ext cx="4013776" cy="4252622"/>
          </a:xfrm>
          <a:prstGeom prst="roundRect">
            <a:avLst>
              <a:gd name="adj" fmla="val 225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dirty="0">
              <a:latin typeface="微软雅黑" panose="020B0503020204020204" charset="-122"/>
              <a:ea typeface="微软雅黑" panose="020B0503020204020204" charset="-122"/>
              <a:cs typeface="+mn-ea"/>
              <a:sym typeface="+mn-lt"/>
            </a:endParaRPr>
          </a:p>
        </p:txBody>
      </p:sp>
      <p:sp>
        <p:nvSpPr>
          <p:cNvPr id="5" name="文本框 4"/>
          <p:cNvSpPr txBox="1"/>
          <p:nvPr/>
        </p:nvSpPr>
        <p:spPr>
          <a:xfrm>
            <a:off x="8702567" y="2046622"/>
            <a:ext cx="2189072" cy="338554"/>
          </a:xfrm>
          <a:prstGeom prst="rect">
            <a:avLst/>
          </a:prstGeom>
          <a:noFill/>
        </p:spPr>
        <p:txBody>
          <a:bodyPr wrap="square">
            <a:spAutoFit/>
          </a:bodyPr>
          <a:lstStyle/>
          <a:p>
            <a:pPr algn="ctr"/>
            <a:r>
              <a:rPr lang="zh-CN" altLang="en-US" sz="1600" b="1">
                <a:solidFill>
                  <a:srgbClr val="0C60B6"/>
                </a:solidFill>
                <a:latin typeface="微软雅黑" panose="020B0503020204020204" charset="-122"/>
                <a:ea typeface="微软雅黑" panose="020B0503020204020204" charset="-122"/>
              </a:rPr>
              <a:t>主营业务一体化协同</a:t>
            </a:r>
            <a:endParaRPr lang="zh-CN" altLang="en-US" sz="1600" b="1" dirty="0">
              <a:solidFill>
                <a:srgbClr val="0C60B6"/>
              </a:solidFill>
            </a:endParaRPr>
          </a:p>
        </p:txBody>
      </p:sp>
      <p:sp>
        <p:nvSpPr>
          <p:cNvPr id="15" name="矩形 14"/>
          <p:cNvSpPr/>
          <p:nvPr/>
        </p:nvSpPr>
        <p:spPr>
          <a:xfrm>
            <a:off x="1250848" y="1259944"/>
            <a:ext cx="6023937" cy="593402"/>
          </a:xfrm>
          <a:prstGeom prst="rect">
            <a:avLst/>
          </a:prstGeom>
          <a:solidFill>
            <a:schemeClr val="bg1">
              <a:lumMod val="95000"/>
            </a:schemeClr>
          </a:solidFill>
          <a:ln w="635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995" b="1">
              <a:latin typeface="微软雅黑" panose="020B0503020204020204" charset="-122"/>
              <a:ea typeface="微软雅黑" panose="020B0503020204020204" charset="-122"/>
            </a:endParaRPr>
          </a:p>
        </p:txBody>
      </p:sp>
      <p:sp>
        <p:nvSpPr>
          <p:cNvPr id="20" name="矩形 19"/>
          <p:cNvSpPr/>
          <p:nvPr/>
        </p:nvSpPr>
        <p:spPr>
          <a:xfrm>
            <a:off x="1250848" y="1902848"/>
            <a:ext cx="6023936" cy="4155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2269057" y="1988179"/>
            <a:ext cx="858993" cy="252270"/>
          </a:xfrm>
          <a:prstGeom prst="roundRect">
            <a:avLst/>
          </a:prstGeom>
          <a:solidFill>
            <a:srgbClr val="FFD478">
              <a:lumMod val="75000"/>
            </a:srgbClr>
          </a:solidFill>
          <a:ln w="19050" cap="flat" cmpd="sng" algn="ctr">
            <a:noFill/>
            <a:prstDash val="solid"/>
          </a:ln>
          <a:effectLst>
            <a:outerShdw dist="38100" dir="2700000" rotWithShape="0">
              <a:srgbClr val="0070C0">
                <a:alpha val="15000"/>
              </a:srgbClr>
            </a:outerShdw>
          </a:effectLst>
        </p:spPr>
        <p:txBody>
          <a:bodyPr vertOverflow="overflow" horzOverflow="overflow" vert="horz" wrap="square" lIns="39850" tIns="37956" rIns="39850" bIns="37956" numCol="1" spcCol="0" rtlCol="0" fromWordArt="0" anchor="ctr" anchorCtr="0" forceAA="0" compatLnSpc="1">
            <a:noAutofit/>
          </a:bodyPr>
          <a:lstStyle>
            <a:defPPr>
              <a:defRPr lang="zh-CN"/>
            </a:defPPr>
            <a:lvl1pPr marR="0" lvl="0" indent="0" algn="ctr" fontAlgn="auto">
              <a:lnSpc>
                <a:spcPct val="100000"/>
              </a:lnSpc>
              <a:spcBef>
                <a:spcPts val="0"/>
              </a:spcBef>
              <a:spcAft>
                <a:spcPts val="0"/>
              </a:spcAft>
              <a:buClrTx/>
              <a:buSzTx/>
              <a:buFontTx/>
              <a:buNone/>
              <a:defRPr kumimoji="1" sz="800" b="0" i="0" u="none" strike="noStrike" kern="0" cap="none" spc="0" normalizeH="0" baseline="0">
                <a:ln>
                  <a:noFill/>
                </a:ln>
                <a:solidFill>
                  <a:srgbClr val="000000"/>
                </a:solidFill>
                <a:effectLst/>
                <a:uLnTx/>
                <a:uFillTx/>
                <a:latin typeface="微软雅黑" panose="020B0503020204020204" charset="-122"/>
                <a:ea typeface="微软雅黑" panose="020B0503020204020204" charset="-122"/>
              </a:defRPr>
            </a:lvl1pPr>
          </a:lstStyle>
          <a:p>
            <a:r>
              <a:rPr lang="zh-CN" altLang="en-US"/>
              <a:t>合同分析</a:t>
            </a:r>
            <a:endParaRPr lang="en-US" altLang="zh-CN"/>
          </a:p>
        </p:txBody>
      </p:sp>
      <p:sp>
        <p:nvSpPr>
          <p:cNvPr id="22" name="文本框 21"/>
          <p:cNvSpPr txBox="1"/>
          <p:nvPr/>
        </p:nvSpPr>
        <p:spPr>
          <a:xfrm>
            <a:off x="1268532" y="1988179"/>
            <a:ext cx="858994" cy="252270"/>
          </a:xfrm>
          <a:prstGeom prst="roundRect">
            <a:avLst/>
          </a:prstGeom>
          <a:solidFill>
            <a:srgbClr val="FFD478">
              <a:lumMod val="75000"/>
            </a:srgbClr>
          </a:solidFill>
          <a:ln w="19050" cap="flat" cmpd="sng" algn="ctr">
            <a:noFill/>
            <a:prstDash val="solid"/>
          </a:ln>
          <a:effectLst>
            <a:outerShdw dist="38100" dir="2700000" rotWithShape="0">
              <a:srgbClr val="0070C0">
                <a:alpha val="15000"/>
              </a:srgbClr>
            </a:outerShdw>
          </a:effectLst>
        </p:spPr>
        <p:txBody>
          <a:bodyPr vertOverflow="overflow" horzOverflow="overflow" vert="horz" wrap="square" lIns="39850" tIns="37956" rIns="39850" bIns="37956" numCol="1" spcCol="0" rtlCol="0" fromWordArt="0" anchor="ctr" anchorCtr="0" forceAA="0" compatLnSpc="1">
            <a:noAutofit/>
          </a:bodyPr>
          <a:lstStyle>
            <a:defPPr>
              <a:defRPr lang="zh-CN"/>
            </a:defPPr>
            <a:lvl1pPr marR="0" lvl="0" indent="0" algn="ctr" fontAlgn="auto">
              <a:lnSpc>
                <a:spcPct val="100000"/>
              </a:lnSpc>
              <a:spcBef>
                <a:spcPts val="0"/>
              </a:spcBef>
              <a:spcAft>
                <a:spcPts val="0"/>
              </a:spcAft>
              <a:buClrTx/>
              <a:buSzTx/>
              <a:buFontTx/>
              <a:buNone/>
              <a:defRPr kumimoji="1" sz="700" b="0" i="0" u="none" strike="noStrike" kern="0" cap="none" spc="0" normalizeH="0" baseline="0">
                <a:ln>
                  <a:noFill/>
                </a:ln>
                <a:solidFill>
                  <a:srgbClr val="000000"/>
                </a:solidFill>
                <a:effectLst/>
                <a:uLnTx/>
                <a:uFillTx/>
                <a:latin typeface="微软雅黑" panose="020B0503020204020204" charset="-122"/>
                <a:ea typeface="微软雅黑" panose="020B0503020204020204" charset="-122"/>
              </a:defRPr>
            </a:lvl1pPr>
          </a:lstStyle>
          <a:p>
            <a:r>
              <a:rPr lang="zh-CN" altLang="en-US" sz="800"/>
              <a:t>营销分析</a:t>
            </a:r>
            <a:endParaRPr lang="en-US" altLang="zh-CN" sz="800"/>
          </a:p>
        </p:txBody>
      </p:sp>
      <p:sp>
        <p:nvSpPr>
          <p:cNvPr id="23" name="文本框 22"/>
          <p:cNvSpPr txBox="1"/>
          <p:nvPr/>
        </p:nvSpPr>
        <p:spPr>
          <a:xfrm>
            <a:off x="3269582" y="1988179"/>
            <a:ext cx="858993" cy="252270"/>
          </a:xfrm>
          <a:prstGeom prst="roundRect">
            <a:avLst/>
          </a:prstGeom>
          <a:solidFill>
            <a:srgbClr val="FFD478">
              <a:lumMod val="75000"/>
            </a:srgbClr>
          </a:solidFill>
          <a:ln w="19050" cap="flat" cmpd="sng" algn="ctr">
            <a:noFill/>
            <a:prstDash val="solid"/>
          </a:ln>
          <a:effectLst>
            <a:outerShdw dist="38100" dir="2700000" rotWithShape="0">
              <a:srgbClr val="0070C0">
                <a:alpha val="15000"/>
              </a:srgbClr>
            </a:outerShdw>
          </a:effectLst>
        </p:spPr>
        <p:txBody>
          <a:bodyPr vertOverflow="overflow" horzOverflow="overflow" vert="horz" wrap="square" lIns="39850" tIns="37956" rIns="39850" bIns="37956" numCol="1" spcCol="0" rtlCol="0" fromWordArt="0" anchor="ctr" anchorCtr="0" forceAA="0" compatLnSpc="1">
            <a:noAutofit/>
          </a:bodyPr>
          <a:lstStyle>
            <a:defPPr>
              <a:defRPr lang="zh-CN"/>
            </a:defPPr>
            <a:lvl1pPr marR="0" lvl="0" indent="0" algn="ctr" fontAlgn="auto">
              <a:lnSpc>
                <a:spcPct val="100000"/>
              </a:lnSpc>
              <a:spcBef>
                <a:spcPts val="0"/>
              </a:spcBef>
              <a:spcAft>
                <a:spcPts val="0"/>
              </a:spcAft>
              <a:buClrTx/>
              <a:buSzTx/>
              <a:buFontTx/>
              <a:buNone/>
              <a:defRPr kumimoji="1" sz="800" b="0" i="0" u="none" strike="noStrike" kern="0" cap="none" spc="0" normalizeH="0" baseline="0">
                <a:ln>
                  <a:noFill/>
                </a:ln>
                <a:solidFill>
                  <a:srgbClr val="000000"/>
                </a:solidFill>
                <a:effectLst/>
                <a:uLnTx/>
                <a:uFillTx/>
                <a:latin typeface="微软雅黑" panose="020B0503020204020204" charset="-122"/>
                <a:ea typeface="微软雅黑" panose="020B0503020204020204" charset="-122"/>
              </a:defRPr>
            </a:lvl1pPr>
          </a:lstStyle>
          <a:p>
            <a:r>
              <a:rPr lang="zh-CN" altLang="en-US"/>
              <a:t>采购分析</a:t>
            </a:r>
            <a:endParaRPr lang="en-US" altLang="zh-CN"/>
          </a:p>
        </p:txBody>
      </p:sp>
      <p:sp>
        <p:nvSpPr>
          <p:cNvPr id="24" name="文本框 23"/>
          <p:cNvSpPr txBox="1"/>
          <p:nvPr/>
        </p:nvSpPr>
        <p:spPr>
          <a:xfrm>
            <a:off x="4270107" y="1988179"/>
            <a:ext cx="858993" cy="252270"/>
          </a:xfrm>
          <a:prstGeom prst="roundRect">
            <a:avLst/>
          </a:prstGeom>
          <a:solidFill>
            <a:srgbClr val="FFD478">
              <a:lumMod val="75000"/>
            </a:srgbClr>
          </a:solidFill>
          <a:ln w="19050" cap="flat" cmpd="sng" algn="ctr">
            <a:noFill/>
            <a:prstDash val="solid"/>
          </a:ln>
          <a:effectLst>
            <a:outerShdw dist="38100" dir="2700000" rotWithShape="0">
              <a:srgbClr val="0070C0">
                <a:alpha val="15000"/>
              </a:srgbClr>
            </a:outerShdw>
          </a:effectLst>
        </p:spPr>
        <p:txBody>
          <a:bodyPr vertOverflow="overflow" horzOverflow="overflow" vert="horz" wrap="square" lIns="39850" tIns="37956" rIns="39850" bIns="37956" numCol="1" spcCol="0" rtlCol="0" fromWordArt="0" anchor="ctr" anchorCtr="0" forceAA="0" compatLnSpc="1">
            <a:noAutofit/>
          </a:bodyPr>
          <a:lstStyle>
            <a:defPPr>
              <a:defRPr lang="zh-CN"/>
            </a:defPPr>
            <a:lvl1pPr marR="0" lvl="0" indent="0" algn="ctr" fontAlgn="auto">
              <a:lnSpc>
                <a:spcPct val="100000"/>
              </a:lnSpc>
              <a:spcBef>
                <a:spcPts val="0"/>
              </a:spcBef>
              <a:spcAft>
                <a:spcPts val="0"/>
              </a:spcAft>
              <a:buClrTx/>
              <a:buSzTx/>
              <a:buFontTx/>
              <a:buNone/>
              <a:defRPr kumimoji="1" sz="800" b="0" i="0" u="none" strike="noStrike" kern="0" cap="none" spc="0" normalizeH="0" baseline="0">
                <a:ln>
                  <a:noFill/>
                </a:ln>
                <a:solidFill>
                  <a:srgbClr val="000000"/>
                </a:solidFill>
                <a:effectLst/>
                <a:uLnTx/>
                <a:uFillTx/>
                <a:latin typeface="微软雅黑" panose="020B0503020204020204" charset="-122"/>
                <a:ea typeface="微软雅黑" panose="020B0503020204020204" charset="-122"/>
              </a:defRPr>
            </a:lvl1pPr>
          </a:lstStyle>
          <a:p>
            <a:r>
              <a:rPr lang="zh-CN" altLang="en-US"/>
              <a:t>费控分析</a:t>
            </a:r>
            <a:endParaRPr lang="en-US" altLang="zh-CN"/>
          </a:p>
        </p:txBody>
      </p:sp>
      <p:sp>
        <p:nvSpPr>
          <p:cNvPr id="25" name="文本框 24"/>
          <p:cNvSpPr txBox="1"/>
          <p:nvPr/>
        </p:nvSpPr>
        <p:spPr>
          <a:xfrm>
            <a:off x="5270632" y="1988179"/>
            <a:ext cx="858993" cy="252270"/>
          </a:xfrm>
          <a:prstGeom prst="roundRect">
            <a:avLst/>
          </a:prstGeom>
          <a:solidFill>
            <a:srgbClr val="FFD478">
              <a:lumMod val="75000"/>
            </a:srgbClr>
          </a:solidFill>
          <a:ln w="19050" cap="flat" cmpd="sng" algn="ctr">
            <a:noFill/>
            <a:prstDash val="solid"/>
          </a:ln>
          <a:effectLst>
            <a:outerShdw dist="38100" dir="2700000" rotWithShape="0">
              <a:srgbClr val="0070C0">
                <a:alpha val="15000"/>
              </a:srgbClr>
            </a:outerShdw>
          </a:effectLst>
        </p:spPr>
        <p:txBody>
          <a:bodyPr vertOverflow="overflow" horzOverflow="overflow" vert="horz" wrap="square" lIns="39850" tIns="37956" rIns="39850" bIns="37956" numCol="1" spcCol="0" rtlCol="0" fromWordArt="0" anchor="ctr" anchorCtr="0" forceAA="0" compatLnSpc="1">
            <a:noAutofit/>
          </a:bodyPr>
          <a:lstStyle>
            <a:defPPr>
              <a:defRPr lang="zh-CN"/>
            </a:defPPr>
            <a:lvl1pPr marR="0" lvl="0" indent="0" algn="ctr" fontAlgn="auto">
              <a:lnSpc>
                <a:spcPct val="100000"/>
              </a:lnSpc>
              <a:spcBef>
                <a:spcPts val="0"/>
              </a:spcBef>
              <a:spcAft>
                <a:spcPts val="0"/>
              </a:spcAft>
              <a:buClrTx/>
              <a:buSzTx/>
              <a:buFontTx/>
              <a:buNone/>
              <a:defRPr kumimoji="1" sz="800" b="0" i="0" u="none" strike="noStrike" kern="0" cap="none" spc="0" normalizeH="0" baseline="0">
                <a:ln>
                  <a:noFill/>
                </a:ln>
                <a:solidFill>
                  <a:srgbClr val="000000"/>
                </a:solidFill>
                <a:effectLst/>
                <a:uLnTx/>
                <a:uFillTx/>
                <a:latin typeface="微软雅黑" panose="020B0503020204020204" charset="-122"/>
                <a:ea typeface="微软雅黑" panose="020B0503020204020204" charset="-122"/>
              </a:defRPr>
            </a:lvl1pPr>
          </a:lstStyle>
          <a:p>
            <a:r>
              <a:rPr lang="zh-CN" altLang="en-US"/>
              <a:t>成本分析</a:t>
            </a:r>
            <a:endParaRPr lang="en-US" altLang="zh-CN"/>
          </a:p>
        </p:txBody>
      </p:sp>
      <p:sp>
        <p:nvSpPr>
          <p:cNvPr id="26" name="文本框 25"/>
          <p:cNvSpPr txBox="1"/>
          <p:nvPr/>
        </p:nvSpPr>
        <p:spPr>
          <a:xfrm>
            <a:off x="6271159" y="1988179"/>
            <a:ext cx="858993" cy="252270"/>
          </a:xfrm>
          <a:prstGeom prst="roundRect">
            <a:avLst/>
          </a:prstGeom>
          <a:solidFill>
            <a:srgbClr val="FFD478">
              <a:lumMod val="75000"/>
            </a:srgbClr>
          </a:solidFill>
          <a:ln w="19050" cap="flat" cmpd="sng" algn="ctr">
            <a:noFill/>
            <a:prstDash val="solid"/>
          </a:ln>
          <a:effectLst>
            <a:outerShdw dist="38100" dir="2700000" rotWithShape="0">
              <a:srgbClr val="0070C0">
                <a:alpha val="15000"/>
              </a:srgbClr>
            </a:outerShdw>
          </a:effectLst>
        </p:spPr>
        <p:txBody>
          <a:bodyPr vertOverflow="overflow" horzOverflow="overflow" vert="horz" wrap="square" lIns="39850" tIns="37956" rIns="39850" bIns="37956" numCol="1" spcCol="0" rtlCol="0" fromWordArt="0" anchor="ctr" anchorCtr="0" forceAA="0" compatLnSpc="1">
            <a:noAutofit/>
          </a:bodyPr>
          <a:lstStyle>
            <a:defPPr>
              <a:defRPr lang="zh-CN"/>
            </a:defPPr>
            <a:lvl1pPr marR="0" lvl="0" indent="0" algn="ctr" fontAlgn="auto">
              <a:lnSpc>
                <a:spcPct val="100000"/>
              </a:lnSpc>
              <a:spcBef>
                <a:spcPts val="0"/>
              </a:spcBef>
              <a:spcAft>
                <a:spcPts val="0"/>
              </a:spcAft>
              <a:buClrTx/>
              <a:buSzTx/>
              <a:buFontTx/>
              <a:buNone/>
              <a:defRPr kumimoji="1" sz="800" b="0" i="0" u="none" strike="noStrike" kern="0" cap="none" spc="0" normalizeH="0" baseline="0">
                <a:ln>
                  <a:noFill/>
                </a:ln>
                <a:solidFill>
                  <a:srgbClr val="000000"/>
                </a:solidFill>
                <a:effectLst/>
                <a:uLnTx/>
                <a:uFillTx/>
                <a:latin typeface="微软雅黑" panose="020B0503020204020204" charset="-122"/>
                <a:ea typeface="微软雅黑" panose="020B0503020204020204" charset="-122"/>
              </a:defRPr>
            </a:lvl1pPr>
          </a:lstStyle>
          <a:p>
            <a:r>
              <a:rPr lang="en-US" altLang="zh-CN"/>
              <a:t>…</a:t>
            </a:r>
            <a:endParaRPr lang="en-US" altLang="zh-CN"/>
          </a:p>
        </p:txBody>
      </p:sp>
      <p:sp>
        <p:nvSpPr>
          <p:cNvPr id="27" name="矩形 26"/>
          <p:cNvSpPr/>
          <p:nvPr/>
        </p:nvSpPr>
        <p:spPr>
          <a:xfrm>
            <a:off x="740790" y="2385176"/>
            <a:ext cx="471522" cy="25830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774678" y="3231969"/>
            <a:ext cx="407774" cy="707886"/>
          </a:xfrm>
          <a:prstGeom prst="rect">
            <a:avLst/>
          </a:prstGeom>
          <a:noFill/>
        </p:spPr>
        <p:txBody>
          <a:bodyPr wrap="square" rtlCol="0">
            <a:spAutoFit/>
          </a:bodyPr>
          <a:lstStyle/>
          <a:p>
            <a:pPr algn="ctr"/>
            <a:r>
              <a:rPr lang="zh-CN" altLang="en-US" sz="1000" b="1">
                <a:solidFill>
                  <a:schemeClr val="bg1"/>
                </a:solidFill>
                <a:latin typeface="微软雅黑" panose="020B0503020204020204" charset="-122"/>
                <a:ea typeface="微软雅黑" panose="020B0503020204020204" charset="-122"/>
              </a:rPr>
              <a:t>协同应用</a:t>
            </a:r>
            <a:endParaRPr lang="en-US" altLang="zh-CN" sz="1000" b="1">
              <a:solidFill>
                <a:schemeClr val="bg1"/>
              </a:solidFill>
              <a:latin typeface="微软雅黑" panose="020B0503020204020204" charset="-122"/>
              <a:ea typeface="微软雅黑" panose="020B0503020204020204" charset="-122"/>
            </a:endParaRPr>
          </a:p>
        </p:txBody>
      </p:sp>
      <p:sp>
        <p:nvSpPr>
          <p:cNvPr id="29" name="矩形 28"/>
          <p:cNvSpPr/>
          <p:nvPr/>
        </p:nvSpPr>
        <p:spPr>
          <a:xfrm>
            <a:off x="740866" y="5037384"/>
            <a:ext cx="471522" cy="7131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757527" y="5207719"/>
            <a:ext cx="448215" cy="400110"/>
          </a:xfrm>
          <a:prstGeom prst="rect">
            <a:avLst/>
          </a:prstGeom>
          <a:noFill/>
        </p:spPr>
        <p:txBody>
          <a:bodyPr wrap="square" rtlCol="0">
            <a:spAutoFit/>
          </a:bodyPr>
          <a:lstStyle/>
          <a:p>
            <a:pPr algn="ctr"/>
            <a:r>
              <a:rPr lang="zh-CN" altLang="en-US" sz="1000" b="1">
                <a:solidFill>
                  <a:schemeClr val="bg1"/>
                </a:solidFill>
                <a:latin typeface="微软雅黑" panose="020B0503020204020204" charset="-122"/>
                <a:ea typeface="微软雅黑" panose="020B0503020204020204" charset="-122"/>
              </a:rPr>
              <a:t>数字</a:t>
            </a:r>
            <a:endParaRPr lang="en-US" altLang="zh-CN" sz="1000" b="1">
              <a:solidFill>
                <a:schemeClr val="bg1"/>
              </a:solidFill>
              <a:latin typeface="微软雅黑" panose="020B0503020204020204" charset="-122"/>
              <a:ea typeface="微软雅黑" panose="020B0503020204020204" charset="-122"/>
            </a:endParaRPr>
          </a:p>
          <a:p>
            <a:pPr algn="ctr"/>
            <a:r>
              <a:rPr lang="zh-CN" altLang="en-US" sz="1000" b="1">
                <a:solidFill>
                  <a:schemeClr val="bg1"/>
                </a:solidFill>
                <a:latin typeface="微软雅黑" panose="020B0503020204020204" charset="-122"/>
                <a:ea typeface="微软雅黑" panose="020B0503020204020204" charset="-122"/>
              </a:rPr>
              <a:t>底座</a:t>
            </a:r>
            <a:endParaRPr lang="zh-CN" altLang="en-US" sz="1000" b="1">
              <a:solidFill>
                <a:schemeClr val="bg1"/>
              </a:solidFill>
              <a:latin typeface="微软雅黑" panose="020B0503020204020204" charset="-122"/>
              <a:ea typeface="微软雅黑" panose="020B0503020204020204" charset="-122"/>
            </a:endParaRPr>
          </a:p>
        </p:txBody>
      </p:sp>
      <p:sp>
        <p:nvSpPr>
          <p:cNvPr id="31" name="矩形 30"/>
          <p:cNvSpPr/>
          <p:nvPr/>
        </p:nvSpPr>
        <p:spPr>
          <a:xfrm>
            <a:off x="372071" y="1250170"/>
            <a:ext cx="325770" cy="4882606"/>
          </a:xfrm>
          <a:prstGeom prst="rect">
            <a:avLst/>
          </a:prstGeom>
          <a:solidFill>
            <a:sysClr val="window" lastClr="FFFFFF">
              <a:lumMod val="85000"/>
            </a:sys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140" b="1">
                <a:solidFill>
                  <a:srgbClr val="2F5597"/>
                </a:solidFill>
                <a:latin typeface="微软雅黑" panose="020B0503020204020204" charset="-122"/>
                <a:ea typeface="微软雅黑" panose="020B0503020204020204" charset="-122"/>
              </a:rPr>
              <a:t>标准规范体系</a:t>
            </a:r>
            <a:endParaRPr lang="zh-CN" altLang="en-US" sz="1140" b="1">
              <a:solidFill>
                <a:srgbClr val="2F5597"/>
              </a:solidFill>
              <a:latin typeface="微软雅黑" panose="020B0503020204020204" charset="-122"/>
              <a:ea typeface="微软雅黑" panose="020B0503020204020204" charset="-122"/>
            </a:endParaRPr>
          </a:p>
        </p:txBody>
      </p:sp>
      <p:sp>
        <p:nvSpPr>
          <p:cNvPr id="32" name="矩形 31"/>
          <p:cNvSpPr/>
          <p:nvPr/>
        </p:nvSpPr>
        <p:spPr>
          <a:xfrm>
            <a:off x="737644" y="5784477"/>
            <a:ext cx="471522" cy="348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701578" y="5781555"/>
            <a:ext cx="476154" cy="400110"/>
          </a:xfrm>
          <a:prstGeom prst="rect">
            <a:avLst/>
          </a:prstGeom>
          <a:noFill/>
        </p:spPr>
        <p:txBody>
          <a:bodyPr wrap="square" rtlCol="0">
            <a:spAutoFit/>
          </a:bodyPr>
          <a:lstStyle/>
          <a:p>
            <a:pPr algn="ctr"/>
            <a:r>
              <a:rPr lang="zh-CN" altLang="en-US" sz="1000" b="1">
                <a:solidFill>
                  <a:schemeClr val="bg1"/>
                </a:solidFill>
                <a:latin typeface="微软雅黑" panose="020B0503020204020204" charset="-122"/>
                <a:ea typeface="微软雅黑" panose="020B0503020204020204" charset="-122"/>
              </a:rPr>
              <a:t>基础</a:t>
            </a:r>
            <a:endParaRPr lang="en-US" altLang="zh-CN" sz="1000" b="1">
              <a:solidFill>
                <a:schemeClr val="bg1"/>
              </a:solidFill>
              <a:latin typeface="微软雅黑" panose="020B0503020204020204" charset="-122"/>
              <a:ea typeface="微软雅黑" panose="020B0503020204020204" charset="-122"/>
            </a:endParaRPr>
          </a:p>
          <a:p>
            <a:pPr algn="ctr"/>
            <a:r>
              <a:rPr lang="zh-CN" altLang="en-US" sz="1000" b="1">
                <a:solidFill>
                  <a:schemeClr val="bg1"/>
                </a:solidFill>
                <a:latin typeface="微软雅黑" panose="020B0503020204020204" charset="-122"/>
                <a:ea typeface="微软雅黑" panose="020B0503020204020204" charset="-122"/>
              </a:rPr>
              <a:t>设施</a:t>
            </a:r>
            <a:endParaRPr lang="zh-CN" altLang="en-US" sz="1000" b="1">
              <a:solidFill>
                <a:schemeClr val="bg1"/>
              </a:solidFill>
              <a:latin typeface="微软雅黑" panose="020B0503020204020204" charset="-122"/>
              <a:ea typeface="微软雅黑" panose="020B0503020204020204" charset="-122"/>
            </a:endParaRPr>
          </a:p>
        </p:txBody>
      </p:sp>
      <p:sp>
        <p:nvSpPr>
          <p:cNvPr id="34" name="矩形 33"/>
          <p:cNvSpPr/>
          <p:nvPr/>
        </p:nvSpPr>
        <p:spPr>
          <a:xfrm>
            <a:off x="740790" y="1250171"/>
            <a:ext cx="471522" cy="60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781569" y="1323668"/>
            <a:ext cx="407774" cy="400110"/>
          </a:xfrm>
          <a:prstGeom prst="rect">
            <a:avLst/>
          </a:prstGeom>
          <a:noFill/>
        </p:spPr>
        <p:txBody>
          <a:bodyPr wrap="square" rtlCol="0">
            <a:spAutoFit/>
          </a:bodyPr>
          <a:lstStyle/>
          <a:p>
            <a:pPr algn="ctr"/>
            <a:r>
              <a:rPr lang="zh-CN" altLang="en-US" sz="1000" b="1">
                <a:solidFill>
                  <a:schemeClr val="bg1"/>
                </a:solidFill>
                <a:latin typeface="微软雅黑" panose="020B0503020204020204" charset="-122"/>
                <a:ea typeface="微软雅黑" panose="020B0503020204020204" charset="-122"/>
              </a:rPr>
              <a:t>门户</a:t>
            </a:r>
            <a:endParaRPr lang="en-US" altLang="zh-CN" sz="1000" b="1">
              <a:solidFill>
                <a:schemeClr val="bg1"/>
              </a:solidFill>
              <a:latin typeface="微软雅黑" panose="020B0503020204020204" charset="-122"/>
              <a:ea typeface="微软雅黑" panose="020B0503020204020204" charset="-122"/>
            </a:endParaRPr>
          </a:p>
        </p:txBody>
      </p:sp>
      <p:sp>
        <p:nvSpPr>
          <p:cNvPr id="36" name="矩形 35"/>
          <p:cNvSpPr/>
          <p:nvPr/>
        </p:nvSpPr>
        <p:spPr>
          <a:xfrm>
            <a:off x="742137" y="1902849"/>
            <a:ext cx="471522" cy="4155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700443" y="1912192"/>
            <a:ext cx="550405" cy="400110"/>
          </a:xfrm>
          <a:prstGeom prst="rect">
            <a:avLst/>
          </a:prstGeom>
          <a:noFill/>
        </p:spPr>
        <p:txBody>
          <a:bodyPr wrap="square" rtlCol="0">
            <a:spAutoFit/>
          </a:bodyPr>
          <a:lstStyle/>
          <a:p>
            <a:pPr algn="ctr"/>
            <a:r>
              <a:rPr lang="zh-CN" altLang="en-US" sz="1000" b="1">
                <a:solidFill>
                  <a:schemeClr val="bg1"/>
                </a:solidFill>
                <a:latin typeface="微软雅黑" panose="020B0503020204020204" charset="-122"/>
                <a:ea typeface="微软雅黑" panose="020B0503020204020204" charset="-122"/>
              </a:rPr>
              <a:t>一屏</a:t>
            </a:r>
            <a:endParaRPr lang="en-US" altLang="zh-CN" sz="1000" b="1">
              <a:solidFill>
                <a:schemeClr val="bg1"/>
              </a:solidFill>
              <a:latin typeface="微软雅黑" panose="020B0503020204020204" charset="-122"/>
              <a:ea typeface="微软雅黑" panose="020B0503020204020204" charset="-122"/>
            </a:endParaRPr>
          </a:p>
          <a:p>
            <a:pPr algn="ctr"/>
            <a:r>
              <a:rPr lang="zh-CN" altLang="en-US" sz="1000" b="1">
                <a:solidFill>
                  <a:schemeClr val="bg1"/>
                </a:solidFill>
                <a:latin typeface="微软雅黑" panose="020B0503020204020204" charset="-122"/>
                <a:ea typeface="微软雅黑" panose="020B0503020204020204" charset="-122"/>
              </a:rPr>
              <a:t>决策</a:t>
            </a:r>
            <a:endParaRPr lang="zh-CN" altLang="en-US" sz="1000" b="1">
              <a:solidFill>
                <a:schemeClr val="bg1"/>
              </a:solidFill>
              <a:latin typeface="微软雅黑" panose="020B0503020204020204" charset="-122"/>
              <a:ea typeface="微软雅黑" panose="020B0503020204020204" charset="-122"/>
            </a:endParaRPr>
          </a:p>
        </p:txBody>
      </p:sp>
      <p:sp>
        <p:nvSpPr>
          <p:cNvPr id="38" name="矩形 37"/>
          <p:cNvSpPr/>
          <p:nvPr/>
        </p:nvSpPr>
        <p:spPr>
          <a:xfrm>
            <a:off x="1281990" y="5037386"/>
            <a:ext cx="5996532" cy="7131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1281990" y="5780613"/>
            <a:ext cx="5983960" cy="353208"/>
          </a:xfrm>
          <a:prstGeom prst="rect">
            <a:avLst/>
          </a:prstGeom>
          <a:solidFill>
            <a:sysClr val="window" lastClr="FFFFFF">
              <a:lumMod val="85000"/>
            </a:sys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995" b="1">
                <a:solidFill>
                  <a:srgbClr val="2F5597"/>
                </a:solidFill>
                <a:latin typeface="微软雅黑" panose="020B0503020204020204" charset="-122"/>
                <a:ea typeface="微软雅黑" panose="020B0503020204020204" charset="-122"/>
              </a:rPr>
              <a:t>公有云</a:t>
            </a:r>
            <a:r>
              <a:rPr lang="en-US" altLang="zh-CN" sz="995" b="1">
                <a:solidFill>
                  <a:srgbClr val="2F5597"/>
                </a:solidFill>
                <a:latin typeface="微软雅黑" panose="020B0503020204020204" charset="-122"/>
                <a:ea typeface="微软雅黑" panose="020B0503020204020204" charset="-122"/>
              </a:rPr>
              <a:t>+</a:t>
            </a:r>
            <a:r>
              <a:rPr lang="zh-CN" altLang="en-US" sz="995" b="1">
                <a:solidFill>
                  <a:srgbClr val="2F5597"/>
                </a:solidFill>
                <a:latin typeface="微软雅黑" panose="020B0503020204020204" charset="-122"/>
                <a:ea typeface="微软雅黑" panose="020B0503020204020204" charset="-122"/>
              </a:rPr>
              <a:t>私有云</a:t>
            </a:r>
            <a:endParaRPr lang="zh-CN" altLang="en-US" sz="995" b="1">
              <a:solidFill>
                <a:srgbClr val="2F5597"/>
              </a:solidFill>
              <a:latin typeface="微软雅黑" panose="020B0503020204020204" charset="-122"/>
              <a:ea typeface="微软雅黑" panose="020B0503020204020204" charset="-122"/>
            </a:endParaRPr>
          </a:p>
        </p:txBody>
      </p:sp>
      <p:sp>
        <p:nvSpPr>
          <p:cNvPr id="40" name="矩形 39"/>
          <p:cNvSpPr/>
          <p:nvPr/>
        </p:nvSpPr>
        <p:spPr>
          <a:xfrm>
            <a:off x="7332643" y="1250170"/>
            <a:ext cx="325770" cy="4882605"/>
          </a:xfrm>
          <a:prstGeom prst="rect">
            <a:avLst/>
          </a:prstGeom>
          <a:solidFill>
            <a:sysClr val="window" lastClr="FFFFFF">
              <a:lumMod val="85000"/>
            </a:sys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140" b="1" dirty="0">
                <a:solidFill>
                  <a:srgbClr val="2F5597"/>
                </a:solidFill>
                <a:latin typeface="微软雅黑" panose="020B0503020204020204" charset="-122"/>
                <a:ea typeface="微软雅黑" panose="020B0503020204020204" charset="-122"/>
              </a:rPr>
              <a:t>安全防护体系</a:t>
            </a:r>
            <a:endParaRPr lang="zh-CN" altLang="en-US" sz="1140" b="1" dirty="0">
              <a:solidFill>
                <a:srgbClr val="2F5597"/>
              </a:solidFill>
              <a:latin typeface="微软雅黑" panose="020B0503020204020204" charset="-122"/>
              <a:ea typeface="微软雅黑" panose="020B0503020204020204" charset="-122"/>
            </a:endParaRPr>
          </a:p>
        </p:txBody>
      </p:sp>
      <p:sp>
        <p:nvSpPr>
          <p:cNvPr id="41" name="文本框 40"/>
          <p:cNvSpPr txBox="1"/>
          <p:nvPr/>
        </p:nvSpPr>
        <p:spPr>
          <a:xfrm>
            <a:off x="5116542" y="5113011"/>
            <a:ext cx="666755" cy="252270"/>
          </a:xfrm>
          <a:prstGeom prst="roundRect">
            <a:avLst/>
          </a:prstGeom>
          <a:solidFill>
            <a:srgbClr val="308FF0"/>
          </a:solidFill>
          <a:ln w="19050" cap="flat" cmpd="sng" algn="ctr">
            <a:noFill/>
            <a:prstDash val="solid"/>
          </a:ln>
          <a:effectLst>
            <a:outerShdw dist="38100" dir="2700000" rotWithShape="0">
              <a:srgbClr val="0070C0">
                <a:alpha val="15000"/>
              </a:srgbClr>
            </a:outerShdw>
          </a:effectLst>
        </p:spPr>
        <p:txBody>
          <a:bodyPr vertOverflow="overflow" horzOverflow="overflow" vert="horz" wrap="square" lIns="39850" tIns="37956" rIns="39850" bIns="37956" numCol="1" spcCol="0" rtlCol="0" fromWordArt="0" anchor="ctr" anchorCtr="0" forceAA="0" compatLnSpc="1">
            <a:noAutofit/>
          </a:bodyPr>
          <a:lstStyle>
            <a:defPPr>
              <a:defRPr lang="zh-CN"/>
            </a:defPPr>
            <a:lvl1pPr algn="ctr">
              <a:defRPr kumimoji="1" sz="800">
                <a:solidFill>
                  <a:prstClr val="white"/>
                </a:solidFill>
                <a:latin typeface="微软雅黑" panose="020B0503020204020204" charset="-122"/>
                <a:ea typeface="微软雅黑" panose="020B0503020204020204" charset="-122"/>
              </a:defRPr>
            </a:lvl1pPr>
          </a:lstStyle>
          <a:p>
            <a:r>
              <a:rPr lang="zh-CN" altLang="en-US"/>
              <a:t>票据解析</a:t>
            </a:r>
            <a:endParaRPr lang="en-US" altLang="zh-CN" dirty="0"/>
          </a:p>
        </p:txBody>
      </p:sp>
      <p:sp>
        <p:nvSpPr>
          <p:cNvPr id="42" name="文本框 41"/>
          <p:cNvSpPr txBox="1"/>
          <p:nvPr/>
        </p:nvSpPr>
        <p:spPr>
          <a:xfrm>
            <a:off x="2980833" y="5113011"/>
            <a:ext cx="666755" cy="252270"/>
          </a:xfrm>
          <a:prstGeom prst="roundRect">
            <a:avLst/>
          </a:prstGeom>
          <a:solidFill>
            <a:srgbClr val="308FF0"/>
          </a:solidFill>
          <a:ln w="19050" cap="flat" cmpd="sng" algn="ctr">
            <a:noFill/>
            <a:prstDash val="solid"/>
          </a:ln>
          <a:effectLst>
            <a:outerShdw dist="38100" dir="2700000" rotWithShape="0">
              <a:srgbClr val="0070C0">
                <a:alpha val="15000"/>
              </a:srgbClr>
            </a:outerShdw>
          </a:effectLst>
        </p:spPr>
        <p:txBody>
          <a:bodyPr vertOverflow="overflow" horzOverflow="overflow" vert="horz" wrap="square" lIns="39850" tIns="37956" rIns="39850" bIns="37956" numCol="1" spcCol="0" rtlCol="0" fromWordArt="0" anchor="ctr" anchorCtr="0" forceAA="0" compatLnSpc="1">
            <a:noAutofit/>
          </a:bodyPr>
          <a:lstStyle>
            <a:defPPr>
              <a:defRPr lang="zh-CN"/>
            </a:defPPr>
            <a:lvl1pPr algn="ctr">
              <a:defRPr kumimoji="1" sz="800">
                <a:solidFill>
                  <a:prstClr val="white"/>
                </a:solidFill>
                <a:latin typeface="微软雅黑" panose="020B0503020204020204" charset="-122"/>
                <a:ea typeface="微软雅黑" panose="020B0503020204020204" charset="-122"/>
              </a:defRPr>
            </a:lvl1pPr>
          </a:lstStyle>
          <a:p>
            <a:r>
              <a:rPr lang="zh-CN" altLang="en-US"/>
              <a:t>智能公文</a:t>
            </a:r>
            <a:endParaRPr lang="en-US" altLang="zh-CN" dirty="0"/>
          </a:p>
        </p:txBody>
      </p:sp>
      <p:sp>
        <p:nvSpPr>
          <p:cNvPr id="43" name="文本框 42"/>
          <p:cNvSpPr txBox="1"/>
          <p:nvPr/>
        </p:nvSpPr>
        <p:spPr>
          <a:xfrm>
            <a:off x="3692736" y="5113011"/>
            <a:ext cx="666755" cy="252270"/>
          </a:xfrm>
          <a:prstGeom prst="roundRect">
            <a:avLst/>
          </a:prstGeom>
          <a:solidFill>
            <a:srgbClr val="308FF0"/>
          </a:solidFill>
          <a:ln w="19050" cap="flat" cmpd="sng" algn="ctr">
            <a:noFill/>
            <a:prstDash val="solid"/>
          </a:ln>
          <a:effectLst>
            <a:outerShdw dist="38100" dir="2700000" rotWithShape="0">
              <a:srgbClr val="0070C0">
                <a:alpha val="15000"/>
              </a:srgbClr>
            </a:outerShdw>
          </a:effectLst>
        </p:spPr>
        <p:txBody>
          <a:bodyPr vertOverflow="overflow" horzOverflow="overflow" vert="horz" wrap="square" lIns="39850" tIns="37956" rIns="39850" bIns="37956" numCol="1" spcCol="0" rtlCol="0" fromWordArt="0" anchor="ctr" anchorCtr="0" forceAA="0" compatLnSpc="1">
            <a:noAutofit/>
          </a:bodyPr>
          <a:lstStyle>
            <a:defPPr>
              <a:defRPr lang="zh-CN"/>
            </a:defPPr>
            <a:lvl1pPr algn="ctr">
              <a:defRPr kumimoji="1" sz="800">
                <a:solidFill>
                  <a:prstClr val="white"/>
                </a:solidFill>
                <a:latin typeface="微软雅黑" panose="020B0503020204020204" charset="-122"/>
                <a:ea typeface="微软雅黑" panose="020B0503020204020204" charset="-122"/>
              </a:defRPr>
            </a:lvl1pPr>
          </a:lstStyle>
          <a:p>
            <a:r>
              <a:rPr lang="zh-CN" altLang="en-US"/>
              <a:t>智能审校</a:t>
            </a:r>
            <a:endParaRPr lang="en-US" altLang="zh-CN" dirty="0"/>
          </a:p>
        </p:txBody>
      </p:sp>
      <p:sp>
        <p:nvSpPr>
          <p:cNvPr id="44" name="文本框 43"/>
          <p:cNvSpPr txBox="1"/>
          <p:nvPr/>
        </p:nvSpPr>
        <p:spPr>
          <a:xfrm>
            <a:off x="4404639" y="5113011"/>
            <a:ext cx="666755" cy="252270"/>
          </a:xfrm>
          <a:prstGeom prst="roundRect">
            <a:avLst/>
          </a:prstGeom>
          <a:solidFill>
            <a:srgbClr val="308FF0"/>
          </a:solidFill>
          <a:ln w="19050" cap="flat" cmpd="sng" algn="ctr">
            <a:noFill/>
            <a:prstDash val="solid"/>
          </a:ln>
          <a:effectLst>
            <a:outerShdw dist="38100" dir="2700000" rotWithShape="0">
              <a:srgbClr val="0070C0">
                <a:alpha val="15000"/>
              </a:srgbClr>
            </a:outerShdw>
          </a:effectLst>
        </p:spPr>
        <p:txBody>
          <a:bodyPr vertOverflow="overflow" horzOverflow="overflow" vert="horz" wrap="square" lIns="39850" tIns="37956" rIns="39850" bIns="37956" numCol="1" spcCol="0" rtlCol="0" fromWordArt="0" anchor="ctr" anchorCtr="0" forceAA="0" compatLnSpc="1">
            <a:noAutofit/>
          </a:bodyPr>
          <a:lstStyle>
            <a:defPPr>
              <a:defRPr lang="zh-CN"/>
            </a:defPPr>
            <a:lvl1pPr algn="ctr">
              <a:defRPr kumimoji="1" sz="800">
                <a:solidFill>
                  <a:prstClr val="white"/>
                </a:solidFill>
                <a:latin typeface="微软雅黑" panose="020B0503020204020204" charset="-122"/>
                <a:ea typeface="微软雅黑" panose="020B0503020204020204" charset="-122"/>
              </a:defRPr>
            </a:lvl1pPr>
          </a:lstStyle>
          <a:p>
            <a:r>
              <a:rPr lang="zh-CN" altLang="en-US"/>
              <a:t>智能填单</a:t>
            </a:r>
            <a:endParaRPr lang="en-US" altLang="zh-CN" dirty="0"/>
          </a:p>
        </p:txBody>
      </p:sp>
      <p:sp>
        <p:nvSpPr>
          <p:cNvPr id="45" name="文本框 44"/>
          <p:cNvSpPr txBox="1"/>
          <p:nvPr/>
        </p:nvSpPr>
        <p:spPr>
          <a:xfrm>
            <a:off x="1557026" y="5113011"/>
            <a:ext cx="666755" cy="252270"/>
          </a:xfrm>
          <a:prstGeom prst="roundRect">
            <a:avLst/>
          </a:prstGeom>
          <a:solidFill>
            <a:srgbClr val="308FF0"/>
          </a:solidFill>
          <a:ln w="19050" cap="flat" cmpd="sng" algn="ctr">
            <a:noFill/>
            <a:prstDash val="solid"/>
          </a:ln>
          <a:effectLst>
            <a:outerShdw dist="38100" dir="2700000" rotWithShape="0">
              <a:srgbClr val="0070C0">
                <a:alpha val="15000"/>
              </a:srgbClr>
            </a:outerShdw>
          </a:effectLst>
        </p:spPr>
        <p:txBody>
          <a:bodyPr vertOverflow="overflow" horzOverflow="overflow" vert="horz" wrap="square" lIns="39850" tIns="37956" rIns="39850" bIns="37956" numCol="1" spcCol="0" rtlCol="0" fromWordArt="0" anchor="ctr" anchorCtr="0" forceAA="0" compatLnSpc="1">
            <a:noAutofit/>
          </a:bodyPr>
          <a:lstStyle>
            <a:defPPr>
              <a:defRPr lang="zh-CN"/>
            </a:defPPr>
            <a:lvl1pPr algn="ctr">
              <a:defRPr kumimoji="1" sz="1000">
                <a:solidFill>
                  <a:prstClr val="white"/>
                </a:solidFill>
                <a:latin typeface="微软雅黑" panose="020B0503020204020204" charset="-122"/>
                <a:ea typeface="微软雅黑" panose="020B0503020204020204" charset="-122"/>
              </a:defRPr>
            </a:lvl1pPr>
          </a:lstStyle>
          <a:p>
            <a:r>
              <a:rPr lang="zh-CN" altLang="en-US" sz="800"/>
              <a:t>智能问答</a:t>
            </a:r>
            <a:endParaRPr lang="en-US" altLang="zh-CN" sz="800" dirty="0"/>
          </a:p>
        </p:txBody>
      </p:sp>
      <p:sp>
        <p:nvSpPr>
          <p:cNvPr id="46" name="文本框 45"/>
          <p:cNvSpPr txBox="1"/>
          <p:nvPr/>
        </p:nvSpPr>
        <p:spPr>
          <a:xfrm>
            <a:off x="5828446" y="5113011"/>
            <a:ext cx="744072" cy="252270"/>
          </a:xfrm>
          <a:prstGeom prst="roundRect">
            <a:avLst/>
          </a:prstGeom>
          <a:solidFill>
            <a:srgbClr val="308FF0"/>
          </a:solidFill>
          <a:ln w="19050" cap="flat" cmpd="sng" algn="ctr">
            <a:noFill/>
            <a:prstDash val="solid"/>
          </a:ln>
          <a:effectLst>
            <a:outerShdw dist="38100" dir="2700000" rotWithShape="0">
              <a:srgbClr val="0070C0">
                <a:alpha val="15000"/>
              </a:srgbClr>
            </a:outerShdw>
          </a:effectLst>
        </p:spPr>
        <p:txBody>
          <a:bodyPr vertOverflow="overflow" horzOverflow="overflow" vert="horz" wrap="square" lIns="39850" tIns="37956" rIns="39850" bIns="37956" numCol="1" spcCol="0" rtlCol="0" fromWordArt="0" anchor="ctr" anchorCtr="0" forceAA="0" compatLnSpc="1">
            <a:noAutofit/>
          </a:bodyPr>
          <a:lstStyle>
            <a:defPPr>
              <a:defRPr lang="zh-CN"/>
            </a:defPPr>
            <a:lvl1pPr algn="ctr">
              <a:defRPr kumimoji="1" sz="800">
                <a:solidFill>
                  <a:prstClr val="white"/>
                </a:solidFill>
                <a:latin typeface="微软雅黑" panose="020B0503020204020204" charset="-122"/>
                <a:ea typeface="微软雅黑" panose="020B0503020204020204" charset="-122"/>
              </a:defRPr>
            </a:lvl1pPr>
          </a:lstStyle>
          <a:p>
            <a:r>
              <a:rPr lang="zh-CN" altLang="en-US"/>
              <a:t>流程智能审核</a:t>
            </a:r>
            <a:endParaRPr lang="en-US" altLang="zh-CN" dirty="0"/>
          </a:p>
        </p:txBody>
      </p:sp>
      <p:sp>
        <p:nvSpPr>
          <p:cNvPr id="47" name="文本框 46"/>
          <p:cNvSpPr txBox="1"/>
          <p:nvPr/>
        </p:nvSpPr>
        <p:spPr>
          <a:xfrm>
            <a:off x="2268930" y="5113011"/>
            <a:ext cx="666755" cy="252270"/>
          </a:xfrm>
          <a:prstGeom prst="roundRect">
            <a:avLst/>
          </a:prstGeom>
          <a:solidFill>
            <a:srgbClr val="308FF0"/>
          </a:solidFill>
          <a:ln w="19050" cap="flat" cmpd="sng" algn="ctr">
            <a:noFill/>
            <a:prstDash val="solid"/>
          </a:ln>
          <a:effectLst>
            <a:outerShdw dist="38100" dir="2700000" rotWithShape="0">
              <a:srgbClr val="0070C0">
                <a:alpha val="15000"/>
              </a:srgbClr>
            </a:outerShdw>
          </a:effectLst>
        </p:spPr>
        <p:txBody>
          <a:bodyPr vertOverflow="overflow" horzOverflow="overflow" vert="horz" wrap="square" lIns="39850" tIns="37956" rIns="39850" bIns="37956" numCol="1" spcCol="0" rtlCol="0" fromWordArt="0" anchor="ctr" anchorCtr="0" forceAA="0" compatLnSpc="1">
            <a:noAutofit/>
          </a:bodyPr>
          <a:lstStyle>
            <a:defPPr>
              <a:defRPr lang="zh-CN"/>
            </a:defPPr>
            <a:lvl1pPr algn="ctr">
              <a:defRPr kumimoji="1" sz="800">
                <a:solidFill>
                  <a:prstClr val="white"/>
                </a:solidFill>
                <a:latin typeface="微软雅黑" panose="020B0503020204020204" charset="-122"/>
                <a:ea typeface="微软雅黑" panose="020B0503020204020204" charset="-122"/>
              </a:defRPr>
            </a:lvl1pPr>
          </a:lstStyle>
          <a:p>
            <a:r>
              <a:rPr lang="zh-CN" altLang="en-US"/>
              <a:t>数据分析</a:t>
            </a:r>
            <a:endParaRPr lang="en-US" altLang="zh-CN" dirty="0"/>
          </a:p>
        </p:txBody>
      </p:sp>
      <p:sp>
        <p:nvSpPr>
          <p:cNvPr id="48" name="文本框 47"/>
          <p:cNvSpPr txBox="1"/>
          <p:nvPr/>
        </p:nvSpPr>
        <p:spPr>
          <a:xfrm>
            <a:off x="6639211" y="5113011"/>
            <a:ext cx="567893" cy="252270"/>
          </a:xfrm>
          <a:prstGeom prst="roundRect">
            <a:avLst/>
          </a:prstGeom>
          <a:solidFill>
            <a:srgbClr val="308FF0"/>
          </a:solidFill>
          <a:ln w="19050" cap="flat" cmpd="sng" algn="ctr">
            <a:noFill/>
            <a:prstDash val="solid"/>
          </a:ln>
          <a:effectLst>
            <a:outerShdw dist="38100" dir="2700000" rotWithShape="0">
              <a:srgbClr val="0070C0">
                <a:alpha val="15000"/>
              </a:srgbClr>
            </a:outerShdw>
          </a:effectLst>
        </p:spPr>
        <p:txBody>
          <a:bodyPr vertOverflow="overflow" horzOverflow="overflow" vert="horz" wrap="square" lIns="39850" tIns="37956" rIns="39850" bIns="37956" numCol="1" spcCol="0" rtlCol="0" fromWordArt="0" anchor="ctr" anchorCtr="0" forceAA="0" compatLnSpc="1">
            <a:noAutofit/>
          </a:bodyPr>
          <a:lstStyle>
            <a:defPPr>
              <a:defRPr lang="zh-CN"/>
            </a:defPPr>
            <a:lvl1pPr algn="ctr">
              <a:defRPr kumimoji="1" sz="800">
                <a:solidFill>
                  <a:prstClr val="white"/>
                </a:solidFill>
                <a:latin typeface="微软雅黑" panose="020B0503020204020204" charset="-122"/>
                <a:ea typeface="微软雅黑" panose="020B0503020204020204" charset="-122"/>
              </a:defRPr>
            </a:lvl1pPr>
          </a:lstStyle>
          <a:p>
            <a:r>
              <a:rPr lang="en-US" altLang="zh-CN" dirty="0"/>
              <a:t>…</a:t>
            </a:r>
            <a:endParaRPr lang="en-US" altLang="zh-CN" dirty="0"/>
          </a:p>
        </p:txBody>
      </p:sp>
      <p:sp>
        <p:nvSpPr>
          <p:cNvPr id="49" name="文本框 48"/>
          <p:cNvSpPr txBox="1"/>
          <p:nvPr/>
        </p:nvSpPr>
        <p:spPr>
          <a:xfrm>
            <a:off x="1156240" y="5073611"/>
            <a:ext cx="511090" cy="338554"/>
          </a:xfrm>
          <a:prstGeom prst="rect">
            <a:avLst/>
          </a:prstGeom>
          <a:noFill/>
        </p:spPr>
        <p:txBody>
          <a:bodyPr wrap="square">
            <a:spAutoFit/>
          </a:bodyPr>
          <a:lstStyle/>
          <a:p>
            <a:pPr algn="ctr"/>
            <a:r>
              <a:rPr lang="en-US" altLang="zh-CN" sz="800" b="1">
                <a:latin typeface="微软雅黑" panose="020B0503020204020204" charset="-122"/>
                <a:ea typeface="微软雅黑" panose="020B0503020204020204" charset="-122"/>
              </a:rPr>
              <a:t>AI</a:t>
            </a:r>
            <a:endParaRPr lang="en-US" altLang="zh-CN" sz="800" b="1">
              <a:latin typeface="微软雅黑" panose="020B0503020204020204" charset="-122"/>
              <a:ea typeface="微软雅黑" panose="020B0503020204020204" charset="-122"/>
            </a:endParaRPr>
          </a:p>
          <a:p>
            <a:pPr algn="ctr"/>
            <a:r>
              <a:rPr lang="zh-CN" altLang="en-US" sz="800" b="1">
                <a:latin typeface="微软雅黑" panose="020B0503020204020204" charset="-122"/>
                <a:ea typeface="微软雅黑" panose="020B0503020204020204" charset="-122"/>
              </a:rPr>
              <a:t>能力</a:t>
            </a:r>
            <a:endParaRPr lang="zh-CN" altLang="en-US" sz="800" b="1" dirty="0">
              <a:latin typeface="微软雅黑" panose="020B0503020204020204" charset="-122"/>
              <a:ea typeface="微软雅黑" panose="020B0503020204020204" charset="-122"/>
            </a:endParaRPr>
          </a:p>
        </p:txBody>
      </p:sp>
      <p:sp>
        <p:nvSpPr>
          <p:cNvPr id="50" name="文本框 49"/>
          <p:cNvSpPr txBox="1"/>
          <p:nvPr/>
        </p:nvSpPr>
        <p:spPr>
          <a:xfrm>
            <a:off x="2802857" y="5407774"/>
            <a:ext cx="666755" cy="252270"/>
          </a:xfrm>
          <a:prstGeom prst="roundRect">
            <a:avLst/>
          </a:prstGeom>
          <a:solidFill>
            <a:srgbClr val="308FF0"/>
          </a:solidFill>
          <a:ln w="19050" cap="flat" cmpd="sng" algn="ctr">
            <a:noFill/>
            <a:prstDash val="solid"/>
          </a:ln>
          <a:effectLst>
            <a:outerShdw dist="38100" dir="2700000" rotWithShape="0">
              <a:srgbClr val="0070C0">
                <a:alpha val="15000"/>
              </a:srgbClr>
            </a:outerShdw>
          </a:effectLst>
        </p:spPr>
        <p:txBody>
          <a:bodyPr vertOverflow="overflow" horzOverflow="overflow" vert="horz" wrap="square" lIns="39850" tIns="37956" rIns="39850" bIns="37956" numCol="1" spcCol="0" rtlCol="0" fromWordArt="0" anchor="ctr" anchorCtr="0" forceAA="0" compatLnSpc="1">
            <a:noAutofit/>
          </a:bodyPr>
          <a:lstStyle>
            <a:defPPr>
              <a:defRPr lang="zh-CN"/>
            </a:defPPr>
            <a:lvl1pPr algn="ctr">
              <a:defRPr kumimoji="1" sz="800">
                <a:solidFill>
                  <a:prstClr val="white"/>
                </a:solidFill>
                <a:latin typeface="微软雅黑" panose="020B0503020204020204" charset="-122"/>
                <a:ea typeface="微软雅黑" panose="020B0503020204020204" charset="-122"/>
              </a:defRPr>
            </a:lvl1pPr>
          </a:lstStyle>
          <a:p>
            <a:r>
              <a:rPr lang="en-US" altLang="zh-CN" dirty="0"/>
              <a:t>CTP</a:t>
            </a:r>
            <a:endParaRPr lang="en-US" altLang="zh-CN" dirty="0"/>
          </a:p>
        </p:txBody>
      </p:sp>
      <p:sp>
        <p:nvSpPr>
          <p:cNvPr id="51" name="文本框 50"/>
          <p:cNvSpPr txBox="1"/>
          <p:nvPr/>
        </p:nvSpPr>
        <p:spPr>
          <a:xfrm>
            <a:off x="4048688" y="5407774"/>
            <a:ext cx="666755" cy="252270"/>
          </a:xfrm>
          <a:prstGeom prst="roundRect">
            <a:avLst/>
          </a:prstGeom>
          <a:solidFill>
            <a:srgbClr val="308FF0"/>
          </a:solidFill>
          <a:ln w="19050" cap="flat" cmpd="sng" algn="ctr">
            <a:noFill/>
            <a:prstDash val="solid"/>
          </a:ln>
          <a:effectLst>
            <a:outerShdw dist="38100" dir="2700000" rotWithShape="0">
              <a:srgbClr val="0070C0">
                <a:alpha val="15000"/>
              </a:srgbClr>
            </a:outerShdw>
          </a:effectLst>
        </p:spPr>
        <p:txBody>
          <a:bodyPr vertOverflow="overflow" horzOverflow="overflow" vert="horz" wrap="square" lIns="39850" tIns="37956" rIns="39850" bIns="37956" numCol="1" spcCol="0" rtlCol="0" fromWordArt="0" anchor="ctr" anchorCtr="0" forceAA="0" compatLnSpc="1">
            <a:noAutofit/>
          </a:bodyPr>
          <a:lstStyle>
            <a:defPPr>
              <a:defRPr lang="zh-CN"/>
            </a:defPPr>
            <a:lvl1pPr algn="ctr">
              <a:defRPr kumimoji="1" sz="800">
                <a:solidFill>
                  <a:prstClr val="white"/>
                </a:solidFill>
                <a:latin typeface="微软雅黑" panose="020B0503020204020204" charset="-122"/>
                <a:ea typeface="微软雅黑" panose="020B0503020204020204" charset="-122"/>
              </a:defRPr>
            </a:lvl1pPr>
          </a:lstStyle>
          <a:p>
            <a:r>
              <a:rPr lang="en-US" altLang="zh-CN" dirty="0"/>
              <a:t>CMP</a:t>
            </a:r>
            <a:endParaRPr lang="en-US" altLang="zh-CN" dirty="0"/>
          </a:p>
        </p:txBody>
      </p:sp>
      <p:sp>
        <p:nvSpPr>
          <p:cNvPr id="52" name="文本框 51"/>
          <p:cNvSpPr txBox="1"/>
          <p:nvPr/>
        </p:nvSpPr>
        <p:spPr>
          <a:xfrm>
            <a:off x="5294519" y="5407774"/>
            <a:ext cx="666755" cy="252270"/>
          </a:xfrm>
          <a:prstGeom prst="roundRect">
            <a:avLst/>
          </a:prstGeom>
          <a:solidFill>
            <a:srgbClr val="308FF0"/>
          </a:solidFill>
          <a:ln w="19050" cap="flat" cmpd="sng" algn="ctr">
            <a:noFill/>
            <a:prstDash val="solid"/>
          </a:ln>
          <a:effectLst>
            <a:outerShdw dist="38100" dir="2700000" rotWithShape="0">
              <a:srgbClr val="0070C0">
                <a:alpha val="15000"/>
              </a:srgbClr>
            </a:outerShdw>
          </a:effectLst>
        </p:spPr>
        <p:txBody>
          <a:bodyPr vertOverflow="overflow" horzOverflow="overflow" vert="horz" wrap="square" lIns="39850" tIns="37956" rIns="39850" bIns="37956" numCol="1" spcCol="0" rtlCol="0" fromWordArt="0" anchor="ctr" anchorCtr="0" forceAA="0" compatLnSpc="1">
            <a:noAutofit/>
          </a:bodyPr>
          <a:lstStyle>
            <a:defPPr>
              <a:defRPr lang="zh-CN"/>
            </a:defPPr>
            <a:lvl1pPr algn="ctr">
              <a:defRPr kumimoji="1" sz="800">
                <a:solidFill>
                  <a:prstClr val="white"/>
                </a:solidFill>
                <a:latin typeface="微软雅黑" panose="020B0503020204020204" charset="-122"/>
                <a:ea typeface="微软雅黑" panose="020B0503020204020204" charset="-122"/>
              </a:defRPr>
            </a:lvl1pPr>
          </a:lstStyle>
          <a:p>
            <a:r>
              <a:rPr lang="en-US" altLang="zh-CN" dirty="0"/>
              <a:t>CDP</a:t>
            </a:r>
            <a:endParaRPr lang="en-US" altLang="zh-CN" dirty="0"/>
          </a:p>
        </p:txBody>
      </p:sp>
      <p:sp>
        <p:nvSpPr>
          <p:cNvPr id="53" name="文本框 52"/>
          <p:cNvSpPr txBox="1"/>
          <p:nvPr/>
        </p:nvSpPr>
        <p:spPr>
          <a:xfrm>
            <a:off x="1557026" y="5407774"/>
            <a:ext cx="666755" cy="252270"/>
          </a:xfrm>
          <a:prstGeom prst="roundRect">
            <a:avLst/>
          </a:prstGeom>
          <a:solidFill>
            <a:srgbClr val="308FF0"/>
          </a:solidFill>
          <a:ln w="19050" cap="flat" cmpd="sng" algn="ctr">
            <a:noFill/>
            <a:prstDash val="solid"/>
          </a:ln>
          <a:effectLst>
            <a:outerShdw dist="38100" dir="2700000" rotWithShape="0">
              <a:srgbClr val="0070C0">
                <a:alpha val="15000"/>
              </a:srgbClr>
            </a:outerShdw>
          </a:effectLst>
        </p:spPr>
        <p:txBody>
          <a:bodyPr vertOverflow="overflow" horzOverflow="overflow" vert="horz" wrap="square" lIns="39850" tIns="37956" rIns="39850" bIns="37956" numCol="1" spcCol="0" rtlCol="0" fromWordArt="0" anchor="ctr" anchorCtr="0" forceAA="0" compatLnSpc="1">
            <a:noAutofit/>
          </a:bodyPr>
          <a:lstStyle>
            <a:defPPr>
              <a:defRPr lang="zh-CN"/>
            </a:defPPr>
            <a:lvl1pPr algn="ctr">
              <a:defRPr kumimoji="1" sz="800">
                <a:solidFill>
                  <a:prstClr val="white"/>
                </a:solidFill>
                <a:latin typeface="微软雅黑" panose="020B0503020204020204" charset="-122"/>
                <a:ea typeface="微软雅黑" panose="020B0503020204020204" charset="-122"/>
              </a:defRPr>
            </a:lvl1pPr>
          </a:lstStyle>
          <a:p>
            <a:r>
              <a:rPr lang="en-US" altLang="zh-CN"/>
              <a:t>CAP</a:t>
            </a:r>
            <a:endParaRPr lang="en-US" altLang="zh-CN" dirty="0"/>
          </a:p>
        </p:txBody>
      </p:sp>
      <p:sp>
        <p:nvSpPr>
          <p:cNvPr id="54" name="文本框 53"/>
          <p:cNvSpPr txBox="1"/>
          <p:nvPr/>
        </p:nvSpPr>
        <p:spPr>
          <a:xfrm>
            <a:off x="6540349" y="5407774"/>
            <a:ext cx="666755" cy="252270"/>
          </a:xfrm>
          <a:prstGeom prst="roundRect">
            <a:avLst/>
          </a:prstGeom>
          <a:solidFill>
            <a:srgbClr val="308FF0"/>
          </a:solidFill>
          <a:ln w="19050" cap="flat" cmpd="sng" algn="ctr">
            <a:noFill/>
            <a:prstDash val="solid"/>
          </a:ln>
          <a:effectLst>
            <a:outerShdw dist="38100" dir="2700000" rotWithShape="0">
              <a:srgbClr val="0070C0">
                <a:alpha val="15000"/>
              </a:srgbClr>
            </a:outerShdw>
          </a:effectLst>
        </p:spPr>
        <p:txBody>
          <a:bodyPr vertOverflow="overflow" horzOverflow="overflow" vert="horz" wrap="square" lIns="39850" tIns="37956" rIns="39850" bIns="37956" numCol="1" spcCol="0" rtlCol="0" fromWordArt="0" anchor="ctr" anchorCtr="0" forceAA="0" compatLnSpc="1">
            <a:noAutofit/>
          </a:bodyPr>
          <a:lstStyle>
            <a:defPPr>
              <a:defRPr lang="zh-CN"/>
            </a:defPPr>
            <a:lvl1pPr algn="ctr">
              <a:defRPr kumimoji="1" sz="800">
                <a:solidFill>
                  <a:prstClr val="white"/>
                </a:solidFill>
                <a:latin typeface="微软雅黑" panose="020B0503020204020204" charset="-122"/>
                <a:ea typeface="微软雅黑" panose="020B0503020204020204" charset="-122"/>
              </a:defRPr>
            </a:lvl1pPr>
          </a:lstStyle>
          <a:p>
            <a:r>
              <a:rPr lang="en-US" altLang="zh-CN" dirty="0"/>
              <a:t>CIP</a:t>
            </a:r>
            <a:endParaRPr lang="en-US" altLang="zh-CN" dirty="0"/>
          </a:p>
        </p:txBody>
      </p:sp>
      <p:sp>
        <p:nvSpPr>
          <p:cNvPr id="55" name="文本框 54"/>
          <p:cNvSpPr txBox="1"/>
          <p:nvPr/>
        </p:nvSpPr>
        <p:spPr>
          <a:xfrm>
            <a:off x="1209166" y="5374630"/>
            <a:ext cx="416979" cy="338554"/>
          </a:xfrm>
          <a:prstGeom prst="rect">
            <a:avLst/>
          </a:prstGeom>
          <a:noFill/>
        </p:spPr>
        <p:txBody>
          <a:bodyPr wrap="square">
            <a:spAutoFit/>
          </a:bodyPr>
          <a:lstStyle>
            <a:defPPr>
              <a:defRPr lang="zh-CN"/>
            </a:defPPr>
            <a:lvl1pPr>
              <a:defRPr sz="800" b="1">
                <a:latin typeface="微软雅黑" panose="020B0503020204020204" charset="-122"/>
                <a:ea typeface="微软雅黑" panose="020B0503020204020204" charset="-122"/>
              </a:defRPr>
            </a:lvl1pPr>
          </a:lstStyle>
          <a:p>
            <a:r>
              <a:rPr lang="zh-CN" altLang="en-US"/>
              <a:t>支撑</a:t>
            </a:r>
            <a:endParaRPr lang="en-US" altLang="zh-CN" dirty="0"/>
          </a:p>
          <a:p>
            <a:r>
              <a:rPr lang="zh-CN" altLang="en-US" dirty="0"/>
              <a:t>平台</a:t>
            </a:r>
            <a:endParaRPr lang="zh-CN" altLang="en-US" dirty="0"/>
          </a:p>
        </p:txBody>
      </p:sp>
      <p:sp>
        <p:nvSpPr>
          <p:cNvPr id="90" name="矩形 89"/>
          <p:cNvSpPr/>
          <p:nvPr/>
        </p:nvSpPr>
        <p:spPr>
          <a:xfrm>
            <a:off x="1525036" y="2337457"/>
            <a:ext cx="5740075" cy="7356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1" name="圆角矩形 104"/>
          <p:cNvSpPr/>
          <p:nvPr/>
        </p:nvSpPr>
        <p:spPr>
          <a:xfrm>
            <a:off x="1585196" y="2426352"/>
            <a:ext cx="821527" cy="233364"/>
          </a:xfrm>
          <a:prstGeom prst="roundRect">
            <a:avLst/>
          </a:prstGeom>
          <a:solidFill>
            <a:schemeClr val="bg1"/>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a:solidFill>
                  <a:schemeClr val="tx1">
                    <a:lumMod val="85000"/>
                    <a:lumOff val="15000"/>
                  </a:schemeClr>
                </a:solidFill>
                <a:latin typeface="微软雅黑" panose="020B0503020204020204" charset="-122"/>
                <a:ea typeface="微软雅黑" panose="020B0503020204020204" charset="-122"/>
              </a:rPr>
              <a:t>公文管理</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92" name="圆角矩形 104"/>
          <p:cNvSpPr/>
          <p:nvPr/>
        </p:nvSpPr>
        <p:spPr>
          <a:xfrm>
            <a:off x="1585196" y="2730089"/>
            <a:ext cx="821527" cy="233364"/>
          </a:xfrm>
          <a:prstGeom prst="roundRect">
            <a:avLst/>
          </a:prstGeom>
          <a:solidFill>
            <a:schemeClr val="bg1"/>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a:solidFill>
                  <a:schemeClr val="tx1">
                    <a:lumMod val="85000"/>
                    <a:lumOff val="15000"/>
                  </a:schemeClr>
                </a:solidFill>
                <a:latin typeface="微软雅黑" panose="020B0503020204020204" charset="-122"/>
                <a:ea typeface="微软雅黑" panose="020B0503020204020204" charset="-122"/>
              </a:rPr>
              <a:t>证照管理</a:t>
            </a:r>
            <a:endParaRPr lang="en-US" altLang="zh-CN" sz="800">
              <a:solidFill>
                <a:schemeClr val="tx1">
                  <a:lumMod val="85000"/>
                  <a:lumOff val="15000"/>
                </a:schemeClr>
              </a:solidFill>
              <a:latin typeface="微软雅黑" panose="020B0503020204020204" charset="-122"/>
              <a:ea typeface="微软雅黑" panose="020B0503020204020204" charset="-122"/>
            </a:endParaRPr>
          </a:p>
        </p:txBody>
      </p:sp>
      <p:sp>
        <p:nvSpPr>
          <p:cNvPr id="93" name="圆角矩形 104"/>
          <p:cNvSpPr/>
          <p:nvPr/>
        </p:nvSpPr>
        <p:spPr>
          <a:xfrm>
            <a:off x="2541312" y="2426352"/>
            <a:ext cx="821527" cy="233364"/>
          </a:xfrm>
          <a:prstGeom prst="roundRect">
            <a:avLst/>
          </a:prstGeom>
          <a:solidFill>
            <a:schemeClr val="bg1"/>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a:solidFill>
                  <a:schemeClr val="tx1">
                    <a:lumMod val="85000"/>
                    <a:lumOff val="15000"/>
                  </a:schemeClr>
                </a:solidFill>
                <a:latin typeface="微软雅黑" panose="020B0503020204020204" charset="-122"/>
                <a:ea typeface="微软雅黑" panose="020B0503020204020204" charset="-122"/>
              </a:rPr>
              <a:t>会议管理</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94" name="圆角矩形 104"/>
          <p:cNvSpPr/>
          <p:nvPr/>
        </p:nvSpPr>
        <p:spPr>
          <a:xfrm>
            <a:off x="5409657" y="2426352"/>
            <a:ext cx="821527" cy="233364"/>
          </a:xfrm>
          <a:prstGeom prst="roundRect">
            <a:avLst/>
          </a:prstGeom>
          <a:solidFill>
            <a:schemeClr val="bg1"/>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a:solidFill>
                  <a:schemeClr val="tx1">
                    <a:lumMod val="85000"/>
                    <a:lumOff val="15000"/>
                  </a:schemeClr>
                </a:solidFill>
                <a:latin typeface="微软雅黑" panose="020B0503020204020204" charset="-122"/>
                <a:ea typeface="微软雅黑" panose="020B0503020204020204" charset="-122"/>
              </a:rPr>
              <a:t>知识管理</a:t>
            </a:r>
            <a:endParaRPr lang="en-US" altLang="zh-CN" sz="800">
              <a:solidFill>
                <a:schemeClr val="tx1">
                  <a:lumMod val="85000"/>
                  <a:lumOff val="15000"/>
                </a:schemeClr>
              </a:solidFill>
              <a:latin typeface="微软雅黑" panose="020B0503020204020204" charset="-122"/>
              <a:ea typeface="微软雅黑" panose="020B0503020204020204" charset="-122"/>
            </a:endParaRPr>
          </a:p>
        </p:txBody>
      </p:sp>
      <p:sp>
        <p:nvSpPr>
          <p:cNvPr id="95" name="圆角矩形 104"/>
          <p:cNvSpPr/>
          <p:nvPr/>
        </p:nvSpPr>
        <p:spPr>
          <a:xfrm>
            <a:off x="6365772" y="2426352"/>
            <a:ext cx="821527" cy="233364"/>
          </a:xfrm>
          <a:prstGeom prst="roundRect">
            <a:avLst/>
          </a:prstGeom>
          <a:solidFill>
            <a:schemeClr val="bg1"/>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a:solidFill>
                  <a:schemeClr val="tx1">
                    <a:lumMod val="85000"/>
                    <a:lumOff val="15000"/>
                  </a:schemeClr>
                </a:solidFill>
                <a:latin typeface="微软雅黑" panose="020B0503020204020204" charset="-122"/>
                <a:ea typeface="微软雅黑" panose="020B0503020204020204" charset="-122"/>
              </a:rPr>
              <a:t>文化建设</a:t>
            </a:r>
            <a:endParaRPr lang="en-US" altLang="zh-CN" sz="800">
              <a:solidFill>
                <a:schemeClr val="tx1">
                  <a:lumMod val="85000"/>
                  <a:lumOff val="15000"/>
                </a:schemeClr>
              </a:solidFill>
              <a:latin typeface="微软雅黑" panose="020B0503020204020204" charset="-122"/>
              <a:ea typeface="微软雅黑" panose="020B0503020204020204" charset="-122"/>
            </a:endParaRPr>
          </a:p>
        </p:txBody>
      </p:sp>
      <p:sp>
        <p:nvSpPr>
          <p:cNvPr id="96" name="圆角矩形 104"/>
          <p:cNvSpPr/>
          <p:nvPr/>
        </p:nvSpPr>
        <p:spPr>
          <a:xfrm>
            <a:off x="5409657" y="2730089"/>
            <a:ext cx="821527" cy="233364"/>
          </a:xfrm>
          <a:prstGeom prst="roundRect">
            <a:avLst/>
          </a:prstGeom>
          <a:solidFill>
            <a:schemeClr val="bg1"/>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a:solidFill>
                  <a:schemeClr val="tx1">
                    <a:lumMod val="85000"/>
                    <a:lumOff val="15000"/>
                  </a:schemeClr>
                </a:solidFill>
                <a:latin typeface="微软雅黑" panose="020B0503020204020204" charset="-122"/>
                <a:ea typeface="微软雅黑" panose="020B0503020204020204" charset="-122"/>
              </a:rPr>
              <a:t>移动应用</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97" name="圆角矩形 104"/>
          <p:cNvSpPr/>
          <p:nvPr/>
        </p:nvSpPr>
        <p:spPr>
          <a:xfrm>
            <a:off x="4453542" y="2426352"/>
            <a:ext cx="821527" cy="233364"/>
          </a:xfrm>
          <a:prstGeom prst="roundRect">
            <a:avLst/>
          </a:prstGeom>
          <a:solidFill>
            <a:schemeClr val="bg1"/>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a:solidFill>
                  <a:schemeClr val="tx1">
                    <a:lumMod val="85000"/>
                    <a:lumOff val="15000"/>
                  </a:schemeClr>
                </a:solidFill>
                <a:latin typeface="微软雅黑" panose="020B0503020204020204" charset="-122"/>
                <a:ea typeface="微软雅黑" panose="020B0503020204020204" charset="-122"/>
              </a:rPr>
              <a:t>综合办公</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98" name="圆角矩形 104"/>
          <p:cNvSpPr/>
          <p:nvPr/>
        </p:nvSpPr>
        <p:spPr>
          <a:xfrm>
            <a:off x="4453542" y="2730089"/>
            <a:ext cx="821527" cy="233364"/>
          </a:xfrm>
          <a:prstGeom prst="roundRect">
            <a:avLst/>
          </a:prstGeom>
          <a:solidFill>
            <a:schemeClr val="bg1"/>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a:solidFill>
                  <a:schemeClr val="tx1">
                    <a:lumMod val="85000"/>
                    <a:lumOff val="15000"/>
                  </a:schemeClr>
                </a:solidFill>
                <a:latin typeface="微软雅黑" panose="020B0503020204020204" charset="-122"/>
                <a:ea typeface="微软雅黑" panose="020B0503020204020204" charset="-122"/>
              </a:rPr>
              <a:t>智能办公</a:t>
            </a:r>
            <a:endParaRPr lang="en-US" altLang="zh-CN" sz="800">
              <a:solidFill>
                <a:schemeClr val="tx1">
                  <a:lumMod val="85000"/>
                  <a:lumOff val="15000"/>
                </a:schemeClr>
              </a:solidFill>
              <a:latin typeface="微软雅黑" panose="020B0503020204020204" charset="-122"/>
              <a:ea typeface="微软雅黑" panose="020B0503020204020204" charset="-122"/>
            </a:endParaRPr>
          </a:p>
        </p:txBody>
      </p:sp>
      <p:sp>
        <p:nvSpPr>
          <p:cNvPr id="99" name="圆角矩形 104"/>
          <p:cNvSpPr/>
          <p:nvPr/>
        </p:nvSpPr>
        <p:spPr>
          <a:xfrm>
            <a:off x="6365772" y="2730089"/>
            <a:ext cx="821527" cy="233364"/>
          </a:xfrm>
          <a:prstGeom prst="roundRect">
            <a:avLst/>
          </a:prstGeom>
          <a:solidFill>
            <a:schemeClr val="bg1"/>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800">
                <a:solidFill>
                  <a:schemeClr val="tx1">
                    <a:lumMod val="85000"/>
                    <a:lumOff val="15000"/>
                  </a:schemeClr>
                </a:solidFill>
                <a:latin typeface="微软雅黑" panose="020B0503020204020204" charset="-122"/>
                <a:ea typeface="微软雅黑" panose="020B0503020204020204" charset="-122"/>
              </a:rPr>
              <a:t>…</a:t>
            </a:r>
            <a:endParaRPr lang="en-US" altLang="zh-CN" sz="800">
              <a:solidFill>
                <a:schemeClr val="tx1">
                  <a:lumMod val="85000"/>
                  <a:lumOff val="15000"/>
                </a:schemeClr>
              </a:solidFill>
              <a:latin typeface="微软雅黑" panose="020B0503020204020204" charset="-122"/>
              <a:ea typeface="微软雅黑" panose="020B0503020204020204" charset="-122"/>
            </a:endParaRPr>
          </a:p>
        </p:txBody>
      </p:sp>
      <p:sp>
        <p:nvSpPr>
          <p:cNvPr id="100" name="圆角矩形 104"/>
          <p:cNvSpPr/>
          <p:nvPr/>
        </p:nvSpPr>
        <p:spPr>
          <a:xfrm>
            <a:off x="3497427" y="2426352"/>
            <a:ext cx="821527" cy="233364"/>
          </a:xfrm>
          <a:prstGeom prst="roundRect">
            <a:avLst/>
          </a:prstGeom>
          <a:solidFill>
            <a:schemeClr val="bg1"/>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a:solidFill>
                  <a:schemeClr val="tx1">
                    <a:lumMod val="85000"/>
                    <a:lumOff val="15000"/>
                  </a:schemeClr>
                </a:solidFill>
                <a:latin typeface="微软雅黑" panose="020B0503020204020204" charset="-122"/>
                <a:ea typeface="微软雅黑" panose="020B0503020204020204" charset="-122"/>
              </a:rPr>
              <a:t>目标管理</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01" name="圆角矩形 104"/>
          <p:cNvSpPr/>
          <p:nvPr/>
        </p:nvSpPr>
        <p:spPr>
          <a:xfrm>
            <a:off x="3497427" y="2730089"/>
            <a:ext cx="821527" cy="233364"/>
          </a:xfrm>
          <a:prstGeom prst="roundRect">
            <a:avLst/>
          </a:prstGeom>
          <a:solidFill>
            <a:schemeClr val="bg1"/>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a:solidFill>
                  <a:schemeClr val="tx1">
                    <a:lumMod val="85000"/>
                    <a:lumOff val="15000"/>
                  </a:schemeClr>
                </a:solidFill>
                <a:latin typeface="微软雅黑" panose="020B0503020204020204" charset="-122"/>
                <a:ea typeface="微软雅黑" panose="020B0503020204020204" charset="-122"/>
              </a:rPr>
              <a:t>流程管理</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02" name="圆角矩形 104"/>
          <p:cNvSpPr/>
          <p:nvPr/>
        </p:nvSpPr>
        <p:spPr>
          <a:xfrm>
            <a:off x="2541312" y="2730089"/>
            <a:ext cx="821527" cy="233364"/>
          </a:xfrm>
          <a:prstGeom prst="roundRect">
            <a:avLst/>
          </a:prstGeom>
          <a:solidFill>
            <a:schemeClr val="bg1"/>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a:solidFill>
                  <a:schemeClr val="tx1">
                    <a:lumMod val="85000"/>
                    <a:lumOff val="15000"/>
                  </a:schemeClr>
                </a:solidFill>
                <a:latin typeface="微软雅黑" panose="020B0503020204020204" charset="-122"/>
                <a:ea typeface="微软雅黑" panose="020B0503020204020204" charset="-122"/>
              </a:rPr>
              <a:t>印章管理</a:t>
            </a:r>
            <a:endParaRPr lang="en-US" altLang="zh-CN" sz="800">
              <a:solidFill>
                <a:schemeClr val="tx1">
                  <a:lumMod val="85000"/>
                  <a:lumOff val="15000"/>
                </a:schemeClr>
              </a:solidFill>
              <a:latin typeface="微软雅黑" panose="020B0503020204020204" charset="-122"/>
              <a:ea typeface="微软雅黑" panose="020B0503020204020204" charset="-122"/>
            </a:endParaRPr>
          </a:p>
        </p:txBody>
      </p:sp>
      <p:sp>
        <p:nvSpPr>
          <p:cNvPr id="103" name="文本框 102"/>
          <p:cNvSpPr txBox="1"/>
          <p:nvPr/>
        </p:nvSpPr>
        <p:spPr>
          <a:xfrm>
            <a:off x="1199982" y="2358461"/>
            <a:ext cx="369332" cy="1043559"/>
          </a:xfrm>
          <a:prstGeom prst="rect">
            <a:avLst/>
          </a:prstGeom>
          <a:noFill/>
        </p:spPr>
        <p:txBody>
          <a:bodyPr vert="eaVert" wrap="square" rtlCol="0">
            <a:spAutoFit/>
          </a:bodyPr>
          <a:lstStyle/>
          <a:p>
            <a:r>
              <a:rPr lang="zh-CN" altLang="en-US" sz="1200" b="1">
                <a:latin typeface="微软雅黑" panose="020B0503020204020204" charset="-122"/>
                <a:ea typeface="微软雅黑" panose="020B0503020204020204" charset="-122"/>
              </a:rPr>
              <a:t>办公协同</a:t>
            </a:r>
            <a:endParaRPr lang="zh-CN" altLang="en-US" sz="1200" b="1">
              <a:latin typeface="微软雅黑" panose="020B0503020204020204" charset="-122"/>
              <a:ea typeface="微软雅黑" panose="020B0503020204020204" charset="-122"/>
            </a:endParaRPr>
          </a:p>
        </p:txBody>
      </p:sp>
      <p:sp>
        <p:nvSpPr>
          <p:cNvPr id="73" name="矩形 72"/>
          <p:cNvSpPr/>
          <p:nvPr/>
        </p:nvSpPr>
        <p:spPr>
          <a:xfrm>
            <a:off x="4369686" y="3276210"/>
            <a:ext cx="2805640" cy="1688184"/>
          </a:xfrm>
          <a:prstGeom prst="rect">
            <a:avLst/>
          </a:prstGeom>
          <a:solidFill>
            <a:schemeClr val="bg1">
              <a:lumMod val="95000"/>
            </a:schemeClr>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800">
              <a:solidFill>
                <a:schemeClr val="tx1">
                  <a:lumMod val="85000"/>
                  <a:lumOff val="15000"/>
                </a:schemeClr>
              </a:solidFill>
              <a:latin typeface="微软雅黑" panose="020B0503020204020204" charset="-122"/>
              <a:ea typeface="微软雅黑" panose="020B0503020204020204" charset="-122"/>
            </a:endParaRPr>
          </a:p>
        </p:txBody>
      </p:sp>
      <p:sp>
        <p:nvSpPr>
          <p:cNvPr id="74" name="圆角矩形 104"/>
          <p:cNvSpPr/>
          <p:nvPr/>
        </p:nvSpPr>
        <p:spPr>
          <a:xfrm>
            <a:off x="5353239" y="3358434"/>
            <a:ext cx="821527" cy="233364"/>
          </a:xfrm>
          <a:prstGeom prst="roundRect">
            <a:avLst/>
          </a:prstGeom>
          <a:solidFill>
            <a:srgbClr val="92D050"/>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a:solidFill>
                  <a:schemeClr val="bg1"/>
                </a:solidFill>
                <a:latin typeface="微软雅黑" panose="020B0503020204020204" charset="-122"/>
                <a:ea typeface="微软雅黑" panose="020B0503020204020204" charset="-122"/>
              </a:rPr>
              <a:t>采购管理</a:t>
            </a:r>
            <a:endParaRPr lang="zh-CN" altLang="en-US" sz="800" dirty="0">
              <a:solidFill>
                <a:schemeClr val="bg1"/>
              </a:solidFill>
              <a:latin typeface="微软雅黑" panose="020B0503020204020204" charset="-122"/>
              <a:ea typeface="微软雅黑" panose="020B0503020204020204" charset="-122"/>
            </a:endParaRPr>
          </a:p>
        </p:txBody>
      </p:sp>
      <p:sp>
        <p:nvSpPr>
          <p:cNvPr id="75" name="圆角矩形 104"/>
          <p:cNvSpPr/>
          <p:nvPr/>
        </p:nvSpPr>
        <p:spPr>
          <a:xfrm>
            <a:off x="6270603" y="3358434"/>
            <a:ext cx="821527" cy="233364"/>
          </a:xfrm>
          <a:prstGeom prst="roundRect">
            <a:avLst/>
          </a:prstGeom>
          <a:solidFill>
            <a:srgbClr val="92D050"/>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a:solidFill>
                  <a:schemeClr val="bg1"/>
                </a:solidFill>
                <a:latin typeface="微软雅黑" panose="020B0503020204020204" charset="-122"/>
                <a:ea typeface="微软雅黑" panose="020B0503020204020204" charset="-122"/>
              </a:rPr>
              <a:t>库存管理</a:t>
            </a:r>
            <a:endParaRPr lang="zh-CN" altLang="en-US" sz="800" dirty="0">
              <a:solidFill>
                <a:schemeClr val="bg1"/>
              </a:solidFill>
              <a:latin typeface="微软雅黑" panose="020B0503020204020204" charset="-122"/>
              <a:ea typeface="微软雅黑" panose="020B0503020204020204" charset="-122"/>
            </a:endParaRPr>
          </a:p>
        </p:txBody>
      </p:sp>
      <p:sp>
        <p:nvSpPr>
          <p:cNvPr id="76" name="圆角矩形 104"/>
          <p:cNvSpPr/>
          <p:nvPr/>
        </p:nvSpPr>
        <p:spPr>
          <a:xfrm>
            <a:off x="4435875" y="3358436"/>
            <a:ext cx="821527" cy="233364"/>
          </a:xfrm>
          <a:prstGeom prst="roundRect">
            <a:avLst/>
          </a:prstGeom>
          <a:solidFill>
            <a:srgbClr val="92D050"/>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a:solidFill>
                  <a:schemeClr val="bg1"/>
                </a:solidFill>
                <a:latin typeface="微软雅黑" panose="020B0503020204020204" charset="-122"/>
                <a:ea typeface="微软雅黑" panose="020B0503020204020204" charset="-122"/>
              </a:rPr>
              <a:t>销售管理</a:t>
            </a:r>
            <a:endParaRPr lang="zh-CN" altLang="en-US" sz="800" dirty="0">
              <a:solidFill>
                <a:schemeClr val="bg1"/>
              </a:solidFill>
              <a:latin typeface="微软雅黑" panose="020B0503020204020204" charset="-122"/>
              <a:ea typeface="微软雅黑" panose="020B0503020204020204" charset="-122"/>
            </a:endParaRPr>
          </a:p>
        </p:txBody>
      </p:sp>
      <p:sp>
        <p:nvSpPr>
          <p:cNvPr id="77" name="圆角矩形 104"/>
          <p:cNvSpPr/>
          <p:nvPr/>
        </p:nvSpPr>
        <p:spPr>
          <a:xfrm>
            <a:off x="4435875" y="3991587"/>
            <a:ext cx="821527" cy="233364"/>
          </a:xfrm>
          <a:prstGeom prst="roundRect">
            <a:avLst/>
          </a:prstGeom>
          <a:solidFill>
            <a:srgbClr val="92D050"/>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800">
                <a:solidFill>
                  <a:schemeClr val="bg1"/>
                </a:solidFill>
                <a:latin typeface="微软雅黑" panose="020B0503020204020204" charset="-122"/>
                <a:ea typeface="微软雅黑" panose="020B0503020204020204" charset="-122"/>
              </a:rPr>
              <a:t>PDM</a:t>
            </a:r>
            <a:endParaRPr lang="en-US" altLang="zh-CN" sz="800">
              <a:solidFill>
                <a:schemeClr val="bg1"/>
              </a:solidFill>
              <a:latin typeface="微软雅黑" panose="020B0503020204020204" charset="-122"/>
              <a:ea typeface="微软雅黑" panose="020B0503020204020204" charset="-122"/>
            </a:endParaRPr>
          </a:p>
        </p:txBody>
      </p:sp>
      <p:sp>
        <p:nvSpPr>
          <p:cNvPr id="78" name="圆角矩形 104"/>
          <p:cNvSpPr/>
          <p:nvPr/>
        </p:nvSpPr>
        <p:spPr>
          <a:xfrm>
            <a:off x="4435874" y="3672094"/>
            <a:ext cx="821527" cy="233364"/>
          </a:xfrm>
          <a:prstGeom prst="roundRect">
            <a:avLst/>
          </a:prstGeom>
          <a:solidFill>
            <a:srgbClr val="92D050"/>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a:solidFill>
                  <a:schemeClr val="bg1"/>
                </a:solidFill>
                <a:latin typeface="微软雅黑" panose="020B0503020204020204" charset="-122"/>
                <a:ea typeface="微软雅黑" panose="020B0503020204020204" charset="-122"/>
              </a:rPr>
              <a:t>外协管理</a:t>
            </a:r>
            <a:endParaRPr lang="zh-CN" altLang="en-US" sz="800" dirty="0">
              <a:solidFill>
                <a:schemeClr val="bg1"/>
              </a:solidFill>
              <a:latin typeface="微软雅黑" panose="020B0503020204020204" charset="-122"/>
              <a:ea typeface="微软雅黑" panose="020B0503020204020204" charset="-122"/>
            </a:endParaRPr>
          </a:p>
        </p:txBody>
      </p:sp>
      <p:sp>
        <p:nvSpPr>
          <p:cNvPr id="79" name="圆角矩形 104"/>
          <p:cNvSpPr/>
          <p:nvPr/>
        </p:nvSpPr>
        <p:spPr>
          <a:xfrm>
            <a:off x="5353239" y="3672094"/>
            <a:ext cx="821527" cy="233364"/>
          </a:xfrm>
          <a:prstGeom prst="roundRect">
            <a:avLst/>
          </a:prstGeom>
          <a:solidFill>
            <a:srgbClr val="92D050"/>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a:solidFill>
                  <a:schemeClr val="bg1"/>
                </a:solidFill>
                <a:latin typeface="微软雅黑" panose="020B0503020204020204" charset="-122"/>
                <a:ea typeface="微软雅黑" panose="020B0503020204020204" charset="-122"/>
              </a:rPr>
              <a:t>主生产计划</a:t>
            </a:r>
            <a:endParaRPr lang="zh-CN" altLang="en-US" sz="800" dirty="0">
              <a:solidFill>
                <a:schemeClr val="bg1"/>
              </a:solidFill>
              <a:latin typeface="微软雅黑" panose="020B0503020204020204" charset="-122"/>
              <a:ea typeface="微软雅黑" panose="020B0503020204020204" charset="-122"/>
            </a:endParaRPr>
          </a:p>
        </p:txBody>
      </p:sp>
      <p:sp>
        <p:nvSpPr>
          <p:cNvPr id="80" name="圆角矩形 104"/>
          <p:cNvSpPr/>
          <p:nvPr/>
        </p:nvSpPr>
        <p:spPr>
          <a:xfrm>
            <a:off x="6277790" y="4618905"/>
            <a:ext cx="821527" cy="233364"/>
          </a:xfrm>
          <a:prstGeom prst="roundRect">
            <a:avLst/>
          </a:prstGeom>
          <a:solidFill>
            <a:srgbClr val="92D050"/>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800">
                <a:solidFill>
                  <a:schemeClr val="bg1"/>
                </a:solidFill>
                <a:latin typeface="微软雅黑" panose="020B0503020204020204" charset="-122"/>
                <a:ea typeface="微软雅黑" panose="020B0503020204020204" charset="-122"/>
              </a:rPr>
              <a:t>…</a:t>
            </a:r>
            <a:endParaRPr lang="zh-CN" altLang="en-US" sz="800" dirty="0">
              <a:solidFill>
                <a:schemeClr val="bg1"/>
              </a:solidFill>
              <a:latin typeface="微软雅黑" panose="020B0503020204020204" charset="-122"/>
              <a:ea typeface="微软雅黑" panose="020B0503020204020204" charset="-122"/>
            </a:endParaRPr>
          </a:p>
        </p:txBody>
      </p:sp>
      <p:sp>
        <p:nvSpPr>
          <p:cNvPr id="81" name="圆角矩形 104"/>
          <p:cNvSpPr/>
          <p:nvPr/>
        </p:nvSpPr>
        <p:spPr>
          <a:xfrm>
            <a:off x="4435875" y="4305245"/>
            <a:ext cx="821527" cy="233364"/>
          </a:xfrm>
          <a:prstGeom prst="roundRect">
            <a:avLst/>
          </a:prstGeom>
          <a:solidFill>
            <a:srgbClr val="92D050"/>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a:solidFill>
                  <a:schemeClr val="bg1"/>
                </a:solidFill>
                <a:latin typeface="微软雅黑" panose="020B0503020204020204" charset="-122"/>
                <a:ea typeface="微软雅黑" panose="020B0503020204020204" charset="-122"/>
              </a:rPr>
              <a:t>质量检验</a:t>
            </a:r>
            <a:endParaRPr lang="zh-CN" altLang="en-US" sz="800" dirty="0">
              <a:solidFill>
                <a:schemeClr val="bg1"/>
              </a:solidFill>
              <a:latin typeface="微软雅黑" panose="020B0503020204020204" charset="-122"/>
              <a:ea typeface="微软雅黑" panose="020B0503020204020204" charset="-122"/>
            </a:endParaRPr>
          </a:p>
        </p:txBody>
      </p:sp>
      <p:sp>
        <p:nvSpPr>
          <p:cNvPr id="82" name="圆角矩形 104"/>
          <p:cNvSpPr/>
          <p:nvPr/>
        </p:nvSpPr>
        <p:spPr>
          <a:xfrm>
            <a:off x="5353239" y="3985754"/>
            <a:ext cx="821527" cy="233364"/>
          </a:xfrm>
          <a:prstGeom prst="roundRect">
            <a:avLst/>
          </a:prstGeom>
          <a:solidFill>
            <a:srgbClr val="92D050"/>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800">
                <a:solidFill>
                  <a:schemeClr val="bg1"/>
                </a:solidFill>
                <a:latin typeface="微软雅黑" panose="020B0503020204020204" charset="-122"/>
                <a:ea typeface="微软雅黑" panose="020B0503020204020204" charset="-122"/>
              </a:rPr>
              <a:t>APS</a:t>
            </a:r>
            <a:endParaRPr lang="zh-CN" altLang="en-US" sz="800" dirty="0">
              <a:solidFill>
                <a:schemeClr val="bg1"/>
              </a:solidFill>
              <a:latin typeface="微软雅黑" panose="020B0503020204020204" charset="-122"/>
              <a:ea typeface="微软雅黑" panose="020B0503020204020204" charset="-122"/>
            </a:endParaRPr>
          </a:p>
        </p:txBody>
      </p:sp>
      <p:sp>
        <p:nvSpPr>
          <p:cNvPr id="83" name="圆角矩形 104"/>
          <p:cNvSpPr/>
          <p:nvPr/>
        </p:nvSpPr>
        <p:spPr>
          <a:xfrm>
            <a:off x="4435875" y="4618905"/>
            <a:ext cx="821527" cy="233364"/>
          </a:xfrm>
          <a:prstGeom prst="roundRect">
            <a:avLst/>
          </a:prstGeom>
          <a:solidFill>
            <a:srgbClr val="92D050"/>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a:solidFill>
                  <a:schemeClr val="bg1"/>
                </a:solidFill>
                <a:latin typeface="微软雅黑" panose="020B0503020204020204" charset="-122"/>
                <a:ea typeface="微软雅黑" panose="020B0503020204020204" charset="-122"/>
              </a:rPr>
              <a:t>总账报表</a:t>
            </a:r>
            <a:endParaRPr lang="zh-CN" altLang="en-US" sz="800" dirty="0">
              <a:solidFill>
                <a:schemeClr val="bg1"/>
              </a:solidFill>
              <a:latin typeface="微软雅黑" panose="020B0503020204020204" charset="-122"/>
              <a:ea typeface="微软雅黑" panose="020B0503020204020204" charset="-122"/>
            </a:endParaRPr>
          </a:p>
        </p:txBody>
      </p:sp>
      <p:sp>
        <p:nvSpPr>
          <p:cNvPr id="84" name="圆角矩形 104"/>
          <p:cNvSpPr/>
          <p:nvPr/>
        </p:nvSpPr>
        <p:spPr>
          <a:xfrm>
            <a:off x="6277791" y="3985754"/>
            <a:ext cx="821527" cy="233364"/>
          </a:xfrm>
          <a:prstGeom prst="roundRect">
            <a:avLst/>
          </a:prstGeom>
          <a:solidFill>
            <a:srgbClr val="92D050"/>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800">
                <a:solidFill>
                  <a:schemeClr val="bg1"/>
                </a:solidFill>
                <a:latin typeface="微软雅黑" panose="020B0503020204020204" charset="-122"/>
                <a:ea typeface="微软雅黑" panose="020B0503020204020204" charset="-122"/>
              </a:rPr>
              <a:t>MES</a:t>
            </a:r>
            <a:endParaRPr lang="zh-CN" altLang="en-US" sz="800" dirty="0">
              <a:solidFill>
                <a:schemeClr val="bg1"/>
              </a:solidFill>
              <a:latin typeface="微软雅黑" panose="020B0503020204020204" charset="-122"/>
              <a:ea typeface="微软雅黑" panose="020B0503020204020204" charset="-122"/>
            </a:endParaRPr>
          </a:p>
        </p:txBody>
      </p:sp>
      <p:sp>
        <p:nvSpPr>
          <p:cNvPr id="85" name="圆角矩形 104"/>
          <p:cNvSpPr/>
          <p:nvPr/>
        </p:nvSpPr>
        <p:spPr>
          <a:xfrm>
            <a:off x="6277791" y="3672094"/>
            <a:ext cx="821527" cy="233364"/>
          </a:xfrm>
          <a:prstGeom prst="roundRect">
            <a:avLst/>
          </a:prstGeom>
          <a:solidFill>
            <a:srgbClr val="92D050"/>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800">
                <a:solidFill>
                  <a:schemeClr val="bg1"/>
                </a:solidFill>
                <a:latin typeface="微软雅黑" panose="020B0503020204020204" charset="-122"/>
                <a:ea typeface="微软雅黑" panose="020B0503020204020204" charset="-122"/>
              </a:rPr>
              <a:t>MRP</a:t>
            </a:r>
            <a:endParaRPr lang="en-US" altLang="zh-CN" sz="800">
              <a:solidFill>
                <a:schemeClr val="bg1"/>
              </a:solidFill>
              <a:latin typeface="微软雅黑" panose="020B0503020204020204" charset="-122"/>
              <a:ea typeface="微软雅黑" panose="020B0503020204020204" charset="-122"/>
            </a:endParaRPr>
          </a:p>
        </p:txBody>
      </p:sp>
      <p:sp>
        <p:nvSpPr>
          <p:cNvPr id="86" name="圆角矩形 104"/>
          <p:cNvSpPr/>
          <p:nvPr/>
        </p:nvSpPr>
        <p:spPr>
          <a:xfrm>
            <a:off x="6277791" y="4299414"/>
            <a:ext cx="821527" cy="233364"/>
          </a:xfrm>
          <a:prstGeom prst="roundRect">
            <a:avLst/>
          </a:prstGeom>
          <a:solidFill>
            <a:srgbClr val="92D050"/>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a:solidFill>
                  <a:schemeClr val="bg1"/>
                </a:solidFill>
                <a:latin typeface="微软雅黑" panose="020B0503020204020204" charset="-122"/>
                <a:ea typeface="微软雅黑" panose="020B0503020204020204" charset="-122"/>
              </a:rPr>
              <a:t>应收应付</a:t>
            </a:r>
            <a:endParaRPr lang="en-US" altLang="zh-CN" sz="800">
              <a:solidFill>
                <a:schemeClr val="bg1"/>
              </a:solidFill>
              <a:latin typeface="微软雅黑" panose="020B0503020204020204" charset="-122"/>
              <a:ea typeface="微软雅黑" panose="020B0503020204020204" charset="-122"/>
            </a:endParaRPr>
          </a:p>
        </p:txBody>
      </p:sp>
      <p:sp>
        <p:nvSpPr>
          <p:cNvPr id="87" name="圆角矩形 104"/>
          <p:cNvSpPr/>
          <p:nvPr/>
        </p:nvSpPr>
        <p:spPr>
          <a:xfrm>
            <a:off x="5353239" y="4299414"/>
            <a:ext cx="821527" cy="233364"/>
          </a:xfrm>
          <a:prstGeom prst="roundRect">
            <a:avLst/>
          </a:prstGeom>
          <a:solidFill>
            <a:srgbClr val="92D050"/>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a:solidFill>
                  <a:schemeClr val="bg1"/>
                </a:solidFill>
                <a:latin typeface="微软雅黑" panose="020B0503020204020204" charset="-122"/>
                <a:ea typeface="微软雅黑" panose="020B0503020204020204" charset="-122"/>
              </a:rPr>
              <a:t>成本管理</a:t>
            </a:r>
            <a:endParaRPr lang="en-US" altLang="zh-CN" sz="800">
              <a:solidFill>
                <a:schemeClr val="bg1"/>
              </a:solidFill>
              <a:latin typeface="微软雅黑" panose="020B0503020204020204" charset="-122"/>
              <a:ea typeface="微软雅黑" panose="020B0503020204020204" charset="-122"/>
            </a:endParaRPr>
          </a:p>
        </p:txBody>
      </p:sp>
      <p:sp>
        <p:nvSpPr>
          <p:cNvPr id="88" name="圆角矩形 104"/>
          <p:cNvSpPr/>
          <p:nvPr/>
        </p:nvSpPr>
        <p:spPr>
          <a:xfrm>
            <a:off x="5353239" y="4618905"/>
            <a:ext cx="821527" cy="233364"/>
          </a:xfrm>
          <a:prstGeom prst="roundRect">
            <a:avLst/>
          </a:prstGeom>
          <a:solidFill>
            <a:srgbClr val="92D050"/>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a:solidFill>
                  <a:schemeClr val="bg1"/>
                </a:solidFill>
                <a:latin typeface="微软雅黑" panose="020B0503020204020204" charset="-122"/>
                <a:ea typeface="微软雅黑" panose="020B0503020204020204" charset="-122"/>
              </a:rPr>
              <a:t>网银、银企直联</a:t>
            </a:r>
            <a:endParaRPr lang="zh-CN" altLang="en-US" sz="800" dirty="0">
              <a:solidFill>
                <a:schemeClr val="bg1"/>
              </a:solidFill>
              <a:latin typeface="微软雅黑" panose="020B0503020204020204" charset="-122"/>
              <a:ea typeface="微软雅黑" panose="020B0503020204020204" charset="-122"/>
            </a:endParaRPr>
          </a:p>
        </p:txBody>
      </p:sp>
      <p:sp>
        <p:nvSpPr>
          <p:cNvPr id="89" name="文本框 88"/>
          <p:cNvSpPr txBox="1"/>
          <p:nvPr/>
        </p:nvSpPr>
        <p:spPr>
          <a:xfrm>
            <a:off x="5129100" y="3039078"/>
            <a:ext cx="1497526" cy="276999"/>
          </a:xfrm>
          <a:prstGeom prst="rect">
            <a:avLst/>
          </a:prstGeom>
          <a:noFill/>
        </p:spPr>
        <p:txBody>
          <a:bodyPr vert="horz" wrap="none" rtlCol="0">
            <a:spAutoFit/>
          </a:bodyPr>
          <a:lstStyle>
            <a:defPPr>
              <a:defRPr lang="zh-CN"/>
            </a:defPPr>
            <a:lvl1pPr>
              <a:defRPr sz="1200" b="1">
                <a:latin typeface="微软雅黑" panose="020B0503020204020204" charset="-122"/>
                <a:ea typeface="微软雅黑" panose="020B0503020204020204" charset="-122"/>
              </a:defRPr>
            </a:lvl1pPr>
          </a:lstStyle>
          <a:p>
            <a:r>
              <a:rPr lang="en-US" altLang="zh-CN"/>
              <a:t>ERP</a:t>
            </a:r>
            <a:r>
              <a:rPr lang="zh-CN" altLang="en-US"/>
              <a:t>（</a:t>
            </a:r>
            <a:r>
              <a:rPr lang="en-US" altLang="zh-CN"/>
              <a:t>U8/K3/…</a:t>
            </a:r>
            <a:r>
              <a:rPr lang="zh-CN" altLang="en-US"/>
              <a:t>）</a:t>
            </a:r>
            <a:endParaRPr lang="zh-CN" altLang="en-US"/>
          </a:p>
        </p:txBody>
      </p:sp>
      <p:sp>
        <p:nvSpPr>
          <p:cNvPr id="59" name="矩形 58"/>
          <p:cNvSpPr/>
          <p:nvPr/>
        </p:nvSpPr>
        <p:spPr>
          <a:xfrm>
            <a:off x="1388908" y="3276278"/>
            <a:ext cx="2805639" cy="1688184"/>
          </a:xfrm>
          <a:prstGeom prst="rect">
            <a:avLst/>
          </a:prstGeom>
          <a:solidFill>
            <a:schemeClr val="bg1">
              <a:lumMod val="95000"/>
            </a:schemeClr>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800">
              <a:solidFill>
                <a:schemeClr val="tx1">
                  <a:lumMod val="85000"/>
                  <a:lumOff val="15000"/>
                </a:schemeClr>
              </a:solidFill>
              <a:latin typeface="微软雅黑" panose="020B0503020204020204" charset="-122"/>
              <a:ea typeface="微软雅黑" panose="020B0503020204020204" charset="-122"/>
            </a:endParaRPr>
          </a:p>
        </p:txBody>
      </p:sp>
      <p:sp>
        <p:nvSpPr>
          <p:cNvPr id="60" name="圆角矩形 104"/>
          <p:cNvSpPr/>
          <p:nvPr/>
        </p:nvSpPr>
        <p:spPr>
          <a:xfrm>
            <a:off x="1456479" y="3358504"/>
            <a:ext cx="821527" cy="233364"/>
          </a:xfrm>
          <a:prstGeom prst="roundRect">
            <a:avLst/>
          </a:prstGeom>
          <a:solidFill>
            <a:srgbClr val="00B0F0"/>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800">
                <a:solidFill>
                  <a:schemeClr val="bg1"/>
                </a:solidFill>
                <a:latin typeface="微软雅黑" panose="020B0503020204020204" charset="-122"/>
                <a:ea typeface="微软雅黑" panose="020B0503020204020204" charset="-122"/>
              </a:rPr>
              <a:t>SRM</a:t>
            </a:r>
            <a:endParaRPr lang="zh-CN" altLang="en-US" sz="800" dirty="0">
              <a:solidFill>
                <a:schemeClr val="bg1"/>
              </a:solidFill>
              <a:latin typeface="微软雅黑" panose="020B0503020204020204" charset="-122"/>
              <a:ea typeface="微软雅黑" panose="020B0503020204020204" charset="-122"/>
            </a:endParaRPr>
          </a:p>
        </p:txBody>
      </p:sp>
      <p:sp>
        <p:nvSpPr>
          <p:cNvPr id="61" name="圆角矩形 104"/>
          <p:cNvSpPr/>
          <p:nvPr/>
        </p:nvSpPr>
        <p:spPr>
          <a:xfrm>
            <a:off x="2378195" y="3358504"/>
            <a:ext cx="821527" cy="233364"/>
          </a:xfrm>
          <a:prstGeom prst="roundRect">
            <a:avLst/>
          </a:prstGeom>
          <a:solidFill>
            <a:srgbClr val="00B0F0"/>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800">
                <a:solidFill>
                  <a:schemeClr val="bg1"/>
                </a:solidFill>
                <a:latin typeface="微软雅黑" panose="020B0503020204020204" charset="-122"/>
                <a:ea typeface="微软雅黑" panose="020B0503020204020204" charset="-122"/>
              </a:rPr>
              <a:t>CRM</a:t>
            </a:r>
            <a:endParaRPr lang="zh-CN" altLang="en-US" sz="800" dirty="0">
              <a:solidFill>
                <a:schemeClr val="bg1"/>
              </a:solidFill>
              <a:latin typeface="微软雅黑" panose="020B0503020204020204" charset="-122"/>
              <a:ea typeface="微软雅黑" panose="020B0503020204020204" charset="-122"/>
            </a:endParaRPr>
          </a:p>
        </p:txBody>
      </p:sp>
      <p:sp>
        <p:nvSpPr>
          <p:cNvPr id="62" name="圆角矩形 104"/>
          <p:cNvSpPr/>
          <p:nvPr/>
        </p:nvSpPr>
        <p:spPr>
          <a:xfrm>
            <a:off x="3308212" y="3358504"/>
            <a:ext cx="821527" cy="233364"/>
          </a:xfrm>
          <a:prstGeom prst="roundRect">
            <a:avLst/>
          </a:prstGeom>
          <a:solidFill>
            <a:srgbClr val="00B0F0"/>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a:solidFill>
                  <a:schemeClr val="bg1"/>
                </a:solidFill>
                <a:latin typeface="微软雅黑" panose="020B0503020204020204" charset="-122"/>
                <a:ea typeface="微软雅黑" panose="020B0503020204020204" charset="-122"/>
              </a:rPr>
              <a:t>合同管理</a:t>
            </a:r>
            <a:endParaRPr lang="en-US" altLang="zh-CN" sz="800">
              <a:solidFill>
                <a:schemeClr val="bg1"/>
              </a:solidFill>
              <a:latin typeface="微软雅黑" panose="020B0503020204020204" charset="-122"/>
              <a:ea typeface="微软雅黑" panose="020B0503020204020204" charset="-122"/>
            </a:endParaRPr>
          </a:p>
        </p:txBody>
      </p:sp>
      <p:sp>
        <p:nvSpPr>
          <p:cNvPr id="63" name="圆角矩形 104"/>
          <p:cNvSpPr/>
          <p:nvPr/>
        </p:nvSpPr>
        <p:spPr>
          <a:xfrm>
            <a:off x="1456479" y="3653653"/>
            <a:ext cx="821527" cy="233364"/>
          </a:xfrm>
          <a:prstGeom prst="roundRect">
            <a:avLst/>
          </a:prstGeom>
          <a:solidFill>
            <a:srgbClr val="00B0F0"/>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a:solidFill>
                  <a:schemeClr val="bg1"/>
                </a:solidFill>
                <a:latin typeface="微软雅黑" panose="020B0503020204020204" charset="-122"/>
                <a:ea typeface="微软雅黑" panose="020B0503020204020204" charset="-122"/>
              </a:rPr>
              <a:t>预算费控</a:t>
            </a:r>
            <a:endParaRPr lang="zh-CN" altLang="en-US" sz="800" dirty="0">
              <a:solidFill>
                <a:schemeClr val="bg1"/>
              </a:solidFill>
              <a:latin typeface="微软雅黑" panose="020B0503020204020204" charset="-122"/>
              <a:ea typeface="微软雅黑" panose="020B0503020204020204" charset="-122"/>
            </a:endParaRPr>
          </a:p>
        </p:txBody>
      </p:sp>
      <p:sp>
        <p:nvSpPr>
          <p:cNvPr id="64" name="圆角矩形 104"/>
          <p:cNvSpPr/>
          <p:nvPr/>
        </p:nvSpPr>
        <p:spPr>
          <a:xfrm>
            <a:off x="2378195" y="3653653"/>
            <a:ext cx="821527" cy="233364"/>
          </a:xfrm>
          <a:prstGeom prst="roundRect">
            <a:avLst/>
          </a:prstGeom>
          <a:solidFill>
            <a:srgbClr val="00B0F0"/>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a:solidFill>
                  <a:schemeClr val="bg1"/>
                </a:solidFill>
                <a:latin typeface="微软雅黑" panose="020B0503020204020204" charset="-122"/>
                <a:ea typeface="微软雅黑" panose="020B0503020204020204" charset="-122"/>
              </a:rPr>
              <a:t>人力资源</a:t>
            </a:r>
            <a:endParaRPr lang="en-US" altLang="zh-CN" sz="800">
              <a:solidFill>
                <a:schemeClr val="bg1"/>
              </a:solidFill>
              <a:latin typeface="微软雅黑" panose="020B0503020204020204" charset="-122"/>
              <a:ea typeface="微软雅黑" panose="020B0503020204020204" charset="-122"/>
            </a:endParaRPr>
          </a:p>
        </p:txBody>
      </p:sp>
      <p:sp>
        <p:nvSpPr>
          <p:cNvPr id="65" name="圆角矩形 104"/>
          <p:cNvSpPr/>
          <p:nvPr/>
        </p:nvSpPr>
        <p:spPr>
          <a:xfrm>
            <a:off x="3308212" y="3653585"/>
            <a:ext cx="821527" cy="233364"/>
          </a:xfrm>
          <a:prstGeom prst="roundRect">
            <a:avLst/>
          </a:prstGeom>
          <a:solidFill>
            <a:srgbClr val="00B0F0"/>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a:solidFill>
                  <a:schemeClr val="bg1"/>
                </a:solidFill>
                <a:latin typeface="微软雅黑" panose="020B0503020204020204" charset="-122"/>
                <a:ea typeface="微软雅黑" panose="020B0503020204020204" charset="-122"/>
              </a:rPr>
              <a:t>资产管理</a:t>
            </a:r>
            <a:endParaRPr lang="en-US" altLang="zh-CN" sz="800">
              <a:solidFill>
                <a:schemeClr val="bg1"/>
              </a:solidFill>
              <a:latin typeface="微软雅黑" panose="020B0503020204020204" charset="-122"/>
              <a:ea typeface="微软雅黑" panose="020B0503020204020204" charset="-122"/>
            </a:endParaRPr>
          </a:p>
        </p:txBody>
      </p:sp>
      <p:sp>
        <p:nvSpPr>
          <p:cNvPr id="66" name="圆角矩形 104"/>
          <p:cNvSpPr/>
          <p:nvPr/>
        </p:nvSpPr>
        <p:spPr>
          <a:xfrm>
            <a:off x="1456479" y="3982601"/>
            <a:ext cx="821527" cy="233364"/>
          </a:xfrm>
          <a:prstGeom prst="roundRect">
            <a:avLst/>
          </a:prstGeom>
          <a:solidFill>
            <a:srgbClr val="00B0F0"/>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a:solidFill>
                  <a:schemeClr val="bg1"/>
                </a:solidFill>
                <a:latin typeface="微软雅黑" panose="020B0503020204020204" charset="-122"/>
                <a:ea typeface="微软雅黑" panose="020B0503020204020204" charset="-122"/>
              </a:rPr>
              <a:t>售后服务</a:t>
            </a:r>
            <a:endParaRPr lang="en-US" altLang="zh-CN" sz="800">
              <a:solidFill>
                <a:schemeClr val="bg1"/>
              </a:solidFill>
              <a:latin typeface="微软雅黑" panose="020B0503020204020204" charset="-122"/>
              <a:ea typeface="微软雅黑" panose="020B0503020204020204" charset="-122"/>
            </a:endParaRPr>
          </a:p>
        </p:txBody>
      </p:sp>
      <p:sp>
        <p:nvSpPr>
          <p:cNvPr id="67" name="圆角矩形 104"/>
          <p:cNvSpPr/>
          <p:nvPr/>
        </p:nvSpPr>
        <p:spPr>
          <a:xfrm>
            <a:off x="2378195" y="3982601"/>
            <a:ext cx="821527" cy="233364"/>
          </a:xfrm>
          <a:prstGeom prst="roundRect">
            <a:avLst/>
          </a:prstGeom>
          <a:solidFill>
            <a:srgbClr val="00B0F0"/>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a:solidFill>
                  <a:schemeClr val="bg1"/>
                </a:solidFill>
                <a:latin typeface="微软雅黑" panose="020B0503020204020204" charset="-122"/>
                <a:ea typeface="微软雅黑" panose="020B0503020204020204" charset="-122"/>
              </a:rPr>
              <a:t>工程项目管理</a:t>
            </a:r>
            <a:endParaRPr lang="en-US" altLang="zh-CN" sz="800">
              <a:solidFill>
                <a:schemeClr val="bg1"/>
              </a:solidFill>
              <a:latin typeface="微软雅黑" panose="020B0503020204020204" charset="-122"/>
              <a:ea typeface="微软雅黑" panose="020B0503020204020204" charset="-122"/>
            </a:endParaRPr>
          </a:p>
        </p:txBody>
      </p:sp>
      <p:sp>
        <p:nvSpPr>
          <p:cNvPr id="68" name="圆角矩形 104"/>
          <p:cNvSpPr/>
          <p:nvPr/>
        </p:nvSpPr>
        <p:spPr>
          <a:xfrm>
            <a:off x="3308212" y="3982601"/>
            <a:ext cx="821527" cy="233364"/>
          </a:xfrm>
          <a:prstGeom prst="roundRect">
            <a:avLst/>
          </a:prstGeom>
          <a:solidFill>
            <a:srgbClr val="00B0F0"/>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a:solidFill>
                  <a:schemeClr val="bg1"/>
                </a:solidFill>
                <a:latin typeface="微软雅黑" panose="020B0503020204020204" charset="-122"/>
                <a:ea typeface="微软雅黑" panose="020B0503020204020204" charset="-122"/>
              </a:rPr>
              <a:t>研发项目管理</a:t>
            </a:r>
            <a:endParaRPr lang="zh-CN" altLang="en-US" sz="800" dirty="0">
              <a:solidFill>
                <a:schemeClr val="bg1"/>
              </a:solidFill>
              <a:latin typeface="微软雅黑" panose="020B0503020204020204" charset="-122"/>
              <a:ea typeface="微软雅黑" panose="020B0503020204020204" charset="-122"/>
            </a:endParaRPr>
          </a:p>
        </p:txBody>
      </p:sp>
      <p:sp>
        <p:nvSpPr>
          <p:cNvPr id="69" name="文本框 68"/>
          <p:cNvSpPr txBox="1"/>
          <p:nvPr/>
        </p:nvSpPr>
        <p:spPr>
          <a:xfrm>
            <a:off x="2581121" y="3019763"/>
            <a:ext cx="800219" cy="276999"/>
          </a:xfrm>
          <a:prstGeom prst="rect">
            <a:avLst/>
          </a:prstGeom>
          <a:noFill/>
        </p:spPr>
        <p:txBody>
          <a:bodyPr vert="horz" wrap="none" rtlCol="0">
            <a:spAutoFit/>
          </a:bodyPr>
          <a:lstStyle/>
          <a:p>
            <a:pPr algn="ctr"/>
            <a:r>
              <a:rPr lang="zh-CN" altLang="en-US" sz="1200" b="1">
                <a:latin typeface="微软雅黑" panose="020B0503020204020204" charset="-122"/>
                <a:ea typeface="微软雅黑" panose="020B0503020204020204" charset="-122"/>
              </a:rPr>
              <a:t>业务协同</a:t>
            </a:r>
            <a:endParaRPr lang="zh-CN" altLang="en-US" sz="1200" b="1">
              <a:latin typeface="微软雅黑" panose="020B0503020204020204" charset="-122"/>
              <a:ea typeface="微软雅黑" panose="020B0503020204020204" charset="-122"/>
            </a:endParaRPr>
          </a:p>
        </p:txBody>
      </p:sp>
      <p:sp>
        <p:nvSpPr>
          <p:cNvPr id="70" name="圆角矩形 104"/>
          <p:cNvSpPr/>
          <p:nvPr/>
        </p:nvSpPr>
        <p:spPr>
          <a:xfrm>
            <a:off x="1454663" y="4299414"/>
            <a:ext cx="821527" cy="233364"/>
          </a:xfrm>
          <a:prstGeom prst="roundRect">
            <a:avLst/>
          </a:prstGeom>
          <a:solidFill>
            <a:srgbClr val="00B0F0"/>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a:solidFill>
                  <a:schemeClr val="bg1"/>
                </a:solidFill>
                <a:latin typeface="微软雅黑" panose="020B0503020204020204" charset="-122"/>
                <a:ea typeface="微软雅黑" panose="020B0503020204020204" charset="-122"/>
              </a:rPr>
              <a:t>投标管理</a:t>
            </a:r>
            <a:endParaRPr lang="en-US" altLang="zh-CN" sz="800">
              <a:solidFill>
                <a:schemeClr val="bg1"/>
              </a:solidFill>
              <a:latin typeface="微软雅黑" panose="020B0503020204020204" charset="-122"/>
              <a:ea typeface="微软雅黑" panose="020B0503020204020204" charset="-122"/>
            </a:endParaRPr>
          </a:p>
        </p:txBody>
      </p:sp>
      <p:sp>
        <p:nvSpPr>
          <p:cNvPr id="71" name="圆角矩形 104"/>
          <p:cNvSpPr/>
          <p:nvPr/>
        </p:nvSpPr>
        <p:spPr>
          <a:xfrm>
            <a:off x="2376379" y="4299414"/>
            <a:ext cx="821527" cy="233364"/>
          </a:xfrm>
          <a:prstGeom prst="roundRect">
            <a:avLst/>
          </a:prstGeom>
          <a:solidFill>
            <a:srgbClr val="00B0F0"/>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a:solidFill>
                  <a:schemeClr val="bg1"/>
                </a:solidFill>
                <a:latin typeface="微软雅黑" panose="020B0503020204020204" charset="-122"/>
                <a:ea typeface="微软雅黑" panose="020B0503020204020204" charset="-122"/>
              </a:rPr>
              <a:t>报价管理</a:t>
            </a:r>
            <a:endParaRPr lang="en-US" altLang="zh-CN" sz="800">
              <a:solidFill>
                <a:schemeClr val="bg1"/>
              </a:solidFill>
              <a:latin typeface="微软雅黑" panose="020B0503020204020204" charset="-122"/>
              <a:ea typeface="微软雅黑" panose="020B0503020204020204" charset="-122"/>
            </a:endParaRPr>
          </a:p>
        </p:txBody>
      </p:sp>
      <p:sp>
        <p:nvSpPr>
          <p:cNvPr id="72" name="圆角矩形 104"/>
          <p:cNvSpPr/>
          <p:nvPr/>
        </p:nvSpPr>
        <p:spPr>
          <a:xfrm>
            <a:off x="3306396" y="4299414"/>
            <a:ext cx="821527" cy="233364"/>
          </a:xfrm>
          <a:prstGeom prst="roundRect">
            <a:avLst/>
          </a:prstGeom>
          <a:solidFill>
            <a:srgbClr val="00B0F0"/>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a:solidFill>
                  <a:schemeClr val="bg1"/>
                </a:solidFill>
                <a:latin typeface="微软雅黑" panose="020B0503020204020204" charset="-122"/>
                <a:ea typeface="微软雅黑" panose="020B0503020204020204" charset="-122"/>
              </a:rPr>
              <a:t>质量管理</a:t>
            </a:r>
            <a:endParaRPr lang="zh-CN" altLang="en-US" sz="800" dirty="0">
              <a:solidFill>
                <a:schemeClr val="bg1"/>
              </a:solidFill>
              <a:latin typeface="微软雅黑" panose="020B0503020204020204" charset="-122"/>
              <a:ea typeface="微软雅黑" panose="020B0503020204020204" charset="-122"/>
            </a:endParaRPr>
          </a:p>
        </p:txBody>
      </p:sp>
      <p:sp>
        <p:nvSpPr>
          <p:cNvPr id="120" name="文本框 119"/>
          <p:cNvSpPr txBox="1"/>
          <p:nvPr/>
        </p:nvSpPr>
        <p:spPr>
          <a:xfrm>
            <a:off x="1403997" y="1448196"/>
            <a:ext cx="831834" cy="252270"/>
          </a:xfrm>
          <a:prstGeom prst="roundRect">
            <a:avLst/>
          </a:prstGeom>
          <a:solidFill>
            <a:schemeClr val="bg1"/>
          </a:solidFill>
          <a:ln w="952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zh-CN"/>
            </a:defPPr>
            <a:lvl1pPr algn="ctr">
              <a:defRPr sz="900">
                <a:solidFill>
                  <a:schemeClr val="tx1">
                    <a:lumMod val="85000"/>
                    <a:lumOff val="15000"/>
                  </a:schemeClr>
                </a:solidFill>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800"/>
              <a:t>营销门户</a:t>
            </a:r>
            <a:endParaRPr lang="en-US" altLang="zh-CN" sz="800"/>
          </a:p>
        </p:txBody>
      </p:sp>
      <p:sp>
        <p:nvSpPr>
          <p:cNvPr id="157" name="文本框 156"/>
          <p:cNvSpPr txBox="1"/>
          <p:nvPr/>
        </p:nvSpPr>
        <p:spPr>
          <a:xfrm>
            <a:off x="2379122" y="1448196"/>
            <a:ext cx="831834" cy="252270"/>
          </a:xfrm>
          <a:prstGeom prst="roundRect">
            <a:avLst/>
          </a:prstGeom>
          <a:solidFill>
            <a:schemeClr val="bg1"/>
          </a:solidFill>
          <a:ln w="952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zh-CN"/>
            </a:defPPr>
            <a:lvl1pPr algn="ctr">
              <a:defRPr sz="900">
                <a:solidFill>
                  <a:schemeClr val="tx1">
                    <a:lumMod val="85000"/>
                    <a:lumOff val="15000"/>
                  </a:schemeClr>
                </a:solidFill>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800"/>
              <a:t>合同门户</a:t>
            </a:r>
            <a:endParaRPr lang="en-US" altLang="zh-CN" sz="800"/>
          </a:p>
        </p:txBody>
      </p:sp>
      <p:sp>
        <p:nvSpPr>
          <p:cNvPr id="158" name="文本框 157"/>
          <p:cNvSpPr txBox="1"/>
          <p:nvPr/>
        </p:nvSpPr>
        <p:spPr>
          <a:xfrm>
            <a:off x="3354247" y="1448196"/>
            <a:ext cx="831834" cy="252270"/>
          </a:xfrm>
          <a:prstGeom prst="roundRect">
            <a:avLst/>
          </a:prstGeom>
          <a:solidFill>
            <a:schemeClr val="bg1"/>
          </a:solidFill>
          <a:ln w="952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zh-CN"/>
            </a:defPPr>
            <a:lvl1pPr algn="ctr">
              <a:defRPr sz="900">
                <a:solidFill>
                  <a:schemeClr val="tx1">
                    <a:lumMod val="85000"/>
                    <a:lumOff val="15000"/>
                  </a:schemeClr>
                </a:solidFill>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800"/>
              <a:t>采购门户</a:t>
            </a:r>
            <a:endParaRPr lang="en-US" altLang="zh-CN" sz="800"/>
          </a:p>
        </p:txBody>
      </p:sp>
      <p:sp>
        <p:nvSpPr>
          <p:cNvPr id="159" name="文本框 158"/>
          <p:cNvSpPr txBox="1"/>
          <p:nvPr/>
        </p:nvSpPr>
        <p:spPr>
          <a:xfrm>
            <a:off x="4325518" y="1448196"/>
            <a:ext cx="831834" cy="252270"/>
          </a:xfrm>
          <a:prstGeom prst="roundRect">
            <a:avLst/>
          </a:prstGeom>
          <a:solidFill>
            <a:schemeClr val="bg1"/>
          </a:solidFill>
          <a:ln w="952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zh-CN"/>
            </a:defPPr>
            <a:lvl1pPr algn="ctr">
              <a:defRPr sz="900">
                <a:solidFill>
                  <a:schemeClr val="tx1">
                    <a:lumMod val="85000"/>
                    <a:lumOff val="15000"/>
                  </a:schemeClr>
                </a:solidFill>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800"/>
              <a:t>费控门户</a:t>
            </a:r>
            <a:endParaRPr lang="en-US" altLang="zh-CN" sz="800"/>
          </a:p>
        </p:txBody>
      </p:sp>
      <p:sp>
        <p:nvSpPr>
          <p:cNvPr id="160" name="文本框 159"/>
          <p:cNvSpPr txBox="1"/>
          <p:nvPr/>
        </p:nvSpPr>
        <p:spPr>
          <a:xfrm>
            <a:off x="5297791" y="1448196"/>
            <a:ext cx="831834" cy="252270"/>
          </a:xfrm>
          <a:prstGeom prst="roundRect">
            <a:avLst/>
          </a:prstGeom>
          <a:solidFill>
            <a:schemeClr val="bg1"/>
          </a:solidFill>
          <a:ln w="952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zh-CN"/>
            </a:defPPr>
            <a:lvl1pPr algn="ctr">
              <a:defRPr sz="900">
                <a:solidFill>
                  <a:schemeClr val="tx1">
                    <a:lumMod val="85000"/>
                    <a:lumOff val="15000"/>
                  </a:schemeClr>
                </a:solidFill>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800"/>
              <a:t>人力资源门户</a:t>
            </a:r>
            <a:endParaRPr lang="en-US" altLang="zh-CN" sz="800"/>
          </a:p>
        </p:txBody>
      </p:sp>
      <p:sp>
        <p:nvSpPr>
          <p:cNvPr id="162" name="文本框 161"/>
          <p:cNvSpPr txBox="1"/>
          <p:nvPr/>
        </p:nvSpPr>
        <p:spPr>
          <a:xfrm>
            <a:off x="6298318" y="1443866"/>
            <a:ext cx="831834" cy="252270"/>
          </a:xfrm>
          <a:prstGeom prst="roundRect">
            <a:avLst/>
          </a:prstGeom>
          <a:solidFill>
            <a:schemeClr val="bg1"/>
          </a:solidFill>
          <a:ln w="952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zh-CN"/>
            </a:defPPr>
            <a:lvl1pPr algn="ctr">
              <a:defRPr sz="900">
                <a:solidFill>
                  <a:schemeClr val="tx1">
                    <a:lumMod val="85000"/>
                    <a:lumOff val="15000"/>
                  </a:schemeClr>
                </a:solidFill>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800"/>
              <a:t>…</a:t>
            </a:r>
            <a:endParaRPr lang="en-US" altLang="zh-CN" sz="800"/>
          </a:p>
        </p:txBody>
      </p:sp>
      <p:sp>
        <p:nvSpPr>
          <p:cNvPr id="163" name="圆角矩形 104"/>
          <p:cNvSpPr/>
          <p:nvPr/>
        </p:nvSpPr>
        <p:spPr>
          <a:xfrm>
            <a:off x="1456479" y="4616748"/>
            <a:ext cx="821527" cy="233364"/>
          </a:xfrm>
          <a:prstGeom prst="roundRect">
            <a:avLst/>
          </a:prstGeom>
          <a:solidFill>
            <a:srgbClr val="00B0F0"/>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800">
                <a:solidFill>
                  <a:schemeClr val="bg1"/>
                </a:solidFill>
                <a:latin typeface="微软雅黑" panose="020B0503020204020204" charset="-122"/>
                <a:ea typeface="微软雅黑" panose="020B0503020204020204" charset="-122"/>
              </a:rPr>
              <a:t>设备管理</a:t>
            </a:r>
            <a:endParaRPr lang="en-US" altLang="zh-CN" sz="800">
              <a:solidFill>
                <a:schemeClr val="bg1"/>
              </a:solidFill>
              <a:latin typeface="微软雅黑" panose="020B0503020204020204" charset="-122"/>
              <a:ea typeface="微软雅黑" panose="020B0503020204020204" charset="-122"/>
            </a:endParaRPr>
          </a:p>
        </p:txBody>
      </p:sp>
      <p:sp>
        <p:nvSpPr>
          <p:cNvPr id="164" name="圆角矩形 104"/>
          <p:cNvSpPr/>
          <p:nvPr/>
        </p:nvSpPr>
        <p:spPr>
          <a:xfrm>
            <a:off x="2378195" y="4616748"/>
            <a:ext cx="821527" cy="233364"/>
          </a:xfrm>
          <a:prstGeom prst="roundRect">
            <a:avLst/>
          </a:prstGeom>
          <a:solidFill>
            <a:srgbClr val="00B0F0"/>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800">
                <a:solidFill>
                  <a:schemeClr val="bg1"/>
                </a:solidFill>
                <a:latin typeface="微软雅黑" panose="020B0503020204020204" charset="-122"/>
                <a:ea typeface="微软雅黑" panose="020B0503020204020204" charset="-122"/>
              </a:rPr>
              <a:t>…</a:t>
            </a:r>
            <a:endParaRPr lang="en-US" altLang="zh-CN" sz="800">
              <a:solidFill>
                <a:schemeClr val="bg1"/>
              </a:solidFill>
              <a:latin typeface="微软雅黑" panose="020B0503020204020204" charset="-122"/>
              <a:ea typeface="微软雅黑" panose="020B0503020204020204" charset="-122"/>
            </a:endParaRPr>
          </a:p>
        </p:txBody>
      </p:sp>
      <p:sp>
        <p:nvSpPr>
          <p:cNvPr id="165" name="圆角矩形 104"/>
          <p:cNvSpPr/>
          <p:nvPr/>
        </p:nvSpPr>
        <p:spPr>
          <a:xfrm>
            <a:off x="3308212" y="4616748"/>
            <a:ext cx="821527" cy="233364"/>
          </a:xfrm>
          <a:prstGeom prst="roundRect">
            <a:avLst/>
          </a:prstGeom>
          <a:solidFill>
            <a:srgbClr val="00B0F0"/>
          </a:solidFill>
          <a:ln w="952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800">
                <a:solidFill>
                  <a:schemeClr val="bg1"/>
                </a:solidFill>
                <a:latin typeface="微软雅黑" panose="020B0503020204020204" charset="-122"/>
                <a:ea typeface="微软雅黑" panose="020B0503020204020204" charset="-122"/>
              </a:rPr>
              <a:t>…</a:t>
            </a:r>
            <a:endParaRPr lang="zh-CN" altLang="en-US" sz="800" dirty="0">
              <a:solidFill>
                <a:schemeClr val="bg1"/>
              </a:solidFill>
              <a:latin typeface="微软雅黑" panose="020B0503020204020204" charset="-122"/>
              <a:ea typeface="微软雅黑" panose="020B0503020204020204" charset="-122"/>
            </a:endParaRPr>
          </a:p>
        </p:txBody>
      </p:sp>
      <p:sp>
        <p:nvSpPr>
          <p:cNvPr id="166" name="文本框 115"/>
          <p:cNvSpPr txBox="1">
            <a:spLocks noChangeArrowheads="1"/>
          </p:cNvSpPr>
          <p:nvPr/>
        </p:nvSpPr>
        <p:spPr bwMode="auto">
          <a:xfrm>
            <a:off x="8055563" y="2773485"/>
            <a:ext cx="3694840" cy="1895519"/>
          </a:xfrm>
          <a:prstGeom prst="rect">
            <a:avLst/>
          </a:prstGeom>
          <a:noFill/>
        </p:spPr>
        <p:txBody>
          <a:bodyPr wrap="square">
            <a:spAutoFit/>
          </a:bodyPr>
          <a:lstStyle>
            <a:defPPr>
              <a:defRPr lang="zh-CN"/>
            </a:defPPr>
            <a:lvl1pPr algn="ctr">
              <a:defRPr sz="1600" b="1">
                <a:solidFill>
                  <a:srgbClr val="0C60B6"/>
                </a:solidFill>
                <a:latin typeface="微软雅黑" panose="020B0503020204020204" charset="-122"/>
                <a:ea typeface="微软雅黑" panose="020B0503020204020204" charset="-122"/>
              </a:defRPr>
            </a:lvl1pPr>
          </a:lstStyle>
          <a:p>
            <a:pPr algn="l">
              <a:lnSpc>
                <a:spcPct val="150000"/>
              </a:lnSpc>
            </a:pPr>
            <a:r>
              <a:rPr lang="zh-CN" altLang="en-US"/>
              <a:t>实现企业从研发、设计、制造、采购、项目管理、市场、销售、交付、服务、人力到财务的业财一体化和真正融合，提升企业整体运营效率，支持企业可持续发展。</a:t>
            </a:r>
            <a:endParaRPr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zh-CN" altLang="en-US"/>
              <a:t>主营业务一体化逻辑设计</a:t>
            </a:r>
            <a:endParaRPr lang="zh-CN" altLang="en-US"/>
          </a:p>
          <a:p>
            <a:endParaRPr lang="zh-CN" altLang="en-US"/>
          </a:p>
        </p:txBody>
      </p:sp>
      <p:cxnSp>
        <p:nvCxnSpPr>
          <p:cNvPr id="3" name="连接符: 肘形 2"/>
          <p:cNvCxnSpPr/>
          <p:nvPr/>
        </p:nvCxnSpPr>
        <p:spPr>
          <a:xfrm flipV="1">
            <a:off x="7640146" y="5182861"/>
            <a:ext cx="1087917" cy="28442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772816" y="5618207"/>
            <a:ext cx="1429146" cy="403427"/>
          </a:xfrm>
          <a:prstGeom prst="rect">
            <a:avLst/>
          </a:prstGeom>
          <a:solidFill>
            <a:srgbClr val="0070C0"/>
          </a:solidFill>
          <a:ln w="25400" cap="flat" cmpd="sng" algn="ctr">
            <a:noFill/>
            <a:prstDash val="solid"/>
          </a:ln>
          <a:effectLst/>
        </p:spPr>
        <p:txBody>
          <a:bodyPr lIns="68580" tIns="34290" rIns="68580" bIns="34290" anchor="ctr"/>
          <a:lstStyle/>
          <a:p>
            <a:pPr algn="ctr" defTabSz="685800"/>
            <a:r>
              <a:rPr lang="zh-CN" altLang="en-US" sz="1100" b="1" kern="0">
                <a:solidFill>
                  <a:prstClr val="white"/>
                </a:solidFill>
                <a:latin typeface="微软雅黑" panose="020B0503020204020204" charset="-122"/>
                <a:ea typeface="微软雅黑" panose="020B0503020204020204" charset="-122"/>
              </a:rPr>
              <a:t>售后服务</a:t>
            </a:r>
            <a:endParaRPr lang="zh-CN" altLang="en-US" sz="1100" b="1" kern="0" dirty="0">
              <a:solidFill>
                <a:prstClr val="white"/>
              </a:solidFill>
              <a:latin typeface="微软雅黑" panose="020B0503020204020204" charset="-122"/>
              <a:ea typeface="微软雅黑" panose="020B0503020204020204" charset="-122"/>
            </a:endParaRPr>
          </a:p>
        </p:txBody>
      </p:sp>
      <p:sp>
        <p:nvSpPr>
          <p:cNvPr id="5" name="矩形 4"/>
          <p:cNvSpPr/>
          <p:nvPr/>
        </p:nvSpPr>
        <p:spPr>
          <a:xfrm>
            <a:off x="773677" y="1000471"/>
            <a:ext cx="1429146" cy="403427"/>
          </a:xfrm>
          <a:prstGeom prst="rect">
            <a:avLst/>
          </a:prstGeom>
          <a:solidFill>
            <a:srgbClr val="0070C0"/>
          </a:solidFill>
          <a:ln w="25400" cap="flat" cmpd="sng" algn="ctr">
            <a:noFill/>
            <a:prstDash val="solid"/>
          </a:ln>
          <a:effectLst/>
        </p:spPr>
        <p:txBody>
          <a:bodyPr lIns="68580" tIns="34290" rIns="68580" bIns="34290" anchor="ctr"/>
          <a:lstStyle/>
          <a:p>
            <a:pPr algn="ctr" defTabSz="685800"/>
            <a:r>
              <a:rPr lang="en-US" altLang="zh-CN" sz="1100" b="1" kern="0">
                <a:solidFill>
                  <a:prstClr val="white"/>
                </a:solidFill>
                <a:latin typeface="微软雅黑" panose="020B0503020204020204" charset="-122"/>
                <a:ea typeface="微软雅黑" panose="020B0503020204020204" charset="-122"/>
              </a:rPr>
              <a:t>CRM</a:t>
            </a:r>
            <a:r>
              <a:rPr lang="zh-CN" altLang="en-US" sz="1100" b="1" kern="0">
                <a:solidFill>
                  <a:prstClr val="white"/>
                </a:solidFill>
                <a:latin typeface="微软雅黑" panose="020B0503020204020204" charset="-122"/>
                <a:ea typeface="微软雅黑" panose="020B0503020204020204" charset="-122"/>
              </a:rPr>
              <a:t>（</a:t>
            </a:r>
            <a:r>
              <a:rPr lang="en-US" altLang="zh-CN" sz="1100" b="1" kern="0">
                <a:solidFill>
                  <a:prstClr val="white"/>
                </a:solidFill>
                <a:latin typeface="微软雅黑" panose="020B0503020204020204" charset="-122"/>
                <a:ea typeface="微软雅黑" panose="020B0503020204020204" charset="-122"/>
              </a:rPr>
              <a:t>2B</a:t>
            </a:r>
            <a:r>
              <a:rPr lang="zh-CN" altLang="en-US" sz="1100" b="1" kern="0">
                <a:solidFill>
                  <a:prstClr val="white"/>
                </a:solidFill>
                <a:latin typeface="微软雅黑" panose="020B0503020204020204" charset="-122"/>
                <a:ea typeface="微软雅黑" panose="020B0503020204020204" charset="-122"/>
              </a:rPr>
              <a:t>适用）</a:t>
            </a:r>
            <a:endParaRPr lang="zh-CN" altLang="en-US" sz="1100" b="1" kern="0" dirty="0">
              <a:solidFill>
                <a:prstClr val="white"/>
              </a:solidFill>
              <a:latin typeface="微软雅黑" panose="020B0503020204020204" charset="-122"/>
              <a:ea typeface="微软雅黑" panose="020B0503020204020204" charset="-122"/>
            </a:endParaRPr>
          </a:p>
        </p:txBody>
      </p:sp>
      <p:sp>
        <p:nvSpPr>
          <p:cNvPr id="6" name="矩形 5"/>
          <p:cNvSpPr/>
          <p:nvPr/>
        </p:nvSpPr>
        <p:spPr>
          <a:xfrm>
            <a:off x="4739604" y="5618207"/>
            <a:ext cx="1429146" cy="403427"/>
          </a:xfrm>
          <a:prstGeom prst="rect">
            <a:avLst/>
          </a:prstGeom>
          <a:solidFill>
            <a:srgbClr val="0070C0"/>
          </a:solidFill>
          <a:ln w="25400" cap="flat" cmpd="sng" algn="ctr">
            <a:noFill/>
            <a:prstDash val="solid"/>
          </a:ln>
          <a:effectLst/>
        </p:spPr>
        <p:txBody>
          <a:bodyPr lIns="68580" tIns="34290" rIns="68580" bIns="34290" anchor="ctr"/>
          <a:lstStyle/>
          <a:p>
            <a:pPr algn="ctr" defTabSz="685800"/>
            <a:r>
              <a:rPr lang="zh-CN" altLang="en-US" sz="1100" b="1" kern="0">
                <a:solidFill>
                  <a:prstClr val="white"/>
                </a:solidFill>
                <a:latin typeface="微软雅黑" panose="020B0503020204020204" charset="-122"/>
                <a:ea typeface="微软雅黑" panose="020B0503020204020204" charset="-122"/>
              </a:rPr>
              <a:t>交付项目管理（</a:t>
            </a:r>
            <a:r>
              <a:rPr lang="en-US" altLang="zh-CN" sz="1100" b="1" kern="0">
                <a:solidFill>
                  <a:prstClr val="white"/>
                </a:solidFill>
                <a:latin typeface="微软雅黑" panose="020B0503020204020204" charset="-122"/>
                <a:ea typeface="微软雅黑" panose="020B0503020204020204" charset="-122"/>
              </a:rPr>
              <a:t>2B</a:t>
            </a:r>
            <a:r>
              <a:rPr lang="zh-CN" altLang="en-US" sz="1100" b="1" kern="0">
                <a:solidFill>
                  <a:prstClr val="white"/>
                </a:solidFill>
                <a:latin typeface="微软雅黑" panose="020B0503020204020204" charset="-122"/>
                <a:ea typeface="微软雅黑" panose="020B0503020204020204" charset="-122"/>
              </a:rPr>
              <a:t>）</a:t>
            </a:r>
            <a:endParaRPr lang="zh-CN" altLang="en-US" sz="1100" b="1" kern="0" dirty="0">
              <a:solidFill>
                <a:prstClr val="white"/>
              </a:solidFill>
              <a:latin typeface="微软雅黑" panose="020B0503020204020204" charset="-122"/>
              <a:ea typeface="微软雅黑" panose="020B0503020204020204" charset="-122"/>
            </a:endParaRPr>
          </a:p>
        </p:txBody>
      </p:sp>
      <p:sp>
        <p:nvSpPr>
          <p:cNvPr id="7" name="矩形 6"/>
          <p:cNvSpPr/>
          <p:nvPr/>
        </p:nvSpPr>
        <p:spPr>
          <a:xfrm>
            <a:off x="6238364" y="3903787"/>
            <a:ext cx="1429146" cy="403427"/>
          </a:xfrm>
          <a:prstGeom prst="rect">
            <a:avLst/>
          </a:prstGeom>
          <a:solidFill>
            <a:srgbClr val="0070C0"/>
          </a:solidFill>
          <a:ln w="25400" cap="flat" cmpd="sng" algn="ctr">
            <a:noFill/>
            <a:prstDash val="solid"/>
          </a:ln>
          <a:effectLst/>
        </p:spPr>
        <p:txBody>
          <a:bodyPr lIns="68580" tIns="34290" rIns="68580" bIns="34290" anchor="ctr"/>
          <a:lstStyle/>
          <a:p>
            <a:pPr algn="ctr" defTabSz="685800"/>
            <a:r>
              <a:rPr lang="en-US" altLang="zh-CN" sz="1100" b="1" kern="0">
                <a:solidFill>
                  <a:prstClr val="white"/>
                </a:solidFill>
                <a:latin typeface="微软雅黑" panose="020B0503020204020204" charset="-122"/>
                <a:ea typeface="微软雅黑" panose="020B0503020204020204" charset="-122"/>
              </a:rPr>
              <a:t>PMO</a:t>
            </a:r>
            <a:r>
              <a:rPr lang="zh-CN" altLang="en-US" sz="1100" b="1" kern="0">
                <a:solidFill>
                  <a:prstClr val="white"/>
                </a:solidFill>
                <a:latin typeface="微软雅黑" panose="020B0503020204020204" charset="-122"/>
                <a:ea typeface="微软雅黑" panose="020B0503020204020204" charset="-122"/>
              </a:rPr>
              <a:t>（</a:t>
            </a:r>
            <a:r>
              <a:rPr lang="en-US" altLang="zh-CN" sz="1100" b="1" kern="0">
                <a:solidFill>
                  <a:prstClr val="white"/>
                </a:solidFill>
                <a:latin typeface="微软雅黑" panose="020B0503020204020204" charset="-122"/>
                <a:ea typeface="微软雅黑" panose="020B0503020204020204" charset="-122"/>
              </a:rPr>
              <a:t>2B</a:t>
            </a:r>
            <a:r>
              <a:rPr lang="zh-CN" altLang="en-US" sz="1100" b="1" kern="0">
                <a:solidFill>
                  <a:prstClr val="white"/>
                </a:solidFill>
                <a:latin typeface="微软雅黑" panose="020B0503020204020204" charset="-122"/>
                <a:ea typeface="微软雅黑" panose="020B0503020204020204" charset="-122"/>
              </a:rPr>
              <a:t>适用）</a:t>
            </a:r>
            <a:endParaRPr lang="zh-CN" altLang="en-US" sz="1100" b="1" kern="0" dirty="0">
              <a:solidFill>
                <a:prstClr val="white"/>
              </a:solidFill>
              <a:latin typeface="微软雅黑" panose="020B0503020204020204" charset="-122"/>
              <a:ea typeface="微软雅黑" panose="020B0503020204020204" charset="-122"/>
            </a:endParaRPr>
          </a:p>
        </p:txBody>
      </p:sp>
      <p:sp>
        <p:nvSpPr>
          <p:cNvPr id="8" name="矩形 7"/>
          <p:cNvSpPr/>
          <p:nvPr/>
        </p:nvSpPr>
        <p:spPr>
          <a:xfrm>
            <a:off x="9438709" y="5618351"/>
            <a:ext cx="1429146" cy="403427"/>
          </a:xfrm>
          <a:prstGeom prst="rect">
            <a:avLst/>
          </a:prstGeom>
          <a:solidFill>
            <a:srgbClr val="0070C0"/>
          </a:solidFill>
          <a:ln w="25400" cap="flat" cmpd="sng" algn="ctr">
            <a:noFill/>
            <a:prstDash val="solid"/>
          </a:ln>
          <a:effectLst/>
        </p:spPr>
        <p:txBody>
          <a:bodyPr lIns="68580" tIns="34290" rIns="68580" bIns="34290" anchor="ctr"/>
          <a:lstStyle/>
          <a:p>
            <a:pPr algn="ctr" defTabSz="685800"/>
            <a:r>
              <a:rPr lang="zh-CN" altLang="en-US" sz="1100" b="1" kern="0">
                <a:solidFill>
                  <a:prstClr val="white"/>
                </a:solidFill>
                <a:latin typeface="微软雅黑" panose="020B0503020204020204" charset="-122"/>
                <a:ea typeface="微软雅黑" panose="020B0503020204020204" charset="-122"/>
              </a:rPr>
              <a:t>项目费用预算与报销</a:t>
            </a:r>
            <a:endParaRPr lang="zh-CN" altLang="en-US" sz="1100" b="1" kern="0" dirty="0">
              <a:solidFill>
                <a:prstClr val="white"/>
              </a:solidFill>
              <a:latin typeface="微软雅黑" panose="020B0503020204020204" charset="-122"/>
              <a:ea typeface="微软雅黑" panose="020B0503020204020204" charset="-122"/>
            </a:endParaRPr>
          </a:p>
        </p:txBody>
      </p:sp>
      <p:sp>
        <p:nvSpPr>
          <p:cNvPr id="9" name="矩形 8"/>
          <p:cNvSpPr/>
          <p:nvPr/>
        </p:nvSpPr>
        <p:spPr>
          <a:xfrm>
            <a:off x="8189652" y="3903787"/>
            <a:ext cx="1429146" cy="403427"/>
          </a:xfrm>
          <a:prstGeom prst="rect">
            <a:avLst/>
          </a:prstGeom>
          <a:solidFill>
            <a:schemeClr val="accent6">
              <a:lumMod val="40000"/>
              <a:lumOff val="60000"/>
            </a:schemeClr>
          </a:solidFill>
          <a:ln w="25400" cap="flat" cmpd="sng" algn="ctr">
            <a:noFill/>
            <a:prstDash val="solid"/>
          </a:ln>
          <a:effectLst/>
        </p:spPr>
        <p:txBody>
          <a:bodyPr lIns="68580" tIns="34290" rIns="68580" bIns="34290" anchor="ctr"/>
          <a:lstStyle/>
          <a:p>
            <a:pPr algn="ctr" defTabSz="685800"/>
            <a:r>
              <a:rPr lang="zh-CN" altLang="en-US" sz="1100" b="1" kern="0">
                <a:solidFill>
                  <a:schemeClr val="tx1">
                    <a:lumMod val="75000"/>
                    <a:lumOff val="25000"/>
                  </a:schemeClr>
                </a:solidFill>
                <a:latin typeface="微软雅黑" panose="020B0503020204020204" charset="-122"/>
                <a:ea typeface="微软雅黑" panose="020B0503020204020204" charset="-122"/>
              </a:rPr>
              <a:t>总账</a:t>
            </a:r>
            <a:endParaRPr lang="zh-CN" altLang="en-US" sz="1100" b="1" kern="0" dirty="0">
              <a:solidFill>
                <a:schemeClr val="tx1">
                  <a:lumMod val="75000"/>
                  <a:lumOff val="25000"/>
                </a:schemeClr>
              </a:solidFill>
              <a:latin typeface="微软雅黑" panose="020B0503020204020204" charset="-122"/>
              <a:ea typeface="微软雅黑" panose="020B0503020204020204" charset="-122"/>
            </a:endParaRPr>
          </a:p>
        </p:txBody>
      </p:sp>
      <p:cxnSp>
        <p:nvCxnSpPr>
          <p:cNvPr id="10" name="连接符: 肘形 9"/>
          <p:cNvCxnSpPr>
            <a:endCxn id="7" idx="1"/>
          </p:cNvCxnSpPr>
          <p:nvPr/>
        </p:nvCxnSpPr>
        <p:spPr>
          <a:xfrm rot="16200000" flipH="1">
            <a:off x="5295143" y="3162280"/>
            <a:ext cx="1182674" cy="70376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连接符: 肘形 10"/>
          <p:cNvCxnSpPr/>
          <p:nvPr/>
        </p:nvCxnSpPr>
        <p:spPr>
          <a:xfrm rot="5400000">
            <a:off x="9050565" y="2930985"/>
            <a:ext cx="976484" cy="97369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a:stCxn id="7" idx="3"/>
            <a:endCxn id="9" idx="1"/>
          </p:cNvCxnSpPr>
          <p:nvPr/>
        </p:nvCxnSpPr>
        <p:spPr>
          <a:xfrm>
            <a:off x="7667510" y="4105501"/>
            <a:ext cx="5221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a:stCxn id="8" idx="0"/>
            <a:endCxn id="15" idx="2"/>
          </p:cNvCxnSpPr>
          <p:nvPr/>
        </p:nvCxnSpPr>
        <p:spPr>
          <a:xfrm flipV="1">
            <a:off x="10153282" y="2929592"/>
            <a:ext cx="0" cy="2688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连接符: 肘形 13"/>
          <p:cNvCxnSpPr>
            <a:endCxn id="7" idx="2"/>
          </p:cNvCxnSpPr>
          <p:nvPr/>
        </p:nvCxnSpPr>
        <p:spPr>
          <a:xfrm rot="5400000" flipH="1" flipV="1">
            <a:off x="5633358" y="4305494"/>
            <a:ext cx="1317859" cy="1321300"/>
          </a:xfrm>
          <a:prstGeom prst="bentConnector3">
            <a:avLst>
              <a:gd name="adj1" fmla="val 8104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9438709" y="2526165"/>
            <a:ext cx="1429146" cy="403427"/>
          </a:xfrm>
          <a:prstGeom prst="rect">
            <a:avLst/>
          </a:prstGeom>
          <a:solidFill>
            <a:schemeClr val="accent6">
              <a:lumMod val="60000"/>
              <a:lumOff val="40000"/>
            </a:schemeClr>
          </a:solidFill>
          <a:ln w="25400" cap="flat" cmpd="sng" algn="ctr">
            <a:noFill/>
            <a:prstDash val="solid"/>
          </a:ln>
          <a:effectLst/>
        </p:spPr>
        <p:txBody>
          <a:bodyPr lIns="68580" tIns="34290" rIns="68580" bIns="34290" anchor="ctr"/>
          <a:lstStyle/>
          <a:p>
            <a:pPr algn="ctr" defTabSz="685800"/>
            <a:r>
              <a:rPr lang="zh-CN" altLang="en-US" sz="1100" b="1" kern="0">
                <a:solidFill>
                  <a:prstClr val="white"/>
                </a:solidFill>
                <a:latin typeface="微软雅黑" panose="020B0503020204020204" charset="-122"/>
                <a:ea typeface="微软雅黑" panose="020B0503020204020204" charset="-122"/>
              </a:rPr>
              <a:t>收付款管理</a:t>
            </a:r>
            <a:endParaRPr lang="en-US" altLang="zh-CN" sz="1100" b="1" kern="0">
              <a:solidFill>
                <a:prstClr val="white"/>
              </a:solidFill>
              <a:latin typeface="微软雅黑" panose="020B0503020204020204" charset="-122"/>
              <a:ea typeface="微软雅黑" panose="020B0503020204020204" charset="-122"/>
            </a:endParaRPr>
          </a:p>
        </p:txBody>
      </p:sp>
      <p:sp>
        <p:nvSpPr>
          <p:cNvPr id="16" name="文本框 15"/>
          <p:cNvSpPr txBox="1"/>
          <p:nvPr/>
        </p:nvSpPr>
        <p:spPr>
          <a:xfrm>
            <a:off x="6655419" y="3162393"/>
            <a:ext cx="595035" cy="215444"/>
          </a:xfrm>
          <a:prstGeom prst="rect">
            <a:avLst/>
          </a:prstGeom>
          <a:noFill/>
        </p:spPr>
        <p:txBody>
          <a:bodyPr wrap="none" rtlCol="0">
            <a:spAutoFit/>
          </a:bodyPr>
          <a:lstStyle/>
          <a:p>
            <a:r>
              <a:rPr lang="zh-CN" altLang="en-US" sz="800">
                <a:latin typeface="微软雅黑" panose="020B0503020204020204" charset="-122"/>
                <a:ea typeface="微软雅黑" panose="020B0503020204020204" charset="-122"/>
              </a:rPr>
              <a:t>合同开票</a:t>
            </a:r>
            <a:endParaRPr lang="zh-CN" altLang="en-US" sz="800">
              <a:latin typeface="微软雅黑" panose="020B0503020204020204" charset="-122"/>
              <a:ea typeface="微软雅黑" panose="020B0503020204020204" charset="-122"/>
            </a:endParaRPr>
          </a:p>
        </p:txBody>
      </p:sp>
      <p:sp>
        <p:nvSpPr>
          <p:cNvPr id="17" name="文本框 16"/>
          <p:cNvSpPr txBox="1"/>
          <p:nvPr/>
        </p:nvSpPr>
        <p:spPr>
          <a:xfrm>
            <a:off x="878000" y="3105596"/>
            <a:ext cx="697627" cy="215444"/>
          </a:xfrm>
          <a:prstGeom prst="rect">
            <a:avLst/>
          </a:prstGeom>
          <a:noFill/>
        </p:spPr>
        <p:txBody>
          <a:bodyPr wrap="none" rtlCol="0">
            <a:spAutoFit/>
          </a:bodyPr>
          <a:lstStyle/>
          <a:p>
            <a:r>
              <a:rPr lang="zh-CN" altLang="en-US" sz="800">
                <a:latin typeface="微软雅黑" panose="020B0503020204020204" charset="-122"/>
                <a:ea typeface="微软雅黑" panose="020B0503020204020204" charset="-122"/>
              </a:rPr>
              <a:t>老客户商机</a:t>
            </a:r>
            <a:endParaRPr lang="zh-CN" altLang="en-US" sz="800">
              <a:latin typeface="微软雅黑" panose="020B0503020204020204" charset="-122"/>
              <a:ea typeface="微软雅黑" panose="020B0503020204020204" charset="-122"/>
            </a:endParaRPr>
          </a:p>
        </p:txBody>
      </p:sp>
      <p:sp>
        <p:nvSpPr>
          <p:cNvPr id="18" name="矩形 17"/>
          <p:cNvSpPr/>
          <p:nvPr/>
        </p:nvSpPr>
        <p:spPr>
          <a:xfrm>
            <a:off x="1830243" y="3903786"/>
            <a:ext cx="1429146" cy="403427"/>
          </a:xfrm>
          <a:prstGeom prst="rect">
            <a:avLst/>
          </a:prstGeom>
          <a:solidFill>
            <a:srgbClr val="0070C0"/>
          </a:solidFill>
          <a:ln w="25400" cap="flat" cmpd="sng" algn="ctr">
            <a:noFill/>
            <a:prstDash val="solid"/>
          </a:ln>
          <a:effectLst/>
        </p:spPr>
        <p:txBody>
          <a:bodyPr lIns="68580" tIns="34290" rIns="68580" bIns="34290" anchor="ctr"/>
          <a:lstStyle/>
          <a:p>
            <a:pPr algn="ctr" defTabSz="685800"/>
            <a:r>
              <a:rPr lang="zh-CN" altLang="en-US" sz="1100" b="1" kern="0">
                <a:solidFill>
                  <a:prstClr val="white"/>
                </a:solidFill>
                <a:latin typeface="微软雅黑" panose="020B0503020204020204" charset="-122"/>
                <a:ea typeface="微软雅黑" panose="020B0503020204020204" charset="-122"/>
              </a:rPr>
              <a:t>供应商管理</a:t>
            </a:r>
            <a:endParaRPr lang="en-US" altLang="zh-CN" sz="1100" b="1" kern="0">
              <a:solidFill>
                <a:prstClr val="white"/>
              </a:solidFill>
              <a:latin typeface="微软雅黑" panose="020B0503020204020204" charset="-122"/>
              <a:ea typeface="微软雅黑" panose="020B0503020204020204" charset="-122"/>
            </a:endParaRPr>
          </a:p>
          <a:p>
            <a:pPr algn="ctr" defTabSz="685800"/>
            <a:r>
              <a:rPr lang="zh-CN" altLang="en-US" sz="1100" b="1" kern="0">
                <a:solidFill>
                  <a:prstClr val="white"/>
                </a:solidFill>
                <a:latin typeface="微软雅黑" panose="020B0503020204020204" charset="-122"/>
                <a:ea typeface="微软雅黑" panose="020B0503020204020204" charset="-122"/>
              </a:rPr>
              <a:t>（询比价，招标）</a:t>
            </a:r>
            <a:endParaRPr lang="zh-CN" altLang="en-US" sz="1100" b="1" kern="0" dirty="0">
              <a:solidFill>
                <a:prstClr val="white"/>
              </a:solidFill>
              <a:latin typeface="微软雅黑" panose="020B0503020204020204" charset="-122"/>
              <a:ea typeface="微软雅黑" panose="020B0503020204020204" charset="-122"/>
            </a:endParaRPr>
          </a:p>
        </p:txBody>
      </p:sp>
      <p:sp>
        <p:nvSpPr>
          <p:cNvPr id="19" name="矩形 18"/>
          <p:cNvSpPr/>
          <p:nvPr/>
        </p:nvSpPr>
        <p:spPr>
          <a:xfrm>
            <a:off x="4740564" y="2525333"/>
            <a:ext cx="1429146" cy="403427"/>
          </a:xfrm>
          <a:prstGeom prst="rect">
            <a:avLst/>
          </a:prstGeom>
          <a:solidFill>
            <a:srgbClr val="0070C0"/>
          </a:solidFill>
          <a:ln w="25400" cap="flat" cmpd="sng" algn="ctr">
            <a:noFill/>
            <a:prstDash val="solid"/>
          </a:ln>
          <a:effectLst/>
        </p:spPr>
        <p:txBody>
          <a:bodyPr lIns="68580" tIns="34290" rIns="68580" bIns="34290" anchor="ctr"/>
          <a:lstStyle/>
          <a:p>
            <a:pPr algn="ctr" defTabSz="685800"/>
            <a:r>
              <a:rPr lang="zh-CN" altLang="en-US" sz="1100" b="1" kern="0">
                <a:solidFill>
                  <a:prstClr val="white"/>
                </a:solidFill>
                <a:latin typeface="微软雅黑" panose="020B0503020204020204" charset="-122"/>
                <a:ea typeface="微软雅黑" panose="020B0503020204020204" charset="-122"/>
              </a:rPr>
              <a:t>合同管理</a:t>
            </a:r>
            <a:endParaRPr lang="zh-CN" altLang="en-US" sz="1100" b="1" kern="0" dirty="0">
              <a:solidFill>
                <a:prstClr val="white"/>
              </a:solidFill>
              <a:latin typeface="微软雅黑" panose="020B0503020204020204" charset="-122"/>
              <a:ea typeface="微软雅黑" panose="020B0503020204020204" charset="-122"/>
            </a:endParaRPr>
          </a:p>
        </p:txBody>
      </p:sp>
      <p:sp>
        <p:nvSpPr>
          <p:cNvPr id="20" name="矩形 19"/>
          <p:cNvSpPr/>
          <p:nvPr/>
        </p:nvSpPr>
        <p:spPr>
          <a:xfrm>
            <a:off x="4739604" y="994539"/>
            <a:ext cx="1429146" cy="403427"/>
          </a:xfrm>
          <a:prstGeom prst="rect">
            <a:avLst/>
          </a:prstGeom>
          <a:solidFill>
            <a:srgbClr val="0070C0"/>
          </a:solidFill>
          <a:ln w="25400" cap="flat" cmpd="sng" algn="ctr">
            <a:noFill/>
            <a:prstDash val="solid"/>
          </a:ln>
          <a:effectLst/>
        </p:spPr>
        <p:txBody>
          <a:bodyPr lIns="68580" tIns="34290" rIns="68580" bIns="34290" anchor="ctr"/>
          <a:lstStyle/>
          <a:p>
            <a:pPr algn="ctr" defTabSz="685800"/>
            <a:r>
              <a:rPr lang="zh-CN" altLang="en-US" sz="1100" b="1" kern="0">
                <a:solidFill>
                  <a:prstClr val="white"/>
                </a:solidFill>
                <a:latin typeface="微软雅黑" panose="020B0503020204020204" charset="-122"/>
                <a:ea typeface="微软雅黑" panose="020B0503020204020204" charset="-122"/>
              </a:rPr>
              <a:t>报价管理（</a:t>
            </a:r>
            <a:r>
              <a:rPr lang="en-US" altLang="zh-CN" sz="1100" b="1" kern="0">
                <a:solidFill>
                  <a:prstClr val="white"/>
                </a:solidFill>
                <a:latin typeface="微软雅黑" panose="020B0503020204020204" charset="-122"/>
                <a:ea typeface="微软雅黑" panose="020B0503020204020204" charset="-122"/>
              </a:rPr>
              <a:t>2B</a:t>
            </a:r>
            <a:r>
              <a:rPr lang="zh-CN" altLang="en-US" sz="1100" b="1" kern="0">
                <a:solidFill>
                  <a:prstClr val="white"/>
                </a:solidFill>
                <a:latin typeface="微软雅黑" panose="020B0503020204020204" charset="-122"/>
                <a:ea typeface="微软雅黑" panose="020B0503020204020204" charset="-122"/>
              </a:rPr>
              <a:t>适用）</a:t>
            </a:r>
            <a:endParaRPr lang="zh-CN" altLang="en-US" sz="1100" b="1" kern="0" dirty="0">
              <a:solidFill>
                <a:prstClr val="white"/>
              </a:solidFill>
              <a:latin typeface="微软雅黑" panose="020B0503020204020204" charset="-122"/>
              <a:ea typeface="微软雅黑" panose="020B0503020204020204" charset="-122"/>
            </a:endParaRPr>
          </a:p>
        </p:txBody>
      </p:sp>
      <p:sp>
        <p:nvSpPr>
          <p:cNvPr id="21" name="矩形 20"/>
          <p:cNvSpPr/>
          <p:nvPr/>
        </p:nvSpPr>
        <p:spPr>
          <a:xfrm>
            <a:off x="9439249" y="1000472"/>
            <a:ext cx="1429146" cy="403427"/>
          </a:xfrm>
          <a:prstGeom prst="rect">
            <a:avLst/>
          </a:prstGeom>
          <a:solidFill>
            <a:srgbClr val="0070C0"/>
          </a:solidFill>
          <a:ln w="25400" cap="flat" cmpd="sng" algn="ctr">
            <a:noFill/>
            <a:prstDash val="solid"/>
          </a:ln>
          <a:effectLst/>
        </p:spPr>
        <p:txBody>
          <a:bodyPr lIns="68580" tIns="34290" rIns="68580" bIns="34290" anchor="ctr"/>
          <a:lstStyle/>
          <a:p>
            <a:pPr algn="ctr" defTabSz="685800"/>
            <a:r>
              <a:rPr lang="zh-CN" altLang="en-US" sz="1100" b="1" kern="0">
                <a:solidFill>
                  <a:prstClr val="white"/>
                </a:solidFill>
                <a:latin typeface="微软雅黑" panose="020B0503020204020204" charset="-122"/>
                <a:ea typeface="微软雅黑" panose="020B0503020204020204" charset="-122"/>
              </a:rPr>
              <a:t>投标管理（</a:t>
            </a:r>
            <a:r>
              <a:rPr lang="en-US" altLang="zh-CN" sz="1100" b="1" kern="0">
                <a:solidFill>
                  <a:prstClr val="white"/>
                </a:solidFill>
                <a:latin typeface="微软雅黑" panose="020B0503020204020204" charset="-122"/>
                <a:ea typeface="微软雅黑" panose="020B0503020204020204" charset="-122"/>
              </a:rPr>
              <a:t>2B</a:t>
            </a:r>
            <a:r>
              <a:rPr lang="zh-CN" altLang="en-US" sz="1100" b="1" kern="0">
                <a:solidFill>
                  <a:prstClr val="white"/>
                </a:solidFill>
                <a:latin typeface="微软雅黑" panose="020B0503020204020204" charset="-122"/>
                <a:ea typeface="微软雅黑" panose="020B0503020204020204" charset="-122"/>
              </a:rPr>
              <a:t>适用）</a:t>
            </a:r>
            <a:endParaRPr lang="zh-CN" altLang="en-US" sz="1100" b="1" kern="0" dirty="0">
              <a:solidFill>
                <a:prstClr val="white"/>
              </a:solidFill>
              <a:latin typeface="微软雅黑" panose="020B0503020204020204" charset="-122"/>
              <a:ea typeface="微软雅黑" panose="020B0503020204020204" charset="-122"/>
            </a:endParaRPr>
          </a:p>
        </p:txBody>
      </p:sp>
      <p:cxnSp>
        <p:nvCxnSpPr>
          <p:cNvPr id="22" name="直接箭头连接符 21"/>
          <p:cNvCxnSpPr>
            <a:stCxn id="5" idx="3"/>
            <a:endCxn id="20" idx="1"/>
          </p:cNvCxnSpPr>
          <p:nvPr/>
        </p:nvCxnSpPr>
        <p:spPr>
          <a:xfrm flipV="1">
            <a:off x="2202823" y="1196253"/>
            <a:ext cx="2536781" cy="59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a:stCxn id="20" idx="3"/>
            <a:endCxn id="21" idx="1"/>
          </p:cNvCxnSpPr>
          <p:nvPr/>
        </p:nvCxnSpPr>
        <p:spPr>
          <a:xfrm>
            <a:off x="6168750" y="1196253"/>
            <a:ext cx="3270499" cy="59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连接符: 肘形 23"/>
          <p:cNvCxnSpPr>
            <a:endCxn id="19" idx="0"/>
          </p:cNvCxnSpPr>
          <p:nvPr/>
        </p:nvCxnSpPr>
        <p:spPr>
          <a:xfrm rot="5400000">
            <a:off x="7181623" y="-338871"/>
            <a:ext cx="1137718" cy="4590690"/>
          </a:xfrm>
          <a:prstGeom prst="bentConnector3">
            <a:avLst>
              <a:gd name="adj1" fmla="val 7333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连接符: 肘形 24"/>
          <p:cNvCxnSpPr>
            <a:stCxn id="21" idx="3"/>
            <a:endCxn id="8" idx="3"/>
          </p:cNvCxnSpPr>
          <p:nvPr/>
        </p:nvCxnSpPr>
        <p:spPr>
          <a:xfrm flipH="1">
            <a:off x="10867855" y="1202186"/>
            <a:ext cx="540" cy="4617879"/>
          </a:xfrm>
          <a:prstGeom prst="bentConnector3">
            <a:avLst>
              <a:gd name="adj1" fmla="val -4233333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连接符: 肘形 25"/>
          <p:cNvCxnSpPr>
            <a:endCxn id="9" idx="3"/>
          </p:cNvCxnSpPr>
          <p:nvPr/>
        </p:nvCxnSpPr>
        <p:spPr>
          <a:xfrm rot="16200000" flipV="1">
            <a:off x="9084475" y="4639824"/>
            <a:ext cx="1519572" cy="45092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stCxn id="4" idx="0"/>
            <a:endCxn id="5" idx="2"/>
          </p:cNvCxnSpPr>
          <p:nvPr/>
        </p:nvCxnSpPr>
        <p:spPr>
          <a:xfrm flipV="1">
            <a:off x="1487389" y="1403898"/>
            <a:ext cx="861" cy="42143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a:stCxn id="6" idx="3"/>
            <a:endCxn id="8" idx="1"/>
          </p:cNvCxnSpPr>
          <p:nvPr/>
        </p:nvCxnSpPr>
        <p:spPr>
          <a:xfrm>
            <a:off x="6168750" y="5819921"/>
            <a:ext cx="3269959" cy="1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a:stCxn id="21" idx="2"/>
            <a:endCxn id="15" idx="0"/>
          </p:cNvCxnSpPr>
          <p:nvPr/>
        </p:nvCxnSpPr>
        <p:spPr>
          <a:xfrm flipH="1">
            <a:off x="10153282" y="1403899"/>
            <a:ext cx="540" cy="11222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flipV="1">
            <a:off x="10286282" y="1404355"/>
            <a:ext cx="0" cy="11129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a:stCxn id="6" idx="1"/>
            <a:endCxn id="4" idx="3"/>
          </p:cNvCxnSpPr>
          <p:nvPr/>
        </p:nvCxnSpPr>
        <p:spPr>
          <a:xfrm flipH="1">
            <a:off x="2201962" y="5819921"/>
            <a:ext cx="25376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连接符: 肘形 31"/>
          <p:cNvCxnSpPr>
            <a:endCxn id="47" idx="3"/>
          </p:cNvCxnSpPr>
          <p:nvPr/>
        </p:nvCxnSpPr>
        <p:spPr>
          <a:xfrm rot="16200000" flipV="1">
            <a:off x="9470134" y="5134122"/>
            <a:ext cx="648503" cy="34255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连接符: 肘形 32"/>
          <p:cNvCxnSpPr>
            <a:stCxn id="19" idx="3"/>
            <a:endCxn id="9" idx="0"/>
          </p:cNvCxnSpPr>
          <p:nvPr/>
        </p:nvCxnSpPr>
        <p:spPr>
          <a:xfrm>
            <a:off x="6169710" y="2727047"/>
            <a:ext cx="2734515" cy="117674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7535467" y="2431342"/>
            <a:ext cx="595035" cy="215444"/>
          </a:xfrm>
          <a:prstGeom prst="rect">
            <a:avLst/>
          </a:prstGeom>
          <a:noFill/>
        </p:spPr>
        <p:txBody>
          <a:bodyPr wrap="none" rtlCol="0">
            <a:spAutoFit/>
          </a:bodyPr>
          <a:lstStyle/>
          <a:p>
            <a:r>
              <a:rPr lang="zh-CN" altLang="en-US" sz="800">
                <a:latin typeface="微软雅黑" panose="020B0503020204020204" charset="-122"/>
                <a:ea typeface="微软雅黑" panose="020B0503020204020204" charset="-122"/>
              </a:rPr>
              <a:t>合同收款</a:t>
            </a:r>
            <a:endParaRPr lang="zh-CN" altLang="en-US" sz="800">
              <a:latin typeface="微软雅黑" panose="020B0503020204020204" charset="-122"/>
              <a:ea typeface="微软雅黑" panose="020B0503020204020204" charset="-122"/>
            </a:endParaRPr>
          </a:p>
        </p:txBody>
      </p:sp>
      <p:sp>
        <p:nvSpPr>
          <p:cNvPr id="35" name="文本框 34"/>
          <p:cNvSpPr txBox="1"/>
          <p:nvPr/>
        </p:nvSpPr>
        <p:spPr>
          <a:xfrm>
            <a:off x="3232603" y="5593162"/>
            <a:ext cx="595035" cy="215444"/>
          </a:xfrm>
          <a:prstGeom prst="rect">
            <a:avLst/>
          </a:prstGeom>
          <a:noFill/>
        </p:spPr>
        <p:txBody>
          <a:bodyPr wrap="none" rtlCol="0">
            <a:spAutoFit/>
          </a:bodyPr>
          <a:lstStyle/>
          <a:p>
            <a:r>
              <a:rPr lang="zh-CN" altLang="en-US" sz="800">
                <a:latin typeface="微软雅黑" panose="020B0503020204020204" charset="-122"/>
                <a:ea typeface="微软雅黑" panose="020B0503020204020204" charset="-122"/>
              </a:rPr>
              <a:t>移交服务</a:t>
            </a:r>
            <a:endParaRPr lang="zh-CN" altLang="en-US" sz="800">
              <a:latin typeface="微软雅黑" panose="020B0503020204020204" charset="-122"/>
              <a:ea typeface="微软雅黑" panose="020B0503020204020204" charset="-122"/>
            </a:endParaRPr>
          </a:p>
        </p:txBody>
      </p:sp>
      <p:sp>
        <p:nvSpPr>
          <p:cNvPr id="36" name="文本框 35"/>
          <p:cNvSpPr txBox="1"/>
          <p:nvPr/>
        </p:nvSpPr>
        <p:spPr>
          <a:xfrm>
            <a:off x="5773900" y="4628974"/>
            <a:ext cx="595035" cy="215444"/>
          </a:xfrm>
          <a:prstGeom prst="rect">
            <a:avLst/>
          </a:prstGeom>
          <a:noFill/>
        </p:spPr>
        <p:txBody>
          <a:bodyPr wrap="none" rtlCol="0">
            <a:spAutoFit/>
          </a:bodyPr>
          <a:lstStyle/>
          <a:p>
            <a:r>
              <a:rPr lang="zh-CN" altLang="en-US" sz="800">
                <a:latin typeface="微软雅黑" panose="020B0503020204020204" charset="-122"/>
                <a:ea typeface="微软雅黑" panose="020B0503020204020204" charset="-122"/>
              </a:rPr>
              <a:t>验收报告</a:t>
            </a:r>
            <a:endParaRPr lang="zh-CN" altLang="en-US" sz="800">
              <a:latin typeface="微软雅黑" panose="020B0503020204020204" charset="-122"/>
              <a:ea typeface="微软雅黑" panose="020B0503020204020204" charset="-122"/>
            </a:endParaRPr>
          </a:p>
        </p:txBody>
      </p:sp>
      <p:sp>
        <p:nvSpPr>
          <p:cNvPr id="37" name="文本框 36"/>
          <p:cNvSpPr txBox="1"/>
          <p:nvPr/>
        </p:nvSpPr>
        <p:spPr>
          <a:xfrm>
            <a:off x="7400174" y="5874179"/>
            <a:ext cx="800219" cy="215444"/>
          </a:xfrm>
          <a:prstGeom prst="rect">
            <a:avLst/>
          </a:prstGeom>
          <a:noFill/>
        </p:spPr>
        <p:txBody>
          <a:bodyPr wrap="none" rtlCol="0">
            <a:spAutoFit/>
          </a:bodyPr>
          <a:lstStyle/>
          <a:p>
            <a:r>
              <a:rPr lang="zh-CN" altLang="en-US" sz="800">
                <a:latin typeface="微软雅黑" panose="020B0503020204020204" charset="-122"/>
                <a:ea typeface="微软雅黑" panose="020B0503020204020204" charset="-122"/>
              </a:rPr>
              <a:t>项目费用报销</a:t>
            </a:r>
            <a:endParaRPr lang="zh-CN" altLang="en-US" sz="800">
              <a:latin typeface="微软雅黑" panose="020B0503020204020204" charset="-122"/>
              <a:ea typeface="微软雅黑" panose="020B0503020204020204" charset="-122"/>
            </a:endParaRPr>
          </a:p>
        </p:txBody>
      </p:sp>
      <p:sp>
        <p:nvSpPr>
          <p:cNvPr id="38" name="文本框 37"/>
          <p:cNvSpPr txBox="1"/>
          <p:nvPr/>
        </p:nvSpPr>
        <p:spPr>
          <a:xfrm>
            <a:off x="5508382" y="3729531"/>
            <a:ext cx="902811" cy="215444"/>
          </a:xfrm>
          <a:prstGeom prst="rect">
            <a:avLst/>
          </a:prstGeom>
          <a:noFill/>
        </p:spPr>
        <p:txBody>
          <a:bodyPr wrap="none" rtlCol="0">
            <a:spAutoFit/>
          </a:bodyPr>
          <a:lstStyle/>
          <a:p>
            <a:r>
              <a:rPr lang="zh-CN" altLang="en-US" sz="800">
                <a:latin typeface="微软雅黑" panose="020B0503020204020204" charset="-122"/>
                <a:ea typeface="微软雅黑" panose="020B0503020204020204" charset="-122"/>
              </a:rPr>
              <a:t>产品签收确认单</a:t>
            </a:r>
            <a:endParaRPr lang="zh-CN" altLang="en-US" sz="800">
              <a:latin typeface="微软雅黑" panose="020B0503020204020204" charset="-122"/>
              <a:ea typeface="微软雅黑" panose="020B0503020204020204" charset="-122"/>
            </a:endParaRPr>
          </a:p>
        </p:txBody>
      </p:sp>
      <p:sp>
        <p:nvSpPr>
          <p:cNvPr id="39" name="文本框 38"/>
          <p:cNvSpPr txBox="1"/>
          <p:nvPr/>
        </p:nvSpPr>
        <p:spPr>
          <a:xfrm>
            <a:off x="7636196" y="3890056"/>
            <a:ext cx="595035" cy="215444"/>
          </a:xfrm>
          <a:prstGeom prst="rect">
            <a:avLst/>
          </a:prstGeom>
          <a:noFill/>
        </p:spPr>
        <p:txBody>
          <a:bodyPr wrap="none" rtlCol="0">
            <a:spAutoFit/>
          </a:bodyPr>
          <a:lstStyle/>
          <a:p>
            <a:r>
              <a:rPr lang="zh-CN" altLang="en-US" sz="800">
                <a:latin typeface="微软雅黑" panose="020B0503020204020204" charset="-122"/>
                <a:ea typeface="微软雅黑" panose="020B0503020204020204" charset="-122"/>
              </a:rPr>
              <a:t>权责收入</a:t>
            </a:r>
            <a:endParaRPr lang="zh-CN" altLang="en-US" sz="800">
              <a:latin typeface="微软雅黑" panose="020B0503020204020204" charset="-122"/>
              <a:ea typeface="微软雅黑" panose="020B0503020204020204" charset="-122"/>
            </a:endParaRPr>
          </a:p>
        </p:txBody>
      </p:sp>
      <p:sp>
        <p:nvSpPr>
          <p:cNvPr id="40" name="文本框 39"/>
          <p:cNvSpPr txBox="1"/>
          <p:nvPr/>
        </p:nvSpPr>
        <p:spPr>
          <a:xfrm>
            <a:off x="9087370" y="3520906"/>
            <a:ext cx="697627" cy="215444"/>
          </a:xfrm>
          <a:prstGeom prst="rect">
            <a:avLst/>
          </a:prstGeom>
          <a:noFill/>
        </p:spPr>
        <p:txBody>
          <a:bodyPr wrap="none" rtlCol="0">
            <a:spAutoFit/>
          </a:bodyPr>
          <a:lstStyle/>
          <a:p>
            <a:r>
              <a:rPr lang="zh-CN" altLang="en-US" sz="800">
                <a:latin typeface="微软雅黑" panose="020B0503020204020204" charset="-122"/>
                <a:ea typeface="微软雅黑" panose="020B0503020204020204" charset="-122"/>
              </a:rPr>
              <a:t>收付款凭证</a:t>
            </a:r>
            <a:endParaRPr lang="zh-CN" altLang="en-US" sz="800">
              <a:latin typeface="微软雅黑" panose="020B0503020204020204" charset="-122"/>
              <a:ea typeface="微软雅黑" panose="020B0503020204020204" charset="-122"/>
            </a:endParaRPr>
          </a:p>
        </p:txBody>
      </p:sp>
      <p:sp>
        <p:nvSpPr>
          <p:cNvPr id="41" name="文本框 40"/>
          <p:cNvSpPr txBox="1"/>
          <p:nvPr/>
        </p:nvSpPr>
        <p:spPr>
          <a:xfrm>
            <a:off x="9405139" y="4346389"/>
            <a:ext cx="595035" cy="215444"/>
          </a:xfrm>
          <a:prstGeom prst="rect">
            <a:avLst/>
          </a:prstGeom>
          <a:noFill/>
        </p:spPr>
        <p:txBody>
          <a:bodyPr wrap="none" rtlCol="0">
            <a:spAutoFit/>
          </a:bodyPr>
          <a:lstStyle/>
          <a:p>
            <a:r>
              <a:rPr lang="zh-CN" altLang="en-US" sz="800">
                <a:latin typeface="微软雅黑" panose="020B0503020204020204" charset="-122"/>
                <a:ea typeface="微软雅黑" panose="020B0503020204020204" charset="-122"/>
              </a:rPr>
              <a:t>报销凭证</a:t>
            </a:r>
            <a:endParaRPr lang="zh-CN" altLang="en-US" sz="800">
              <a:latin typeface="微软雅黑" panose="020B0503020204020204" charset="-122"/>
              <a:ea typeface="微软雅黑" panose="020B0503020204020204" charset="-122"/>
            </a:endParaRPr>
          </a:p>
        </p:txBody>
      </p:sp>
      <p:sp>
        <p:nvSpPr>
          <p:cNvPr id="42" name="文本框 41"/>
          <p:cNvSpPr txBox="1"/>
          <p:nvPr/>
        </p:nvSpPr>
        <p:spPr>
          <a:xfrm>
            <a:off x="11059438" y="3149542"/>
            <a:ext cx="697627" cy="338554"/>
          </a:xfrm>
          <a:prstGeom prst="rect">
            <a:avLst/>
          </a:prstGeom>
          <a:noFill/>
        </p:spPr>
        <p:txBody>
          <a:bodyPr wrap="none" rtlCol="0">
            <a:spAutoFit/>
          </a:bodyPr>
          <a:lstStyle/>
          <a:p>
            <a:r>
              <a:rPr lang="zh-CN" altLang="en-US" sz="800">
                <a:latin typeface="微软雅黑" panose="020B0503020204020204" charset="-122"/>
                <a:ea typeface="微软雅黑" panose="020B0503020204020204" charset="-122"/>
              </a:rPr>
              <a:t>中标费用</a:t>
            </a:r>
            <a:endParaRPr lang="en-US" altLang="zh-CN" sz="800">
              <a:latin typeface="微软雅黑" panose="020B0503020204020204" charset="-122"/>
              <a:ea typeface="微软雅黑" panose="020B0503020204020204" charset="-122"/>
            </a:endParaRPr>
          </a:p>
          <a:p>
            <a:r>
              <a:rPr lang="zh-CN" altLang="en-US" sz="800">
                <a:latin typeface="微软雅黑" panose="020B0503020204020204" charset="-122"/>
                <a:ea typeface="微软雅黑" panose="020B0503020204020204" charset="-122"/>
              </a:rPr>
              <a:t>报销入项目</a:t>
            </a:r>
            <a:endParaRPr lang="zh-CN" altLang="en-US" sz="800">
              <a:latin typeface="微软雅黑" panose="020B0503020204020204" charset="-122"/>
              <a:ea typeface="微软雅黑" panose="020B0503020204020204" charset="-122"/>
            </a:endParaRPr>
          </a:p>
        </p:txBody>
      </p:sp>
      <p:sp>
        <p:nvSpPr>
          <p:cNvPr id="43" name="文本框 42"/>
          <p:cNvSpPr txBox="1"/>
          <p:nvPr/>
        </p:nvSpPr>
        <p:spPr>
          <a:xfrm>
            <a:off x="10270003" y="2227935"/>
            <a:ext cx="492443" cy="215444"/>
          </a:xfrm>
          <a:prstGeom prst="rect">
            <a:avLst/>
          </a:prstGeom>
          <a:noFill/>
        </p:spPr>
        <p:txBody>
          <a:bodyPr wrap="none" rtlCol="0">
            <a:spAutoFit/>
          </a:bodyPr>
          <a:lstStyle/>
          <a:p>
            <a:r>
              <a:rPr lang="zh-CN" altLang="en-US" sz="800">
                <a:latin typeface="微软雅黑" panose="020B0503020204020204" charset="-122"/>
                <a:ea typeface="微软雅黑" panose="020B0503020204020204" charset="-122"/>
              </a:rPr>
              <a:t>保证金</a:t>
            </a:r>
            <a:endParaRPr lang="zh-CN" altLang="en-US" sz="800">
              <a:latin typeface="微软雅黑" panose="020B0503020204020204" charset="-122"/>
              <a:ea typeface="微软雅黑" panose="020B0503020204020204" charset="-122"/>
            </a:endParaRPr>
          </a:p>
        </p:txBody>
      </p:sp>
      <p:sp>
        <p:nvSpPr>
          <p:cNvPr id="44" name="文本框 43"/>
          <p:cNvSpPr txBox="1"/>
          <p:nvPr/>
        </p:nvSpPr>
        <p:spPr>
          <a:xfrm>
            <a:off x="9501191" y="2233477"/>
            <a:ext cx="697627" cy="215444"/>
          </a:xfrm>
          <a:prstGeom prst="rect">
            <a:avLst/>
          </a:prstGeom>
          <a:noFill/>
        </p:spPr>
        <p:txBody>
          <a:bodyPr wrap="none" rtlCol="0">
            <a:spAutoFit/>
          </a:bodyPr>
          <a:lstStyle/>
          <a:p>
            <a:r>
              <a:rPr lang="zh-CN" altLang="en-US" sz="800">
                <a:latin typeface="微软雅黑" panose="020B0503020204020204" charset="-122"/>
                <a:ea typeface="微软雅黑" panose="020B0503020204020204" charset="-122"/>
              </a:rPr>
              <a:t>保证金收回</a:t>
            </a:r>
            <a:endParaRPr lang="zh-CN" altLang="en-US" sz="800">
              <a:latin typeface="微软雅黑" panose="020B0503020204020204" charset="-122"/>
              <a:ea typeface="微软雅黑" panose="020B0503020204020204" charset="-122"/>
            </a:endParaRPr>
          </a:p>
        </p:txBody>
      </p:sp>
      <p:sp>
        <p:nvSpPr>
          <p:cNvPr id="45" name="文本框 44"/>
          <p:cNvSpPr txBox="1"/>
          <p:nvPr/>
        </p:nvSpPr>
        <p:spPr>
          <a:xfrm>
            <a:off x="3173265" y="4386337"/>
            <a:ext cx="595035" cy="215444"/>
          </a:xfrm>
          <a:prstGeom prst="rect">
            <a:avLst/>
          </a:prstGeom>
          <a:noFill/>
        </p:spPr>
        <p:txBody>
          <a:bodyPr wrap="none" rtlCol="0">
            <a:spAutoFit/>
          </a:bodyPr>
          <a:lstStyle/>
          <a:p>
            <a:r>
              <a:rPr lang="zh-CN" altLang="en-US" sz="800">
                <a:latin typeface="微软雅黑" panose="020B0503020204020204" charset="-122"/>
                <a:ea typeface="微软雅黑" panose="020B0503020204020204" charset="-122"/>
              </a:rPr>
              <a:t>材料采购</a:t>
            </a:r>
            <a:endParaRPr lang="zh-CN" altLang="en-US" sz="800">
              <a:latin typeface="微软雅黑" panose="020B0503020204020204" charset="-122"/>
              <a:ea typeface="微软雅黑" panose="020B0503020204020204" charset="-122"/>
            </a:endParaRPr>
          </a:p>
        </p:txBody>
      </p:sp>
      <p:sp>
        <p:nvSpPr>
          <p:cNvPr id="46" name="文本框 45"/>
          <p:cNvSpPr txBox="1"/>
          <p:nvPr/>
        </p:nvSpPr>
        <p:spPr>
          <a:xfrm>
            <a:off x="1945764" y="5028663"/>
            <a:ext cx="595035" cy="215444"/>
          </a:xfrm>
          <a:prstGeom prst="rect">
            <a:avLst/>
          </a:prstGeom>
          <a:noFill/>
        </p:spPr>
        <p:txBody>
          <a:bodyPr wrap="none" rtlCol="0">
            <a:spAutoFit/>
          </a:bodyPr>
          <a:lstStyle/>
          <a:p>
            <a:r>
              <a:rPr lang="zh-CN" altLang="en-US" sz="800">
                <a:latin typeface="微软雅黑" panose="020B0503020204020204" charset="-122"/>
                <a:ea typeface="微软雅黑" panose="020B0503020204020204" charset="-122"/>
              </a:rPr>
              <a:t>采购付款</a:t>
            </a:r>
            <a:endParaRPr lang="zh-CN" altLang="en-US" sz="800">
              <a:latin typeface="微软雅黑" panose="020B0503020204020204" charset="-122"/>
              <a:ea typeface="微软雅黑" panose="020B0503020204020204" charset="-122"/>
            </a:endParaRPr>
          </a:p>
        </p:txBody>
      </p:sp>
      <p:sp>
        <p:nvSpPr>
          <p:cNvPr id="47" name="矩形 46"/>
          <p:cNvSpPr/>
          <p:nvPr/>
        </p:nvSpPr>
        <p:spPr>
          <a:xfrm>
            <a:off x="8193961" y="4779434"/>
            <a:ext cx="1429146" cy="403427"/>
          </a:xfrm>
          <a:prstGeom prst="rect">
            <a:avLst/>
          </a:prstGeom>
          <a:solidFill>
            <a:srgbClr val="0070C0"/>
          </a:solidFill>
          <a:ln w="25400" cap="flat" cmpd="sng" algn="ctr">
            <a:noFill/>
            <a:prstDash val="solid"/>
          </a:ln>
          <a:effectLst/>
        </p:spPr>
        <p:txBody>
          <a:bodyPr lIns="68580" tIns="34290" rIns="68580" bIns="34290" anchor="ctr"/>
          <a:lstStyle/>
          <a:p>
            <a:pPr algn="ctr" defTabSz="685800"/>
            <a:r>
              <a:rPr lang="zh-CN" altLang="en-US" sz="1100" b="1" kern="0">
                <a:solidFill>
                  <a:prstClr val="white"/>
                </a:solidFill>
                <a:latin typeface="微软雅黑" panose="020B0503020204020204" charset="-122"/>
                <a:ea typeface="微软雅黑" panose="020B0503020204020204" charset="-122"/>
              </a:rPr>
              <a:t>项目台账</a:t>
            </a:r>
            <a:endParaRPr lang="zh-CN" altLang="en-US" sz="1100" b="1" kern="0" dirty="0">
              <a:solidFill>
                <a:prstClr val="white"/>
              </a:solidFill>
              <a:latin typeface="微软雅黑" panose="020B0503020204020204" charset="-122"/>
              <a:ea typeface="微软雅黑" panose="020B0503020204020204" charset="-122"/>
            </a:endParaRPr>
          </a:p>
        </p:txBody>
      </p:sp>
      <p:sp>
        <p:nvSpPr>
          <p:cNvPr id="48" name="文本框 47"/>
          <p:cNvSpPr txBox="1"/>
          <p:nvPr/>
        </p:nvSpPr>
        <p:spPr>
          <a:xfrm>
            <a:off x="3476400" y="2536394"/>
            <a:ext cx="697627" cy="338554"/>
          </a:xfrm>
          <a:prstGeom prst="rect">
            <a:avLst/>
          </a:prstGeom>
          <a:noFill/>
        </p:spPr>
        <p:txBody>
          <a:bodyPr wrap="none" rtlCol="0">
            <a:spAutoFit/>
          </a:bodyPr>
          <a:lstStyle/>
          <a:p>
            <a:pPr algn="ctr"/>
            <a:r>
              <a:rPr lang="zh-CN" altLang="en-US" sz="800">
                <a:latin typeface="微软雅黑" panose="020B0503020204020204" charset="-122"/>
                <a:ea typeface="微软雅黑" panose="020B0503020204020204" charset="-122"/>
              </a:rPr>
              <a:t>合同收入、</a:t>
            </a:r>
            <a:endParaRPr lang="en-US" altLang="zh-CN" sz="800">
              <a:latin typeface="微软雅黑" panose="020B0503020204020204" charset="-122"/>
              <a:ea typeface="微软雅黑" panose="020B0503020204020204" charset="-122"/>
            </a:endParaRPr>
          </a:p>
          <a:p>
            <a:pPr algn="ctr"/>
            <a:r>
              <a:rPr lang="zh-CN" altLang="en-US" sz="800">
                <a:latin typeface="微软雅黑" panose="020B0503020204020204" charset="-122"/>
                <a:ea typeface="微软雅黑" panose="020B0503020204020204" charset="-122"/>
              </a:rPr>
              <a:t>收付款信息</a:t>
            </a:r>
            <a:endParaRPr lang="zh-CN" altLang="en-US" sz="800">
              <a:latin typeface="微软雅黑" panose="020B0503020204020204" charset="-122"/>
              <a:ea typeface="微软雅黑" panose="020B0503020204020204" charset="-122"/>
            </a:endParaRPr>
          </a:p>
        </p:txBody>
      </p:sp>
      <p:cxnSp>
        <p:nvCxnSpPr>
          <p:cNvPr id="49" name="连接符: 肘形 48"/>
          <p:cNvCxnSpPr>
            <a:endCxn id="47" idx="1"/>
          </p:cNvCxnSpPr>
          <p:nvPr/>
        </p:nvCxnSpPr>
        <p:spPr>
          <a:xfrm rot="5400000" flipH="1" flipV="1">
            <a:off x="6668276" y="4099388"/>
            <a:ext cx="643925" cy="240744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5796435" y="5173518"/>
            <a:ext cx="595035" cy="215444"/>
          </a:xfrm>
          <a:prstGeom prst="rect">
            <a:avLst/>
          </a:prstGeom>
          <a:noFill/>
        </p:spPr>
        <p:txBody>
          <a:bodyPr wrap="none" rtlCol="0">
            <a:spAutoFit/>
          </a:bodyPr>
          <a:lstStyle/>
          <a:p>
            <a:r>
              <a:rPr lang="zh-CN" altLang="en-US" sz="800">
                <a:latin typeface="微软雅黑" panose="020B0503020204020204" charset="-122"/>
                <a:ea typeface="微软雅黑" panose="020B0503020204020204" charset="-122"/>
              </a:rPr>
              <a:t>项目工时</a:t>
            </a:r>
            <a:endParaRPr lang="zh-CN" altLang="en-US" sz="800">
              <a:latin typeface="微软雅黑" panose="020B0503020204020204" charset="-122"/>
              <a:ea typeface="微软雅黑" panose="020B0503020204020204" charset="-122"/>
            </a:endParaRPr>
          </a:p>
        </p:txBody>
      </p:sp>
      <p:sp>
        <p:nvSpPr>
          <p:cNvPr id="51" name="文本框 50"/>
          <p:cNvSpPr txBox="1"/>
          <p:nvPr/>
        </p:nvSpPr>
        <p:spPr>
          <a:xfrm>
            <a:off x="9415271" y="5328964"/>
            <a:ext cx="595035" cy="215444"/>
          </a:xfrm>
          <a:prstGeom prst="rect">
            <a:avLst/>
          </a:prstGeom>
          <a:noFill/>
        </p:spPr>
        <p:txBody>
          <a:bodyPr wrap="none" rtlCol="0">
            <a:spAutoFit/>
          </a:bodyPr>
          <a:lstStyle/>
          <a:p>
            <a:r>
              <a:rPr lang="zh-CN" altLang="en-US" sz="800">
                <a:latin typeface="微软雅黑" panose="020B0503020204020204" charset="-122"/>
                <a:ea typeface="微软雅黑" panose="020B0503020204020204" charset="-122"/>
              </a:rPr>
              <a:t>项目费用</a:t>
            </a:r>
            <a:endParaRPr lang="zh-CN" altLang="en-US" sz="800">
              <a:latin typeface="微软雅黑" panose="020B0503020204020204" charset="-122"/>
              <a:ea typeface="微软雅黑" panose="020B0503020204020204" charset="-122"/>
            </a:endParaRPr>
          </a:p>
        </p:txBody>
      </p:sp>
      <p:cxnSp>
        <p:nvCxnSpPr>
          <p:cNvPr id="52" name="连接符: 肘形 51"/>
          <p:cNvCxnSpPr>
            <a:endCxn id="78" idx="3"/>
          </p:cNvCxnSpPr>
          <p:nvPr/>
        </p:nvCxnSpPr>
        <p:spPr>
          <a:xfrm rot="5400000">
            <a:off x="5009783" y="3054125"/>
            <a:ext cx="496116" cy="23351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a:endCxn id="47" idx="2"/>
          </p:cNvCxnSpPr>
          <p:nvPr/>
        </p:nvCxnSpPr>
        <p:spPr>
          <a:xfrm flipH="1" flipV="1">
            <a:off x="8908534" y="5182861"/>
            <a:ext cx="3305" cy="2267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54" name="组合 53"/>
          <p:cNvGrpSpPr/>
          <p:nvPr/>
        </p:nvGrpSpPr>
        <p:grpSpPr>
          <a:xfrm>
            <a:off x="4105450" y="2557484"/>
            <a:ext cx="389850" cy="339123"/>
            <a:chOff x="3044387" y="2750928"/>
            <a:chExt cx="389850" cy="339123"/>
          </a:xfrm>
        </p:grpSpPr>
        <p:sp>
          <p:nvSpPr>
            <p:cNvPr id="55" name="椭圆 54"/>
            <p:cNvSpPr/>
            <p:nvPr/>
          </p:nvSpPr>
          <p:spPr>
            <a:xfrm>
              <a:off x="3060137" y="2750928"/>
              <a:ext cx="328274" cy="328274"/>
            </a:xfrm>
            <a:prstGeom prst="ellipse">
              <a:avLst/>
            </a:prstGeom>
            <a:solidFill>
              <a:srgbClr val="0070C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56" name="文本框 55"/>
            <p:cNvSpPr txBox="1"/>
            <p:nvPr/>
          </p:nvSpPr>
          <p:spPr>
            <a:xfrm>
              <a:off x="3044387" y="2751497"/>
              <a:ext cx="389850" cy="338554"/>
            </a:xfrm>
            <a:prstGeom prst="rect">
              <a:avLst/>
            </a:prstGeom>
            <a:noFill/>
          </p:spPr>
          <p:txBody>
            <a:bodyPr wrap="none" rtlCol="0">
              <a:spAutoFit/>
            </a:bodyPr>
            <a:lstStyle/>
            <a:p>
              <a:r>
                <a:rPr lang="zh-CN" altLang="en-US" sz="800">
                  <a:solidFill>
                    <a:schemeClr val="bg1"/>
                  </a:solidFill>
                  <a:latin typeface="微软雅黑" panose="020B0503020204020204" charset="-122"/>
                  <a:ea typeface="微软雅黑" panose="020B0503020204020204" charset="-122"/>
                </a:rPr>
                <a:t>项目</a:t>
              </a:r>
              <a:endParaRPr lang="en-US" altLang="zh-CN" sz="800">
                <a:solidFill>
                  <a:schemeClr val="bg1"/>
                </a:solidFill>
                <a:latin typeface="微软雅黑" panose="020B0503020204020204" charset="-122"/>
                <a:ea typeface="微软雅黑" panose="020B0503020204020204" charset="-122"/>
              </a:endParaRPr>
            </a:p>
            <a:p>
              <a:r>
                <a:rPr lang="zh-CN" altLang="en-US" sz="800">
                  <a:solidFill>
                    <a:schemeClr val="bg1"/>
                  </a:solidFill>
                  <a:latin typeface="微软雅黑" panose="020B0503020204020204" charset="-122"/>
                  <a:ea typeface="微软雅黑" panose="020B0503020204020204" charset="-122"/>
                </a:rPr>
                <a:t>台账</a:t>
              </a:r>
              <a:endParaRPr lang="zh-CN" altLang="en-US" sz="800">
                <a:solidFill>
                  <a:schemeClr val="bg1"/>
                </a:solidFill>
                <a:latin typeface="微软雅黑" panose="020B0503020204020204" charset="-122"/>
                <a:ea typeface="微软雅黑" panose="020B0503020204020204" charset="-122"/>
              </a:endParaRPr>
            </a:p>
          </p:txBody>
        </p:sp>
      </p:grpSp>
      <p:grpSp>
        <p:nvGrpSpPr>
          <p:cNvPr id="57" name="组合 56"/>
          <p:cNvGrpSpPr/>
          <p:nvPr/>
        </p:nvGrpSpPr>
        <p:grpSpPr>
          <a:xfrm>
            <a:off x="8724136" y="5372610"/>
            <a:ext cx="389850" cy="346854"/>
            <a:chOff x="6240697" y="5755380"/>
            <a:chExt cx="389850" cy="346854"/>
          </a:xfrm>
        </p:grpSpPr>
        <p:sp>
          <p:nvSpPr>
            <p:cNvPr id="58" name="椭圆 57"/>
            <p:cNvSpPr/>
            <p:nvPr/>
          </p:nvSpPr>
          <p:spPr>
            <a:xfrm>
              <a:off x="6271485" y="5755380"/>
              <a:ext cx="328274" cy="328274"/>
            </a:xfrm>
            <a:prstGeom prst="ellipse">
              <a:avLst/>
            </a:prstGeom>
            <a:solidFill>
              <a:srgbClr val="0070C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59" name="文本框 58"/>
            <p:cNvSpPr txBox="1"/>
            <p:nvPr/>
          </p:nvSpPr>
          <p:spPr>
            <a:xfrm>
              <a:off x="6240697" y="5763680"/>
              <a:ext cx="389850" cy="338554"/>
            </a:xfrm>
            <a:prstGeom prst="rect">
              <a:avLst/>
            </a:prstGeom>
            <a:noFill/>
          </p:spPr>
          <p:txBody>
            <a:bodyPr wrap="none" rtlCol="0">
              <a:spAutoFit/>
            </a:bodyPr>
            <a:lstStyle/>
            <a:p>
              <a:r>
                <a:rPr lang="zh-CN" altLang="en-US" sz="800">
                  <a:solidFill>
                    <a:schemeClr val="bg1"/>
                  </a:solidFill>
                  <a:latin typeface="微软雅黑" panose="020B0503020204020204" charset="-122"/>
                  <a:ea typeface="微软雅黑" panose="020B0503020204020204" charset="-122"/>
                </a:rPr>
                <a:t>合同</a:t>
              </a:r>
              <a:endParaRPr lang="en-US" altLang="zh-CN" sz="800">
                <a:solidFill>
                  <a:schemeClr val="bg1"/>
                </a:solidFill>
                <a:latin typeface="微软雅黑" panose="020B0503020204020204" charset="-122"/>
                <a:ea typeface="微软雅黑" panose="020B0503020204020204" charset="-122"/>
              </a:endParaRPr>
            </a:p>
            <a:p>
              <a:r>
                <a:rPr lang="zh-CN" altLang="en-US" sz="800">
                  <a:solidFill>
                    <a:schemeClr val="bg1"/>
                  </a:solidFill>
                  <a:latin typeface="微软雅黑" panose="020B0503020204020204" charset="-122"/>
                  <a:ea typeface="微软雅黑" panose="020B0503020204020204" charset="-122"/>
                </a:rPr>
                <a:t>管理</a:t>
              </a:r>
              <a:endParaRPr lang="en-US" altLang="zh-CN" sz="800">
                <a:solidFill>
                  <a:schemeClr val="bg1"/>
                </a:solidFill>
                <a:latin typeface="微软雅黑" panose="020B0503020204020204" charset="-122"/>
                <a:ea typeface="微软雅黑" panose="020B0503020204020204" charset="-122"/>
              </a:endParaRPr>
            </a:p>
          </p:txBody>
        </p:sp>
      </p:grpSp>
      <p:sp>
        <p:nvSpPr>
          <p:cNvPr id="60" name="文本框 59"/>
          <p:cNvSpPr txBox="1"/>
          <p:nvPr/>
        </p:nvSpPr>
        <p:spPr>
          <a:xfrm>
            <a:off x="10145249" y="4346389"/>
            <a:ext cx="595035" cy="215444"/>
          </a:xfrm>
          <a:prstGeom prst="rect">
            <a:avLst/>
          </a:prstGeom>
          <a:noFill/>
        </p:spPr>
        <p:txBody>
          <a:bodyPr wrap="none" rtlCol="0">
            <a:spAutoFit/>
          </a:bodyPr>
          <a:lstStyle/>
          <a:p>
            <a:r>
              <a:rPr lang="zh-CN" altLang="en-US" sz="800">
                <a:latin typeface="微软雅黑" panose="020B0503020204020204" charset="-122"/>
                <a:ea typeface="微软雅黑" panose="020B0503020204020204" charset="-122"/>
              </a:rPr>
              <a:t>报销付款</a:t>
            </a:r>
            <a:endParaRPr lang="zh-CN" altLang="en-US" sz="800">
              <a:latin typeface="微软雅黑" panose="020B0503020204020204" charset="-122"/>
              <a:ea typeface="微软雅黑" panose="020B0503020204020204" charset="-122"/>
            </a:endParaRPr>
          </a:p>
        </p:txBody>
      </p:sp>
      <p:sp>
        <p:nvSpPr>
          <p:cNvPr id="61" name="矩形 60"/>
          <p:cNvSpPr/>
          <p:nvPr/>
        </p:nvSpPr>
        <p:spPr>
          <a:xfrm>
            <a:off x="6391471" y="5265567"/>
            <a:ext cx="1429146" cy="403427"/>
          </a:xfrm>
          <a:prstGeom prst="rect">
            <a:avLst/>
          </a:prstGeom>
          <a:solidFill>
            <a:srgbClr val="0070C0"/>
          </a:solidFill>
          <a:ln w="25400" cap="flat" cmpd="sng" algn="ctr">
            <a:noFill/>
            <a:prstDash val="solid"/>
          </a:ln>
          <a:effectLst/>
        </p:spPr>
        <p:txBody>
          <a:bodyPr lIns="68580" tIns="34290" rIns="68580" bIns="34290" anchor="ctr"/>
          <a:lstStyle/>
          <a:p>
            <a:pPr algn="ctr" defTabSz="685800"/>
            <a:r>
              <a:rPr lang="zh-CN" altLang="en-US" sz="1100" b="1" kern="0">
                <a:solidFill>
                  <a:prstClr val="white"/>
                </a:solidFill>
                <a:latin typeface="微软雅黑" panose="020B0503020204020204" charset="-122"/>
                <a:ea typeface="微软雅黑" panose="020B0503020204020204" charset="-122"/>
              </a:rPr>
              <a:t>人力资源</a:t>
            </a:r>
            <a:endParaRPr lang="zh-CN" altLang="en-US" sz="1100" b="1" kern="0" dirty="0">
              <a:solidFill>
                <a:prstClr val="white"/>
              </a:solidFill>
              <a:latin typeface="微软雅黑" panose="020B0503020204020204" charset="-122"/>
              <a:ea typeface="微软雅黑" panose="020B0503020204020204" charset="-122"/>
            </a:endParaRPr>
          </a:p>
        </p:txBody>
      </p:sp>
      <p:sp>
        <p:nvSpPr>
          <p:cNvPr id="62" name="文本框 61"/>
          <p:cNvSpPr txBox="1"/>
          <p:nvPr/>
        </p:nvSpPr>
        <p:spPr>
          <a:xfrm>
            <a:off x="7965302" y="5460016"/>
            <a:ext cx="595035" cy="215444"/>
          </a:xfrm>
          <a:prstGeom prst="rect">
            <a:avLst/>
          </a:prstGeom>
          <a:noFill/>
        </p:spPr>
        <p:txBody>
          <a:bodyPr wrap="none" rtlCol="0">
            <a:spAutoFit/>
          </a:bodyPr>
          <a:lstStyle/>
          <a:p>
            <a:r>
              <a:rPr lang="zh-CN" altLang="en-US" sz="800">
                <a:latin typeface="微软雅黑" panose="020B0503020204020204" charset="-122"/>
                <a:ea typeface="微软雅黑" panose="020B0503020204020204" charset="-122"/>
              </a:rPr>
              <a:t>人力成本</a:t>
            </a:r>
            <a:endParaRPr lang="zh-CN" altLang="en-US" sz="800">
              <a:latin typeface="微软雅黑" panose="020B0503020204020204" charset="-122"/>
              <a:ea typeface="微软雅黑" panose="020B0503020204020204" charset="-122"/>
            </a:endParaRPr>
          </a:p>
        </p:txBody>
      </p:sp>
      <p:cxnSp>
        <p:nvCxnSpPr>
          <p:cNvPr id="63" name="直接箭头连接符 62"/>
          <p:cNvCxnSpPr>
            <a:stCxn id="9" idx="2"/>
            <a:endCxn id="47" idx="0"/>
          </p:cNvCxnSpPr>
          <p:nvPr/>
        </p:nvCxnSpPr>
        <p:spPr>
          <a:xfrm>
            <a:off x="8904225" y="4307214"/>
            <a:ext cx="4309" cy="472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文本框 63"/>
          <p:cNvSpPr txBox="1"/>
          <p:nvPr/>
        </p:nvSpPr>
        <p:spPr>
          <a:xfrm>
            <a:off x="8340505" y="4444368"/>
            <a:ext cx="595035" cy="215444"/>
          </a:xfrm>
          <a:prstGeom prst="rect">
            <a:avLst/>
          </a:prstGeom>
          <a:noFill/>
        </p:spPr>
        <p:txBody>
          <a:bodyPr wrap="none" rtlCol="0">
            <a:spAutoFit/>
          </a:bodyPr>
          <a:lstStyle/>
          <a:p>
            <a:r>
              <a:rPr lang="zh-CN" altLang="en-US" sz="800">
                <a:latin typeface="微软雅黑" panose="020B0503020204020204" charset="-122"/>
                <a:ea typeface="微软雅黑" panose="020B0503020204020204" charset="-122"/>
              </a:rPr>
              <a:t>管理费用</a:t>
            </a:r>
            <a:endParaRPr lang="zh-CN" altLang="en-US" sz="800">
              <a:latin typeface="微软雅黑" panose="020B0503020204020204" charset="-122"/>
              <a:ea typeface="微软雅黑" panose="020B0503020204020204" charset="-122"/>
            </a:endParaRPr>
          </a:p>
        </p:txBody>
      </p:sp>
      <p:sp>
        <p:nvSpPr>
          <p:cNvPr id="65" name="矩形 64"/>
          <p:cNvSpPr/>
          <p:nvPr/>
        </p:nvSpPr>
        <p:spPr>
          <a:xfrm>
            <a:off x="3710484" y="3903787"/>
            <a:ext cx="1429146" cy="403427"/>
          </a:xfrm>
          <a:prstGeom prst="rect">
            <a:avLst/>
          </a:prstGeom>
          <a:solidFill>
            <a:schemeClr val="accent6">
              <a:lumMod val="40000"/>
              <a:lumOff val="60000"/>
            </a:schemeClr>
          </a:solidFill>
          <a:ln w="25400" cap="flat" cmpd="sng" algn="ctr">
            <a:noFill/>
            <a:prstDash val="solid"/>
          </a:ln>
          <a:effectLst/>
        </p:spPr>
        <p:txBody>
          <a:bodyPr lIns="68580" tIns="34290" rIns="68580" bIns="34290" anchor="ctr"/>
          <a:lstStyle/>
          <a:p>
            <a:pPr algn="ctr" defTabSz="685800"/>
            <a:r>
              <a:rPr lang="en-US" altLang="zh-CN" sz="1100" b="1" kern="0">
                <a:solidFill>
                  <a:schemeClr val="tx1">
                    <a:lumMod val="75000"/>
                    <a:lumOff val="25000"/>
                  </a:schemeClr>
                </a:solidFill>
                <a:latin typeface="微软雅黑" panose="020B0503020204020204" charset="-122"/>
                <a:ea typeface="微软雅黑" panose="020B0503020204020204" charset="-122"/>
              </a:rPr>
              <a:t>MPS/MRP/</a:t>
            </a:r>
            <a:endParaRPr lang="en-US" altLang="zh-CN" sz="1100" b="1" kern="0">
              <a:solidFill>
                <a:schemeClr val="tx1">
                  <a:lumMod val="75000"/>
                  <a:lumOff val="25000"/>
                </a:schemeClr>
              </a:solidFill>
              <a:latin typeface="微软雅黑" panose="020B0503020204020204" charset="-122"/>
              <a:ea typeface="微软雅黑" panose="020B0503020204020204" charset="-122"/>
            </a:endParaRPr>
          </a:p>
          <a:p>
            <a:pPr algn="ctr" defTabSz="685800"/>
            <a:r>
              <a:rPr lang="en-US" altLang="zh-CN" sz="1100" b="1" kern="0">
                <a:solidFill>
                  <a:schemeClr val="tx1">
                    <a:lumMod val="75000"/>
                    <a:lumOff val="25000"/>
                  </a:schemeClr>
                </a:solidFill>
                <a:latin typeface="微软雅黑" panose="020B0503020204020204" charset="-122"/>
                <a:ea typeface="微软雅黑" panose="020B0503020204020204" charset="-122"/>
              </a:rPr>
              <a:t>APS/MES</a:t>
            </a:r>
            <a:endParaRPr lang="zh-CN" altLang="en-US" sz="1100" b="1" kern="0" dirty="0">
              <a:solidFill>
                <a:schemeClr val="tx1">
                  <a:lumMod val="75000"/>
                  <a:lumOff val="25000"/>
                </a:schemeClr>
              </a:solidFill>
              <a:latin typeface="微软雅黑" panose="020B0503020204020204" charset="-122"/>
              <a:ea typeface="微软雅黑" panose="020B0503020204020204" charset="-122"/>
            </a:endParaRPr>
          </a:p>
        </p:txBody>
      </p:sp>
      <p:cxnSp>
        <p:nvCxnSpPr>
          <p:cNvPr id="66" name="直接箭头连接符 65"/>
          <p:cNvCxnSpPr>
            <a:stCxn id="19" idx="1"/>
            <a:endCxn id="56" idx="3"/>
          </p:cNvCxnSpPr>
          <p:nvPr/>
        </p:nvCxnSpPr>
        <p:spPr>
          <a:xfrm flipH="1">
            <a:off x="4495300" y="2727047"/>
            <a:ext cx="245264" cy="2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直接箭头连接符 66"/>
          <p:cNvCxnSpPr>
            <a:stCxn id="65" idx="1"/>
            <a:endCxn id="18" idx="3"/>
          </p:cNvCxnSpPr>
          <p:nvPr/>
        </p:nvCxnSpPr>
        <p:spPr>
          <a:xfrm flipH="1" flipV="1">
            <a:off x="3259389" y="4105500"/>
            <a:ext cx="45109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直接箭头连接符 67"/>
          <p:cNvCxnSpPr>
            <a:stCxn id="19" idx="3"/>
            <a:endCxn id="15" idx="1"/>
          </p:cNvCxnSpPr>
          <p:nvPr/>
        </p:nvCxnSpPr>
        <p:spPr>
          <a:xfrm>
            <a:off x="6169710" y="2727047"/>
            <a:ext cx="3268999" cy="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69" name="组合 68"/>
          <p:cNvGrpSpPr/>
          <p:nvPr/>
        </p:nvGrpSpPr>
        <p:grpSpPr>
          <a:xfrm>
            <a:off x="2348304" y="5171202"/>
            <a:ext cx="389850" cy="346854"/>
            <a:chOff x="6240697" y="5755380"/>
            <a:chExt cx="389850" cy="346854"/>
          </a:xfrm>
        </p:grpSpPr>
        <p:sp>
          <p:nvSpPr>
            <p:cNvPr id="70" name="椭圆 69"/>
            <p:cNvSpPr/>
            <p:nvPr/>
          </p:nvSpPr>
          <p:spPr>
            <a:xfrm>
              <a:off x="6271485" y="5755380"/>
              <a:ext cx="328274" cy="328274"/>
            </a:xfrm>
            <a:prstGeom prst="ellipse">
              <a:avLst/>
            </a:prstGeom>
            <a:solidFill>
              <a:schemeClr val="accent6">
                <a:lumMod val="60000"/>
                <a:lumOff val="4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71" name="文本框 70"/>
            <p:cNvSpPr txBox="1"/>
            <p:nvPr/>
          </p:nvSpPr>
          <p:spPr>
            <a:xfrm>
              <a:off x="6240697" y="5763680"/>
              <a:ext cx="389850" cy="338554"/>
            </a:xfrm>
            <a:prstGeom prst="rect">
              <a:avLst/>
            </a:prstGeom>
            <a:noFill/>
          </p:spPr>
          <p:txBody>
            <a:bodyPr wrap="none" rtlCol="0">
              <a:spAutoFit/>
            </a:bodyPr>
            <a:lstStyle/>
            <a:p>
              <a:r>
                <a:rPr lang="zh-CN" altLang="en-US" sz="800">
                  <a:solidFill>
                    <a:schemeClr val="bg1"/>
                  </a:solidFill>
                  <a:latin typeface="微软雅黑" panose="020B0503020204020204" charset="-122"/>
                  <a:ea typeface="微软雅黑" panose="020B0503020204020204" charset="-122"/>
                </a:rPr>
                <a:t>付款</a:t>
              </a:r>
              <a:endParaRPr lang="en-US" altLang="zh-CN" sz="800">
                <a:solidFill>
                  <a:schemeClr val="bg1"/>
                </a:solidFill>
                <a:latin typeface="微软雅黑" panose="020B0503020204020204" charset="-122"/>
                <a:ea typeface="微软雅黑" panose="020B0503020204020204" charset="-122"/>
              </a:endParaRPr>
            </a:p>
            <a:p>
              <a:r>
                <a:rPr lang="zh-CN" altLang="en-US" sz="800">
                  <a:solidFill>
                    <a:schemeClr val="bg1"/>
                  </a:solidFill>
                  <a:latin typeface="微软雅黑" panose="020B0503020204020204" charset="-122"/>
                  <a:ea typeface="微软雅黑" panose="020B0503020204020204" charset="-122"/>
                </a:rPr>
                <a:t>管理</a:t>
              </a:r>
              <a:endParaRPr lang="en-US" altLang="zh-CN" sz="800">
                <a:solidFill>
                  <a:schemeClr val="bg1"/>
                </a:solidFill>
                <a:latin typeface="微软雅黑" panose="020B0503020204020204" charset="-122"/>
                <a:ea typeface="微软雅黑" panose="020B0503020204020204" charset="-122"/>
              </a:endParaRPr>
            </a:p>
          </p:txBody>
        </p:sp>
      </p:grpSp>
      <p:cxnSp>
        <p:nvCxnSpPr>
          <p:cNvPr id="72" name="直接箭头连接符 71"/>
          <p:cNvCxnSpPr>
            <a:endCxn id="71" idx="0"/>
          </p:cNvCxnSpPr>
          <p:nvPr/>
        </p:nvCxnSpPr>
        <p:spPr>
          <a:xfrm flipH="1">
            <a:off x="2543229" y="4973974"/>
            <a:ext cx="1587" cy="2055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直接箭头连接符 72"/>
          <p:cNvCxnSpPr/>
          <p:nvPr/>
        </p:nvCxnSpPr>
        <p:spPr>
          <a:xfrm flipH="1" flipV="1">
            <a:off x="10502756" y="2922826"/>
            <a:ext cx="3305" cy="2267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4" name="组合 73"/>
          <p:cNvGrpSpPr/>
          <p:nvPr/>
        </p:nvGrpSpPr>
        <p:grpSpPr>
          <a:xfrm>
            <a:off x="10318358" y="3112575"/>
            <a:ext cx="389850" cy="346854"/>
            <a:chOff x="6240697" y="5755380"/>
            <a:chExt cx="389850" cy="346854"/>
          </a:xfrm>
        </p:grpSpPr>
        <p:sp>
          <p:nvSpPr>
            <p:cNvPr id="75" name="椭圆 74"/>
            <p:cNvSpPr/>
            <p:nvPr/>
          </p:nvSpPr>
          <p:spPr>
            <a:xfrm>
              <a:off x="6271485" y="5755380"/>
              <a:ext cx="328274" cy="328274"/>
            </a:xfrm>
            <a:prstGeom prst="ellipse">
              <a:avLst/>
            </a:prstGeom>
            <a:solidFill>
              <a:schemeClr val="accent6">
                <a:lumMod val="60000"/>
                <a:lumOff val="4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76" name="文本框 75"/>
            <p:cNvSpPr txBox="1"/>
            <p:nvPr/>
          </p:nvSpPr>
          <p:spPr>
            <a:xfrm>
              <a:off x="6240697" y="5763680"/>
              <a:ext cx="389850" cy="338554"/>
            </a:xfrm>
            <a:prstGeom prst="rect">
              <a:avLst/>
            </a:prstGeom>
            <a:noFill/>
          </p:spPr>
          <p:txBody>
            <a:bodyPr wrap="none" rtlCol="0">
              <a:spAutoFit/>
            </a:bodyPr>
            <a:lstStyle/>
            <a:p>
              <a:r>
                <a:rPr lang="zh-CN" altLang="en-US" sz="800">
                  <a:solidFill>
                    <a:schemeClr val="bg1"/>
                  </a:solidFill>
                  <a:latin typeface="微软雅黑" panose="020B0503020204020204" charset="-122"/>
                  <a:ea typeface="微软雅黑" panose="020B0503020204020204" charset="-122"/>
                </a:rPr>
                <a:t>采购</a:t>
              </a:r>
              <a:endParaRPr lang="en-US" altLang="zh-CN" sz="800">
                <a:solidFill>
                  <a:schemeClr val="bg1"/>
                </a:solidFill>
                <a:latin typeface="微软雅黑" panose="020B0503020204020204" charset="-122"/>
                <a:ea typeface="微软雅黑" panose="020B0503020204020204" charset="-122"/>
              </a:endParaRPr>
            </a:p>
            <a:p>
              <a:r>
                <a:rPr lang="zh-CN" altLang="en-US" sz="800">
                  <a:solidFill>
                    <a:schemeClr val="bg1"/>
                  </a:solidFill>
                  <a:latin typeface="微软雅黑" panose="020B0503020204020204" charset="-122"/>
                  <a:ea typeface="微软雅黑" panose="020B0503020204020204" charset="-122"/>
                </a:rPr>
                <a:t>管理</a:t>
              </a:r>
              <a:endParaRPr lang="en-US" altLang="zh-CN" sz="800">
                <a:solidFill>
                  <a:schemeClr val="bg1"/>
                </a:solidFill>
                <a:latin typeface="微软雅黑" panose="020B0503020204020204" charset="-122"/>
                <a:ea typeface="微软雅黑" panose="020B0503020204020204" charset="-122"/>
              </a:endParaRPr>
            </a:p>
          </p:txBody>
        </p:sp>
      </p:grpSp>
      <p:cxnSp>
        <p:nvCxnSpPr>
          <p:cNvPr id="77" name="连接符: 肘形 76"/>
          <p:cNvCxnSpPr>
            <a:stCxn id="65" idx="3"/>
            <a:endCxn id="6" idx="0"/>
          </p:cNvCxnSpPr>
          <p:nvPr/>
        </p:nvCxnSpPr>
        <p:spPr>
          <a:xfrm>
            <a:off x="5139630" y="4105501"/>
            <a:ext cx="314547" cy="151270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78" name="矩形 77"/>
          <p:cNvSpPr/>
          <p:nvPr/>
        </p:nvSpPr>
        <p:spPr>
          <a:xfrm>
            <a:off x="3711936" y="3217228"/>
            <a:ext cx="1429146" cy="403427"/>
          </a:xfrm>
          <a:prstGeom prst="rect">
            <a:avLst/>
          </a:prstGeom>
          <a:solidFill>
            <a:schemeClr val="accent6">
              <a:lumMod val="40000"/>
              <a:lumOff val="60000"/>
            </a:schemeClr>
          </a:solidFill>
          <a:ln w="25400" cap="flat" cmpd="sng" algn="ctr">
            <a:noFill/>
            <a:prstDash val="solid"/>
          </a:ln>
          <a:effectLst/>
        </p:spPr>
        <p:txBody>
          <a:bodyPr lIns="68580" tIns="34290" rIns="68580" bIns="34290" anchor="ctr"/>
          <a:lstStyle/>
          <a:p>
            <a:pPr algn="ctr" defTabSz="685800"/>
            <a:r>
              <a:rPr lang="zh-CN" altLang="en-US" sz="1100" b="1" kern="0">
                <a:solidFill>
                  <a:schemeClr val="tx1">
                    <a:lumMod val="75000"/>
                    <a:lumOff val="25000"/>
                  </a:schemeClr>
                </a:solidFill>
                <a:latin typeface="微软雅黑" panose="020B0503020204020204" charset="-122"/>
                <a:ea typeface="微软雅黑" panose="020B0503020204020204" charset="-122"/>
              </a:rPr>
              <a:t>销售管理</a:t>
            </a:r>
            <a:endParaRPr lang="zh-CN" altLang="en-US" sz="1100" b="1" kern="0" dirty="0">
              <a:solidFill>
                <a:schemeClr val="tx1">
                  <a:lumMod val="75000"/>
                  <a:lumOff val="25000"/>
                </a:schemeClr>
              </a:solidFill>
              <a:latin typeface="微软雅黑" panose="020B0503020204020204" charset="-122"/>
              <a:ea typeface="微软雅黑" panose="020B0503020204020204" charset="-122"/>
            </a:endParaRPr>
          </a:p>
        </p:txBody>
      </p:sp>
      <p:cxnSp>
        <p:nvCxnSpPr>
          <p:cNvPr id="79" name="直接箭头连接符 78"/>
          <p:cNvCxnSpPr>
            <a:stCxn id="78" idx="2"/>
            <a:endCxn id="65" idx="0"/>
          </p:cNvCxnSpPr>
          <p:nvPr/>
        </p:nvCxnSpPr>
        <p:spPr>
          <a:xfrm flipH="1">
            <a:off x="4425057" y="3620655"/>
            <a:ext cx="1452" cy="2831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0" name="矩形 79"/>
          <p:cNvSpPr/>
          <p:nvPr/>
        </p:nvSpPr>
        <p:spPr>
          <a:xfrm>
            <a:off x="3713797" y="4595252"/>
            <a:ext cx="1429146" cy="403427"/>
          </a:xfrm>
          <a:prstGeom prst="rect">
            <a:avLst/>
          </a:prstGeom>
          <a:solidFill>
            <a:schemeClr val="accent6">
              <a:lumMod val="40000"/>
              <a:lumOff val="60000"/>
            </a:schemeClr>
          </a:solidFill>
          <a:ln w="25400" cap="flat" cmpd="sng" algn="ctr">
            <a:noFill/>
            <a:prstDash val="solid"/>
          </a:ln>
          <a:effectLst/>
        </p:spPr>
        <p:txBody>
          <a:bodyPr lIns="68580" tIns="34290" rIns="68580" bIns="34290" anchor="ctr"/>
          <a:lstStyle/>
          <a:p>
            <a:pPr algn="ctr" defTabSz="685800"/>
            <a:r>
              <a:rPr lang="zh-CN" altLang="en-US" sz="1100" b="1" kern="0">
                <a:solidFill>
                  <a:schemeClr val="tx1">
                    <a:lumMod val="75000"/>
                    <a:lumOff val="25000"/>
                  </a:schemeClr>
                </a:solidFill>
                <a:latin typeface="微软雅黑" panose="020B0503020204020204" charset="-122"/>
                <a:ea typeface="微软雅黑" panose="020B0503020204020204" charset="-122"/>
              </a:rPr>
              <a:t>成本管理</a:t>
            </a:r>
            <a:endParaRPr lang="zh-CN" altLang="en-US" sz="1100" b="1" kern="0" dirty="0">
              <a:solidFill>
                <a:schemeClr val="tx1">
                  <a:lumMod val="75000"/>
                  <a:lumOff val="25000"/>
                </a:schemeClr>
              </a:solidFill>
              <a:latin typeface="微软雅黑" panose="020B0503020204020204" charset="-122"/>
              <a:ea typeface="微软雅黑" panose="020B0503020204020204" charset="-122"/>
            </a:endParaRPr>
          </a:p>
        </p:txBody>
      </p:sp>
      <p:cxnSp>
        <p:nvCxnSpPr>
          <p:cNvPr id="81" name="直接箭头连接符 80"/>
          <p:cNvCxnSpPr>
            <a:stCxn id="65" idx="2"/>
            <a:endCxn id="80" idx="0"/>
          </p:cNvCxnSpPr>
          <p:nvPr/>
        </p:nvCxnSpPr>
        <p:spPr>
          <a:xfrm>
            <a:off x="4425057" y="4307214"/>
            <a:ext cx="3313" cy="288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2" name="矩形 81"/>
          <p:cNvSpPr/>
          <p:nvPr/>
        </p:nvSpPr>
        <p:spPr>
          <a:xfrm>
            <a:off x="1831249" y="3216120"/>
            <a:ext cx="1429146" cy="403427"/>
          </a:xfrm>
          <a:prstGeom prst="rect">
            <a:avLst/>
          </a:prstGeom>
          <a:solidFill>
            <a:schemeClr val="accent6">
              <a:lumMod val="40000"/>
              <a:lumOff val="60000"/>
            </a:schemeClr>
          </a:solidFill>
          <a:ln w="25400" cap="flat" cmpd="sng" algn="ctr">
            <a:noFill/>
            <a:prstDash val="solid"/>
          </a:ln>
          <a:effectLst/>
        </p:spPr>
        <p:txBody>
          <a:bodyPr lIns="68580" tIns="34290" rIns="68580" bIns="34290" anchor="ctr"/>
          <a:lstStyle/>
          <a:p>
            <a:pPr algn="ctr" defTabSz="685800"/>
            <a:r>
              <a:rPr lang="zh-CN" altLang="en-US" sz="1100" b="1" kern="0">
                <a:solidFill>
                  <a:schemeClr val="tx1">
                    <a:lumMod val="75000"/>
                    <a:lumOff val="25000"/>
                  </a:schemeClr>
                </a:solidFill>
                <a:latin typeface="微软雅黑" panose="020B0503020204020204" charset="-122"/>
                <a:ea typeface="微软雅黑" panose="020B0503020204020204" charset="-122"/>
              </a:rPr>
              <a:t>发货管理</a:t>
            </a:r>
            <a:endParaRPr lang="zh-CN" altLang="en-US" sz="1100" b="1" kern="0" dirty="0">
              <a:solidFill>
                <a:schemeClr val="tx1">
                  <a:lumMod val="75000"/>
                  <a:lumOff val="25000"/>
                </a:schemeClr>
              </a:solidFill>
              <a:latin typeface="微软雅黑" panose="020B0503020204020204" charset="-122"/>
              <a:ea typeface="微软雅黑" panose="020B0503020204020204" charset="-122"/>
            </a:endParaRPr>
          </a:p>
        </p:txBody>
      </p:sp>
      <p:cxnSp>
        <p:nvCxnSpPr>
          <p:cNvPr id="83" name="直接箭头连接符 82"/>
          <p:cNvCxnSpPr>
            <a:stCxn id="78" idx="1"/>
            <a:endCxn id="82" idx="3"/>
          </p:cNvCxnSpPr>
          <p:nvPr/>
        </p:nvCxnSpPr>
        <p:spPr>
          <a:xfrm flipH="1" flipV="1">
            <a:off x="3260395" y="3417834"/>
            <a:ext cx="451541" cy="1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连接符: 肘形 83"/>
          <p:cNvCxnSpPr/>
          <p:nvPr/>
        </p:nvCxnSpPr>
        <p:spPr>
          <a:xfrm rot="16200000" flipH="1">
            <a:off x="6693738" y="1891340"/>
            <a:ext cx="993675" cy="304243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85" name="矩形 84"/>
          <p:cNvSpPr/>
          <p:nvPr/>
        </p:nvSpPr>
        <p:spPr>
          <a:xfrm>
            <a:off x="1826226" y="2527779"/>
            <a:ext cx="1429146" cy="403427"/>
          </a:xfrm>
          <a:prstGeom prst="rect">
            <a:avLst/>
          </a:prstGeom>
          <a:solidFill>
            <a:schemeClr val="accent6">
              <a:lumMod val="40000"/>
              <a:lumOff val="60000"/>
            </a:schemeClr>
          </a:solidFill>
          <a:ln w="25400" cap="flat" cmpd="sng" algn="ctr">
            <a:noFill/>
            <a:prstDash val="solid"/>
          </a:ln>
          <a:effectLst/>
        </p:spPr>
        <p:txBody>
          <a:bodyPr lIns="68580" tIns="34290" rIns="68580" bIns="34290" anchor="ctr"/>
          <a:lstStyle/>
          <a:p>
            <a:pPr algn="ctr" defTabSz="685800"/>
            <a:r>
              <a:rPr lang="zh-CN" altLang="en-US" sz="1100" b="1" kern="0">
                <a:solidFill>
                  <a:schemeClr val="tx1">
                    <a:lumMod val="75000"/>
                    <a:lumOff val="25000"/>
                  </a:schemeClr>
                </a:solidFill>
                <a:latin typeface="微软雅黑" panose="020B0503020204020204" charset="-122"/>
                <a:ea typeface="微软雅黑" panose="020B0503020204020204" charset="-122"/>
              </a:rPr>
              <a:t>销售成本结转</a:t>
            </a:r>
            <a:endParaRPr lang="zh-CN" altLang="en-US" sz="1100" b="1" kern="0" dirty="0">
              <a:solidFill>
                <a:schemeClr val="tx1">
                  <a:lumMod val="75000"/>
                  <a:lumOff val="25000"/>
                </a:schemeClr>
              </a:solidFill>
              <a:latin typeface="微软雅黑" panose="020B0503020204020204" charset="-122"/>
              <a:ea typeface="微软雅黑" panose="020B0503020204020204" charset="-122"/>
            </a:endParaRPr>
          </a:p>
        </p:txBody>
      </p:sp>
      <p:cxnSp>
        <p:nvCxnSpPr>
          <p:cNvPr id="86" name="直接箭头连接符 85"/>
          <p:cNvCxnSpPr>
            <a:stCxn id="82" idx="0"/>
            <a:endCxn id="85" idx="2"/>
          </p:cNvCxnSpPr>
          <p:nvPr/>
        </p:nvCxnSpPr>
        <p:spPr>
          <a:xfrm flipH="1" flipV="1">
            <a:off x="2540799" y="2931206"/>
            <a:ext cx="5023" cy="284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87" name="组合 86"/>
          <p:cNvGrpSpPr/>
          <p:nvPr/>
        </p:nvGrpSpPr>
        <p:grpSpPr>
          <a:xfrm>
            <a:off x="2348304" y="1973046"/>
            <a:ext cx="389850" cy="328274"/>
            <a:chOff x="6240697" y="5755380"/>
            <a:chExt cx="389850" cy="328274"/>
          </a:xfrm>
        </p:grpSpPr>
        <p:sp>
          <p:nvSpPr>
            <p:cNvPr id="88" name="椭圆 87"/>
            <p:cNvSpPr/>
            <p:nvPr/>
          </p:nvSpPr>
          <p:spPr>
            <a:xfrm>
              <a:off x="6271485" y="5755380"/>
              <a:ext cx="328274" cy="328274"/>
            </a:xfrm>
            <a:prstGeom prst="ellipse">
              <a:avLst/>
            </a:prstGeom>
            <a:solidFill>
              <a:srgbClr val="92D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89" name="文本框 88"/>
            <p:cNvSpPr txBox="1"/>
            <p:nvPr/>
          </p:nvSpPr>
          <p:spPr>
            <a:xfrm>
              <a:off x="6240697" y="5826740"/>
              <a:ext cx="389850" cy="215444"/>
            </a:xfrm>
            <a:prstGeom prst="rect">
              <a:avLst/>
            </a:prstGeom>
            <a:noFill/>
          </p:spPr>
          <p:txBody>
            <a:bodyPr wrap="none" rtlCol="0">
              <a:spAutoFit/>
            </a:bodyPr>
            <a:lstStyle/>
            <a:p>
              <a:r>
                <a:rPr lang="zh-CN" altLang="en-US" sz="800">
                  <a:solidFill>
                    <a:schemeClr val="bg1"/>
                  </a:solidFill>
                  <a:latin typeface="微软雅黑" panose="020B0503020204020204" charset="-122"/>
                  <a:ea typeface="微软雅黑" panose="020B0503020204020204" charset="-122"/>
                </a:rPr>
                <a:t>总账</a:t>
              </a:r>
              <a:endParaRPr lang="en-US" altLang="zh-CN" sz="800">
                <a:solidFill>
                  <a:schemeClr val="bg1"/>
                </a:solidFill>
                <a:latin typeface="微软雅黑" panose="020B0503020204020204" charset="-122"/>
                <a:ea typeface="微软雅黑" panose="020B0503020204020204" charset="-122"/>
              </a:endParaRPr>
            </a:p>
          </p:txBody>
        </p:sp>
      </p:grpSp>
      <p:cxnSp>
        <p:nvCxnSpPr>
          <p:cNvPr id="90" name="直接箭头连接符 89"/>
          <p:cNvCxnSpPr>
            <a:stCxn id="85" idx="0"/>
            <a:endCxn id="88" idx="4"/>
          </p:cNvCxnSpPr>
          <p:nvPr/>
        </p:nvCxnSpPr>
        <p:spPr>
          <a:xfrm flipV="1">
            <a:off x="2540799" y="2301320"/>
            <a:ext cx="2430" cy="2264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4215008" y="5213471"/>
            <a:ext cx="389850" cy="328274"/>
            <a:chOff x="6240697" y="5755380"/>
            <a:chExt cx="389850" cy="328274"/>
          </a:xfrm>
        </p:grpSpPr>
        <p:sp>
          <p:nvSpPr>
            <p:cNvPr id="92" name="椭圆 91"/>
            <p:cNvSpPr/>
            <p:nvPr/>
          </p:nvSpPr>
          <p:spPr>
            <a:xfrm>
              <a:off x="6271485" y="5755380"/>
              <a:ext cx="328274" cy="328274"/>
            </a:xfrm>
            <a:prstGeom prst="ellipse">
              <a:avLst/>
            </a:prstGeom>
            <a:solidFill>
              <a:schemeClr val="accent6">
                <a:lumMod val="60000"/>
                <a:lumOff val="4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93" name="文本框 92"/>
            <p:cNvSpPr txBox="1"/>
            <p:nvPr/>
          </p:nvSpPr>
          <p:spPr>
            <a:xfrm>
              <a:off x="6240697" y="5826740"/>
              <a:ext cx="389850" cy="215444"/>
            </a:xfrm>
            <a:prstGeom prst="rect">
              <a:avLst/>
            </a:prstGeom>
            <a:noFill/>
          </p:spPr>
          <p:txBody>
            <a:bodyPr wrap="none" rtlCol="0">
              <a:spAutoFit/>
            </a:bodyPr>
            <a:lstStyle/>
            <a:p>
              <a:r>
                <a:rPr lang="zh-CN" altLang="en-US" sz="800">
                  <a:solidFill>
                    <a:schemeClr val="bg1"/>
                  </a:solidFill>
                  <a:latin typeface="微软雅黑" panose="020B0503020204020204" charset="-122"/>
                  <a:ea typeface="微软雅黑" panose="020B0503020204020204" charset="-122"/>
                </a:rPr>
                <a:t>总账</a:t>
              </a:r>
              <a:endParaRPr lang="en-US" altLang="zh-CN" sz="800">
                <a:solidFill>
                  <a:schemeClr val="bg1"/>
                </a:solidFill>
                <a:latin typeface="微软雅黑" panose="020B0503020204020204" charset="-122"/>
                <a:ea typeface="微软雅黑" panose="020B0503020204020204" charset="-122"/>
              </a:endParaRPr>
            </a:p>
          </p:txBody>
        </p:sp>
      </p:grpSp>
      <p:cxnSp>
        <p:nvCxnSpPr>
          <p:cNvPr id="94" name="直接箭头连接符 93"/>
          <p:cNvCxnSpPr>
            <a:endCxn id="92" idx="0"/>
          </p:cNvCxnSpPr>
          <p:nvPr/>
        </p:nvCxnSpPr>
        <p:spPr>
          <a:xfrm flipH="1">
            <a:off x="4409933" y="4995223"/>
            <a:ext cx="1590" cy="2182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5" name="矩形 94"/>
          <p:cNvSpPr/>
          <p:nvPr/>
        </p:nvSpPr>
        <p:spPr>
          <a:xfrm>
            <a:off x="4736057" y="1668123"/>
            <a:ext cx="1429146" cy="403427"/>
          </a:xfrm>
          <a:prstGeom prst="rect">
            <a:avLst/>
          </a:prstGeom>
          <a:solidFill>
            <a:schemeClr val="bg1">
              <a:lumMod val="95000"/>
            </a:schemeClr>
          </a:solidFill>
          <a:ln w="25400" cap="flat" cmpd="sng" algn="ctr">
            <a:noFill/>
            <a:prstDash val="solid"/>
          </a:ln>
          <a:effectLst/>
        </p:spPr>
        <p:txBody>
          <a:bodyPr lIns="68580" tIns="34290" rIns="68580" bIns="34290" anchor="ctr"/>
          <a:lstStyle/>
          <a:p>
            <a:pPr algn="ctr" defTabSz="685800"/>
            <a:endParaRPr lang="zh-CN" altLang="en-US" sz="1100" b="1" kern="0" dirty="0">
              <a:solidFill>
                <a:prstClr val="white"/>
              </a:solidFill>
              <a:latin typeface="微软雅黑" panose="020B0503020204020204" charset="-122"/>
              <a:ea typeface="微软雅黑" panose="020B0503020204020204" charset="-122"/>
            </a:endParaRPr>
          </a:p>
        </p:txBody>
      </p:sp>
      <p:cxnSp>
        <p:nvCxnSpPr>
          <p:cNvPr id="96" name="直接箭头连接符 95"/>
          <p:cNvCxnSpPr>
            <a:stCxn id="95" idx="0"/>
            <a:endCxn id="20" idx="2"/>
          </p:cNvCxnSpPr>
          <p:nvPr/>
        </p:nvCxnSpPr>
        <p:spPr>
          <a:xfrm flipV="1">
            <a:off x="5450630" y="1397966"/>
            <a:ext cx="3547" cy="2701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7" name="连接符: 肘形 96"/>
          <p:cNvCxnSpPr>
            <a:stCxn id="95" idx="3"/>
          </p:cNvCxnSpPr>
          <p:nvPr/>
        </p:nvCxnSpPr>
        <p:spPr>
          <a:xfrm flipV="1">
            <a:off x="6165203" y="1401610"/>
            <a:ext cx="3771192" cy="46822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98" name="组合 97"/>
          <p:cNvGrpSpPr/>
          <p:nvPr/>
        </p:nvGrpSpPr>
        <p:grpSpPr>
          <a:xfrm>
            <a:off x="4010308" y="1459619"/>
            <a:ext cx="389850" cy="339123"/>
            <a:chOff x="3044387" y="2750928"/>
            <a:chExt cx="389850" cy="339123"/>
          </a:xfrm>
        </p:grpSpPr>
        <p:sp>
          <p:nvSpPr>
            <p:cNvPr id="99" name="椭圆 98"/>
            <p:cNvSpPr/>
            <p:nvPr/>
          </p:nvSpPr>
          <p:spPr>
            <a:xfrm>
              <a:off x="3060137" y="2750928"/>
              <a:ext cx="328274" cy="328274"/>
            </a:xfrm>
            <a:prstGeom prst="ellipse">
              <a:avLst/>
            </a:prstGeom>
            <a:solidFill>
              <a:srgbClr val="0070C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00" name="文本框 99"/>
            <p:cNvSpPr txBox="1"/>
            <p:nvPr/>
          </p:nvSpPr>
          <p:spPr>
            <a:xfrm>
              <a:off x="3044387" y="2751497"/>
              <a:ext cx="389850" cy="338554"/>
            </a:xfrm>
            <a:prstGeom prst="rect">
              <a:avLst/>
            </a:prstGeom>
            <a:noFill/>
          </p:spPr>
          <p:txBody>
            <a:bodyPr wrap="none" rtlCol="0">
              <a:spAutoFit/>
            </a:bodyPr>
            <a:lstStyle/>
            <a:p>
              <a:r>
                <a:rPr lang="zh-CN" altLang="en-US" sz="800">
                  <a:solidFill>
                    <a:schemeClr val="bg1"/>
                  </a:solidFill>
                  <a:latin typeface="微软雅黑" panose="020B0503020204020204" charset="-122"/>
                  <a:ea typeface="微软雅黑" panose="020B0503020204020204" charset="-122"/>
                </a:rPr>
                <a:t>项目</a:t>
              </a:r>
              <a:endParaRPr lang="en-US" altLang="zh-CN" sz="800">
                <a:solidFill>
                  <a:schemeClr val="bg1"/>
                </a:solidFill>
                <a:latin typeface="微软雅黑" panose="020B0503020204020204" charset="-122"/>
                <a:ea typeface="微软雅黑" panose="020B0503020204020204" charset="-122"/>
              </a:endParaRPr>
            </a:p>
            <a:p>
              <a:r>
                <a:rPr lang="zh-CN" altLang="en-US" sz="800">
                  <a:solidFill>
                    <a:schemeClr val="bg1"/>
                  </a:solidFill>
                  <a:latin typeface="微软雅黑" panose="020B0503020204020204" charset="-122"/>
                  <a:ea typeface="微软雅黑" panose="020B0503020204020204" charset="-122"/>
                </a:rPr>
                <a:t>台账</a:t>
              </a:r>
              <a:endParaRPr lang="zh-CN" altLang="en-US" sz="800">
                <a:solidFill>
                  <a:schemeClr val="bg1"/>
                </a:solidFill>
                <a:latin typeface="微软雅黑" panose="020B0503020204020204" charset="-122"/>
                <a:ea typeface="微软雅黑" panose="020B0503020204020204" charset="-122"/>
              </a:endParaRPr>
            </a:p>
          </p:txBody>
        </p:sp>
      </p:grpSp>
      <p:grpSp>
        <p:nvGrpSpPr>
          <p:cNvPr id="101" name="组合 100"/>
          <p:cNvGrpSpPr/>
          <p:nvPr/>
        </p:nvGrpSpPr>
        <p:grpSpPr>
          <a:xfrm>
            <a:off x="4010308" y="1889114"/>
            <a:ext cx="389850" cy="339123"/>
            <a:chOff x="3044387" y="2750928"/>
            <a:chExt cx="389850" cy="339123"/>
          </a:xfrm>
        </p:grpSpPr>
        <p:sp>
          <p:nvSpPr>
            <p:cNvPr id="102" name="椭圆 101"/>
            <p:cNvSpPr/>
            <p:nvPr/>
          </p:nvSpPr>
          <p:spPr>
            <a:xfrm>
              <a:off x="3060137" y="2750928"/>
              <a:ext cx="328274" cy="328274"/>
            </a:xfrm>
            <a:prstGeom prst="ellipse">
              <a:avLst/>
            </a:prstGeom>
            <a:solidFill>
              <a:srgbClr val="0070C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03" name="文本框 102"/>
            <p:cNvSpPr txBox="1"/>
            <p:nvPr/>
          </p:nvSpPr>
          <p:spPr>
            <a:xfrm>
              <a:off x="3044387" y="2751497"/>
              <a:ext cx="389850" cy="338554"/>
            </a:xfrm>
            <a:prstGeom prst="rect">
              <a:avLst/>
            </a:prstGeom>
            <a:noFill/>
          </p:spPr>
          <p:txBody>
            <a:bodyPr wrap="none" rtlCol="0">
              <a:spAutoFit/>
            </a:bodyPr>
            <a:lstStyle/>
            <a:p>
              <a:r>
                <a:rPr lang="zh-CN" altLang="en-US" sz="800">
                  <a:solidFill>
                    <a:schemeClr val="bg1"/>
                  </a:solidFill>
                  <a:latin typeface="微软雅黑" panose="020B0503020204020204" charset="-122"/>
                  <a:ea typeface="微软雅黑" panose="020B0503020204020204" charset="-122"/>
                </a:rPr>
                <a:t>费用</a:t>
              </a:r>
              <a:endParaRPr lang="en-US" altLang="zh-CN" sz="800">
                <a:solidFill>
                  <a:schemeClr val="bg1"/>
                </a:solidFill>
                <a:latin typeface="微软雅黑" panose="020B0503020204020204" charset="-122"/>
                <a:ea typeface="微软雅黑" panose="020B0503020204020204" charset="-122"/>
              </a:endParaRPr>
            </a:p>
            <a:p>
              <a:r>
                <a:rPr lang="zh-CN" altLang="en-US" sz="800">
                  <a:solidFill>
                    <a:schemeClr val="bg1"/>
                  </a:solidFill>
                  <a:latin typeface="微软雅黑" panose="020B0503020204020204" charset="-122"/>
                  <a:ea typeface="微软雅黑" panose="020B0503020204020204" charset="-122"/>
                </a:rPr>
                <a:t>报销</a:t>
              </a:r>
              <a:endParaRPr lang="en-US" altLang="zh-CN" sz="800">
                <a:solidFill>
                  <a:schemeClr val="bg1"/>
                </a:solidFill>
                <a:latin typeface="微软雅黑" panose="020B0503020204020204" charset="-122"/>
                <a:ea typeface="微软雅黑" panose="020B0503020204020204" charset="-122"/>
              </a:endParaRPr>
            </a:p>
          </p:txBody>
        </p:sp>
      </p:grpSp>
      <p:cxnSp>
        <p:nvCxnSpPr>
          <p:cNvPr id="104" name="连接符: 肘形 103"/>
          <p:cNvCxnSpPr>
            <a:stCxn id="95" idx="1"/>
            <a:endCxn id="100" idx="3"/>
          </p:cNvCxnSpPr>
          <p:nvPr/>
        </p:nvCxnSpPr>
        <p:spPr>
          <a:xfrm rot="10800000">
            <a:off x="4400159" y="1629465"/>
            <a:ext cx="335899" cy="24037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连接符: 肘形 104"/>
          <p:cNvCxnSpPr>
            <a:stCxn id="95" idx="1"/>
            <a:endCxn id="103" idx="3"/>
          </p:cNvCxnSpPr>
          <p:nvPr/>
        </p:nvCxnSpPr>
        <p:spPr>
          <a:xfrm rot="10800000" flipV="1">
            <a:off x="4400159" y="1869836"/>
            <a:ext cx="335899" cy="18912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06" name="矩形 105"/>
          <p:cNvSpPr/>
          <p:nvPr/>
        </p:nvSpPr>
        <p:spPr>
          <a:xfrm>
            <a:off x="10606087" y="6326737"/>
            <a:ext cx="955081" cy="240644"/>
          </a:xfrm>
          <a:prstGeom prst="rect">
            <a:avLst/>
          </a:prstGeom>
          <a:solidFill>
            <a:srgbClr val="0070C0"/>
          </a:solidFill>
          <a:ln w="25400" cap="flat" cmpd="sng" algn="ctr">
            <a:noFill/>
            <a:prstDash val="solid"/>
          </a:ln>
          <a:effectLst/>
        </p:spPr>
        <p:txBody>
          <a:bodyPr lIns="68580" tIns="34290" rIns="68580" bIns="34290" anchor="ctr"/>
          <a:lstStyle/>
          <a:p>
            <a:pPr algn="ctr" defTabSz="685800"/>
            <a:r>
              <a:rPr lang="zh-CN" altLang="en-US" sz="1000" b="1" kern="0">
                <a:solidFill>
                  <a:prstClr val="white"/>
                </a:solidFill>
                <a:latin typeface="微软雅黑" panose="020B0503020204020204" charset="-122"/>
                <a:ea typeface="微软雅黑" panose="020B0503020204020204" charset="-122"/>
              </a:rPr>
              <a:t>协同</a:t>
            </a:r>
            <a:endParaRPr lang="zh-CN" altLang="en-US" sz="1000" b="1" kern="0" dirty="0">
              <a:solidFill>
                <a:prstClr val="white"/>
              </a:solidFill>
              <a:latin typeface="微软雅黑" panose="020B0503020204020204" charset="-122"/>
              <a:ea typeface="微软雅黑" panose="020B0503020204020204" charset="-122"/>
            </a:endParaRPr>
          </a:p>
        </p:txBody>
      </p:sp>
      <p:sp>
        <p:nvSpPr>
          <p:cNvPr id="107" name="矩形 106"/>
          <p:cNvSpPr/>
          <p:nvPr/>
        </p:nvSpPr>
        <p:spPr>
          <a:xfrm>
            <a:off x="9523982" y="6326737"/>
            <a:ext cx="955081" cy="240644"/>
          </a:xfrm>
          <a:prstGeom prst="rect">
            <a:avLst/>
          </a:prstGeom>
          <a:solidFill>
            <a:schemeClr val="accent6"/>
          </a:solidFill>
          <a:ln w="25400" cap="flat" cmpd="sng" algn="ctr">
            <a:noFill/>
            <a:prstDash val="solid"/>
          </a:ln>
          <a:effectLst/>
        </p:spPr>
        <p:txBody>
          <a:bodyPr lIns="68580" tIns="34290" rIns="68580" bIns="34290" anchor="ctr"/>
          <a:lstStyle/>
          <a:p>
            <a:pPr algn="ctr" defTabSz="685800"/>
            <a:r>
              <a:rPr lang="en-US" altLang="zh-CN" sz="1000" b="1" kern="0">
                <a:solidFill>
                  <a:prstClr val="white"/>
                </a:solidFill>
                <a:latin typeface="微软雅黑" panose="020B0503020204020204" charset="-122"/>
                <a:ea typeface="微软雅黑" panose="020B0503020204020204" charset="-122"/>
              </a:rPr>
              <a:t>ERP/</a:t>
            </a:r>
            <a:r>
              <a:rPr lang="zh-CN" altLang="en-US" sz="1000" b="1" kern="0">
                <a:solidFill>
                  <a:prstClr val="white"/>
                </a:solidFill>
                <a:latin typeface="微软雅黑" panose="020B0503020204020204" charset="-122"/>
                <a:ea typeface="微软雅黑" panose="020B0503020204020204" charset="-122"/>
              </a:rPr>
              <a:t>专业软件</a:t>
            </a:r>
            <a:endParaRPr lang="zh-CN" altLang="en-US" sz="1000" b="1" kern="0" dirty="0">
              <a:solidFill>
                <a:prstClr val="white"/>
              </a:solidFill>
              <a:latin typeface="微软雅黑" panose="020B0503020204020204" charset="-122"/>
              <a:ea typeface="微软雅黑" panose="020B0503020204020204" charset="-122"/>
            </a:endParaRPr>
          </a:p>
        </p:txBody>
      </p:sp>
      <p:sp>
        <p:nvSpPr>
          <p:cNvPr id="109" name="矩形 108"/>
          <p:cNvSpPr/>
          <p:nvPr/>
        </p:nvSpPr>
        <p:spPr>
          <a:xfrm>
            <a:off x="768054" y="6163954"/>
            <a:ext cx="1429146" cy="403427"/>
          </a:xfrm>
          <a:prstGeom prst="rect">
            <a:avLst/>
          </a:prstGeom>
          <a:solidFill>
            <a:srgbClr val="0070C0"/>
          </a:solidFill>
          <a:ln w="25400" cap="flat" cmpd="sng" algn="ctr">
            <a:noFill/>
            <a:prstDash val="solid"/>
          </a:ln>
          <a:effectLst/>
        </p:spPr>
        <p:txBody>
          <a:bodyPr lIns="68580" tIns="34290" rIns="68580" bIns="34290" anchor="ctr"/>
          <a:lstStyle/>
          <a:p>
            <a:pPr algn="ctr" defTabSz="685800"/>
            <a:r>
              <a:rPr lang="zh-CN" altLang="en-US" sz="1100" b="1" kern="0">
                <a:solidFill>
                  <a:prstClr val="white"/>
                </a:solidFill>
                <a:latin typeface="微软雅黑" panose="020B0503020204020204" charset="-122"/>
                <a:ea typeface="微软雅黑" panose="020B0503020204020204" charset="-122"/>
              </a:rPr>
              <a:t>人力资源</a:t>
            </a:r>
            <a:endParaRPr lang="zh-CN" altLang="en-US" sz="1100" b="1" kern="0" dirty="0">
              <a:solidFill>
                <a:prstClr val="white"/>
              </a:solidFill>
              <a:latin typeface="微软雅黑" panose="020B0503020204020204" charset="-122"/>
              <a:ea typeface="微软雅黑" panose="020B0503020204020204" charset="-122"/>
            </a:endParaRPr>
          </a:p>
        </p:txBody>
      </p:sp>
      <p:sp>
        <p:nvSpPr>
          <p:cNvPr id="110" name="矩形 109"/>
          <p:cNvSpPr/>
          <p:nvPr/>
        </p:nvSpPr>
        <p:spPr>
          <a:xfrm>
            <a:off x="2328913" y="6163954"/>
            <a:ext cx="1429146" cy="403427"/>
          </a:xfrm>
          <a:prstGeom prst="rect">
            <a:avLst/>
          </a:prstGeom>
          <a:solidFill>
            <a:srgbClr val="0070C0"/>
          </a:solidFill>
          <a:ln w="25400" cap="flat" cmpd="sng" algn="ctr">
            <a:noFill/>
            <a:prstDash val="solid"/>
          </a:ln>
          <a:effectLst/>
        </p:spPr>
        <p:txBody>
          <a:bodyPr lIns="68580" tIns="34290" rIns="68580" bIns="34290" anchor="ctr"/>
          <a:lstStyle/>
          <a:p>
            <a:pPr algn="ctr" defTabSz="685800"/>
            <a:r>
              <a:rPr lang="zh-CN" altLang="en-US" sz="1100" b="1" kern="0">
                <a:solidFill>
                  <a:prstClr val="white"/>
                </a:solidFill>
                <a:latin typeface="微软雅黑" panose="020B0503020204020204" charset="-122"/>
                <a:ea typeface="微软雅黑" panose="020B0503020204020204" charset="-122"/>
              </a:rPr>
              <a:t>资产管理</a:t>
            </a:r>
            <a:endParaRPr lang="zh-CN" altLang="en-US" sz="1100" b="1" kern="0" dirty="0">
              <a:solidFill>
                <a:prstClr val="white"/>
              </a:solidFill>
              <a:latin typeface="微软雅黑" panose="020B0503020204020204" charset="-122"/>
              <a:ea typeface="微软雅黑" panose="020B0503020204020204" charset="-122"/>
            </a:endParaRPr>
          </a:p>
        </p:txBody>
      </p:sp>
      <p:sp>
        <p:nvSpPr>
          <p:cNvPr id="111" name="矩形 110"/>
          <p:cNvSpPr/>
          <p:nvPr/>
        </p:nvSpPr>
        <p:spPr>
          <a:xfrm>
            <a:off x="3889772" y="6163954"/>
            <a:ext cx="1429146" cy="403427"/>
          </a:xfrm>
          <a:prstGeom prst="rect">
            <a:avLst/>
          </a:prstGeom>
          <a:solidFill>
            <a:srgbClr val="0070C0"/>
          </a:solidFill>
          <a:ln w="25400" cap="flat" cmpd="sng" algn="ctr">
            <a:noFill/>
            <a:prstDash val="solid"/>
          </a:ln>
          <a:effectLst/>
        </p:spPr>
        <p:txBody>
          <a:bodyPr lIns="68580" tIns="34290" rIns="68580" bIns="34290" anchor="ctr"/>
          <a:lstStyle/>
          <a:p>
            <a:pPr algn="ctr" defTabSz="685800"/>
            <a:r>
              <a:rPr lang="zh-CN" altLang="en-US" sz="1100" b="1" kern="0">
                <a:solidFill>
                  <a:prstClr val="white"/>
                </a:solidFill>
                <a:latin typeface="微软雅黑" panose="020B0503020204020204" charset="-122"/>
                <a:ea typeface="微软雅黑" panose="020B0503020204020204" charset="-122"/>
              </a:rPr>
              <a:t>设备管理</a:t>
            </a:r>
            <a:endParaRPr lang="zh-CN" altLang="en-US" sz="1100" b="1" kern="0" dirty="0">
              <a:solidFill>
                <a:prstClr val="white"/>
              </a:solidFill>
              <a:latin typeface="微软雅黑" panose="020B0503020204020204" charset="-122"/>
              <a:ea typeface="微软雅黑" panose="020B0503020204020204" charset="-122"/>
            </a:endParaRPr>
          </a:p>
        </p:txBody>
      </p:sp>
      <p:sp>
        <p:nvSpPr>
          <p:cNvPr id="112" name="矩形 111"/>
          <p:cNvSpPr/>
          <p:nvPr/>
        </p:nvSpPr>
        <p:spPr>
          <a:xfrm>
            <a:off x="1833556" y="4596089"/>
            <a:ext cx="1429146" cy="403427"/>
          </a:xfrm>
          <a:prstGeom prst="rect">
            <a:avLst/>
          </a:prstGeom>
          <a:solidFill>
            <a:schemeClr val="accent6">
              <a:lumMod val="40000"/>
              <a:lumOff val="60000"/>
            </a:schemeClr>
          </a:solidFill>
          <a:ln w="25400" cap="flat" cmpd="sng" algn="ctr">
            <a:noFill/>
            <a:prstDash val="solid"/>
          </a:ln>
          <a:effectLst/>
        </p:spPr>
        <p:txBody>
          <a:bodyPr lIns="68580" tIns="34290" rIns="68580" bIns="34290" anchor="ctr"/>
          <a:lstStyle/>
          <a:p>
            <a:pPr algn="ctr" defTabSz="685800"/>
            <a:r>
              <a:rPr lang="zh-CN" altLang="en-US" sz="1100" b="1" kern="0">
                <a:solidFill>
                  <a:schemeClr val="tx1">
                    <a:lumMod val="75000"/>
                    <a:lumOff val="25000"/>
                  </a:schemeClr>
                </a:solidFill>
                <a:latin typeface="微软雅黑" panose="020B0503020204020204" charset="-122"/>
                <a:ea typeface="微软雅黑" panose="020B0503020204020204" charset="-122"/>
              </a:rPr>
              <a:t>采购外协管理</a:t>
            </a:r>
            <a:endParaRPr lang="zh-CN" altLang="en-US" sz="1100" b="1" kern="0" dirty="0">
              <a:solidFill>
                <a:schemeClr val="tx1">
                  <a:lumMod val="75000"/>
                  <a:lumOff val="25000"/>
                </a:schemeClr>
              </a:solidFill>
              <a:latin typeface="微软雅黑" panose="020B0503020204020204" charset="-122"/>
              <a:ea typeface="微软雅黑" panose="020B0503020204020204" charset="-122"/>
            </a:endParaRPr>
          </a:p>
        </p:txBody>
      </p:sp>
      <p:cxnSp>
        <p:nvCxnSpPr>
          <p:cNvPr id="113" name="直接箭头连接符 112"/>
          <p:cNvCxnSpPr>
            <a:stCxn id="18" idx="2"/>
            <a:endCxn id="112" idx="0"/>
          </p:cNvCxnSpPr>
          <p:nvPr/>
        </p:nvCxnSpPr>
        <p:spPr>
          <a:xfrm>
            <a:off x="2544816" y="4307213"/>
            <a:ext cx="3313" cy="2888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6" name="矩形 115"/>
          <p:cNvSpPr/>
          <p:nvPr/>
        </p:nvSpPr>
        <p:spPr>
          <a:xfrm>
            <a:off x="5450630" y="6163954"/>
            <a:ext cx="1429146" cy="403427"/>
          </a:xfrm>
          <a:prstGeom prst="rect">
            <a:avLst/>
          </a:prstGeom>
          <a:solidFill>
            <a:srgbClr val="0070C0"/>
          </a:solidFill>
          <a:ln w="25400" cap="flat" cmpd="sng" algn="ctr">
            <a:noFill/>
            <a:prstDash val="solid"/>
          </a:ln>
          <a:effectLst/>
        </p:spPr>
        <p:txBody>
          <a:bodyPr lIns="68580" tIns="34290" rIns="68580" bIns="34290" anchor="ctr"/>
          <a:lstStyle/>
          <a:p>
            <a:pPr algn="ctr" defTabSz="685800"/>
            <a:r>
              <a:rPr lang="zh-CN" altLang="en-US" sz="1100" b="1" kern="0">
                <a:solidFill>
                  <a:prstClr val="white"/>
                </a:solidFill>
                <a:latin typeface="微软雅黑" panose="020B0503020204020204" charset="-122"/>
                <a:ea typeface="微软雅黑" panose="020B0503020204020204" charset="-122"/>
              </a:rPr>
              <a:t>质量管理</a:t>
            </a:r>
            <a:endParaRPr lang="zh-CN" altLang="en-US" sz="1100" b="1" kern="0" dirty="0">
              <a:solidFill>
                <a:prstClr val="white"/>
              </a:solidFill>
              <a:latin typeface="微软雅黑" panose="020B0503020204020204" charset="-122"/>
              <a:ea typeface="微软雅黑" panose="020B0503020204020204" charset="-122"/>
            </a:endParaRPr>
          </a:p>
        </p:txBody>
      </p:sp>
      <p:sp>
        <p:nvSpPr>
          <p:cNvPr id="108" name="矩形 107"/>
          <p:cNvSpPr/>
          <p:nvPr/>
        </p:nvSpPr>
        <p:spPr>
          <a:xfrm>
            <a:off x="4735256" y="1650035"/>
            <a:ext cx="714413" cy="403427"/>
          </a:xfrm>
          <a:prstGeom prst="rect">
            <a:avLst/>
          </a:prstGeom>
          <a:solidFill>
            <a:srgbClr val="0070C0"/>
          </a:solidFill>
          <a:ln w="25400" cap="flat" cmpd="sng" algn="ctr">
            <a:noFill/>
            <a:prstDash val="solid"/>
          </a:ln>
          <a:effectLst/>
        </p:spPr>
        <p:txBody>
          <a:bodyPr lIns="68580" tIns="34290" rIns="68580" bIns="34290" anchor="ctr"/>
          <a:lstStyle/>
          <a:p>
            <a:pPr algn="ctr" defTabSz="685800"/>
            <a:r>
              <a:rPr lang="zh-CN" altLang="en-US" sz="1100" b="1" kern="0">
                <a:solidFill>
                  <a:prstClr val="white"/>
                </a:solidFill>
                <a:latin typeface="微软雅黑" panose="020B0503020204020204" charset="-122"/>
                <a:ea typeface="微软雅黑" panose="020B0503020204020204" charset="-122"/>
              </a:rPr>
              <a:t>研发项目</a:t>
            </a:r>
            <a:endParaRPr lang="zh-CN" altLang="en-US" sz="1100" b="1" kern="0" dirty="0">
              <a:solidFill>
                <a:prstClr val="white"/>
              </a:solidFill>
              <a:latin typeface="微软雅黑" panose="020B0503020204020204" charset="-122"/>
              <a:ea typeface="微软雅黑" panose="020B0503020204020204" charset="-122"/>
            </a:endParaRPr>
          </a:p>
        </p:txBody>
      </p:sp>
      <p:sp>
        <p:nvSpPr>
          <p:cNvPr id="114" name="矩形 113"/>
          <p:cNvSpPr/>
          <p:nvPr/>
        </p:nvSpPr>
        <p:spPr>
          <a:xfrm>
            <a:off x="5470456" y="1650367"/>
            <a:ext cx="694747" cy="403428"/>
          </a:xfrm>
          <a:prstGeom prst="rect">
            <a:avLst/>
          </a:prstGeom>
          <a:solidFill>
            <a:schemeClr val="accent6">
              <a:lumMod val="40000"/>
              <a:lumOff val="60000"/>
            </a:schemeClr>
          </a:solidFill>
          <a:ln w="25400" cap="flat" cmpd="sng" algn="ctr">
            <a:noFill/>
            <a:prstDash val="solid"/>
          </a:ln>
          <a:effectLst/>
        </p:spPr>
        <p:txBody>
          <a:bodyPr lIns="68580" tIns="34290" rIns="68580" bIns="34290" anchor="ctr"/>
          <a:lstStyle/>
          <a:p>
            <a:pPr algn="ctr" defTabSz="685800"/>
            <a:r>
              <a:rPr lang="en-US" altLang="zh-CN" sz="1100" b="1" kern="0">
                <a:solidFill>
                  <a:schemeClr val="tx1">
                    <a:lumMod val="75000"/>
                    <a:lumOff val="25000"/>
                  </a:schemeClr>
                </a:solidFill>
                <a:latin typeface="微软雅黑" panose="020B0503020204020204" charset="-122"/>
                <a:ea typeface="微软雅黑" panose="020B0503020204020204" charset="-122"/>
              </a:rPr>
              <a:t>PDM/</a:t>
            </a:r>
            <a:endParaRPr lang="en-US" altLang="zh-CN" sz="1100" b="1" kern="0">
              <a:solidFill>
                <a:schemeClr val="tx1">
                  <a:lumMod val="75000"/>
                  <a:lumOff val="25000"/>
                </a:schemeClr>
              </a:solidFill>
              <a:latin typeface="微软雅黑" panose="020B0503020204020204" charset="-122"/>
              <a:ea typeface="微软雅黑" panose="020B0503020204020204" charset="-122"/>
            </a:endParaRPr>
          </a:p>
          <a:p>
            <a:pPr algn="ctr" defTabSz="685800"/>
            <a:r>
              <a:rPr lang="en-US" altLang="zh-CN" sz="1100" b="1" kern="0">
                <a:solidFill>
                  <a:schemeClr val="tx1">
                    <a:lumMod val="75000"/>
                    <a:lumOff val="25000"/>
                  </a:schemeClr>
                </a:solidFill>
                <a:latin typeface="微软雅黑" panose="020B0503020204020204" charset="-122"/>
                <a:ea typeface="微软雅黑" panose="020B0503020204020204" charset="-122"/>
              </a:rPr>
              <a:t>CAD</a:t>
            </a:r>
            <a:r>
              <a:rPr lang="zh-CN" altLang="en-US" sz="1100" b="1" kern="0">
                <a:solidFill>
                  <a:schemeClr val="tx1">
                    <a:lumMod val="75000"/>
                    <a:lumOff val="25000"/>
                  </a:schemeClr>
                </a:solidFill>
                <a:latin typeface="微软雅黑" panose="020B0503020204020204" charset="-122"/>
                <a:ea typeface="微软雅黑" panose="020B0503020204020204" charset="-122"/>
              </a:rPr>
              <a:t>等</a:t>
            </a:r>
            <a:endParaRPr lang="zh-CN" altLang="en-US" sz="1100" b="1" kern="0" dirty="0">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60934" y="0"/>
            <a:ext cx="10515600" cy="669290"/>
          </a:xfrm>
        </p:spPr>
        <p:txBody>
          <a:bodyPr/>
          <a:lstStyle/>
          <a:p>
            <a:r>
              <a:rPr lang="zh-CN" sz="2800" b="1">
                <a:solidFill>
                  <a:schemeClr val="bg1"/>
                </a:solidFill>
                <a:latin typeface="微软雅黑" panose="020B0503020204020204" charset="-122"/>
                <a:ea typeface="微软雅黑" panose="020B0503020204020204" charset="-122"/>
                <a:cs typeface="微软雅黑" panose="020B0503020204020204" charset="-122"/>
              </a:rPr>
              <a:t>目录</a:t>
            </a:r>
            <a:endParaRPr lang="zh-CN" sz="2800" b="1">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2" name="组合 1"/>
          <p:cNvGrpSpPr/>
          <p:nvPr/>
        </p:nvGrpSpPr>
        <p:grpSpPr>
          <a:xfrm>
            <a:off x="2630363" y="1767183"/>
            <a:ext cx="5977646" cy="542400"/>
            <a:chOff x="3629408" y="1876829"/>
            <a:chExt cx="5977646" cy="542400"/>
          </a:xfrm>
          <a:solidFill>
            <a:schemeClr val="bg1">
              <a:lumMod val="95000"/>
            </a:schemeClr>
          </a:solidFill>
        </p:grpSpPr>
        <p:sp>
          <p:nvSpPr>
            <p:cNvPr id="33" name="文本框 32"/>
            <p:cNvSpPr txBox="1"/>
            <p:nvPr/>
          </p:nvSpPr>
          <p:spPr bwMode="auto">
            <a:xfrm>
              <a:off x="3629408" y="1876829"/>
              <a:ext cx="677662" cy="542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20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rPr>
                <a:t>02</a:t>
              </a:r>
              <a:endParaRPr kumimoji="0" lang="en-US" altLang="zh-CN" sz="2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34" name="矩形 33"/>
            <p:cNvSpPr/>
            <p:nvPr/>
          </p:nvSpPr>
          <p:spPr bwMode="auto">
            <a:xfrm>
              <a:off x="4587466" y="1876829"/>
              <a:ext cx="5019588" cy="542400"/>
            </a:xfrm>
            <a:prstGeom prst="rect">
              <a:avLst/>
            </a:prstGeom>
            <a:grpFill/>
            <a:ln>
              <a:noFill/>
            </a:ln>
          </p:spPr>
          <p:txBody>
            <a:bodyPr wrap="square" lIns="91440" tIns="45720" rIns="91440" bIns="4572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400" b="1" kern="0">
                  <a:solidFill>
                    <a:schemeClr val="bg1"/>
                  </a:solidFill>
                  <a:latin typeface="微软雅黑" panose="020B0503020204020204" charset="-122"/>
                  <a:ea typeface="微软雅黑" panose="020B0503020204020204" charset="-122"/>
                </a:rPr>
                <a:t>整体规划</a:t>
              </a:r>
              <a:endParaRPr kumimoji="0" lang="en-US" altLang="zh-CN" sz="24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grpSp>
      <p:grpSp>
        <p:nvGrpSpPr>
          <p:cNvPr id="53" name="组合 52"/>
          <p:cNvGrpSpPr/>
          <p:nvPr/>
        </p:nvGrpSpPr>
        <p:grpSpPr>
          <a:xfrm>
            <a:off x="2630363" y="1103280"/>
            <a:ext cx="5975837" cy="542400"/>
            <a:chOff x="3629408" y="2604928"/>
            <a:chExt cx="5975837" cy="542400"/>
          </a:xfrm>
        </p:grpSpPr>
        <p:sp>
          <p:nvSpPr>
            <p:cNvPr id="36" name="文本框 35"/>
            <p:cNvSpPr txBox="1"/>
            <p:nvPr/>
          </p:nvSpPr>
          <p:spPr bwMode="auto">
            <a:xfrm>
              <a:off x="3629408" y="2604928"/>
              <a:ext cx="677662" cy="5424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20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rPr>
                <a:t>01</a:t>
              </a:r>
              <a:endParaRPr kumimoji="0" lang="en-US" altLang="zh-CN" sz="2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37" name="矩形 36"/>
            <p:cNvSpPr/>
            <p:nvPr/>
          </p:nvSpPr>
          <p:spPr bwMode="auto">
            <a:xfrm>
              <a:off x="4585657" y="2604928"/>
              <a:ext cx="5019588" cy="542400"/>
            </a:xfrm>
            <a:prstGeom prst="rect">
              <a:avLst/>
            </a:prstGeom>
            <a:solidFill>
              <a:srgbClr val="F2F2F2"/>
            </a:solidFill>
            <a:ln>
              <a:noFill/>
            </a:ln>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1">
                  <a:solidFill>
                    <a:schemeClr val="bg1"/>
                  </a:solidFill>
                  <a:latin typeface="微软雅黑" panose="020B0503020204020204" charset="-122"/>
                  <a:ea typeface="微软雅黑" panose="020B0503020204020204" charset="-122"/>
                </a:rPr>
                <a:t>需求分析</a:t>
              </a:r>
              <a:endParaRPr kumimoji="0" lang="en-US" altLang="zh-CN" sz="2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grpSp>
      <p:grpSp>
        <p:nvGrpSpPr>
          <p:cNvPr id="54" name="组合 53"/>
          <p:cNvGrpSpPr/>
          <p:nvPr/>
        </p:nvGrpSpPr>
        <p:grpSpPr>
          <a:xfrm>
            <a:off x="2630363" y="3094989"/>
            <a:ext cx="5975837" cy="542400"/>
            <a:chOff x="3629408" y="3227831"/>
            <a:chExt cx="5975837" cy="542400"/>
          </a:xfrm>
          <a:solidFill>
            <a:schemeClr val="bg1">
              <a:lumMod val="95000"/>
            </a:schemeClr>
          </a:solidFill>
        </p:grpSpPr>
        <p:sp>
          <p:nvSpPr>
            <p:cNvPr id="39" name="文本框 38"/>
            <p:cNvSpPr txBox="1"/>
            <p:nvPr/>
          </p:nvSpPr>
          <p:spPr bwMode="auto">
            <a:xfrm>
              <a:off x="3629408" y="3227831"/>
              <a:ext cx="677662" cy="542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20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rPr>
                <a:t>04</a:t>
              </a:r>
              <a:endParaRPr kumimoji="0" lang="en-US" altLang="zh-CN" sz="2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40" name="矩形 39"/>
            <p:cNvSpPr/>
            <p:nvPr/>
          </p:nvSpPr>
          <p:spPr bwMode="auto">
            <a:xfrm>
              <a:off x="4585657" y="3227831"/>
              <a:ext cx="5019588" cy="542400"/>
            </a:xfrm>
            <a:prstGeom prst="rect">
              <a:avLst/>
            </a:prstGeom>
            <a:grp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rPr>
                <a:t>业务协同</a:t>
              </a:r>
              <a:endParaRPr kumimoji="0" lang="en-US" altLang="zh-CN" sz="2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grpSp>
      <p:grpSp>
        <p:nvGrpSpPr>
          <p:cNvPr id="55" name="组合 54"/>
          <p:cNvGrpSpPr/>
          <p:nvPr/>
        </p:nvGrpSpPr>
        <p:grpSpPr>
          <a:xfrm>
            <a:off x="2630363" y="3758892"/>
            <a:ext cx="5975837" cy="542400"/>
            <a:chOff x="3629408" y="3850734"/>
            <a:chExt cx="5975837" cy="542400"/>
          </a:xfrm>
          <a:solidFill>
            <a:schemeClr val="bg1">
              <a:lumMod val="95000"/>
            </a:schemeClr>
          </a:solidFill>
        </p:grpSpPr>
        <p:sp>
          <p:nvSpPr>
            <p:cNvPr id="42" name="文本框 41"/>
            <p:cNvSpPr txBox="1"/>
            <p:nvPr/>
          </p:nvSpPr>
          <p:spPr bwMode="auto">
            <a:xfrm>
              <a:off x="3629408" y="3850734"/>
              <a:ext cx="677662" cy="542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20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rPr>
                <a:t>05</a:t>
              </a:r>
              <a:endParaRPr kumimoji="0" lang="en-US" altLang="zh-CN" sz="2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43" name="矩形 42"/>
            <p:cNvSpPr/>
            <p:nvPr/>
          </p:nvSpPr>
          <p:spPr bwMode="auto">
            <a:xfrm>
              <a:off x="4585657" y="3850734"/>
              <a:ext cx="5019588" cy="542400"/>
            </a:xfrm>
            <a:prstGeom prst="rect">
              <a:avLst/>
            </a:prstGeom>
            <a:grp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rPr>
                <a:t>平台能力</a:t>
              </a:r>
              <a:endParaRPr kumimoji="0" lang="en-US" altLang="zh-CN" sz="2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grpSp>
      <p:grpSp>
        <p:nvGrpSpPr>
          <p:cNvPr id="58" name="组合 57"/>
          <p:cNvGrpSpPr/>
          <p:nvPr/>
        </p:nvGrpSpPr>
        <p:grpSpPr>
          <a:xfrm>
            <a:off x="2630363" y="2431086"/>
            <a:ext cx="5977646" cy="542400"/>
            <a:chOff x="3629408" y="1876829"/>
            <a:chExt cx="5977646" cy="542400"/>
          </a:xfrm>
          <a:solidFill>
            <a:schemeClr val="bg1">
              <a:lumMod val="95000"/>
            </a:schemeClr>
          </a:solidFill>
        </p:grpSpPr>
        <p:sp>
          <p:nvSpPr>
            <p:cNvPr id="59" name="文本框 58"/>
            <p:cNvSpPr txBox="1"/>
            <p:nvPr/>
          </p:nvSpPr>
          <p:spPr bwMode="auto">
            <a:xfrm>
              <a:off x="3629408" y="1876829"/>
              <a:ext cx="677662" cy="542400"/>
            </a:xfrm>
            <a:prstGeom prst="rect">
              <a:avLst/>
            </a:prstGeom>
            <a:solidFill>
              <a:srgbClr val="D21D1A"/>
            </a:solidFill>
            <a:ln>
              <a:noFill/>
            </a:ln>
          </p:spPr>
          <p:txBody>
            <a:bodyPr wrap="square" lIns="91440" tIns="45720" rIns="91440" bIns="45720" anchor="ctr" anchorCtr="0">
              <a:normAutofit/>
            </a:bodyPr>
            <a:lstStyle>
              <a:defPPr>
                <a:defRPr lang="zh-CN"/>
              </a:defPPr>
              <a:lvl1pPr marR="0" lvl="0" indent="0" algn="ctr" fontAlgn="auto">
                <a:lnSpc>
                  <a:spcPct val="100000"/>
                </a:lnSpc>
                <a:spcBef>
                  <a:spcPts val="0"/>
                </a:spcBef>
                <a:spcAft>
                  <a:spcPts val="0"/>
                </a:spcAft>
                <a:buClrTx/>
                <a:buSzTx/>
                <a:buFontTx/>
                <a:buNone/>
                <a:defRPr sz="2400" b="1">
                  <a:solidFill>
                    <a:schemeClr val="bg1"/>
                  </a:solidFill>
                  <a:latin typeface="微软雅黑" panose="020B0503020204020204" charset="-122"/>
                  <a:ea typeface="微软雅黑" panose="020B0503020204020204" charset="-122"/>
                </a:defRPr>
              </a:lvl1pPr>
            </a:lstStyle>
            <a:p>
              <a:r>
                <a:rPr lang="en-US" altLang="zh-CN"/>
                <a:t>03</a:t>
              </a:r>
              <a:endParaRPr lang="en-US" altLang="zh-CN" dirty="0"/>
            </a:p>
          </p:txBody>
        </p:sp>
        <p:sp>
          <p:nvSpPr>
            <p:cNvPr id="60" name="矩形 59"/>
            <p:cNvSpPr/>
            <p:nvPr/>
          </p:nvSpPr>
          <p:spPr bwMode="auto">
            <a:xfrm>
              <a:off x="4587466" y="1876829"/>
              <a:ext cx="5019588" cy="542400"/>
            </a:xfrm>
            <a:prstGeom prst="rect">
              <a:avLst/>
            </a:prstGeom>
            <a:solidFill>
              <a:srgbClr val="D21D1A"/>
            </a:solidFill>
            <a:ln>
              <a:noFill/>
            </a:ln>
          </p:spPr>
          <p:txBody>
            <a:bodyPr wrap="square" lIns="91440" tIns="45720" rIns="91440" bIns="45720" anchor="ctr" anchorCtr="0">
              <a:normAutofit/>
            </a:bodyPr>
            <a:lstStyle/>
            <a:p>
              <a:pPr algn="ctr"/>
              <a:r>
                <a:rPr lang="zh-CN" altLang="en-US" sz="2400" b="1">
                  <a:solidFill>
                    <a:schemeClr val="bg1"/>
                  </a:solidFill>
                  <a:latin typeface="微软雅黑" panose="020B0503020204020204" charset="-122"/>
                  <a:ea typeface="微软雅黑" panose="020B0503020204020204" charset="-122"/>
                </a:rPr>
                <a:t>办公协同</a:t>
              </a:r>
              <a:endParaRPr lang="en-US" altLang="zh-CN" sz="2400" b="1" dirty="0">
                <a:solidFill>
                  <a:schemeClr val="bg1"/>
                </a:solidFill>
                <a:latin typeface="微软雅黑" panose="020B0503020204020204" charset="-122"/>
                <a:ea typeface="微软雅黑" panose="020B0503020204020204" charset="-122"/>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zh-CN" altLang="en-US"/>
              <a:t>协同办公关键应用场景</a:t>
            </a:r>
            <a:endParaRPr lang="zh-CN" altLang="en-US"/>
          </a:p>
        </p:txBody>
      </p:sp>
      <p:grpSp>
        <p:nvGrpSpPr>
          <p:cNvPr id="51" name="组合 50"/>
          <p:cNvGrpSpPr/>
          <p:nvPr/>
        </p:nvGrpSpPr>
        <p:grpSpPr>
          <a:xfrm>
            <a:off x="856402" y="4020814"/>
            <a:ext cx="2457976" cy="1922400"/>
            <a:chOff x="856402" y="4020814"/>
            <a:chExt cx="2457976" cy="1922400"/>
          </a:xfrm>
          <a:solidFill>
            <a:schemeClr val="accent1"/>
          </a:solidFill>
        </p:grpSpPr>
        <p:sp>
          <p:nvSpPr>
            <p:cNvPr id="52" name="矩形: 圆角 2"/>
            <p:cNvSpPr/>
            <p:nvPr/>
          </p:nvSpPr>
          <p:spPr>
            <a:xfrm>
              <a:off x="856402" y="4020814"/>
              <a:ext cx="2457976" cy="1922400"/>
            </a:xfrm>
            <a:prstGeom prst="roundRect">
              <a:avLst>
                <a:gd name="adj" fmla="val 5800"/>
              </a:avLst>
            </a:prstGeom>
            <a:grpFill/>
            <a:ln w="12700" cap="flat" cmpd="sng" algn="ctr">
              <a:noFill/>
              <a:prstDash val="solid"/>
              <a:miter lim="800000"/>
            </a:ln>
            <a:effectLst>
              <a:outerShdw blurRad="190500" sx="102000" sy="102000" algn="ctr" rotWithShape="0">
                <a:srgbClr val="194AFE">
                  <a:alpha val="24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53" name="文本框 52"/>
            <p:cNvSpPr txBox="1"/>
            <p:nvPr/>
          </p:nvSpPr>
          <p:spPr>
            <a:xfrm>
              <a:off x="1365390" y="4701734"/>
              <a:ext cx="1440000" cy="338554"/>
            </a:xfrm>
            <a:prstGeom prst="rect">
              <a:avLst/>
            </a:prstGeom>
            <a:grp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a:ln>
                    <a:noFill/>
                  </a:ln>
                  <a:solidFill>
                    <a:srgbClr val="FFFFFF"/>
                  </a:solidFill>
                  <a:effectLst/>
                  <a:uLnTx/>
                  <a:uFillTx/>
                  <a:latin typeface="微软雅黑" panose="020B0503020204020204" charset="-122"/>
                </a:rPr>
                <a:t>移动办公</a:t>
              </a:r>
              <a:endParaRPr kumimoji="0" lang="zh-CN" altLang="en-US" sz="1600" b="0" i="0" u="none" strike="noStrike" kern="0" cap="none" spc="0" normalizeH="0" baseline="0" noProof="0">
                <a:ln>
                  <a:noFill/>
                </a:ln>
                <a:solidFill>
                  <a:srgbClr val="FFFFFF"/>
                </a:solidFill>
                <a:effectLst/>
                <a:uLnTx/>
                <a:uFillTx/>
                <a:latin typeface="微软雅黑" panose="020B0503020204020204" charset="-122"/>
              </a:endParaRPr>
            </a:p>
          </p:txBody>
        </p:sp>
        <p:sp>
          <p:nvSpPr>
            <p:cNvPr id="54" name="文本框 53"/>
            <p:cNvSpPr txBox="1"/>
            <p:nvPr/>
          </p:nvSpPr>
          <p:spPr>
            <a:xfrm>
              <a:off x="1156343" y="5028872"/>
              <a:ext cx="1858091" cy="738664"/>
            </a:xfrm>
            <a:prstGeom prst="rect">
              <a:avLst/>
            </a:prstGeom>
            <a:grp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defRPr/>
              </a:pPr>
              <a:r>
                <a:rPr kumimoji="0" lang="en-US" altLang="zh-CN" sz="1400" b="0" i="0" u="none" strike="noStrike" kern="0" cap="none" spc="0" normalizeH="0" baseline="0" noProof="0">
                  <a:ln>
                    <a:noFill/>
                  </a:ln>
                  <a:solidFill>
                    <a:srgbClr val="FFFFFF"/>
                  </a:solidFill>
                  <a:effectLst/>
                  <a:uLnTx/>
                  <a:uFillTx/>
                  <a:latin typeface="微软雅黑" panose="020B0503020204020204" charset="-122"/>
                </a:rPr>
                <a:t>M3 </a:t>
              </a:r>
              <a:r>
                <a:rPr kumimoji="0" lang="zh-CN" altLang="en-US" sz="1400" b="0" i="0" u="none" strike="noStrike" kern="0" cap="none" spc="0" normalizeH="0" baseline="0" noProof="0">
                  <a:ln>
                    <a:noFill/>
                  </a:ln>
                  <a:solidFill>
                    <a:srgbClr val="FFFFFF"/>
                  </a:solidFill>
                  <a:effectLst/>
                  <a:uLnTx/>
                  <a:uFillTx/>
                  <a:latin typeface="微软雅黑" panose="020B0503020204020204" charset="-122"/>
                </a:rPr>
                <a:t>微协同 即时通讯 短信管理 员工签到</a:t>
              </a:r>
              <a:endParaRPr kumimoji="0" lang="zh-CN" altLang="en-US" sz="1400" b="0" i="0" u="none" strike="noStrike" kern="0" cap="none" spc="0" normalizeH="0" baseline="0" noProof="0">
                <a:ln>
                  <a:noFill/>
                </a:ln>
                <a:solidFill>
                  <a:srgbClr val="FFFFFF"/>
                </a:solidFill>
                <a:effectLst/>
                <a:uLnTx/>
                <a:uFillTx/>
                <a:latin typeface="微软雅黑" panose="020B0503020204020204" charset="-122"/>
              </a:endParaRPr>
            </a:p>
          </p:txBody>
        </p:sp>
        <p:sp>
          <p:nvSpPr>
            <p:cNvPr id="55" name="Rounded Rectangle 11"/>
            <p:cNvSpPr/>
            <p:nvPr/>
          </p:nvSpPr>
          <p:spPr>
            <a:xfrm>
              <a:off x="1955285" y="4221797"/>
              <a:ext cx="260210" cy="424280"/>
            </a:xfrm>
            <a:custGeom>
              <a:avLst/>
              <a:gdLst>
                <a:gd name="T0" fmla="*/ 977 w 7492"/>
                <a:gd name="T1" fmla="*/ 0 h 12216"/>
                <a:gd name="T2" fmla="*/ 0 w 7492"/>
                <a:gd name="T3" fmla="*/ 11239 h 12216"/>
                <a:gd name="T4" fmla="*/ 6515 w 7492"/>
                <a:gd name="T5" fmla="*/ 12216 h 12216"/>
                <a:gd name="T6" fmla="*/ 7492 w 7492"/>
                <a:gd name="T7" fmla="*/ 977 h 12216"/>
                <a:gd name="T8" fmla="*/ 2850 w 7492"/>
                <a:gd name="T9" fmla="*/ 893 h 12216"/>
                <a:gd name="T10" fmla="*/ 4401 w 7492"/>
                <a:gd name="T11" fmla="*/ 651 h 12216"/>
                <a:gd name="T12" fmla="*/ 4642 w 7492"/>
                <a:gd name="T13" fmla="*/ 899 h 12216"/>
                <a:gd name="T14" fmla="*/ 3091 w 7492"/>
                <a:gd name="T15" fmla="*/ 1140 h 12216"/>
                <a:gd name="T16" fmla="*/ 2850 w 7492"/>
                <a:gd name="T17" fmla="*/ 893 h 12216"/>
                <a:gd name="T18" fmla="*/ 3217 w 7492"/>
                <a:gd name="T19" fmla="*/ 11320 h 12216"/>
                <a:gd name="T20" fmla="*/ 4275 w 7492"/>
                <a:gd name="T21" fmla="*/ 11320 h 12216"/>
                <a:gd name="T22" fmla="*/ 6678 w 7492"/>
                <a:gd name="T23" fmla="*/ 10261 h 12216"/>
                <a:gd name="T24" fmla="*/ 977 w 7492"/>
                <a:gd name="T25" fmla="*/ 10424 h 12216"/>
                <a:gd name="T26" fmla="*/ 814 w 7492"/>
                <a:gd name="T27" fmla="*/ 1955 h 12216"/>
                <a:gd name="T28" fmla="*/ 6515 w 7492"/>
                <a:gd name="T29" fmla="*/ 1792 h 12216"/>
                <a:gd name="T30" fmla="*/ 6678 w 7492"/>
                <a:gd name="T31" fmla="*/ 10261 h 12216"/>
                <a:gd name="T32" fmla="*/ 1627 w 7492"/>
                <a:gd name="T33" fmla="*/ 7330 h 12216"/>
                <a:gd name="T34" fmla="*/ 1466 w 7492"/>
                <a:gd name="T35" fmla="*/ 7494 h 12216"/>
                <a:gd name="T36" fmla="*/ 5865 w 7492"/>
                <a:gd name="T37" fmla="*/ 7655 h 12216"/>
                <a:gd name="T38" fmla="*/ 6026 w 7492"/>
                <a:gd name="T39" fmla="*/ 7491 h 12216"/>
                <a:gd name="T40" fmla="*/ 5619 w 7492"/>
                <a:gd name="T41" fmla="*/ 3420 h 12216"/>
                <a:gd name="T42" fmla="*/ 5278 w 7492"/>
                <a:gd name="T43" fmla="*/ 4048 h 12216"/>
                <a:gd name="T44" fmla="*/ 4479 w 7492"/>
                <a:gd name="T45" fmla="*/ 4886 h 12216"/>
                <a:gd name="T46" fmla="*/ 3406 w 7492"/>
                <a:gd name="T47" fmla="*/ 4417 h 12216"/>
                <a:gd name="T48" fmla="*/ 3013 w 7492"/>
                <a:gd name="T49" fmla="*/ 3909 h 12216"/>
                <a:gd name="T50" fmla="*/ 2660 w 7492"/>
                <a:gd name="T51" fmla="*/ 4516 h 12216"/>
                <a:gd name="T52" fmla="*/ 1873 w 7492"/>
                <a:gd name="T53" fmla="*/ 5212 h 12216"/>
                <a:gd name="T54" fmla="*/ 1873 w 7492"/>
                <a:gd name="T55" fmla="*/ 6027 h 12216"/>
                <a:gd name="T56" fmla="*/ 2226 w 7492"/>
                <a:gd name="T57" fmla="*/ 5420 h 12216"/>
                <a:gd name="T58" fmla="*/ 3013 w 7492"/>
                <a:gd name="T59" fmla="*/ 4723 h 12216"/>
                <a:gd name="T60" fmla="*/ 4086 w 7492"/>
                <a:gd name="T61" fmla="*/ 5193 h 12216"/>
                <a:gd name="T62" fmla="*/ 4479 w 7492"/>
                <a:gd name="T63" fmla="*/ 5701 h 12216"/>
                <a:gd name="T64" fmla="*/ 4821 w 7492"/>
                <a:gd name="T65" fmla="*/ 5073 h 12216"/>
                <a:gd name="T66" fmla="*/ 5619 w 7492"/>
                <a:gd name="T67" fmla="*/ 4235 h 12216"/>
                <a:gd name="T68" fmla="*/ 5619 w 7492"/>
                <a:gd name="T69" fmla="*/ 3420 h 12216"/>
                <a:gd name="T70" fmla="*/ 1627 w 7492"/>
                <a:gd name="T71" fmla="*/ 9284 h 12216"/>
                <a:gd name="T72" fmla="*/ 1466 w 7492"/>
                <a:gd name="T73" fmla="*/ 9449 h 12216"/>
                <a:gd name="T74" fmla="*/ 5865 w 7492"/>
                <a:gd name="T75" fmla="*/ 9610 h 12216"/>
                <a:gd name="T76" fmla="*/ 6026 w 7492"/>
                <a:gd name="T77" fmla="*/ 9445 h 12216"/>
                <a:gd name="T78" fmla="*/ 5865 w 7492"/>
                <a:gd name="T79" fmla="*/ 8307 h 12216"/>
                <a:gd name="T80" fmla="*/ 1466 w 7492"/>
                <a:gd name="T81" fmla="*/ 8468 h 12216"/>
                <a:gd name="T82" fmla="*/ 1627 w 7492"/>
                <a:gd name="T83" fmla="*/ 8633 h 12216"/>
                <a:gd name="T84" fmla="*/ 6026 w 7492"/>
                <a:gd name="T85" fmla="*/ 8471 h 12216"/>
                <a:gd name="T86" fmla="*/ 5865 w 7492"/>
                <a:gd name="T87" fmla="*/ 8307 h 12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92" h="12216">
                  <a:moveTo>
                    <a:pt x="6515" y="0"/>
                  </a:moveTo>
                  <a:lnTo>
                    <a:pt x="977" y="0"/>
                  </a:lnTo>
                  <a:cubicBezTo>
                    <a:pt x="438" y="0"/>
                    <a:pt x="0" y="438"/>
                    <a:pt x="0" y="977"/>
                  </a:cubicBezTo>
                  <a:lnTo>
                    <a:pt x="0" y="11239"/>
                  </a:lnTo>
                  <a:cubicBezTo>
                    <a:pt x="0" y="11778"/>
                    <a:pt x="438" y="12216"/>
                    <a:pt x="977" y="12216"/>
                  </a:cubicBezTo>
                  <a:lnTo>
                    <a:pt x="6515" y="12216"/>
                  </a:lnTo>
                  <a:cubicBezTo>
                    <a:pt x="7054" y="12216"/>
                    <a:pt x="7492" y="11778"/>
                    <a:pt x="7492" y="11239"/>
                  </a:cubicBezTo>
                  <a:lnTo>
                    <a:pt x="7492" y="977"/>
                  </a:lnTo>
                  <a:cubicBezTo>
                    <a:pt x="7492" y="438"/>
                    <a:pt x="7054" y="0"/>
                    <a:pt x="6515" y="0"/>
                  </a:cubicBezTo>
                  <a:close/>
                  <a:moveTo>
                    <a:pt x="2850" y="893"/>
                  </a:moveTo>
                  <a:cubicBezTo>
                    <a:pt x="2850" y="759"/>
                    <a:pt x="2958" y="651"/>
                    <a:pt x="3091" y="651"/>
                  </a:cubicBezTo>
                  <a:lnTo>
                    <a:pt x="4401" y="651"/>
                  </a:lnTo>
                  <a:cubicBezTo>
                    <a:pt x="4534" y="651"/>
                    <a:pt x="4642" y="759"/>
                    <a:pt x="4642" y="893"/>
                  </a:cubicBezTo>
                  <a:lnTo>
                    <a:pt x="4642" y="899"/>
                  </a:lnTo>
                  <a:cubicBezTo>
                    <a:pt x="4642" y="1033"/>
                    <a:pt x="4534" y="1140"/>
                    <a:pt x="4401" y="1140"/>
                  </a:cubicBezTo>
                  <a:lnTo>
                    <a:pt x="3091" y="1140"/>
                  </a:lnTo>
                  <a:cubicBezTo>
                    <a:pt x="2958" y="1140"/>
                    <a:pt x="2850" y="1033"/>
                    <a:pt x="2850" y="899"/>
                  </a:cubicBezTo>
                  <a:lnTo>
                    <a:pt x="2850" y="893"/>
                  </a:lnTo>
                  <a:close/>
                  <a:moveTo>
                    <a:pt x="3746" y="11850"/>
                  </a:moveTo>
                  <a:cubicBezTo>
                    <a:pt x="3455" y="11850"/>
                    <a:pt x="3217" y="11612"/>
                    <a:pt x="3217" y="11320"/>
                  </a:cubicBezTo>
                  <a:cubicBezTo>
                    <a:pt x="3217" y="11029"/>
                    <a:pt x="3454" y="10791"/>
                    <a:pt x="3746" y="10791"/>
                  </a:cubicBezTo>
                  <a:cubicBezTo>
                    <a:pt x="4038" y="10791"/>
                    <a:pt x="4275" y="11029"/>
                    <a:pt x="4275" y="11320"/>
                  </a:cubicBezTo>
                  <a:cubicBezTo>
                    <a:pt x="4275" y="11612"/>
                    <a:pt x="4038" y="11850"/>
                    <a:pt x="3746" y="11850"/>
                  </a:cubicBezTo>
                  <a:close/>
                  <a:moveTo>
                    <a:pt x="6678" y="10261"/>
                  </a:moveTo>
                  <a:cubicBezTo>
                    <a:pt x="6678" y="10351"/>
                    <a:pt x="6605" y="10424"/>
                    <a:pt x="6515" y="10424"/>
                  </a:cubicBezTo>
                  <a:lnTo>
                    <a:pt x="977" y="10424"/>
                  </a:lnTo>
                  <a:cubicBezTo>
                    <a:pt x="888" y="10424"/>
                    <a:pt x="814" y="10351"/>
                    <a:pt x="814" y="10261"/>
                  </a:cubicBezTo>
                  <a:lnTo>
                    <a:pt x="814" y="1955"/>
                  </a:lnTo>
                  <a:cubicBezTo>
                    <a:pt x="814" y="1865"/>
                    <a:pt x="888" y="1792"/>
                    <a:pt x="977" y="1792"/>
                  </a:cubicBezTo>
                  <a:lnTo>
                    <a:pt x="6515" y="1792"/>
                  </a:lnTo>
                  <a:cubicBezTo>
                    <a:pt x="6605" y="1792"/>
                    <a:pt x="6678" y="1865"/>
                    <a:pt x="6678" y="1955"/>
                  </a:cubicBezTo>
                  <a:lnTo>
                    <a:pt x="6678" y="10261"/>
                  </a:lnTo>
                  <a:close/>
                  <a:moveTo>
                    <a:pt x="5865" y="7330"/>
                  </a:moveTo>
                  <a:lnTo>
                    <a:pt x="1627" y="7330"/>
                  </a:lnTo>
                  <a:cubicBezTo>
                    <a:pt x="1538" y="7330"/>
                    <a:pt x="1466" y="7402"/>
                    <a:pt x="1466" y="7491"/>
                  </a:cubicBezTo>
                  <a:lnTo>
                    <a:pt x="1466" y="7494"/>
                  </a:lnTo>
                  <a:cubicBezTo>
                    <a:pt x="1466" y="7583"/>
                    <a:pt x="1538" y="7655"/>
                    <a:pt x="1627" y="7655"/>
                  </a:cubicBezTo>
                  <a:lnTo>
                    <a:pt x="5865" y="7655"/>
                  </a:lnTo>
                  <a:cubicBezTo>
                    <a:pt x="5954" y="7655"/>
                    <a:pt x="6026" y="7583"/>
                    <a:pt x="6026" y="7494"/>
                  </a:cubicBezTo>
                  <a:lnTo>
                    <a:pt x="6026" y="7491"/>
                  </a:lnTo>
                  <a:cubicBezTo>
                    <a:pt x="6026" y="7402"/>
                    <a:pt x="5954" y="7330"/>
                    <a:pt x="5865" y="7330"/>
                  </a:cubicBezTo>
                  <a:close/>
                  <a:moveTo>
                    <a:pt x="5619" y="3420"/>
                  </a:moveTo>
                  <a:cubicBezTo>
                    <a:pt x="5394" y="3420"/>
                    <a:pt x="5212" y="3603"/>
                    <a:pt x="5212" y="3828"/>
                  </a:cubicBezTo>
                  <a:cubicBezTo>
                    <a:pt x="5212" y="3909"/>
                    <a:pt x="5236" y="3984"/>
                    <a:pt x="5278" y="4048"/>
                  </a:cubicBezTo>
                  <a:lnTo>
                    <a:pt x="4608" y="4909"/>
                  </a:lnTo>
                  <a:cubicBezTo>
                    <a:pt x="4567" y="4896"/>
                    <a:pt x="4524" y="4886"/>
                    <a:pt x="4479" y="4886"/>
                  </a:cubicBezTo>
                  <a:cubicBezTo>
                    <a:pt x="4387" y="4886"/>
                    <a:pt x="4303" y="4918"/>
                    <a:pt x="4235" y="4969"/>
                  </a:cubicBezTo>
                  <a:lnTo>
                    <a:pt x="3406" y="4417"/>
                  </a:lnTo>
                  <a:cubicBezTo>
                    <a:pt x="3414" y="4385"/>
                    <a:pt x="3420" y="4351"/>
                    <a:pt x="3420" y="4316"/>
                  </a:cubicBezTo>
                  <a:cubicBezTo>
                    <a:pt x="3420" y="4091"/>
                    <a:pt x="3238" y="3909"/>
                    <a:pt x="3013" y="3909"/>
                  </a:cubicBezTo>
                  <a:cubicBezTo>
                    <a:pt x="2788" y="3909"/>
                    <a:pt x="2606" y="4091"/>
                    <a:pt x="2606" y="4316"/>
                  </a:cubicBezTo>
                  <a:cubicBezTo>
                    <a:pt x="2606" y="4389"/>
                    <a:pt x="2626" y="4457"/>
                    <a:pt x="2660" y="4516"/>
                  </a:cubicBezTo>
                  <a:lnTo>
                    <a:pt x="2025" y="5242"/>
                  </a:lnTo>
                  <a:cubicBezTo>
                    <a:pt x="1977" y="5223"/>
                    <a:pt x="1927" y="5212"/>
                    <a:pt x="1873" y="5212"/>
                  </a:cubicBezTo>
                  <a:cubicBezTo>
                    <a:pt x="1648" y="5212"/>
                    <a:pt x="1465" y="5394"/>
                    <a:pt x="1465" y="5619"/>
                  </a:cubicBezTo>
                  <a:cubicBezTo>
                    <a:pt x="1465" y="5844"/>
                    <a:pt x="1648" y="6027"/>
                    <a:pt x="1873" y="6027"/>
                  </a:cubicBezTo>
                  <a:cubicBezTo>
                    <a:pt x="2098" y="6027"/>
                    <a:pt x="2280" y="5844"/>
                    <a:pt x="2280" y="5619"/>
                  </a:cubicBezTo>
                  <a:cubicBezTo>
                    <a:pt x="2280" y="5546"/>
                    <a:pt x="2259" y="5479"/>
                    <a:pt x="2226" y="5420"/>
                  </a:cubicBezTo>
                  <a:lnTo>
                    <a:pt x="2861" y="4694"/>
                  </a:lnTo>
                  <a:cubicBezTo>
                    <a:pt x="2908" y="4713"/>
                    <a:pt x="2959" y="4723"/>
                    <a:pt x="3013" y="4723"/>
                  </a:cubicBezTo>
                  <a:cubicBezTo>
                    <a:pt x="3105" y="4723"/>
                    <a:pt x="3189" y="4692"/>
                    <a:pt x="3257" y="4640"/>
                  </a:cubicBezTo>
                  <a:lnTo>
                    <a:pt x="4086" y="5193"/>
                  </a:lnTo>
                  <a:cubicBezTo>
                    <a:pt x="4078" y="5225"/>
                    <a:pt x="4072" y="5259"/>
                    <a:pt x="4072" y="5294"/>
                  </a:cubicBezTo>
                  <a:cubicBezTo>
                    <a:pt x="4072" y="5519"/>
                    <a:pt x="4254" y="5701"/>
                    <a:pt x="4479" y="5701"/>
                  </a:cubicBezTo>
                  <a:cubicBezTo>
                    <a:pt x="4704" y="5701"/>
                    <a:pt x="4886" y="5519"/>
                    <a:pt x="4886" y="5294"/>
                  </a:cubicBezTo>
                  <a:cubicBezTo>
                    <a:pt x="4886" y="5212"/>
                    <a:pt x="4862" y="5137"/>
                    <a:pt x="4821" y="5073"/>
                  </a:cubicBezTo>
                  <a:lnTo>
                    <a:pt x="5491" y="4212"/>
                  </a:lnTo>
                  <a:cubicBezTo>
                    <a:pt x="5531" y="4226"/>
                    <a:pt x="5574" y="4235"/>
                    <a:pt x="5619" y="4235"/>
                  </a:cubicBezTo>
                  <a:cubicBezTo>
                    <a:pt x="5844" y="4235"/>
                    <a:pt x="6026" y="4053"/>
                    <a:pt x="6026" y="3828"/>
                  </a:cubicBezTo>
                  <a:cubicBezTo>
                    <a:pt x="6026" y="3603"/>
                    <a:pt x="5844" y="3420"/>
                    <a:pt x="5619" y="3420"/>
                  </a:cubicBezTo>
                  <a:close/>
                  <a:moveTo>
                    <a:pt x="5865" y="9284"/>
                  </a:moveTo>
                  <a:lnTo>
                    <a:pt x="1627" y="9284"/>
                  </a:lnTo>
                  <a:cubicBezTo>
                    <a:pt x="1538" y="9284"/>
                    <a:pt x="1466" y="9356"/>
                    <a:pt x="1466" y="9445"/>
                  </a:cubicBezTo>
                  <a:lnTo>
                    <a:pt x="1466" y="9449"/>
                  </a:lnTo>
                  <a:cubicBezTo>
                    <a:pt x="1466" y="9538"/>
                    <a:pt x="1538" y="9610"/>
                    <a:pt x="1627" y="9610"/>
                  </a:cubicBezTo>
                  <a:lnTo>
                    <a:pt x="5865" y="9610"/>
                  </a:lnTo>
                  <a:cubicBezTo>
                    <a:pt x="5954" y="9610"/>
                    <a:pt x="6026" y="9538"/>
                    <a:pt x="6026" y="9449"/>
                  </a:cubicBezTo>
                  <a:lnTo>
                    <a:pt x="6026" y="9445"/>
                  </a:lnTo>
                  <a:cubicBezTo>
                    <a:pt x="6026" y="9356"/>
                    <a:pt x="5954" y="9284"/>
                    <a:pt x="5865" y="9284"/>
                  </a:cubicBezTo>
                  <a:close/>
                  <a:moveTo>
                    <a:pt x="5865" y="8307"/>
                  </a:moveTo>
                  <a:lnTo>
                    <a:pt x="1627" y="8307"/>
                  </a:lnTo>
                  <a:cubicBezTo>
                    <a:pt x="1538" y="8307"/>
                    <a:pt x="1466" y="8379"/>
                    <a:pt x="1466" y="8468"/>
                  </a:cubicBezTo>
                  <a:lnTo>
                    <a:pt x="1466" y="8471"/>
                  </a:lnTo>
                  <a:cubicBezTo>
                    <a:pt x="1466" y="8560"/>
                    <a:pt x="1538" y="8633"/>
                    <a:pt x="1627" y="8633"/>
                  </a:cubicBezTo>
                  <a:lnTo>
                    <a:pt x="5865" y="8633"/>
                  </a:lnTo>
                  <a:cubicBezTo>
                    <a:pt x="5954" y="8633"/>
                    <a:pt x="6026" y="8560"/>
                    <a:pt x="6026" y="8471"/>
                  </a:cubicBezTo>
                  <a:lnTo>
                    <a:pt x="6026" y="8468"/>
                  </a:lnTo>
                  <a:cubicBezTo>
                    <a:pt x="6026" y="8379"/>
                    <a:pt x="5954" y="8307"/>
                    <a:pt x="5865" y="8307"/>
                  </a:cubicBezTo>
                  <a:close/>
                </a:path>
              </a:pathLst>
            </a:custGeom>
            <a:solidFill>
              <a:schemeClr val="bg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cxnSp>
          <p:nvCxnSpPr>
            <p:cNvPr id="56" name="直接连接符 55"/>
            <p:cNvCxnSpPr/>
            <p:nvPr/>
          </p:nvCxnSpPr>
          <p:spPr>
            <a:xfrm>
              <a:off x="1156345" y="5069777"/>
              <a:ext cx="1858090" cy="0"/>
            </a:xfrm>
            <a:prstGeom prst="line">
              <a:avLst/>
            </a:prstGeom>
            <a:grpFill/>
            <a:ln w="6350" cap="flat" cmpd="sng" algn="ctr">
              <a:solidFill>
                <a:srgbClr val="FFFFFF">
                  <a:alpha val="40000"/>
                </a:srgbClr>
              </a:solidFill>
              <a:prstDash val="solid"/>
              <a:miter lim="800000"/>
            </a:ln>
            <a:effectLst/>
          </p:spPr>
        </p:cxnSp>
      </p:grpSp>
      <p:grpSp>
        <p:nvGrpSpPr>
          <p:cNvPr id="57" name="组合 56"/>
          <p:cNvGrpSpPr/>
          <p:nvPr/>
        </p:nvGrpSpPr>
        <p:grpSpPr>
          <a:xfrm>
            <a:off x="3579463" y="4020814"/>
            <a:ext cx="2457976" cy="1922400"/>
            <a:chOff x="3579463" y="4020814"/>
            <a:chExt cx="2457976" cy="1922400"/>
          </a:xfrm>
          <a:solidFill>
            <a:schemeClr val="accent1"/>
          </a:solidFill>
        </p:grpSpPr>
        <p:sp>
          <p:nvSpPr>
            <p:cNvPr id="58" name="矩形: 圆角 4"/>
            <p:cNvSpPr/>
            <p:nvPr/>
          </p:nvSpPr>
          <p:spPr>
            <a:xfrm>
              <a:off x="3579463" y="4020814"/>
              <a:ext cx="2457976" cy="1922400"/>
            </a:xfrm>
            <a:prstGeom prst="roundRect">
              <a:avLst>
                <a:gd name="adj" fmla="val 5800"/>
              </a:avLst>
            </a:prstGeom>
            <a:grpFill/>
            <a:ln w="12700" cap="flat" cmpd="sng" algn="ctr">
              <a:noFill/>
              <a:prstDash val="solid"/>
              <a:miter lim="800000"/>
            </a:ln>
            <a:effectLst>
              <a:outerShdw blurRad="190500" sx="102000" sy="102000" algn="ctr" rotWithShape="0">
                <a:srgbClr val="194AFE">
                  <a:alpha val="24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59" name="文本框 58"/>
            <p:cNvSpPr txBox="1"/>
            <p:nvPr/>
          </p:nvSpPr>
          <p:spPr>
            <a:xfrm>
              <a:off x="4088451" y="4701734"/>
              <a:ext cx="1440000" cy="338554"/>
            </a:xfrm>
            <a:prstGeom prst="rect">
              <a:avLst/>
            </a:prstGeom>
            <a:grp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a:ln>
                    <a:noFill/>
                  </a:ln>
                  <a:solidFill>
                    <a:srgbClr val="FFFFFF"/>
                  </a:solidFill>
                  <a:effectLst/>
                  <a:uLnTx/>
                  <a:uFillTx/>
                  <a:latin typeface="微软雅黑" panose="020B0503020204020204" charset="-122"/>
                </a:rPr>
                <a:t>AI</a:t>
              </a:r>
              <a:r>
                <a:rPr kumimoji="0" lang="zh-CN" altLang="en-US" sz="1600" b="1" i="0" u="none" strike="noStrike" kern="0" cap="none" spc="0" normalizeH="0" baseline="0" noProof="0">
                  <a:ln>
                    <a:noFill/>
                  </a:ln>
                  <a:solidFill>
                    <a:srgbClr val="FFFFFF"/>
                  </a:solidFill>
                  <a:effectLst/>
                  <a:uLnTx/>
                  <a:uFillTx/>
                  <a:latin typeface="微软雅黑" panose="020B0503020204020204" charset="-122"/>
                </a:rPr>
                <a:t>智能</a:t>
              </a:r>
              <a:endParaRPr kumimoji="0" lang="zh-CN" altLang="en-US" sz="1600" b="0" i="0" u="none" strike="noStrike" kern="0" cap="none" spc="0" normalizeH="0" baseline="0" noProof="0">
                <a:ln>
                  <a:noFill/>
                </a:ln>
                <a:solidFill>
                  <a:srgbClr val="FFFFFF"/>
                </a:solidFill>
                <a:effectLst/>
                <a:uLnTx/>
                <a:uFillTx/>
                <a:latin typeface="微软雅黑" panose="020B0503020204020204" charset="-122"/>
              </a:endParaRPr>
            </a:p>
          </p:txBody>
        </p:sp>
        <p:sp>
          <p:nvSpPr>
            <p:cNvPr id="60" name="文本框 59"/>
            <p:cNvSpPr txBox="1"/>
            <p:nvPr/>
          </p:nvSpPr>
          <p:spPr>
            <a:xfrm>
              <a:off x="3829307" y="5028872"/>
              <a:ext cx="1958288" cy="738664"/>
            </a:xfrm>
            <a:prstGeom prst="rect">
              <a:avLst/>
            </a:prstGeom>
            <a:grp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微软雅黑" panose="020B0503020204020204" charset="-122"/>
                </a:rPr>
                <a:t>智能推送 智能办公</a:t>
              </a:r>
              <a:endParaRPr kumimoji="0" lang="en-US" altLang="zh-CN" sz="1400" b="0" i="0" u="none" strike="noStrike" kern="0" cap="none" spc="0" normalizeH="0" baseline="0" noProof="0">
                <a:ln>
                  <a:noFill/>
                </a:ln>
                <a:solidFill>
                  <a:srgbClr val="FFFFFF"/>
                </a:solidFill>
                <a:effectLst/>
                <a:uLnTx/>
                <a:uFillTx/>
                <a:latin typeface="微软雅黑" panose="020B0503020204020204" charset="-122"/>
              </a:endParaRPr>
            </a:p>
            <a:p>
              <a:pPr marL="0" marR="0" lvl="0" indent="0" algn="ctr" defTabSz="914400" eaLnBrk="1" fontAlgn="auto" latinLnBrk="0" hangingPunct="1">
                <a:lnSpc>
                  <a:spcPct val="15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微软雅黑" panose="020B0503020204020204" charset="-122"/>
                </a:rPr>
                <a:t>智能问答 智能创作</a:t>
              </a:r>
              <a:endParaRPr kumimoji="0" lang="zh-CN" altLang="en-US" sz="1400" b="0" i="0" u="none" strike="noStrike" kern="0" cap="none" spc="0" normalizeH="0" baseline="0" noProof="0">
                <a:ln>
                  <a:noFill/>
                </a:ln>
                <a:solidFill>
                  <a:srgbClr val="FFFFFF"/>
                </a:solidFill>
                <a:effectLst/>
                <a:uLnTx/>
                <a:uFillTx/>
                <a:latin typeface="微软雅黑" panose="020B0503020204020204" charset="-122"/>
              </a:endParaRPr>
            </a:p>
          </p:txBody>
        </p:sp>
        <p:sp>
          <p:nvSpPr>
            <p:cNvPr id="61" name="Rounded Rectangle 13"/>
            <p:cNvSpPr/>
            <p:nvPr/>
          </p:nvSpPr>
          <p:spPr>
            <a:xfrm>
              <a:off x="4629150" y="4249329"/>
              <a:ext cx="424280" cy="369215"/>
            </a:xfrm>
            <a:custGeom>
              <a:avLst/>
              <a:gdLst>
                <a:gd name="connsiteX0" fmla="*/ 449321 w 602981"/>
                <a:gd name="connsiteY0" fmla="*/ 103096 h 524725"/>
                <a:gd name="connsiteX1" fmla="*/ 463865 w 602981"/>
                <a:gd name="connsiteY1" fmla="*/ 103096 h 524725"/>
                <a:gd name="connsiteX2" fmla="*/ 465943 w 602981"/>
                <a:gd name="connsiteY2" fmla="*/ 105177 h 524725"/>
                <a:gd name="connsiteX3" fmla="*/ 465943 w 602981"/>
                <a:gd name="connsiteY3" fmla="*/ 154292 h 524725"/>
                <a:gd name="connsiteX4" fmla="*/ 463865 w 602981"/>
                <a:gd name="connsiteY4" fmla="*/ 156373 h 524725"/>
                <a:gd name="connsiteX5" fmla="*/ 449321 w 602981"/>
                <a:gd name="connsiteY5" fmla="*/ 156373 h 524725"/>
                <a:gd name="connsiteX6" fmla="*/ 447243 w 602981"/>
                <a:gd name="connsiteY6" fmla="*/ 154292 h 524725"/>
                <a:gd name="connsiteX7" fmla="*/ 447243 w 602981"/>
                <a:gd name="connsiteY7" fmla="*/ 105177 h 524725"/>
                <a:gd name="connsiteX8" fmla="*/ 449321 w 602981"/>
                <a:gd name="connsiteY8" fmla="*/ 103096 h 524725"/>
                <a:gd name="connsiteX9" fmla="*/ 487638 w 602981"/>
                <a:gd name="connsiteY9" fmla="*/ 82773 h 524725"/>
                <a:gd name="connsiteX10" fmla="*/ 502182 w 602981"/>
                <a:gd name="connsiteY10" fmla="*/ 82773 h 524725"/>
                <a:gd name="connsiteX11" fmla="*/ 504260 w 602981"/>
                <a:gd name="connsiteY11" fmla="*/ 84852 h 524725"/>
                <a:gd name="connsiteX12" fmla="*/ 504260 w 602981"/>
                <a:gd name="connsiteY12" fmla="*/ 154294 h 524725"/>
                <a:gd name="connsiteX13" fmla="*/ 502182 w 602981"/>
                <a:gd name="connsiteY13" fmla="*/ 156373 h 524725"/>
                <a:gd name="connsiteX14" fmla="*/ 487638 w 602981"/>
                <a:gd name="connsiteY14" fmla="*/ 156373 h 524725"/>
                <a:gd name="connsiteX15" fmla="*/ 485560 w 602981"/>
                <a:gd name="connsiteY15" fmla="*/ 154294 h 524725"/>
                <a:gd name="connsiteX16" fmla="*/ 485560 w 602981"/>
                <a:gd name="connsiteY16" fmla="*/ 84852 h 524725"/>
                <a:gd name="connsiteX17" fmla="*/ 487638 w 602981"/>
                <a:gd name="connsiteY17" fmla="*/ 82773 h 524725"/>
                <a:gd name="connsiteX18" fmla="*/ 524270 w 602981"/>
                <a:gd name="connsiteY18" fmla="*/ 43680 h 524725"/>
                <a:gd name="connsiteX19" fmla="*/ 538869 w 602981"/>
                <a:gd name="connsiteY19" fmla="*/ 43680 h 524725"/>
                <a:gd name="connsiteX20" fmla="*/ 540954 w 602981"/>
                <a:gd name="connsiteY20" fmla="*/ 45343 h 524725"/>
                <a:gd name="connsiteX21" fmla="*/ 540954 w 602981"/>
                <a:gd name="connsiteY21" fmla="*/ 154294 h 524725"/>
                <a:gd name="connsiteX22" fmla="*/ 538869 w 602981"/>
                <a:gd name="connsiteY22" fmla="*/ 156373 h 524725"/>
                <a:gd name="connsiteX23" fmla="*/ 524270 w 602981"/>
                <a:gd name="connsiteY23" fmla="*/ 156373 h 524725"/>
                <a:gd name="connsiteX24" fmla="*/ 522184 w 602981"/>
                <a:gd name="connsiteY24" fmla="*/ 154294 h 524725"/>
                <a:gd name="connsiteX25" fmla="*/ 522184 w 602981"/>
                <a:gd name="connsiteY25" fmla="*/ 45343 h 524725"/>
                <a:gd name="connsiteX26" fmla="*/ 524270 w 602981"/>
                <a:gd name="connsiteY26" fmla="*/ 43680 h 524725"/>
                <a:gd name="connsiteX27" fmla="*/ 496371 w 602981"/>
                <a:gd name="connsiteY27" fmla="*/ 17464 h 524725"/>
                <a:gd name="connsiteX28" fmla="*/ 407252 w 602981"/>
                <a:gd name="connsiteY28" fmla="*/ 106444 h 524725"/>
                <a:gd name="connsiteX29" fmla="*/ 408084 w 602981"/>
                <a:gd name="connsiteY29" fmla="*/ 116839 h 524725"/>
                <a:gd name="connsiteX30" fmla="*/ 403920 w 602981"/>
                <a:gd name="connsiteY30" fmla="*/ 125155 h 524725"/>
                <a:gd name="connsiteX31" fmla="*/ 367689 w 602981"/>
                <a:gd name="connsiteY31" fmla="*/ 148856 h 524725"/>
                <a:gd name="connsiteX32" fmla="*/ 425159 w 602981"/>
                <a:gd name="connsiteY32" fmla="*/ 162577 h 524725"/>
                <a:gd name="connsiteX33" fmla="*/ 429740 w 602981"/>
                <a:gd name="connsiteY33" fmla="*/ 165072 h 524725"/>
                <a:gd name="connsiteX34" fmla="*/ 496371 w 602981"/>
                <a:gd name="connsiteY34" fmla="*/ 195009 h 524725"/>
                <a:gd name="connsiteX35" fmla="*/ 585490 w 602981"/>
                <a:gd name="connsiteY35" fmla="*/ 106444 h 524725"/>
                <a:gd name="connsiteX36" fmla="*/ 496371 w 602981"/>
                <a:gd name="connsiteY36" fmla="*/ 17464 h 524725"/>
                <a:gd name="connsiteX37" fmla="*/ 271487 w 602981"/>
                <a:gd name="connsiteY37" fmla="*/ 12906 h 524725"/>
                <a:gd name="connsiteX38" fmla="*/ 280648 w 602981"/>
                <a:gd name="connsiteY38" fmla="*/ 12906 h 524725"/>
                <a:gd name="connsiteX39" fmla="*/ 282313 w 602981"/>
                <a:gd name="connsiteY39" fmla="*/ 15400 h 524725"/>
                <a:gd name="connsiteX40" fmla="*/ 275235 w 602981"/>
                <a:gd name="connsiteY40" fmla="*/ 20806 h 524725"/>
                <a:gd name="connsiteX41" fmla="*/ 276067 w 602981"/>
                <a:gd name="connsiteY41" fmla="*/ 32863 h 524725"/>
                <a:gd name="connsiteX42" fmla="*/ 307297 w 602981"/>
                <a:gd name="connsiteY42" fmla="*/ 59473 h 524725"/>
                <a:gd name="connsiteX43" fmla="*/ 319372 w 602981"/>
                <a:gd name="connsiteY43" fmla="*/ 89824 h 524725"/>
                <a:gd name="connsiteX44" fmla="*/ 319372 w 602981"/>
                <a:gd name="connsiteY44" fmla="*/ 133481 h 524725"/>
                <a:gd name="connsiteX45" fmla="*/ 324369 w 602981"/>
                <a:gd name="connsiteY45" fmla="*/ 143459 h 524725"/>
                <a:gd name="connsiteX46" fmla="*/ 326451 w 602981"/>
                <a:gd name="connsiteY46" fmla="*/ 147617 h 524725"/>
                <a:gd name="connsiteX47" fmla="*/ 323536 w 602981"/>
                <a:gd name="connsiteY47" fmla="*/ 178800 h 524725"/>
                <a:gd name="connsiteX48" fmla="*/ 323120 w 602981"/>
                <a:gd name="connsiteY48" fmla="*/ 180047 h 524725"/>
                <a:gd name="connsiteX49" fmla="*/ 306048 w 602981"/>
                <a:gd name="connsiteY49" fmla="*/ 224951 h 524725"/>
                <a:gd name="connsiteX50" fmla="*/ 305215 w 602981"/>
                <a:gd name="connsiteY50" fmla="*/ 226614 h 524725"/>
                <a:gd name="connsiteX51" fmla="*/ 296054 w 602981"/>
                <a:gd name="connsiteY51" fmla="*/ 275260 h 524725"/>
                <a:gd name="connsiteX52" fmla="*/ 298969 w 602981"/>
                <a:gd name="connsiteY52" fmla="*/ 280249 h 524725"/>
                <a:gd name="connsiteX53" fmla="*/ 306464 w 602981"/>
                <a:gd name="connsiteY53" fmla="*/ 291475 h 524725"/>
                <a:gd name="connsiteX54" fmla="*/ 313959 w 602981"/>
                <a:gd name="connsiteY54" fmla="*/ 313095 h 524725"/>
                <a:gd name="connsiteX55" fmla="*/ 321454 w 602981"/>
                <a:gd name="connsiteY55" fmla="*/ 318501 h 524725"/>
                <a:gd name="connsiteX56" fmla="*/ 433880 w 602981"/>
                <a:gd name="connsiteY56" fmla="*/ 367562 h 524725"/>
                <a:gd name="connsiteX57" fmla="*/ 452617 w 602981"/>
                <a:gd name="connsiteY57" fmla="*/ 381283 h 524725"/>
                <a:gd name="connsiteX58" fmla="*/ 470106 w 602981"/>
                <a:gd name="connsiteY58" fmla="*/ 456122 h 524725"/>
                <a:gd name="connsiteX59" fmla="*/ 253582 w 602981"/>
                <a:gd name="connsiteY59" fmla="*/ 523478 h 524725"/>
                <a:gd name="connsiteX60" fmla="*/ 285228 w 602981"/>
                <a:gd name="connsiteY60" fmla="*/ 479821 h 524725"/>
                <a:gd name="connsiteX61" fmla="*/ 234845 w 602981"/>
                <a:gd name="connsiteY61" fmla="*/ 342615 h 524725"/>
                <a:gd name="connsiteX62" fmla="*/ 250668 w 602981"/>
                <a:gd name="connsiteY62" fmla="*/ 308938 h 524725"/>
                <a:gd name="connsiteX63" fmla="*/ 219438 w 602981"/>
                <a:gd name="connsiteY63" fmla="*/ 308938 h 524725"/>
                <a:gd name="connsiteX64" fmla="*/ 234845 w 602981"/>
                <a:gd name="connsiteY64" fmla="*/ 342615 h 524725"/>
                <a:gd name="connsiteX65" fmla="*/ 184461 w 602981"/>
                <a:gd name="connsiteY65" fmla="*/ 479821 h 524725"/>
                <a:gd name="connsiteX66" fmla="*/ 216940 w 602981"/>
                <a:gd name="connsiteY66" fmla="*/ 524725 h 524725"/>
                <a:gd name="connsiteX67" fmla="*/ 0 w 602981"/>
                <a:gd name="connsiteY67" fmla="*/ 456122 h 524725"/>
                <a:gd name="connsiteX68" fmla="*/ 17488 w 602981"/>
                <a:gd name="connsiteY68" fmla="*/ 382114 h 524725"/>
                <a:gd name="connsiteX69" fmla="*/ 37475 w 602981"/>
                <a:gd name="connsiteY69" fmla="*/ 368394 h 524725"/>
                <a:gd name="connsiteX70" fmla="*/ 74950 w 602981"/>
                <a:gd name="connsiteY70" fmla="*/ 348852 h 524725"/>
                <a:gd name="connsiteX71" fmla="*/ 112842 w 602981"/>
                <a:gd name="connsiteY71" fmla="*/ 332637 h 524725"/>
                <a:gd name="connsiteX72" fmla="*/ 148652 w 602981"/>
                <a:gd name="connsiteY72" fmla="*/ 317669 h 524725"/>
                <a:gd name="connsiteX73" fmla="*/ 153648 w 602981"/>
                <a:gd name="connsiteY73" fmla="*/ 312680 h 524725"/>
                <a:gd name="connsiteX74" fmla="*/ 160727 w 602981"/>
                <a:gd name="connsiteY74" fmla="*/ 292307 h 524725"/>
                <a:gd name="connsiteX75" fmla="*/ 169888 w 602981"/>
                <a:gd name="connsiteY75" fmla="*/ 280665 h 524725"/>
                <a:gd name="connsiteX76" fmla="*/ 173635 w 602981"/>
                <a:gd name="connsiteY76" fmla="*/ 275260 h 524725"/>
                <a:gd name="connsiteX77" fmla="*/ 176966 w 602981"/>
                <a:gd name="connsiteY77" fmla="*/ 245324 h 524725"/>
                <a:gd name="connsiteX78" fmla="*/ 174468 w 602981"/>
                <a:gd name="connsiteY78" fmla="*/ 239087 h 524725"/>
                <a:gd name="connsiteX79" fmla="*/ 159061 w 602981"/>
                <a:gd name="connsiteY79" fmla="*/ 204994 h 524725"/>
                <a:gd name="connsiteX80" fmla="*/ 152399 w 602981"/>
                <a:gd name="connsiteY80" fmla="*/ 185868 h 524725"/>
                <a:gd name="connsiteX81" fmla="*/ 145737 w 602981"/>
                <a:gd name="connsiteY81" fmla="*/ 160090 h 524725"/>
                <a:gd name="connsiteX82" fmla="*/ 144904 w 602981"/>
                <a:gd name="connsiteY82" fmla="*/ 150112 h 524725"/>
                <a:gd name="connsiteX83" fmla="*/ 149901 w 602981"/>
                <a:gd name="connsiteY83" fmla="*/ 140133 h 524725"/>
                <a:gd name="connsiteX84" fmla="*/ 152816 w 602981"/>
                <a:gd name="connsiteY84" fmla="*/ 133481 h 524725"/>
                <a:gd name="connsiteX85" fmla="*/ 153232 w 602981"/>
                <a:gd name="connsiteY85" fmla="*/ 108950 h 524725"/>
                <a:gd name="connsiteX86" fmla="*/ 153648 w 602981"/>
                <a:gd name="connsiteY86" fmla="*/ 83172 h 524725"/>
                <a:gd name="connsiteX87" fmla="*/ 176550 w 602981"/>
                <a:gd name="connsiteY87" fmla="*/ 45336 h 524725"/>
                <a:gd name="connsiteX88" fmla="*/ 236927 w 602981"/>
                <a:gd name="connsiteY88" fmla="*/ 19142 h 524725"/>
                <a:gd name="connsiteX89" fmla="*/ 271487 w 602981"/>
                <a:gd name="connsiteY89" fmla="*/ 12906 h 524725"/>
                <a:gd name="connsiteX90" fmla="*/ 496371 w 602981"/>
                <a:gd name="connsiteY90" fmla="*/ 0 h 524725"/>
                <a:gd name="connsiteX91" fmla="*/ 602981 w 602981"/>
                <a:gd name="connsiteY91" fmla="*/ 106444 h 524725"/>
                <a:gd name="connsiteX92" fmla="*/ 496371 w 602981"/>
                <a:gd name="connsiteY92" fmla="*/ 212473 h 524725"/>
                <a:gd name="connsiteX93" fmla="*/ 418496 w 602981"/>
                <a:gd name="connsiteY93" fmla="*/ 178793 h 524725"/>
                <a:gd name="connsiteX94" fmla="*/ 343952 w 602981"/>
                <a:gd name="connsiteY94" fmla="*/ 160914 h 524725"/>
                <a:gd name="connsiteX95" fmla="*/ 337289 w 602981"/>
                <a:gd name="connsiteY95" fmla="*/ 153845 h 524725"/>
                <a:gd name="connsiteX96" fmla="*/ 341037 w 602981"/>
                <a:gd name="connsiteY96" fmla="*/ 145114 h 524725"/>
                <a:gd name="connsiteX97" fmla="*/ 390177 w 602981"/>
                <a:gd name="connsiteY97" fmla="*/ 113513 h 524725"/>
                <a:gd name="connsiteX98" fmla="*/ 389761 w 602981"/>
                <a:gd name="connsiteY98" fmla="*/ 106444 h 524725"/>
                <a:gd name="connsiteX99" fmla="*/ 496371 w 602981"/>
                <a:gd name="connsiteY99" fmla="*/ 0 h 52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02981" h="524725">
                  <a:moveTo>
                    <a:pt x="449321" y="103096"/>
                  </a:moveTo>
                  <a:lnTo>
                    <a:pt x="463865" y="103096"/>
                  </a:lnTo>
                  <a:cubicBezTo>
                    <a:pt x="465112" y="103096"/>
                    <a:pt x="465943" y="103928"/>
                    <a:pt x="465943" y="105177"/>
                  </a:cubicBezTo>
                  <a:lnTo>
                    <a:pt x="465943" y="154292"/>
                  </a:lnTo>
                  <a:cubicBezTo>
                    <a:pt x="465943" y="155541"/>
                    <a:pt x="465112" y="156373"/>
                    <a:pt x="463865" y="156373"/>
                  </a:cubicBezTo>
                  <a:lnTo>
                    <a:pt x="449321" y="156373"/>
                  </a:lnTo>
                  <a:cubicBezTo>
                    <a:pt x="448074" y="156373"/>
                    <a:pt x="447243" y="155541"/>
                    <a:pt x="447243" y="154292"/>
                  </a:cubicBezTo>
                  <a:lnTo>
                    <a:pt x="447243" y="105177"/>
                  </a:lnTo>
                  <a:cubicBezTo>
                    <a:pt x="447243" y="103928"/>
                    <a:pt x="448074" y="103096"/>
                    <a:pt x="449321" y="103096"/>
                  </a:cubicBezTo>
                  <a:close/>
                  <a:moveTo>
                    <a:pt x="487638" y="82773"/>
                  </a:moveTo>
                  <a:lnTo>
                    <a:pt x="502182" y="82773"/>
                  </a:lnTo>
                  <a:cubicBezTo>
                    <a:pt x="503429" y="82773"/>
                    <a:pt x="504260" y="83605"/>
                    <a:pt x="504260" y="84852"/>
                  </a:cubicBezTo>
                  <a:lnTo>
                    <a:pt x="504260" y="154294"/>
                  </a:lnTo>
                  <a:cubicBezTo>
                    <a:pt x="504260" y="155541"/>
                    <a:pt x="503429" y="156373"/>
                    <a:pt x="502182" y="156373"/>
                  </a:cubicBezTo>
                  <a:lnTo>
                    <a:pt x="487638" y="156373"/>
                  </a:lnTo>
                  <a:cubicBezTo>
                    <a:pt x="486391" y="156373"/>
                    <a:pt x="485560" y="155541"/>
                    <a:pt x="485560" y="154294"/>
                  </a:cubicBezTo>
                  <a:lnTo>
                    <a:pt x="485560" y="84852"/>
                  </a:lnTo>
                  <a:cubicBezTo>
                    <a:pt x="485560" y="83605"/>
                    <a:pt x="486391" y="82773"/>
                    <a:pt x="487638" y="82773"/>
                  </a:cubicBezTo>
                  <a:close/>
                  <a:moveTo>
                    <a:pt x="524270" y="43680"/>
                  </a:moveTo>
                  <a:lnTo>
                    <a:pt x="538869" y="43680"/>
                  </a:lnTo>
                  <a:cubicBezTo>
                    <a:pt x="540120" y="43680"/>
                    <a:pt x="540954" y="44512"/>
                    <a:pt x="540954" y="45343"/>
                  </a:cubicBezTo>
                  <a:lnTo>
                    <a:pt x="540954" y="154294"/>
                  </a:lnTo>
                  <a:cubicBezTo>
                    <a:pt x="540954" y="155541"/>
                    <a:pt x="540120" y="156373"/>
                    <a:pt x="538869" y="156373"/>
                  </a:cubicBezTo>
                  <a:lnTo>
                    <a:pt x="524270" y="156373"/>
                  </a:lnTo>
                  <a:cubicBezTo>
                    <a:pt x="523018" y="156373"/>
                    <a:pt x="522184" y="155541"/>
                    <a:pt x="522184" y="154294"/>
                  </a:cubicBezTo>
                  <a:lnTo>
                    <a:pt x="522184" y="45343"/>
                  </a:lnTo>
                  <a:cubicBezTo>
                    <a:pt x="522184" y="44512"/>
                    <a:pt x="523018" y="43680"/>
                    <a:pt x="524270" y="43680"/>
                  </a:cubicBezTo>
                  <a:close/>
                  <a:moveTo>
                    <a:pt x="496371" y="17464"/>
                  </a:moveTo>
                  <a:cubicBezTo>
                    <a:pt x="447230" y="17464"/>
                    <a:pt x="407252" y="57380"/>
                    <a:pt x="407252" y="106444"/>
                  </a:cubicBezTo>
                  <a:cubicBezTo>
                    <a:pt x="407252" y="109771"/>
                    <a:pt x="407252" y="113097"/>
                    <a:pt x="408084" y="116839"/>
                  </a:cubicBezTo>
                  <a:cubicBezTo>
                    <a:pt x="408084" y="120166"/>
                    <a:pt x="406835" y="123492"/>
                    <a:pt x="403920" y="125155"/>
                  </a:cubicBezTo>
                  <a:lnTo>
                    <a:pt x="367689" y="148856"/>
                  </a:lnTo>
                  <a:lnTo>
                    <a:pt x="425159" y="162577"/>
                  </a:lnTo>
                  <a:cubicBezTo>
                    <a:pt x="426825" y="162993"/>
                    <a:pt x="428490" y="163825"/>
                    <a:pt x="429740" y="165072"/>
                  </a:cubicBezTo>
                  <a:cubicBezTo>
                    <a:pt x="446397" y="184199"/>
                    <a:pt x="470968" y="195009"/>
                    <a:pt x="496371" y="195009"/>
                  </a:cubicBezTo>
                  <a:cubicBezTo>
                    <a:pt x="545512" y="195009"/>
                    <a:pt x="585490" y="155509"/>
                    <a:pt x="585490" y="106444"/>
                  </a:cubicBezTo>
                  <a:cubicBezTo>
                    <a:pt x="585490" y="57380"/>
                    <a:pt x="545512" y="17464"/>
                    <a:pt x="496371" y="17464"/>
                  </a:cubicBezTo>
                  <a:close/>
                  <a:moveTo>
                    <a:pt x="271487" y="12906"/>
                  </a:moveTo>
                  <a:cubicBezTo>
                    <a:pt x="274402" y="12490"/>
                    <a:pt x="277733" y="12906"/>
                    <a:pt x="280648" y="12906"/>
                  </a:cubicBezTo>
                  <a:cubicBezTo>
                    <a:pt x="281481" y="13737"/>
                    <a:pt x="281897" y="14569"/>
                    <a:pt x="282313" y="15400"/>
                  </a:cubicBezTo>
                  <a:cubicBezTo>
                    <a:pt x="279815" y="17064"/>
                    <a:pt x="277317" y="18727"/>
                    <a:pt x="275235" y="20806"/>
                  </a:cubicBezTo>
                  <a:cubicBezTo>
                    <a:pt x="270654" y="25379"/>
                    <a:pt x="271071" y="28705"/>
                    <a:pt x="276067" y="32863"/>
                  </a:cubicBezTo>
                  <a:cubicBezTo>
                    <a:pt x="286477" y="41594"/>
                    <a:pt x="296887" y="50326"/>
                    <a:pt x="307297" y="59473"/>
                  </a:cubicBezTo>
                  <a:cubicBezTo>
                    <a:pt x="316041" y="67788"/>
                    <a:pt x="319372" y="78182"/>
                    <a:pt x="319372" y="89824"/>
                  </a:cubicBezTo>
                  <a:cubicBezTo>
                    <a:pt x="319372" y="110197"/>
                    <a:pt x="319372" y="113108"/>
                    <a:pt x="319372" y="133481"/>
                  </a:cubicBezTo>
                  <a:cubicBezTo>
                    <a:pt x="319372" y="137638"/>
                    <a:pt x="319372" y="141796"/>
                    <a:pt x="324369" y="143459"/>
                  </a:cubicBezTo>
                  <a:cubicBezTo>
                    <a:pt x="325618" y="143875"/>
                    <a:pt x="326451" y="146370"/>
                    <a:pt x="326451" y="147617"/>
                  </a:cubicBezTo>
                  <a:cubicBezTo>
                    <a:pt x="325618" y="158011"/>
                    <a:pt x="324369" y="168406"/>
                    <a:pt x="323536" y="178800"/>
                  </a:cubicBezTo>
                  <a:cubicBezTo>
                    <a:pt x="323536" y="179216"/>
                    <a:pt x="323120" y="179632"/>
                    <a:pt x="323120" y="180047"/>
                  </a:cubicBezTo>
                  <a:cubicBezTo>
                    <a:pt x="313543" y="193352"/>
                    <a:pt x="312710" y="210399"/>
                    <a:pt x="306048" y="224951"/>
                  </a:cubicBezTo>
                  <a:cubicBezTo>
                    <a:pt x="305631" y="225367"/>
                    <a:pt x="305215" y="226198"/>
                    <a:pt x="305215" y="226614"/>
                  </a:cubicBezTo>
                  <a:cubicBezTo>
                    <a:pt x="292723" y="241166"/>
                    <a:pt x="296471" y="258629"/>
                    <a:pt x="296054" y="275260"/>
                  </a:cubicBezTo>
                  <a:cubicBezTo>
                    <a:pt x="296054" y="277339"/>
                    <a:pt x="297303" y="279833"/>
                    <a:pt x="298969" y="280249"/>
                  </a:cubicBezTo>
                  <a:cubicBezTo>
                    <a:pt x="303966" y="282744"/>
                    <a:pt x="305215" y="286902"/>
                    <a:pt x="306464" y="291475"/>
                  </a:cubicBezTo>
                  <a:cubicBezTo>
                    <a:pt x="308546" y="298959"/>
                    <a:pt x="311044" y="306027"/>
                    <a:pt x="313959" y="313095"/>
                  </a:cubicBezTo>
                  <a:cubicBezTo>
                    <a:pt x="315208" y="315590"/>
                    <a:pt x="318539" y="317669"/>
                    <a:pt x="321454" y="318501"/>
                  </a:cubicBezTo>
                  <a:cubicBezTo>
                    <a:pt x="359346" y="333468"/>
                    <a:pt x="397237" y="348852"/>
                    <a:pt x="433880" y="367562"/>
                  </a:cubicBezTo>
                  <a:cubicBezTo>
                    <a:pt x="440958" y="371304"/>
                    <a:pt x="447204" y="375877"/>
                    <a:pt x="452617" y="381283"/>
                  </a:cubicBezTo>
                  <a:lnTo>
                    <a:pt x="470106" y="456122"/>
                  </a:lnTo>
                  <a:cubicBezTo>
                    <a:pt x="420139" y="456122"/>
                    <a:pt x="317707" y="513083"/>
                    <a:pt x="253582" y="523478"/>
                  </a:cubicBezTo>
                  <a:lnTo>
                    <a:pt x="285228" y="479821"/>
                  </a:lnTo>
                  <a:lnTo>
                    <a:pt x="234845" y="342615"/>
                  </a:lnTo>
                  <a:lnTo>
                    <a:pt x="250668" y="308938"/>
                  </a:lnTo>
                  <a:lnTo>
                    <a:pt x="219438" y="308938"/>
                  </a:lnTo>
                  <a:lnTo>
                    <a:pt x="234845" y="342615"/>
                  </a:lnTo>
                  <a:lnTo>
                    <a:pt x="184461" y="479821"/>
                  </a:lnTo>
                  <a:lnTo>
                    <a:pt x="216940" y="524725"/>
                  </a:lnTo>
                  <a:cubicBezTo>
                    <a:pt x="129081" y="517241"/>
                    <a:pt x="84527" y="456122"/>
                    <a:pt x="0" y="456122"/>
                  </a:cubicBezTo>
                  <a:lnTo>
                    <a:pt x="17488" y="382114"/>
                  </a:lnTo>
                  <a:cubicBezTo>
                    <a:pt x="23318" y="376709"/>
                    <a:pt x="29980" y="372551"/>
                    <a:pt x="37475" y="368394"/>
                  </a:cubicBezTo>
                  <a:cubicBezTo>
                    <a:pt x="49967" y="361741"/>
                    <a:pt x="62042" y="355089"/>
                    <a:pt x="74950" y="348852"/>
                  </a:cubicBezTo>
                  <a:cubicBezTo>
                    <a:pt x="87442" y="343031"/>
                    <a:pt x="100350" y="337626"/>
                    <a:pt x="112842" y="332637"/>
                  </a:cubicBezTo>
                  <a:cubicBezTo>
                    <a:pt x="124917" y="327648"/>
                    <a:pt x="136993" y="322658"/>
                    <a:pt x="148652" y="317669"/>
                  </a:cubicBezTo>
                  <a:cubicBezTo>
                    <a:pt x="150734" y="316837"/>
                    <a:pt x="152816" y="314759"/>
                    <a:pt x="153648" y="312680"/>
                  </a:cubicBezTo>
                  <a:cubicBezTo>
                    <a:pt x="156147" y="306027"/>
                    <a:pt x="158645" y="298959"/>
                    <a:pt x="160727" y="292307"/>
                  </a:cubicBezTo>
                  <a:cubicBezTo>
                    <a:pt x="161976" y="286902"/>
                    <a:pt x="163225" y="281912"/>
                    <a:pt x="169888" y="280665"/>
                  </a:cubicBezTo>
                  <a:cubicBezTo>
                    <a:pt x="171553" y="280249"/>
                    <a:pt x="173635" y="277339"/>
                    <a:pt x="173635" y="275260"/>
                  </a:cubicBezTo>
                  <a:cubicBezTo>
                    <a:pt x="175301" y="265281"/>
                    <a:pt x="176133" y="255303"/>
                    <a:pt x="176966" y="245324"/>
                  </a:cubicBezTo>
                  <a:cubicBezTo>
                    <a:pt x="176966" y="243245"/>
                    <a:pt x="176133" y="240751"/>
                    <a:pt x="174468" y="239087"/>
                  </a:cubicBezTo>
                  <a:cubicBezTo>
                    <a:pt x="165724" y="229109"/>
                    <a:pt x="160727" y="217883"/>
                    <a:pt x="159061" y="204994"/>
                  </a:cubicBezTo>
                  <a:cubicBezTo>
                    <a:pt x="157812" y="198341"/>
                    <a:pt x="154065" y="192521"/>
                    <a:pt x="152399" y="185868"/>
                  </a:cubicBezTo>
                  <a:cubicBezTo>
                    <a:pt x="149901" y="177553"/>
                    <a:pt x="147819" y="168821"/>
                    <a:pt x="145737" y="160090"/>
                  </a:cubicBezTo>
                  <a:cubicBezTo>
                    <a:pt x="144904" y="156764"/>
                    <a:pt x="145320" y="153438"/>
                    <a:pt x="144904" y="150112"/>
                  </a:cubicBezTo>
                  <a:cubicBezTo>
                    <a:pt x="144071" y="145538"/>
                    <a:pt x="144488" y="141796"/>
                    <a:pt x="149901" y="140133"/>
                  </a:cubicBezTo>
                  <a:cubicBezTo>
                    <a:pt x="151566" y="139301"/>
                    <a:pt x="152816" y="135559"/>
                    <a:pt x="152816" y="133481"/>
                  </a:cubicBezTo>
                  <a:cubicBezTo>
                    <a:pt x="153232" y="119760"/>
                    <a:pt x="152816" y="123086"/>
                    <a:pt x="153232" y="108950"/>
                  </a:cubicBezTo>
                  <a:cubicBezTo>
                    <a:pt x="153232" y="100634"/>
                    <a:pt x="153232" y="91903"/>
                    <a:pt x="153648" y="83172"/>
                  </a:cubicBezTo>
                  <a:cubicBezTo>
                    <a:pt x="154898" y="66957"/>
                    <a:pt x="164475" y="55315"/>
                    <a:pt x="176550" y="45336"/>
                  </a:cubicBezTo>
                  <a:cubicBezTo>
                    <a:pt x="194038" y="31200"/>
                    <a:pt x="215274" y="24132"/>
                    <a:pt x="236927" y="19142"/>
                  </a:cubicBezTo>
                  <a:cubicBezTo>
                    <a:pt x="248169" y="16648"/>
                    <a:pt x="259828" y="14985"/>
                    <a:pt x="271487" y="12906"/>
                  </a:cubicBezTo>
                  <a:close/>
                  <a:moveTo>
                    <a:pt x="496371" y="0"/>
                  </a:moveTo>
                  <a:cubicBezTo>
                    <a:pt x="555090" y="0"/>
                    <a:pt x="602981" y="47817"/>
                    <a:pt x="602981" y="106444"/>
                  </a:cubicBezTo>
                  <a:cubicBezTo>
                    <a:pt x="602981" y="165072"/>
                    <a:pt x="555090" y="212473"/>
                    <a:pt x="496371" y="212473"/>
                  </a:cubicBezTo>
                  <a:cubicBezTo>
                    <a:pt x="466803" y="212473"/>
                    <a:pt x="438485" y="200415"/>
                    <a:pt x="418496" y="178793"/>
                  </a:cubicBezTo>
                  <a:lnTo>
                    <a:pt x="343952" y="160914"/>
                  </a:lnTo>
                  <a:cubicBezTo>
                    <a:pt x="340620" y="160082"/>
                    <a:pt x="337705" y="157172"/>
                    <a:pt x="337289" y="153845"/>
                  </a:cubicBezTo>
                  <a:cubicBezTo>
                    <a:pt x="336456" y="150519"/>
                    <a:pt x="338122" y="147193"/>
                    <a:pt x="341037" y="145114"/>
                  </a:cubicBezTo>
                  <a:lnTo>
                    <a:pt x="390177" y="113513"/>
                  </a:lnTo>
                  <a:cubicBezTo>
                    <a:pt x="389761" y="111018"/>
                    <a:pt x="389761" y="108523"/>
                    <a:pt x="389761" y="106444"/>
                  </a:cubicBezTo>
                  <a:cubicBezTo>
                    <a:pt x="389761" y="47817"/>
                    <a:pt x="437652" y="0"/>
                    <a:pt x="496371" y="0"/>
                  </a:cubicBezTo>
                  <a:close/>
                </a:path>
              </a:pathLst>
            </a:custGeom>
            <a:solidFill>
              <a:schemeClr val="bg1"/>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cxnSp>
          <p:nvCxnSpPr>
            <p:cNvPr id="62" name="直接连接符 61"/>
            <p:cNvCxnSpPr/>
            <p:nvPr/>
          </p:nvCxnSpPr>
          <p:spPr>
            <a:xfrm>
              <a:off x="3879405" y="5069777"/>
              <a:ext cx="1858090" cy="0"/>
            </a:xfrm>
            <a:prstGeom prst="line">
              <a:avLst/>
            </a:prstGeom>
            <a:grpFill/>
            <a:ln w="6350" cap="flat" cmpd="sng" algn="ctr">
              <a:solidFill>
                <a:srgbClr val="FFFFFF">
                  <a:alpha val="40000"/>
                </a:srgbClr>
              </a:solidFill>
              <a:prstDash val="solid"/>
              <a:miter lim="800000"/>
            </a:ln>
            <a:effectLst/>
          </p:spPr>
        </p:cxnSp>
      </p:grpSp>
      <p:grpSp>
        <p:nvGrpSpPr>
          <p:cNvPr id="63" name="组合 62"/>
          <p:cNvGrpSpPr/>
          <p:nvPr/>
        </p:nvGrpSpPr>
        <p:grpSpPr>
          <a:xfrm>
            <a:off x="6302524" y="4020814"/>
            <a:ext cx="2457976" cy="1922400"/>
            <a:chOff x="6302524" y="4020814"/>
            <a:chExt cx="2457976" cy="1922400"/>
          </a:xfrm>
          <a:solidFill>
            <a:schemeClr val="accent1"/>
          </a:solidFill>
        </p:grpSpPr>
        <p:sp>
          <p:nvSpPr>
            <p:cNvPr id="64" name="矩形: 圆角 6"/>
            <p:cNvSpPr/>
            <p:nvPr/>
          </p:nvSpPr>
          <p:spPr>
            <a:xfrm>
              <a:off x="6302524" y="4020814"/>
              <a:ext cx="2457976" cy="1922400"/>
            </a:xfrm>
            <a:prstGeom prst="roundRect">
              <a:avLst>
                <a:gd name="adj" fmla="val 5800"/>
              </a:avLst>
            </a:prstGeom>
            <a:grpFill/>
            <a:ln w="12700" cap="flat" cmpd="sng" algn="ctr">
              <a:noFill/>
              <a:prstDash val="solid"/>
              <a:miter lim="800000"/>
            </a:ln>
            <a:effectLst>
              <a:outerShdw blurRad="190500" sx="102000" sy="102000" algn="ctr" rotWithShape="0">
                <a:srgbClr val="194AFE">
                  <a:alpha val="24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65" name="文本框 64"/>
            <p:cNvSpPr txBox="1"/>
            <p:nvPr/>
          </p:nvSpPr>
          <p:spPr>
            <a:xfrm>
              <a:off x="6811512" y="4701734"/>
              <a:ext cx="1440000" cy="338554"/>
            </a:xfrm>
            <a:prstGeom prst="rect">
              <a:avLst/>
            </a:prstGeom>
            <a:grp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600" b="1" kern="0">
                  <a:solidFill>
                    <a:srgbClr val="FFFFFF"/>
                  </a:solidFill>
                  <a:latin typeface="微软雅黑" panose="020B0503020204020204" charset="-122"/>
                </a:rPr>
                <a:t>目标管理</a:t>
              </a:r>
              <a:endParaRPr kumimoji="0" lang="zh-CN" altLang="en-US" sz="1600" b="0" i="0" u="none" strike="noStrike" kern="0" cap="none" spc="0" normalizeH="0" baseline="0" noProof="0">
                <a:ln>
                  <a:noFill/>
                </a:ln>
                <a:solidFill>
                  <a:srgbClr val="FFFFFF"/>
                </a:solidFill>
                <a:effectLst/>
                <a:uLnTx/>
                <a:uFillTx/>
                <a:latin typeface="微软雅黑" panose="020B0503020204020204" charset="-122"/>
              </a:endParaRPr>
            </a:p>
          </p:txBody>
        </p:sp>
        <p:sp>
          <p:nvSpPr>
            <p:cNvPr id="66" name="文本框 65"/>
            <p:cNvSpPr txBox="1"/>
            <p:nvPr/>
          </p:nvSpPr>
          <p:spPr>
            <a:xfrm>
              <a:off x="6481321" y="5028872"/>
              <a:ext cx="2095751" cy="700576"/>
            </a:xfrm>
            <a:prstGeom prst="rect">
              <a:avLst/>
            </a:prstGeom>
            <a:grp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微软雅黑" panose="020B0503020204020204" charset="-122"/>
                </a:rPr>
                <a:t>领导行程        项目任务工作计划        </a:t>
              </a:r>
              <a:r>
                <a:rPr lang="zh-CN" altLang="en-US" sz="1400" kern="0">
                  <a:solidFill>
                    <a:srgbClr val="FFFFFF"/>
                  </a:solidFill>
                  <a:latin typeface="微软雅黑" panose="020B0503020204020204" charset="-122"/>
                </a:rPr>
                <a:t>工作日程</a:t>
              </a:r>
              <a:endParaRPr kumimoji="0" lang="zh-CN" altLang="en-US" sz="1400" b="0" i="0" u="none" strike="noStrike" kern="0" cap="none" spc="0" normalizeH="0" baseline="0" noProof="0">
                <a:ln>
                  <a:noFill/>
                </a:ln>
                <a:solidFill>
                  <a:srgbClr val="FFFFFF"/>
                </a:solidFill>
                <a:effectLst/>
                <a:uLnTx/>
                <a:uFillTx/>
                <a:latin typeface="微软雅黑" panose="020B0503020204020204" charset="-122"/>
              </a:endParaRPr>
            </a:p>
          </p:txBody>
        </p:sp>
        <p:sp>
          <p:nvSpPr>
            <p:cNvPr id="67" name="Rounded Rectangle 15"/>
            <p:cNvSpPr/>
            <p:nvPr/>
          </p:nvSpPr>
          <p:spPr>
            <a:xfrm>
              <a:off x="7371331" y="4221796"/>
              <a:ext cx="324718" cy="424280"/>
            </a:xfrm>
            <a:custGeom>
              <a:avLst/>
              <a:gdLst>
                <a:gd name="connsiteX0" fmla="*/ 453407 w 460479"/>
                <a:gd name="connsiteY0" fmla="*/ 522396 h 601665"/>
                <a:gd name="connsiteX1" fmla="*/ 433926 w 460479"/>
                <a:gd name="connsiteY1" fmla="*/ 594604 h 601665"/>
                <a:gd name="connsiteX2" fmla="*/ 361604 w 460479"/>
                <a:gd name="connsiteY2" fmla="*/ 575154 h 601665"/>
                <a:gd name="connsiteX3" fmla="*/ 373275 w 460479"/>
                <a:gd name="connsiteY3" fmla="*/ 383806 h 601665"/>
                <a:gd name="connsiteX4" fmla="*/ 443672 w 460479"/>
                <a:gd name="connsiteY4" fmla="*/ 505844 h 601665"/>
                <a:gd name="connsiteX5" fmla="*/ 352083 w 460479"/>
                <a:gd name="connsiteY5" fmla="*/ 558597 h 601665"/>
                <a:gd name="connsiteX6" fmla="*/ 281442 w 460479"/>
                <a:gd name="connsiteY6" fmla="*/ 436559 h 601665"/>
                <a:gd name="connsiteX7" fmla="*/ 100513 w 460479"/>
                <a:gd name="connsiteY7" fmla="*/ 279087 h 601665"/>
                <a:gd name="connsiteX8" fmla="*/ 174324 w 460479"/>
                <a:gd name="connsiteY8" fmla="*/ 279087 h 601665"/>
                <a:gd name="connsiteX9" fmla="*/ 174324 w 460479"/>
                <a:gd name="connsiteY9" fmla="*/ 311124 h 601665"/>
                <a:gd name="connsiteX10" fmla="*/ 100513 w 460479"/>
                <a:gd name="connsiteY10" fmla="*/ 311124 h 601665"/>
                <a:gd name="connsiteX11" fmla="*/ 100513 w 460479"/>
                <a:gd name="connsiteY11" fmla="*/ 212685 h 601665"/>
                <a:gd name="connsiteX12" fmla="*/ 174324 w 460479"/>
                <a:gd name="connsiteY12" fmla="*/ 212685 h 601665"/>
                <a:gd name="connsiteX13" fmla="*/ 174324 w 460479"/>
                <a:gd name="connsiteY13" fmla="*/ 244781 h 601665"/>
                <a:gd name="connsiteX14" fmla="*/ 140464 w 460479"/>
                <a:gd name="connsiteY14" fmla="*/ 244781 h 601665"/>
                <a:gd name="connsiteX15" fmla="*/ 140464 w 460479"/>
                <a:gd name="connsiteY15" fmla="*/ 255723 h 601665"/>
                <a:gd name="connsiteX16" fmla="*/ 146066 w 460479"/>
                <a:gd name="connsiteY16" fmla="*/ 255723 h 601665"/>
                <a:gd name="connsiteX17" fmla="*/ 137297 w 460479"/>
                <a:gd name="connsiteY17" fmla="*/ 273230 h 601665"/>
                <a:gd name="connsiteX18" fmla="*/ 128527 w 460479"/>
                <a:gd name="connsiteY18" fmla="*/ 255723 h 601665"/>
                <a:gd name="connsiteX19" fmla="*/ 134130 w 460479"/>
                <a:gd name="connsiteY19" fmla="*/ 255723 h 601665"/>
                <a:gd name="connsiteX20" fmla="*/ 134130 w 460479"/>
                <a:gd name="connsiteY20" fmla="*/ 244781 h 601665"/>
                <a:gd name="connsiteX21" fmla="*/ 100513 w 460479"/>
                <a:gd name="connsiteY21" fmla="*/ 244781 h 601665"/>
                <a:gd name="connsiteX22" fmla="*/ 100513 w 460479"/>
                <a:gd name="connsiteY22" fmla="*/ 146353 h 601665"/>
                <a:gd name="connsiteX23" fmla="*/ 174324 w 460479"/>
                <a:gd name="connsiteY23" fmla="*/ 146353 h 601665"/>
                <a:gd name="connsiteX24" fmla="*/ 174324 w 460479"/>
                <a:gd name="connsiteY24" fmla="*/ 178416 h 601665"/>
                <a:gd name="connsiteX25" fmla="*/ 140464 w 460479"/>
                <a:gd name="connsiteY25" fmla="*/ 178416 h 601665"/>
                <a:gd name="connsiteX26" fmla="*/ 140464 w 460479"/>
                <a:gd name="connsiteY26" fmla="*/ 189833 h 601665"/>
                <a:gd name="connsiteX27" fmla="*/ 146066 w 460479"/>
                <a:gd name="connsiteY27" fmla="*/ 189833 h 601665"/>
                <a:gd name="connsiteX28" fmla="*/ 137297 w 460479"/>
                <a:gd name="connsiteY28" fmla="*/ 207322 h 601665"/>
                <a:gd name="connsiteX29" fmla="*/ 128527 w 460479"/>
                <a:gd name="connsiteY29" fmla="*/ 189833 h 601665"/>
                <a:gd name="connsiteX30" fmla="*/ 134130 w 460479"/>
                <a:gd name="connsiteY30" fmla="*/ 189833 h 601665"/>
                <a:gd name="connsiteX31" fmla="*/ 134130 w 460479"/>
                <a:gd name="connsiteY31" fmla="*/ 178416 h 601665"/>
                <a:gd name="connsiteX32" fmla="*/ 100513 w 460479"/>
                <a:gd name="connsiteY32" fmla="*/ 178416 h 601665"/>
                <a:gd name="connsiteX33" fmla="*/ 207923 w 460479"/>
                <a:gd name="connsiteY33" fmla="*/ 127159 h 601665"/>
                <a:gd name="connsiteX34" fmla="*/ 244466 w 460479"/>
                <a:gd name="connsiteY34" fmla="*/ 127159 h 601665"/>
                <a:gd name="connsiteX35" fmla="*/ 244466 w 460479"/>
                <a:gd name="connsiteY35" fmla="*/ 133478 h 601665"/>
                <a:gd name="connsiteX36" fmla="*/ 214257 w 460479"/>
                <a:gd name="connsiteY36" fmla="*/ 133478 h 601665"/>
                <a:gd name="connsiteX37" fmla="*/ 214257 w 460479"/>
                <a:gd name="connsiteY37" fmla="*/ 231913 h 601665"/>
                <a:gd name="connsiteX38" fmla="*/ 189164 w 460479"/>
                <a:gd name="connsiteY38" fmla="*/ 231913 h 601665"/>
                <a:gd name="connsiteX39" fmla="*/ 189164 w 460479"/>
                <a:gd name="connsiteY39" fmla="*/ 295105 h 601665"/>
                <a:gd name="connsiteX40" fmla="*/ 183074 w 460479"/>
                <a:gd name="connsiteY40" fmla="*/ 295105 h 601665"/>
                <a:gd name="connsiteX41" fmla="*/ 183074 w 460479"/>
                <a:gd name="connsiteY41" fmla="*/ 162401 h 601665"/>
                <a:gd name="connsiteX42" fmla="*/ 189164 w 460479"/>
                <a:gd name="connsiteY42" fmla="*/ 162401 h 601665"/>
                <a:gd name="connsiteX43" fmla="*/ 189164 w 460479"/>
                <a:gd name="connsiteY43" fmla="*/ 225593 h 601665"/>
                <a:gd name="connsiteX44" fmla="*/ 207923 w 460479"/>
                <a:gd name="connsiteY44" fmla="*/ 225593 h 601665"/>
                <a:gd name="connsiteX45" fmla="*/ 252016 w 460479"/>
                <a:gd name="connsiteY45" fmla="*/ 114246 h 601665"/>
                <a:gd name="connsiteX46" fmla="*/ 325545 w 460479"/>
                <a:gd name="connsiteY46" fmla="*/ 114246 h 601665"/>
                <a:gd name="connsiteX47" fmla="*/ 325545 w 460479"/>
                <a:gd name="connsiteY47" fmla="*/ 146353 h 601665"/>
                <a:gd name="connsiteX48" fmla="*/ 252016 w 460479"/>
                <a:gd name="connsiteY48" fmla="*/ 146353 h 601665"/>
                <a:gd name="connsiteX49" fmla="*/ 191055 w 460479"/>
                <a:gd name="connsiteY49" fmla="*/ 36477 h 601665"/>
                <a:gd name="connsiteX50" fmla="*/ 124145 w 460479"/>
                <a:gd name="connsiteY50" fmla="*/ 58841 h 601665"/>
                <a:gd name="connsiteX51" fmla="*/ 59126 w 460479"/>
                <a:gd name="connsiteY51" fmla="*/ 301449 h 601665"/>
                <a:gd name="connsiteX52" fmla="*/ 301913 w 460479"/>
                <a:gd name="connsiteY52" fmla="*/ 366599 h 601665"/>
                <a:gd name="connsiteX53" fmla="*/ 367176 w 460479"/>
                <a:gd name="connsiteY53" fmla="*/ 123991 h 601665"/>
                <a:gd name="connsiteX54" fmla="*/ 191055 w 460479"/>
                <a:gd name="connsiteY54" fmla="*/ 36477 h 601665"/>
                <a:gd name="connsiteX55" fmla="*/ 186669 w 460479"/>
                <a:gd name="connsiteY55" fmla="*/ 1604 h 601665"/>
                <a:gd name="connsiteX56" fmla="*/ 397615 w 460479"/>
                <a:gd name="connsiteY56" fmla="*/ 106245 h 601665"/>
                <a:gd name="connsiteX57" fmla="*/ 319690 w 460479"/>
                <a:gd name="connsiteY57" fmla="*/ 396985 h 601665"/>
                <a:gd name="connsiteX58" fmla="*/ 28443 w 460479"/>
                <a:gd name="connsiteY58" fmla="*/ 318952 h 601665"/>
                <a:gd name="connsiteX59" fmla="*/ 106612 w 460479"/>
                <a:gd name="connsiteY59" fmla="*/ 28455 h 601665"/>
                <a:gd name="connsiteX60" fmla="*/ 186669 w 460479"/>
                <a:gd name="connsiteY60" fmla="*/ 1604 h 60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60479" h="601665">
                  <a:moveTo>
                    <a:pt x="453407" y="522396"/>
                  </a:moveTo>
                  <a:cubicBezTo>
                    <a:pt x="468017" y="547681"/>
                    <a:pt x="459251" y="580017"/>
                    <a:pt x="433926" y="594604"/>
                  </a:cubicBezTo>
                  <a:cubicBezTo>
                    <a:pt x="408601" y="609192"/>
                    <a:pt x="376214" y="600439"/>
                    <a:pt x="361604" y="575154"/>
                  </a:cubicBezTo>
                  <a:close/>
                  <a:moveTo>
                    <a:pt x="373275" y="383806"/>
                  </a:moveTo>
                  <a:lnTo>
                    <a:pt x="443672" y="505844"/>
                  </a:lnTo>
                  <a:lnTo>
                    <a:pt x="352083" y="558597"/>
                  </a:lnTo>
                  <a:lnTo>
                    <a:pt x="281442" y="436559"/>
                  </a:lnTo>
                  <a:close/>
                  <a:moveTo>
                    <a:pt x="100513" y="279087"/>
                  </a:moveTo>
                  <a:lnTo>
                    <a:pt x="174324" y="279087"/>
                  </a:lnTo>
                  <a:lnTo>
                    <a:pt x="174324" y="311124"/>
                  </a:lnTo>
                  <a:lnTo>
                    <a:pt x="100513" y="311124"/>
                  </a:lnTo>
                  <a:close/>
                  <a:moveTo>
                    <a:pt x="100513" y="212685"/>
                  </a:moveTo>
                  <a:lnTo>
                    <a:pt x="174324" y="212685"/>
                  </a:lnTo>
                  <a:lnTo>
                    <a:pt x="174324" y="244781"/>
                  </a:lnTo>
                  <a:lnTo>
                    <a:pt x="140464" y="244781"/>
                  </a:lnTo>
                  <a:lnTo>
                    <a:pt x="140464" y="255723"/>
                  </a:lnTo>
                  <a:lnTo>
                    <a:pt x="146066" y="255723"/>
                  </a:lnTo>
                  <a:lnTo>
                    <a:pt x="137297" y="273230"/>
                  </a:lnTo>
                  <a:lnTo>
                    <a:pt x="128527" y="255723"/>
                  </a:lnTo>
                  <a:lnTo>
                    <a:pt x="134130" y="255723"/>
                  </a:lnTo>
                  <a:lnTo>
                    <a:pt x="134130" y="244781"/>
                  </a:lnTo>
                  <a:lnTo>
                    <a:pt x="100513" y="244781"/>
                  </a:lnTo>
                  <a:close/>
                  <a:moveTo>
                    <a:pt x="100513" y="146353"/>
                  </a:moveTo>
                  <a:lnTo>
                    <a:pt x="174324" y="146353"/>
                  </a:lnTo>
                  <a:lnTo>
                    <a:pt x="174324" y="178416"/>
                  </a:lnTo>
                  <a:lnTo>
                    <a:pt x="140464" y="178416"/>
                  </a:lnTo>
                  <a:lnTo>
                    <a:pt x="140464" y="189833"/>
                  </a:lnTo>
                  <a:lnTo>
                    <a:pt x="146066" y="189833"/>
                  </a:lnTo>
                  <a:lnTo>
                    <a:pt x="137297" y="207322"/>
                  </a:lnTo>
                  <a:lnTo>
                    <a:pt x="128527" y="189833"/>
                  </a:lnTo>
                  <a:lnTo>
                    <a:pt x="134130" y="189833"/>
                  </a:lnTo>
                  <a:lnTo>
                    <a:pt x="134130" y="178416"/>
                  </a:lnTo>
                  <a:lnTo>
                    <a:pt x="100513" y="178416"/>
                  </a:lnTo>
                  <a:close/>
                  <a:moveTo>
                    <a:pt x="207923" y="127159"/>
                  </a:moveTo>
                  <a:lnTo>
                    <a:pt x="244466" y="127159"/>
                  </a:lnTo>
                  <a:lnTo>
                    <a:pt x="244466" y="133478"/>
                  </a:lnTo>
                  <a:lnTo>
                    <a:pt x="214257" y="133478"/>
                  </a:lnTo>
                  <a:lnTo>
                    <a:pt x="214257" y="231913"/>
                  </a:lnTo>
                  <a:lnTo>
                    <a:pt x="189164" y="231913"/>
                  </a:lnTo>
                  <a:lnTo>
                    <a:pt x="189164" y="295105"/>
                  </a:lnTo>
                  <a:lnTo>
                    <a:pt x="183074" y="295105"/>
                  </a:lnTo>
                  <a:lnTo>
                    <a:pt x="183074" y="162401"/>
                  </a:lnTo>
                  <a:lnTo>
                    <a:pt x="189164" y="162401"/>
                  </a:lnTo>
                  <a:lnTo>
                    <a:pt x="189164" y="225593"/>
                  </a:lnTo>
                  <a:lnTo>
                    <a:pt x="207923" y="225593"/>
                  </a:lnTo>
                  <a:close/>
                  <a:moveTo>
                    <a:pt x="252016" y="114246"/>
                  </a:moveTo>
                  <a:lnTo>
                    <a:pt x="325545" y="114246"/>
                  </a:lnTo>
                  <a:lnTo>
                    <a:pt x="325545" y="146353"/>
                  </a:lnTo>
                  <a:lnTo>
                    <a:pt x="252016" y="146353"/>
                  </a:lnTo>
                  <a:close/>
                  <a:moveTo>
                    <a:pt x="191055" y="36477"/>
                  </a:moveTo>
                  <a:cubicBezTo>
                    <a:pt x="168131" y="39288"/>
                    <a:pt x="145392" y="46626"/>
                    <a:pt x="124145" y="58841"/>
                  </a:cubicBezTo>
                  <a:cubicBezTo>
                    <a:pt x="39157" y="107946"/>
                    <a:pt x="9935" y="216610"/>
                    <a:pt x="59126" y="301449"/>
                  </a:cubicBezTo>
                  <a:cubicBezTo>
                    <a:pt x="108073" y="386289"/>
                    <a:pt x="217169" y="415460"/>
                    <a:pt x="301913" y="366599"/>
                  </a:cubicBezTo>
                  <a:cubicBezTo>
                    <a:pt x="386901" y="317494"/>
                    <a:pt x="416123" y="208831"/>
                    <a:pt x="367176" y="123991"/>
                  </a:cubicBezTo>
                  <a:cubicBezTo>
                    <a:pt x="330283" y="60361"/>
                    <a:pt x="259830" y="28044"/>
                    <a:pt x="191055" y="36477"/>
                  </a:cubicBezTo>
                  <a:close/>
                  <a:moveTo>
                    <a:pt x="186669" y="1604"/>
                  </a:moveTo>
                  <a:cubicBezTo>
                    <a:pt x="269038" y="-8572"/>
                    <a:pt x="353600" y="30035"/>
                    <a:pt x="397615" y="106245"/>
                  </a:cubicBezTo>
                  <a:cubicBezTo>
                    <a:pt x="456303" y="207858"/>
                    <a:pt x="421480" y="338400"/>
                    <a:pt x="319690" y="396985"/>
                  </a:cubicBezTo>
                  <a:cubicBezTo>
                    <a:pt x="217899" y="455571"/>
                    <a:pt x="87130" y="420809"/>
                    <a:pt x="28443" y="318952"/>
                  </a:cubicBezTo>
                  <a:cubicBezTo>
                    <a:pt x="-30245" y="217582"/>
                    <a:pt x="4822" y="87040"/>
                    <a:pt x="106612" y="28455"/>
                  </a:cubicBezTo>
                  <a:cubicBezTo>
                    <a:pt x="131999" y="13808"/>
                    <a:pt x="159212" y="4996"/>
                    <a:pt x="186669" y="1604"/>
                  </a:cubicBezTo>
                  <a:close/>
                </a:path>
              </a:pathLst>
            </a:custGeom>
            <a:solidFill>
              <a:schemeClr val="bg1"/>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cxnSp>
          <p:nvCxnSpPr>
            <p:cNvPr id="68" name="直接连接符 67"/>
            <p:cNvCxnSpPr/>
            <p:nvPr/>
          </p:nvCxnSpPr>
          <p:spPr>
            <a:xfrm>
              <a:off x="6597873" y="5069777"/>
              <a:ext cx="1858090" cy="0"/>
            </a:xfrm>
            <a:prstGeom prst="line">
              <a:avLst/>
            </a:prstGeom>
            <a:grpFill/>
            <a:ln w="6350" cap="flat" cmpd="sng" algn="ctr">
              <a:solidFill>
                <a:srgbClr val="FFFFFF">
                  <a:alpha val="40000"/>
                </a:srgbClr>
              </a:solidFill>
              <a:prstDash val="solid"/>
              <a:miter lim="800000"/>
            </a:ln>
            <a:effectLst/>
          </p:spPr>
        </p:cxnSp>
      </p:grpSp>
      <p:grpSp>
        <p:nvGrpSpPr>
          <p:cNvPr id="69" name="组合 68"/>
          <p:cNvGrpSpPr/>
          <p:nvPr/>
        </p:nvGrpSpPr>
        <p:grpSpPr>
          <a:xfrm>
            <a:off x="9025586" y="4020814"/>
            <a:ext cx="2457976" cy="1922400"/>
            <a:chOff x="9025586" y="4020814"/>
            <a:chExt cx="2457976" cy="1922400"/>
          </a:xfrm>
          <a:solidFill>
            <a:schemeClr val="accent1"/>
          </a:solidFill>
        </p:grpSpPr>
        <p:sp>
          <p:nvSpPr>
            <p:cNvPr id="70" name="矩形: 圆角 8"/>
            <p:cNvSpPr/>
            <p:nvPr/>
          </p:nvSpPr>
          <p:spPr>
            <a:xfrm>
              <a:off x="9025586" y="4020814"/>
              <a:ext cx="2457976" cy="1922400"/>
            </a:xfrm>
            <a:prstGeom prst="roundRect">
              <a:avLst>
                <a:gd name="adj" fmla="val 5800"/>
              </a:avLst>
            </a:prstGeom>
            <a:grpFill/>
            <a:ln w="12700" cap="flat" cmpd="sng" algn="ctr">
              <a:noFill/>
              <a:prstDash val="solid"/>
              <a:miter lim="800000"/>
            </a:ln>
            <a:effectLst>
              <a:outerShdw blurRad="190500" sx="102000" sy="102000" algn="ctr" rotWithShape="0">
                <a:srgbClr val="194AFE">
                  <a:alpha val="24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71" name="文本框 70"/>
            <p:cNvSpPr txBox="1"/>
            <p:nvPr/>
          </p:nvSpPr>
          <p:spPr>
            <a:xfrm>
              <a:off x="9534573" y="4701734"/>
              <a:ext cx="1440000" cy="338554"/>
            </a:xfrm>
            <a:prstGeom prst="rect">
              <a:avLst/>
            </a:prstGeom>
            <a:grp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a:ln>
                    <a:noFill/>
                  </a:ln>
                  <a:solidFill>
                    <a:srgbClr val="FFFFFF"/>
                  </a:solidFill>
                  <a:effectLst/>
                  <a:uLnTx/>
                  <a:uFillTx/>
                  <a:latin typeface="微软雅黑" panose="020B0503020204020204" charset="-122"/>
                </a:rPr>
                <a:t>统一工作台</a:t>
              </a:r>
              <a:endParaRPr kumimoji="0" lang="zh-CN" altLang="en-US" sz="1600" b="0" i="0" u="none" strike="noStrike" kern="0" cap="none" spc="0" normalizeH="0" baseline="0" noProof="0">
                <a:ln>
                  <a:noFill/>
                </a:ln>
                <a:solidFill>
                  <a:srgbClr val="FFFFFF"/>
                </a:solidFill>
                <a:effectLst/>
                <a:uLnTx/>
                <a:uFillTx/>
                <a:latin typeface="微软雅黑" panose="020B0503020204020204" charset="-122"/>
              </a:endParaRPr>
            </a:p>
          </p:txBody>
        </p:sp>
        <p:sp>
          <p:nvSpPr>
            <p:cNvPr id="72" name="文本框 71"/>
            <p:cNvSpPr txBox="1"/>
            <p:nvPr/>
          </p:nvSpPr>
          <p:spPr>
            <a:xfrm>
              <a:off x="9068808" y="5028872"/>
              <a:ext cx="2397501" cy="738664"/>
            </a:xfrm>
            <a:prstGeom prst="rect">
              <a:avLst/>
            </a:prstGeom>
            <a:grp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微软雅黑" panose="020B0503020204020204" charset="-122"/>
                </a:rPr>
                <a:t>报表中心门户空间统一入口</a:t>
              </a:r>
              <a:endParaRPr kumimoji="0" lang="en-US" altLang="zh-CN" sz="1400" b="0" i="0" u="none" strike="noStrike" kern="0" cap="none" spc="0" normalizeH="0" baseline="0" noProof="0">
                <a:ln>
                  <a:noFill/>
                </a:ln>
                <a:solidFill>
                  <a:srgbClr val="FFFFFF"/>
                </a:solidFill>
                <a:effectLst/>
                <a:uLnTx/>
                <a:uFillTx/>
                <a:latin typeface="微软雅黑" panose="020B0503020204020204" charset="-122"/>
              </a:endParaRPr>
            </a:p>
            <a:p>
              <a:pPr marL="0" marR="0" lvl="0" indent="0" algn="ctr" defTabSz="914400" eaLnBrk="1" fontAlgn="auto" latinLnBrk="0" hangingPunct="1">
                <a:lnSpc>
                  <a:spcPct val="15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微软雅黑" panose="020B0503020204020204" charset="-122"/>
                </a:rPr>
                <a:t>多栏目一屏化建设</a:t>
              </a:r>
              <a:endParaRPr kumimoji="0" lang="zh-CN" altLang="en-US" sz="1400" b="0" i="0" u="none" strike="noStrike" kern="0" cap="none" spc="0" normalizeH="0" baseline="0" noProof="0">
                <a:ln>
                  <a:noFill/>
                </a:ln>
                <a:solidFill>
                  <a:srgbClr val="FFFFFF"/>
                </a:solidFill>
                <a:effectLst/>
                <a:uLnTx/>
                <a:uFillTx/>
                <a:latin typeface="微软雅黑" panose="020B0503020204020204" charset="-122"/>
              </a:endParaRPr>
            </a:p>
          </p:txBody>
        </p:sp>
        <p:sp>
          <p:nvSpPr>
            <p:cNvPr id="73" name="Rounded Rectangle 17"/>
            <p:cNvSpPr/>
            <p:nvPr/>
          </p:nvSpPr>
          <p:spPr>
            <a:xfrm>
              <a:off x="10110370" y="4239482"/>
              <a:ext cx="424280" cy="388910"/>
            </a:xfrm>
            <a:custGeom>
              <a:avLst/>
              <a:gdLst>
                <a:gd name="T0" fmla="*/ 10880 w 11520"/>
                <a:gd name="T1" fmla="*/ 0 h 10560"/>
                <a:gd name="T2" fmla="*/ 640 w 11520"/>
                <a:gd name="T3" fmla="*/ 0 h 10560"/>
                <a:gd name="T4" fmla="*/ 0 w 11520"/>
                <a:gd name="T5" fmla="*/ 640 h 10560"/>
                <a:gd name="T6" fmla="*/ 0 w 11520"/>
                <a:gd name="T7" fmla="*/ 8000 h 10560"/>
                <a:gd name="T8" fmla="*/ 640 w 11520"/>
                <a:gd name="T9" fmla="*/ 8640 h 10560"/>
                <a:gd name="T10" fmla="*/ 4480 w 11520"/>
                <a:gd name="T11" fmla="*/ 8640 h 10560"/>
                <a:gd name="T12" fmla="*/ 4480 w 11520"/>
                <a:gd name="T13" fmla="*/ 9920 h 10560"/>
                <a:gd name="T14" fmla="*/ 960 w 11520"/>
                <a:gd name="T15" fmla="*/ 9920 h 10560"/>
                <a:gd name="T16" fmla="*/ 640 w 11520"/>
                <a:gd name="T17" fmla="*/ 10240 h 10560"/>
                <a:gd name="T18" fmla="*/ 960 w 11520"/>
                <a:gd name="T19" fmla="*/ 10560 h 10560"/>
                <a:gd name="T20" fmla="*/ 10560 w 11520"/>
                <a:gd name="T21" fmla="*/ 10560 h 10560"/>
                <a:gd name="T22" fmla="*/ 10880 w 11520"/>
                <a:gd name="T23" fmla="*/ 10240 h 10560"/>
                <a:gd name="T24" fmla="*/ 10560 w 11520"/>
                <a:gd name="T25" fmla="*/ 9920 h 10560"/>
                <a:gd name="T26" fmla="*/ 7040 w 11520"/>
                <a:gd name="T27" fmla="*/ 9920 h 10560"/>
                <a:gd name="T28" fmla="*/ 7040 w 11520"/>
                <a:gd name="T29" fmla="*/ 8640 h 10560"/>
                <a:gd name="T30" fmla="*/ 10880 w 11520"/>
                <a:gd name="T31" fmla="*/ 8640 h 10560"/>
                <a:gd name="T32" fmla="*/ 11520 w 11520"/>
                <a:gd name="T33" fmla="*/ 8000 h 10560"/>
                <a:gd name="T34" fmla="*/ 11520 w 11520"/>
                <a:gd name="T35" fmla="*/ 640 h 10560"/>
                <a:gd name="T36" fmla="*/ 10880 w 11520"/>
                <a:gd name="T37" fmla="*/ 0 h 10560"/>
                <a:gd name="T38" fmla="*/ 6400 w 11520"/>
                <a:gd name="T39" fmla="*/ 9920 h 10560"/>
                <a:gd name="T40" fmla="*/ 5120 w 11520"/>
                <a:gd name="T41" fmla="*/ 9920 h 10560"/>
                <a:gd name="T42" fmla="*/ 5120 w 11520"/>
                <a:gd name="T43" fmla="*/ 8640 h 10560"/>
                <a:gd name="T44" fmla="*/ 6400 w 11520"/>
                <a:gd name="T45" fmla="*/ 8640 h 10560"/>
                <a:gd name="T46" fmla="*/ 6400 w 11520"/>
                <a:gd name="T47" fmla="*/ 9920 h 10560"/>
                <a:gd name="T48" fmla="*/ 10880 w 11520"/>
                <a:gd name="T49" fmla="*/ 8000 h 10560"/>
                <a:gd name="T50" fmla="*/ 640 w 11520"/>
                <a:gd name="T51" fmla="*/ 8000 h 10560"/>
                <a:gd name="T52" fmla="*/ 640 w 11520"/>
                <a:gd name="T53" fmla="*/ 640 h 10560"/>
                <a:gd name="T54" fmla="*/ 10880 w 11520"/>
                <a:gd name="T55" fmla="*/ 640 h 10560"/>
                <a:gd name="T56" fmla="*/ 10880 w 11520"/>
                <a:gd name="T57" fmla="*/ 8000 h 10560"/>
                <a:gd name="T58" fmla="*/ 2880 w 11520"/>
                <a:gd name="T59" fmla="*/ 6720 h 10560"/>
                <a:gd name="T60" fmla="*/ 3200 w 11520"/>
                <a:gd name="T61" fmla="*/ 6400 h 10560"/>
                <a:gd name="T62" fmla="*/ 3200 w 11520"/>
                <a:gd name="T63" fmla="*/ 4800 h 10560"/>
                <a:gd name="T64" fmla="*/ 2880 w 11520"/>
                <a:gd name="T65" fmla="*/ 4480 h 10560"/>
                <a:gd name="T66" fmla="*/ 2560 w 11520"/>
                <a:gd name="T67" fmla="*/ 4800 h 10560"/>
                <a:gd name="T68" fmla="*/ 2560 w 11520"/>
                <a:gd name="T69" fmla="*/ 6400 h 10560"/>
                <a:gd name="T70" fmla="*/ 2880 w 11520"/>
                <a:gd name="T71" fmla="*/ 6720 h 10560"/>
                <a:gd name="T72" fmla="*/ 4800 w 11520"/>
                <a:gd name="T73" fmla="*/ 6720 h 10560"/>
                <a:gd name="T74" fmla="*/ 5120 w 11520"/>
                <a:gd name="T75" fmla="*/ 6400 h 10560"/>
                <a:gd name="T76" fmla="*/ 5120 w 11520"/>
                <a:gd name="T77" fmla="*/ 3520 h 10560"/>
                <a:gd name="T78" fmla="*/ 4800 w 11520"/>
                <a:gd name="T79" fmla="*/ 3200 h 10560"/>
                <a:gd name="T80" fmla="*/ 4480 w 11520"/>
                <a:gd name="T81" fmla="*/ 3520 h 10560"/>
                <a:gd name="T82" fmla="*/ 4480 w 11520"/>
                <a:gd name="T83" fmla="*/ 6400 h 10560"/>
                <a:gd name="T84" fmla="*/ 4800 w 11520"/>
                <a:gd name="T85" fmla="*/ 6720 h 10560"/>
                <a:gd name="T86" fmla="*/ 6720 w 11520"/>
                <a:gd name="T87" fmla="*/ 6720 h 10560"/>
                <a:gd name="T88" fmla="*/ 7040 w 11520"/>
                <a:gd name="T89" fmla="*/ 6400 h 10560"/>
                <a:gd name="T90" fmla="*/ 7040 w 11520"/>
                <a:gd name="T91" fmla="*/ 4160 h 10560"/>
                <a:gd name="T92" fmla="*/ 6720 w 11520"/>
                <a:gd name="T93" fmla="*/ 3840 h 10560"/>
                <a:gd name="T94" fmla="*/ 6400 w 11520"/>
                <a:gd name="T95" fmla="*/ 4160 h 10560"/>
                <a:gd name="T96" fmla="*/ 6400 w 11520"/>
                <a:gd name="T97" fmla="*/ 6400 h 10560"/>
                <a:gd name="T98" fmla="*/ 6720 w 11520"/>
                <a:gd name="T99" fmla="*/ 6720 h 10560"/>
                <a:gd name="T100" fmla="*/ 8640 w 11520"/>
                <a:gd name="T101" fmla="*/ 6720 h 10560"/>
                <a:gd name="T102" fmla="*/ 8960 w 11520"/>
                <a:gd name="T103" fmla="*/ 6400 h 10560"/>
                <a:gd name="T104" fmla="*/ 8960 w 11520"/>
                <a:gd name="T105" fmla="*/ 2880 h 10560"/>
                <a:gd name="T106" fmla="*/ 8640 w 11520"/>
                <a:gd name="T107" fmla="*/ 2560 h 10560"/>
                <a:gd name="T108" fmla="*/ 8320 w 11520"/>
                <a:gd name="T109" fmla="*/ 2880 h 10560"/>
                <a:gd name="T110" fmla="*/ 8320 w 11520"/>
                <a:gd name="T111" fmla="*/ 6400 h 10560"/>
                <a:gd name="T112" fmla="*/ 8640 w 11520"/>
                <a:gd name="T113" fmla="*/ 6720 h 10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520" h="10560">
                  <a:moveTo>
                    <a:pt x="10880" y="0"/>
                  </a:moveTo>
                  <a:lnTo>
                    <a:pt x="640" y="0"/>
                  </a:lnTo>
                  <a:cubicBezTo>
                    <a:pt x="288" y="0"/>
                    <a:pt x="0" y="288"/>
                    <a:pt x="0" y="640"/>
                  </a:cubicBezTo>
                  <a:lnTo>
                    <a:pt x="0" y="8000"/>
                  </a:lnTo>
                  <a:cubicBezTo>
                    <a:pt x="0" y="8352"/>
                    <a:pt x="288" y="8640"/>
                    <a:pt x="640" y="8640"/>
                  </a:cubicBezTo>
                  <a:lnTo>
                    <a:pt x="4480" y="8640"/>
                  </a:lnTo>
                  <a:lnTo>
                    <a:pt x="4480" y="9920"/>
                  </a:lnTo>
                  <a:lnTo>
                    <a:pt x="960" y="9920"/>
                  </a:lnTo>
                  <a:cubicBezTo>
                    <a:pt x="800" y="9920"/>
                    <a:pt x="640" y="10080"/>
                    <a:pt x="640" y="10240"/>
                  </a:cubicBezTo>
                  <a:cubicBezTo>
                    <a:pt x="640" y="10400"/>
                    <a:pt x="800" y="10560"/>
                    <a:pt x="960" y="10560"/>
                  </a:cubicBezTo>
                  <a:lnTo>
                    <a:pt x="10560" y="10560"/>
                  </a:lnTo>
                  <a:cubicBezTo>
                    <a:pt x="10720" y="10560"/>
                    <a:pt x="10880" y="10400"/>
                    <a:pt x="10880" y="10240"/>
                  </a:cubicBezTo>
                  <a:cubicBezTo>
                    <a:pt x="10880" y="10080"/>
                    <a:pt x="10720" y="9920"/>
                    <a:pt x="10560" y="9920"/>
                  </a:cubicBezTo>
                  <a:lnTo>
                    <a:pt x="7040" y="9920"/>
                  </a:lnTo>
                  <a:lnTo>
                    <a:pt x="7040" y="8640"/>
                  </a:lnTo>
                  <a:lnTo>
                    <a:pt x="10880" y="8640"/>
                  </a:lnTo>
                  <a:cubicBezTo>
                    <a:pt x="11232" y="8640"/>
                    <a:pt x="11520" y="8352"/>
                    <a:pt x="11520" y="8000"/>
                  </a:cubicBezTo>
                  <a:lnTo>
                    <a:pt x="11520" y="640"/>
                  </a:lnTo>
                  <a:cubicBezTo>
                    <a:pt x="11520" y="288"/>
                    <a:pt x="11232" y="0"/>
                    <a:pt x="10880" y="0"/>
                  </a:cubicBezTo>
                  <a:close/>
                  <a:moveTo>
                    <a:pt x="6400" y="9920"/>
                  </a:moveTo>
                  <a:lnTo>
                    <a:pt x="5120" y="9920"/>
                  </a:lnTo>
                  <a:lnTo>
                    <a:pt x="5120" y="8640"/>
                  </a:lnTo>
                  <a:lnTo>
                    <a:pt x="6400" y="8640"/>
                  </a:lnTo>
                  <a:lnTo>
                    <a:pt x="6400" y="9920"/>
                  </a:lnTo>
                  <a:close/>
                  <a:moveTo>
                    <a:pt x="10880" y="8000"/>
                  </a:moveTo>
                  <a:lnTo>
                    <a:pt x="640" y="8000"/>
                  </a:lnTo>
                  <a:lnTo>
                    <a:pt x="640" y="640"/>
                  </a:lnTo>
                  <a:lnTo>
                    <a:pt x="10880" y="640"/>
                  </a:lnTo>
                  <a:lnTo>
                    <a:pt x="10880" y="8000"/>
                  </a:lnTo>
                  <a:close/>
                  <a:moveTo>
                    <a:pt x="2880" y="6720"/>
                  </a:moveTo>
                  <a:cubicBezTo>
                    <a:pt x="3040" y="6720"/>
                    <a:pt x="3200" y="6560"/>
                    <a:pt x="3200" y="6400"/>
                  </a:cubicBezTo>
                  <a:lnTo>
                    <a:pt x="3200" y="4800"/>
                  </a:lnTo>
                  <a:cubicBezTo>
                    <a:pt x="3200" y="4640"/>
                    <a:pt x="3040" y="4480"/>
                    <a:pt x="2880" y="4480"/>
                  </a:cubicBezTo>
                  <a:cubicBezTo>
                    <a:pt x="2720" y="4480"/>
                    <a:pt x="2560" y="4640"/>
                    <a:pt x="2560" y="4800"/>
                  </a:cubicBezTo>
                  <a:lnTo>
                    <a:pt x="2560" y="6400"/>
                  </a:lnTo>
                  <a:cubicBezTo>
                    <a:pt x="2560" y="6560"/>
                    <a:pt x="2720" y="6720"/>
                    <a:pt x="2880" y="6720"/>
                  </a:cubicBezTo>
                  <a:close/>
                  <a:moveTo>
                    <a:pt x="4800" y="6720"/>
                  </a:moveTo>
                  <a:cubicBezTo>
                    <a:pt x="4960" y="6720"/>
                    <a:pt x="5120" y="6560"/>
                    <a:pt x="5120" y="6400"/>
                  </a:cubicBezTo>
                  <a:lnTo>
                    <a:pt x="5120" y="3520"/>
                  </a:lnTo>
                  <a:cubicBezTo>
                    <a:pt x="5120" y="3360"/>
                    <a:pt x="4960" y="3200"/>
                    <a:pt x="4800" y="3200"/>
                  </a:cubicBezTo>
                  <a:cubicBezTo>
                    <a:pt x="4640" y="3200"/>
                    <a:pt x="4480" y="3360"/>
                    <a:pt x="4480" y="3520"/>
                  </a:cubicBezTo>
                  <a:lnTo>
                    <a:pt x="4480" y="6400"/>
                  </a:lnTo>
                  <a:cubicBezTo>
                    <a:pt x="4480" y="6560"/>
                    <a:pt x="4640" y="6720"/>
                    <a:pt x="4800" y="6720"/>
                  </a:cubicBezTo>
                  <a:close/>
                  <a:moveTo>
                    <a:pt x="6720" y="6720"/>
                  </a:moveTo>
                  <a:cubicBezTo>
                    <a:pt x="6880" y="6720"/>
                    <a:pt x="7040" y="6560"/>
                    <a:pt x="7040" y="6400"/>
                  </a:cubicBezTo>
                  <a:lnTo>
                    <a:pt x="7040" y="4160"/>
                  </a:lnTo>
                  <a:cubicBezTo>
                    <a:pt x="7040" y="4000"/>
                    <a:pt x="6880" y="3840"/>
                    <a:pt x="6720" y="3840"/>
                  </a:cubicBezTo>
                  <a:cubicBezTo>
                    <a:pt x="6560" y="3840"/>
                    <a:pt x="6400" y="4000"/>
                    <a:pt x="6400" y="4160"/>
                  </a:cubicBezTo>
                  <a:lnTo>
                    <a:pt x="6400" y="6400"/>
                  </a:lnTo>
                  <a:cubicBezTo>
                    <a:pt x="6400" y="6560"/>
                    <a:pt x="6560" y="6720"/>
                    <a:pt x="6720" y="6720"/>
                  </a:cubicBezTo>
                  <a:close/>
                  <a:moveTo>
                    <a:pt x="8640" y="6720"/>
                  </a:moveTo>
                  <a:cubicBezTo>
                    <a:pt x="8800" y="6720"/>
                    <a:pt x="8960" y="6560"/>
                    <a:pt x="8960" y="6400"/>
                  </a:cubicBezTo>
                  <a:lnTo>
                    <a:pt x="8960" y="2880"/>
                  </a:lnTo>
                  <a:cubicBezTo>
                    <a:pt x="8960" y="2720"/>
                    <a:pt x="8800" y="2560"/>
                    <a:pt x="8640" y="2560"/>
                  </a:cubicBezTo>
                  <a:cubicBezTo>
                    <a:pt x="8480" y="2560"/>
                    <a:pt x="8320" y="2720"/>
                    <a:pt x="8320" y="2880"/>
                  </a:cubicBezTo>
                  <a:lnTo>
                    <a:pt x="8320" y="6400"/>
                  </a:lnTo>
                  <a:cubicBezTo>
                    <a:pt x="8320" y="6560"/>
                    <a:pt x="8480" y="6720"/>
                    <a:pt x="8640" y="6720"/>
                  </a:cubicBezTo>
                  <a:close/>
                </a:path>
              </a:pathLst>
            </a:custGeom>
            <a:solidFill>
              <a:schemeClr val="bg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cxnSp>
          <p:nvCxnSpPr>
            <p:cNvPr id="74" name="直接连接符 73"/>
            <p:cNvCxnSpPr/>
            <p:nvPr/>
          </p:nvCxnSpPr>
          <p:spPr>
            <a:xfrm>
              <a:off x="9330077" y="5069777"/>
              <a:ext cx="1858090" cy="0"/>
            </a:xfrm>
            <a:prstGeom prst="line">
              <a:avLst/>
            </a:prstGeom>
            <a:grpFill/>
            <a:ln w="6350" cap="flat" cmpd="sng" algn="ctr">
              <a:solidFill>
                <a:srgbClr val="FFFFFF">
                  <a:alpha val="40000"/>
                </a:srgbClr>
              </a:solidFill>
              <a:prstDash val="solid"/>
              <a:miter lim="800000"/>
            </a:ln>
            <a:effectLst/>
          </p:spPr>
        </p:cxnSp>
      </p:grpSp>
      <p:grpSp>
        <p:nvGrpSpPr>
          <p:cNvPr id="75" name="Group 3"/>
          <p:cNvGrpSpPr/>
          <p:nvPr/>
        </p:nvGrpSpPr>
        <p:grpSpPr>
          <a:xfrm>
            <a:off x="856402" y="1676400"/>
            <a:ext cx="2457976" cy="1921049"/>
            <a:chOff x="856402" y="1676400"/>
            <a:chExt cx="2457976" cy="1921049"/>
          </a:xfrm>
          <a:solidFill>
            <a:schemeClr val="accent1"/>
          </a:solidFill>
        </p:grpSpPr>
        <p:sp>
          <p:nvSpPr>
            <p:cNvPr id="76" name="矩形: 圆角 1"/>
            <p:cNvSpPr/>
            <p:nvPr/>
          </p:nvSpPr>
          <p:spPr>
            <a:xfrm>
              <a:off x="856402" y="1676400"/>
              <a:ext cx="2457976" cy="1921049"/>
            </a:xfrm>
            <a:prstGeom prst="roundRect">
              <a:avLst>
                <a:gd name="adj" fmla="val 5800"/>
              </a:avLst>
            </a:prstGeom>
            <a:grpFill/>
            <a:ln w="12700" cap="flat" cmpd="sng" algn="ctr">
              <a:noFill/>
              <a:prstDash val="solid"/>
              <a:miter lim="800000"/>
            </a:ln>
            <a:effectLst>
              <a:outerShdw blurRad="190500" sx="102000" sy="102000" algn="ctr" rotWithShape="0">
                <a:srgbClr val="194AFE">
                  <a:alpha val="24000"/>
                </a:srgb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77" name="文本框 120"/>
            <p:cNvSpPr txBox="1"/>
            <p:nvPr/>
          </p:nvSpPr>
          <p:spPr>
            <a:xfrm>
              <a:off x="1365390" y="2379966"/>
              <a:ext cx="1440000" cy="338554"/>
            </a:xfrm>
            <a:prstGeom prst="rect">
              <a:avLst/>
            </a:prstGeom>
            <a:grp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rPr>
                <a:t>表单流程</a:t>
              </a:r>
              <a:endParaRPr kumimoji="0" lang="zh-CN" altLang="en-US" sz="16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endParaRPr>
            </a:p>
          </p:txBody>
        </p:sp>
        <p:sp>
          <p:nvSpPr>
            <p:cNvPr id="78" name="文本框 121"/>
            <p:cNvSpPr txBox="1"/>
            <p:nvPr/>
          </p:nvSpPr>
          <p:spPr>
            <a:xfrm>
              <a:off x="1051560" y="2690324"/>
              <a:ext cx="2018914" cy="698268"/>
            </a:xfrm>
            <a:prstGeom prst="rect">
              <a:avLst/>
            </a:prstGeom>
            <a:grp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a:ln>
                    <a:noFill/>
                  </a:ln>
                  <a:solidFill>
                    <a:srgbClr val="FFFFFF"/>
                  </a:solidFill>
                  <a:effectLst/>
                  <a:uLnTx/>
                  <a:uFillTx/>
                  <a:latin typeface="微软雅黑" panose="020B0503020204020204" charset="-122"/>
                  <a:ea typeface="黑体" panose="02010609060101010101" pitchFamily="49" charset="-122"/>
                  <a:cs typeface="+mn-cs"/>
                </a:rPr>
                <a:t>管理制度落地</a:t>
              </a:r>
              <a:endParaRPr kumimoji="0" lang="en-US" altLang="zh-CN" sz="1400" b="0" i="0" u="none" strike="noStrike" kern="1200" cap="none" spc="0" normalizeH="0" baseline="0" noProof="0">
                <a:ln>
                  <a:noFill/>
                </a:ln>
                <a:solidFill>
                  <a:srgbClr val="FFFFFF"/>
                </a:solidFill>
                <a:effectLst/>
                <a:uLnTx/>
                <a:uFillTx/>
                <a:latin typeface="微软雅黑" panose="020B0503020204020204" charset="-122"/>
                <a:ea typeface="黑体" panose="02010609060101010101" pitchFamily="49" charset="-122"/>
                <a:cs typeface="+mn-cs"/>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a:ln>
                    <a:noFill/>
                  </a:ln>
                  <a:solidFill>
                    <a:srgbClr val="FFFFFF"/>
                  </a:solidFill>
                  <a:effectLst/>
                  <a:uLnTx/>
                  <a:uFillTx/>
                  <a:latin typeface="微软雅黑" panose="020B0503020204020204" charset="-122"/>
                  <a:ea typeface="黑体" panose="02010609060101010101" pitchFamily="49" charset="-122"/>
                  <a:cs typeface="+mn-cs"/>
                </a:rPr>
                <a:t>管理制度流程化信息化</a:t>
              </a:r>
              <a:endParaRPr kumimoji="0" lang="zh-CN" altLang="en-US" sz="1400" b="0" i="0" u="none" strike="noStrike" kern="1200" cap="none" spc="0" normalizeH="0" baseline="0" noProof="0">
                <a:ln>
                  <a:noFill/>
                </a:ln>
                <a:solidFill>
                  <a:srgbClr val="FFFFFF"/>
                </a:solidFill>
                <a:effectLst/>
                <a:uLnTx/>
                <a:uFillTx/>
                <a:latin typeface="微软雅黑" panose="020B0503020204020204" charset="-122"/>
                <a:ea typeface="黑体" panose="02010609060101010101" pitchFamily="49" charset="-122"/>
                <a:cs typeface="+mn-cs"/>
              </a:endParaRPr>
            </a:p>
          </p:txBody>
        </p:sp>
        <p:sp>
          <p:nvSpPr>
            <p:cNvPr id="79" name="Rounded Rectangle 10"/>
            <p:cNvSpPr/>
            <p:nvPr/>
          </p:nvSpPr>
          <p:spPr>
            <a:xfrm>
              <a:off x="1873250" y="1912043"/>
              <a:ext cx="424280" cy="356496"/>
            </a:xfrm>
            <a:custGeom>
              <a:avLst/>
              <a:gdLst>
                <a:gd name="connsiteX0" fmla="*/ 194868 w 563540"/>
                <a:gd name="connsiteY0" fmla="*/ 366811 h 473509"/>
                <a:gd name="connsiteX1" fmla="*/ 190172 w 563540"/>
                <a:gd name="connsiteY1" fmla="*/ 370328 h 473509"/>
                <a:gd name="connsiteX2" fmla="*/ 190172 w 563540"/>
                <a:gd name="connsiteY2" fmla="*/ 446541 h 473509"/>
                <a:gd name="connsiteX3" fmla="*/ 194868 w 563540"/>
                <a:gd name="connsiteY3" fmla="*/ 450059 h 473509"/>
                <a:gd name="connsiteX4" fmla="*/ 536536 w 563540"/>
                <a:gd name="connsiteY4" fmla="*/ 450059 h 473509"/>
                <a:gd name="connsiteX5" fmla="*/ 540058 w 563540"/>
                <a:gd name="connsiteY5" fmla="*/ 446541 h 473509"/>
                <a:gd name="connsiteX6" fmla="*/ 540058 w 563540"/>
                <a:gd name="connsiteY6" fmla="*/ 370328 h 473509"/>
                <a:gd name="connsiteX7" fmla="*/ 536536 w 563540"/>
                <a:gd name="connsiteY7" fmla="*/ 366811 h 473509"/>
                <a:gd name="connsiteX8" fmla="*/ 27007 w 563540"/>
                <a:gd name="connsiteY8" fmla="*/ 366811 h 473509"/>
                <a:gd name="connsiteX9" fmla="*/ 23484 w 563540"/>
                <a:gd name="connsiteY9" fmla="*/ 370328 h 473509"/>
                <a:gd name="connsiteX10" fmla="*/ 23484 w 563540"/>
                <a:gd name="connsiteY10" fmla="*/ 446541 h 473509"/>
                <a:gd name="connsiteX11" fmla="*/ 27007 w 563540"/>
                <a:gd name="connsiteY11" fmla="*/ 450059 h 473509"/>
                <a:gd name="connsiteX12" fmla="*/ 103330 w 563540"/>
                <a:gd name="connsiteY12" fmla="*/ 450059 h 473509"/>
                <a:gd name="connsiteX13" fmla="*/ 106853 w 563540"/>
                <a:gd name="connsiteY13" fmla="*/ 446541 h 473509"/>
                <a:gd name="connsiteX14" fmla="*/ 106853 w 563540"/>
                <a:gd name="connsiteY14" fmla="*/ 370328 h 473509"/>
                <a:gd name="connsiteX15" fmla="*/ 103330 w 563540"/>
                <a:gd name="connsiteY15" fmla="*/ 366811 h 473509"/>
                <a:gd name="connsiteX16" fmla="*/ 194868 w 563540"/>
                <a:gd name="connsiteY16" fmla="*/ 343360 h 473509"/>
                <a:gd name="connsiteX17" fmla="*/ 536536 w 563540"/>
                <a:gd name="connsiteY17" fmla="*/ 343360 h 473509"/>
                <a:gd name="connsiteX18" fmla="*/ 563540 w 563540"/>
                <a:gd name="connsiteY18" fmla="*/ 370328 h 473509"/>
                <a:gd name="connsiteX19" fmla="*/ 563540 w 563540"/>
                <a:gd name="connsiteY19" fmla="*/ 446541 h 473509"/>
                <a:gd name="connsiteX20" fmla="*/ 536536 w 563540"/>
                <a:gd name="connsiteY20" fmla="*/ 473509 h 473509"/>
                <a:gd name="connsiteX21" fmla="*/ 194868 w 563540"/>
                <a:gd name="connsiteY21" fmla="*/ 473509 h 473509"/>
                <a:gd name="connsiteX22" fmla="*/ 166689 w 563540"/>
                <a:gd name="connsiteY22" fmla="*/ 446541 h 473509"/>
                <a:gd name="connsiteX23" fmla="*/ 166689 w 563540"/>
                <a:gd name="connsiteY23" fmla="*/ 370328 h 473509"/>
                <a:gd name="connsiteX24" fmla="*/ 194868 w 563540"/>
                <a:gd name="connsiteY24" fmla="*/ 343360 h 473509"/>
                <a:gd name="connsiteX25" fmla="*/ 27007 w 563540"/>
                <a:gd name="connsiteY25" fmla="*/ 343360 h 473509"/>
                <a:gd name="connsiteX26" fmla="*/ 103330 w 563540"/>
                <a:gd name="connsiteY26" fmla="*/ 343360 h 473509"/>
                <a:gd name="connsiteX27" fmla="*/ 130337 w 563540"/>
                <a:gd name="connsiteY27" fmla="*/ 370328 h 473509"/>
                <a:gd name="connsiteX28" fmla="*/ 130337 w 563540"/>
                <a:gd name="connsiteY28" fmla="*/ 446541 h 473509"/>
                <a:gd name="connsiteX29" fmla="*/ 103330 w 563540"/>
                <a:gd name="connsiteY29" fmla="*/ 473509 h 473509"/>
                <a:gd name="connsiteX30" fmla="*/ 27007 w 563540"/>
                <a:gd name="connsiteY30" fmla="*/ 473509 h 473509"/>
                <a:gd name="connsiteX31" fmla="*/ 0 w 563540"/>
                <a:gd name="connsiteY31" fmla="*/ 446541 h 473509"/>
                <a:gd name="connsiteX32" fmla="*/ 0 w 563540"/>
                <a:gd name="connsiteY32" fmla="*/ 370328 h 473509"/>
                <a:gd name="connsiteX33" fmla="*/ 27007 w 563540"/>
                <a:gd name="connsiteY33" fmla="*/ 343360 h 473509"/>
                <a:gd name="connsiteX34" fmla="*/ 194868 w 563540"/>
                <a:gd name="connsiteY34" fmla="*/ 194497 h 473509"/>
                <a:gd name="connsiteX35" fmla="*/ 190172 w 563540"/>
                <a:gd name="connsiteY35" fmla="*/ 199192 h 473509"/>
                <a:gd name="connsiteX36" fmla="*/ 190172 w 563540"/>
                <a:gd name="connsiteY36" fmla="*/ 274316 h 473509"/>
                <a:gd name="connsiteX37" fmla="*/ 194868 w 563540"/>
                <a:gd name="connsiteY37" fmla="*/ 279012 h 473509"/>
                <a:gd name="connsiteX38" fmla="*/ 536536 w 563540"/>
                <a:gd name="connsiteY38" fmla="*/ 279012 h 473509"/>
                <a:gd name="connsiteX39" fmla="*/ 540058 w 563540"/>
                <a:gd name="connsiteY39" fmla="*/ 274316 h 473509"/>
                <a:gd name="connsiteX40" fmla="*/ 540058 w 563540"/>
                <a:gd name="connsiteY40" fmla="*/ 199192 h 473509"/>
                <a:gd name="connsiteX41" fmla="*/ 536536 w 563540"/>
                <a:gd name="connsiteY41" fmla="*/ 194497 h 473509"/>
                <a:gd name="connsiteX42" fmla="*/ 27007 w 563540"/>
                <a:gd name="connsiteY42" fmla="*/ 194497 h 473509"/>
                <a:gd name="connsiteX43" fmla="*/ 23484 w 563540"/>
                <a:gd name="connsiteY43" fmla="*/ 199192 h 473509"/>
                <a:gd name="connsiteX44" fmla="*/ 23484 w 563540"/>
                <a:gd name="connsiteY44" fmla="*/ 274316 h 473509"/>
                <a:gd name="connsiteX45" fmla="*/ 27007 w 563540"/>
                <a:gd name="connsiteY45" fmla="*/ 279012 h 473509"/>
                <a:gd name="connsiteX46" fmla="*/ 103330 w 563540"/>
                <a:gd name="connsiteY46" fmla="*/ 279012 h 473509"/>
                <a:gd name="connsiteX47" fmla="*/ 106853 w 563540"/>
                <a:gd name="connsiteY47" fmla="*/ 274316 h 473509"/>
                <a:gd name="connsiteX48" fmla="*/ 106853 w 563540"/>
                <a:gd name="connsiteY48" fmla="*/ 199192 h 473509"/>
                <a:gd name="connsiteX49" fmla="*/ 103330 w 563540"/>
                <a:gd name="connsiteY49" fmla="*/ 194497 h 473509"/>
                <a:gd name="connsiteX50" fmla="*/ 194868 w 563540"/>
                <a:gd name="connsiteY50" fmla="*/ 171021 h 473509"/>
                <a:gd name="connsiteX51" fmla="*/ 536536 w 563540"/>
                <a:gd name="connsiteY51" fmla="*/ 171021 h 473509"/>
                <a:gd name="connsiteX52" fmla="*/ 563540 w 563540"/>
                <a:gd name="connsiteY52" fmla="*/ 199192 h 473509"/>
                <a:gd name="connsiteX53" fmla="*/ 563540 w 563540"/>
                <a:gd name="connsiteY53" fmla="*/ 274316 h 473509"/>
                <a:gd name="connsiteX54" fmla="*/ 536536 w 563540"/>
                <a:gd name="connsiteY54" fmla="*/ 302488 h 473509"/>
                <a:gd name="connsiteX55" fmla="*/ 194868 w 563540"/>
                <a:gd name="connsiteY55" fmla="*/ 302488 h 473509"/>
                <a:gd name="connsiteX56" fmla="*/ 166689 w 563540"/>
                <a:gd name="connsiteY56" fmla="*/ 274316 h 473509"/>
                <a:gd name="connsiteX57" fmla="*/ 166689 w 563540"/>
                <a:gd name="connsiteY57" fmla="*/ 199192 h 473509"/>
                <a:gd name="connsiteX58" fmla="*/ 194868 w 563540"/>
                <a:gd name="connsiteY58" fmla="*/ 171021 h 473509"/>
                <a:gd name="connsiteX59" fmla="*/ 27007 w 563540"/>
                <a:gd name="connsiteY59" fmla="*/ 171021 h 473509"/>
                <a:gd name="connsiteX60" fmla="*/ 103330 w 563540"/>
                <a:gd name="connsiteY60" fmla="*/ 171021 h 473509"/>
                <a:gd name="connsiteX61" fmla="*/ 130337 w 563540"/>
                <a:gd name="connsiteY61" fmla="*/ 199192 h 473509"/>
                <a:gd name="connsiteX62" fmla="*/ 130337 w 563540"/>
                <a:gd name="connsiteY62" fmla="*/ 274316 h 473509"/>
                <a:gd name="connsiteX63" fmla="*/ 103330 w 563540"/>
                <a:gd name="connsiteY63" fmla="*/ 302488 h 473509"/>
                <a:gd name="connsiteX64" fmla="*/ 27007 w 563540"/>
                <a:gd name="connsiteY64" fmla="*/ 302488 h 473509"/>
                <a:gd name="connsiteX65" fmla="*/ 0 w 563540"/>
                <a:gd name="connsiteY65" fmla="*/ 274316 h 473509"/>
                <a:gd name="connsiteX66" fmla="*/ 0 w 563540"/>
                <a:gd name="connsiteY66" fmla="*/ 199192 h 473509"/>
                <a:gd name="connsiteX67" fmla="*/ 27007 w 563540"/>
                <a:gd name="connsiteY67" fmla="*/ 171021 h 473509"/>
                <a:gd name="connsiteX68" fmla="*/ 194868 w 563540"/>
                <a:gd name="connsiteY68" fmla="*/ 23450 h 473509"/>
                <a:gd name="connsiteX69" fmla="*/ 190172 w 563540"/>
                <a:gd name="connsiteY69" fmla="*/ 26968 h 473509"/>
                <a:gd name="connsiteX70" fmla="*/ 190172 w 563540"/>
                <a:gd name="connsiteY70" fmla="*/ 103181 h 473509"/>
                <a:gd name="connsiteX71" fmla="*/ 194868 w 563540"/>
                <a:gd name="connsiteY71" fmla="*/ 106698 h 473509"/>
                <a:gd name="connsiteX72" fmla="*/ 536536 w 563540"/>
                <a:gd name="connsiteY72" fmla="*/ 106698 h 473509"/>
                <a:gd name="connsiteX73" fmla="*/ 540058 w 563540"/>
                <a:gd name="connsiteY73" fmla="*/ 103181 h 473509"/>
                <a:gd name="connsiteX74" fmla="*/ 540058 w 563540"/>
                <a:gd name="connsiteY74" fmla="*/ 26968 h 473509"/>
                <a:gd name="connsiteX75" fmla="*/ 536536 w 563540"/>
                <a:gd name="connsiteY75" fmla="*/ 23450 h 473509"/>
                <a:gd name="connsiteX76" fmla="*/ 27007 w 563540"/>
                <a:gd name="connsiteY76" fmla="*/ 23450 h 473509"/>
                <a:gd name="connsiteX77" fmla="*/ 23484 w 563540"/>
                <a:gd name="connsiteY77" fmla="*/ 26968 h 473509"/>
                <a:gd name="connsiteX78" fmla="*/ 23484 w 563540"/>
                <a:gd name="connsiteY78" fmla="*/ 103181 h 473509"/>
                <a:gd name="connsiteX79" fmla="*/ 27007 w 563540"/>
                <a:gd name="connsiteY79" fmla="*/ 106698 h 473509"/>
                <a:gd name="connsiteX80" fmla="*/ 103330 w 563540"/>
                <a:gd name="connsiteY80" fmla="*/ 106698 h 473509"/>
                <a:gd name="connsiteX81" fmla="*/ 106853 w 563540"/>
                <a:gd name="connsiteY81" fmla="*/ 103181 h 473509"/>
                <a:gd name="connsiteX82" fmla="*/ 106853 w 563540"/>
                <a:gd name="connsiteY82" fmla="*/ 26968 h 473509"/>
                <a:gd name="connsiteX83" fmla="*/ 103330 w 563540"/>
                <a:gd name="connsiteY83" fmla="*/ 23450 h 473509"/>
                <a:gd name="connsiteX84" fmla="*/ 194868 w 563540"/>
                <a:gd name="connsiteY84" fmla="*/ 0 h 473509"/>
                <a:gd name="connsiteX85" fmla="*/ 536536 w 563540"/>
                <a:gd name="connsiteY85" fmla="*/ 0 h 473509"/>
                <a:gd name="connsiteX86" fmla="*/ 563540 w 563540"/>
                <a:gd name="connsiteY86" fmla="*/ 26968 h 473509"/>
                <a:gd name="connsiteX87" fmla="*/ 563540 w 563540"/>
                <a:gd name="connsiteY87" fmla="*/ 103181 h 473509"/>
                <a:gd name="connsiteX88" fmla="*/ 536536 w 563540"/>
                <a:gd name="connsiteY88" fmla="*/ 130149 h 473509"/>
                <a:gd name="connsiteX89" fmla="*/ 194868 w 563540"/>
                <a:gd name="connsiteY89" fmla="*/ 130149 h 473509"/>
                <a:gd name="connsiteX90" fmla="*/ 166689 w 563540"/>
                <a:gd name="connsiteY90" fmla="*/ 103181 h 473509"/>
                <a:gd name="connsiteX91" fmla="*/ 166689 w 563540"/>
                <a:gd name="connsiteY91" fmla="*/ 26968 h 473509"/>
                <a:gd name="connsiteX92" fmla="*/ 194868 w 563540"/>
                <a:gd name="connsiteY92" fmla="*/ 0 h 473509"/>
                <a:gd name="connsiteX93" fmla="*/ 27007 w 563540"/>
                <a:gd name="connsiteY93" fmla="*/ 0 h 473509"/>
                <a:gd name="connsiteX94" fmla="*/ 103330 w 563540"/>
                <a:gd name="connsiteY94" fmla="*/ 0 h 473509"/>
                <a:gd name="connsiteX95" fmla="*/ 130337 w 563540"/>
                <a:gd name="connsiteY95" fmla="*/ 26968 h 473509"/>
                <a:gd name="connsiteX96" fmla="*/ 130337 w 563540"/>
                <a:gd name="connsiteY96" fmla="*/ 103181 h 473509"/>
                <a:gd name="connsiteX97" fmla="*/ 103330 w 563540"/>
                <a:gd name="connsiteY97" fmla="*/ 130149 h 473509"/>
                <a:gd name="connsiteX98" fmla="*/ 27007 w 563540"/>
                <a:gd name="connsiteY98" fmla="*/ 130149 h 473509"/>
                <a:gd name="connsiteX99" fmla="*/ 0 w 563540"/>
                <a:gd name="connsiteY99" fmla="*/ 103181 h 473509"/>
                <a:gd name="connsiteX100" fmla="*/ 0 w 563540"/>
                <a:gd name="connsiteY100" fmla="*/ 26968 h 473509"/>
                <a:gd name="connsiteX101" fmla="*/ 27007 w 563540"/>
                <a:gd name="connsiteY101" fmla="*/ 0 h 47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63540" h="473509">
                  <a:moveTo>
                    <a:pt x="194868" y="366811"/>
                  </a:moveTo>
                  <a:cubicBezTo>
                    <a:pt x="192520" y="366811"/>
                    <a:pt x="190172" y="369156"/>
                    <a:pt x="190172" y="370328"/>
                  </a:cubicBezTo>
                  <a:lnTo>
                    <a:pt x="190172" y="446541"/>
                  </a:lnTo>
                  <a:cubicBezTo>
                    <a:pt x="190172" y="448886"/>
                    <a:pt x="192520" y="450059"/>
                    <a:pt x="194868" y="450059"/>
                  </a:cubicBezTo>
                  <a:lnTo>
                    <a:pt x="536536" y="450059"/>
                  </a:lnTo>
                  <a:cubicBezTo>
                    <a:pt x="538884" y="450059"/>
                    <a:pt x="540058" y="448886"/>
                    <a:pt x="540058" y="446541"/>
                  </a:cubicBezTo>
                  <a:lnTo>
                    <a:pt x="540058" y="370328"/>
                  </a:lnTo>
                  <a:cubicBezTo>
                    <a:pt x="540058" y="369156"/>
                    <a:pt x="538884" y="366811"/>
                    <a:pt x="536536" y="366811"/>
                  </a:cubicBezTo>
                  <a:close/>
                  <a:moveTo>
                    <a:pt x="27007" y="366811"/>
                  </a:moveTo>
                  <a:cubicBezTo>
                    <a:pt x="24659" y="366811"/>
                    <a:pt x="23484" y="369156"/>
                    <a:pt x="23484" y="370328"/>
                  </a:cubicBezTo>
                  <a:lnTo>
                    <a:pt x="23484" y="446541"/>
                  </a:lnTo>
                  <a:cubicBezTo>
                    <a:pt x="23484" y="448886"/>
                    <a:pt x="24659" y="450059"/>
                    <a:pt x="27007" y="450059"/>
                  </a:cubicBezTo>
                  <a:lnTo>
                    <a:pt x="103330" y="450059"/>
                  </a:lnTo>
                  <a:cubicBezTo>
                    <a:pt x="105679" y="450059"/>
                    <a:pt x="106853" y="448886"/>
                    <a:pt x="106853" y="446541"/>
                  </a:cubicBezTo>
                  <a:lnTo>
                    <a:pt x="106853" y="370328"/>
                  </a:lnTo>
                  <a:cubicBezTo>
                    <a:pt x="106853" y="369156"/>
                    <a:pt x="105679" y="366811"/>
                    <a:pt x="103330" y="366811"/>
                  </a:cubicBezTo>
                  <a:close/>
                  <a:moveTo>
                    <a:pt x="194868" y="343360"/>
                  </a:moveTo>
                  <a:lnTo>
                    <a:pt x="536536" y="343360"/>
                  </a:lnTo>
                  <a:cubicBezTo>
                    <a:pt x="551799" y="343360"/>
                    <a:pt x="563540" y="356258"/>
                    <a:pt x="563540" y="370328"/>
                  </a:cubicBezTo>
                  <a:lnTo>
                    <a:pt x="563540" y="446541"/>
                  </a:lnTo>
                  <a:cubicBezTo>
                    <a:pt x="563540" y="461784"/>
                    <a:pt x="551799" y="473509"/>
                    <a:pt x="536536" y="473509"/>
                  </a:cubicBezTo>
                  <a:lnTo>
                    <a:pt x="194868" y="473509"/>
                  </a:lnTo>
                  <a:cubicBezTo>
                    <a:pt x="179605" y="473509"/>
                    <a:pt x="166689" y="461784"/>
                    <a:pt x="166689" y="446541"/>
                  </a:cubicBezTo>
                  <a:lnTo>
                    <a:pt x="166689" y="370328"/>
                  </a:lnTo>
                  <a:cubicBezTo>
                    <a:pt x="166689" y="356258"/>
                    <a:pt x="179605" y="343360"/>
                    <a:pt x="194868" y="343360"/>
                  </a:cubicBezTo>
                  <a:close/>
                  <a:moveTo>
                    <a:pt x="27007" y="343360"/>
                  </a:moveTo>
                  <a:lnTo>
                    <a:pt x="103330" y="343360"/>
                  </a:lnTo>
                  <a:cubicBezTo>
                    <a:pt x="118595" y="343360"/>
                    <a:pt x="130337" y="356258"/>
                    <a:pt x="130337" y="370328"/>
                  </a:cubicBezTo>
                  <a:lnTo>
                    <a:pt x="130337" y="446541"/>
                  </a:lnTo>
                  <a:cubicBezTo>
                    <a:pt x="130337" y="461784"/>
                    <a:pt x="118595" y="473509"/>
                    <a:pt x="103330" y="473509"/>
                  </a:cubicBezTo>
                  <a:lnTo>
                    <a:pt x="27007" y="473509"/>
                  </a:lnTo>
                  <a:cubicBezTo>
                    <a:pt x="11742" y="473509"/>
                    <a:pt x="0" y="461784"/>
                    <a:pt x="0" y="446541"/>
                  </a:cubicBezTo>
                  <a:lnTo>
                    <a:pt x="0" y="370328"/>
                  </a:lnTo>
                  <a:cubicBezTo>
                    <a:pt x="0" y="356258"/>
                    <a:pt x="11742" y="343360"/>
                    <a:pt x="27007" y="343360"/>
                  </a:cubicBezTo>
                  <a:close/>
                  <a:moveTo>
                    <a:pt x="194868" y="194497"/>
                  </a:moveTo>
                  <a:cubicBezTo>
                    <a:pt x="192520" y="194497"/>
                    <a:pt x="190172" y="196845"/>
                    <a:pt x="190172" y="199192"/>
                  </a:cubicBezTo>
                  <a:lnTo>
                    <a:pt x="190172" y="274316"/>
                  </a:lnTo>
                  <a:cubicBezTo>
                    <a:pt x="190172" y="276664"/>
                    <a:pt x="192520" y="279012"/>
                    <a:pt x="194868" y="279012"/>
                  </a:cubicBezTo>
                  <a:lnTo>
                    <a:pt x="536536" y="279012"/>
                  </a:lnTo>
                  <a:cubicBezTo>
                    <a:pt x="538884" y="279012"/>
                    <a:pt x="540058" y="276664"/>
                    <a:pt x="540058" y="274316"/>
                  </a:cubicBezTo>
                  <a:lnTo>
                    <a:pt x="540058" y="199192"/>
                  </a:lnTo>
                  <a:cubicBezTo>
                    <a:pt x="540058" y="196845"/>
                    <a:pt x="538884" y="194497"/>
                    <a:pt x="536536" y="194497"/>
                  </a:cubicBezTo>
                  <a:close/>
                  <a:moveTo>
                    <a:pt x="27007" y="194497"/>
                  </a:moveTo>
                  <a:cubicBezTo>
                    <a:pt x="24659" y="194497"/>
                    <a:pt x="23484" y="196845"/>
                    <a:pt x="23484" y="199192"/>
                  </a:cubicBezTo>
                  <a:lnTo>
                    <a:pt x="23484" y="274316"/>
                  </a:lnTo>
                  <a:cubicBezTo>
                    <a:pt x="23484" y="276664"/>
                    <a:pt x="24659" y="279012"/>
                    <a:pt x="27007" y="279012"/>
                  </a:cubicBezTo>
                  <a:lnTo>
                    <a:pt x="103330" y="279012"/>
                  </a:lnTo>
                  <a:cubicBezTo>
                    <a:pt x="105679" y="279012"/>
                    <a:pt x="106853" y="276664"/>
                    <a:pt x="106853" y="274316"/>
                  </a:cubicBezTo>
                  <a:lnTo>
                    <a:pt x="106853" y="199192"/>
                  </a:lnTo>
                  <a:cubicBezTo>
                    <a:pt x="106853" y="196845"/>
                    <a:pt x="105679" y="194497"/>
                    <a:pt x="103330" y="194497"/>
                  </a:cubicBezTo>
                  <a:close/>
                  <a:moveTo>
                    <a:pt x="194868" y="171021"/>
                  </a:moveTo>
                  <a:lnTo>
                    <a:pt x="536536" y="171021"/>
                  </a:lnTo>
                  <a:cubicBezTo>
                    <a:pt x="551799" y="171021"/>
                    <a:pt x="563540" y="183933"/>
                    <a:pt x="563540" y="199192"/>
                  </a:cubicBezTo>
                  <a:lnTo>
                    <a:pt x="563540" y="274316"/>
                  </a:lnTo>
                  <a:cubicBezTo>
                    <a:pt x="563540" y="289576"/>
                    <a:pt x="551799" y="302488"/>
                    <a:pt x="536536" y="302488"/>
                  </a:cubicBezTo>
                  <a:lnTo>
                    <a:pt x="194868" y="302488"/>
                  </a:lnTo>
                  <a:cubicBezTo>
                    <a:pt x="179605" y="302488"/>
                    <a:pt x="166689" y="289576"/>
                    <a:pt x="166689" y="274316"/>
                  </a:cubicBezTo>
                  <a:lnTo>
                    <a:pt x="166689" y="199192"/>
                  </a:lnTo>
                  <a:cubicBezTo>
                    <a:pt x="166689" y="183933"/>
                    <a:pt x="179605" y="171021"/>
                    <a:pt x="194868" y="171021"/>
                  </a:cubicBezTo>
                  <a:close/>
                  <a:moveTo>
                    <a:pt x="27007" y="171021"/>
                  </a:moveTo>
                  <a:lnTo>
                    <a:pt x="103330" y="171021"/>
                  </a:lnTo>
                  <a:cubicBezTo>
                    <a:pt x="118595" y="171021"/>
                    <a:pt x="130337" y="183933"/>
                    <a:pt x="130337" y="199192"/>
                  </a:cubicBezTo>
                  <a:lnTo>
                    <a:pt x="130337" y="274316"/>
                  </a:lnTo>
                  <a:cubicBezTo>
                    <a:pt x="130337" y="289576"/>
                    <a:pt x="118595" y="302488"/>
                    <a:pt x="103330" y="302488"/>
                  </a:cubicBezTo>
                  <a:lnTo>
                    <a:pt x="27007" y="302488"/>
                  </a:lnTo>
                  <a:cubicBezTo>
                    <a:pt x="11742" y="302488"/>
                    <a:pt x="0" y="289576"/>
                    <a:pt x="0" y="274316"/>
                  </a:cubicBezTo>
                  <a:lnTo>
                    <a:pt x="0" y="199192"/>
                  </a:lnTo>
                  <a:cubicBezTo>
                    <a:pt x="0" y="183933"/>
                    <a:pt x="11742" y="171021"/>
                    <a:pt x="27007" y="171021"/>
                  </a:cubicBezTo>
                  <a:close/>
                  <a:moveTo>
                    <a:pt x="194868" y="23450"/>
                  </a:moveTo>
                  <a:cubicBezTo>
                    <a:pt x="192520" y="23450"/>
                    <a:pt x="190172" y="24623"/>
                    <a:pt x="190172" y="26968"/>
                  </a:cubicBezTo>
                  <a:lnTo>
                    <a:pt x="190172" y="103181"/>
                  </a:lnTo>
                  <a:cubicBezTo>
                    <a:pt x="190172" y="104353"/>
                    <a:pt x="192520" y="106698"/>
                    <a:pt x="194868" y="106698"/>
                  </a:cubicBezTo>
                  <a:lnTo>
                    <a:pt x="536536" y="106698"/>
                  </a:lnTo>
                  <a:cubicBezTo>
                    <a:pt x="538884" y="106698"/>
                    <a:pt x="540058" y="104353"/>
                    <a:pt x="540058" y="103181"/>
                  </a:cubicBezTo>
                  <a:lnTo>
                    <a:pt x="540058" y="26968"/>
                  </a:lnTo>
                  <a:cubicBezTo>
                    <a:pt x="540058" y="24623"/>
                    <a:pt x="538884" y="23450"/>
                    <a:pt x="536536" y="23450"/>
                  </a:cubicBezTo>
                  <a:close/>
                  <a:moveTo>
                    <a:pt x="27007" y="23450"/>
                  </a:moveTo>
                  <a:cubicBezTo>
                    <a:pt x="24659" y="23450"/>
                    <a:pt x="23484" y="24623"/>
                    <a:pt x="23484" y="26968"/>
                  </a:cubicBezTo>
                  <a:lnTo>
                    <a:pt x="23484" y="103181"/>
                  </a:lnTo>
                  <a:cubicBezTo>
                    <a:pt x="23484" y="104353"/>
                    <a:pt x="24659" y="106698"/>
                    <a:pt x="27007" y="106698"/>
                  </a:cubicBezTo>
                  <a:lnTo>
                    <a:pt x="103330" y="106698"/>
                  </a:lnTo>
                  <a:cubicBezTo>
                    <a:pt x="105679" y="106698"/>
                    <a:pt x="106853" y="104353"/>
                    <a:pt x="106853" y="103181"/>
                  </a:cubicBezTo>
                  <a:lnTo>
                    <a:pt x="106853" y="26968"/>
                  </a:lnTo>
                  <a:cubicBezTo>
                    <a:pt x="106853" y="24623"/>
                    <a:pt x="105679" y="23450"/>
                    <a:pt x="103330" y="23450"/>
                  </a:cubicBezTo>
                  <a:close/>
                  <a:moveTo>
                    <a:pt x="194868" y="0"/>
                  </a:moveTo>
                  <a:lnTo>
                    <a:pt x="536536" y="0"/>
                  </a:lnTo>
                  <a:cubicBezTo>
                    <a:pt x="551799" y="0"/>
                    <a:pt x="563540" y="11725"/>
                    <a:pt x="563540" y="26968"/>
                  </a:cubicBezTo>
                  <a:lnTo>
                    <a:pt x="563540" y="103181"/>
                  </a:lnTo>
                  <a:cubicBezTo>
                    <a:pt x="563540" y="117251"/>
                    <a:pt x="551799" y="130149"/>
                    <a:pt x="536536" y="130149"/>
                  </a:cubicBezTo>
                  <a:lnTo>
                    <a:pt x="194868" y="130149"/>
                  </a:lnTo>
                  <a:cubicBezTo>
                    <a:pt x="179605" y="130149"/>
                    <a:pt x="166689" y="117251"/>
                    <a:pt x="166689" y="103181"/>
                  </a:cubicBezTo>
                  <a:lnTo>
                    <a:pt x="166689" y="26968"/>
                  </a:lnTo>
                  <a:cubicBezTo>
                    <a:pt x="166689" y="11725"/>
                    <a:pt x="179605" y="0"/>
                    <a:pt x="194868" y="0"/>
                  </a:cubicBezTo>
                  <a:close/>
                  <a:moveTo>
                    <a:pt x="27007" y="0"/>
                  </a:moveTo>
                  <a:lnTo>
                    <a:pt x="103330" y="0"/>
                  </a:lnTo>
                  <a:cubicBezTo>
                    <a:pt x="118595" y="0"/>
                    <a:pt x="130337" y="11725"/>
                    <a:pt x="130337" y="26968"/>
                  </a:cubicBezTo>
                  <a:lnTo>
                    <a:pt x="130337" y="103181"/>
                  </a:lnTo>
                  <a:cubicBezTo>
                    <a:pt x="130337" y="117251"/>
                    <a:pt x="118595" y="130149"/>
                    <a:pt x="103330" y="130149"/>
                  </a:cubicBezTo>
                  <a:lnTo>
                    <a:pt x="27007" y="130149"/>
                  </a:lnTo>
                  <a:cubicBezTo>
                    <a:pt x="11742" y="130149"/>
                    <a:pt x="0" y="117251"/>
                    <a:pt x="0" y="103181"/>
                  </a:cubicBezTo>
                  <a:lnTo>
                    <a:pt x="0" y="26968"/>
                  </a:lnTo>
                  <a:cubicBezTo>
                    <a:pt x="0" y="11725"/>
                    <a:pt x="11742" y="0"/>
                    <a:pt x="27007" y="0"/>
                  </a:cubicBezTo>
                  <a:close/>
                </a:path>
              </a:pathLst>
            </a:custGeom>
            <a:solidFill>
              <a:schemeClr val="bg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cxnSp>
          <p:nvCxnSpPr>
            <p:cNvPr id="80" name="直接连接符 79"/>
            <p:cNvCxnSpPr/>
            <p:nvPr/>
          </p:nvCxnSpPr>
          <p:spPr>
            <a:xfrm>
              <a:off x="1156345" y="2740839"/>
              <a:ext cx="1858090" cy="0"/>
            </a:xfrm>
            <a:prstGeom prst="line">
              <a:avLst/>
            </a:prstGeom>
            <a:grpFill/>
            <a:ln w="6350" cap="flat" cmpd="sng" algn="ctr">
              <a:solidFill>
                <a:srgbClr val="FFFFFF">
                  <a:alpha val="40000"/>
                </a:srgbClr>
              </a:solidFill>
              <a:prstDash val="solid"/>
              <a:miter lim="800000"/>
            </a:ln>
            <a:effectLst/>
          </p:spPr>
        </p:cxnSp>
      </p:grpSp>
      <p:grpSp>
        <p:nvGrpSpPr>
          <p:cNvPr id="81" name="组合 80"/>
          <p:cNvGrpSpPr/>
          <p:nvPr/>
        </p:nvGrpSpPr>
        <p:grpSpPr>
          <a:xfrm>
            <a:off x="3579463" y="1676400"/>
            <a:ext cx="2457976" cy="1921049"/>
            <a:chOff x="3579463" y="1676400"/>
            <a:chExt cx="2457976" cy="1921049"/>
          </a:xfrm>
          <a:solidFill>
            <a:schemeClr val="accent1"/>
          </a:solidFill>
        </p:grpSpPr>
        <p:sp>
          <p:nvSpPr>
            <p:cNvPr id="82" name="矩形: 圆角 3"/>
            <p:cNvSpPr/>
            <p:nvPr/>
          </p:nvSpPr>
          <p:spPr>
            <a:xfrm>
              <a:off x="3579463" y="1676400"/>
              <a:ext cx="2457976" cy="1921049"/>
            </a:xfrm>
            <a:prstGeom prst="roundRect">
              <a:avLst>
                <a:gd name="adj" fmla="val 5800"/>
              </a:avLst>
            </a:prstGeom>
            <a:grpFill/>
            <a:ln w="12700" cap="flat" cmpd="sng" algn="ctr">
              <a:noFill/>
              <a:prstDash val="solid"/>
              <a:miter lim="800000"/>
            </a:ln>
            <a:effectLst>
              <a:outerShdw blurRad="190500" sx="102000" sy="102000" algn="ctr" rotWithShape="0">
                <a:srgbClr val="194AFE">
                  <a:alpha val="24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83" name="文本框 82"/>
            <p:cNvSpPr txBox="1"/>
            <p:nvPr/>
          </p:nvSpPr>
          <p:spPr>
            <a:xfrm>
              <a:off x="4088451" y="2379966"/>
              <a:ext cx="1440000" cy="338554"/>
            </a:xfrm>
            <a:prstGeom prst="rect">
              <a:avLst/>
            </a:prstGeom>
            <a:grp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a:ln>
                    <a:noFill/>
                  </a:ln>
                  <a:solidFill>
                    <a:srgbClr val="FFFFFF"/>
                  </a:solidFill>
                  <a:effectLst/>
                  <a:uLnTx/>
                  <a:uFillTx/>
                  <a:latin typeface="微软雅黑" panose="020B0503020204020204" charset="-122"/>
                </a:rPr>
                <a:t>自由协同</a:t>
              </a:r>
              <a:endParaRPr kumimoji="0" lang="zh-CN" altLang="en-US" sz="1600" b="0" i="0" u="none" strike="noStrike" kern="0" cap="none" spc="0" normalizeH="0" baseline="0" noProof="0">
                <a:ln>
                  <a:noFill/>
                </a:ln>
                <a:solidFill>
                  <a:srgbClr val="FFFFFF"/>
                </a:solidFill>
                <a:effectLst/>
                <a:uLnTx/>
                <a:uFillTx/>
                <a:latin typeface="微软雅黑" panose="020B0503020204020204" charset="-122"/>
              </a:endParaRPr>
            </a:p>
          </p:txBody>
        </p:sp>
        <p:sp>
          <p:nvSpPr>
            <p:cNvPr id="84" name="文本框 83"/>
            <p:cNvSpPr txBox="1"/>
            <p:nvPr/>
          </p:nvSpPr>
          <p:spPr>
            <a:xfrm>
              <a:off x="3879405" y="2690324"/>
              <a:ext cx="1858091" cy="738664"/>
            </a:xfrm>
            <a:prstGeom prst="rect">
              <a:avLst/>
            </a:prstGeom>
            <a:grp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微软雅黑" panose="020B0503020204020204" charset="-122"/>
                </a:rPr>
                <a:t>即时非标事项处理</a:t>
              </a:r>
              <a:endParaRPr kumimoji="0" lang="en-US" altLang="zh-CN" sz="1400" b="0" i="0" u="none" strike="noStrike" kern="0" cap="none" spc="0" normalizeH="0" baseline="0" noProof="0">
                <a:ln>
                  <a:noFill/>
                </a:ln>
                <a:solidFill>
                  <a:srgbClr val="FFFFFF"/>
                </a:solidFill>
                <a:effectLst/>
                <a:uLnTx/>
                <a:uFillTx/>
                <a:latin typeface="微软雅黑" panose="020B0503020204020204" charset="-122"/>
              </a:endParaRPr>
            </a:p>
            <a:p>
              <a:pPr marL="0" marR="0" lvl="0" indent="0" algn="ctr" defTabSz="914400" eaLnBrk="1" fontAlgn="auto" latinLnBrk="0" hangingPunct="1">
                <a:lnSpc>
                  <a:spcPct val="15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微软雅黑" panose="020B0503020204020204" charset="-122"/>
                </a:rPr>
                <a:t>多组织灵活协作</a:t>
              </a:r>
              <a:endParaRPr kumimoji="0" lang="zh-CN" altLang="en-US" sz="1400" b="0" i="0" u="none" strike="noStrike" kern="0" cap="none" spc="0" normalizeH="0" baseline="0" noProof="0">
                <a:ln>
                  <a:noFill/>
                </a:ln>
                <a:solidFill>
                  <a:srgbClr val="FFFFFF"/>
                </a:solidFill>
                <a:effectLst/>
                <a:uLnTx/>
                <a:uFillTx/>
                <a:latin typeface="微软雅黑" panose="020B0503020204020204" charset="-122"/>
              </a:endParaRPr>
            </a:p>
          </p:txBody>
        </p:sp>
        <p:sp>
          <p:nvSpPr>
            <p:cNvPr id="85" name="Rounded Rectangle 12"/>
            <p:cNvSpPr/>
            <p:nvPr/>
          </p:nvSpPr>
          <p:spPr>
            <a:xfrm>
              <a:off x="4646832" y="1878152"/>
              <a:ext cx="388916" cy="424280"/>
            </a:xfrm>
            <a:custGeom>
              <a:avLst/>
              <a:gdLst>
                <a:gd name="T0" fmla="*/ 1829 w 10057"/>
                <a:gd name="T1" fmla="*/ 1006 h 10972"/>
                <a:gd name="T2" fmla="*/ 1829 w 10057"/>
                <a:gd name="T3" fmla="*/ 457 h 10972"/>
                <a:gd name="T4" fmla="*/ 1372 w 10057"/>
                <a:gd name="T5" fmla="*/ 0 h 10972"/>
                <a:gd name="T6" fmla="*/ 915 w 10057"/>
                <a:gd name="T7" fmla="*/ 457 h 10972"/>
                <a:gd name="T8" fmla="*/ 915 w 10057"/>
                <a:gd name="T9" fmla="*/ 1006 h 10972"/>
                <a:gd name="T10" fmla="*/ 0 w 10057"/>
                <a:gd name="T11" fmla="*/ 2286 h 10972"/>
                <a:gd name="T12" fmla="*/ 915 w 10057"/>
                <a:gd name="T13" fmla="*/ 3566 h 10972"/>
                <a:gd name="T14" fmla="*/ 915 w 10057"/>
                <a:gd name="T15" fmla="*/ 10515 h 10972"/>
                <a:gd name="T16" fmla="*/ 1372 w 10057"/>
                <a:gd name="T17" fmla="*/ 10972 h 10972"/>
                <a:gd name="T18" fmla="*/ 1829 w 10057"/>
                <a:gd name="T19" fmla="*/ 10515 h 10972"/>
                <a:gd name="T20" fmla="*/ 1829 w 10057"/>
                <a:gd name="T21" fmla="*/ 3566 h 10972"/>
                <a:gd name="T22" fmla="*/ 2743 w 10057"/>
                <a:gd name="T23" fmla="*/ 2286 h 10972"/>
                <a:gd name="T24" fmla="*/ 1829 w 10057"/>
                <a:gd name="T25" fmla="*/ 1006 h 10972"/>
                <a:gd name="T26" fmla="*/ 5486 w 10057"/>
                <a:gd name="T27" fmla="*/ 7406 h 10972"/>
                <a:gd name="T28" fmla="*/ 5486 w 10057"/>
                <a:gd name="T29" fmla="*/ 457 h 10972"/>
                <a:gd name="T30" fmla="*/ 5029 w 10057"/>
                <a:gd name="T31" fmla="*/ 0 h 10972"/>
                <a:gd name="T32" fmla="*/ 4572 w 10057"/>
                <a:gd name="T33" fmla="*/ 457 h 10972"/>
                <a:gd name="T34" fmla="*/ 4572 w 10057"/>
                <a:gd name="T35" fmla="*/ 7406 h 10972"/>
                <a:gd name="T36" fmla="*/ 3657 w 10057"/>
                <a:gd name="T37" fmla="*/ 8686 h 10972"/>
                <a:gd name="T38" fmla="*/ 4572 w 10057"/>
                <a:gd name="T39" fmla="*/ 9966 h 10972"/>
                <a:gd name="T40" fmla="*/ 4572 w 10057"/>
                <a:gd name="T41" fmla="*/ 10515 h 10972"/>
                <a:gd name="T42" fmla="*/ 5029 w 10057"/>
                <a:gd name="T43" fmla="*/ 10972 h 10972"/>
                <a:gd name="T44" fmla="*/ 5486 w 10057"/>
                <a:gd name="T45" fmla="*/ 10515 h 10972"/>
                <a:gd name="T46" fmla="*/ 5486 w 10057"/>
                <a:gd name="T47" fmla="*/ 9966 h 10972"/>
                <a:gd name="T48" fmla="*/ 6400 w 10057"/>
                <a:gd name="T49" fmla="*/ 8686 h 10972"/>
                <a:gd name="T50" fmla="*/ 5486 w 10057"/>
                <a:gd name="T51" fmla="*/ 7406 h 10972"/>
                <a:gd name="T52" fmla="*/ 10057 w 10057"/>
                <a:gd name="T53" fmla="*/ 2286 h 10972"/>
                <a:gd name="T54" fmla="*/ 9143 w 10057"/>
                <a:gd name="T55" fmla="*/ 1006 h 10972"/>
                <a:gd name="T56" fmla="*/ 9143 w 10057"/>
                <a:gd name="T57" fmla="*/ 457 h 10972"/>
                <a:gd name="T58" fmla="*/ 8686 w 10057"/>
                <a:gd name="T59" fmla="*/ 0 h 10972"/>
                <a:gd name="T60" fmla="*/ 8229 w 10057"/>
                <a:gd name="T61" fmla="*/ 457 h 10972"/>
                <a:gd name="T62" fmla="*/ 8229 w 10057"/>
                <a:gd name="T63" fmla="*/ 1006 h 10972"/>
                <a:gd name="T64" fmla="*/ 7315 w 10057"/>
                <a:gd name="T65" fmla="*/ 2286 h 10972"/>
                <a:gd name="T66" fmla="*/ 8229 w 10057"/>
                <a:gd name="T67" fmla="*/ 3566 h 10972"/>
                <a:gd name="T68" fmla="*/ 8229 w 10057"/>
                <a:gd name="T69" fmla="*/ 10515 h 10972"/>
                <a:gd name="T70" fmla="*/ 8686 w 10057"/>
                <a:gd name="T71" fmla="*/ 10972 h 10972"/>
                <a:gd name="T72" fmla="*/ 9143 w 10057"/>
                <a:gd name="T73" fmla="*/ 10515 h 10972"/>
                <a:gd name="T74" fmla="*/ 9143 w 10057"/>
                <a:gd name="T75" fmla="*/ 3566 h 10972"/>
                <a:gd name="T76" fmla="*/ 10057 w 10057"/>
                <a:gd name="T77" fmla="*/ 2286 h 10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7" h="10972">
                  <a:moveTo>
                    <a:pt x="1829" y="1006"/>
                  </a:moveTo>
                  <a:lnTo>
                    <a:pt x="1829" y="457"/>
                  </a:lnTo>
                  <a:cubicBezTo>
                    <a:pt x="1829" y="183"/>
                    <a:pt x="1646" y="0"/>
                    <a:pt x="1372" y="0"/>
                  </a:cubicBezTo>
                  <a:cubicBezTo>
                    <a:pt x="1097" y="0"/>
                    <a:pt x="915" y="183"/>
                    <a:pt x="915" y="457"/>
                  </a:cubicBezTo>
                  <a:lnTo>
                    <a:pt x="915" y="1006"/>
                  </a:lnTo>
                  <a:cubicBezTo>
                    <a:pt x="366" y="1189"/>
                    <a:pt x="0" y="1646"/>
                    <a:pt x="0" y="2286"/>
                  </a:cubicBezTo>
                  <a:cubicBezTo>
                    <a:pt x="0" y="2926"/>
                    <a:pt x="366" y="3383"/>
                    <a:pt x="915" y="3566"/>
                  </a:cubicBezTo>
                  <a:lnTo>
                    <a:pt x="915" y="10515"/>
                  </a:lnTo>
                  <a:cubicBezTo>
                    <a:pt x="915" y="10789"/>
                    <a:pt x="1097" y="10972"/>
                    <a:pt x="1372" y="10972"/>
                  </a:cubicBezTo>
                  <a:cubicBezTo>
                    <a:pt x="1646" y="10972"/>
                    <a:pt x="1829" y="10789"/>
                    <a:pt x="1829" y="10515"/>
                  </a:cubicBezTo>
                  <a:lnTo>
                    <a:pt x="1829" y="3566"/>
                  </a:lnTo>
                  <a:cubicBezTo>
                    <a:pt x="2377" y="3383"/>
                    <a:pt x="2743" y="2835"/>
                    <a:pt x="2743" y="2286"/>
                  </a:cubicBezTo>
                  <a:cubicBezTo>
                    <a:pt x="2743" y="1737"/>
                    <a:pt x="2377" y="1189"/>
                    <a:pt x="1829" y="1006"/>
                  </a:cubicBezTo>
                  <a:close/>
                  <a:moveTo>
                    <a:pt x="5486" y="7406"/>
                  </a:moveTo>
                  <a:lnTo>
                    <a:pt x="5486" y="457"/>
                  </a:lnTo>
                  <a:cubicBezTo>
                    <a:pt x="5486" y="183"/>
                    <a:pt x="5303" y="0"/>
                    <a:pt x="5029" y="0"/>
                  </a:cubicBezTo>
                  <a:cubicBezTo>
                    <a:pt x="4755" y="0"/>
                    <a:pt x="4572" y="183"/>
                    <a:pt x="4572" y="457"/>
                  </a:cubicBezTo>
                  <a:lnTo>
                    <a:pt x="4572" y="7406"/>
                  </a:lnTo>
                  <a:cubicBezTo>
                    <a:pt x="4023" y="7589"/>
                    <a:pt x="3657" y="8137"/>
                    <a:pt x="3657" y="8686"/>
                  </a:cubicBezTo>
                  <a:cubicBezTo>
                    <a:pt x="3657" y="9235"/>
                    <a:pt x="4023" y="9783"/>
                    <a:pt x="4572" y="9966"/>
                  </a:cubicBezTo>
                  <a:lnTo>
                    <a:pt x="4572" y="10515"/>
                  </a:lnTo>
                  <a:cubicBezTo>
                    <a:pt x="4572" y="10789"/>
                    <a:pt x="4755" y="10972"/>
                    <a:pt x="5029" y="10972"/>
                  </a:cubicBezTo>
                  <a:cubicBezTo>
                    <a:pt x="5303" y="10972"/>
                    <a:pt x="5486" y="10789"/>
                    <a:pt x="5486" y="10515"/>
                  </a:cubicBezTo>
                  <a:lnTo>
                    <a:pt x="5486" y="9966"/>
                  </a:lnTo>
                  <a:cubicBezTo>
                    <a:pt x="6035" y="9783"/>
                    <a:pt x="6400" y="9235"/>
                    <a:pt x="6400" y="8686"/>
                  </a:cubicBezTo>
                  <a:cubicBezTo>
                    <a:pt x="6400" y="8137"/>
                    <a:pt x="6035" y="7589"/>
                    <a:pt x="5486" y="7406"/>
                  </a:cubicBezTo>
                  <a:close/>
                  <a:moveTo>
                    <a:pt x="10057" y="2286"/>
                  </a:moveTo>
                  <a:cubicBezTo>
                    <a:pt x="10057" y="1646"/>
                    <a:pt x="9692" y="1189"/>
                    <a:pt x="9143" y="1006"/>
                  </a:cubicBezTo>
                  <a:lnTo>
                    <a:pt x="9143" y="457"/>
                  </a:lnTo>
                  <a:cubicBezTo>
                    <a:pt x="9143" y="183"/>
                    <a:pt x="8960" y="0"/>
                    <a:pt x="8686" y="0"/>
                  </a:cubicBezTo>
                  <a:cubicBezTo>
                    <a:pt x="8412" y="0"/>
                    <a:pt x="8229" y="183"/>
                    <a:pt x="8229" y="457"/>
                  </a:cubicBezTo>
                  <a:lnTo>
                    <a:pt x="8229" y="1006"/>
                  </a:lnTo>
                  <a:cubicBezTo>
                    <a:pt x="7680" y="1189"/>
                    <a:pt x="7315" y="1646"/>
                    <a:pt x="7315" y="2286"/>
                  </a:cubicBezTo>
                  <a:cubicBezTo>
                    <a:pt x="7315" y="2926"/>
                    <a:pt x="7680" y="3383"/>
                    <a:pt x="8229" y="3566"/>
                  </a:cubicBezTo>
                  <a:lnTo>
                    <a:pt x="8229" y="10515"/>
                  </a:lnTo>
                  <a:cubicBezTo>
                    <a:pt x="8229" y="10789"/>
                    <a:pt x="8412" y="10972"/>
                    <a:pt x="8686" y="10972"/>
                  </a:cubicBezTo>
                  <a:cubicBezTo>
                    <a:pt x="8960" y="10972"/>
                    <a:pt x="9143" y="10789"/>
                    <a:pt x="9143" y="10515"/>
                  </a:cubicBezTo>
                  <a:lnTo>
                    <a:pt x="9143" y="3566"/>
                  </a:lnTo>
                  <a:cubicBezTo>
                    <a:pt x="9692" y="3383"/>
                    <a:pt x="10057" y="2926"/>
                    <a:pt x="10057" y="2286"/>
                  </a:cubicBezTo>
                  <a:close/>
                </a:path>
              </a:pathLst>
            </a:custGeom>
            <a:solidFill>
              <a:schemeClr val="bg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cxnSp>
          <p:nvCxnSpPr>
            <p:cNvPr id="86" name="直接连接符 85"/>
            <p:cNvCxnSpPr/>
            <p:nvPr/>
          </p:nvCxnSpPr>
          <p:spPr>
            <a:xfrm>
              <a:off x="3879405" y="2740839"/>
              <a:ext cx="1858090" cy="0"/>
            </a:xfrm>
            <a:prstGeom prst="line">
              <a:avLst/>
            </a:prstGeom>
            <a:grpFill/>
            <a:ln w="6350" cap="flat" cmpd="sng" algn="ctr">
              <a:solidFill>
                <a:srgbClr val="FFFFFF">
                  <a:alpha val="40000"/>
                </a:srgbClr>
              </a:solidFill>
              <a:prstDash val="solid"/>
              <a:miter lim="800000"/>
            </a:ln>
            <a:effectLst/>
          </p:spPr>
        </p:cxnSp>
      </p:grpSp>
      <p:grpSp>
        <p:nvGrpSpPr>
          <p:cNvPr id="87" name="组合 86"/>
          <p:cNvGrpSpPr/>
          <p:nvPr/>
        </p:nvGrpSpPr>
        <p:grpSpPr>
          <a:xfrm>
            <a:off x="6302524" y="1676400"/>
            <a:ext cx="2457976" cy="1921049"/>
            <a:chOff x="6302524" y="1676400"/>
            <a:chExt cx="2457976" cy="1921049"/>
          </a:xfrm>
          <a:solidFill>
            <a:schemeClr val="accent1"/>
          </a:solidFill>
        </p:grpSpPr>
        <p:sp>
          <p:nvSpPr>
            <p:cNvPr id="88" name="矩形: 圆角 5"/>
            <p:cNvSpPr/>
            <p:nvPr/>
          </p:nvSpPr>
          <p:spPr>
            <a:xfrm>
              <a:off x="6302524" y="1676400"/>
              <a:ext cx="2457976" cy="1921049"/>
            </a:xfrm>
            <a:prstGeom prst="roundRect">
              <a:avLst>
                <a:gd name="adj" fmla="val 5800"/>
              </a:avLst>
            </a:prstGeom>
            <a:grpFill/>
            <a:ln w="12700" cap="flat" cmpd="sng" algn="ctr">
              <a:noFill/>
              <a:prstDash val="solid"/>
              <a:miter lim="800000"/>
            </a:ln>
            <a:effectLst>
              <a:outerShdw blurRad="190500" sx="102000" sy="102000" algn="ctr" rotWithShape="0">
                <a:srgbClr val="194AFE">
                  <a:alpha val="24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89" name="文本框 88"/>
            <p:cNvSpPr txBox="1"/>
            <p:nvPr/>
          </p:nvSpPr>
          <p:spPr>
            <a:xfrm>
              <a:off x="6811512" y="2379966"/>
              <a:ext cx="1440000" cy="338554"/>
            </a:xfrm>
            <a:prstGeom prst="rect">
              <a:avLst/>
            </a:prstGeom>
            <a:grp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a:ln>
                    <a:noFill/>
                  </a:ln>
                  <a:solidFill>
                    <a:srgbClr val="FFFFFF"/>
                  </a:solidFill>
                  <a:effectLst/>
                  <a:uLnTx/>
                  <a:uFillTx/>
                  <a:latin typeface="微软雅黑" panose="020B0503020204020204" charset="-122"/>
                </a:rPr>
                <a:t>企业文化</a:t>
              </a:r>
              <a:endParaRPr kumimoji="0" lang="zh-CN" altLang="en-US" sz="1600" b="0" i="0" u="none" strike="noStrike" kern="0" cap="none" spc="0" normalizeH="0" baseline="0" noProof="0">
                <a:ln>
                  <a:noFill/>
                </a:ln>
                <a:solidFill>
                  <a:srgbClr val="FFFFFF"/>
                </a:solidFill>
                <a:effectLst/>
                <a:uLnTx/>
                <a:uFillTx/>
                <a:latin typeface="微软雅黑" panose="020B0503020204020204" charset="-122"/>
              </a:endParaRPr>
            </a:p>
          </p:txBody>
        </p:sp>
        <p:sp>
          <p:nvSpPr>
            <p:cNvPr id="90" name="文本框 89"/>
            <p:cNvSpPr txBox="1"/>
            <p:nvPr/>
          </p:nvSpPr>
          <p:spPr>
            <a:xfrm>
              <a:off x="6689313" y="2690324"/>
              <a:ext cx="1725415" cy="738664"/>
            </a:xfrm>
            <a:prstGeom prst="rect">
              <a:avLst/>
            </a:prstGeom>
            <a:grp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微软雅黑" panose="020B0503020204020204" charset="-122"/>
                </a:rPr>
                <a:t>新闻公告 讨论调查</a:t>
              </a:r>
              <a:endParaRPr kumimoji="0" lang="en-US" altLang="zh-CN" sz="1400" b="0" i="0" u="none" strike="noStrike" kern="0" cap="none" spc="0" normalizeH="0" baseline="0" noProof="0">
                <a:ln>
                  <a:noFill/>
                </a:ln>
                <a:solidFill>
                  <a:srgbClr val="FFFFFF"/>
                </a:solidFill>
                <a:effectLst/>
                <a:uLnTx/>
                <a:uFillTx/>
                <a:latin typeface="微软雅黑" panose="020B0503020204020204" charset="-122"/>
              </a:endParaRPr>
            </a:p>
            <a:p>
              <a:pPr marL="0" marR="0" lvl="0" indent="0" algn="ctr" defTabSz="914400" eaLnBrk="1" fontAlgn="auto" latinLnBrk="0" hangingPunct="1">
                <a:lnSpc>
                  <a:spcPct val="15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微软雅黑" panose="020B0503020204020204" charset="-122"/>
                </a:rPr>
                <a:t>知识社区 文档中心</a:t>
              </a:r>
              <a:endParaRPr kumimoji="0" lang="zh-CN" altLang="en-US" sz="1400" b="0" i="0" u="none" strike="noStrike" kern="0" cap="none" spc="0" normalizeH="0" baseline="0" noProof="0">
                <a:ln>
                  <a:noFill/>
                </a:ln>
                <a:solidFill>
                  <a:srgbClr val="FFFFFF"/>
                </a:solidFill>
                <a:effectLst/>
                <a:uLnTx/>
                <a:uFillTx/>
                <a:latin typeface="微软雅黑" panose="020B0503020204020204" charset="-122"/>
              </a:endParaRPr>
            </a:p>
          </p:txBody>
        </p:sp>
        <p:sp>
          <p:nvSpPr>
            <p:cNvPr id="91" name="Rounded Rectangle 14"/>
            <p:cNvSpPr/>
            <p:nvPr/>
          </p:nvSpPr>
          <p:spPr>
            <a:xfrm>
              <a:off x="7321550" y="1878152"/>
              <a:ext cx="424280" cy="424280"/>
            </a:xfrm>
            <a:custGeom>
              <a:avLst/>
              <a:gdLst>
                <a:gd name="T0" fmla="*/ 0 w 12800"/>
                <a:gd name="T1" fmla="*/ 3899 h 12800"/>
                <a:gd name="T2" fmla="*/ 5870 w 12800"/>
                <a:gd name="T3" fmla="*/ 6678 h 12800"/>
                <a:gd name="T4" fmla="*/ 5870 w 12800"/>
                <a:gd name="T5" fmla="*/ 12800 h 12800"/>
                <a:gd name="T6" fmla="*/ 0 w 12800"/>
                <a:gd name="T7" fmla="*/ 10012 h 12800"/>
                <a:gd name="T8" fmla="*/ 0 w 12800"/>
                <a:gd name="T9" fmla="*/ 3899 h 12800"/>
                <a:gd name="T10" fmla="*/ 1068 w 12800"/>
                <a:gd name="T11" fmla="*/ 9295 h 12800"/>
                <a:gd name="T12" fmla="*/ 4802 w 12800"/>
                <a:gd name="T13" fmla="*/ 11069 h 12800"/>
                <a:gd name="T14" fmla="*/ 4802 w 12800"/>
                <a:gd name="T15" fmla="*/ 7396 h 12800"/>
                <a:gd name="T16" fmla="*/ 1068 w 12800"/>
                <a:gd name="T17" fmla="*/ 5628 h 12800"/>
                <a:gd name="T18" fmla="*/ 1068 w 12800"/>
                <a:gd name="T19" fmla="*/ 9295 h 12800"/>
                <a:gd name="T20" fmla="*/ 6410 w 12800"/>
                <a:gd name="T21" fmla="*/ 0 h 12800"/>
                <a:gd name="T22" fmla="*/ 12781 w 12800"/>
                <a:gd name="T23" fmla="*/ 2788 h 12800"/>
                <a:gd name="T24" fmla="*/ 6416 w 12800"/>
                <a:gd name="T25" fmla="*/ 5771 h 12800"/>
                <a:gd name="T26" fmla="*/ 0 w 12800"/>
                <a:gd name="T27" fmla="*/ 2775 h 12800"/>
                <a:gd name="T28" fmla="*/ 6410 w 12800"/>
                <a:gd name="T29" fmla="*/ 0 h 12800"/>
                <a:gd name="T30" fmla="*/ 6409 w 12800"/>
                <a:gd name="T31" fmla="*/ 1207 h 12800"/>
                <a:gd name="T32" fmla="*/ 2696 w 12800"/>
                <a:gd name="T33" fmla="*/ 2814 h 12800"/>
                <a:gd name="T34" fmla="*/ 6414 w 12800"/>
                <a:gd name="T35" fmla="*/ 4550 h 12800"/>
                <a:gd name="T36" fmla="*/ 10099 w 12800"/>
                <a:gd name="T37" fmla="*/ 2823 h 12800"/>
                <a:gd name="T38" fmla="*/ 6408 w 12800"/>
                <a:gd name="T39" fmla="*/ 1207 h 12800"/>
                <a:gd name="T40" fmla="*/ 6409 w 12800"/>
                <a:gd name="T41" fmla="*/ 1207 h 12800"/>
                <a:gd name="T42" fmla="*/ 12800 w 12800"/>
                <a:gd name="T43" fmla="*/ 3899 h 12800"/>
                <a:gd name="T44" fmla="*/ 12800 w 12800"/>
                <a:gd name="T45" fmla="*/ 10012 h 12800"/>
                <a:gd name="T46" fmla="*/ 6940 w 12800"/>
                <a:gd name="T47" fmla="*/ 12784 h 12800"/>
                <a:gd name="T48" fmla="*/ 6940 w 12800"/>
                <a:gd name="T49" fmla="*/ 6678 h 12800"/>
                <a:gd name="T50" fmla="*/ 12800 w 12800"/>
                <a:gd name="T51" fmla="*/ 3899 h 12800"/>
                <a:gd name="T52" fmla="*/ 8008 w 12800"/>
                <a:gd name="T53" fmla="*/ 7395 h 12800"/>
                <a:gd name="T54" fmla="*/ 8008 w 12800"/>
                <a:gd name="T55" fmla="*/ 11055 h 12800"/>
                <a:gd name="T56" fmla="*/ 11732 w 12800"/>
                <a:gd name="T57" fmla="*/ 9294 h 12800"/>
                <a:gd name="T58" fmla="*/ 11732 w 12800"/>
                <a:gd name="T59" fmla="*/ 5630 h 12800"/>
                <a:gd name="T60" fmla="*/ 8008 w 12800"/>
                <a:gd name="T61" fmla="*/ 7394 h 12800"/>
                <a:gd name="T62" fmla="*/ 8008 w 12800"/>
                <a:gd name="T63" fmla="*/ 7395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00" h="12800">
                  <a:moveTo>
                    <a:pt x="0" y="3899"/>
                  </a:moveTo>
                  <a:lnTo>
                    <a:pt x="5870" y="6678"/>
                  </a:lnTo>
                  <a:lnTo>
                    <a:pt x="5870" y="12800"/>
                  </a:lnTo>
                  <a:lnTo>
                    <a:pt x="0" y="10012"/>
                  </a:lnTo>
                  <a:lnTo>
                    <a:pt x="0" y="3899"/>
                  </a:lnTo>
                  <a:close/>
                  <a:moveTo>
                    <a:pt x="1068" y="9295"/>
                  </a:moveTo>
                  <a:lnTo>
                    <a:pt x="4802" y="11069"/>
                  </a:lnTo>
                  <a:lnTo>
                    <a:pt x="4802" y="7396"/>
                  </a:lnTo>
                  <a:lnTo>
                    <a:pt x="1068" y="5628"/>
                  </a:lnTo>
                  <a:lnTo>
                    <a:pt x="1068" y="9295"/>
                  </a:lnTo>
                  <a:close/>
                  <a:moveTo>
                    <a:pt x="6410" y="0"/>
                  </a:moveTo>
                  <a:lnTo>
                    <a:pt x="12781" y="2788"/>
                  </a:lnTo>
                  <a:lnTo>
                    <a:pt x="6416" y="5771"/>
                  </a:lnTo>
                  <a:lnTo>
                    <a:pt x="0" y="2775"/>
                  </a:lnTo>
                  <a:lnTo>
                    <a:pt x="6410" y="0"/>
                  </a:lnTo>
                  <a:close/>
                  <a:moveTo>
                    <a:pt x="6409" y="1207"/>
                  </a:moveTo>
                  <a:lnTo>
                    <a:pt x="2696" y="2814"/>
                  </a:lnTo>
                  <a:lnTo>
                    <a:pt x="6414" y="4550"/>
                  </a:lnTo>
                  <a:lnTo>
                    <a:pt x="10099" y="2823"/>
                  </a:lnTo>
                  <a:lnTo>
                    <a:pt x="6408" y="1207"/>
                  </a:lnTo>
                  <a:lnTo>
                    <a:pt x="6409" y="1207"/>
                  </a:lnTo>
                  <a:close/>
                  <a:moveTo>
                    <a:pt x="12800" y="3899"/>
                  </a:moveTo>
                  <a:lnTo>
                    <a:pt x="12800" y="10012"/>
                  </a:lnTo>
                  <a:lnTo>
                    <a:pt x="6940" y="12784"/>
                  </a:lnTo>
                  <a:lnTo>
                    <a:pt x="6940" y="6678"/>
                  </a:lnTo>
                  <a:lnTo>
                    <a:pt x="12800" y="3899"/>
                  </a:lnTo>
                  <a:close/>
                  <a:moveTo>
                    <a:pt x="8008" y="7395"/>
                  </a:moveTo>
                  <a:lnTo>
                    <a:pt x="8008" y="11055"/>
                  </a:lnTo>
                  <a:lnTo>
                    <a:pt x="11732" y="9294"/>
                  </a:lnTo>
                  <a:lnTo>
                    <a:pt x="11732" y="5630"/>
                  </a:lnTo>
                  <a:lnTo>
                    <a:pt x="8008" y="7394"/>
                  </a:lnTo>
                  <a:lnTo>
                    <a:pt x="8008" y="7395"/>
                  </a:lnTo>
                  <a:close/>
                </a:path>
              </a:pathLst>
            </a:custGeom>
            <a:solidFill>
              <a:schemeClr val="bg1"/>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cxnSp>
          <p:nvCxnSpPr>
            <p:cNvPr id="92" name="直接连接符 91"/>
            <p:cNvCxnSpPr/>
            <p:nvPr/>
          </p:nvCxnSpPr>
          <p:spPr>
            <a:xfrm>
              <a:off x="6616161" y="2740839"/>
              <a:ext cx="1858090" cy="0"/>
            </a:xfrm>
            <a:prstGeom prst="line">
              <a:avLst/>
            </a:prstGeom>
            <a:grpFill/>
            <a:ln w="6350" cap="flat" cmpd="sng" algn="ctr">
              <a:solidFill>
                <a:srgbClr val="FFFFFF">
                  <a:alpha val="40000"/>
                </a:srgbClr>
              </a:solidFill>
              <a:prstDash val="solid"/>
              <a:miter lim="800000"/>
            </a:ln>
            <a:effectLst/>
          </p:spPr>
        </p:cxnSp>
      </p:grpSp>
      <p:grpSp>
        <p:nvGrpSpPr>
          <p:cNvPr id="93" name="组合 92"/>
          <p:cNvGrpSpPr/>
          <p:nvPr/>
        </p:nvGrpSpPr>
        <p:grpSpPr>
          <a:xfrm>
            <a:off x="9025586" y="1676400"/>
            <a:ext cx="2457976" cy="1921049"/>
            <a:chOff x="9025586" y="1676400"/>
            <a:chExt cx="2457976" cy="1921049"/>
          </a:xfrm>
          <a:solidFill>
            <a:schemeClr val="accent1"/>
          </a:solidFill>
        </p:grpSpPr>
        <p:sp>
          <p:nvSpPr>
            <p:cNvPr id="94" name="矩形: 圆角 7"/>
            <p:cNvSpPr/>
            <p:nvPr/>
          </p:nvSpPr>
          <p:spPr>
            <a:xfrm>
              <a:off x="9025586" y="1676400"/>
              <a:ext cx="2457976" cy="1921049"/>
            </a:xfrm>
            <a:prstGeom prst="roundRect">
              <a:avLst>
                <a:gd name="adj" fmla="val 5800"/>
              </a:avLst>
            </a:prstGeom>
            <a:grpFill/>
            <a:ln w="12700" cap="flat" cmpd="sng" algn="ctr">
              <a:noFill/>
              <a:prstDash val="solid"/>
              <a:miter lim="800000"/>
            </a:ln>
            <a:effectLst>
              <a:outerShdw blurRad="190500" sx="102000" sy="102000" algn="ctr" rotWithShape="0">
                <a:srgbClr val="194AFE">
                  <a:alpha val="24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文本框 94"/>
            <p:cNvSpPr txBox="1"/>
            <p:nvPr/>
          </p:nvSpPr>
          <p:spPr>
            <a:xfrm>
              <a:off x="9534573" y="2379966"/>
              <a:ext cx="1440000" cy="338554"/>
            </a:xfrm>
            <a:prstGeom prst="rect">
              <a:avLst/>
            </a:prstGeom>
            <a:grp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a:ln>
                    <a:noFill/>
                  </a:ln>
                  <a:solidFill>
                    <a:srgbClr val="FFFFFF"/>
                  </a:solidFill>
                  <a:effectLst/>
                  <a:uLnTx/>
                  <a:uFillTx/>
                  <a:latin typeface="微软雅黑" panose="020B0503020204020204" charset="-122"/>
                </a:rPr>
                <a:t>综合办公</a:t>
              </a:r>
              <a:endParaRPr kumimoji="0" lang="zh-CN" altLang="en-US" sz="1600" b="0" i="0" u="none" strike="noStrike" kern="0" cap="none" spc="0" normalizeH="0" baseline="0" noProof="0">
                <a:ln>
                  <a:noFill/>
                </a:ln>
                <a:solidFill>
                  <a:srgbClr val="FFFFFF"/>
                </a:solidFill>
                <a:effectLst/>
                <a:uLnTx/>
                <a:uFillTx/>
                <a:latin typeface="微软雅黑" panose="020B0503020204020204" charset="-122"/>
              </a:endParaRPr>
            </a:p>
          </p:txBody>
        </p:sp>
        <p:sp>
          <p:nvSpPr>
            <p:cNvPr id="96" name="文本框 95"/>
            <p:cNvSpPr txBox="1"/>
            <p:nvPr/>
          </p:nvSpPr>
          <p:spPr>
            <a:xfrm>
              <a:off x="9027115" y="2690324"/>
              <a:ext cx="2456447" cy="738664"/>
            </a:xfrm>
            <a:prstGeom prst="rect">
              <a:avLst/>
            </a:prstGeom>
            <a:grp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微软雅黑" panose="020B0503020204020204" charset="-122"/>
                </a:rPr>
                <a:t>目标日程 会议管理 车辆管理</a:t>
              </a:r>
              <a:endParaRPr kumimoji="0" lang="en-US" altLang="zh-CN" sz="1400" b="0" i="0" u="none" strike="noStrike" kern="0" cap="none" spc="0" normalizeH="0" baseline="0" noProof="0">
                <a:ln>
                  <a:noFill/>
                </a:ln>
                <a:solidFill>
                  <a:srgbClr val="FFFFFF"/>
                </a:solidFill>
                <a:effectLst/>
                <a:uLnTx/>
                <a:uFillTx/>
                <a:latin typeface="微软雅黑" panose="020B0503020204020204" charset="-122"/>
              </a:endParaRPr>
            </a:p>
            <a:p>
              <a:pPr marL="0" marR="0" lvl="0" indent="0" algn="ctr" defTabSz="914400" eaLnBrk="1" fontAlgn="auto" latinLnBrk="0" hangingPunct="1">
                <a:lnSpc>
                  <a:spcPct val="15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微软雅黑" panose="020B0503020204020204" charset="-122"/>
                </a:rPr>
                <a:t>图书管理 办用用品设备管理</a:t>
              </a:r>
              <a:endParaRPr kumimoji="0" lang="zh-CN" altLang="en-US" sz="1400" b="0" i="0" u="none" strike="noStrike" kern="0" cap="none" spc="0" normalizeH="0" baseline="0" noProof="0">
                <a:ln>
                  <a:noFill/>
                </a:ln>
                <a:solidFill>
                  <a:srgbClr val="FFFFFF"/>
                </a:solidFill>
                <a:effectLst/>
                <a:uLnTx/>
                <a:uFillTx/>
                <a:latin typeface="微软雅黑" panose="020B0503020204020204" charset="-122"/>
              </a:endParaRPr>
            </a:p>
          </p:txBody>
        </p:sp>
        <p:sp>
          <p:nvSpPr>
            <p:cNvPr id="97" name="Rounded Rectangle 16"/>
            <p:cNvSpPr/>
            <p:nvPr/>
          </p:nvSpPr>
          <p:spPr>
            <a:xfrm>
              <a:off x="10131359" y="1878152"/>
              <a:ext cx="382301" cy="424280"/>
            </a:xfrm>
            <a:custGeom>
              <a:avLst/>
              <a:gdLst>
                <a:gd name="T0" fmla="*/ 10558 w 11535"/>
                <a:gd name="T1" fmla="*/ 0 h 12800"/>
                <a:gd name="T2" fmla="*/ 977 w 11535"/>
                <a:gd name="T3" fmla="*/ 0 h 12800"/>
                <a:gd name="T4" fmla="*/ 0 w 11535"/>
                <a:gd name="T5" fmla="*/ 977 h 12800"/>
                <a:gd name="T6" fmla="*/ 0 w 11535"/>
                <a:gd name="T7" fmla="*/ 11823 h 12800"/>
                <a:gd name="T8" fmla="*/ 977 w 11535"/>
                <a:gd name="T9" fmla="*/ 12800 h 12800"/>
                <a:gd name="T10" fmla="*/ 10558 w 11535"/>
                <a:gd name="T11" fmla="*/ 12800 h 12800"/>
                <a:gd name="T12" fmla="*/ 11535 w 11535"/>
                <a:gd name="T13" fmla="*/ 11823 h 12800"/>
                <a:gd name="T14" fmla="*/ 11535 w 11535"/>
                <a:gd name="T15" fmla="*/ 977 h 12800"/>
                <a:gd name="T16" fmla="*/ 10558 w 11535"/>
                <a:gd name="T17" fmla="*/ 0 h 12800"/>
                <a:gd name="T18" fmla="*/ 6591 w 11535"/>
                <a:gd name="T19" fmla="*/ 10544 h 12800"/>
                <a:gd name="T20" fmla="*/ 1463 w 11535"/>
                <a:gd name="T21" fmla="*/ 10544 h 12800"/>
                <a:gd name="T22" fmla="*/ 1197 w 11535"/>
                <a:gd name="T23" fmla="*/ 10278 h 12800"/>
                <a:gd name="T24" fmla="*/ 1463 w 11535"/>
                <a:gd name="T25" fmla="*/ 10012 h 12800"/>
                <a:gd name="T26" fmla="*/ 6591 w 11535"/>
                <a:gd name="T27" fmla="*/ 10012 h 12800"/>
                <a:gd name="T28" fmla="*/ 6857 w 11535"/>
                <a:gd name="T29" fmla="*/ 10278 h 12800"/>
                <a:gd name="T30" fmla="*/ 6591 w 11535"/>
                <a:gd name="T31" fmla="*/ 10544 h 12800"/>
                <a:gd name="T32" fmla="*/ 6591 w 11535"/>
                <a:gd name="T33" fmla="*/ 7859 h 12800"/>
                <a:gd name="T34" fmla="*/ 1463 w 11535"/>
                <a:gd name="T35" fmla="*/ 7859 h 12800"/>
                <a:gd name="T36" fmla="*/ 1197 w 11535"/>
                <a:gd name="T37" fmla="*/ 7593 h 12800"/>
                <a:gd name="T38" fmla="*/ 1463 w 11535"/>
                <a:gd name="T39" fmla="*/ 7327 h 12800"/>
                <a:gd name="T40" fmla="*/ 6591 w 11535"/>
                <a:gd name="T41" fmla="*/ 7327 h 12800"/>
                <a:gd name="T42" fmla="*/ 6857 w 11535"/>
                <a:gd name="T43" fmla="*/ 7593 h 12800"/>
                <a:gd name="T44" fmla="*/ 6591 w 11535"/>
                <a:gd name="T45" fmla="*/ 7859 h 12800"/>
                <a:gd name="T46" fmla="*/ 6591 w 11535"/>
                <a:gd name="T47" fmla="*/ 5175 h 12800"/>
                <a:gd name="T48" fmla="*/ 1463 w 11535"/>
                <a:gd name="T49" fmla="*/ 5175 h 12800"/>
                <a:gd name="T50" fmla="*/ 1197 w 11535"/>
                <a:gd name="T51" fmla="*/ 4909 h 12800"/>
                <a:gd name="T52" fmla="*/ 1463 w 11535"/>
                <a:gd name="T53" fmla="*/ 4642 h 12800"/>
                <a:gd name="T54" fmla="*/ 6591 w 11535"/>
                <a:gd name="T55" fmla="*/ 4642 h 12800"/>
                <a:gd name="T56" fmla="*/ 6857 w 11535"/>
                <a:gd name="T57" fmla="*/ 4909 h 12800"/>
                <a:gd name="T58" fmla="*/ 6591 w 11535"/>
                <a:gd name="T59" fmla="*/ 5175 h 12800"/>
                <a:gd name="T60" fmla="*/ 6591 w 11535"/>
                <a:gd name="T61" fmla="*/ 2490 h 12800"/>
                <a:gd name="T62" fmla="*/ 1463 w 11535"/>
                <a:gd name="T63" fmla="*/ 2490 h 12800"/>
                <a:gd name="T64" fmla="*/ 1197 w 11535"/>
                <a:gd name="T65" fmla="*/ 2222 h 12800"/>
                <a:gd name="T66" fmla="*/ 1463 w 11535"/>
                <a:gd name="T67" fmla="*/ 1956 h 12800"/>
                <a:gd name="T68" fmla="*/ 6591 w 11535"/>
                <a:gd name="T69" fmla="*/ 1956 h 12800"/>
                <a:gd name="T70" fmla="*/ 6857 w 11535"/>
                <a:gd name="T71" fmla="*/ 2222 h 12800"/>
                <a:gd name="T72" fmla="*/ 6591 w 11535"/>
                <a:gd name="T73" fmla="*/ 2490 h 12800"/>
                <a:gd name="T74" fmla="*/ 9620 w 11535"/>
                <a:gd name="T75" fmla="*/ 8931 h 12800"/>
                <a:gd name="T76" fmla="*/ 9611 w 11535"/>
                <a:gd name="T77" fmla="*/ 8978 h 12800"/>
                <a:gd name="T78" fmla="*/ 8945 w 11535"/>
                <a:gd name="T79" fmla="*/ 10435 h 12800"/>
                <a:gd name="T80" fmla="*/ 8865 w 11535"/>
                <a:gd name="T81" fmla="*/ 10528 h 12800"/>
                <a:gd name="T82" fmla="*/ 8742 w 11535"/>
                <a:gd name="T83" fmla="*/ 10562 h 12800"/>
                <a:gd name="T84" fmla="*/ 8543 w 11535"/>
                <a:gd name="T85" fmla="*/ 10424 h 12800"/>
                <a:gd name="T86" fmla="*/ 7959 w 11535"/>
                <a:gd name="T87" fmla="*/ 8967 h 12800"/>
                <a:gd name="T88" fmla="*/ 9620 w 11535"/>
                <a:gd name="T89" fmla="*/ 8931 h 12800"/>
                <a:gd name="T90" fmla="*/ 9620 w 11535"/>
                <a:gd name="T91" fmla="*/ 8931 h 12800"/>
                <a:gd name="T92" fmla="*/ 9638 w 11535"/>
                <a:gd name="T93" fmla="*/ 8492 h 12800"/>
                <a:gd name="T94" fmla="*/ 7924 w 11535"/>
                <a:gd name="T95" fmla="*/ 8529 h 12800"/>
                <a:gd name="T96" fmla="*/ 7895 w 11535"/>
                <a:gd name="T97" fmla="*/ 4044 h 12800"/>
                <a:gd name="T98" fmla="*/ 9712 w 11535"/>
                <a:gd name="T99" fmla="*/ 4003 h 12800"/>
                <a:gd name="T100" fmla="*/ 9638 w 11535"/>
                <a:gd name="T101" fmla="*/ 8492 h 12800"/>
                <a:gd name="T102" fmla="*/ 9722 w 11535"/>
                <a:gd name="T103" fmla="*/ 3567 h 12800"/>
                <a:gd name="T104" fmla="*/ 7902 w 11535"/>
                <a:gd name="T105" fmla="*/ 3608 h 12800"/>
                <a:gd name="T106" fmla="*/ 7918 w 11535"/>
                <a:gd name="T107" fmla="*/ 3162 h 12800"/>
                <a:gd name="T108" fmla="*/ 8188 w 11535"/>
                <a:gd name="T109" fmla="*/ 2710 h 12800"/>
                <a:gd name="T110" fmla="*/ 8479 w 11535"/>
                <a:gd name="T111" fmla="*/ 2610 h 12800"/>
                <a:gd name="T112" fmla="*/ 9242 w 11535"/>
                <a:gd name="T113" fmla="*/ 2601 h 12800"/>
                <a:gd name="T114" fmla="*/ 9306 w 11535"/>
                <a:gd name="T115" fmla="*/ 2617 h 12800"/>
                <a:gd name="T116" fmla="*/ 9726 w 11535"/>
                <a:gd name="T117" fmla="*/ 3121 h 12800"/>
                <a:gd name="T118" fmla="*/ 9722 w 11535"/>
                <a:gd name="T119" fmla="*/ 3567 h 12800"/>
                <a:gd name="T120" fmla="*/ 9722 w 11535"/>
                <a:gd name="T121" fmla="*/ 3567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535" h="12800">
                  <a:moveTo>
                    <a:pt x="10558" y="0"/>
                  </a:moveTo>
                  <a:lnTo>
                    <a:pt x="977" y="0"/>
                  </a:lnTo>
                  <a:cubicBezTo>
                    <a:pt x="439" y="0"/>
                    <a:pt x="0" y="438"/>
                    <a:pt x="0" y="977"/>
                  </a:cubicBezTo>
                  <a:lnTo>
                    <a:pt x="0" y="11823"/>
                  </a:lnTo>
                  <a:cubicBezTo>
                    <a:pt x="0" y="12362"/>
                    <a:pt x="439" y="12800"/>
                    <a:pt x="977" y="12800"/>
                  </a:cubicBezTo>
                  <a:lnTo>
                    <a:pt x="10558" y="12800"/>
                  </a:lnTo>
                  <a:cubicBezTo>
                    <a:pt x="11098" y="12800"/>
                    <a:pt x="11535" y="12362"/>
                    <a:pt x="11535" y="11823"/>
                  </a:cubicBezTo>
                  <a:lnTo>
                    <a:pt x="11535" y="977"/>
                  </a:lnTo>
                  <a:cubicBezTo>
                    <a:pt x="11535" y="438"/>
                    <a:pt x="11096" y="0"/>
                    <a:pt x="10558" y="0"/>
                  </a:cubicBezTo>
                  <a:close/>
                  <a:moveTo>
                    <a:pt x="6591" y="10544"/>
                  </a:moveTo>
                  <a:lnTo>
                    <a:pt x="1463" y="10544"/>
                  </a:lnTo>
                  <a:cubicBezTo>
                    <a:pt x="1316" y="10544"/>
                    <a:pt x="1197" y="10424"/>
                    <a:pt x="1197" y="10278"/>
                  </a:cubicBezTo>
                  <a:cubicBezTo>
                    <a:pt x="1197" y="10131"/>
                    <a:pt x="1316" y="10012"/>
                    <a:pt x="1463" y="10012"/>
                  </a:cubicBezTo>
                  <a:lnTo>
                    <a:pt x="6591" y="10012"/>
                  </a:lnTo>
                  <a:cubicBezTo>
                    <a:pt x="6737" y="10012"/>
                    <a:pt x="6857" y="10131"/>
                    <a:pt x="6857" y="10278"/>
                  </a:cubicBezTo>
                  <a:cubicBezTo>
                    <a:pt x="6859" y="10424"/>
                    <a:pt x="6739" y="10544"/>
                    <a:pt x="6591" y="10544"/>
                  </a:cubicBezTo>
                  <a:close/>
                  <a:moveTo>
                    <a:pt x="6591" y="7859"/>
                  </a:moveTo>
                  <a:lnTo>
                    <a:pt x="1463" y="7859"/>
                  </a:lnTo>
                  <a:cubicBezTo>
                    <a:pt x="1316" y="7859"/>
                    <a:pt x="1197" y="7740"/>
                    <a:pt x="1197" y="7593"/>
                  </a:cubicBezTo>
                  <a:cubicBezTo>
                    <a:pt x="1197" y="7447"/>
                    <a:pt x="1316" y="7327"/>
                    <a:pt x="1463" y="7327"/>
                  </a:cubicBezTo>
                  <a:lnTo>
                    <a:pt x="6591" y="7327"/>
                  </a:lnTo>
                  <a:cubicBezTo>
                    <a:pt x="6737" y="7327"/>
                    <a:pt x="6857" y="7447"/>
                    <a:pt x="6857" y="7593"/>
                  </a:cubicBezTo>
                  <a:cubicBezTo>
                    <a:pt x="6859" y="7740"/>
                    <a:pt x="6739" y="7859"/>
                    <a:pt x="6591" y="7859"/>
                  </a:cubicBezTo>
                  <a:close/>
                  <a:moveTo>
                    <a:pt x="6591" y="5175"/>
                  </a:moveTo>
                  <a:lnTo>
                    <a:pt x="1463" y="5175"/>
                  </a:lnTo>
                  <a:cubicBezTo>
                    <a:pt x="1316" y="5175"/>
                    <a:pt x="1197" y="5055"/>
                    <a:pt x="1197" y="4909"/>
                  </a:cubicBezTo>
                  <a:cubicBezTo>
                    <a:pt x="1197" y="4762"/>
                    <a:pt x="1316" y="4642"/>
                    <a:pt x="1463" y="4642"/>
                  </a:cubicBezTo>
                  <a:lnTo>
                    <a:pt x="6591" y="4642"/>
                  </a:lnTo>
                  <a:cubicBezTo>
                    <a:pt x="6737" y="4642"/>
                    <a:pt x="6857" y="4762"/>
                    <a:pt x="6857" y="4909"/>
                  </a:cubicBezTo>
                  <a:cubicBezTo>
                    <a:pt x="6859" y="5055"/>
                    <a:pt x="6739" y="5175"/>
                    <a:pt x="6591" y="5175"/>
                  </a:cubicBezTo>
                  <a:close/>
                  <a:moveTo>
                    <a:pt x="6591" y="2490"/>
                  </a:moveTo>
                  <a:lnTo>
                    <a:pt x="1463" y="2490"/>
                  </a:lnTo>
                  <a:cubicBezTo>
                    <a:pt x="1316" y="2490"/>
                    <a:pt x="1197" y="2370"/>
                    <a:pt x="1197" y="2222"/>
                  </a:cubicBezTo>
                  <a:cubicBezTo>
                    <a:pt x="1197" y="2076"/>
                    <a:pt x="1316" y="1956"/>
                    <a:pt x="1463" y="1956"/>
                  </a:cubicBezTo>
                  <a:lnTo>
                    <a:pt x="6591" y="1956"/>
                  </a:lnTo>
                  <a:cubicBezTo>
                    <a:pt x="6737" y="1956"/>
                    <a:pt x="6857" y="2076"/>
                    <a:pt x="6857" y="2222"/>
                  </a:cubicBezTo>
                  <a:cubicBezTo>
                    <a:pt x="6859" y="2370"/>
                    <a:pt x="6739" y="2490"/>
                    <a:pt x="6591" y="2490"/>
                  </a:cubicBezTo>
                  <a:close/>
                  <a:moveTo>
                    <a:pt x="9620" y="8931"/>
                  </a:moveTo>
                  <a:cubicBezTo>
                    <a:pt x="9617" y="8947"/>
                    <a:pt x="9619" y="8963"/>
                    <a:pt x="9611" y="8978"/>
                  </a:cubicBezTo>
                  <a:lnTo>
                    <a:pt x="8945" y="10435"/>
                  </a:lnTo>
                  <a:cubicBezTo>
                    <a:pt x="8927" y="10474"/>
                    <a:pt x="8899" y="10507"/>
                    <a:pt x="8865" y="10528"/>
                  </a:cubicBezTo>
                  <a:cubicBezTo>
                    <a:pt x="8829" y="10551"/>
                    <a:pt x="8786" y="10564"/>
                    <a:pt x="8742" y="10562"/>
                  </a:cubicBezTo>
                  <a:cubicBezTo>
                    <a:pt x="8654" y="10560"/>
                    <a:pt x="8577" y="10507"/>
                    <a:pt x="8543" y="10424"/>
                  </a:cubicBezTo>
                  <a:lnTo>
                    <a:pt x="7959" y="8967"/>
                  </a:lnTo>
                  <a:lnTo>
                    <a:pt x="9620" y="8931"/>
                  </a:lnTo>
                  <a:cubicBezTo>
                    <a:pt x="9620" y="8929"/>
                    <a:pt x="9620" y="8931"/>
                    <a:pt x="9620" y="8931"/>
                  </a:cubicBezTo>
                  <a:close/>
                  <a:moveTo>
                    <a:pt x="9638" y="8492"/>
                  </a:moveTo>
                  <a:lnTo>
                    <a:pt x="7924" y="8529"/>
                  </a:lnTo>
                  <a:lnTo>
                    <a:pt x="7895" y="4044"/>
                  </a:lnTo>
                  <a:lnTo>
                    <a:pt x="9712" y="4003"/>
                  </a:lnTo>
                  <a:lnTo>
                    <a:pt x="9638" y="8492"/>
                  </a:lnTo>
                  <a:close/>
                  <a:moveTo>
                    <a:pt x="9722" y="3567"/>
                  </a:moveTo>
                  <a:lnTo>
                    <a:pt x="7902" y="3608"/>
                  </a:lnTo>
                  <a:lnTo>
                    <a:pt x="7918" y="3162"/>
                  </a:lnTo>
                  <a:cubicBezTo>
                    <a:pt x="7920" y="3128"/>
                    <a:pt x="7943" y="2867"/>
                    <a:pt x="8188" y="2710"/>
                  </a:cubicBezTo>
                  <a:cubicBezTo>
                    <a:pt x="8272" y="2656"/>
                    <a:pt x="8368" y="2622"/>
                    <a:pt x="8479" y="2610"/>
                  </a:cubicBezTo>
                  <a:cubicBezTo>
                    <a:pt x="8847" y="2567"/>
                    <a:pt x="9226" y="2599"/>
                    <a:pt x="9242" y="2601"/>
                  </a:cubicBezTo>
                  <a:cubicBezTo>
                    <a:pt x="9263" y="2603"/>
                    <a:pt x="9285" y="2608"/>
                    <a:pt x="9306" y="2617"/>
                  </a:cubicBezTo>
                  <a:cubicBezTo>
                    <a:pt x="9349" y="2635"/>
                    <a:pt x="9719" y="2794"/>
                    <a:pt x="9726" y="3121"/>
                  </a:cubicBezTo>
                  <a:cubicBezTo>
                    <a:pt x="9729" y="3213"/>
                    <a:pt x="9726" y="3399"/>
                    <a:pt x="9722" y="3567"/>
                  </a:cubicBezTo>
                  <a:close/>
                  <a:moveTo>
                    <a:pt x="9722" y="3567"/>
                  </a:moveTo>
                  <a:close/>
                </a:path>
              </a:pathLst>
            </a:custGeom>
            <a:solidFill>
              <a:schemeClr val="bg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cxnSp>
          <p:nvCxnSpPr>
            <p:cNvPr id="98" name="直接连接符 97"/>
            <p:cNvCxnSpPr/>
            <p:nvPr/>
          </p:nvCxnSpPr>
          <p:spPr>
            <a:xfrm>
              <a:off x="9366653" y="2740839"/>
              <a:ext cx="1858090" cy="0"/>
            </a:xfrm>
            <a:prstGeom prst="line">
              <a:avLst/>
            </a:prstGeom>
            <a:grpFill/>
            <a:ln w="6350" cap="flat" cmpd="sng" algn="ctr">
              <a:solidFill>
                <a:srgbClr val="FFFFFF">
                  <a:alpha val="40000"/>
                </a:srgbClr>
              </a:solidFill>
              <a:prstDash val="solid"/>
              <a:miter lim="800000"/>
            </a:ln>
            <a:effectLst/>
          </p:spPr>
        </p:cxn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60934" y="0"/>
            <a:ext cx="10515600" cy="669290"/>
          </a:xfrm>
        </p:spPr>
        <p:txBody>
          <a:bodyPr/>
          <a:lstStyle/>
          <a:p>
            <a:r>
              <a:rPr lang="zh-CN" sz="2800" b="1">
                <a:solidFill>
                  <a:schemeClr val="bg1"/>
                </a:solidFill>
                <a:latin typeface="微软雅黑" panose="020B0503020204020204" charset="-122"/>
                <a:ea typeface="微软雅黑" panose="020B0503020204020204" charset="-122"/>
                <a:cs typeface="微软雅黑" panose="020B0503020204020204" charset="-122"/>
              </a:rPr>
              <a:t>目录</a:t>
            </a:r>
            <a:endParaRPr lang="zh-CN" sz="2800" b="1">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2" name="组合 1"/>
          <p:cNvGrpSpPr/>
          <p:nvPr/>
        </p:nvGrpSpPr>
        <p:grpSpPr>
          <a:xfrm>
            <a:off x="2630363" y="1767183"/>
            <a:ext cx="5977646" cy="542400"/>
            <a:chOff x="3629408" y="1876829"/>
            <a:chExt cx="5977646" cy="542400"/>
          </a:xfrm>
          <a:solidFill>
            <a:schemeClr val="bg1">
              <a:lumMod val="95000"/>
            </a:schemeClr>
          </a:solidFill>
        </p:grpSpPr>
        <p:sp>
          <p:nvSpPr>
            <p:cNvPr id="33" name="文本框 32"/>
            <p:cNvSpPr txBox="1"/>
            <p:nvPr/>
          </p:nvSpPr>
          <p:spPr bwMode="auto">
            <a:xfrm>
              <a:off x="3629408" y="1876829"/>
              <a:ext cx="677662" cy="542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20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rPr>
                <a:t>02</a:t>
              </a:r>
              <a:endParaRPr kumimoji="0" lang="en-US" altLang="zh-CN" sz="2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34" name="矩形 33"/>
            <p:cNvSpPr/>
            <p:nvPr/>
          </p:nvSpPr>
          <p:spPr bwMode="auto">
            <a:xfrm>
              <a:off x="4587466" y="1876829"/>
              <a:ext cx="5019588" cy="542400"/>
            </a:xfrm>
            <a:prstGeom prst="rect">
              <a:avLst/>
            </a:prstGeom>
            <a:grpFill/>
            <a:ln>
              <a:noFill/>
            </a:ln>
          </p:spPr>
          <p:txBody>
            <a:bodyPr wrap="square" lIns="91440" tIns="45720" rIns="91440" bIns="4572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400" b="1" kern="0">
                  <a:solidFill>
                    <a:schemeClr val="bg1"/>
                  </a:solidFill>
                  <a:latin typeface="微软雅黑" panose="020B0503020204020204" charset="-122"/>
                  <a:ea typeface="微软雅黑" panose="020B0503020204020204" charset="-122"/>
                </a:rPr>
                <a:t>整体规划</a:t>
              </a:r>
              <a:endParaRPr kumimoji="0" lang="en-US" altLang="zh-CN" sz="24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grpSp>
      <p:grpSp>
        <p:nvGrpSpPr>
          <p:cNvPr id="53" name="组合 52"/>
          <p:cNvGrpSpPr/>
          <p:nvPr/>
        </p:nvGrpSpPr>
        <p:grpSpPr>
          <a:xfrm>
            <a:off x="2630363" y="1103280"/>
            <a:ext cx="5975837" cy="542400"/>
            <a:chOff x="3629408" y="2604928"/>
            <a:chExt cx="5975837" cy="542400"/>
          </a:xfrm>
        </p:grpSpPr>
        <p:sp>
          <p:nvSpPr>
            <p:cNvPr id="36" name="文本框 35"/>
            <p:cNvSpPr txBox="1"/>
            <p:nvPr/>
          </p:nvSpPr>
          <p:spPr bwMode="auto">
            <a:xfrm>
              <a:off x="3629408" y="2604928"/>
              <a:ext cx="677662" cy="5424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20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rPr>
                <a:t>01</a:t>
              </a:r>
              <a:endParaRPr kumimoji="0" lang="en-US" altLang="zh-CN" sz="2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37" name="矩形 36"/>
            <p:cNvSpPr/>
            <p:nvPr/>
          </p:nvSpPr>
          <p:spPr bwMode="auto">
            <a:xfrm>
              <a:off x="4585657" y="2604928"/>
              <a:ext cx="5019588" cy="542400"/>
            </a:xfrm>
            <a:prstGeom prst="rect">
              <a:avLst/>
            </a:prstGeom>
            <a:solidFill>
              <a:srgbClr val="F2F2F2"/>
            </a:solidFill>
            <a:ln>
              <a:noFill/>
            </a:ln>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1">
                  <a:solidFill>
                    <a:schemeClr val="bg1"/>
                  </a:solidFill>
                  <a:latin typeface="微软雅黑" panose="020B0503020204020204" charset="-122"/>
                  <a:ea typeface="微软雅黑" panose="020B0503020204020204" charset="-122"/>
                </a:rPr>
                <a:t>需求分析</a:t>
              </a:r>
              <a:endParaRPr kumimoji="0" lang="en-US" altLang="zh-CN" sz="2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grpSp>
      <p:grpSp>
        <p:nvGrpSpPr>
          <p:cNvPr id="54" name="组合 53"/>
          <p:cNvGrpSpPr/>
          <p:nvPr/>
        </p:nvGrpSpPr>
        <p:grpSpPr>
          <a:xfrm>
            <a:off x="2630363" y="3094989"/>
            <a:ext cx="5975837" cy="542400"/>
            <a:chOff x="3629408" y="3227831"/>
            <a:chExt cx="5975837" cy="542400"/>
          </a:xfrm>
          <a:solidFill>
            <a:schemeClr val="bg1">
              <a:lumMod val="95000"/>
            </a:schemeClr>
          </a:solidFill>
        </p:grpSpPr>
        <p:sp>
          <p:nvSpPr>
            <p:cNvPr id="39" name="文本框 38"/>
            <p:cNvSpPr txBox="1"/>
            <p:nvPr/>
          </p:nvSpPr>
          <p:spPr bwMode="auto">
            <a:xfrm>
              <a:off x="3629408" y="3227831"/>
              <a:ext cx="677662" cy="542400"/>
            </a:xfrm>
            <a:prstGeom prst="rect">
              <a:avLst/>
            </a:prstGeom>
            <a:solidFill>
              <a:srgbClr val="D21D1A"/>
            </a:solidFill>
            <a:ln>
              <a:noFill/>
            </a:ln>
          </p:spPr>
          <p:txBody>
            <a:bodyPr wrap="square" lIns="91440" tIns="45720" rIns="91440" bIns="45720" anchor="ctr" anchorCtr="0">
              <a:normAutofit/>
            </a:bodyPr>
            <a:lstStyle>
              <a:defPPr>
                <a:defRPr lang="zh-CN"/>
              </a:defPPr>
              <a:lvl1pPr marR="0" lvl="0" indent="0" algn="ctr" fontAlgn="auto">
                <a:lnSpc>
                  <a:spcPct val="100000"/>
                </a:lnSpc>
                <a:spcBef>
                  <a:spcPts val="0"/>
                </a:spcBef>
                <a:spcAft>
                  <a:spcPts val="0"/>
                </a:spcAft>
                <a:buClrTx/>
                <a:buSzTx/>
                <a:buFontTx/>
                <a:buNone/>
                <a:defRPr sz="2400" b="1">
                  <a:solidFill>
                    <a:schemeClr val="bg1"/>
                  </a:solidFill>
                  <a:latin typeface="微软雅黑" panose="020B0503020204020204" charset="-122"/>
                  <a:ea typeface="微软雅黑" panose="020B0503020204020204" charset="-122"/>
                </a:defRPr>
              </a:lvl1pPr>
            </a:lstStyle>
            <a:p>
              <a:r>
                <a:rPr lang="en-US" altLang="zh-CN"/>
                <a:t>04</a:t>
              </a:r>
              <a:endParaRPr lang="en-US" altLang="zh-CN" dirty="0"/>
            </a:p>
          </p:txBody>
        </p:sp>
        <p:sp>
          <p:nvSpPr>
            <p:cNvPr id="40" name="矩形 39"/>
            <p:cNvSpPr/>
            <p:nvPr/>
          </p:nvSpPr>
          <p:spPr bwMode="auto">
            <a:xfrm>
              <a:off x="4585657" y="3227831"/>
              <a:ext cx="5019588" cy="542400"/>
            </a:xfrm>
            <a:prstGeom prst="rect">
              <a:avLst/>
            </a:prstGeom>
            <a:solidFill>
              <a:srgbClr val="D21D1A"/>
            </a:solidFill>
            <a:ln>
              <a:noFill/>
            </a:ln>
          </p:spPr>
          <p:txBody>
            <a:bodyPr wrap="square" lIns="91440" tIns="45720" rIns="91440" bIns="45720" anchor="ctr" anchorCtr="0">
              <a:normAutofit/>
            </a:bodyPr>
            <a:lstStyle/>
            <a:p>
              <a:pPr algn="ctr"/>
              <a:r>
                <a:rPr lang="zh-CN" altLang="en-US" sz="2400" b="1">
                  <a:solidFill>
                    <a:schemeClr val="bg1"/>
                  </a:solidFill>
                  <a:latin typeface="微软雅黑" panose="020B0503020204020204" charset="-122"/>
                  <a:ea typeface="微软雅黑" panose="020B0503020204020204" charset="-122"/>
                </a:rPr>
                <a:t>业务协同</a:t>
              </a:r>
              <a:endParaRPr lang="en-US" altLang="zh-CN" sz="2400" b="1" dirty="0">
                <a:solidFill>
                  <a:schemeClr val="bg1"/>
                </a:solidFill>
                <a:latin typeface="微软雅黑" panose="020B0503020204020204" charset="-122"/>
                <a:ea typeface="微软雅黑" panose="020B0503020204020204" charset="-122"/>
              </a:endParaRPr>
            </a:p>
          </p:txBody>
        </p:sp>
      </p:grpSp>
      <p:grpSp>
        <p:nvGrpSpPr>
          <p:cNvPr id="55" name="组合 54"/>
          <p:cNvGrpSpPr/>
          <p:nvPr/>
        </p:nvGrpSpPr>
        <p:grpSpPr>
          <a:xfrm>
            <a:off x="2630363" y="3758892"/>
            <a:ext cx="5975837" cy="542400"/>
            <a:chOff x="3629408" y="3850734"/>
            <a:chExt cx="5975837" cy="542400"/>
          </a:xfrm>
          <a:solidFill>
            <a:schemeClr val="bg1">
              <a:lumMod val="95000"/>
            </a:schemeClr>
          </a:solidFill>
        </p:grpSpPr>
        <p:sp>
          <p:nvSpPr>
            <p:cNvPr id="42" name="文本框 41"/>
            <p:cNvSpPr txBox="1"/>
            <p:nvPr/>
          </p:nvSpPr>
          <p:spPr bwMode="auto">
            <a:xfrm>
              <a:off x="3629408" y="3850734"/>
              <a:ext cx="677662" cy="542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20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rPr>
                <a:t>05</a:t>
              </a:r>
              <a:endParaRPr kumimoji="0" lang="en-US" altLang="zh-CN" sz="2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43" name="矩形 42"/>
            <p:cNvSpPr/>
            <p:nvPr/>
          </p:nvSpPr>
          <p:spPr bwMode="auto">
            <a:xfrm>
              <a:off x="4585657" y="3850734"/>
              <a:ext cx="5019588" cy="542400"/>
            </a:xfrm>
            <a:prstGeom prst="rect">
              <a:avLst/>
            </a:prstGeom>
            <a:grp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rPr>
                <a:t>平台能力</a:t>
              </a:r>
              <a:endParaRPr kumimoji="0" lang="en-US" altLang="zh-CN" sz="2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grpSp>
      <p:grpSp>
        <p:nvGrpSpPr>
          <p:cNvPr id="58" name="组合 57"/>
          <p:cNvGrpSpPr/>
          <p:nvPr/>
        </p:nvGrpSpPr>
        <p:grpSpPr>
          <a:xfrm>
            <a:off x="2630363" y="2431086"/>
            <a:ext cx="5977646" cy="542400"/>
            <a:chOff x="3629408" y="1876829"/>
            <a:chExt cx="5977646" cy="542400"/>
          </a:xfrm>
          <a:solidFill>
            <a:schemeClr val="bg1">
              <a:lumMod val="95000"/>
            </a:schemeClr>
          </a:solidFill>
        </p:grpSpPr>
        <p:sp>
          <p:nvSpPr>
            <p:cNvPr id="59" name="文本框 58"/>
            <p:cNvSpPr txBox="1"/>
            <p:nvPr/>
          </p:nvSpPr>
          <p:spPr bwMode="auto">
            <a:xfrm>
              <a:off x="3629408" y="1876829"/>
              <a:ext cx="677662" cy="542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20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rPr>
                <a:t>03</a:t>
              </a:r>
              <a:endParaRPr kumimoji="0" lang="en-US" altLang="zh-CN" sz="2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60" name="矩形 59"/>
            <p:cNvSpPr/>
            <p:nvPr/>
          </p:nvSpPr>
          <p:spPr bwMode="auto">
            <a:xfrm>
              <a:off x="4587466" y="1876829"/>
              <a:ext cx="5019588" cy="542400"/>
            </a:xfrm>
            <a:prstGeom prst="rect">
              <a:avLst/>
            </a:prstGeom>
            <a:grpFill/>
            <a:ln>
              <a:noFill/>
            </a:ln>
          </p:spPr>
          <p:txBody>
            <a:bodyPr wrap="square" lIns="91440" tIns="45720" rIns="91440" bIns="4572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400" b="1" kern="0">
                  <a:solidFill>
                    <a:schemeClr val="bg1"/>
                  </a:solidFill>
                  <a:latin typeface="微软雅黑" panose="020B0503020204020204" charset="-122"/>
                  <a:ea typeface="微软雅黑" panose="020B0503020204020204" charset="-122"/>
                </a:rPr>
                <a:t>办公协同</a:t>
              </a:r>
              <a:endParaRPr kumimoji="0" lang="en-US" altLang="zh-CN" sz="24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矩形 66"/>
          <p:cNvSpPr/>
          <p:nvPr/>
        </p:nvSpPr>
        <p:spPr>
          <a:xfrm rot="5400000">
            <a:off x="4903951" y="-2751300"/>
            <a:ext cx="2384098" cy="12192000"/>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pic>
        <p:nvPicPr>
          <p:cNvPr id="127" name="图片 126"/>
          <p:cNvPicPr>
            <a:picLocks noChangeAspect="1"/>
          </p:cNvPicPr>
          <p:nvPr/>
        </p:nvPicPr>
        <p:blipFill rotWithShape="1">
          <a:blip r:embed="rId1" cstate="hqprint">
            <a:alphaModFix amt="12000"/>
          </a:blip>
          <a:srcRect/>
          <a:stretch>
            <a:fillRect/>
          </a:stretch>
        </p:blipFill>
        <p:spPr>
          <a:xfrm>
            <a:off x="-4" y="2152652"/>
            <a:ext cx="12192000" cy="2384098"/>
          </a:xfrm>
          <a:prstGeom prst="rect">
            <a:avLst/>
          </a:prstGeom>
        </p:spPr>
      </p:pic>
      <p:sp>
        <p:nvSpPr>
          <p:cNvPr id="125" name="矩形 124"/>
          <p:cNvSpPr/>
          <p:nvPr/>
        </p:nvSpPr>
        <p:spPr>
          <a:xfrm>
            <a:off x="545184" y="2690065"/>
            <a:ext cx="3974344" cy="1309269"/>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7200" b="1" i="0" u="none" strike="noStrike" kern="1200" cap="none" spc="300" normalizeH="0" baseline="0" noProof="0">
                <a:ln>
                  <a:noFill/>
                </a:ln>
                <a:gradFill>
                  <a:gsLst>
                    <a:gs pos="41000">
                      <a:srgbClr val="FFFFFF"/>
                    </a:gs>
                    <a:gs pos="96000">
                      <a:srgbClr val="FFFFFF">
                        <a:lumMod val="85000"/>
                      </a:srgbClr>
                    </a:gs>
                  </a:gsLst>
                  <a:lin ang="5400000" scaled="0"/>
                </a:gradFill>
                <a:effectLst/>
                <a:uLnTx/>
                <a:uFillTx/>
                <a:latin typeface="Arial" panose="020B0604020202020204" pitchFamily="34" charset="0"/>
                <a:ea typeface="微软雅黑" panose="020B0503020204020204" charset="-122"/>
                <a:cs typeface="+mn-cs"/>
              </a:rPr>
              <a:t>1</a:t>
            </a:r>
            <a:endParaRPr kumimoji="0" lang="zh-CN" altLang="en-US" sz="7200" b="1" i="0" u="none" strike="noStrike" kern="1200" cap="none" spc="300" normalizeH="0" baseline="0" noProof="0" dirty="0">
              <a:ln>
                <a:noFill/>
              </a:ln>
              <a:gradFill>
                <a:gsLst>
                  <a:gs pos="41000">
                    <a:srgbClr val="FFFFFF"/>
                  </a:gs>
                  <a:gs pos="96000">
                    <a:srgbClr val="FFFFFF">
                      <a:lumMod val="85000"/>
                    </a:srgbClr>
                  </a:gs>
                </a:gsLst>
                <a:lin ang="5400000" scaled="0"/>
              </a:gradFill>
              <a:effectLst/>
              <a:uLnTx/>
              <a:uFillTx/>
              <a:latin typeface="Arial" panose="020B0604020202020204" pitchFamily="34" charset="0"/>
              <a:ea typeface="微软雅黑" panose="020B0503020204020204" charset="-122"/>
              <a:cs typeface="+mn-cs"/>
            </a:endParaRPr>
          </a:p>
        </p:txBody>
      </p:sp>
      <p:sp>
        <p:nvSpPr>
          <p:cNvPr id="126" name="矩形 125"/>
          <p:cNvSpPr/>
          <p:nvPr/>
        </p:nvSpPr>
        <p:spPr>
          <a:xfrm>
            <a:off x="5789384" y="3011146"/>
            <a:ext cx="4060728"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40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rPr>
              <a:t>CRM</a:t>
            </a:r>
            <a:r>
              <a:rPr lang="zh-CN" altLang="en-US" sz="4000" b="1">
                <a:solidFill>
                  <a:prstClr val="white"/>
                </a:solidFill>
                <a:latin typeface="Arial" panose="020B0604020202020204" pitchFamily="34" charset="0"/>
                <a:ea typeface="微软雅黑" panose="020B0503020204020204" charset="-122"/>
              </a:rPr>
              <a:t>（</a:t>
            </a:r>
            <a:r>
              <a:rPr lang="en-US" altLang="zh-CN" sz="4000" b="1">
                <a:solidFill>
                  <a:prstClr val="white"/>
                </a:solidFill>
                <a:latin typeface="Arial" panose="020B0604020202020204" pitchFamily="34" charset="0"/>
                <a:ea typeface="微软雅黑" panose="020B0503020204020204" charset="-122"/>
              </a:rPr>
              <a:t>2B</a:t>
            </a:r>
            <a:r>
              <a:rPr lang="zh-CN" altLang="en-US" sz="4000" b="1">
                <a:solidFill>
                  <a:prstClr val="white"/>
                </a:solidFill>
                <a:latin typeface="Arial" panose="020B0604020202020204" pitchFamily="34" charset="0"/>
                <a:ea typeface="微软雅黑" panose="020B0503020204020204" charset="-122"/>
              </a:rPr>
              <a:t>适用）</a:t>
            </a:r>
            <a:endParaRPr kumimoji="0" lang="en-US" altLang="zh-CN" sz="4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83721" y="1337041"/>
            <a:ext cx="679211" cy="821064"/>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展现层</a:t>
            </a:r>
            <a:endParaRPr kumimoji="0" lang="en-US" altLang="zh-CN" sz="12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13" name="矩形 12"/>
          <p:cNvSpPr/>
          <p:nvPr/>
        </p:nvSpPr>
        <p:spPr>
          <a:xfrm>
            <a:off x="483722" y="2275578"/>
            <a:ext cx="679211" cy="2922449"/>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200">
                <a:solidFill>
                  <a:srgbClr val="FFFFFF"/>
                </a:solidFill>
                <a:latin typeface="Arial" panose="020B0604020202020204" pitchFamily="34" charset="0"/>
                <a:ea typeface="微软雅黑" panose="020B0503020204020204" charset="-122"/>
                <a:cs typeface="+mn-ea"/>
                <a:sym typeface="Helvetica" pitchFamily="2" charset="0"/>
              </a:rPr>
              <a:t>业务应用层</a:t>
            </a:r>
            <a:endParaRPr lang="en-US" altLang="zh-CN" sz="1200" dirty="0">
              <a:solidFill>
                <a:srgbClr val="FFFFFF"/>
              </a:solidFill>
              <a:latin typeface="Arial" panose="020B0604020202020204" pitchFamily="34" charset="0"/>
              <a:ea typeface="微软雅黑" panose="020B0503020204020204" charset="-122"/>
              <a:cs typeface="+mn-ea"/>
              <a:sym typeface="Helvetica" pitchFamily="2" charset="0"/>
            </a:endParaRPr>
          </a:p>
        </p:txBody>
      </p:sp>
      <p:sp>
        <p:nvSpPr>
          <p:cNvPr id="20" name="圆角矩形 19"/>
          <p:cNvSpPr/>
          <p:nvPr/>
        </p:nvSpPr>
        <p:spPr>
          <a:xfrm>
            <a:off x="1248836" y="2275579"/>
            <a:ext cx="10381211" cy="2922449"/>
          </a:xfrm>
          <a:prstGeom prst="roundRect">
            <a:avLst>
              <a:gd name="adj" fmla="val 0"/>
            </a:avLst>
          </a:prstGeom>
          <a:solidFill>
            <a:schemeClr val="bg1">
              <a:lumMod val="95000"/>
            </a:schemeClr>
          </a:solidFill>
          <a:ln>
            <a:solidFill>
              <a:srgbClr val="F3F4F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00" b="0" i="0" u="none" strike="noStrike" kern="1200" cap="none" spc="0" normalizeH="0" baseline="0" noProof="0" dirty="0">
              <a:ln>
                <a:noFill/>
              </a:ln>
              <a:solidFill>
                <a:srgbClr val="0065FB"/>
              </a:solidFill>
              <a:effectLst/>
              <a:uLnTx/>
              <a:uFillTx/>
              <a:latin typeface="微软雅黑" panose="020B0503020204020204" charset="-122"/>
              <a:ea typeface="微软雅黑" panose="020B0503020204020204" charset="-122"/>
              <a:sym typeface="Helvetica" pitchFamily="2" charset="0"/>
            </a:endParaRPr>
          </a:p>
        </p:txBody>
      </p:sp>
      <p:sp>
        <p:nvSpPr>
          <p:cNvPr id="21" name="圆角矩形 20"/>
          <p:cNvSpPr/>
          <p:nvPr/>
        </p:nvSpPr>
        <p:spPr>
          <a:xfrm>
            <a:off x="1428406" y="2457423"/>
            <a:ext cx="1292377" cy="320556"/>
          </a:xfrm>
          <a:prstGeom prst="roundRect">
            <a:avLst>
              <a:gd name="adj" fmla="val 0"/>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2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微软雅黑" panose="020B0503020204020204" charset="-122"/>
              </a:rPr>
              <a:t>客户</a:t>
            </a:r>
            <a:r>
              <a:rPr kumimoji="1" lang="zh-CN" altLang="en-US" sz="1200" kern="0" dirty="0">
                <a:solidFill>
                  <a:prstClr val="white"/>
                </a:solidFill>
                <a:latin typeface="Arial" panose="020B0604020202020204" pitchFamily="34" charset="0"/>
                <a:ea typeface="微软雅黑" panose="020B0503020204020204" charset="-122"/>
                <a:cs typeface="微软雅黑" panose="020B0503020204020204" charset="-122"/>
              </a:rPr>
              <a:t>管理</a:t>
            </a:r>
            <a:endParaRPr kumimoji="1" lang="zh-CN" altLang="en-US" sz="12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微软雅黑" panose="020B0503020204020204" charset="-122"/>
            </a:endParaRPr>
          </a:p>
        </p:txBody>
      </p:sp>
      <p:sp>
        <p:nvSpPr>
          <p:cNvPr id="186" name="矩形 185"/>
          <p:cNvSpPr/>
          <p:nvPr/>
        </p:nvSpPr>
        <p:spPr>
          <a:xfrm>
            <a:off x="1428406" y="2937882"/>
            <a:ext cx="1292377" cy="24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en-US" altLang="zh-CN"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rPr>
              <a:t>RPA</a:t>
            </a:r>
            <a:r>
              <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rPr>
              <a:t>获客</a:t>
            </a:r>
            <a:endPar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endParaRPr>
          </a:p>
        </p:txBody>
      </p:sp>
      <p:sp>
        <p:nvSpPr>
          <p:cNvPr id="187" name="矩形 186"/>
          <p:cNvSpPr/>
          <p:nvPr/>
        </p:nvSpPr>
        <p:spPr>
          <a:xfrm>
            <a:off x="1428406" y="3297475"/>
            <a:ext cx="1292377" cy="24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rPr>
              <a:t>客户新增</a:t>
            </a:r>
            <a:endPar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endParaRPr>
          </a:p>
        </p:txBody>
      </p:sp>
      <p:sp>
        <p:nvSpPr>
          <p:cNvPr id="188" name="矩形 187"/>
          <p:cNvSpPr/>
          <p:nvPr/>
        </p:nvSpPr>
        <p:spPr>
          <a:xfrm>
            <a:off x="1428406" y="3657072"/>
            <a:ext cx="1292377" cy="24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05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rPr>
              <a:t>客户转交</a:t>
            </a:r>
            <a:endPar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endParaRPr>
          </a:p>
        </p:txBody>
      </p:sp>
      <p:sp>
        <p:nvSpPr>
          <p:cNvPr id="189" name="矩形 188"/>
          <p:cNvSpPr/>
          <p:nvPr/>
        </p:nvSpPr>
        <p:spPr>
          <a:xfrm>
            <a:off x="1428406" y="4016667"/>
            <a:ext cx="1292377" cy="24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rPr>
              <a:t>客户公海</a:t>
            </a:r>
            <a:endPar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endParaRPr>
          </a:p>
        </p:txBody>
      </p:sp>
      <p:sp>
        <p:nvSpPr>
          <p:cNvPr id="190" name="矩形 189"/>
          <p:cNvSpPr/>
          <p:nvPr/>
        </p:nvSpPr>
        <p:spPr>
          <a:xfrm>
            <a:off x="1428406" y="4377422"/>
            <a:ext cx="1292377" cy="24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rPr>
              <a:t>信息维护</a:t>
            </a:r>
            <a:endParaRPr kumimoji="0" lang="zh-CN" altLang="en-US" sz="105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191" name="矩形 190"/>
          <p:cNvSpPr/>
          <p:nvPr/>
        </p:nvSpPr>
        <p:spPr>
          <a:xfrm>
            <a:off x="1428406" y="4737017"/>
            <a:ext cx="1292377" cy="24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05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rPr>
              <a:t>信息变更</a:t>
            </a:r>
            <a:endPar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endParaRPr>
          </a:p>
        </p:txBody>
      </p:sp>
      <p:sp>
        <p:nvSpPr>
          <p:cNvPr id="194" name="矩形 193"/>
          <p:cNvSpPr/>
          <p:nvPr/>
        </p:nvSpPr>
        <p:spPr>
          <a:xfrm>
            <a:off x="6611219" y="2885315"/>
            <a:ext cx="1292377" cy="39024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rPr>
              <a:t>项目交付</a:t>
            </a:r>
            <a:endParaRPr kumimoji="1" lang="zh-CN" altLang="en-US" sz="10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endParaRPr>
          </a:p>
        </p:txBody>
      </p:sp>
      <p:sp>
        <p:nvSpPr>
          <p:cNvPr id="195" name="矩形 194"/>
          <p:cNvSpPr/>
          <p:nvPr/>
        </p:nvSpPr>
        <p:spPr>
          <a:xfrm>
            <a:off x="6611219" y="3629660"/>
            <a:ext cx="1292377" cy="39024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rPr>
              <a:t>销售退换货</a:t>
            </a:r>
            <a:endPar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endParaRPr>
          </a:p>
        </p:txBody>
      </p:sp>
      <p:sp>
        <p:nvSpPr>
          <p:cNvPr id="198" name="矩形 197"/>
          <p:cNvSpPr/>
          <p:nvPr/>
        </p:nvSpPr>
        <p:spPr>
          <a:xfrm>
            <a:off x="6581095" y="4544721"/>
            <a:ext cx="1292377" cy="39024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rPr>
              <a:t>工单处理</a:t>
            </a:r>
            <a:endParaRPr kumimoji="1" lang="zh-CN" altLang="en-US" sz="10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endParaRPr>
          </a:p>
        </p:txBody>
      </p:sp>
      <p:sp>
        <p:nvSpPr>
          <p:cNvPr id="202" name="矩形 201"/>
          <p:cNvSpPr/>
          <p:nvPr/>
        </p:nvSpPr>
        <p:spPr>
          <a:xfrm>
            <a:off x="4904514" y="2913995"/>
            <a:ext cx="1292377" cy="24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rPr>
              <a:t>合同管理</a:t>
            </a:r>
            <a:endParaRPr kumimoji="0" lang="zh-CN" altLang="en-US" sz="105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03" name="矩形 202"/>
          <p:cNvSpPr/>
          <p:nvPr/>
        </p:nvSpPr>
        <p:spPr>
          <a:xfrm>
            <a:off x="4904514" y="3506595"/>
            <a:ext cx="1292377" cy="24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rPr>
              <a:t>客户开票</a:t>
            </a:r>
            <a:endPar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endParaRPr>
          </a:p>
        </p:txBody>
      </p:sp>
      <p:sp>
        <p:nvSpPr>
          <p:cNvPr id="204" name="矩形 203"/>
          <p:cNvSpPr/>
          <p:nvPr/>
        </p:nvSpPr>
        <p:spPr>
          <a:xfrm>
            <a:off x="4904514" y="4099196"/>
            <a:ext cx="1292377" cy="24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rPr>
              <a:t>应收管理</a:t>
            </a:r>
            <a:endPar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endParaRPr>
          </a:p>
        </p:txBody>
      </p:sp>
      <p:sp>
        <p:nvSpPr>
          <p:cNvPr id="205" name="矩形 204"/>
          <p:cNvSpPr/>
          <p:nvPr/>
        </p:nvSpPr>
        <p:spPr>
          <a:xfrm>
            <a:off x="4892214" y="4691797"/>
            <a:ext cx="1292377" cy="24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rPr>
              <a:t>收款确认</a:t>
            </a:r>
            <a:endParaRPr kumimoji="0" lang="zh-CN" altLang="en-US" sz="105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10" name="矩形 209"/>
          <p:cNvSpPr/>
          <p:nvPr/>
        </p:nvSpPr>
        <p:spPr>
          <a:xfrm>
            <a:off x="3174177" y="2913995"/>
            <a:ext cx="1292377" cy="24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rPr>
              <a:t>线索分配</a:t>
            </a:r>
            <a:endParaRPr kumimoji="0" lang="zh-CN" altLang="en-US" sz="105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11" name="矩形 210"/>
          <p:cNvSpPr/>
          <p:nvPr/>
        </p:nvSpPr>
        <p:spPr>
          <a:xfrm>
            <a:off x="3174177" y="3273588"/>
            <a:ext cx="1292377" cy="24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rPr>
              <a:t>售前支持</a:t>
            </a:r>
            <a:endParaRPr kumimoji="0" lang="zh-CN" altLang="en-US" sz="105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12" name="矩形 211"/>
          <p:cNvSpPr/>
          <p:nvPr/>
        </p:nvSpPr>
        <p:spPr>
          <a:xfrm>
            <a:off x="3174177" y="3633185"/>
            <a:ext cx="1292377" cy="24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rPr>
              <a:t>拜访记录</a:t>
            </a:r>
            <a:endPar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endParaRPr>
          </a:p>
        </p:txBody>
      </p:sp>
      <p:sp>
        <p:nvSpPr>
          <p:cNvPr id="213" name="矩形 212"/>
          <p:cNvSpPr/>
          <p:nvPr/>
        </p:nvSpPr>
        <p:spPr>
          <a:xfrm>
            <a:off x="3174177" y="3992780"/>
            <a:ext cx="1292377" cy="24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rPr>
              <a:t>在线报价</a:t>
            </a:r>
            <a:endPar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endParaRPr>
          </a:p>
        </p:txBody>
      </p:sp>
      <p:sp>
        <p:nvSpPr>
          <p:cNvPr id="214" name="矩形 213"/>
          <p:cNvSpPr/>
          <p:nvPr/>
        </p:nvSpPr>
        <p:spPr>
          <a:xfrm>
            <a:off x="3174177" y="4353535"/>
            <a:ext cx="1292377" cy="24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rPr>
              <a:t>投标管理</a:t>
            </a:r>
            <a:endParaRPr kumimoji="0" lang="zh-CN" altLang="en-US" sz="105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16" name="矩形 215"/>
          <p:cNvSpPr/>
          <p:nvPr/>
        </p:nvSpPr>
        <p:spPr>
          <a:xfrm>
            <a:off x="3174177" y="4691797"/>
            <a:ext cx="1292377" cy="24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rPr>
              <a:t>线索转交</a:t>
            </a:r>
            <a:endParaRPr kumimoji="0" lang="zh-CN" altLang="en-US" sz="105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17" name="圆角矩形 216"/>
          <p:cNvSpPr/>
          <p:nvPr/>
        </p:nvSpPr>
        <p:spPr>
          <a:xfrm>
            <a:off x="3160310" y="2457423"/>
            <a:ext cx="1292377" cy="320556"/>
          </a:xfrm>
          <a:prstGeom prst="roundRect">
            <a:avLst>
              <a:gd name="adj" fmla="val 0"/>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mn-cs"/>
              </a:rPr>
              <a:t>线索管理</a:t>
            </a:r>
            <a:endParaRPr kumimoji="0" lang="zh-CN" altLang="en-US" sz="120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mn-cs"/>
            </a:endParaRPr>
          </a:p>
        </p:txBody>
      </p:sp>
      <p:sp>
        <p:nvSpPr>
          <p:cNvPr id="218" name="圆角矩形 217"/>
          <p:cNvSpPr/>
          <p:nvPr/>
        </p:nvSpPr>
        <p:spPr>
          <a:xfrm>
            <a:off x="4892214" y="2457423"/>
            <a:ext cx="1292377" cy="320556"/>
          </a:xfrm>
          <a:prstGeom prst="roundRect">
            <a:avLst>
              <a:gd name="adj" fmla="val 0"/>
            </a:avLst>
          </a:prstGeom>
          <a:solidFill>
            <a:srgbClr val="45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2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微软雅黑" panose="020B0503020204020204" charset="-122"/>
              </a:rPr>
              <a:t>售中阶段</a:t>
            </a:r>
            <a:endParaRPr kumimoji="1" lang="zh-CN" altLang="en-US" sz="12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微软雅黑" panose="020B0503020204020204" charset="-122"/>
            </a:endParaRPr>
          </a:p>
        </p:txBody>
      </p:sp>
      <p:sp>
        <p:nvSpPr>
          <p:cNvPr id="219" name="圆角矩形 218"/>
          <p:cNvSpPr/>
          <p:nvPr/>
        </p:nvSpPr>
        <p:spPr>
          <a:xfrm>
            <a:off x="6624118" y="2457423"/>
            <a:ext cx="1292377" cy="320556"/>
          </a:xfrm>
          <a:prstGeom prst="roundRect">
            <a:avLst>
              <a:gd name="adj" fmla="val 0"/>
            </a:avLst>
          </a:prstGeom>
          <a:solidFill>
            <a:srgbClr val="45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2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微软雅黑" panose="020B0503020204020204" charset="-122"/>
              </a:rPr>
              <a:t>售后阶段</a:t>
            </a:r>
            <a:endParaRPr kumimoji="1" lang="zh-CN" altLang="en-US" sz="12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微软雅黑" panose="020B0503020204020204" charset="-122"/>
            </a:endParaRPr>
          </a:p>
        </p:txBody>
      </p:sp>
      <p:sp>
        <p:nvSpPr>
          <p:cNvPr id="220" name="矩形 219"/>
          <p:cNvSpPr/>
          <p:nvPr/>
        </p:nvSpPr>
        <p:spPr>
          <a:xfrm>
            <a:off x="10118373" y="2893150"/>
            <a:ext cx="1292377" cy="24661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rPr>
              <a:t>指标业绩</a:t>
            </a:r>
            <a:endParaRPr kumimoji="1" lang="zh-CN" altLang="en-US" sz="10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endParaRPr>
          </a:p>
        </p:txBody>
      </p:sp>
      <p:sp>
        <p:nvSpPr>
          <p:cNvPr id="221" name="矩形 220"/>
          <p:cNvSpPr/>
          <p:nvPr/>
        </p:nvSpPr>
        <p:spPr>
          <a:xfrm>
            <a:off x="10118373" y="3333223"/>
            <a:ext cx="1292377" cy="24661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rPr>
              <a:t>指标下达</a:t>
            </a:r>
            <a:endPar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endParaRPr>
          </a:p>
        </p:txBody>
      </p:sp>
      <p:sp>
        <p:nvSpPr>
          <p:cNvPr id="222" name="矩形 221"/>
          <p:cNvSpPr/>
          <p:nvPr/>
        </p:nvSpPr>
        <p:spPr>
          <a:xfrm>
            <a:off x="10118373" y="3773295"/>
            <a:ext cx="1292377" cy="24661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rPr>
              <a:t>销售周报</a:t>
            </a:r>
            <a:endPar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endParaRPr>
          </a:p>
        </p:txBody>
      </p:sp>
      <p:sp>
        <p:nvSpPr>
          <p:cNvPr id="223" name="矩形 222"/>
          <p:cNvSpPr/>
          <p:nvPr/>
        </p:nvSpPr>
        <p:spPr>
          <a:xfrm>
            <a:off x="10118373" y="4213368"/>
            <a:ext cx="1292377" cy="24661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rPr>
              <a:t>销售月报</a:t>
            </a:r>
            <a:endPar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endParaRPr>
          </a:p>
        </p:txBody>
      </p:sp>
      <p:sp>
        <p:nvSpPr>
          <p:cNvPr id="224" name="矩形 223"/>
          <p:cNvSpPr/>
          <p:nvPr/>
        </p:nvSpPr>
        <p:spPr>
          <a:xfrm>
            <a:off x="10117405" y="4653441"/>
            <a:ext cx="1292377" cy="24661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rPr>
              <a:t>在线培训</a:t>
            </a:r>
            <a:endPar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endParaRPr>
          </a:p>
        </p:txBody>
      </p:sp>
      <p:sp>
        <p:nvSpPr>
          <p:cNvPr id="226" name="圆角矩形 225"/>
          <p:cNvSpPr/>
          <p:nvPr/>
        </p:nvSpPr>
        <p:spPr>
          <a:xfrm>
            <a:off x="10117405" y="2457423"/>
            <a:ext cx="1292377" cy="320556"/>
          </a:xfrm>
          <a:prstGeom prst="roundRect">
            <a:avLst>
              <a:gd name="adj" fmla="val 0"/>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FFFFFF"/>
                </a:solidFill>
                <a:latin typeface="Arial" panose="020B0604020202020204" pitchFamily="34" charset="0"/>
                <a:ea typeface="微软雅黑" panose="020B0503020204020204" charset="-122"/>
                <a:cs typeface="+mn-ea"/>
                <a:sym typeface="Helvetica" pitchFamily="2" charset="0"/>
              </a:rPr>
              <a:t>销售员管理</a:t>
            </a:r>
            <a:endParaRPr lang="zh-CN" altLang="en-US" sz="1200" dirty="0">
              <a:solidFill>
                <a:srgbClr val="FFFFFF"/>
              </a:solidFill>
              <a:latin typeface="Arial" panose="020B0604020202020204" pitchFamily="34" charset="0"/>
              <a:ea typeface="微软雅黑" panose="020B0503020204020204" charset="-122"/>
              <a:cs typeface="+mn-ea"/>
              <a:sym typeface="Helvetica" pitchFamily="2" charset="0"/>
            </a:endParaRPr>
          </a:p>
        </p:txBody>
      </p:sp>
      <p:sp>
        <p:nvSpPr>
          <p:cNvPr id="228" name="圆角矩形 227"/>
          <p:cNvSpPr/>
          <p:nvPr/>
        </p:nvSpPr>
        <p:spPr>
          <a:xfrm>
            <a:off x="8370761" y="2457423"/>
            <a:ext cx="1292377" cy="320556"/>
          </a:xfrm>
          <a:prstGeom prst="roundRect">
            <a:avLst>
              <a:gd name="adj" fmla="val 0"/>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zh-CN" altLang="en-US" sz="120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mn-cs"/>
              </a:rPr>
              <a:t>营销管理</a:t>
            </a:r>
            <a:endParaRPr lang="zh-CN" altLang="en-US" sz="1200" dirty="0">
              <a:solidFill>
                <a:srgbClr val="FFFFFF"/>
              </a:solidFill>
              <a:latin typeface="Arial" panose="020B0604020202020204" pitchFamily="34" charset="0"/>
              <a:ea typeface="微软雅黑" panose="020B0503020204020204" charset="-122"/>
              <a:cs typeface="+mn-ea"/>
              <a:sym typeface="Helvetica" pitchFamily="2" charset="0"/>
            </a:endParaRPr>
          </a:p>
        </p:txBody>
      </p:sp>
      <p:sp>
        <p:nvSpPr>
          <p:cNvPr id="229" name="矩形 228"/>
          <p:cNvSpPr/>
          <p:nvPr/>
        </p:nvSpPr>
        <p:spPr>
          <a:xfrm>
            <a:off x="8370761" y="2874103"/>
            <a:ext cx="1292377" cy="24661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rPr>
              <a:t>市场信息</a:t>
            </a:r>
            <a:endPar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endParaRPr>
          </a:p>
        </p:txBody>
      </p:sp>
      <p:sp>
        <p:nvSpPr>
          <p:cNvPr id="230" name="矩形 229"/>
          <p:cNvSpPr/>
          <p:nvPr/>
        </p:nvSpPr>
        <p:spPr>
          <a:xfrm>
            <a:off x="8370761" y="3305615"/>
            <a:ext cx="1292377" cy="24661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rPr>
              <a:t>营销目标</a:t>
            </a:r>
            <a:endPar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endParaRPr>
          </a:p>
        </p:txBody>
      </p:sp>
      <p:sp>
        <p:nvSpPr>
          <p:cNvPr id="231" name="矩形 230"/>
          <p:cNvSpPr/>
          <p:nvPr/>
        </p:nvSpPr>
        <p:spPr>
          <a:xfrm>
            <a:off x="8370761" y="3737126"/>
            <a:ext cx="1292377" cy="24661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rPr>
              <a:t>权限管理</a:t>
            </a:r>
            <a:endPar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endParaRPr>
          </a:p>
        </p:txBody>
      </p:sp>
      <p:sp>
        <p:nvSpPr>
          <p:cNvPr id="232" name="矩形 231"/>
          <p:cNvSpPr/>
          <p:nvPr/>
        </p:nvSpPr>
        <p:spPr>
          <a:xfrm>
            <a:off x="8370761" y="4168637"/>
            <a:ext cx="1292377" cy="24661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rPr>
              <a:t>产品定价</a:t>
            </a:r>
            <a:endPar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endParaRPr>
          </a:p>
        </p:txBody>
      </p:sp>
      <p:sp>
        <p:nvSpPr>
          <p:cNvPr id="233" name="矩形 232"/>
          <p:cNvSpPr/>
          <p:nvPr/>
        </p:nvSpPr>
        <p:spPr>
          <a:xfrm>
            <a:off x="8370761" y="4600146"/>
            <a:ext cx="1292377" cy="24661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rPr>
              <a:t>竞合信息</a:t>
            </a:r>
            <a:endParaRPr kumimoji="1" lang="zh-CN" altLang="en-US" sz="105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微软雅黑" panose="020B0503020204020204" charset="-122"/>
            </a:endParaRPr>
          </a:p>
        </p:txBody>
      </p:sp>
      <p:sp>
        <p:nvSpPr>
          <p:cNvPr id="279" name="矩形 278"/>
          <p:cNvSpPr/>
          <p:nvPr/>
        </p:nvSpPr>
        <p:spPr>
          <a:xfrm>
            <a:off x="1248837" y="1698762"/>
            <a:ext cx="10381213" cy="380481"/>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sym typeface="Helvetica" pitchFamily="2" charset="0"/>
            </a:endParaRPr>
          </a:p>
        </p:txBody>
      </p:sp>
      <p:sp>
        <p:nvSpPr>
          <p:cNvPr id="285" name="矩形 284"/>
          <p:cNvSpPr/>
          <p:nvPr/>
        </p:nvSpPr>
        <p:spPr>
          <a:xfrm>
            <a:off x="1248837" y="1373733"/>
            <a:ext cx="10381213" cy="329717"/>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4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sym typeface="Helvetica" pitchFamily="2" charset="0"/>
              </a:rPr>
              <a:t>业务门户</a:t>
            </a:r>
            <a:endParaRPr kumimoji="1" lang="zh-CN" altLang="en-US" sz="14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sym typeface="Helvetica" pitchFamily="2" charset="0"/>
            </a:endParaRPr>
          </a:p>
        </p:txBody>
      </p:sp>
      <p:sp>
        <p:nvSpPr>
          <p:cNvPr id="2" name="圆角矩形 40"/>
          <p:cNvSpPr/>
          <p:nvPr/>
        </p:nvSpPr>
        <p:spPr>
          <a:xfrm>
            <a:off x="1248837" y="5308832"/>
            <a:ext cx="10381212" cy="391208"/>
          </a:xfrm>
          <a:prstGeom prst="roundRect">
            <a:avLst>
              <a:gd name="adj" fmla="val 11463"/>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auto">
              <a:spcBef>
                <a:spcPts val="0"/>
              </a:spcBef>
              <a:spcAft>
                <a:spcPts val="0"/>
              </a:spcAft>
              <a:defRPr/>
            </a:pPr>
            <a:r>
              <a:rPr kumimoji="1" lang="zh-CN" altLang="en-US" sz="1400" b="1" kern="0" dirty="0">
                <a:solidFill>
                  <a:schemeClr val="bg1"/>
                </a:solidFill>
                <a:latin typeface="Arial" panose="020B0604020202020204" pitchFamily="34" charset="0"/>
                <a:ea typeface="微软雅黑" panose="020B0503020204020204" charset="-122"/>
                <a:cs typeface="微软雅黑" panose="020B0503020204020204" charset="-122"/>
                <a:sym typeface="微软雅黑" panose="020B0503020204020204" charset="-122"/>
              </a:rPr>
              <a:t>协同运营平台</a:t>
            </a:r>
            <a:r>
              <a:rPr kumimoji="1" lang="en-US" altLang="zh-CN" sz="1400" b="1" kern="0" dirty="0">
                <a:solidFill>
                  <a:schemeClr val="bg1"/>
                </a:solidFill>
                <a:latin typeface="Arial" panose="020B0604020202020204" pitchFamily="34" charset="0"/>
                <a:ea typeface="微软雅黑" panose="020B0503020204020204" charset="-122"/>
                <a:cs typeface="微软雅黑" panose="020B0503020204020204" charset="-122"/>
                <a:sym typeface="微软雅黑" panose="020B0503020204020204" charset="-122"/>
              </a:rPr>
              <a:t>COP</a:t>
            </a:r>
            <a:endParaRPr kumimoji="1" lang="en-US" altLang="zh-CN" sz="1400" b="1" kern="0" dirty="0">
              <a:solidFill>
                <a:schemeClr val="bg1"/>
              </a:solidFill>
              <a:latin typeface="Arial" panose="020B0604020202020204" pitchFamily="34" charset="0"/>
              <a:ea typeface="微软雅黑" panose="020B0503020204020204" charset="-122"/>
              <a:cs typeface="微软雅黑" panose="020B0503020204020204" charset="-122"/>
              <a:sym typeface="微软雅黑" panose="020B0503020204020204" charset="-122"/>
            </a:endParaRPr>
          </a:p>
        </p:txBody>
      </p:sp>
      <p:sp>
        <p:nvSpPr>
          <p:cNvPr id="3" name="矩形 134"/>
          <p:cNvSpPr/>
          <p:nvPr/>
        </p:nvSpPr>
        <p:spPr>
          <a:xfrm>
            <a:off x="487335" y="5310647"/>
            <a:ext cx="650831" cy="389393"/>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spcAft>
                <a:spcPct val="0"/>
              </a:spcAft>
            </a:pPr>
            <a:r>
              <a:rPr lang="zh-CN" altLang="en-US" sz="1200" dirty="0">
                <a:solidFill>
                  <a:srgbClr val="FFFFFF"/>
                </a:solidFill>
                <a:latin typeface="Arial" panose="020B0604020202020204" pitchFamily="34" charset="0"/>
                <a:ea typeface="微软雅黑" panose="020B0503020204020204" charset="-122"/>
              </a:rPr>
              <a:t>支撑层</a:t>
            </a:r>
            <a:endParaRPr lang="en-US" altLang="zh-CN" sz="1200" dirty="0">
              <a:solidFill>
                <a:srgbClr val="FFFFFF"/>
              </a:solidFill>
              <a:latin typeface="Arial" panose="020B0604020202020204" pitchFamily="34" charset="0"/>
              <a:ea typeface="微软雅黑" panose="020B0503020204020204" charset="-122"/>
            </a:endParaRPr>
          </a:p>
        </p:txBody>
      </p:sp>
      <p:sp>
        <p:nvSpPr>
          <p:cNvPr id="4" name="圆角矩形 36"/>
          <p:cNvSpPr/>
          <p:nvPr/>
        </p:nvSpPr>
        <p:spPr>
          <a:xfrm>
            <a:off x="1248836" y="1847655"/>
            <a:ext cx="1165139" cy="267400"/>
          </a:xfrm>
          <a:prstGeom prst="roundRect">
            <a:avLst/>
          </a:prstGeom>
          <a:solidFill>
            <a:srgbClr val="305EB6"/>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2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微软雅黑" panose="020B0503020204020204" charset="-122"/>
              </a:rPr>
              <a:t>客户分析</a:t>
            </a:r>
            <a:endParaRPr kumimoji="1" lang="zh-CN" altLang="en-US" sz="12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微软雅黑" panose="020B0503020204020204" charset="-122"/>
            </a:endParaRPr>
          </a:p>
        </p:txBody>
      </p:sp>
      <p:sp>
        <p:nvSpPr>
          <p:cNvPr id="5" name="圆角矩形 36"/>
          <p:cNvSpPr/>
          <p:nvPr/>
        </p:nvSpPr>
        <p:spPr>
          <a:xfrm>
            <a:off x="2767462" y="1847655"/>
            <a:ext cx="1165139" cy="267400"/>
          </a:xfrm>
          <a:prstGeom prst="roundRect">
            <a:avLst/>
          </a:prstGeom>
          <a:solidFill>
            <a:srgbClr val="305EB6"/>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2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微软雅黑" panose="020B0503020204020204" charset="-122"/>
              </a:rPr>
              <a:t>产品分析</a:t>
            </a:r>
            <a:endParaRPr kumimoji="1" lang="zh-CN" altLang="en-US" sz="12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微软雅黑" panose="020B0503020204020204" charset="-122"/>
            </a:endParaRPr>
          </a:p>
        </p:txBody>
      </p:sp>
      <p:sp>
        <p:nvSpPr>
          <p:cNvPr id="6" name="圆角矩形 36"/>
          <p:cNvSpPr/>
          <p:nvPr/>
        </p:nvSpPr>
        <p:spPr>
          <a:xfrm>
            <a:off x="4286088" y="1847655"/>
            <a:ext cx="1165139" cy="267400"/>
          </a:xfrm>
          <a:prstGeom prst="roundRect">
            <a:avLst/>
          </a:prstGeom>
          <a:solidFill>
            <a:srgbClr val="305EB6"/>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2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微软雅黑" panose="020B0503020204020204" charset="-122"/>
              </a:rPr>
              <a:t>线索来源分析</a:t>
            </a:r>
            <a:endParaRPr kumimoji="1" lang="zh-CN" altLang="en-US" sz="12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微软雅黑" panose="020B0503020204020204" charset="-122"/>
            </a:endParaRPr>
          </a:p>
        </p:txBody>
      </p:sp>
      <p:sp>
        <p:nvSpPr>
          <p:cNvPr id="7" name="圆角矩形 36"/>
          <p:cNvSpPr/>
          <p:nvPr/>
        </p:nvSpPr>
        <p:spPr>
          <a:xfrm>
            <a:off x="5804714" y="1847655"/>
            <a:ext cx="1165139" cy="267400"/>
          </a:xfrm>
          <a:prstGeom prst="roundRect">
            <a:avLst/>
          </a:prstGeom>
          <a:solidFill>
            <a:srgbClr val="305EB6"/>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2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微软雅黑" panose="020B0503020204020204" charset="-122"/>
              </a:rPr>
              <a:t>区域销售分析</a:t>
            </a:r>
            <a:endParaRPr kumimoji="1" lang="zh-CN" altLang="en-US" sz="12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微软雅黑" panose="020B0503020204020204" charset="-122"/>
            </a:endParaRPr>
          </a:p>
        </p:txBody>
      </p:sp>
      <p:sp>
        <p:nvSpPr>
          <p:cNvPr id="8" name="圆角矩形 36"/>
          <p:cNvSpPr/>
          <p:nvPr/>
        </p:nvSpPr>
        <p:spPr>
          <a:xfrm>
            <a:off x="7323340" y="1847655"/>
            <a:ext cx="1165139" cy="267400"/>
          </a:xfrm>
          <a:prstGeom prst="roundRect">
            <a:avLst/>
          </a:prstGeom>
          <a:solidFill>
            <a:srgbClr val="305EB6"/>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2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微软雅黑" panose="020B0503020204020204" charset="-122"/>
              </a:rPr>
              <a:t>销售员分析</a:t>
            </a:r>
            <a:endParaRPr kumimoji="1" lang="zh-CN" altLang="en-US" sz="12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微软雅黑" panose="020B0503020204020204" charset="-122"/>
            </a:endParaRPr>
          </a:p>
        </p:txBody>
      </p:sp>
      <p:sp>
        <p:nvSpPr>
          <p:cNvPr id="9" name="圆角矩形 36"/>
          <p:cNvSpPr/>
          <p:nvPr/>
        </p:nvSpPr>
        <p:spPr>
          <a:xfrm>
            <a:off x="8841966" y="1847655"/>
            <a:ext cx="1165139" cy="267400"/>
          </a:xfrm>
          <a:prstGeom prst="roundRect">
            <a:avLst/>
          </a:prstGeom>
          <a:solidFill>
            <a:srgbClr val="305EB6"/>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2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微软雅黑" panose="020B0503020204020204" charset="-122"/>
              </a:rPr>
              <a:t>经营指标分析</a:t>
            </a:r>
            <a:endParaRPr kumimoji="1" lang="zh-CN" altLang="en-US" sz="12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微软雅黑" panose="020B0503020204020204" charset="-122"/>
            </a:endParaRPr>
          </a:p>
        </p:txBody>
      </p:sp>
      <p:sp>
        <p:nvSpPr>
          <p:cNvPr id="10" name="圆角矩形 36"/>
          <p:cNvSpPr/>
          <p:nvPr/>
        </p:nvSpPr>
        <p:spPr>
          <a:xfrm>
            <a:off x="10360593" y="1847655"/>
            <a:ext cx="1165139" cy="267400"/>
          </a:xfrm>
          <a:prstGeom prst="roundRect">
            <a:avLst/>
          </a:prstGeom>
          <a:solidFill>
            <a:srgbClr val="305EB6"/>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2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微软雅黑" panose="020B0503020204020204" charset="-122"/>
              </a:rPr>
              <a:t>成本利润分析</a:t>
            </a:r>
            <a:endParaRPr kumimoji="1" lang="zh-CN" altLang="en-US" sz="12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微软雅黑" panose="020B0503020204020204" charset="-122"/>
            </a:endParaRPr>
          </a:p>
        </p:txBody>
      </p:sp>
      <p:sp>
        <p:nvSpPr>
          <p:cNvPr id="14" name="矩形 13"/>
          <p:cNvSpPr/>
          <p:nvPr/>
        </p:nvSpPr>
        <p:spPr>
          <a:xfrm>
            <a:off x="10462373" y="887275"/>
            <a:ext cx="898784" cy="253665"/>
          </a:xfrm>
          <a:prstGeom prst="rect">
            <a:avLst/>
          </a:prstGeom>
          <a:solidFill>
            <a:srgbClr val="45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latin typeface="Arial" panose="020B0604020202020204" pitchFamily="34" charset="0"/>
                <a:ea typeface="微软雅黑" panose="020B0503020204020204" charset="-122"/>
              </a:rPr>
              <a:t>关联应用</a:t>
            </a:r>
            <a:endParaRPr lang="zh-CN" altLang="en-US" sz="1200" dirty="0">
              <a:latin typeface="Arial" panose="020B0604020202020204" pitchFamily="34" charset="0"/>
              <a:ea typeface="微软雅黑" panose="020B0503020204020204" charset="-122"/>
            </a:endParaRPr>
          </a:p>
        </p:txBody>
      </p:sp>
      <p:sp>
        <p:nvSpPr>
          <p:cNvPr id="15" name="矩形 14"/>
          <p:cNvSpPr/>
          <p:nvPr/>
        </p:nvSpPr>
        <p:spPr>
          <a:xfrm>
            <a:off x="9446331" y="887275"/>
            <a:ext cx="934531" cy="253665"/>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latin typeface="Arial" panose="020B0604020202020204" pitchFamily="34" charset="0"/>
                <a:ea typeface="微软雅黑" panose="020B0503020204020204" charset="-122"/>
              </a:rPr>
              <a:t>本应用</a:t>
            </a:r>
            <a:endParaRPr lang="zh-CN" altLang="en-US" sz="1200" dirty="0">
              <a:latin typeface="Arial" panose="020B0604020202020204" pitchFamily="34" charset="0"/>
              <a:ea typeface="微软雅黑" panose="020B0503020204020204" charset="-122"/>
            </a:endParaRPr>
          </a:p>
        </p:txBody>
      </p:sp>
      <p:sp>
        <p:nvSpPr>
          <p:cNvPr id="12" name="文本占位符 11"/>
          <p:cNvSpPr>
            <a:spLocks noGrp="1"/>
          </p:cNvSpPr>
          <p:nvPr>
            <p:ph type="body" sz="quarter" idx="13"/>
          </p:nvPr>
        </p:nvSpPr>
        <p:spPr/>
        <p:txBody>
          <a:bodyPr/>
          <a:lstStyle/>
          <a:p>
            <a:r>
              <a:rPr kumimoji="0" lang="en-US" altLang="zh-CN" sz="2800" b="1" i="0" u="none" strike="noStrike" kern="1200" cap="none" spc="0" normalizeH="0" baseline="0" noProof="0">
                <a:ln>
                  <a:noFill/>
                </a:ln>
                <a:effectLst/>
                <a:uLnTx/>
                <a:uFillTx/>
                <a:latin typeface="+mn-ea"/>
                <a:ea typeface="+mn-ea"/>
                <a:cs typeface="微软雅黑" panose="020B0503020204020204" charset="-122"/>
                <a:sym typeface="微软雅黑" panose="020B0503020204020204" charset="-122"/>
              </a:rPr>
              <a:t>CRM</a:t>
            </a:r>
            <a:r>
              <a:rPr kumimoji="0" lang="zh-CN" altLang="en-US" sz="3200" b="1" i="0" u="none" strike="noStrike" kern="1200" cap="none" spc="0" normalizeH="0" baseline="0" noProof="0">
                <a:ln>
                  <a:noFill/>
                </a:ln>
                <a:effectLst/>
                <a:uLnTx/>
                <a:uFillTx/>
                <a:latin typeface="+mn-ea"/>
                <a:ea typeface="+mn-ea"/>
                <a:cs typeface="字魂创中黑" panose="00000500000000000000" charset="-122"/>
                <a:sym typeface="微软雅黑" panose="020B0503020204020204" charset="-122"/>
              </a:rPr>
              <a:t> </a:t>
            </a:r>
            <a:r>
              <a:rPr kumimoji="0" lang="en-US" altLang="zh-CN" sz="2000" b="1" i="0" u="none" strike="noStrike" kern="1200" cap="none" spc="0" normalizeH="0" baseline="0" noProof="0">
                <a:ln>
                  <a:noFill/>
                </a:ln>
                <a:effectLst/>
                <a:uLnTx/>
                <a:uFillTx/>
                <a:latin typeface="+mn-ea"/>
                <a:ea typeface="+mn-ea"/>
                <a:cs typeface="字魂创中黑" panose="00000500000000000000" charset="-122"/>
                <a:sym typeface="字魂105号-简雅黑" panose="00000500000000000000" pitchFamily="2" charset="-122"/>
              </a:rPr>
              <a:t>— </a:t>
            </a:r>
            <a:r>
              <a:rPr kumimoji="0" lang="zh-CN" altLang="en-US" sz="2000" b="1" i="0" u="none" strike="noStrike" kern="1200" cap="none" spc="0" normalizeH="0" baseline="0" noProof="0">
                <a:ln>
                  <a:noFill/>
                </a:ln>
                <a:effectLst/>
                <a:uLnTx/>
                <a:uFillTx/>
                <a:latin typeface="+mn-ea"/>
                <a:ea typeface="+mn-ea"/>
                <a:cs typeface="字魂创中黑" panose="00000500000000000000" charset="-122"/>
                <a:sym typeface="字魂105号-简雅黑" panose="00000500000000000000" pitchFamily="2" charset="-122"/>
              </a:rPr>
              <a:t>应用架构</a:t>
            </a:r>
            <a:endParaRPr kumimoji="0" lang="zh-CN" altLang="en-US" sz="2000" b="1" i="0" u="none" strike="noStrike" kern="1200" cap="none" spc="0" normalizeH="0" baseline="0" noProof="0">
              <a:ln>
                <a:noFill/>
              </a:ln>
              <a:effectLst/>
              <a:uLnTx/>
              <a:uFillTx/>
              <a:latin typeface="+mn-ea"/>
              <a:ea typeface="+mn-ea"/>
              <a:cs typeface="微软雅黑" panose="020B0503020204020204" charset="-122"/>
              <a:sym typeface="微软雅黑" panose="020B0503020204020204" charset="-122"/>
            </a:endParaRPr>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矩形 66"/>
          <p:cNvSpPr/>
          <p:nvPr/>
        </p:nvSpPr>
        <p:spPr>
          <a:xfrm rot="5400000">
            <a:off x="4903951" y="-2751300"/>
            <a:ext cx="2384098" cy="12192000"/>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pic>
        <p:nvPicPr>
          <p:cNvPr id="127" name="图片 126"/>
          <p:cNvPicPr>
            <a:picLocks noChangeAspect="1"/>
          </p:cNvPicPr>
          <p:nvPr/>
        </p:nvPicPr>
        <p:blipFill rotWithShape="1">
          <a:blip r:embed="rId1" cstate="hqprint">
            <a:alphaModFix amt="12000"/>
          </a:blip>
          <a:srcRect/>
          <a:stretch>
            <a:fillRect/>
          </a:stretch>
        </p:blipFill>
        <p:spPr>
          <a:xfrm>
            <a:off x="-4" y="2152652"/>
            <a:ext cx="12192000" cy="2384098"/>
          </a:xfrm>
          <a:prstGeom prst="rect">
            <a:avLst/>
          </a:prstGeom>
        </p:spPr>
      </p:pic>
      <p:sp>
        <p:nvSpPr>
          <p:cNvPr id="125" name="矩形 124"/>
          <p:cNvSpPr/>
          <p:nvPr/>
        </p:nvSpPr>
        <p:spPr>
          <a:xfrm>
            <a:off x="545184" y="2690065"/>
            <a:ext cx="3974344" cy="1309269"/>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7200" b="1" i="0" u="none" strike="noStrike" kern="1200" cap="none" spc="300" normalizeH="0" baseline="0" noProof="0">
                <a:ln>
                  <a:noFill/>
                </a:ln>
                <a:gradFill>
                  <a:gsLst>
                    <a:gs pos="41000">
                      <a:srgbClr val="FFFFFF"/>
                    </a:gs>
                    <a:gs pos="96000">
                      <a:srgbClr val="FFFFFF">
                        <a:lumMod val="85000"/>
                      </a:srgbClr>
                    </a:gs>
                  </a:gsLst>
                  <a:lin ang="5400000" scaled="0"/>
                </a:gradFill>
                <a:effectLst/>
                <a:uLnTx/>
                <a:uFillTx/>
                <a:latin typeface="Arial" panose="020B0604020202020204" pitchFamily="34" charset="0"/>
                <a:ea typeface="微软雅黑" panose="020B0503020204020204" charset="-122"/>
                <a:cs typeface="+mn-cs"/>
              </a:rPr>
              <a:t>2</a:t>
            </a:r>
            <a:endParaRPr kumimoji="0" lang="zh-CN" altLang="en-US" sz="7200" b="1" i="0" u="none" strike="noStrike" kern="1200" cap="none" spc="300" normalizeH="0" baseline="0" noProof="0" dirty="0">
              <a:ln>
                <a:noFill/>
              </a:ln>
              <a:gradFill>
                <a:gsLst>
                  <a:gs pos="41000">
                    <a:srgbClr val="FFFFFF"/>
                  </a:gs>
                  <a:gs pos="96000">
                    <a:srgbClr val="FFFFFF">
                      <a:lumMod val="85000"/>
                    </a:srgbClr>
                  </a:gs>
                </a:gsLst>
                <a:lin ang="5400000" scaled="0"/>
              </a:gradFill>
              <a:effectLst/>
              <a:uLnTx/>
              <a:uFillTx/>
              <a:latin typeface="Arial" panose="020B0604020202020204" pitchFamily="34" charset="0"/>
              <a:ea typeface="微软雅黑" panose="020B0503020204020204" charset="-122"/>
              <a:cs typeface="+mn-cs"/>
            </a:endParaRPr>
          </a:p>
        </p:txBody>
      </p:sp>
      <p:sp>
        <p:nvSpPr>
          <p:cNvPr id="126" name="矩形 125"/>
          <p:cNvSpPr/>
          <p:nvPr/>
        </p:nvSpPr>
        <p:spPr>
          <a:xfrm>
            <a:off x="6701492" y="3011146"/>
            <a:ext cx="2236510"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mn-cs"/>
              </a:rPr>
              <a:t>合同管理</a:t>
            </a:r>
            <a:endParaRPr kumimoji="0" lang="en-US" altLang="zh-CN" sz="4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83721" y="1337041"/>
            <a:ext cx="679211" cy="821064"/>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展现层</a:t>
            </a:r>
            <a:endParaRPr kumimoji="0" lang="en-US" altLang="zh-CN" sz="12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13" name="矩形 12"/>
          <p:cNvSpPr/>
          <p:nvPr/>
        </p:nvSpPr>
        <p:spPr>
          <a:xfrm>
            <a:off x="483722" y="2998228"/>
            <a:ext cx="679211" cy="2199799"/>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200">
                <a:solidFill>
                  <a:srgbClr val="FFFFFF"/>
                </a:solidFill>
                <a:latin typeface="Arial" panose="020B0604020202020204" pitchFamily="34" charset="0"/>
                <a:ea typeface="微软雅黑" panose="020B0503020204020204" charset="-122"/>
                <a:cs typeface="+mn-ea"/>
                <a:sym typeface="Helvetica" pitchFamily="2" charset="0"/>
              </a:rPr>
              <a:t>业务应用层</a:t>
            </a:r>
            <a:endParaRPr lang="en-US" altLang="zh-CN" sz="1200" dirty="0">
              <a:solidFill>
                <a:srgbClr val="FFFFFF"/>
              </a:solidFill>
              <a:latin typeface="Arial" panose="020B0604020202020204" pitchFamily="34" charset="0"/>
              <a:ea typeface="微软雅黑" panose="020B0503020204020204" charset="-122"/>
              <a:cs typeface="+mn-ea"/>
              <a:sym typeface="Helvetica" pitchFamily="2" charset="0"/>
            </a:endParaRPr>
          </a:p>
        </p:txBody>
      </p:sp>
      <p:sp>
        <p:nvSpPr>
          <p:cNvPr id="35" name="圆角矩形 34"/>
          <p:cNvSpPr/>
          <p:nvPr/>
        </p:nvSpPr>
        <p:spPr>
          <a:xfrm>
            <a:off x="8732833" y="2996887"/>
            <a:ext cx="1358058" cy="2189654"/>
          </a:xfrm>
          <a:prstGeom prst="roundRect">
            <a:avLst>
              <a:gd name="adj" fmla="val 0"/>
            </a:avLst>
          </a:prstGeom>
          <a:solidFill>
            <a:schemeClr val="bg1">
              <a:lumMod val="95000"/>
            </a:schemeClr>
          </a:solidFill>
          <a:ln>
            <a:solidFill>
              <a:srgbClr val="F3F4F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zh-CN" altLang="en-US" sz="1000" dirty="0">
              <a:solidFill>
                <a:srgbClr val="0065FB"/>
              </a:solidFill>
              <a:latin typeface="Arial" panose="020B0604020202020204" pitchFamily="34" charset="0"/>
              <a:ea typeface="微软雅黑" panose="020B0503020204020204" charset="-122"/>
              <a:sym typeface="Helvetica" pitchFamily="2" charset="0"/>
            </a:endParaRPr>
          </a:p>
        </p:txBody>
      </p:sp>
      <p:sp>
        <p:nvSpPr>
          <p:cNvPr id="74" name="矩形 73"/>
          <p:cNvSpPr/>
          <p:nvPr/>
        </p:nvSpPr>
        <p:spPr>
          <a:xfrm>
            <a:off x="483721" y="2238074"/>
            <a:ext cx="679211" cy="717136"/>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200" dirty="0">
                <a:solidFill>
                  <a:srgbClr val="FFFFFF"/>
                </a:solidFill>
                <a:latin typeface="Arial" panose="020B0604020202020204" pitchFamily="34" charset="0"/>
                <a:ea typeface="微软雅黑" panose="020B0503020204020204" charset="-122"/>
                <a:cs typeface="+mn-ea"/>
                <a:sym typeface="Helvetica" pitchFamily="2" charset="0"/>
              </a:rPr>
              <a:t>智能服务（</a:t>
            </a:r>
            <a:r>
              <a:rPr lang="en-US" altLang="zh-CN" sz="1200" dirty="0">
                <a:solidFill>
                  <a:srgbClr val="FFFFFF"/>
                </a:solidFill>
                <a:latin typeface="Arial" panose="020B0604020202020204" pitchFamily="34" charset="0"/>
                <a:ea typeface="微软雅黑" panose="020B0503020204020204" charset="-122"/>
                <a:cs typeface="+mn-ea"/>
                <a:sym typeface="Helvetica" pitchFamily="2" charset="0"/>
              </a:rPr>
              <a:t>AI</a:t>
            </a:r>
            <a:r>
              <a:rPr lang="zh-CN" altLang="en-US" sz="1200" dirty="0">
                <a:solidFill>
                  <a:srgbClr val="FFFFFF"/>
                </a:solidFill>
                <a:latin typeface="Arial" panose="020B0604020202020204" pitchFamily="34" charset="0"/>
                <a:ea typeface="微软雅黑" panose="020B0503020204020204" charset="-122"/>
                <a:cs typeface="+mn-ea"/>
                <a:sym typeface="Helvetica" pitchFamily="2" charset="0"/>
              </a:rPr>
              <a:t>）层</a:t>
            </a:r>
            <a:endParaRPr lang="en-US" altLang="zh-CN" sz="1200" dirty="0">
              <a:solidFill>
                <a:srgbClr val="FFFFFF"/>
              </a:solidFill>
              <a:latin typeface="Arial" panose="020B0604020202020204" pitchFamily="34" charset="0"/>
              <a:ea typeface="微软雅黑" panose="020B0503020204020204" charset="-122"/>
              <a:cs typeface="+mn-ea"/>
              <a:sym typeface="Helvetica" pitchFamily="2" charset="0"/>
            </a:endParaRPr>
          </a:p>
        </p:txBody>
      </p:sp>
      <p:sp>
        <p:nvSpPr>
          <p:cNvPr id="20" name="圆角矩形 19"/>
          <p:cNvSpPr/>
          <p:nvPr/>
        </p:nvSpPr>
        <p:spPr>
          <a:xfrm>
            <a:off x="1248837" y="2998228"/>
            <a:ext cx="7302896" cy="2199800"/>
          </a:xfrm>
          <a:prstGeom prst="roundRect">
            <a:avLst>
              <a:gd name="adj" fmla="val 0"/>
            </a:avLst>
          </a:prstGeom>
          <a:solidFill>
            <a:schemeClr val="bg1">
              <a:lumMod val="95000"/>
            </a:schemeClr>
          </a:solidFill>
          <a:ln>
            <a:solidFill>
              <a:srgbClr val="F3F4F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rgbClr val="0065FB"/>
                </a:solidFill>
                <a:effectLst/>
                <a:uLnTx/>
                <a:uFillTx/>
                <a:latin typeface="Arial" panose="020B0604020202020204" pitchFamily="34" charset="0"/>
                <a:ea typeface="微软雅黑" panose="020B0503020204020204" charset="-122"/>
                <a:sym typeface="Helvetica" pitchFamily="2" charset="0"/>
              </a:rPr>
              <a:t>合同全生命周期管理（</a:t>
            </a:r>
            <a:r>
              <a:rPr kumimoji="1" lang="en-US" altLang="zh-CN" sz="1000" b="0" i="0" u="none" strike="noStrike" kern="1200" cap="none" spc="0" normalizeH="0" baseline="0" noProof="0" dirty="0">
                <a:ln>
                  <a:noFill/>
                </a:ln>
                <a:solidFill>
                  <a:srgbClr val="0065FB"/>
                </a:solidFill>
                <a:effectLst/>
                <a:uLnTx/>
                <a:uFillTx/>
                <a:latin typeface="Arial" panose="020B0604020202020204" pitchFamily="34" charset="0"/>
                <a:ea typeface="微软雅黑" panose="020B0503020204020204" charset="-122"/>
                <a:sym typeface="Helvetica" pitchFamily="2" charset="0"/>
              </a:rPr>
              <a:t>CLM</a:t>
            </a:r>
            <a:r>
              <a:rPr kumimoji="1" lang="zh-CN" altLang="en-US" sz="1000" b="0" i="0" u="none" strike="noStrike" kern="1200" cap="none" spc="0" normalizeH="0" baseline="0" noProof="0" dirty="0">
                <a:ln>
                  <a:noFill/>
                </a:ln>
                <a:solidFill>
                  <a:srgbClr val="0065FB"/>
                </a:solidFill>
                <a:effectLst/>
                <a:uLnTx/>
                <a:uFillTx/>
                <a:latin typeface="Arial" panose="020B0604020202020204" pitchFamily="34" charset="0"/>
                <a:ea typeface="微软雅黑" panose="020B0503020204020204" charset="-122"/>
                <a:sym typeface="Helvetica" pitchFamily="2" charset="0"/>
              </a:rPr>
              <a:t>）</a:t>
            </a:r>
            <a:endParaRPr kumimoji="1" lang="zh-CN" altLang="en-US" sz="1000" b="0" i="0" u="none" strike="noStrike" kern="1200" cap="none" spc="0" normalizeH="0" baseline="0" noProof="0" dirty="0">
              <a:ln>
                <a:noFill/>
              </a:ln>
              <a:solidFill>
                <a:srgbClr val="0065FB"/>
              </a:solidFill>
              <a:effectLst/>
              <a:uLnTx/>
              <a:uFillTx/>
              <a:latin typeface="Arial" panose="020B0604020202020204" pitchFamily="34" charset="0"/>
              <a:ea typeface="微软雅黑" panose="020B0503020204020204" charset="-122"/>
              <a:sym typeface="Helvetica" pitchFamily="2" charset="0"/>
            </a:endParaRPr>
          </a:p>
        </p:txBody>
      </p:sp>
      <p:sp>
        <p:nvSpPr>
          <p:cNvPr id="21" name="圆角矩形 20"/>
          <p:cNvSpPr/>
          <p:nvPr/>
        </p:nvSpPr>
        <p:spPr>
          <a:xfrm>
            <a:off x="1430299" y="3258492"/>
            <a:ext cx="900000" cy="233972"/>
          </a:xfrm>
          <a:prstGeom prst="roundRect">
            <a:avLst>
              <a:gd name="adj" fmla="val 0"/>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基础数据</a:t>
            </a:r>
            <a:endPar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186" name="矩形 185"/>
          <p:cNvSpPr/>
          <p:nvPr/>
        </p:nvSpPr>
        <p:spPr>
          <a:xfrm>
            <a:off x="1430299" y="3609177"/>
            <a:ext cx="90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rPr>
              <a:t>合同类别管理</a:t>
            </a:r>
            <a:endPar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187" name="矩形 186"/>
          <p:cNvSpPr/>
          <p:nvPr/>
        </p:nvSpPr>
        <p:spPr>
          <a:xfrm>
            <a:off x="1430299" y="3871642"/>
            <a:ext cx="90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rPr>
              <a:t>合同编号</a:t>
            </a:r>
            <a:endPar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188" name="矩形 187"/>
          <p:cNvSpPr/>
          <p:nvPr/>
        </p:nvSpPr>
        <p:spPr>
          <a:xfrm>
            <a:off x="1430299" y="4134110"/>
            <a:ext cx="90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rPr>
              <a:t>格式合同管理</a:t>
            </a:r>
            <a:endPar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189" name="矩形 188"/>
          <p:cNvSpPr/>
          <p:nvPr/>
        </p:nvSpPr>
        <p:spPr>
          <a:xfrm>
            <a:off x="1430299" y="4396577"/>
            <a:ext cx="90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rPr>
              <a:t>相对方管理</a:t>
            </a:r>
            <a:endPar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190" name="矩形 189"/>
          <p:cNvSpPr/>
          <p:nvPr/>
        </p:nvSpPr>
        <p:spPr>
          <a:xfrm>
            <a:off x="1430299" y="4659890"/>
            <a:ext cx="90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rPr>
              <a:t>条款限定库</a:t>
            </a:r>
            <a:endPar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191" name="矩形 190"/>
          <p:cNvSpPr/>
          <p:nvPr/>
        </p:nvSpPr>
        <p:spPr>
          <a:xfrm>
            <a:off x="1430299" y="4922357"/>
            <a:ext cx="90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rPr>
              <a:t>权限管理</a:t>
            </a:r>
            <a:endPar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194" name="矩形 193"/>
          <p:cNvSpPr/>
          <p:nvPr/>
        </p:nvSpPr>
        <p:spPr>
          <a:xfrm>
            <a:off x="5065428" y="3591742"/>
            <a:ext cx="900000" cy="180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rPr>
              <a:t>合同台账</a:t>
            </a:r>
            <a:endPar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endParaRPr>
          </a:p>
        </p:txBody>
      </p:sp>
      <p:sp>
        <p:nvSpPr>
          <p:cNvPr id="195" name="矩形 194"/>
          <p:cNvSpPr/>
          <p:nvPr/>
        </p:nvSpPr>
        <p:spPr>
          <a:xfrm>
            <a:off x="5065428" y="3854207"/>
            <a:ext cx="900000" cy="180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rPr>
              <a:t>合同补录</a:t>
            </a:r>
            <a:endPar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endParaRPr>
          </a:p>
        </p:txBody>
      </p:sp>
      <p:sp>
        <p:nvSpPr>
          <p:cNvPr id="196" name="矩形 195"/>
          <p:cNvSpPr/>
          <p:nvPr/>
        </p:nvSpPr>
        <p:spPr>
          <a:xfrm>
            <a:off x="5065428" y="4116675"/>
            <a:ext cx="900000" cy="180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rPr>
              <a:t>合同数据采集</a:t>
            </a:r>
            <a:endPar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endParaRPr>
          </a:p>
        </p:txBody>
      </p:sp>
      <p:sp>
        <p:nvSpPr>
          <p:cNvPr id="197" name="矩形 196"/>
          <p:cNvSpPr/>
          <p:nvPr/>
        </p:nvSpPr>
        <p:spPr>
          <a:xfrm>
            <a:off x="5065428" y="4379142"/>
            <a:ext cx="900000" cy="180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rPr>
              <a:t>合同归档</a:t>
            </a:r>
            <a:endPar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endParaRPr>
          </a:p>
        </p:txBody>
      </p:sp>
      <p:sp>
        <p:nvSpPr>
          <p:cNvPr id="198" name="矩形 197"/>
          <p:cNvSpPr/>
          <p:nvPr/>
        </p:nvSpPr>
        <p:spPr>
          <a:xfrm>
            <a:off x="5065428" y="4642455"/>
            <a:ext cx="900000" cy="180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rPr>
              <a:t>合同接口</a:t>
            </a:r>
            <a:endPar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endParaRPr>
          </a:p>
        </p:txBody>
      </p:sp>
      <p:sp>
        <p:nvSpPr>
          <p:cNvPr id="199" name="矩形 198"/>
          <p:cNvSpPr/>
          <p:nvPr/>
        </p:nvSpPr>
        <p:spPr>
          <a:xfrm>
            <a:off x="5065428" y="4904922"/>
            <a:ext cx="900000" cy="180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70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charset="-122"/>
                <a:sym typeface="Helvetica" pitchFamily="2" charset="0"/>
              </a:rPr>
              <a:t>……</a:t>
            </a:r>
            <a:endPar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endParaRPr>
          </a:p>
        </p:txBody>
      </p:sp>
      <p:sp>
        <p:nvSpPr>
          <p:cNvPr id="202" name="矩形 201"/>
          <p:cNvSpPr/>
          <p:nvPr/>
        </p:nvSpPr>
        <p:spPr>
          <a:xfrm>
            <a:off x="3851031" y="3591742"/>
            <a:ext cx="90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rPr>
              <a:t>合同履约计划</a:t>
            </a:r>
            <a:endPar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03" name="矩形 202"/>
          <p:cNvSpPr/>
          <p:nvPr/>
        </p:nvSpPr>
        <p:spPr>
          <a:xfrm>
            <a:off x="3851031" y="3854207"/>
            <a:ext cx="90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rPr>
              <a:t>合同变更</a:t>
            </a:r>
            <a:endPar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04" name="矩形 203"/>
          <p:cNvSpPr/>
          <p:nvPr/>
        </p:nvSpPr>
        <p:spPr>
          <a:xfrm>
            <a:off x="3851031" y="4116675"/>
            <a:ext cx="90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rPr>
              <a:t>合同发票管理</a:t>
            </a:r>
            <a:endPar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05" name="矩形 204"/>
          <p:cNvSpPr/>
          <p:nvPr/>
        </p:nvSpPr>
        <p:spPr>
          <a:xfrm>
            <a:off x="3851031" y="4379142"/>
            <a:ext cx="90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rPr>
              <a:t>重大合同追踪</a:t>
            </a:r>
            <a:endPar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06" name="矩形 205"/>
          <p:cNvSpPr/>
          <p:nvPr/>
        </p:nvSpPr>
        <p:spPr>
          <a:xfrm>
            <a:off x="3851031" y="4642455"/>
            <a:ext cx="90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rPr>
              <a:t>合同资金管理</a:t>
            </a:r>
            <a:endPar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07" name="矩形 206"/>
          <p:cNvSpPr/>
          <p:nvPr/>
        </p:nvSpPr>
        <p:spPr>
          <a:xfrm>
            <a:off x="3851031" y="4904922"/>
            <a:ext cx="90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rPr>
              <a:t>合同履约评价</a:t>
            </a:r>
            <a:endPar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10" name="矩形 209"/>
          <p:cNvSpPr/>
          <p:nvPr/>
        </p:nvSpPr>
        <p:spPr>
          <a:xfrm>
            <a:off x="2646039" y="3591742"/>
            <a:ext cx="90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rPr>
              <a:t>合同起草</a:t>
            </a:r>
            <a:endPar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11" name="矩形 210"/>
          <p:cNvSpPr/>
          <p:nvPr/>
        </p:nvSpPr>
        <p:spPr>
          <a:xfrm>
            <a:off x="2646039" y="3854207"/>
            <a:ext cx="90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rPr>
              <a:t>相对方征信查询</a:t>
            </a:r>
            <a:endPar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12" name="矩形 211"/>
          <p:cNvSpPr/>
          <p:nvPr/>
        </p:nvSpPr>
        <p:spPr>
          <a:xfrm>
            <a:off x="2646039" y="4116675"/>
            <a:ext cx="90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rPr>
              <a:t>合规审核</a:t>
            </a:r>
            <a:endPar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13" name="矩形 212"/>
          <p:cNvSpPr/>
          <p:nvPr/>
        </p:nvSpPr>
        <p:spPr>
          <a:xfrm>
            <a:off x="2646039" y="4379142"/>
            <a:ext cx="90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rPr>
              <a:t>合同防伪</a:t>
            </a:r>
            <a:endPar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14" name="矩形 213"/>
          <p:cNvSpPr/>
          <p:nvPr/>
        </p:nvSpPr>
        <p:spPr>
          <a:xfrm>
            <a:off x="2646039" y="4642455"/>
            <a:ext cx="90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rPr>
              <a:t>合同用印</a:t>
            </a:r>
            <a:endPar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16" name="矩形 215"/>
          <p:cNvSpPr/>
          <p:nvPr/>
        </p:nvSpPr>
        <p:spPr>
          <a:xfrm>
            <a:off x="2646039" y="4889351"/>
            <a:ext cx="90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rPr>
              <a:t>电子合同</a:t>
            </a:r>
            <a:endPar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17" name="圆角矩形 216"/>
          <p:cNvSpPr/>
          <p:nvPr/>
        </p:nvSpPr>
        <p:spPr>
          <a:xfrm>
            <a:off x="2636382" y="3258492"/>
            <a:ext cx="900000" cy="233972"/>
          </a:xfrm>
          <a:prstGeom prst="roundRect">
            <a:avLst>
              <a:gd name="adj" fmla="val 0"/>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rgbClr val="FFFFFF"/>
                </a:solidFill>
                <a:latin typeface="Arial" panose="020B0604020202020204" pitchFamily="34" charset="0"/>
                <a:ea typeface="微软雅黑" panose="020B0503020204020204" charset="-122"/>
                <a:cs typeface="+mn-ea"/>
                <a:sym typeface="Helvetica" pitchFamily="2" charset="0"/>
              </a:rPr>
              <a:t>合同签订</a:t>
            </a:r>
            <a:endParaRPr lang="zh-CN" altLang="en-US" sz="1000" dirty="0">
              <a:solidFill>
                <a:srgbClr val="FFFFFF"/>
              </a:solidFill>
              <a:latin typeface="Arial" panose="020B0604020202020204" pitchFamily="34" charset="0"/>
              <a:ea typeface="微软雅黑" panose="020B0503020204020204" charset="-122"/>
              <a:cs typeface="+mn-ea"/>
              <a:sym typeface="Helvetica" pitchFamily="2" charset="0"/>
            </a:endParaRPr>
          </a:p>
        </p:txBody>
      </p:sp>
      <p:sp>
        <p:nvSpPr>
          <p:cNvPr id="218" name="圆角矩形 217"/>
          <p:cNvSpPr/>
          <p:nvPr/>
        </p:nvSpPr>
        <p:spPr>
          <a:xfrm>
            <a:off x="3842465" y="3258492"/>
            <a:ext cx="900000" cy="233972"/>
          </a:xfrm>
          <a:prstGeom prst="roundRect">
            <a:avLst>
              <a:gd name="adj" fmla="val 0"/>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rgbClr val="FFFFFF"/>
                </a:solidFill>
                <a:latin typeface="Arial" panose="020B0604020202020204" pitchFamily="34" charset="0"/>
                <a:ea typeface="微软雅黑" panose="020B0503020204020204" charset="-122"/>
                <a:cs typeface="+mn-ea"/>
                <a:sym typeface="Helvetica" pitchFamily="2" charset="0"/>
              </a:rPr>
              <a:t>合同履约</a:t>
            </a:r>
            <a:endParaRPr lang="zh-CN" altLang="en-US" sz="1000" dirty="0">
              <a:solidFill>
                <a:srgbClr val="FFFFFF"/>
              </a:solidFill>
              <a:latin typeface="Arial" panose="020B0604020202020204" pitchFamily="34" charset="0"/>
              <a:ea typeface="微软雅黑" panose="020B0503020204020204" charset="-122"/>
              <a:cs typeface="+mn-ea"/>
              <a:sym typeface="Helvetica" pitchFamily="2" charset="0"/>
            </a:endParaRPr>
          </a:p>
        </p:txBody>
      </p:sp>
      <p:sp>
        <p:nvSpPr>
          <p:cNvPr id="219" name="圆角矩形 218"/>
          <p:cNvSpPr/>
          <p:nvPr/>
        </p:nvSpPr>
        <p:spPr>
          <a:xfrm>
            <a:off x="5048548" y="3258492"/>
            <a:ext cx="900000" cy="233972"/>
          </a:xfrm>
          <a:prstGeom prst="roundRect">
            <a:avLst>
              <a:gd name="adj" fmla="val 0"/>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rgbClr val="FFFFFF"/>
                </a:solidFill>
                <a:latin typeface="Arial" panose="020B0604020202020204" pitchFamily="34" charset="0"/>
                <a:ea typeface="微软雅黑" panose="020B0503020204020204" charset="-122"/>
                <a:cs typeface="+mn-ea"/>
                <a:sym typeface="Helvetica" pitchFamily="2" charset="0"/>
              </a:rPr>
              <a:t>合同档案</a:t>
            </a:r>
            <a:endParaRPr lang="zh-CN" altLang="en-US" sz="1000" dirty="0">
              <a:solidFill>
                <a:srgbClr val="FFFFFF"/>
              </a:solidFill>
              <a:latin typeface="Arial" panose="020B0604020202020204" pitchFamily="34" charset="0"/>
              <a:ea typeface="微软雅黑" panose="020B0503020204020204" charset="-122"/>
              <a:cs typeface="+mn-ea"/>
              <a:sym typeface="Helvetica" pitchFamily="2" charset="0"/>
            </a:endParaRPr>
          </a:p>
        </p:txBody>
      </p:sp>
      <p:sp>
        <p:nvSpPr>
          <p:cNvPr id="220" name="矩形 219"/>
          <p:cNvSpPr/>
          <p:nvPr/>
        </p:nvSpPr>
        <p:spPr>
          <a:xfrm>
            <a:off x="6255305" y="3576527"/>
            <a:ext cx="900000" cy="180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rPr>
              <a:t>内控风险库</a:t>
            </a:r>
            <a:endPar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endParaRPr>
          </a:p>
        </p:txBody>
      </p:sp>
      <p:sp>
        <p:nvSpPr>
          <p:cNvPr id="221" name="矩形 220"/>
          <p:cNvSpPr/>
          <p:nvPr/>
        </p:nvSpPr>
        <p:spPr>
          <a:xfrm>
            <a:off x="6255305" y="3838992"/>
            <a:ext cx="900000" cy="180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rPr>
              <a:t>规则设置</a:t>
            </a:r>
            <a:endPar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endParaRPr>
          </a:p>
        </p:txBody>
      </p:sp>
      <p:sp>
        <p:nvSpPr>
          <p:cNvPr id="222" name="矩形 221"/>
          <p:cNvSpPr/>
          <p:nvPr/>
        </p:nvSpPr>
        <p:spPr>
          <a:xfrm>
            <a:off x="6255305" y="4101460"/>
            <a:ext cx="900000" cy="180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rPr>
              <a:t>风险上报</a:t>
            </a:r>
            <a:endPar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endParaRPr>
          </a:p>
        </p:txBody>
      </p:sp>
      <p:sp>
        <p:nvSpPr>
          <p:cNvPr id="223" name="矩形 222"/>
          <p:cNvSpPr/>
          <p:nvPr/>
        </p:nvSpPr>
        <p:spPr>
          <a:xfrm>
            <a:off x="6255305" y="4363927"/>
            <a:ext cx="900000" cy="180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rPr>
              <a:t>风险预警</a:t>
            </a:r>
            <a:endPar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endParaRPr>
          </a:p>
        </p:txBody>
      </p:sp>
      <p:sp>
        <p:nvSpPr>
          <p:cNvPr id="224" name="矩形 223"/>
          <p:cNvSpPr/>
          <p:nvPr/>
        </p:nvSpPr>
        <p:spPr>
          <a:xfrm>
            <a:off x="6255305" y="4627240"/>
            <a:ext cx="900000" cy="180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rPr>
              <a:t>风险识别</a:t>
            </a:r>
            <a:endPar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endParaRPr>
          </a:p>
        </p:txBody>
      </p:sp>
      <p:sp>
        <p:nvSpPr>
          <p:cNvPr id="225" name="矩形 224"/>
          <p:cNvSpPr/>
          <p:nvPr/>
        </p:nvSpPr>
        <p:spPr>
          <a:xfrm>
            <a:off x="6255305" y="4889707"/>
            <a:ext cx="900000" cy="180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rPr>
              <a:t>风险处置</a:t>
            </a:r>
            <a:endPar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endParaRPr>
          </a:p>
        </p:txBody>
      </p:sp>
      <p:sp>
        <p:nvSpPr>
          <p:cNvPr id="226" name="圆角矩形 225"/>
          <p:cNvSpPr/>
          <p:nvPr/>
        </p:nvSpPr>
        <p:spPr>
          <a:xfrm>
            <a:off x="6254631" y="3258492"/>
            <a:ext cx="900000" cy="233972"/>
          </a:xfrm>
          <a:prstGeom prst="roundRect">
            <a:avLst>
              <a:gd name="adj" fmla="val 0"/>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rgbClr val="FFFFFF"/>
                </a:solidFill>
                <a:latin typeface="Arial" panose="020B0604020202020204" pitchFamily="34" charset="0"/>
                <a:ea typeface="微软雅黑" panose="020B0503020204020204" charset="-122"/>
                <a:cs typeface="+mn-ea"/>
                <a:sym typeface="Helvetica" pitchFamily="2" charset="0"/>
              </a:rPr>
              <a:t>风险管理</a:t>
            </a:r>
            <a:endParaRPr lang="zh-CN" altLang="en-US" sz="1000" dirty="0">
              <a:solidFill>
                <a:srgbClr val="FFFFFF"/>
              </a:solidFill>
              <a:latin typeface="Arial" panose="020B0604020202020204" pitchFamily="34" charset="0"/>
              <a:ea typeface="微软雅黑" panose="020B0503020204020204" charset="-122"/>
              <a:cs typeface="+mn-ea"/>
              <a:sym typeface="Helvetica" pitchFamily="2" charset="0"/>
            </a:endParaRPr>
          </a:p>
        </p:txBody>
      </p:sp>
      <p:sp>
        <p:nvSpPr>
          <p:cNvPr id="228" name="圆角矩形 227"/>
          <p:cNvSpPr/>
          <p:nvPr/>
        </p:nvSpPr>
        <p:spPr>
          <a:xfrm>
            <a:off x="7460715" y="3258492"/>
            <a:ext cx="900000" cy="233972"/>
          </a:xfrm>
          <a:prstGeom prst="roundRect">
            <a:avLst>
              <a:gd name="adj" fmla="val 0"/>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rgbClr val="FFFFFF"/>
                </a:solidFill>
                <a:latin typeface="Arial" panose="020B0604020202020204" pitchFamily="34" charset="0"/>
                <a:ea typeface="微软雅黑" panose="020B0503020204020204" charset="-122"/>
                <a:cs typeface="+mn-ea"/>
                <a:sym typeface="Helvetica" pitchFamily="2" charset="0"/>
              </a:rPr>
              <a:t>合同数据</a:t>
            </a:r>
            <a:endParaRPr lang="zh-CN" altLang="en-US" sz="1000" dirty="0">
              <a:solidFill>
                <a:srgbClr val="FFFFFF"/>
              </a:solidFill>
              <a:latin typeface="Arial" panose="020B0604020202020204" pitchFamily="34" charset="0"/>
              <a:ea typeface="微软雅黑" panose="020B0503020204020204" charset="-122"/>
              <a:cs typeface="+mn-ea"/>
              <a:sym typeface="Helvetica" pitchFamily="2" charset="0"/>
            </a:endParaRPr>
          </a:p>
        </p:txBody>
      </p:sp>
      <p:sp>
        <p:nvSpPr>
          <p:cNvPr id="229" name="矩形 228"/>
          <p:cNvSpPr/>
          <p:nvPr/>
        </p:nvSpPr>
        <p:spPr>
          <a:xfrm>
            <a:off x="7460715" y="3562625"/>
            <a:ext cx="900000" cy="180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rPr>
              <a:t>合同台账报表</a:t>
            </a:r>
            <a:endPar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endParaRPr>
          </a:p>
        </p:txBody>
      </p:sp>
      <p:sp>
        <p:nvSpPr>
          <p:cNvPr id="230" name="矩形 229"/>
          <p:cNvSpPr/>
          <p:nvPr/>
        </p:nvSpPr>
        <p:spPr>
          <a:xfrm>
            <a:off x="7460715" y="3825090"/>
            <a:ext cx="900000" cy="180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rPr>
              <a:t>合同履约统计</a:t>
            </a:r>
            <a:endPar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endParaRPr>
          </a:p>
        </p:txBody>
      </p:sp>
      <p:sp>
        <p:nvSpPr>
          <p:cNvPr id="231" name="矩形 230"/>
          <p:cNvSpPr/>
          <p:nvPr/>
        </p:nvSpPr>
        <p:spPr>
          <a:xfrm>
            <a:off x="7460715" y="4087558"/>
            <a:ext cx="900000" cy="180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rPr>
              <a:t>风险风险报表</a:t>
            </a:r>
            <a:endPar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endParaRPr>
          </a:p>
        </p:txBody>
      </p:sp>
      <p:sp>
        <p:nvSpPr>
          <p:cNvPr id="232" name="矩形 231"/>
          <p:cNvSpPr/>
          <p:nvPr/>
        </p:nvSpPr>
        <p:spPr>
          <a:xfrm>
            <a:off x="7460715" y="4350025"/>
            <a:ext cx="900000" cy="180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rPr>
              <a:t>合同应收一览表</a:t>
            </a:r>
            <a:endPar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endParaRPr>
          </a:p>
        </p:txBody>
      </p:sp>
      <p:sp>
        <p:nvSpPr>
          <p:cNvPr id="233" name="矩形 232"/>
          <p:cNvSpPr/>
          <p:nvPr/>
        </p:nvSpPr>
        <p:spPr>
          <a:xfrm>
            <a:off x="7460715" y="4613338"/>
            <a:ext cx="900000" cy="180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rPr>
              <a:t>合同应付一览表</a:t>
            </a:r>
            <a:endPar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endParaRPr>
          </a:p>
        </p:txBody>
      </p:sp>
      <p:sp>
        <p:nvSpPr>
          <p:cNvPr id="234" name="矩形 233"/>
          <p:cNvSpPr/>
          <p:nvPr/>
        </p:nvSpPr>
        <p:spPr>
          <a:xfrm>
            <a:off x="7460715" y="4875805"/>
            <a:ext cx="900000" cy="180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rPr>
              <a:t>数据看板</a:t>
            </a:r>
            <a:endParaRPr kumimoji="1" lang="zh-CN" altLang="en-US" sz="7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endParaRPr>
          </a:p>
        </p:txBody>
      </p:sp>
      <p:sp>
        <p:nvSpPr>
          <p:cNvPr id="244" name="圆角矩形 243"/>
          <p:cNvSpPr/>
          <p:nvPr/>
        </p:nvSpPr>
        <p:spPr>
          <a:xfrm>
            <a:off x="8930301" y="3139763"/>
            <a:ext cx="900000" cy="283806"/>
          </a:xfrm>
          <a:prstGeom prst="roundRect">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rPr>
              <a:t>案件管理</a:t>
            </a:r>
            <a:endParaRPr kumimoji="1" lang="zh-CN" altLang="en-US" sz="10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endParaRPr>
          </a:p>
        </p:txBody>
      </p:sp>
      <p:sp>
        <p:nvSpPr>
          <p:cNvPr id="245" name="矩形 244"/>
          <p:cNvSpPr/>
          <p:nvPr/>
        </p:nvSpPr>
        <p:spPr>
          <a:xfrm>
            <a:off x="8949589" y="3568974"/>
            <a:ext cx="90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charset="-122"/>
                <a:cs typeface="+mn-ea"/>
                <a:sym typeface="Helvetica" pitchFamily="2" charset="0"/>
              </a:rPr>
              <a:t>案件登记</a:t>
            </a:r>
            <a:endParaRPr kumimoji="0" lang="zh-CN" altLang="en-US" sz="8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46" name="矩形 245"/>
          <p:cNvSpPr/>
          <p:nvPr/>
        </p:nvSpPr>
        <p:spPr>
          <a:xfrm>
            <a:off x="8949589" y="3831439"/>
            <a:ext cx="90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charset="-122"/>
                <a:cs typeface="+mn-ea"/>
                <a:sym typeface="Helvetica" pitchFamily="2" charset="0"/>
              </a:rPr>
              <a:t>案件台账库</a:t>
            </a:r>
            <a:endParaRPr kumimoji="0" lang="zh-CN" altLang="en-US" sz="8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47" name="矩形 246"/>
          <p:cNvSpPr/>
          <p:nvPr/>
        </p:nvSpPr>
        <p:spPr>
          <a:xfrm>
            <a:off x="8949589" y="4093907"/>
            <a:ext cx="90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charset="-122"/>
                <a:cs typeface="+mn-ea"/>
                <a:sym typeface="Helvetica" pitchFamily="2" charset="0"/>
              </a:rPr>
              <a:t>案件进展上报</a:t>
            </a:r>
            <a:endParaRPr kumimoji="0" lang="zh-CN" altLang="en-US" sz="8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48" name="矩形 247"/>
          <p:cNvSpPr/>
          <p:nvPr/>
        </p:nvSpPr>
        <p:spPr>
          <a:xfrm>
            <a:off x="8949589" y="4356374"/>
            <a:ext cx="90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charset="-122"/>
                <a:cs typeface="+mn-ea"/>
                <a:sym typeface="Helvetica" pitchFamily="2" charset="0"/>
              </a:rPr>
              <a:t>案件结案处理</a:t>
            </a:r>
            <a:endParaRPr kumimoji="0" lang="zh-CN" altLang="en-US" sz="8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49" name="矩形 248"/>
          <p:cNvSpPr/>
          <p:nvPr/>
        </p:nvSpPr>
        <p:spPr>
          <a:xfrm>
            <a:off x="8949589" y="4619687"/>
            <a:ext cx="90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charset="-122"/>
                <a:cs typeface="+mn-ea"/>
                <a:sym typeface="Helvetica" pitchFamily="2" charset="0"/>
              </a:rPr>
              <a:t>案件相关费用</a:t>
            </a:r>
            <a:endParaRPr kumimoji="0" lang="zh-CN" altLang="en-US" sz="8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50" name="矩形 249"/>
          <p:cNvSpPr/>
          <p:nvPr/>
        </p:nvSpPr>
        <p:spPr>
          <a:xfrm>
            <a:off x="8949589" y="4882154"/>
            <a:ext cx="90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charset="-122"/>
                <a:cs typeface="+mn-ea"/>
                <a:sym typeface="Helvetica" pitchFamily="2" charset="0"/>
              </a:rPr>
              <a:t>……</a:t>
            </a:r>
            <a:endParaRPr kumimoji="0" lang="zh-CN" altLang="en-US" sz="8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51" name="圆角矩形 250"/>
          <p:cNvSpPr/>
          <p:nvPr/>
        </p:nvSpPr>
        <p:spPr>
          <a:xfrm>
            <a:off x="10271992" y="3001524"/>
            <a:ext cx="1358058" cy="2189654"/>
          </a:xfrm>
          <a:prstGeom prst="roundRect">
            <a:avLst>
              <a:gd name="adj" fmla="val 0"/>
            </a:avLst>
          </a:prstGeom>
          <a:solidFill>
            <a:schemeClr val="bg1">
              <a:lumMod val="95000"/>
            </a:schemeClr>
          </a:solidFill>
          <a:ln>
            <a:solidFill>
              <a:srgbClr val="F3F4F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zh-CN" altLang="en-US" sz="1000" dirty="0">
              <a:solidFill>
                <a:srgbClr val="0065FB"/>
              </a:solidFill>
              <a:latin typeface="Arial" panose="020B0604020202020204" pitchFamily="34" charset="0"/>
              <a:ea typeface="微软雅黑" panose="020B0503020204020204" charset="-122"/>
              <a:sym typeface="Helvetica" pitchFamily="2" charset="0"/>
            </a:endParaRPr>
          </a:p>
        </p:txBody>
      </p:sp>
      <p:sp>
        <p:nvSpPr>
          <p:cNvPr id="252" name="圆角矩形 251"/>
          <p:cNvSpPr/>
          <p:nvPr/>
        </p:nvSpPr>
        <p:spPr>
          <a:xfrm>
            <a:off x="10502444" y="3143336"/>
            <a:ext cx="900000" cy="283806"/>
          </a:xfrm>
          <a:prstGeom prst="roundRect">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rPr>
              <a:t>法律文化</a:t>
            </a:r>
            <a:endParaRPr kumimoji="1" lang="zh-CN" altLang="en-US" sz="10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endParaRPr>
          </a:p>
        </p:txBody>
      </p:sp>
      <p:sp>
        <p:nvSpPr>
          <p:cNvPr id="253" name="矩形 252"/>
          <p:cNvSpPr/>
          <p:nvPr/>
        </p:nvSpPr>
        <p:spPr>
          <a:xfrm>
            <a:off x="10488748" y="3573611"/>
            <a:ext cx="90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charset="-122"/>
                <a:cs typeface="+mn-ea"/>
                <a:sym typeface="Helvetica" pitchFamily="2" charset="0"/>
              </a:rPr>
              <a:t>法务咨询</a:t>
            </a:r>
            <a:endParaRPr kumimoji="0" lang="zh-CN" altLang="en-US" sz="8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54" name="矩形 253"/>
          <p:cNvSpPr/>
          <p:nvPr/>
        </p:nvSpPr>
        <p:spPr>
          <a:xfrm>
            <a:off x="10488748" y="3836076"/>
            <a:ext cx="90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charset="-122"/>
                <a:cs typeface="+mn-ea"/>
                <a:sym typeface="Helvetica" pitchFamily="2" charset="0"/>
              </a:rPr>
              <a:t>法律宣传</a:t>
            </a:r>
            <a:endParaRPr kumimoji="0" lang="zh-CN" altLang="en-US" sz="8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55" name="矩形 254"/>
          <p:cNvSpPr/>
          <p:nvPr/>
        </p:nvSpPr>
        <p:spPr>
          <a:xfrm>
            <a:off x="10488748" y="4098544"/>
            <a:ext cx="90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charset="-122"/>
                <a:cs typeface="+mn-ea"/>
                <a:sym typeface="Helvetica" pitchFamily="2" charset="0"/>
              </a:rPr>
              <a:t>信息公开</a:t>
            </a:r>
            <a:endParaRPr kumimoji="0" lang="zh-CN" altLang="en-US" sz="8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56" name="矩形 255"/>
          <p:cNvSpPr/>
          <p:nvPr/>
        </p:nvSpPr>
        <p:spPr>
          <a:xfrm>
            <a:off x="10488748" y="4361011"/>
            <a:ext cx="90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charset="-122"/>
                <a:cs typeface="+mn-ea"/>
                <a:sym typeface="Helvetica" pitchFamily="2" charset="0"/>
              </a:rPr>
              <a:t>案例库</a:t>
            </a:r>
            <a:endParaRPr kumimoji="0" lang="zh-CN" altLang="en-US" sz="8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57" name="矩形 256"/>
          <p:cNvSpPr/>
          <p:nvPr/>
        </p:nvSpPr>
        <p:spPr>
          <a:xfrm>
            <a:off x="10488748" y="4624324"/>
            <a:ext cx="90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charset="-122"/>
                <a:cs typeface="+mn-ea"/>
                <a:sym typeface="Helvetica" pitchFamily="2" charset="0"/>
              </a:rPr>
              <a:t>法务公告</a:t>
            </a:r>
            <a:endParaRPr kumimoji="0" lang="zh-CN" altLang="en-US" sz="8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58" name="矩形 257"/>
          <p:cNvSpPr/>
          <p:nvPr/>
        </p:nvSpPr>
        <p:spPr>
          <a:xfrm>
            <a:off x="10488748" y="4886791"/>
            <a:ext cx="90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charset="-122"/>
                <a:cs typeface="+mn-ea"/>
                <a:sym typeface="Helvetica" pitchFamily="2" charset="0"/>
              </a:rPr>
              <a:t>法律规章库</a:t>
            </a:r>
            <a:endParaRPr kumimoji="0" lang="zh-CN" altLang="en-US" sz="8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2" name="圆角矩形 21"/>
          <p:cNvSpPr/>
          <p:nvPr/>
        </p:nvSpPr>
        <p:spPr>
          <a:xfrm>
            <a:off x="1248837" y="2245196"/>
            <a:ext cx="3404320" cy="645345"/>
          </a:xfrm>
          <a:prstGeom prst="roundRect">
            <a:avLst>
              <a:gd name="adj" fmla="val 0"/>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自建</a:t>
            </a:r>
            <a:endParaRPr kumimoji="0" lang="en-US" altLang="zh-CN"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能力          </a:t>
            </a:r>
            <a:endPar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61" name="矩形 260"/>
          <p:cNvSpPr/>
          <p:nvPr/>
        </p:nvSpPr>
        <p:spPr>
          <a:xfrm>
            <a:off x="1807957" y="2366571"/>
            <a:ext cx="675563" cy="180000"/>
          </a:xfrm>
          <a:prstGeom prst="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sym typeface="Helvetica" pitchFamily="2" charset="0"/>
              </a:rPr>
              <a:t>智能推荐</a:t>
            </a:r>
            <a:endParaRPr kumimoji="1" lang="zh-CN" altLang="en-US" sz="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sym typeface="Helvetica" pitchFamily="2" charset="0"/>
            </a:endParaRPr>
          </a:p>
        </p:txBody>
      </p:sp>
      <p:sp>
        <p:nvSpPr>
          <p:cNvPr id="267" name="矩形 266"/>
          <p:cNvSpPr/>
          <p:nvPr/>
        </p:nvSpPr>
        <p:spPr>
          <a:xfrm>
            <a:off x="2608123" y="2366571"/>
            <a:ext cx="675563" cy="180000"/>
          </a:xfrm>
          <a:prstGeom prst="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sym typeface="Helvetica" pitchFamily="2" charset="0"/>
              </a:rPr>
              <a:t>智能填单</a:t>
            </a:r>
            <a:endParaRPr kumimoji="1" lang="zh-CN" altLang="en-US" sz="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sym typeface="Helvetica" pitchFamily="2" charset="0"/>
            </a:endParaRPr>
          </a:p>
        </p:txBody>
      </p:sp>
      <p:sp>
        <p:nvSpPr>
          <p:cNvPr id="268" name="矩形 267"/>
          <p:cNvSpPr/>
          <p:nvPr/>
        </p:nvSpPr>
        <p:spPr>
          <a:xfrm>
            <a:off x="3411889" y="2366571"/>
            <a:ext cx="1007362" cy="180000"/>
          </a:xfrm>
          <a:prstGeom prst="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sym typeface="Helvetica" pitchFamily="2" charset="0"/>
              </a:rPr>
              <a:t>内控合规检查</a:t>
            </a:r>
            <a:endParaRPr kumimoji="1" lang="zh-CN" altLang="en-US" sz="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sym typeface="Helvetica" pitchFamily="2" charset="0"/>
            </a:endParaRPr>
          </a:p>
        </p:txBody>
      </p:sp>
      <p:sp>
        <p:nvSpPr>
          <p:cNvPr id="269" name="圆角矩形 268"/>
          <p:cNvSpPr/>
          <p:nvPr/>
        </p:nvSpPr>
        <p:spPr>
          <a:xfrm>
            <a:off x="4786317" y="2248474"/>
            <a:ext cx="6843733" cy="446641"/>
          </a:xfrm>
          <a:prstGeom prst="roundRect">
            <a:avLst>
              <a:gd name="adj" fmla="val 0"/>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三方</a:t>
            </a:r>
            <a:endParaRPr kumimoji="0" lang="en-US" altLang="zh-CN"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能力           </a:t>
            </a:r>
            <a:endPar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70" name="矩形 269"/>
          <p:cNvSpPr/>
          <p:nvPr/>
        </p:nvSpPr>
        <p:spPr>
          <a:xfrm>
            <a:off x="5444023" y="2355341"/>
            <a:ext cx="879840" cy="249587"/>
          </a:xfrm>
          <a:prstGeom prst="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sym typeface="Helvetica" pitchFamily="2" charset="0"/>
              </a:rPr>
              <a:t>NLP</a:t>
            </a:r>
            <a:r>
              <a:rPr kumimoji="1" lang="zh-CN" altLang="en-US" sz="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sym typeface="Helvetica" pitchFamily="2" charset="0"/>
              </a:rPr>
              <a:t>智能提取</a:t>
            </a:r>
            <a:endParaRPr kumimoji="1" lang="zh-CN" altLang="en-US" sz="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sym typeface="Helvetica" pitchFamily="2" charset="0"/>
            </a:endParaRPr>
          </a:p>
        </p:txBody>
      </p:sp>
      <p:sp>
        <p:nvSpPr>
          <p:cNvPr id="271" name="矩形 270"/>
          <p:cNvSpPr/>
          <p:nvPr/>
        </p:nvSpPr>
        <p:spPr>
          <a:xfrm>
            <a:off x="6452621" y="2355341"/>
            <a:ext cx="879840" cy="249587"/>
          </a:xfrm>
          <a:prstGeom prst="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sym typeface="Helvetica" pitchFamily="2" charset="0"/>
              </a:rPr>
              <a:t>合同比对</a:t>
            </a:r>
            <a:endParaRPr kumimoji="1" lang="zh-CN" altLang="en-US" sz="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sym typeface="Helvetica" pitchFamily="2" charset="0"/>
            </a:endParaRPr>
          </a:p>
        </p:txBody>
      </p:sp>
      <p:sp>
        <p:nvSpPr>
          <p:cNvPr id="272" name="矩形 271"/>
          <p:cNvSpPr/>
          <p:nvPr/>
        </p:nvSpPr>
        <p:spPr>
          <a:xfrm>
            <a:off x="7461219" y="2355341"/>
            <a:ext cx="879840" cy="249587"/>
          </a:xfrm>
          <a:prstGeom prst="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err="1">
                <a:ln>
                  <a:noFill/>
                </a:ln>
                <a:solidFill>
                  <a:srgbClr val="FFFFFF"/>
                </a:solidFill>
                <a:effectLst/>
                <a:uLnTx/>
                <a:uFillTx/>
                <a:latin typeface="Arial" panose="020B0604020202020204" pitchFamily="34" charset="0"/>
                <a:ea typeface="微软雅黑" panose="020B0503020204020204" charset="-122"/>
                <a:sym typeface="Helvetica" pitchFamily="2" charset="0"/>
              </a:rPr>
              <a:t>Weboffice</a:t>
            </a:r>
            <a:endParaRPr kumimoji="1" lang="zh-CN" altLang="en-US" sz="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sym typeface="Helvetica" pitchFamily="2" charset="0"/>
            </a:endParaRPr>
          </a:p>
        </p:txBody>
      </p:sp>
      <p:sp>
        <p:nvSpPr>
          <p:cNvPr id="276" name="矩形 275"/>
          <p:cNvSpPr/>
          <p:nvPr/>
        </p:nvSpPr>
        <p:spPr>
          <a:xfrm>
            <a:off x="8469817" y="2355341"/>
            <a:ext cx="879840" cy="249587"/>
          </a:xfrm>
          <a:prstGeom prst="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sym typeface="Helvetica" pitchFamily="2" charset="0"/>
              </a:rPr>
              <a:t>企业征信</a:t>
            </a:r>
            <a:endParaRPr kumimoji="1" lang="zh-CN" altLang="en-US" sz="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sym typeface="Helvetica" pitchFamily="2" charset="0"/>
            </a:endParaRPr>
          </a:p>
        </p:txBody>
      </p:sp>
      <p:sp>
        <p:nvSpPr>
          <p:cNvPr id="277" name="矩形 276"/>
          <p:cNvSpPr/>
          <p:nvPr/>
        </p:nvSpPr>
        <p:spPr>
          <a:xfrm>
            <a:off x="9478415" y="2355341"/>
            <a:ext cx="879840" cy="249587"/>
          </a:xfrm>
          <a:prstGeom prst="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sym typeface="Helvetica" pitchFamily="2" charset="0"/>
              </a:rPr>
              <a:t>电子签章</a:t>
            </a:r>
            <a:endParaRPr kumimoji="1" lang="zh-CN" altLang="en-US" sz="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sym typeface="Helvetica" pitchFamily="2" charset="0"/>
            </a:endParaRPr>
          </a:p>
        </p:txBody>
      </p:sp>
      <p:sp>
        <p:nvSpPr>
          <p:cNvPr id="278" name="矩形 277"/>
          <p:cNvSpPr/>
          <p:nvPr/>
        </p:nvSpPr>
        <p:spPr>
          <a:xfrm>
            <a:off x="10487012" y="2355341"/>
            <a:ext cx="879840" cy="249587"/>
          </a:xfrm>
          <a:prstGeom prst="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sym typeface="Helvetica" pitchFamily="2" charset="0"/>
              </a:rPr>
              <a:t>电子合同</a:t>
            </a:r>
            <a:endParaRPr kumimoji="1" lang="zh-CN" altLang="en-US" sz="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sym typeface="Helvetica" pitchFamily="2" charset="0"/>
            </a:endParaRPr>
          </a:p>
        </p:txBody>
      </p:sp>
      <p:sp>
        <p:nvSpPr>
          <p:cNvPr id="279" name="矩形 278"/>
          <p:cNvSpPr/>
          <p:nvPr/>
        </p:nvSpPr>
        <p:spPr>
          <a:xfrm>
            <a:off x="1248837" y="1698762"/>
            <a:ext cx="10381213" cy="380481"/>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rPr>
              <a:t>企业法务门户 </a:t>
            </a:r>
            <a:r>
              <a:rPr kumimoji="1"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rPr>
              <a:t>|</a:t>
            </a:r>
            <a:r>
              <a:rPr kumimoji="1"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rPr>
              <a:t> 领导决策门户 </a:t>
            </a:r>
            <a:r>
              <a:rPr kumimoji="1"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rPr>
              <a:t>|</a:t>
            </a:r>
            <a:r>
              <a:rPr kumimoji="1"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rPr>
              <a:t> 员工自助门户 </a:t>
            </a:r>
            <a:r>
              <a:rPr kumimoji="1"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rPr>
              <a:t>|</a:t>
            </a:r>
            <a:r>
              <a:rPr kumimoji="1"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rPr>
              <a:t> 法务工作台 </a:t>
            </a:r>
            <a:r>
              <a:rPr kumimoji="1"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rPr>
              <a:t>|</a:t>
            </a:r>
            <a:r>
              <a:rPr kumimoji="1"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rPr>
              <a:t> 外聘律师门户 </a:t>
            </a:r>
            <a:endParaRPr kumimoji="1"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sym typeface="Helvetica" pitchFamily="2" charset="0"/>
            </a:endParaRPr>
          </a:p>
        </p:txBody>
      </p:sp>
      <p:sp>
        <p:nvSpPr>
          <p:cNvPr id="285" name="矩形 284"/>
          <p:cNvSpPr/>
          <p:nvPr/>
        </p:nvSpPr>
        <p:spPr>
          <a:xfrm>
            <a:off x="1248837" y="1373733"/>
            <a:ext cx="10381213" cy="329717"/>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4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sym typeface="Helvetica" pitchFamily="2" charset="0"/>
              </a:rPr>
              <a:t>智慧合同管理平台</a:t>
            </a:r>
            <a:endParaRPr kumimoji="1" lang="zh-CN" altLang="en-US" sz="14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sym typeface="Helvetica" pitchFamily="2" charset="0"/>
            </a:endParaRPr>
          </a:p>
        </p:txBody>
      </p:sp>
      <p:sp>
        <p:nvSpPr>
          <p:cNvPr id="293" name="矩形 292"/>
          <p:cNvSpPr/>
          <p:nvPr/>
        </p:nvSpPr>
        <p:spPr>
          <a:xfrm>
            <a:off x="4786317" y="2714821"/>
            <a:ext cx="6843732" cy="164064"/>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charset="-122"/>
                <a:sym typeface="Helvetica" pitchFamily="2" charset="0"/>
              </a:rPr>
              <a:t>集成中间件</a:t>
            </a:r>
            <a:endParaRPr kumimoji="1" lang="zh-CN" altLang="en-US" sz="10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微软雅黑" panose="020B0503020204020204" charset="-122"/>
              <a:sym typeface="Helvetica" pitchFamily="2" charset="0"/>
            </a:endParaRPr>
          </a:p>
        </p:txBody>
      </p:sp>
      <p:sp>
        <p:nvSpPr>
          <p:cNvPr id="295" name="矩形 294"/>
          <p:cNvSpPr/>
          <p:nvPr/>
        </p:nvSpPr>
        <p:spPr>
          <a:xfrm>
            <a:off x="1807957" y="2633825"/>
            <a:ext cx="675563" cy="180000"/>
          </a:xfrm>
          <a:prstGeom prst="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sym typeface="Helvetica" pitchFamily="2" charset="0"/>
              </a:rPr>
              <a:t>智能审核</a:t>
            </a:r>
            <a:endParaRPr kumimoji="1" lang="zh-CN" altLang="en-US" sz="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sym typeface="Helvetica" pitchFamily="2" charset="0"/>
            </a:endParaRPr>
          </a:p>
        </p:txBody>
      </p:sp>
      <p:sp>
        <p:nvSpPr>
          <p:cNvPr id="296" name="矩形 295"/>
          <p:cNvSpPr/>
          <p:nvPr/>
        </p:nvSpPr>
        <p:spPr>
          <a:xfrm>
            <a:off x="2608123" y="2633825"/>
            <a:ext cx="675563" cy="180000"/>
          </a:xfrm>
          <a:prstGeom prst="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sym typeface="Helvetica" pitchFamily="2" charset="0"/>
              </a:rPr>
              <a:t>合同防伪</a:t>
            </a:r>
            <a:endParaRPr kumimoji="1" lang="zh-CN" altLang="en-US" sz="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sym typeface="Helvetica" pitchFamily="2" charset="0"/>
            </a:endParaRPr>
          </a:p>
        </p:txBody>
      </p:sp>
      <p:sp>
        <p:nvSpPr>
          <p:cNvPr id="297" name="矩形 296"/>
          <p:cNvSpPr/>
          <p:nvPr/>
        </p:nvSpPr>
        <p:spPr>
          <a:xfrm>
            <a:off x="3411889" y="2633825"/>
            <a:ext cx="1007362" cy="180000"/>
          </a:xfrm>
          <a:prstGeom prst="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sym typeface="Helvetica" pitchFamily="2" charset="0"/>
              </a:rPr>
              <a:t>RPA</a:t>
            </a:r>
            <a:r>
              <a:rPr kumimoji="1" lang="zh-CN" altLang="en-US" sz="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sym typeface="Helvetica" pitchFamily="2" charset="0"/>
              </a:rPr>
              <a:t>流程自动化</a:t>
            </a:r>
            <a:endParaRPr kumimoji="1" lang="zh-CN" altLang="en-US" sz="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sym typeface="Helvetica" pitchFamily="2" charset="0"/>
            </a:endParaRPr>
          </a:p>
        </p:txBody>
      </p:sp>
      <p:sp>
        <p:nvSpPr>
          <p:cNvPr id="2" name="圆角矩形 40"/>
          <p:cNvSpPr/>
          <p:nvPr/>
        </p:nvSpPr>
        <p:spPr>
          <a:xfrm>
            <a:off x="1248837" y="5308832"/>
            <a:ext cx="10381212" cy="391208"/>
          </a:xfrm>
          <a:prstGeom prst="roundRect">
            <a:avLst>
              <a:gd name="adj" fmla="val 11463"/>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auto">
              <a:spcBef>
                <a:spcPts val="0"/>
              </a:spcBef>
              <a:spcAft>
                <a:spcPts val="0"/>
              </a:spcAft>
              <a:defRPr/>
            </a:pPr>
            <a:r>
              <a:rPr kumimoji="1" lang="zh-CN" altLang="en-US" sz="1400" b="1" kern="0" dirty="0">
                <a:solidFill>
                  <a:schemeClr val="bg1"/>
                </a:solidFill>
                <a:latin typeface="Arial" panose="020B0604020202020204" pitchFamily="34" charset="0"/>
                <a:ea typeface="微软雅黑" panose="020B0503020204020204" charset="-122"/>
                <a:cs typeface="微软雅黑" panose="020B0503020204020204" charset="-122"/>
                <a:sym typeface="微软雅黑" panose="020B0503020204020204" charset="-122"/>
              </a:rPr>
              <a:t>协同运营平台</a:t>
            </a:r>
            <a:r>
              <a:rPr kumimoji="1" lang="en-US" altLang="zh-CN" sz="1400" b="1" kern="0" dirty="0">
                <a:solidFill>
                  <a:schemeClr val="bg1"/>
                </a:solidFill>
                <a:latin typeface="Arial" panose="020B0604020202020204" pitchFamily="34" charset="0"/>
                <a:ea typeface="微软雅黑" panose="020B0503020204020204" charset="-122"/>
                <a:cs typeface="微软雅黑" panose="020B0503020204020204" charset="-122"/>
                <a:sym typeface="微软雅黑" panose="020B0503020204020204" charset="-122"/>
              </a:rPr>
              <a:t>COP</a:t>
            </a:r>
            <a:endParaRPr kumimoji="1" lang="en-US" altLang="zh-CN" sz="1400" b="1" kern="0" dirty="0">
              <a:solidFill>
                <a:schemeClr val="bg1"/>
              </a:solidFill>
              <a:latin typeface="Arial" panose="020B0604020202020204" pitchFamily="34" charset="0"/>
              <a:ea typeface="微软雅黑" panose="020B0503020204020204" charset="-122"/>
              <a:cs typeface="微软雅黑" panose="020B0503020204020204" charset="-122"/>
              <a:sym typeface="微软雅黑" panose="020B0503020204020204" charset="-122"/>
            </a:endParaRPr>
          </a:p>
        </p:txBody>
      </p:sp>
      <p:sp>
        <p:nvSpPr>
          <p:cNvPr id="3" name="矩形 134"/>
          <p:cNvSpPr/>
          <p:nvPr/>
        </p:nvSpPr>
        <p:spPr>
          <a:xfrm>
            <a:off x="487335" y="5310647"/>
            <a:ext cx="650831" cy="389393"/>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spcAft>
                <a:spcPct val="0"/>
              </a:spcAft>
            </a:pPr>
            <a:r>
              <a:rPr lang="zh-CN" altLang="en-US" sz="1200" dirty="0">
                <a:solidFill>
                  <a:srgbClr val="FFFFFF"/>
                </a:solidFill>
                <a:latin typeface="Arial" panose="020B0604020202020204" pitchFamily="34" charset="0"/>
                <a:ea typeface="微软雅黑" panose="020B0503020204020204" charset="-122"/>
              </a:rPr>
              <a:t>支撑层</a:t>
            </a:r>
            <a:endParaRPr lang="en-US" altLang="zh-CN" sz="1200" dirty="0">
              <a:solidFill>
                <a:srgbClr val="FFFFFF"/>
              </a:solidFill>
              <a:latin typeface="Arial" panose="020B0604020202020204" pitchFamily="34" charset="0"/>
              <a:ea typeface="微软雅黑" panose="020B0503020204020204" charset="-122"/>
            </a:endParaRPr>
          </a:p>
        </p:txBody>
      </p:sp>
      <p:sp>
        <p:nvSpPr>
          <p:cNvPr id="4" name="文本占位符 3"/>
          <p:cNvSpPr>
            <a:spLocks noGrp="1"/>
          </p:cNvSpPr>
          <p:nvPr>
            <p:ph type="body" sz="quarter" idx="13"/>
          </p:nvPr>
        </p:nvSpPr>
        <p:spPr/>
        <p:txBody>
          <a:bodyPr vert="horz" lIns="90000" tIns="46800" rIns="90000" bIns="46800" rtlCol="0">
            <a:noAutofit/>
          </a:bodyPr>
          <a:lstStyle/>
          <a:p>
            <a:r>
              <a:rPr lang="zh-CN" altLang="en-US" sz="2800" spc="0">
                <a:latin typeface="+mn-ea"/>
                <a:ea typeface="+mn-ea"/>
                <a:sym typeface="微软雅黑" panose="020B0503020204020204" charset="-122"/>
              </a:rPr>
              <a:t>合同管理 </a:t>
            </a:r>
            <a:r>
              <a:rPr lang="en-US" altLang="zh-CN" sz="2000" spc="0">
                <a:latin typeface="+mn-ea"/>
                <a:ea typeface="+mn-ea"/>
                <a:sym typeface="字魂105号-简雅黑" panose="00000500000000000000" pitchFamily="2" charset="-122"/>
              </a:rPr>
              <a:t>— </a:t>
            </a:r>
            <a:r>
              <a:rPr lang="zh-CN" altLang="en-US" sz="2000" spc="0">
                <a:latin typeface="+mn-ea"/>
                <a:ea typeface="+mn-ea"/>
                <a:sym typeface="字魂105号-简雅黑" panose="00000500000000000000" pitchFamily="2" charset="-122"/>
              </a:rPr>
              <a:t>功能框架</a:t>
            </a:r>
            <a:endParaRPr lang="zh-CN" altLang="en-US" sz="2000" spc="0">
              <a:latin typeface="+mn-ea"/>
              <a:ea typeface="+mn-ea"/>
              <a:sym typeface="微软雅黑" panose="020B0503020204020204" charset="-122"/>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8"/>
          <p:cNvSpPr/>
          <p:nvPr>
            <p:custDataLst>
              <p:tags r:id="rId1"/>
            </p:custDataLst>
          </p:nvPr>
        </p:nvSpPr>
        <p:spPr>
          <a:xfrm>
            <a:off x="313690" y="1193800"/>
            <a:ext cx="11564620" cy="1132840"/>
          </a:xfrm>
          <a:custGeom>
            <a:avLst/>
            <a:gdLst/>
            <a:ahLst/>
            <a:cxnLst/>
            <a:rect l="l" t="t" r="r" b="b"/>
            <a:pathLst>
              <a:path w="11564620" h="1132839">
                <a:moveTo>
                  <a:pt x="0" y="0"/>
                </a:moveTo>
                <a:lnTo>
                  <a:pt x="11564620" y="0"/>
                </a:lnTo>
                <a:lnTo>
                  <a:pt x="11564620" y="1132840"/>
                </a:lnTo>
                <a:lnTo>
                  <a:pt x="0" y="1132840"/>
                </a:lnTo>
                <a:lnTo>
                  <a:pt x="0" y="0"/>
                </a:lnTo>
                <a:close/>
              </a:path>
            </a:pathLst>
          </a:custGeom>
          <a:ln w="12700">
            <a:solidFill>
              <a:srgbClr val="FFFFFF"/>
            </a:solidFill>
          </a:ln>
        </p:spPr>
        <p:txBody>
          <a:bodyPr wrap="square" lIns="0" tIns="0" rIns="0" bIns="0" rtlCol="0"/>
          <a:lstStyle/>
          <a:p/>
        </p:txBody>
      </p:sp>
      <p:sp>
        <p:nvSpPr>
          <p:cNvPr id="3" name="object 19"/>
          <p:cNvSpPr txBox="1"/>
          <p:nvPr>
            <p:custDataLst>
              <p:tags r:id="rId2"/>
            </p:custDataLst>
          </p:nvPr>
        </p:nvSpPr>
        <p:spPr>
          <a:xfrm>
            <a:off x="313690" y="1041400"/>
            <a:ext cx="11564620" cy="1567815"/>
          </a:xfrm>
          <a:prstGeom prst="rect">
            <a:avLst/>
          </a:prstGeom>
          <a:solidFill>
            <a:schemeClr val="accent1">
              <a:lumMod val="20000"/>
              <a:lumOff val="80000"/>
            </a:schemeClr>
          </a:solidFill>
        </p:spPr>
        <p:txBody>
          <a:bodyPr vert="horz" wrap="square" lIns="0" tIns="67945" rIns="0" bIns="0" rtlCol="0">
            <a:spAutoFit/>
          </a:bodyPr>
          <a:lstStyle/>
          <a:p>
            <a:pPr marL="90805" marR="84455">
              <a:lnSpc>
                <a:spcPct val="150000"/>
              </a:lnSpc>
              <a:spcBef>
                <a:spcPts val="535"/>
              </a:spcBef>
            </a:pPr>
            <a:r>
              <a:rPr lang="zh-CN" sz="1300" b="1">
                <a:latin typeface="微软雅黑" panose="020B0503020204020204" charset="-122"/>
                <a:ea typeface="微软雅黑" panose="020B0503020204020204" charset="-122"/>
                <a:cs typeface="微软雅黑" panose="020B0503020204020204" charset="-122"/>
              </a:rPr>
              <a:t>随着</a:t>
            </a:r>
            <a:r>
              <a:rPr sz="1300" b="1">
                <a:latin typeface="微软雅黑" panose="020B0503020204020204" charset="-122"/>
                <a:ea typeface="微软雅黑" panose="020B0503020204020204" charset="-122"/>
                <a:cs typeface="微软雅黑" panose="020B0503020204020204" charset="-122"/>
              </a:rPr>
              <a:t>新科技发展，各国制造业也开始新一轮变革浪潮。从18世纪60年代蒸汽机的发明引爆第一次工业革命开始，制造业经历机械化、电气自动化、数字化三个阶段，进入以网络化、智能化为代表的工业4.0发展阶段。技术的发展促使生产力不断提高，而更高的生产力和利润率的追求促使行业不断发生变革。</a:t>
            </a:r>
            <a:endParaRPr sz="1300" b="1">
              <a:latin typeface="微软雅黑" panose="020B0503020204020204" charset="-122"/>
              <a:ea typeface="微软雅黑" panose="020B0503020204020204" charset="-122"/>
              <a:cs typeface="微软雅黑" panose="020B0503020204020204" charset="-122"/>
            </a:endParaRPr>
          </a:p>
          <a:p>
            <a:pPr marL="90805" marR="83185">
              <a:lnSpc>
                <a:spcPct val="150000"/>
              </a:lnSpc>
            </a:pPr>
            <a:r>
              <a:rPr sz="1300" b="1">
                <a:latin typeface="微软雅黑" panose="020B0503020204020204" charset="-122"/>
                <a:ea typeface="微软雅黑" panose="020B0503020204020204" charset="-122"/>
                <a:cs typeface="微软雅黑" panose="020B0503020204020204" charset="-122"/>
              </a:rPr>
              <a:t>工业2.0-3.0的技术已较为成熟，在全球市场落地和应用的渗透率较高。而中国在这一方面起步较晚，仍将持续追赶工业2.0-3.0的技术基础。工业4.0是伴随着物联网、云计算、大数据、人工智能等关键技术的发展而产生的新技术，目前尚不成熟、市场格局未定，中国也将持续在新技术上发力，整体提升制造业的基础实力。</a:t>
            </a:r>
            <a:endParaRPr sz="1300" b="1">
              <a:latin typeface="微软雅黑" panose="020B0503020204020204" charset="-122"/>
              <a:ea typeface="微软雅黑" panose="020B0503020204020204" charset="-122"/>
              <a:cs typeface="微软雅黑" panose="020B0503020204020204" charset="-122"/>
            </a:endParaRPr>
          </a:p>
        </p:txBody>
      </p:sp>
      <p:sp>
        <p:nvSpPr>
          <p:cNvPr id="4" name="object 20"/>
          <p:cNvSpPr/>
          <p:nvPr>
            <p:custDataLst>
              <p:tags r:id="rId3"/>
            </p:custDataLst>
          </p:nvPr>
        </p:nvSpPr>
        <p:spPr>
          <a:xfrm>
            <a:off x="880744" y="3196589"/>
            <a:ext cx="51435" cy="0"/>
          </a:xfrm>
          <a:custGeom>
            <a:avLst/>
            <a:gdLst/>
            <a:ahLst/>
            <a:cxnLst/>
            <a:rect l="l" t="t" r="r" b="b"/>
            <a:pathLst>
              <a:path w="51434">
                <a:moveTo>
                  <a:pt x="0" y="0"/>
                </a:moveTo>
                <a:lnTo>
                  <a:pt x="50825"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5" name="object 21"/>
          <p:cNvSpPr/>
          <p:nvPr>
            <p:custDataLst>
              <p:tags r:id="rId4"/>
            </p:custDataLst>
          </p:nvPr>
        </p:nvSpPr>
        <p:spPr>
          <a:xfrm>
            <a:off x="969644" y="3196463"/>
            <a:ext cx="51435" cy="0"/>
          </a:xfrm>
          <a:custGeom>
            <a:avLst/>
            <a:gdLst/>
            <a:ahLst/>
            <a:cxnLst/>
            <a:rect l="l" t="t" r="r" b="b"/>
            <a:pathLst>
              <a:path w="51434">
                <a:moveTo>
                  <a:pt x="0" y="0"/>
                </a:moveTo>
                <a:lnTo>
                  <a:pt x="50826"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6" name="object 22"/>
          <p:cNvSpPr/>
          <p:nvPr>
            <p:custDataLst>
              <p:tags r:id="rId5"/>
            </p:custDataLst>
          </p:nvPr>
        </p:nvSpPr>
        <p:spPr>
          <a:xfrm>
            <a:off x="1058544" y="3196335"/>
            <a:ext cx="51435" cy="0"/>
          </a:xfrm>
          <a:custGeom>
            <a:avLst/>
            <a:gdLst/>
            <a:ahLst/>
            <a:cxnLst/>
            <a:rect l="l" t="t" r="r" b="b"/>
            <a:pathLst>
              <a:path w="51434">
                <a:moveTo>
                  <a:pt x="0" y="0"/>
                </a:moveTo>
                <a:lnTo>
                  <a:pt x="50826"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7" name="object 23"/>
          <p:cNvSpPr/>
          <p:nvPr>
            <p:custDataLst>
              <p:tags r:id="rId6"/>
            </p:custDataLst>
          </p:nvPr>
        </p:nvSpPr>
        <p:spPr>
          <a:xfrm>
            <a:off x="1147444" y="3196208"/>
            <a:ext cx="51435" cy="0"/>
          </a:xfrm>
          <a:custGeom>
            <a:avLst/>
            <a:gdLst/>
            <a:ahLst/>
            <a:cxnLst/>
            <a:rect l="l" t="t" r="r" b="b"/>
            <a:pathLst>
              <a:path w="51434">
                <a:moveTo>
                  <a:pt x="0" y="0"/>
                </a:moveTo>
                <a:lnTo>
                  <a:pt x="50826"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8" name="object 24"/>
          <p:cNvSpPr/>
          <p:nvPr>
            <p:custDataLst>
              <p:tags r:id="rId7"/>
            </p:custDataLst>
          </p:nvPr>
        </p:nvSpPr>
        <p:spPr>
          <a:xfrm>
            <a:off x="1236344" y="3196082"/>
            <a:ext cx="50800" cy="0"/>
          </a:xfrm>
          <a:custGeom>
            <a:avLst/>
            <a:gdLst/>
            <a:ahLst/>
            <a:cxnLst/>
            <a:rect l="l" t="t" r="r" b="b"/>
            <a:pathLst>
              <a:path w="50800">
                <a:moveTo>
                  <a:pt x="0" y="0"/>
                </a:moveTo>
                <a:lnTo>
                  <a:pt x="50812"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5" name="object 25"/>
          <p:cNvSpPr/>
          <p:nvPr>
            <p:custDataLst>
              <p:tags r:id="rId8"/>
            </p:custDataLst>
          </p:nvPr>
        </p:nvSpPr>
        <p:spPr>
          <a:xfrm>
            <a:off x="1325256" y="3195954"/>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6" name="object 26"/>
          <p:cNvSpPr/>
          <p:nvPr>
            <p:custDataLst>
              <p:tags r:id="rId9"/>
            </p:custDataLst>
          </p:nvPr>
        </p:nvSpPr>
        <p:spPr>
          <a:xfrm>
            <a:off x="1414156" y="3195827"/>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7" name="object 27"/>
          <p:cNvSpPr/>
          <p:nvPr>
            <p:custDataLst>
              <p:tags r:id="rId10"/>
            </p:custDataLst>
          </p:nvPr>
        </p:nvSpPr>
        <p:spPr>
          <a:xfrm>
            <a:off x="1503056" y="3195764"/>
            <a:ext cx="50800" cy="0"/>
          </a:xfrm>
          <a:custGeom>
            <a:avLst/>
            <a:gdLst/>
            <a:ahLst/>
            <a:cxnLst/>
            <a:rect l="l" t="t" r="r" b="b"/>
            <a:pathLst>
              <a:path w="50800">
                <a:moveTo>
                  <a:pt x="0" y="0"/>
                </a:moveTo>
                <a:lnTo>
                  <a:pt x="50800" y="0"/>
                </a:lnTo>
              </a:path>
            </a:pathLst>
          </a:custGeom>
          <a:ln w="12826">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8" name="object 28"/>
          <p:cNvSpPr/>
          <p:nvPr>
            <p:custDataLst>
              <p:tags r:id="rId11"/>
            </p:custDataLst>
          </p:nvPr>
        </p:nvSpPr>
        <p:spPr>
          <a:xfrm>
            <a:off x="1591956" y="3195637"/>
            <a:ext cx="50800" cy="0"/>
          </a:xfrm>
          <a:custGeom>
            <a:avLst/>
            <a:gdLst/>
            <a:ahLst/>
            <a:cxnLst/>
            <a:rect l="l" t="t" r="r" b="b"/>
            <a:pathLst>
              <a:path w="50800">
                <a:moveTo>
                  <a:pt x="0" y="0"/>
                </a:moveTo>
                <a:lnTo>
                  <a:pt x="50800" y="0"/>
                </a:lnTo>
              </a:path>
            </a:pathLst>
          </a:custGeom>
          <a:ln w="12826">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9" name="object 29"/>
          <p:cNvSpPr/>
          <p:nvPr>
            <p:custDataLst>
              <p:tags r:id="rId12"/>
            </p:custDataLst>
          </p:nvPr>
        </p:nvSpPr>
        <p:spPr>
          <a:xfrm>
            <a:off x="1680856" y="3195510"/>
            <a:ext cx="50800" cy="0"/>
          </a:xfrm>
          <a:custGeom>
            <a:avLst/>
            <a:gdLst/>
            <a:ahLst/>
            <a:cxnLst/>
            <a:rect l="l" t="t" r="r" b="b"/>
            <a:pathLst>
              <a:path w="50800">
                <a:moveTo>
                  <a:pt x="0" y="0"/>
                </a:moveTo>
                <a:lnTo>
                  <a:pt x="50800" y="0"/>
                </a:lnTo>
              </a:path>
            </a:pathLst>
          </a:custGeom>
          <a:ln w="12826">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0" name="object 30"/>
          <p:cNvSpPr/>
          <p:nvPr>
            <p:custDataLst>
              <p:tags r:id="rId13"/>
            </p:custDataLst>
          </p:nvPr>
        </p:nvSpPr>
        <p:spPr>
          <a:xfrm>
            <a:off x="1770385" y="3188970"/>
            <a:ext cx="0" cy="13335"/>
          </a:xfrm>
          <a:custGeom>
            <a:avLst/>
            <a:gdLst/>
            <a:ahLst/>
            <a:cxnLst/>
            <a:rect l="l" t="t" r="r" b="b"/>
            <a:pathLst>
              <a:path h="13335">
                <a:moveTo>
                  <a:pt x="0" y="0"/>
                </a:moveTo>
                <a:lnTo>
                  <a:pt x="0" y="12826"/>
                </a:lnTo>
              </a:path>
            </a:pathLst>
          </a:custGeom>
          <a:ln w="12826">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9" name="object 31"/>
          <p:cNvSpPr/>
          <p:nvPr>
            <p:custDataLst>
              <p:tags r:id="rId14"/>
            </p:custDataLst>
          </p:nvPr>
        </p:nvSpPr>
        <p:spPr>
          <a:xfrm>
            <a:off x="3672966" y="3192907"/>
            <a:ext cx="14604" cy="0"/>
          </a:xfrm>
          <a:custGeom>
            <a:avLst/>
            <a:gdLst/>
            <a:ahLst/>
            <a:cxnLst/>
            <a:rect l="l" t="t" r="r" b="b"/>
            <a:pathLst>
              <a:path w="14604">
                <a:moveTo>
                  <a:pt x="0" y="0"/>
                </a:moveTo>
                <a:lnTo>
                  <a:pt x="14489"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2" name="object 32"/>
          <p:cNvSpPr/>
          <p:nvPr>
            <p:custDataLst>
              <p:tags r:id="rId15"/>
            </p:custDataLst>
          </p:nvPr>
        </p:nvSpPr>
        <p:spPr>
          <a:xfrm>
            <a:off x="3725556" y="3192779"/>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0" name="object 33"/>
          <p:cNvSpPr/>
          <p:nvPr>
            <p:custDataLst>
              <p:tags r:id="rId16"/>
            </p:custDataLst>
          </p:nvPr>
        </p:nvSpPr>
        <p:spPr>
          <a:xfrm>
            <a:off x="3814456" y="3192652"/>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4" name="object 34"/>
          <p:cNvSpPr/>
          <p:nvPr>
            <p:custDataLst>
              <p:tags r:id="rId17"/>
            </p:custDataLst>
          </p:nvPr>
        </p:nvSpPr>
        <p:spPr>
          <a:xfrm>
            <a:off x="3903356" y="3192526"/>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5" name="object 35"/>
          <p:cNvSpPr/>
          <p:nvPr>
            <p:custDataLst>
              <p:tags r:id="rId18"/>
            </p:custDataLst>
          </p:nvPr>
        </p:nvSpPr>
        <p:spPr>
          <a:xfrm>
            <a:off x="3992256" y="3192398"/>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6" name="object 36"/>
          <p:cNvSpPr/>
          <p:nvPr>
            <p:custDataLst>
              <p:tags r:id="rId19"/>
            </p:custDataLst>
          </p:nvPr>
        </p:nvSpPr>
        <p:spPr>
          <a:xfrm>
            <a:off x="4081156" y="3192272"/>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7" name="object 37"/>
          <p:cNvSpPr/>
          <p:nvPr>
            <p:custDataLst>
              <p:tags r:id="rId20"/>
            </p:custDataLst>
          </p:nvPr>
        </p:nvSpPr>
        <p:spPr>
          <a:xfrm>
            <a:off x="4170056" y="3192145"/>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8" name="object 38"/>
          <p:cNvSpPr/>
          <p:nvPr>
            <p:custDataLst>
              <p:tags r:id="rId21"/>
            </p:custDataLst>
          </p:nvPr>
        </p:nvSpPr>
        <p:spPr>
          <a:xfrm>
            <a:off x="11104256" y="318287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9" name="object 39"/>
          <p:cNvSpPr/>
          <p:nvPr>
            <p:custDataLst>
              <p:tags r:id="rId22"/>
            </p:custDataLst>
          </p:nvPr>
        </p:nvSpPr>
        <p:spPr>
          <a:xfrm>
            <a:off x="11193156" y="3182747"/>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40" name="object 40"/>
          <p:cNvSpPr/>
          <p:nvPr>
            <p:custDataLst>
              <p:tags r:id="rId23"/>
            </p:custDataLst>
          </p:nvPr>
        </p:nvSpPr>
        <p:spPr>
          <a:xfrm>
            <a:off x="11282056" y="318262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41" name="object 41"/>
          <p:cNvSpPr/>
          <p:nvPr>
            <p:custDataLst>
              <p:tags r:id="rId24"/>
            </p:custDataLst>
          </p:nvPr>
        </p:nvSpPr>
        <p:spPr>
          <a:xfrm>
            <a:off x="11345556" y="3144520"/>
            <a:ext cx="76200" cy="76200"/>
          </a:xfrm>
          <a:custGeom>
            <a:avLst/>
            <a:gdLst/>
            <a:ahLst/>
            <a:cxnLst/>
            <a:rect l="l" t="t" r="r" b="b"/>
            <a:pathLst>
              <a:path w="76200" h="76200">
                <a:moveTo>
                  <a:pt x="0" y="0"/>
                </a:moveTo>
                <a:lnTo>
                  <a:pt x="0" y="76200"/>
                </a:lnTo>
                <a:lnTo>
                  <a:pt x="76200" y="37972"/>
                </a:lnTo>
                <a:lnTo>
                  <a:pt x="0" y="0"/>
                </a:lnTo>
                <a:close/>
              </a:path>
            </a:pathLst>
          </a:custGeom>
          <a:solidFill>
            <a:srgbClr val="000000"/>
          </a:solidFill>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1" name="object 42"/>
          <p:cNvSpPr/>
          <p:nvPr>
            <p:custDataLst>
              <p:tags r:id="rId25"/>
            </p:custDataLst>
          </p:nvPr>
        </p:nvSpPr>
        <p:spPr>
          <a:xfrm>
            <a:off x="1771014" y="2972435"/>
            <a:ext cx="1902460" cy="49530"/>
          </a:xfrm>
          <a:custGeom>
            <a:avLst/>
            <a:gdLst/>
            <a:ahLst/>
            <a:cxnLst/>
            <a:rect l="l" t="t" r="r" b="b"/>
            <a:pathLst>
              <a:path w="1902460" h="49530">
                <a:moveTo>
                  <a:pt x="0" y="49211"/>
                </a:moveTo>
                <a:lnTo>
                  <a:pt x="1901952" y="49211"/>
                </a:lnTo>
                <a:lnTo>
                  <a:pt x="1901952" y="0"/>
                </a:lnTo>
                <a:lnTo>
                  <a:pt x="0" y="0"/>
                </a:lnTo>
                <a:lnTo>
                  <a:pt x="0" y="49211"/>
                </a:lnTo>
                <a:close/>
              </a:path>
            </a:pathLst>
          </a:custGeom>
          <a:solidFill>
            <a:srgbClr val="FFFFFF"/>
          </a:solidFill>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43" name="object 43"/>
          <p:cNvSpPr/>
          <p:nvPr>
            <p:custDataLst>
              <p:tags r:id="rId26"/>
            </p:custDataLst>
          </p:nvPr>
        </p:nvSpPr>
        <p:spPr>
          <a:xfrm>
            <a:off x="1771014" y="3322001"/>
            <a:ext cx="1902460" cy="91440"/>
          </a:xfrm>
          <a:custGeom>
            <a:avLst/>
            <a:gdLst/>
            <a:ahLst/>
            <a:cxnLst/>
            <a:rect l="l" t="t" r="r" b="b"/>
            <a:pathLst>
              <a:path w="1902460" h="91439">
                <a:moveTo>
                  <a:pt x="0" y="90871"/>
                </a:moveTo>
                <a:lnTo>
                  <a:pt x="1901952" y="90871"/>
                </a:lnTo>
                <a:lnTo>
                  <a:pt x="1901952" y="0"/>
                </a:lnTo>
                <a:lnTo>
                  <a:pt x="0" y="0"/>
                </a:lnTo>
                <a:lnTo>
                  <a:pt x="0" y="90871"/>
                </a:lnTo>
                <a:close/>
              </a:path>
            </a:pathLst>
          </a:custGeom>
          <a:solidFill>
            <a:srgbClr val="FFFFFF"/>
          </a:solidFill>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44" name="object 44"/>
          <p:cNvSpPr/>
          <p:nvPr>
            <p:custDataLst>
              <p:tags r:id="rId27"/>
            </p:custDataLst>
          </p:nvPr>
        </p:nvSpPr>
        <p:spPr>
          <a:xfrm>
            <a:off x="4236720" y="2972435"/>
            <a:ext cx="1900555" cy="49530"/>
          </a:xfrm>
          <a:custGeom>
            <a:avLst/>
            <a:gdLst/>
            <a:ahLst/>
            <a:cxnLst/>
            <a:rect l="l" t="t" r="r" b="b"/>
            <a:pathLst>
              <a:path w="1900554" h="49530">
                <a:moveTo>
                  <a:pt x="0" y="49211"/>
                </a:moveTo>
                <a:lnTo>
                  <a:pt x="1900427" y="49211"/>
                </a:lnTo>
                <a:lnTo>
                  <a:pt x="1900427" y="0"/>
                </a:lnTo>
                <a:lnTo>
                  <a:pt x="0" y="0"/>
                </a:lnTo>
                <a:lnTo>
                  <a:pt x="0" y="49211"/>
                </a:lnTo>
                <a:close/>
              </a:path>
            </a:pathLst>
          </a:custGeom>
          <a:solidFill>
            <a:srgbClr val="FFFFFF"/>
          </a:solidFill>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45" name="object 45"/>
          <p:cNvSpPr/>
          <p:nvPr>
            <p:custDataLst>
              <p:tags r:id="rId28"/>
            </p:custDataLst>
          </p:nvPr>
        </p:nvSpPr>
        <p:spPr>
          <a:xfrm>
            <a:off x="4236720" y="3322001"/>
            <a:ext cx="1900555" cy="91440"/>
          </a:xfrm>
          <a:custGeom>
            <a:avLst/>
            <a:gdLst/>
            <a:ahLst/>
            <a:cxnLst/>
            <a:rect l="l" t="t" r="r" b="b"/>
            <a:pathLst>
              <a:path w="1900554" h="91439">
                <a:moveTo>
                  <a:pt x="0" y="90871"/>
                </a:moveTo>
                <a:lnTo>
                  <a:pt x="1900427" y="90871"/>
                </a:lnTo>
                <a:lnTo>
                  <a:pt x="1900427" y="0"/>
                </a:lnTo>
                <a:lnTo>
                  <a:pt x="0" y="0"/>
                </a:lnTo>
                <a:lnTo>
                  <a:pt x="0" y="90871"/>
                </a:lnTo>
                <a:close/>
              </a:path>
            </a:pathLst>
          </a:custGeom>
          <a:solidFill>
            <a:srgbClr val="FFFFFF"/>
          </a:solidFill>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46" name="object 46"/>
          <p:cNvSpPr txBox="1"/>
          <p:nvPr>
            <p:custDataLst>
              <p:tags r:id="rId29"/>
            </p:custDataLst>
          </p:nvPr>
        </p:nvSpPr>
        <p:spPr>
          <a:xfrm>
            <a:off x="837564" y="4043553"/>
            <a:ext cx="638175" cy="195580"/>
          </a:xfrm>
          <a:prstGeom prst="rect">
            <a:avLst/>
          </a:prstGeom>
        </p:spPr>
        <p:txBody>
          <a:bodyPr vert="horz" wrap="square" lIns="0" tIns="0" rIns="0" bIns="0" rtlCol="0" anchor="ctr" anchorCtr="0">
            <a:spAutoFit/>
          </a:bodyPr>
          <a:lstStyle/>
          <a:p>
            <a:pPr marL="12700">
              <a:lnSpc>
                <a:spcPct val="100000"/>
              </a:lnSpc>
            </a:pPr>
            <a:r>
              <a:rPr sz="1200" b="1" i="1" spc="5" dirty="0">
                <a:latin typeface="微软雅黑" panose="020B0503020204020204" charset="-122"/>
                <a:ea typeface="微软雅黑" panose="020B0503020204020204" charset="-122"/>
                <a:cs typeface="微软雅黑" panose="020B0503020204020204" charset="-122"/>
              </a:rPr>
              <a:t>行业需求</a:t>
            </a:r>
            <a:endParaRPr sz="1200" b="1" i="1" spc="5" dirty="0">
              <a:latin typeface="微软雅黑" panose="020B0503020204020204" charset="-122"/>
              <a:ea typeface="微软雅黑" panose="020B0503020204020204" charset="-122"/>
              <a:cs typeface="微软雅黑" panose="020B0503020204020204" charset="-122"/>
            </a:endParaRPr>
          </a:p>
        </p:txBody>
      </p:sp>
      <p:sp>
        <p:nvSpPr>
          <p:cNvPr id="47" name="object 47"/>
          <p:cNvSpPr txBox="1"/>
          <p:nvPr>
            <p:custDataLst>
              <p:tags r:id="rId30"/>
            </p:custDataLst>
          </p:nvPr>
        </p:nvSpPr>
        <p:spPr>
          <a:xfrm>
            <a:off x="837564" y="4698872"/>
            <a:ext cx="638175" cy="195580"/>
          </a:xfrm>
          <a:prstGeom prst="rect">
            <a:avLst/>
          </a:prstGeom>
        </p:spPr>
        <p:txBody>
          <a:bodyPr vert="horz" wrap="square" lIns="0" tIns="0" rIns="0" bIns="0" rtlCol="0" anchor="ctr" anchorCtr="0">
            <a:spAutoFit/>
          </a:bodyPr>
          <a:lstStyle/>
          <a:p>
            <a:pPr marL="12700">
              <a:lnSpc>
                <a:spcPct val="100000"/>
              </a:lnSpc>
            </a:pPr>
            <a:r>
              <a:rPr sz="1200" b="1" i="1" spc="5" dirty="0">
                <a:latin typeface="微软雅黑" panose="020B0503020204020204" charset="-122"/>
                <a:ea typeface="微软雅黑" panose="020B0503020204020204" charset="-122"/>
                <a:cs typeface="微软雅黑" panose="020B0503020204020204" charset="-122"/>
              </a:rPr>
              <a:t>技术创新</a:t>
            </a:r>
            <a:endParaRPr sz="1200" b="1" i="1" spc="5" dirty="0">
              <a:latin typeface="微软雅黑" panose="020B0503020204020204" charset="-122"/>
              <a:ea typeface="微软雅黑" panose="020B0503020204020204" charset="-122"/>
              <a:cs typeface="微软雅黑" panose="020B0503020204020204" charset="-122"/>
            </a:endParaRPr>
          </a:p>
        </p:txBody>
      </p:sp>
      <p:sp>
        <p:nvSpPr>
          <p:cNvPr id="48" name="object 48"/>
          <p:cNvSpPr txBox="1"/>
          <p:nvPr>
            <p:custDataLst>
              <p:tags r:id="rId31"/>
            </p:custDataLst>
          </p:nvPr>
        </p:nvSpPr>
        <p:spPr>
          <a:xfrm>
            <a:off x="1881504" y="3983482"/>
            <a:ext cx="1760220" cy="333375"/>
          </a:xfrm>
          <a:prstGeom prst="rect">
            <a:avLst/>
          </a:prstGeom>
        </p:spPr>
        <p:txBody>
          <a:bodyPr vert="horz" wrap="square" lIns="0" tIns="0" rIns="0" bIns="0" rtlCol="0" anchor="ctr" anchorCtr="0">
            <a:spAutoFit/>
          </a:bodyPr>
          <a:lstStyle/>
          <a:p>
            <a:pPr marL="413385" marR="5080" indent="-401320">
              <a:lnSpc>
                <a:spcPts val="1300"/>
              </a:lnSpc>
            </a:pPr>
            <a:r>
              <a:rPr sz="1100" spc="-45" dirty="0">
                <a:latin typeface="微软雅黑" panose="020B0503020204020204" charset="-122"/>
                <a:ea typeface="微软雅黑" panose="020B0503020204020204" charset="-122"/>
                <a:cs typeface="微软雅黑" panose="020B0503020204020204" charset="-122"/>
              </a:rPr>
              <a:t>家庭手工作坊</a:t>
            </a:r>
            <a:r>
              <a:rPr sz="1100" spc="-60" dirty="0">
                <a:latin typeface="微软雅黑" panose="020B0503020204020204" charset="-122"/>
                <a:ea typeface="微软雅黑" panose="020B0503020204020204" charset="-122"/>
                <a:cs typeface="微软雅黑" panose="020B0503020204020204" charset="-122"/>
              </a:rPr>
              <a:t>无</a:t>
            </a:r>
            <a:r>
              <a:rPr sz="1100" spc="-45" dirty="0">
                <a:latin typeface="微软雅黑" panose="020B0503020204020204" charset="-122"/>
                <a:ea typeface="微软雅黑" panose="020B0503020204020204" charset="-122"/>
                <a:cs typeface="微软雅黑" panose="020B0503020204020204" charset="-122"/>
              </a:rPr>
              <a:t>法</a:t>
            </a:r>
            <a:r>
              <a:rPr sz="1100" spc="-60" dirty="0">
                <a:latin typeface="微软雅黑" panose="020B0503020204020204" charset="-122"/>
                <a:ea typeface="微软雅黑" panose="020B0503020204020204" charset="-122"/>
                <a:cs typeface="微软雅黑" panose="020B0503020204020204" charset="-122"/>
              </a:rPr>
              <a:t>满</a:t>
            </a:r>
            <a:r>
              <a:rPr sz="1100" spc="-45" dirty="0">
                <a:latin typeface="微软雅黑" panose="020B0503020204020204" charset="-122"/>
                <a:ea typeface="微软雅黑" panose="020B0503020204020204" charset="-122"/>
                <a:cs typeface="微软雅黑" panose="020B0503020204020204" charset="-122"/>
              </a:rPr>
              <a:t>足</a:t>
            </a:r>
            <a:r>
              <a:rPr sz="1100" spc="-60" dirty="0">
                <a:latin typeface="微软雅黑" panose="020B0503020204020204" charset="-122"/>
                <a:ea typeface="微软雅黑" panose="020B0503020204020204" charset="-122"/>
                <a:cs typeface="微软雅黑" panose="020B0503020204020204" charset="-122"/>
              </a:rPr>
              <a:t>社</a:t>
            </a:r>
            <a:r>
              <a:rPr sz="1100" spc="-50" dirty="0">
                <a:latin typeface="微软雅黑" panose="020B0503020204020204" charset="-122"/>
                <a:ea typeface="微软雅黑" panose="020B0503020204020204" charset="-122"/>
                <a:cs typeface="微软雅黑" panose="020B0503020204020204" charset="-122"/>
              </a:rPr>
              <a:t>会化</a:t>
            </a:r>
            <a:r>
              <a:rPr sz="1100" spc="-45" dirty="0">
                <a:latin typeface="微软雅黑" panose="020B0503020204020204" charset="-122"/>
                <a:ea typeface="微软雅黑" panose="020B0503020204020204" charset="-122"/>
                <a:cs typeface="微软雅黑" panose="020B0503020204020204" charset="-122"/>
              </a:rPr>
              <a:t>商品交换的需求</a:t>
            </a:r>
            <a:endParaRPr sz="1100">
              <a:latin typeface="微软雅黑" panose="020B0503020204020204" charset="-122"/>
              <a:ea typeface="微软雅黑" panose="020B0503020204020204" charset="-122"/>
              <a:cs typeface="微软雅黑" panose="020B0503020204020204" charset="-122"/>
            </a:endParaRPr>
          </a:p>
        </p:txBody>
      </p:sp>
      <p:sp>
        <p:nvSpPr>
          <p:cNvPr id="49" name="object 49"/>
          <p:cNvSpPr txBox="1"/>
          <p:nvPr>
            <p:custDataLst>
              <p:tags r:id="rId32"/>
            </p:custDataLst>
          </p:nvPr>
        </p:nvSpPr>
        <p:spPr>
          <a:xfrm>
            <a:off x="2251710" y="4714620"/>
            <a:ext cx="963294" cy="180340"/>
          </a:xfrm>
          <a:prstGeom prst="rect">
            <a:avLst/>
          </a:prstGeom>
        </p:spPr>
        <p:txBody>
          <a:bodyPr vert="horz" wrap="square" lIns="0" tIns="0" rIns="0" bIns="0" rtlCol="0" anchor="ctr" anchorCtr="0">
            <a:spAutoFit/>
          </a:bodyPr>
          <a:lstStyle/>
          <a:p>
            <a:pPr marL="12700">
              <a:lnSpc>
                <a:spcPct val="100000"/>
              </a:lnSpc>
            </a:pPr>
            <a:r>
              <a:rPr sz="1100" spc="-45" dirty="0">
                <a:latin typeface="微软雅黑" panose="020B0503020204020204" charset="-122"/>
                <a:ea typeface="微软雅黑" panose="020B0503020204020204" charset="-122"/>
                <a:cs typeface="微软雅黑" panose="020B0503020204020204" charset="-122"/>
              </a:rPr>
              <a:t>蒸汽机的发明等</a:t>
            </a:r>
            <a:endParaRPr sz="1100" spc="-45" dirty="0">
              <a:latin typeface="微软雅黑" panose="020B0503020204020204" charset="-122"/>
              <a:ea typeface="微软雅黑" panose="020B0503020204020204" charset="-122"/>
              <a:cs typeface="微软雅黑" panose="020B0503020204020204" charset="-122"/>
            </a:endParaRPr>
          </a:p>
        </p:txBody>
      </p:sp>
      <p:sp>
        <p:nvSpPr>
          <p:cNvPr id="50" name="object 50"/>
          <p:cNvSpPr txBox="1"/>
          <p:nvPr>
            <p:custDataLst>
              <p:tags r:id="rId33"/>
            </p:custDataLst>
          </p:nvPr>
        </p:nvSpPr>
        <p:spPr>
          <a:xfrm>
            <a:off x="837564" y="5351145"/>
            <a:ext cx="638175" cy="195580"/>
          </a:xfrm>
          <a:prstGeom prst="rect">
            <a:avLst/>
          </a:prstGeom>
        </p:spPr>
        <p:txBody>
          <a:bodyPr vert="horz" wrap="square" lIns="0" tIns="0" rIns="0" bIns="0" rtlCol="0" anchor="ctr" anchorCtr="0">
            <a:spAutoFit/>
          </a:bodyPr>
          <a:lstStyle/>
          <a:p>
            <a:pPr marL="12700">
              <a:lnSpc>
                <a:spcPct val="100000"/>
              </a:lnSpc>
            </a:pPr>
            <a:r>
              <a:rPr sz="1200" b="1" i="1" spc="5" dirty="0">
                <a:latin typeface="微软雅黑" panose="020B0503020204020204" charset="-122"/>
                <a:ea typeface="微软雅黑" panose="020B0503020204020204" charset="-122"/>
                <a:cs typeface="微软雅黑" panose="020B0503020204020204" charset="-122"/>
              </a:rPr>
              <a:t>产业变革</a:t>
            </a:r>
            <a:endParaRPr sz="1200" b="1" i="1" spc="5" dirty="0">
              <a:latin typeface="微软雅黑" panose="020B0503020204020204" charset="-122"/>
              <a:ea typeface="微软雅黑" panose="020B0503020204020204" charset="-122"/>
              <a:cs typeface="微软雅黑" panose="020B0503020204020204" charset="-122"/>
            </a:endParaRPr>
          </a:p>
        </p:txBody>
      </p:sp>
      <p:sp>
        <p:nvSpPr>
          <p:cNvPr id="51" name="object 51"/>
          <p:cNvSpPr txBox="1"/>
          <p:nvPr>
            <p:custDataLst>
              <p:tags r:id="rId34"/>
            </p:custDataLst>
          </p:nvPr>
        </p:nvSpPr>
        <p:spPr>
          <a:xfrm>
            <a:off x="1908175" y="5291074"/>
            <a:ext cx="1633220" cy="333375"/>
          </a:xfrm>
          <a:prstGeom prst="rect">
            <a:avLst/>
          </a:prstGeom>
        </p:spPr>
        <p:txBody>
          <a:bodyPr vert="horz" wrap="square" lIns="0" tIns="0" rIns="0" bIns="0" rtlCol="0" anchor="ctr" anchorCtr="0">
            <a:spAutoFit/>
          </a:bodyPr>
          <a:lstStyle/>
          <a:p>
            <a:pPr marL="12700" marR="5080">
              <a:lnSpc>
                <a:spcPts val="1300"/>
              </a:lnSpc>
            </a:pPr>
            <a:r>
              <a:rPr sz="1100" spc="-45" dirty="0">
                <a:latin typeface="微软雅黑" panose="020B0503020204020204" charset="-122"/>
                <a:ea typeface="微软雅黑" panose="020B0503020204020204" charset="-122"/>
                <a:cs typeface="微软雅黑" panose="020B0503020204020204" charset="-122"/>
              </a:rPr>
              <a:t>机器代替手工</a:t>
            </a:r>
            <a:r>
              <a:rPr sz="1100" spc="-60" dirty="0">
                <a:latin typeface="微软雅黑" panose="020B0503020204020204" charset="-122"/>
                <a:ea typeface="微软雅黑" panose="020B0503020204020204" charset="-122"/>
                <a:cs typeface="微软雅黑" panose="020B0503020204020204" charset="-122"/>
              </a:rPr>
              <a:t>劳</a:t>
            </a:r>
            <a:r>
              <a:rPr sz="1100" spc="-45" dirty="0">
                <a:latin typeface="微软雅黑" panose="020B0503020204020204" charset="-122"/>
                <a:ea typeface="微软雅黑" panose="020B0503020204020204" charset="-122"/>
                <a:cs typeface="微软雅黑" panose="020B0503020204020204" charset="-122"/>
              </a:rPr>
              <a:t>动</a:t>
            </a:r>
            <a:r>
              <a:rPr sz="1100" spc="-60" dirty="0">
                <a:latin typeface="微软雅黑" panose="020B0503020204020204" charset="-122"/>
                <a:ea typeface="微软雅黑" panose="020B0503020204020204" charset="-122"/>
                <a:cs typeface="微软雅黑" panose="020B0503020204020204" charset="-122"/>
              </a:rPr>
              <a:t>，</a:t>
            </a:r>
            <a:r>
              <a:rPr sz="1100" spc="-45" dirty="0">
                <a:latin typeface="微软雅黑" panose="020B0503020204020204" charset="-122"/>
                <a:ea typeface="微软雅黑" panose="020B0503020204020204" charset="-122"/>
                <a:cs typeface="微软雅黑" panose="020B0503020204020204" charset="-122"/>
              </a:rPr>
              <a:t>生</a:t>
            </a:r>
            <a:r>
              <a:rPr sz="1100" spc="-60" dirty="0">
                <a:latin typeface="微软雅黑" panose="020B0503020204020204" charset="-122"/>
                <a:ea typeface="微软雅黑" panose="020B0503020204020204" charset="-122"/>
                <a:cs typeface="微软雅黑" panose="020B0503020204020204" charset="-122"/>
              </a:rPr>
              <a:t>产</a:t>
            </a:r>
            <a:r>
              <a:rPr sz="1100" dirty="0">
                <a:latin typeface="微软雅黑" panose="020B0503020204020204" charset="-122"/>
                <a:ea typeface="微软雅黑" panose="020B0503020204020204" charset="-122"/>
                <a:cs typeface="微软雅黑" panose="020B0503020204020204" charset="-122"/>
              </a:rPr>
              <a:t>力</a:t>
            </a:r>
            <a:r>
              <a:rPr sz="1100" spc="-45" dirty="0">
                <a:latin typeface="微软雅黑" panose="020B0503020204020204" charset="-122"/>
                <a:ea typeface="微软雅黑" panose="020B0503020204020204" charset="-122"/>
                <a:cs typeface="微软雅黑" panose="020B0503020204020204" charset="-122"/>
              </a:rPr>
              <a:t>大幅提高，手</a:t>
            </a:r>
            <a:r>
              <a:rPr sz="1100" spc="-60" dirty="0">
                <a:latin typeface="微软雅黑" panose="020B0503020204020204" charset="-122"/>
                <a:ea typeface="微软雅黑" panose="020B0503020204020204" charset="-122"/>
                <a:cs typeface="微软雅黑" panose="020B0503020204020204" charset="-122"/>
              </a:rPr>
              <a:t>工</a:t>
            </a:r>
            <a:r>
              <a:rPr sz="1100" spc="-45" dirty="0">
                <a:latin typeface="微软雅黑" panose="020B0503020204020204" charset="-122"/>
                <a:ea typeface="微软雅黑" panose="020B0503020204020204" charset="-122"/>
                <a:cs typeface="微软雅黑" panose="020B0503020204020204" charset="-122"/>
              </a:rPr>
              <a:t>业</a:t>
            </a:r>
            <a:r>
              <a:rPr sz="1100" spc="-60" dirty="0">
                <a:latin typeface="微软雅黑" panose="020B0503020204020204" charset="-122"/>
                <a:ea typeface="微软雅黑" panose="020B0503020204020204" charset="-122"/>
                <a:cs typeface="微软雅黑" panose="020B0503020204020204" charset="-122"/>
              </a:rPr>
              <a:t>开</a:t>
            </a:r>
            <a:r>
              <a:rPr sz="1100" spc="-45" dirty="0">
                <a:latin typeface="微软雅黑" panose="020B0503020204020204" charset="-122"/>
                <a:ea typeface="微软雅黑" panose="020B0503020204020204" charset="-122"/>
                <a:cs typeface="微软雅黑" panose="020B0503020204020204" charset="-122"/>
              </a:rPr>
              <a:t>始</a:t>
            </a:r>
            <a:r>
              <a:rPr sz="1100" spc="-60" dirty="0">
                <a:latin typeface="微软雅黑" panose="020B0503020204020204" charset="-122"/>
                <a:ea typeface="微软雅黑" panose="020B0503020204020204" charset="-122"/>
                <a:cs typeface="微软雅黑" panose="020B0503020204020204" charset="-122"/>
              </a:rPr>
              <a:t>发</a:t>
            </a:r>
            <a:r>
              <a:rPr sz="1100" dirty="0">
                <a:latin typeface="微软雅黑" panose="020B0503020204020204" charset="-122"/>
                <a:ea typeface="微软雅黑" panose="020B0503020204020204" charset="-122"/>
                <a:cs typeface="微软雅黑" panose="020B0503020204020204" charset="-122"/>
              </a:rPr>
              <a:t>展</a:t>
            </a:r>
            <a:endParaRPr sz="1100">
              <a:latin typeface="微软雅黑" panose="020B0503020204020204" charset="-122"/>
              <a:ea typeface="微软雅黑" panose="020B0503020204020204" charset="-122"/>
              <a:cs typeface="微软雅黑" panose="020B0503020204020204" charset="-122"/>
            </a:endParaRPr>
          </a:p>
        </p:txBody>
      </p:sp>
      <p:sp>
        <p:nvSpPr>
          <p:cNvPr id="52" name="object 52"/>
          <p:cNvSpPr txBox="1"/>
          <p:nvPr>
            <p:custDataLst>
              <p:tags r:id="rId35"/>
            </p:custDataLst>
          </p:nvPr>
        </p:nvSpPr>
        <p:spPr>
          <a:xfrm>
            <a:off x="4426584" y="3966528"/>
            <a:ext cx="1760220" cy="338455"/>
          </a:xfrm>
          <a:prstGeom prst="rect">
            <a:avLst/>
          </a:prstGeom>
        </p:spPr>
        <p:txBody>
          <a:bodyPr vert="horz" wrap="square" lIns="0" tIns="0" rIns="0" bIns="0" rtlCol="0" anchor="ctr" anchorCtr="0">
            <a:spAutoFit/>
          </a:bodyPr>
          <a:lstStyle/>
          <a:p>
            <a:pPr marL="413385" marR="5080" indent="-401320">
              <a:lnSpc>
                <a:spcPct val="100000"/>
              </a:lnSpc>
            </a:pPr>
            <a:r>
              <a:rPr sz="1100" spc="-45" dirty="0">
                <a:latin typeface="微软雅黑" panose="020B0503020204020204" charset="-122"/>
                <a:ea typeface="微软雅黑" panose="020B0503020204020204" charset="-122"/>
                <a:cs typeface="微软雅黑" panose="020B0503020204020204" charset="-122"/>
              </a:rPr>
              <a:t>单个机械生产</a:t>
            </a:r>
            <a:r>
              <a:rPr sz="1100" spc="-60" dirty="0">
                <a:latin typeface="微软雅黑" panose="020B0503020204020204" charset="-122"/>
                <a:ea typeface="微软雅黑" panose="020B0503020204020204" charset="-122"/>
                <a:cs typeface="微软雅黑" panose="020B0503020204020204" charset="-122"/>
              </a:rPr>
              <a:t>率</a:t>
            </a:r>
            <a:r>
              <a:rPr sz="1100" spc="-45" dirty="0">
                <a:latin typeface="微软雅黑" panose="020B0503020204020204" charset="-122"/>
                <a:ea typeface="微软雅黑" panose="020B0503020204020204" charset="-122"/>
                <a:cs typeface="微软雅黑" panose="020B0503020204020204" charset="-122"/>
              </a:rPr>
              <a:t>见</a:t>
            </a:r>
            <a:r>
              <a:rPr sz="1100" spc="-60" dirty="0">
                <a:latin typeface="微软雅黑" panose="020B0503020204020204" charset="-122"/>
                <a:ea typeface="微软雅黑" panose="020B0503020204020204" charset="-122"/>
                <a:cs typeface="微软雅黑" panose="020B0503020204020204" charset="-122"/>
              </a:rPr>
              <a:t>顶</a:t>
            </a:r>
            <a:r>
              <a:rPr sz="1100" spc="-45" dirty="0">
                <a:latin typeface="微软雅黑" panose="020B0503020204020204" charset="-122"/>
                <a:ea typeface="微软雅黑" panose="020B0503020204020204" charset="-122"/>
                <a:cs typeface="微软雅黑" panose="020B0503020204020204" charset="-122"/>
              </a:rPr>
              <a:t>，</a:t>
            </a:r>
            <a:r>
              <a:rPr sz="1100" spc="-60" dirty="0">
                <a:latin typeface="微软雅黑" panose="020B0503020204020204" charset="-122"/>
                <a:ea typeface="微软雅黑" panose="020B0503020204020204" charset="-122"/>
                <a:cs typeface="微软雅黑" panose="020B0503020204020204" charset="-122"/>
              </a:rPr>
              <a:t>产</a:t>
            </a:r>
            <a:r>
              <a:rPr sz="1100" spc="-50" dirty="0">
                <a:latin typeface="微软雅黑" panose="020B0503020204020204" charset="-122"/>
                <a:ea typeface="微软雅黑" panose="020B0503020204020204" charset="-122"/>
                <a:cs typeface="微软雅黑" panose="020B0503020204020204" charset="-122"/>
              </a:rPr>
              <a:t>生社</a:t>
            </a:r>
            <a:r>
              <a:rPr sz="1100" spc="-45" dirty="0">
                <a:latin typeface="微软雅黑" panose="020B0503020204020204" charset="-122"/>
                <a:ea typeface="微软雅黑" panose="020B0503020204020204" charset="-122"/>
                <a:cs typeface="微软雅黑" panose="020B0503020204020204" charset="-122"/>
              </a:rPr>
              <a:t>会化生产的需求</a:t>
            </a:r>
            <a:endParaRPr sz="1100">
              <a:latin typeface="微软雅黑" panose="020B0503020204020204" charset="-122"/>
              <a:ea typeface="微软雅黑" panose="020B0503020204020204" charset="-122"/>
              <a:cs typeface="微软雅黑" panose="020B0503020204020204" charset="-122"/>
            </a:endParaRPr>
          </a:p>
        </p:txBody>
      </p:sp>
      <p:sp>
        <p:nvSpPr>
          <p:cNvPr id="53" name="object 53"/>
          <p:cNvSpPr txBox="1"/>
          <p:nvPr>
            <p:custDataLst>
              <p:tags r:id="rId36"/>
            </p:custDataLst>
          </p:nvPr>
        </p:nvSpPr>
        <p:spPr>
          <a:xfrm>
            <a:off x="4742021" y="4634040"/>
            <a:ext cx="1132840" cy="338455"/>
          </a:xfrm>
          <a:prstGeom prst="rect">
            <a:avLst/>
          </a:prstGeom>
        </p:spPr>
        <p:txBody>
          <a:bodyPr vert="horz" wrap="square" lIns="0" tIns="0" rIns="0" bIns="0" rtlCol="0" anchor="ctr" anchorCtr="0">
            <a:spAutoFit/>
          </a:bodyPr>
          <a:lstStyle/>
          <a:p>
            <a:pPr marL="12700" marR="5080" indent="218440">
              <a:lnSpc>
                <a:spcPct val="100000"/>
              </a:lnSpc>
            </a:pPr>
            <a:r>
              <a:rPr sz="1100" spc="-45" dirty="0">
                <a:latin typeface="微软雅黑" panose="020B0503020204020204" charset="-122"/>
                <a:ea typeface="微软雅黑" panose="020B0503020204020204" charset="-122"/>
                <a:cs typeface="微软雅黑" panose="020B0503020204020204" charset="-122"/>
              </a:rPr>
              <a:t>电机的发明电气设备</a:t>
            </a:r>
            <a:r>
              <a:rPr sz="1100" spc="-30" dirty="0">
                <a:latin typeface="微软雅黑" panose="020B0503020204020204" charset="-122"/>
                <a:ea typeface="微软雅黑" panose="020B0503020204020204" charset="-122"/>
                <a:cs typeface="微软雅黑" panose="020B0503020204020204" charset="-122"/>
              </a:rPr>
              <a:t>/</a:t>
            </a:r>
            <a:r>
              <a:rPr sz="1100" spc="-45" dirty="0">
                <a:latin typeface="微软雅黑" panose="020B0503020204020204" charset="-122"/>
                <a:ea typeface="微软雅黑" panose="020B0503020204020204" charset="-122"/>
                <a:cs typeface="微软雅黑" panose="020B0503020204020204" charset="-122"/>
              </a:rPr>
              <a:t>流水线等</a:t>
            </a:r>
            <a:endParaRPr sz="1100">
              <a:latin typeface="微软雅黑" panose="020B0503020204020204" charset="-122"/>
              <a:ea typeface="微软雅黑" panose="020B0503020204020204" charset="-122"/>
              <a:cs typeface="微软雅黑" panose="020B0503020204020204" charset="-122"/>
            </a:endParaRPr>
          </a:p>
        </p:txBody>
      </p:sp>
      <p:sp>
        <p:nvSpPr>
          <p:cNvPr id="54" name="object 54"/>
          <p:cNvSpPr txBox="1"/>
          <p:nvPr>
            <p:custDataLst>
              <p:tags r:id="rId37"/>
            </p:custDataLst>
          </p:nvPr>
        </p:nvSpPr>
        <p:spPr>
          <a:xfrm>
            <a:off x="4378007" y="5293944"/>
            <a:ext cx="1633855" cy="481965"/>
          </a:xfrm>
          <a:prstGeom prst="rect">
            <a:avLst/>
          </a:prstGeom>
        </p:spPr>
        <p:txBody>
          <a:bodyPr vert="horz" wrap="square" lIns="0" tIns="0" rIns="0" bIns="0" rtlCol="0" anchor="ctr" anchorCtr="0">
            <a:spAutoFit/>
          </a:bodyPr>
          <a:lstStyle/>
          <a:p>
            <a:pPr marL="12700" indent="-635">
              <a:lnSpc>
                <a:spcPts val="1235"/>
              </a:lnSpc>
            </a:pPr>
            <a:r>
              <a:rPr sz="1100" spc="-45" dirty="0">
                <a:latin typeface="微软雅黑" panose="020B0503020204020204" charset="-122"/>
                <a:ea typeface="微软雅黑" panose="020B0503020204020204" charset="-122"/>
                <a:cs typeface="微软雅黑" panose="020B0503020204020204" charset="-122"/>
              </a:rPr>
              <a:t>效率更高的流</a:t>
            </a:r>
            <a:r>
              <a:rPr sz="1100" spc="-60" dirty="0">
                <a:latin typeface="微软雅黑" panose="020B0503020204020204" charset="-122"/>
                <a:ea typeface="微软雅黑" panose="020B0503020204020204" charset="-122"/>
                <a:cs typeface="微软雅黑" panose="020B0503020204020204" charset="-122"/>
              </a:rPr>
              <a:t>水</a:t>
            </a:r>
            <a:r>
              <a:rPr sz="1100" spc="-45" dirty="0">
                <a:latin typeface="微软雅黑" panose="020B0503020204020204" charset="-122"/>
                <a:ea typeface="微软雅黑" panose="020B0503020204020204" charset="-122"/>
                <a:cs typeface="微软雅黑" panose="020B0503020204020204" charset="-122"/>
              </a:rPr>
              <a:t>线</a:t>
            </a:r>
            <a:r>
              <a:rPr sz="1100" spc="-60" dirty="0">
                <a:latin typeface="微软雅黑" panose="020B0503020204020204" charset="-122"/>
                <a:ea typeface="微软雅黑" panose="020B0503020204020204" charset="-122"/>
                <a:cs typeface="微软雅黑" panose="020B0503020204020204" charset="-122"/>
              </a:rPr>
              <a:t>和</a:t>
            </a:r>
            <a:r>
              <a:rPr sz="1100" spc="-45" dirty="0">
                <a:latin typeface="微软雅黑" panose="020B0503020204020204" charset="-122"/>
                <a:ea typeface="微软雅黑" panose="020B0503020204020204" charset="-122"/>
                <a:cs typeface="微软雅黑" panose="020B0503020204020204" charset="-122"/>
              </a:rPr>
              <a:t>自</a:t>
            </a:r>
            <a:r>
              <a:rPr sz="1100" spc="-60" dirty="0">
                <a:latin typeface="微软雅黑" panose="020B0503020204020204" charset="-122"/>
                <a:ea typeface="微软雅黑" panose="020B0503020204020204" charset="-122"/>
                <a:cs typeface="微软雅黑" panose="020B0503020204020204" charset="-122"/>
              </a:rPr>
              <a:t>动</a:t>
            </a:r>
            <a:r>
              <a:rPr sz="1100" dirty="0">
                <a:latin typeface="微软雅黑" panose="020B0503020204020204" charset="-122"/>
                <a:ea typeface="微软雅黑" panose="020B0503020204020204" charset="-122"/>
                <a:cs typeface="微软雅黑" panose="020B0503020204020204" charset="-122"/>
              </a:rPr>
              <a:t>化</a:t>
            </a:r>
            <a:endParaRPr sz="1100">
              <a:latin typeface="微软雅黑" panose="020B0503020204020204" charset="-122"/>
              <a:ea typeface="微软雅黑" panose="020B0503020204020204" charset="-122"/>
              <a:cs typeface="微软雅黑" panose="020B0503020204020204" charset="-122"/>
            </a:endParaRPr>
          </a:p>
          <a:p>
            <a:pPr marL="211455" marR="5080" indent="-198755">
              <a:lnSpc>
                <a:spcPts val="1200"/>
              </a:lnSpc>
              <a:spcBef>
                <a:spcPts val="125"/>
              </a:spcBef>
            </a:pPr>
            <a:r>
              <a:rPr sz="1100" spc="-45" dirty="0">
                <a:latin typeface="微软雅黑" panose="020B0503020204020204" charset="-122"/>
                <a:ea typeface="微软雅黑" panose="020B0503020204020204" charset="-122"/>
                <a:cs typeface="微软雅黑" panose="020B0503020204020204" charset="-122"/>
              </a:rPr>
              <a:t>电气设备代替</a:t>
            </a:r>
            <a:r>
              <a:rPr sz="1100" spc="-60" dirty="0">
                <a:latin typeface="微软雅黑" panose="020B0503020204020204" charset="-122"/>
                <a:ea typeface="微软雅黑" panose="020B0503020204020204" charset="-122"/>
                <a:cs typeface="微软雅黑" panose="020B0503020204020204" charset="-122"/>
              </a:rPr>
              <a:t>了</a:t>
            </a:r>
            <a:r>
              <a:rPr sz="1100" spc="-45" dirty="0">
                <a:latin typeface="微软雅黑" panose="020B0503020204020204" charset="-122"/>
                <a:ea typeface="微软雅黑" panose="020B0503020204020204" charset="-122"/>
                <a:cs typeface="微软雅黑" panose="020B0503020204020204" charset="-122"/>
              </a:rPr>
              <a:t>大</a:t>
            </a:r>
            <a:r>
              <a:rPr sz="1100" spc="-60" dirty="0">
                <a:latin typeface="微软雅黑" panose="020B0503020204020204" charset="-122"/>
                <a:ea typeface="微软雅黑" panose="020B0503020204020204" charset="-122"/>
                <a:cs typeface="微软雅黑" panose="020B0503020204020204" charset="-122"/>
              </a:rPr>
              <a:t>量</a:t>
            </a:r>
            <a:r>
              <a:rPr sz="1100" spc="-45" dirty="0">
                <a:latin typeface="微软雅黑" panose="020B0503020204020204" charset="-122"/>
                <a:ea typeface="微软雅黑" panose="020B0503020204020204" charset="-122"/>
                <a:cs typeface="微软雅黑" panose="020B0503020204020204" charset="-122"/>
              </a:rPr>
              <a:t>人</a:t>
            </a:r>
            <a:r>
              <a:rPr sz="1100" spc="-60" dirty="0">
                <a:latin typeface="微软雅黑" panose="020B0503020204020204" charset="-122"/>
                <a:ea typeface="微软雅黑" panose="020B0503020204020204" charset="-122"/>
                <a:cs typeface="微软雅黑" panose="020B0503020204020204" charset="-122"/>
              </a:rPr>
              <a:t>力</a:t>
            </a:r>
            <a:r>
              <a:rPr sz="1100" dirty="0">
                <a:latin typeface="微软雅黑" panose="020B0503020204020204" charset="-122"/>
                <a:ea typeface="微软雅黑" panose="020B0503020204020204" charset="-122"/>
                <a:cs typeface="微软雅黑" panose="020B0503020204020204" charset="-122"/>
              </a:rPr>
              <a:t>劳</a:t>
            </a:r>
            <a:r>
              <a:rPr sz="1100" spc="-50" dirty="0">
                <a:latin typeface="微软雅黑" panose="020B0503020204020204" charset="-122"/>
                <a:ea typeface="微软雅黑" panose="020B0503020204020204" charset="-122"/>
                <a:cs typeface="微软雅黑" panose="020B0503020204020204" charset="-122"/>
              </a:rPr>
              <a:t>动，重工业开始发展</a:t>
            </a:r>
            <a:endParaRPr sz="1100">
              <a:latin typeface="微软雅黑" panose="020B0503020204020204" charset="-122"/>
              <a:ea typeface="微软雅黑" panose="020B0503020204020204" charset="-122"/>
              <a:cs typeface="微软雅黑" panose="020B0503020204020204" charset="-122"/>
            </a:endParaRPr>
          </a:p>
        </p:txBody>
      </p:sp>
      <p:sp>
        <p:nvSpPr>
          <p:cNvPr id="55" name="object 55"/>
          <p:cNvSpPr txBox="1"/>
          <p:nvPr>
            <p:custDataLst>
              <p:tags r:id="rId38"/>
            </p:custDataLst>
          </p:nvPr>
        </p:nvSpPr>
        <p:spPr>
          <a:xfrm>
            <a:off x="7213124" y="4635753"/>
            <a:ext cx="1132840" cy="333375"/>
          </a:xfrm>
          <a:prstGeom prst="rect">
            <a:avLst/>
          </a:prstGeom>
        </p:spPr>
        <p:txBody>
          <a:bodyPr vert="horz" wrap="square" lIns="0" tIns="0" rIns="0" bIns="0" rtlCol="0" anchor="ctr" anchorCtr="0">
            <a:spAutoFit/>
          </a:bodyPr>
          <a:lstStyle/>
          <a:p>
            <a:pPr marL="12700" marR="5080" indent="88265">
              <a:lnSpc>
                <a:spcPts val="1300"/>
              </a:lnSpc>
            </a:pPr>
            <a:r>
              <a:rPr sz="1100" spc="-50" dirty="0">
                <a:latin typeface="微软雅黑" panose="020B0503020204020204" charset="-122"/>
                <a:ea typeface="微软雅黑" panose="020B0503020204020204" charset="-122"/>
                <a:cs typeface="微软雅黑" panose="020B0503020204020204" charset="-122"/>
              </a:rPr>
              <a:t>计算机及互联网</a:t>
            </a:r>
            <a:r>
              <a:rPr sz="1100" spc="-45" dirty="0">
                <a:latin typeface="微软雅黑" panose="020B0503020204020204" charset="-122"/>
                <a:ea typeface="微软雅黑" panose="020B0503020204020204" charset="-122"/>
                <a:cs typeface="微软雅黑" panose="020B0503020204020204" charset="-122"/>
              </a:rPr>
              <a:t>原子能</a:t>
            </a:r>
            <a:r>
              <a:rPr sz="1100" spc="-30" dirty="0">
                <a:latin typeface="微软雅黑" panose="020B0503020204020204" charset="-122"/>
                <a:ea typeface="微软雅黑" panose="020B0503020204020204" charset="-122"/>
                <a:cs typeface="微软雅黑" panose="020B0503020204020204" charset="-122"/>
              </a:rPr>
              <a:t>/</a:t>
            </a:r>
            <a:r>
              <a:rPr sz="1100" spc="-45" dirty="0">
                <a:latin typeface="微软雅黑" panose="020B0503020204020204" charset="-122"/>
                <a:ea typeface="微软雅黑" panose="020B0503020204020204" charset="-122"/>
                <a:cs typeface="微软雅黑" panose="020B0503020204020204" charset="-122"/>
              </a:rPr>
              <a:t>生物工程等</a:t>
            </a:r>
            <a:endParaRPr sz="1100">
              <a:latin typeface="微软雅黑" panose="020B0503020204020204" charset="-122"/>
              <a:ea typeface="微软雅黑" panose="020B0503020204020204" charset="-122"/>
              <a:cs typeface="微软雅黑" panose="020B0503020204020204" charset="-122"/>
            </a:endParaRPr>
          </a:p>
        </p:txBody>
      </p:sp>
      <p:sp>
        <p:nvSpPr>
          <p:cNvPr id="56" name="object 56"/>
          <p:cNvSpPr txBox="1"/>
          <p:nvPr>
            <p:custDataLst>
              <p:tags r:id="rId39"/>
            </p:custDataLst>
          </p:nvPr>
        </p:nvSpPr>
        <p:spPr>
          <a:xfrm>
            <a:off x="1824354" y="5901372"/>
            <a:ext cx="1897380" cy="186055"/>
          </a:xfrm>
          <a:prstGeom prst="rect">
            <a:avLst/>
          </a:prstGeom>
          <a:solidFill>
            <a:srgbClr val="0070C0"/>
          </a:solidFill>
        </p:spPr>
        <p:txBody>
          <a:bodyPr vert="horz" wrap="square" lIns="0" tIns="17145" rIns="0" bIns="0" rtlCol="0" anchor="ctr" anchorCtr="0">
            <a:spAutoFit/>
          </a:bodyPr>
          <a:lstStyle/>
          <a:p>
            <a:pPr algn="ctr">
              <a:lnSpc>
                <a:spcPct val="100000"/>
              </a:lnSpc>
              <a:spcBef>
                <a:spcPts val="135"/>
              </a:spcBef>
            </a:pPr>
            <a:r>
              <a:rPr sz="1100" b="1" dirty="0">
                <a:solidFill>
                  <a:srgbClr val="FFFFFF"/>
                </a:solidFill>
                <a:latin typeface="微软雅黑" panose="020B0503020204020204" charset="-122"/>
                <a:ea typeface="微软雅黑" panose="020B0503020204020204" charset="-122"/>
                <a:cs typeface="微软雅黑" panose="020B0503020204020204" charset="-122"/>
              </a:rPr>
              <a:t>机械化</a:t>
            </a:r>
            <a:endParaRPr sz="1100" b="1" dirty="0">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57" name="object 57"/>
          <p:cNvSpPr txBox="1"/>
          <p:nvPr>
            <p:custDataLst>
              <p:tags r:id="rId40"/>
            </p:custDataLst>
          </p:nvPr>
        </p:nvSpPr>
        <p:spPr>
          <a:xfrm>
            <a:off x="4271645" y="5901372"/>
            <a:ext cx="1900555" cy="186055"/>
          </a:xfrm>
          <a:prstGeom prst="rect">
            <a:avLst/>
          </a:prstGeom>
          <a:solidFill>
            <a:srgbClr val="0070C0"/>
          </a:solidFill>
        </p:spPr>
        <p:txBody>
          <a:bodyPr vert="horz" wrap="square" lIns="0" tIns="17145" rIns="0" bIns="0" rtlCol="0" anchor="ctr" anchorCtr="0">
            <a:spAutoFit/>
          </a:bodyPr>
          <a:lstStyle/>
          <a:p>
            <a:pPr marL="598805">
              <a:lnSpc>
                <a:spcPct val="100000"/>
              </a:lnSpc>
              <a:spcBef>
                <a:spcPts val="135"/>
              </a:spcBef>
            </a:pPr>
            <a:r>
              <a:rPr sz="1100" b="1" dirty="0">
                <a:solidFill>
                  <a:srgbClr val="FFFFFF"/>
                </a:solidFill>
                <a:latin typeface="微软雅黑" panose="020B0503020204020204" charset="-122"/>
                <a:ea typeface="微软雅黑" panose="020B0503020204020204" charset="-122"/>
                <a:cs typeface="微软雅黑" panose="020B0503020204020204" charset="-122"/>
              </a:rPr>
              <a:t>电气自动化</a:t>
            </a:r>
            <a:endParaRPr sz="1100" b="1" dirty="0">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58" name="object 58"/>
          <p:cNvSpPr/>
          <p:nvPr>
            <p:custDataLst>
              <p:tags r:id="rId41"/>
            </p:custDataLst>
          </p:nvPr>
        </p:nvSpPr>
        <p:spPr>
          <a:xfrm>
            <a:off x="8807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59" name="object 59"/>
          <p:cNvSpPr/>
          <p:nvPr>
            <p:custDataLst>
              <p:tags r:id="rId42"/>
            </p:custDataLst>
          </p:nvPr>
        </p:nvSpPr>
        <p:spPr>
          <a:xfrm>
            <a:off x="9696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60" name="object 60"/>
          <p:cNvSpPr/>
          <p:nvPr>
            <p:custDataLst>
              <p:tags r:id="rId43"/>
            </p:custDataLst>
          </p:nvPr>
        </p:nvSpPr>
        <p:spPr>
          <a:xfrm>
            <a:off x="10585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61" name="object 61"/>
          <p:cNvSpPr/>
          <p:nvPr>
            <p:custDataLst>
              <p:tags r:id="rId44"/>
            </p:custDataLst>
          </p:nvPr>
        </p:nvSpPr>
        <p:spPr>
          <a:xfrm>
            <a:off x="11474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62" name="object 62"/>
          <p:cNvSpPr/>
          <p:nvPr>
            <p:custDataLst>
              <p:tags r:id="rId45"/>
            </p:custDataLst>
          </p:nvPr>
        </p:nvSpPr>
        <p:spPr>
          <a:xfrm>
            <a:off x="12363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63" name="object 63"/>
          <p:cNvSpPr/>
          <p:nvPr>
            <p:custDataLst>
              <p:tags r:id="rId46"/>
            </p:custDataLst>
          </p:nvPr>
        </p:nvSpPr>
        <p:spPr>
          <a:xfrm>
            <a:off x="13252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64" name="object 64"/>
          <p:cNvSpPr/>
          <p:nvPr>
            <p:custDataLst>
              <p:tags r:id="rId47"/>
            </p:custDataLst>
          </p:nvPr>
        </p:nvSpPr>
        <p:spPr>
          <a:xfrm>
            <a:off x="14141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65" name="object 65"/>
          <p:cNvSpPr/>
          <p:nvPr>
            <p:custDataLst>
              <p:tags r:id="rId48"/>
            </p:custDataLst>
          </p:nvPr>
        </p:nvSpPr>
        <p:spPr>
          <a:xfrm>
            <a:off x="15030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66" name="object 66"/>
          <p:cNvSpPr/>
          <p:nvPr>
            <p:custDataLst>
              <p:tags r:id="rId49"/>
            </p:custDataLst>
          </p:nvPr>
        </p:nvSpPr>
        <p:spPr>
          <a:xfrm>
            <a:off x="15919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67" name="object 67"/>
          <p:cNvSpPr/>
          <p:nvPr>
            <p:custDataLst>
              <p:tags r:id="rId50"/>
            </p:custDataLst>
          </p:nvPr>
        </p:nvSpPr>
        <p:spPr>
          <a:xfrm>
            <a:off x="16808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68" name="object 68"/>
          <p:cNvSpPr/>
          <p:nvPr>
            <p:custDataLst>
              <p:tags r:id="rId51"/>
            </p:custDataLst>
          </p:nvPr>
        </p:nvSpPr>
        <p:spPr>
          <a:xfrm>
            <a:off x="17697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69" name="object 69"/>
          <p:cNvSpPr/>
          <p:nvPr>
            <p:custDataLst>
              <p:tags r:id="rId52"/>
            </p:custDataLst>
          </p:nvPr>
        </p:nvSpPr>
        <p:spPr>
          <a:xfrm>
            <a:off x="18586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70" name="object 70"/>
          <p:cNvSpPr/>
          <p:nvPr>
            <p:custDataLst>
              <p:tags r:id="rId53"/>
            </p:custDataLst>
          </p:nvPr>
        </p:nvSpPr>
        <p:spPr>
          <a:xfrm>
            <a:off x="19475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71" name="object 71"/>
          <p:cNvSpPr/>
          <p:nvPr>
            <p:custDataLst>
              <p:tags r:id="rId54"/>
            </p:custDataLst>
          </p:nvPr>
        </p:nvSpPr>
        <p:spPr>
          <a:xfrm>
            <a:off x="20364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72" name="object 72"/>
          <p:cNvSpPr/>
          <p:nvPr>
            <p:custDataLst>
              <p:tags r:id="rId55"/>
            </p:custDataLst>
          </p:nvPr>
        </p:nvSpPr>
        <p:spPr>
          <a:xfrm>
            <a:off x="21253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73" name="object 73"/>
          <p:cNvSpPr/>
          <p:nvPr>
            <p:custDataLst>
              <p:tags r:id="rId56"/>
            </p:custDataLst>
          </p:nvPr>
        </p:nvSpPr>
        <p:spPr>
          <a:xfrm>
            <a:off x="22142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74" name="object 74"/>
          <p:cNvSpPr/>
          <p:nvPr>
            <p:custDataLst>
              <p:tags r:id="rId57"/>
            </p:custDataLst>
          </p:nvPr>
        </p:nvSpPr>
        <p:spPr>
          <a:xfrm>
            <a:off x="23031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75" name="object 75"/>
          <p:cNvSpPr/>
          <p:nvPr>
            <p:custDataLst>
              <p:tags r:id="rId58"/>
            </p:custDataLst>
          </p:nvPr>
        </p:nvSpPr>
        <p:spPr>
          <a:xfrm>
            <a:off x="23920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76" name="object 76"/>
          <p:cNvSpPr/>
          <p:nvPr>
            <p:custDataLst>
              <p:tags r:id="rId59"/>
            </p:custDataLst>
          </p:nvPr>
        </p:nvSpPr>
        <p:spPr>
          <a:xfrm>
            <a:off x="24809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77" name="object 77"/>
          <p:cNvSpPr/>
          <p:nvPr>
            <p:custDataLst>
              <p:tags r:id="rId60"/>
            </p:custDataLst>
          </p:nvPr>
        </p:nvSpPr>
        <p:spPr>
          <a:xfrm>
            <a:off x="25698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78" name="object 78"/>
          <p:cNvSpPr/>
          <p:nvPr>
            <p:custDataLst>
              <p:tags r:id="rId61"/>
            </p:custDataLst>
          </p:nvPr>
        </p:nvSpPr>
        <p:spPr>
          <a:xfrm>
            <a:off x="26587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79" name="object 79"/>
          <p:cNvSpPr/>
          <p:nvPr>
            <p:custDataLst>
              <p:tags r:id="rId62"/>
            </p:custDataLst>
          </p:nvPr>
        </p:nvSpPr>
        <p:spPr>
          <a:xfrm>
            <a:off x="27476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80" name="object 80"/>
          <p:cNvSpPr/>
          <p:nvPr>
            <p:custDataLst>
              <p:tags r:id="rId63"/>
            </p:custDataLst>
          </p:nvPr>
        </p:nvSpPr>
        <p:spPr>
          <a:xfrm>
            <a:off x="28365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2" name="object 81"/>
          <p:cNvSpPr/>
          <p:nvPr>
            <p:custDataLst>
              <p:tags r:id="rId64"/>
            </p:custDataLst>
          </p:nvPr>
        </p:nvSpPr>
        <p:spPr>
          <a:xfrm>
            <a:off x="29254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3" name="object 82"/>
          <p:cNvSpPr/>
          <p:nvPr>
            <p:custDataLst>
              <p:tags r:id="rId65"/>
            </p:custDataLst>
          </p:nvPr>
        </p:nvSpPr>
        <p:spPr>
          <a:xfrm>
            <a:off x="30143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83" name="object 83"/>
          <p:cNvSpPr/>
          <p:nvPr>
            <p:custDataLst>
              <p:tags r:id="rId66"/>
            </p:custDataLst>
          </p:nvPr>
        </p:nvSpPr>
        <p:spPr>
          <a:xfrm>
            <a:off x="31032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84" name="object 84"/>
          <p:cNvSpPr/>
          <p:nvPr>
            <p:custDataLst>
              <p:tags r:id="rId67"/>
            </p:custDataLst>
          </p:nvPr>
        </p:nvSpPr>
        <p:spPr>
          <a:xfrm>
            <a:off x="31921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85" name="object 85"/>
          <p:cNvSpPr/>
          <p:nvPr>
            <p:custDataLst>
              <p:tags r:id="rId68"/>
            </p:custDataLst>
          </p:nvPr>
        </p:nvSpPr>
        <p:spPr>
          <a:xfrm>
            <a:off x="32810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86" name="object 86"/>
          <p:cNvSpPr/>
          <p:nvPr>
            <p:custDataLst>
              <p:tags r:id="rId69"/>
            </p:custDataLst>
          </p:nvPr>
        </p:nvSpPr>
        <p:spPr>
          <a:xfrm>
            <a:off x="33699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87" name="object 87"/>
          <p:cNvSpPr/>
          <p:nvPr>
            <p:custDataLst>
              <p:tags r:id="rId70"/>
            </p:custDataLst>
          </p:nvPr>
        </p:nvSpPr>
        <p:spPr>
          <a:xfrm>
            <a:off x="34588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22" name="object 88"/>
          <p:cNvSpPr/>
          <p:nvPr>
            <p:custDataLst>
              <p:tags r:id="rId71"/>
            </p:custDataLst>
          </p:nvPr>
        </p:nvSpPr>
        <p:spPr>
          <a:xfrm>
            <a:off x="35477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23" name="object 89"/>
          <p:cNvSpPr/>
          <p:nvPr>
            <p:custDataLst>
              <p:tags r:id="rId72"/>
            </p:custDataLst>
          </p:nvPr>
        </p:nvSpPr>
        <p:spPr>
          <a:xfrm>
            <a:off x="36366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24" name="object 90"/>
          <p:cNvSpPr/>
          <p:nvPr>
            <p:custDataLst>
              <p:tags r:id="rId73"/>
            </p:custDataLst>
          </p:nvPr>
        </p:nvSpPr>
        <p:spPr>
          <a:xfrm>
            <a:off x="37255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25" name="object 91"/>
          <p:cNvSpPr/>
          <p:nvPr>
            <p:custDataLst>
              <p:tags r:id="rId74"/>
            </p:custDataLst>
          </p:nvPr>
        </p:nvSpPr>
        <p:spPr>
          <a:xfrm>
            <a:off x="38144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26" name="object 92"/>
          <p:cNvSpPr/>
          <p:nvPr>
            <p:custDataLst>
              <p:tags r:id="rId75"/>
            </p:custDataLst>
          </p:nvPr>
        </p:nvSpPr>
        <p:spPr>
          <a:xfrm>
            <a:off x="39033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27" name="object 93"/>
          <p:cNvSpPr/>
          <p:nvPr>
            <p:custDataLst>
              <p:tags r:id="rId76"/>
            </p:custDataLst>
          </p:nvPr>
        </p:nvSpPr>
        <p:spPr>
          <a:xfrm>
            <a:off x="39922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28" name="object 94"/>
          <p:cNvSpPr/>
          <p:nvPr>
            <p:custDataLst>
              <p:tags r:id="rId77"/>
            </p:custDataLst>
          </p:nvPr>
        </p:nvSpPr>
        <p:spPr>
          <a:xfrm>
            <a:off x="40811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29" name="object 95"/>
          <p:cNvSpPr/>
          <p:nvPr>
            <p:custDataLst>
              <p:tags r:id="rId78"/>
            </p:custDataLst>
          </p:nvPr>
        </p:nvSpPr>
        <p:spPr>
          <a:xfrm>
            <a:off x="41700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30" name="object 96"/>
          <p:cNvSpPr/>
          <p:nvPr>
            <p:custDataLst>
              <p:tags r:id="rId79"/>
            </p:custDataLst>
          </p:nvPr>
        </p:nvSpPr>
        <p:spPr>
          <a:xfrm>
            <a:off x="42589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31" name="object 97"/>
          <p:cNvSpPr/>
          <p:nvPr>
            <p:custDataLst>
              <p:tags r:id="rId80"/>
            </p:custDataLst>
          </p:nvPr>
        </p:nvSpPr>
        <p:spPr>
          <a:xfrm>
            <a:off x="43478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32" name="object 98"/>
          <p:cNvSpPr/>
          <p:nvPr>
            <p:custDataLst>
              <p:tags r:id="rId81"/>
            </p:custDataLst>
          </p:nvPr>
        </p:nvSpPr>
        <p:spPr>
          <a:xfrm>
            <a:off x="44367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33" name="object 99"/>
          <p:cNvSpPr/>
          <p:nvPr>
            <p:custDataLst>
              <p:tags r:id="rId82"/>
            </p:custDataLst>
          </p:nvPr>
        </p:nvSpPr>
        <p:spPr>
          <a:xfrm>
            <a:off x="45256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34" name="object 100"/>
          <p:cNvSpPr/>
          <p:nvPr>
            <p:custDataLst>
              <p:tags r:id="rId83"/>
            </p:custDataLst>
          </p:nvPr>
        </p:nvSpPr>
        <p:spPr>
          <a:xfrm>
            <a:off x="46145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35" name="object 101"/>
          <p:cNvSpPr/>
          <p:nvPr>
            <p:custDataLst>
              <p:tags r:id="rId84"/>
            </p:custDataLst>
          </p:nvPr>
        </p:nvSpPr>
        <p:spPr>
          <a:xfrm>
            <a:off x="47034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36" name="object 102"/>
          <p:cNvSpPr/>
          <p:nvPr>
            <p:custDataLst>
              <p:tags r:id="rId85"/>
            </p:custDataLst>
          </p:nvPr>
        </p:nvSpPr>
        <p:spPr>
          <a:xfrm>
            <a:off x="47923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37" name="object 103"/>
          <p:cNvSpPr/>
          <p:nvPr>
            <p:custDataLst>
              <p:tags r:id="rId86"/>
            </p:custDataLst>
          </p:nvPr>
        </p:nvSpPr>
        <p:spPr>
          <a:xfrm>
            <a:off x="48812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38" name="object 104"/>
          <p:cNvSpPr/>
          <p:nvPr>
            <p:custDataLst>
              <p:tags r:id="rId87"/>
            </p:custDataLst>
          </p:nvPr>
        </p:nvSpPr>
        <p:spPr>
          <a:xfrm>
            <a:off x="49701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39" name="object 105"/>
          <p:cNvSpPr/>
          <p:nvPr>
            <p:custDataLst>
              <p:tags r:id="rId88"/>
            </p:custDataLst>
          </p:nvPr>
        </p:nvSpPr>
        <p:spPr>
          <a:xfrm>
            <a:off x="50590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40" name="object 106"/>
          <p:cNvSpPr/>
          <p:nvPr>
            <p:custDataLst>
              <p:tags r:id="rId89"/>
            </p:custDataLst>
          </p:nvPr>
        </p:nvSpPr>
        <p:spPr>
          <a:xfrm>
            <a:off x="51479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41" name="object 107"/>
          <p:cNvSpPr/>
          <p:nvPr>
            <p:custDataLst>
              <p:tags r:id="rId90"/>
            </p:custDataLst>
          </p:nvPr>
        </p:nvSpPr>
        <p:spPr>
          <a:xfrm>
            <a:off x="52368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42" name="object 108"/>
          <p:cNvSpPr/>
          <p:nvPr>
            <p:custDataLst>
              <p:tags r:id="rId91"/>
            </p:custDataLst>
          </p:nvPr>
        </p:nvSpPr>
        <p:spPr>
          <a:xfrm>
            <a:off x="53257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43" name="object 109"/>
          <p:cNvSpPr/>
          <p:nvPr>
            <p:custDataLst>
              <p:tags r:id="rId92"/>
            </p:custDataLst>
          </p:nvPr>
        </p:nvSpPr>
        <p:spPr>
          <a:xfrm>
            <a:off x="54146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44" name="object 110"/>
          <p:cNvSpPr/>
          <p:nvPr>
            <p:custDataLst>
              <p:tags r:id="rId93"/>
            </p:custDataLst>
          </p:nvPr>
        </p:nvSpPr>
        <p:spPr>
          <a:xfrm>
            <a:off x="55035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45" name="object 111"/>
          <p:cNvSpPr/>
          <p:nvPr>
            <p:custDataLst>
              <p:tags r:id="rId94"/>
            </p:custDataLst>
          </p:nvPr>
        </p:nvSpPr>
        <p:spPr>
          <a:xfrm>
            <a:off x="55924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46" name="object 112"/>
          <p:cNvSpPr/>
          <p:nvPr>
            <p:custDataLst>
              <p:tags r:id="rId95"/>
            </p:custDataLst>
          </p:nvPr>
        </p:nvSpPr>
        <p:spPr>
          <a:xfrm>
            <a:off x="56813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47" name="object 113"/>
          <p:cNvSpPr/>
          <p:nvPr>
            <p:custDataLst>
              <p:tags r:id="rId96"/>
            </p:custDataLst>
          </p:nvPr>
        </p:nvSpPr>
        <p:spPr>
          <a:xfrm>
            <a:off x="57702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48" name="object 114"/>
          <p:cNvSpPr/>
          <p:nvPr>
            <p:custDataLst>
              <p:tags r:id="rId97"/>
            </p:custDataLst>
          </p:nvPr>
        </p:nvSpPr>
        <p:spPr>
          <a:xfrm>
            <a:off x="58591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49" name="object 115"/>
          <p:cNvSpPr/>
          <p:nvPr>
            <p:custDataLst>
              <p:tags r:id="rId98"/>
            </p:custDataLst>
          </p:nvPr>
        </p:nvSpPr>
        <p:spPr>
          <a:xfrm>
            <a:off x="59480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50" name="object 116"/>
          <p:cNvSpPr/>
          <p:nvPr>
            <p:custDataLst>
              <p:tags r:id="rId99"/>
            </p:custDataLst>
          </p:nvPr>
        </p:nvSpPr>
        <p:spPr>
          <a:xfrm>
            <a:off x="60369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51" name="object 117"/>
          <p:cNvSpPr/>
          <p:nvPr>
            <p:custDataLst>
              <p:tags r:id="rId100"/>
            </p:custDataLst>
          </p:nvPr>
        </p:nvSpPr>
        <p:spPr>
          <a:xfrm>
            <a:off x="61258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52" name="object 118"/>
          <p:cNvSpPr/>
          <p:nvPr>
            <p:custDataLst>
              <p:tags r:id="rId101"/>
            </p:custDataLst>
          </p:nvPr>
        </p:nvSpPr>
        <p:spPr>
          <a:xfrm>
            <a:off x="62147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53" name="object 119"/>
          <p:cNvSpPr/>
          <p:nvPr>
            <p:custDataLst>
              <p:tags r:id="rId102"/>
            </p:custDataLst>
          </p:nvPr>
        </p:nvSpPr>
        <p:spPr>
          <a:xfrm>
            <a:off x="63036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54" name="object 120"/>
          <p:cNvSpPr/>
          <p:nvPr>
            <p:custDataLst>
              <p:tags r:id="rId103"/>
            </p:custDataLst>
          </p:nvPr>
        </p:nvSpPr>
        <p:spPr>
          <a:xfrm>
            <a:off x="63925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55" name="object 121"/>
          <p:cNvSpPr/>
          <p:nvPr>
            <p:custDataLst>
              <p:tags r:id="rId104"/>
            </p:custDataLst>
          </p:nvPr>
        </p:nvSpPr>
        <p:spPr>
          <a:xfrm>
            <a:off x="6481445"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56" name="object 122"/>
          <p:cNvSpPr/>
          <p:nvPr>
            <p:custDataLst>
              <p:tags r:id="rId105"/>
            </p:custDataLst>
          </p:nvPr>
        </p:nvSpPr>
        <p:spPr>
          <a:xfrm>
            <a:off x="65703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57" name="object 123"/>
          <p:cNvSpPr/>
          <p:nvPr>
            <p:custDataLst>
              <p:tags r:id="rId106"/>
            </p:custDataLst>
          </p:nvPr>
        </p:nvSpPr>
        <p:spPr>
          <a:xfrm>
            <a:off x="66592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58" name="object 124"/>
          <p:cNvSpPr/>
          <p:nvPr>
            <p:custDataLst>
              <p:tags r:id="rId107"/>
            </p:custDataLst>
          </p:nvPr>
        </p:nvSpPr>
        <p:spPr>
          <a:xfrm>
            <a:off x="67481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59" name="object 125"/>
          <p:cNvSpPr/>
          <p:nvPr>
            <p:custDataLst>
              <p:tags r:id="rId108"/>
            </p:custDataLst>
          </p:nvPr>
        </p:nvSpPr>
        <p:spPr>
          <a:xfrm>
            <a:off x="68370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60" name="object 126"/>
          <p:cNvSpPr/>
          <p:nvPr>
            <p:custDataLst>
              <p:tags r:id="rId109"/>
            </p:custDataLst>
          </p:nvPr>
        </p:nvSpPr>
        <p:spPr>
          <a:xfrm>
            <a:off x="69259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61" name="object 127"/>
          <p:cNvSpPr/>
          <p:nvPr>
            <p:custDataLst>
              <p:tags r:id="rId110"/>
            </p:custDataLst>
          </p:nvPr>
        </p:nvSpPr>
        <p:spPr>
          <a:xfrm>
            <a:off x="70148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62" name="object 128"/>
          <p:cNvSpPr/>
          <p:nvPr>
            <p:custDataLst>
              <p:tags r:id="rId111"/>
            </p:custDataLst>
          </p:nvPr>
        </p:nvSpPr>
        <p:spPr>
          <a:xfrm>
            <a:off x="71037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63" name="object 129"/>
          <p:cNvSpPr/>
          <p:nvPr>
            <p:custDataLst>
              <p:tags r:id="rId112"/>
            </p:custDataLst>
          </p:nvPr>
        </p:nvSpPr>
        <p:spPr>
          <a:xfrm>
            <a:off x="71926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64" name="object 130"/>
          <p:cNvSpPr/>
          <p:nvPr>
            <p:custDataLst>
              <p:tags r:id="rId113"/>
            </p:custDataLst>
          </p:nvPr>
        </p:nvSpPr>
        <p:spPr>
          <a:xfrm>
            <a:off x="72815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65" name="object 131"/>
          <p:cNvSpPr/>
          <p:nvPr>
            <p:custDataLst>
              <p:tags r:id="rId114"/>
            </p:custDataLst>
          </p:nvPr>
        </p:nvSpPr>
        <p:spPr>
          <a:xfrm>
            <a:off x="73704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66" name="object 132"/>
          <p:cNvSpPr/>
          <p:nvPr>
            <p:custDataLst>
              <p:tags r:id="rId115"/>
            </p:custDataLst>
          </p:nvPr>
        </p:nvSpPr>
        <p:spPr>
          <a:xfrm>
            <a:off x="74593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67" name="object 133"/>
          <p:cNvSpPr/>
          <p:nvPr>
            <p:custDataLst>
              <p:tags r:id="rId116"/>
            </p:custDataLst>
          </p:nvPr>
        </p:nvSpPr>
        <p:spPr>
          <a:xfrm>
            <a:off x="75482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68" name="object 134"/>
          <p:cNvSpPr/>
          <p:nvPr>
            <p:custDataLst>
              <p:tags r:id="rId117"/>
            </p:custDataLst>
          </p:nvPr>
        </p:nvSpPr>
        <p:spPr>
          <a:xfrm>
            <a:off x="76371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69" name="object 135"/>
          <p:cNvSpPr/>
          <p:nvPr>
            <p:custDataLst>
              <p:tags r:id="rId118"/>
            </p:custDataLst>
          </p:nvPr>
        </p:nvSpPr>
        <p:spPr>
          <a:xfrm>
            <a:off x="77260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70" name="object 136"/>
          <p:cNvSpPr/>
          <p:nvPr>
            <p:custDataLst>
              <p:tags r:id="rId119"/>
            </p:custDataLst>
          </p:nvPr>
        </p:nvSpPr>
        <p:spPr>
          <a:xfrm>
            <a:off x="78149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71" name="object 137"/>
          <p:cNvSpPr/>
          <p:nvPr>
            <p:custDataLst>
              <p:tags r:id="rId120"/>
            </p:custDataLst>
          </p:nvPr>
        </p:nvSpPr>
        <p:spPr>
          <a:xfrm>
            <a:off x="79038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72" name="object 138"/>
          <p:cNvSpPr/>
          <p:nvPr>
            <p:custDataLst>
              <p:tags r:id="rId121"/>
            </p:custDataLst>
          </p:nvPr>
        </p:nvSpPr>
        <p:spPr>
          <a:xfrm>
            <a:off x="79927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73" name="object 139"/>
          <p:cNvSpPr/>
          <p:nvPr>
            <p:custDataLst>
              <p:tags r:id="rId122"/>
            </p:custDataLst>
          </p:nvPr>
        </p:nvSpPr>
        <p:spPr>
          <a:xfrm>
            <a:off x="80816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74" name="object 140"/>
          <p:cNvSpPr/>
          <p:nvPr>
            <p:custDataLst>
              <p:tags r:id="rId123"/>
            </p:custDataLst>
          </p:nvPr>
        </p:nvSpPr>
        <p:spPr>
          <a:xfrm>
            <a:off x="81705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75" name="object 141"/>
          <p:cNvSpPr/>
          <p:nvPr>
            <p:custDataLst>
              <p:tags r:id="rId124"/>
            </p:custDataLst>
          </p:nvPr>
        </p:nvSpPr>
        <p:spPr>
          <a:xfrm>
            <a:off x="82594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76" name="object 142"/>
          <p:cNvSpPr/>
          <p:nvPr>
            <p:custDataLst>
              <p:tags r:id="rId125"/>
            </p:custDataLst>
          </p:nvPr>
        </p:nvSpPr>
        <p:spPr>
          <a:xfrm>
            <a:off x="83483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77" name="object 143"/>
          <p:cNvSpPr/>
          <p:nvPr>
            <p:custDataLst>
              <p:tags r:id="rId126"/>
            </p:custDataLst>
          </p:nvPr>
        </p:nvSpPr>
        <p:spPr>
          <a:xfrm>
            <a:off x="84372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78" name="object 144"/>
          <p:cNvSpPr/>
          <p:nvPr>
            <p:custDataLst>
              <p:tags r:id="rId127"/>
            </p:custDataLst>
          </p:nvPr>
        </p:nvSpPr>
        <p:spPr>
          <a:xfrm>
            <a:off x="85261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79" name="object 145"/>
          <p:cNvSpPr/>
          <p:nvPr>
            <p:custDataLst>
              <p:tags r:id="rId128"/>
            </p:custDataLst>
          </p:nvPr>
        </p:nvSpPr>
        <p:spPr>
          <a:xfrm>
            <a:off x="86150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80" name="object 146"/>
          <p:cNvSpPr/>
          <p:nvPr>
            <p:custDataLst>
              <p:tags r:id="rId129"/>
            </p:custDataLst>
          </p:nvPr>
        </p:nvSpPr>
        <p:spPr>
          <a:xfrm>
            <a:off x="87039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81" name="object 147"/>
          <p:cNvSpPr/>
          <p:nvPr>
            <p:custDataLst>
              <p:tags r:id="rId130"/>
            </p:custDataLst>
          </p:nvPr>
        </p:nvSpPr>
        <p:spPr>
          <a:xfrm>
            <a:off x="87928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82" name="object 148"/>
          <p:cNvSpPr/>
          <p:nvPr>
            <p:custDataLst>
              <p:tags r:id="rId131"/>
            </p:custDataLst>
          </p:nvPr>
        </p:nvSpPr>
        <p:spPr>
          <a:xfrm>
            <a:off x="88817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83" name="object 149"/>
          <p:cNvSpPr/>
          <p:nvPr>
            <p:custDataLst>
              <p:tags r:id="rId132"/>
            </p:custDataLst>
          </p:nvPr>
        </p:nvSpPr>
        <p:spPr>
          <a:xfrm>
            <a:off x="89706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84" name="object 150"/>
          <p:cNvSpPr/>
          <p:nvPr>
            <p:custDataLst>
              <p:tags r:id="rId133"/>
            </p:custDataLst>
          </p:nvPr>
        </p:nvSpPr>
        <p:spPr>
          <a:xfrm>
            <a:off x="90595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85" name="object 151"/>
          <p:cNvSpPr/>
          <p:nvPr>
            <p:custDataLst>
              <p:tags r:id="rId134"/>
            </p:custDataLst>
          </p:nvPr>
        </p:nvSpPr>
        <p:spPr>
          <a:xfrm>
            <a:off x="91484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86" name="object 152"/>
          <p:cNvSpPr/>
          <p:nvPr>
            <p:custDataLst>
              <p:tags r:id="rId135"/>
            </p:custDataLst>
          </p:nvPr>
        </p:nvSpPr>
        <p:spPr>
          <a:xfrm>
            <a:off x="92373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87" name="object 153"/>
          <p:cNvSpPr/>
          <p:nvPr>
            <p:custDataLst>
              <p:tags r:id="rId136"/>
            </p:custDataLst>
          </p:nvPr>
        </p:nvSpPr>
        <p:spPr>
          <a:xfrm>
            <a:off x="93262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88" name="object 154"/>
          <p:cNvSpPr/>
          <p:nvPr>
            <p:custDataLst>
              <p:tags r:id="rId137"/>
            </p:custDataLst>
          </p:nvPr>
        </p:nvSpPr>
        <p:spPr>
          <a:xfrm>
            <a:off x="94151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89" name="object 155"/>
          <p:cNvSpPr/>
          <p:nvPr>
            <p:custDataLst>
              <p:tags r:id="rId138"/>
            </p:custDataLst>
          </p:nvPr>
        </p:nvSpPr>
        <p:spPr>
          <a:xfrm>
            <a:off x="95040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90" name="object 156"/>
          <p:cNvSpPr/>
          <p:nvPr>
            <p:custDataLst>
              <p:tags r:id="rId139"/>
            </p:custDataLst>
          </p:nvPr>
        </p:nvSpPr>
        <p:spPr>
          <a:xfrm>
            <a:off x="95929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91" name="object 157"/>
          <p:cNvSpPr/>
          <p:nvPr>
            <p:custDataLst>
              <p:tags r:id="rId140"/>
            </p:custDataLst>
          </p:nvPr>
        </p:nvSpPr>
        <p:spPr>
          <a:xfrm>
            <a:off x="96818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92" name="object 158"/>
          <p:cNvSpPr/>
          <p:nvPr>
            <p:custDataLst>
              <p:tags r:id="rId141"/>
            </p:custDataLst>
          </p:nvPr>
        </p:nvSpPr>
        <p:spPr>
          <a:xfrm>
            <a:off x="97707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93" name="object 159"/>
          <p:cNvSpPr/>
          <p:nvPr>
            <p:custDataLst>
              <p:tags r:id="rId142"/>
            </p:custDataLst>
          </p:nvPr>
        </p:nvSpPr>
        <p:spPr>
          <a:xfrm>
            <a:off x="98596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94" name="object 160"/>
          <p:cNvSpPr/>
          <p:nvPr>
            <p:custDataLst>
              <p:tags r:id="rId143"/>
            </p:custDataLst>
          </p:nvPr>
        </p:nvSpPr>
        <p:spPr>
          <a:xfrm>
            <a:off x="99485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95" name="object 161"/>
          <p:cNvSpPr/>
          <p:nvPr>
            <p:custDataLst>
              <p:tags r:id="rId144"/>
            </p:custDataLst>
          </p:nvPr>
        </p:nvSpPr>
        <p:spPr>
          <a:xfrm>
            <a:off x="100374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96" name="object 162"/>
          <p:cNvSpPr/>
          <p:nvPr>
            <p:custDataLst>
              <p:tags r:id="rId145"/>
            </p:custDataLst>
          </p:nvPr>
        </p:nvSpPr>
        <p:spPr>
          <a:xfrm>
            <a:off x="101263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97" name="object 163"/>
          <p:cNvSpPr/>
          <p:nvPr>
            <p:custDataLst>
              <p:tags r:id="rId146"/>
            </p:custDataLst>
          </p:nvPr>
        </p:nvSpPr>
        <p:spPr>
          <a:xfrm>
            <a:off x="102152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98" name="object 164"/>
          <p:cNvSpPr/>
          <p:nvPr>
            <p:custDataLst>
              <p:tags r:id="rId147"/>
            </p:custDataLst>
          </p:nvPr>
        </p:nvSpPr>
        <p:spPr>
          <a:xfrm>
            <a:off x="103041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199" name="object 165"/>
          <p:cNvSpPr/>
          <p:nvPr>
            <p:custDataLst>
              <p:tags r:id="rId148"/>
            </p:custDataLst>
          </p:nvPr>
        </p:nvSpPr>
        <p:spPr>
          <a:xfrm>
            <a:off x="103930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00" name="object 166"/>
          <p:cNvSpPr/>
          <p:nvPr>
            <p:custDataLst>
              <p:tags r:id="rId149"/>
            </p:custDataLst>
          </p:nvPr>
        </p:nvSpPr>
        <p:spPr>
          <a:xfrm>
            <a:off x="104819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01" name="object 167"/>
          <p:cNvSpPr/>
          <p:nvPr>
            <p:custDataLst>
              <p:tags r:id="rId150"/>
            </p:custDataLst>
          </p:nvPr>
        </p:nvSpPr>
        <p:spPr>
          <a:xfrm>
            <a:off x="105708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02" name="object 168"/>
          <p:cNvSpPr/>
          <p:nvPr>
            <p:custDataLst>
              <p:tags r:id="rId151"/>
            </p:custDataLst>
          </p:nvPr>
        </p:nvSpPr>
        <p:spPr>
          <a:xfrm>
            <a:off x="106597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03" name="object 169"/>
          <p:cNvSpPr/>
          <p:nvPr>
            <p:custDataLst>
              <p:tags r:id="rId152"/>
            </p:custDataLst>
          </p:nvPr>
        </p:nvSpPr>
        <p:spPr>
          <a:xfrm>
            <a:off x="107486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04" name="object 170"/>
          <p:cNvSpPr/>
          <p:nvPr>
            <p:custDataLst>
              <p:tags r:id="rId153"/>
            </p:custDataLst>
          </p:nvPr>
        </p:nvSpPr>
        <p:spPr>
          <a:xfrm>
            <a:off x="108375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05" name="object 171"/>
          <p:cNvSpPr/>
          <p:nvPr>
            <p:custDataLst>
              <p:tags r:id="rId154"/>
            </p:custDataLst>
          </p:nvPr>
        </p:nvSpPr>
        <p:spPr>
          <a:xfrm>
            <a:off x="109264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06" name="object 172"/>
          <p:cNvSpPr/>
          <p:nvPr>
            <p:custDataLst>
              <p:tags r:id="rId155"/>
            </p:custDataLst>
          </p:nvPr>
        </p:nvSpPr>
        <p:spPr>
          <a:xfrm>
            <a:off x="110153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07" name="object 173"/>
          <p:cNvSpPr/>
          <p:nvPr>
            <p:custDataLst>
              <p:tags r:id="rId156"/>
            </p:custDataLst>
          </p:nvPr>
        </p:nvSpPr>
        <p:spPr>
          <a:xfrm>
            <a:off x="111042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08" name="object 174"/>
          <p:cNvSpPr/>
          <p:nvPr>
            <p:custDataLst>
              <p:tags r:id="rId157"/>
            </p:custDataLst>
          </p:nvPr>
        </p:nvSpPr>
        <p:spPr>
          <a:xfrm>
            <a:off x="111931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09" name="object 175"/>
          <p:cNvSpPr/>
          <p:nvPr>
            <p:custDataLst>
              <p:tags r:id="rId158"/>
            </p:custDataLst>
          </p:nvPr>
        </p:nvSpPr>
        <p:spPr>
          <a:xfrm>
            <a:off x="11282044" y="4485640"/>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10" name="object 176"/>
          <p:cNvSpPr/>
          <p:nvPr>
            <p:custDataLst>
              <p:tags r:id="rId159"/>
            </p:custDataLst>
          </p:nvPr>
        </p:nvSpPr>
        <p:spPr>
          <a:xfrm>
            <a:off x="11345544" y="4447540"/>
            <a:ext cx="76200" cy="76200"/>
          </a:xfrm>
          <a:custGeom>
            <a:avLst/>
            <a:gdLst/>
            <a:ahLst/>
            <a:cxnLst/>
            <a:rect l="l" t="t" r="r" b="b"/>
            <a:pathLst>
              <a:path w="76200" h="76200">
                <a:moveTo>
                  <a:pt x="0" y="0"/>
                </a:moveTo>
                <a:lnTo>
                  <a:pt x="0" y="76200"/>
                </a:lnTo>
                <a:lnTo>
                  <a:pt x="76200" y="38100"/>
                </a:lnTo>
                <a:lnTo>
                  <a:pt x="0" y="0"/>
                </a:lnTo>
                <a:close/>
              </a:path>
            </a:pathLst>
          </a:custGeom>
          <a:solidFill>
            <a:srgbClr val="000000"/>
          </a:solidFill>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11" name="object 177"/>
          <p:cNvSpPr/>
          <p:nvPr>
            <p:custDataLst>
              <p:tags r:id="rId160"/>
            </p:custDataLst>
          </p:nvPr>
        </p:nvSpPr>
        <p:spPr>
          <a:xfrm>
            <a:off x="8807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12" name="object 178"/>
          <p:cNvSpPr/>
          <p:nvPr>
            <p:custDataLst>
              <p:tags r:id="rId161"/>
            </p:custDataLst>
          </p:nvPr>
        </p:nvSpPr>
        <p:spPr>
          <a:xfrm>
            <a:off x="9696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13" name="object 179"/>
          <p:cNvSpPr/>
          <p:nvPr>
            <p:custDataLst>
              <p:tags r:id="rId162"/>
            </p:custDataLst>
          </p:nvPr>
        </p:nvSpPr>
        <p:spPr>
          <a:xfrm>
            <a:off x="10585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14" name="object 180"/>
          <p:cNvSpPr/>
          <p:nvPr>
            <p:custDataLst>
              <p:tags r:id="rId163"/>
            </p:custDataLst>
          </p:nvPr>
        </p:nvSpPr>
        <p:spPr>
          <a:xfrm>
            <a:off x="11474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15" name="object 181"/>
          <p:cNvSpPr/>
          <p:nvPr>
            <p:custDataLst>
              <p:tags r:id="rId164"/>
            </p:custDataLst>
          </p:nvPr>
        </p:nvSpPr>
        <p:spPr>
          <a:xfrm>
            <a:off x="12363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16" name="object 182"/>
          <p:cNvSpPr/>
          <p:nvPr>
            <p:custDataLst>
              <p:tags r:id="rId165"/>
            </p:custDataLst>
          </p:nvPr>
        </p:nvSpPr>
        <p:spPr>
          <a:xfrm>
            <a:off x="13252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17" name="object 183"/>
          <p:cNvSpPr/>
          <p:nvPr>
            <p:custDataLst>
              <p:tags r:id="rId166"/>
            </p:custDataLst>
          </p:nvPr>
        </p:nvSpPr>
        <p:spPr>
          <a:xfrm>
            <a:off x="14141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18" name="object 184"/>
          <p:cNvSpPr/>
          <p:nvPr>
            <p:custDataLst>
              <p:tags r:id="rId167"/>
            </p:custDataLst>
          </p:nvPr>
        </p:nvSpPr>
        <p:spPr>
          <a:xfrm>
            <a:off x="15030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19" name="object 185"/>
          <p:cNvSpPr/>
          <p:nvPr>
            <p:custDataLst>
              <p:tags r:id="rId168"/>
            </p:custDataLst>
          </p:nvPr>
        </p:nvSpPr>
        <p:spPr>
          <a:xfrm>
            <a:off x="15919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20" name="object 186"/>
          <p:cNvSpPr/>
          <p:nvPr>
            <p:custDataLst>
              <p:tags r:id="rId169"/>
            </p:custDataLst>
          </p:nvPr>
        </p:nvSpPr>
        <p:spPr>
          <a:xfrm>
            <a:off x="16808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21" name="object 187"/>
          <p:cNvSpPr/>
          <p:nvPr>
            <p:custDataLst>
              <p:tags r:id="rId170"/>
            </p:custDataLst>
          </p:nvPr>
        </p:nvSpPr>
        <p:spPr>
          <a:xfrm>
            <a:off x="17697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22" name="object 188"/>
          <p:cNvSpPr/>
          <p:nvPr>
            <p:custDataLst>
              <p:tags r:id="rId171"/>
            </p:custDataLst>
          </p:nvPr>
        </p:nvSpPr>
        <p:spPr>
          <a:xfrm>
            <a:off x="18586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23" name="object 189"/>
          <p:cNvSpPr/>
          <p:nvPr>
            <p:custDataLst>
              <p:tags r:id="rId172"/>
            </p:custDataLst>
          </p:nvPr>
        </p:nvSpPr>
        <p:spPr>
          <a:xfrm>
            <a:off x="19475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24" name="object 190"/>
          <p:cNvSpPr/>
          <p:nvPr>
            <p:custDataLst>
              <p:tags r:id="rId173"/>
            </p:custDataLst>
          </p:nvPr>
        </p:nvSpPr>
        <p:spPr>
          <a:xfrm>
            <a:off x="20364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25" name="object 191"/>
          <p:cNvSpPr/>
          <p:nvPr>
            <p:custDataLst>
              <p:tags r:id="rId174"/>
            </p:custDataLst>
          </p:nvPr>
        </p:nvSpPr>
        <p:spPr>
          <a:xfrm>
            <a:off x="21253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26" name="object 192"/>
          <p:cNvSpPr/>
          <p:nvPr>
            <p:custDataLst>
              <p:tags r:id="rId175"/>
            </p:custDataLst>
          </p:nvPr>
        </p:nvSpPr>
        <p:spPr>
          <a:xfrm>
            <a:off x="22142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27" name="object 193"/>
          <p:cNvSpPr/>
          <p:nvPr>
            <p:custDataLst>
              <p:tags r:id="rId176"/>
            </p:custDataLst>
          </p:nvPr>
        </p:nvSpPr>
        <p:spPr>
          <a:xfrm>
            <a:off x="23031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28" name="object 194"/>
          <p:cNvSpPr/>
          <p:nvPr>
            <p:custDataLst>
              <p:tags r:id="rId177"/>
            </p:custDataLst>
          </p:nvPr>
        </p:nvSpPr>
        <p:spPr>
          <a:xfrm>
            <a:off x="23920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29" name="object 195"/>
          <p:cNvSpPr/>
          <p:nvPr>
            <p:custDataLst>
              <p:tags r:id="rId178"/>
            </p:custDataLst>
          </p:nvPr>
        </p:nvSpPr>
        <p:spPr>
          <a:xfrm>
            <a:off x="24809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30" name="object 196"/>
          <p:cNvSpPr/>
          <p:nvPr>
            <p:custDataLst>
              <p:tags r:id="rId179"/>
            </p:custDataLst>
          </p:nvPr>
        </p:nvSpPr>
        <p:spPr>
          <a:xfrm>
            <a:off x="25698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31" name="object 197"/>
          <p:cNvSpPr/>
          <p:nvPr>
            <p:custDataLst>
              <p:tags r:id="rId180"/>
            </p:custDataLst>
          </p:nvPr>
        </p:nvSpPr>
        <p:spPr>
          <a:xfrm>
            <a:off x="26587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32" name="object 198"/>
          <p:cNvSpPr/>
          <p:nvPr>
            <p:custDataLst>
              <p:tags r:id="rId181"/>
            </p:custDataLst>
          </p:nvPr>
        </p:nvSpPr>
        <p:spPr>
          <a:xfrm>
            <a:off x="27476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33" name="object 199"/>
          <p:cNvSpPr/>
          <p:nvPr>
            <p:custDataLst>
              <p:tags r:id="rId182"/>
            </p:custDataLst>
          </p:nvPr>
        </p:nvSpPr>
        <p:spPr>
          <a:xfrm>
            <a:off x="28365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34" name="object 200"/>
          <p:cNvSpPr/>
          <p:nvPr>
            <p:custDataLst>
              <p:tags r:id="rId183"/>
            </p:custDataLst>
          </p:nvPr>
        </p:nvSpPr>
        <p:spPr>
          <a:xfrm>
            <a:off x="29254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35" name="object 201"/>
          <p:cNvSpPr/>
          <p:nvPr>
            <p:custDataLst>
              <p:tags r:id="rId184"/>
            </p:custDataLst>
          </p:nvPr>
        </p:nvSpPr>
        <p:spPr>
          <a:xfrm>
            <a:off x="30143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36" name="object 202"/>
          <p:cNvSpPr/>
          <p:nvPr>
            <p:custDataLst>
              <p:tags r:id="rId185"/>
            </p:custDataLst>
          </p:nvPr>
        </p:nvSpPr>
        <p:spPr>
          <a:xfrm>
            <a:off x="31032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37" name="object 203"/>
          <p:cNvSpPr/>
          <p:nvPr>
            <p:custDataLst>
              <p:tags r:id="rId186"/>
            </p:custDataLst>
          </p:nvPr>
        </p:nvSpPr>
        <p:spPr>
          <a:xfrm>
            <a:off x="31921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38" name="object 204"/>
          <p:cNvSpPr/>
          <p:nvPr>
            <p:custDataLst>
              <p:tags r:id="rId187"/>
            </p:custDataLst>
          </p:nvPr>
        </p:nvSpPr>
        <p:spPr>
          <a:xfrm>
            <a:off x="32810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39" name="object 205"/>
          <p:cNvSpPr/>
          <p:nvPr>
            <p:custDataLst>
              <p:tags r:id="rId188"/>
            </p:custDataLst>
          </p:nvPr>
        </p:nvSpPr>
        <p:spPr>
          <a:xfrm>
            <a:off x="33699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40" name="object 206"/>
          <p:cNvSpPr/>
          <p:nvPr>
            <p:custDataLst>
              <p:tags r:id="rId189"/>
            </p:custDataLst>
          </p:nvPr>
        </p:nvSpPr>
        <p:spPr>
          <a:xfrm>
            <a:off x="34588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41" name="object 207"/>
          <p:cNvSpPr/>
          <p:nvPr>
            <p:custDataLst>
              <p:tags r:id="rId190"/>
            </p:custDataLst>
          </p:nvPr>
        </p:nvSpPr>
        <p:spPr>
          <a:xfrm>
            <a:off x="35477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42" name="object 208"/>
          <p:cNvSpPr/>
          <p:nvPr>
            <p:custDataLst>
              <p:tags r:id="rId191"/>
            </p:custDataLst>
          </p:nvPr>
        </p:nvSpPr>
        <p:spPr>
          <a:xfrm>
            <a:off x="36366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43" name="object 209"/>
          <p:cNvSpPr/>
          <p:nvPr>
            <p:custDataLst>
              <p:tags r:id="rId192"/>
            </p:custDataLst>
          </p:nvPr>
        </p:nvSpPr>
        <p:spPr>
          <a:xfrm>
            <a:off x="37255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44" name="object 210"/>
          <p:cNvSpPr/>
          <p:nvPr>
            <p:custDataLst>
              <p:tags r:id="rId193"/>
            </p:custDataLst>
          </p:nvPr>
        </p:nvSpPr>
        <p:spPr>
          <a:xfrm>
            <a:off x="38144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45" name="object 211"/>
          <p:cNvSpPr/>
          <p:nvPr>
            <p:custDataLst>
              <p:tags r:id="rId194"/>
            </p:custDataLst>
          </p:nvPr>
        </p:nvSpPr>
        <p:spPr>
          <a:xfrm>
            <a:off x="39033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46" name="object 212"/>
          <p:cNvSpPr/>
          <p:nvPr>
            <p:custDataLst>
              <p:tags r:id="rId195"/>
            </p:custDataLst>
          </p:nvPr>
        </p:nvSpPr>
        <p:spPr>
          <a:xfrm>
            <a:off x="39922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47" name="object 213"/>
          <p:cNvSpPr/>
          <p:nvPr>
            <p:custDataLst>
              <p:tags r:id="rId196"/>
            </p:custDataLst>
          </p:nvPr>
        </p:nvSpPr>
        <p:spPr>
          <a:xfrm>
            <a:off x="40811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48" name="object 214"/>
          <p:cNvSpPr/>
          <p:nvPr>
            <p:custDataLst>
              <p:tags r:id="rId197"/>
            </p:custDataLst>
          </p:nvPr>
        </p:nvSpPr>
        <p:spPr>
          <a:xfrm>
            <a:off x="41700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49" name="object 215"/>
          <p:cNvSpPr/>
          <p:nvPr>
            <p:custDataLst>
              <p:tags r:id="rId198"/>
            </p:custDataLst>
          </p:nvPr>
        </p:nvSpPr>
        <p:spPr>
          <a:xfrm>
            <a:off x="42589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50" name="object 216"/>
          <p:cNvSpPr/>
          <p:nvPr>
            <p:custDataLst>
              <p:tags r:id="rId199"/>
            </p:custDataLst>
          </p:nvPr>
        </p:nvSpPr>
        <p:spPr>
          <a:xfrm>
            <a:off x="43478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51" name="object 217"/>
          <p:cNvSpPr/>
          <p:nvPr>
            <p:custDataLst>
              <p:tags r:id="rId200"/>
            </p:custDataLst>
          </p:nvPr>
        </p:nvSpPr>
        <p:spPr>
          <a:xfrm>
            <a:off x="44367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52" name="object 218"/>
          <p:cNvSpPr/>
          <p:nvPr>
            <p:custDataLst>
              <p:tags r:id="rId201"/>
            </p:custDataLst>
          </p:nvPr>
        </p:nvSpPr>
        <p:spPr>
          <a:xfrm>
            <a:off x="45256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53" name="object 219"/>
          <p:cNvSpPr/>
          <p:nvPr>
            <p:custDataLst>
              <p:tags r:id="rId202"/>
            </p:custDataLst>
          </p:nvPr>
        </p:nvSpPr>
        <p:spPr>
          <a:xfrm>
            <a:off x="46145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54" name="object 220"/>
          <p:cNvSpPr/>
          <p:nvPr>
            <p:custDataLst>
              <p:tags r:id="rId203"/>
            </p:custDataLst>
          </p:nvPr>
        </p:nvSpPr>
        <p:spPr>
          <a:xfrm>
            <a:off x="47034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55" name="object 221"/>
          <p:cNvSpPr/>
          <p:nvPr>
            <p:custDataLst>
              <p:tags r:id="rId204"/>
            </p:custDataLst>
          </p:nvPr>
        </p:nvSpPr>
        <p:spPr>
          <a:xfrm>
            <a:off x="47923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56" name="object 222"/>
          <p:cNvSpPr/>
          <p:nvPr>
            <p:custDataLst>
              <p:tags r:id="rId205"/>
            </p:custDataLst>
          </p:nvPr>
        </p:nvSpPr>
        <p:spPr>
          <a:xfrm>
            <a:off x="48812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57" name="object 223"/>
          <p:cNvSpPr/>
          <p:nvPr>
            <p:custDataLst>
              <p:tags r:id="rId206"/>
            </p:custDataLst>
          </p:nvPr>
        </p:nvSpPr>
        <p:spPr>
          <a:xfrm>
            <a:off x="49701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58" name="object 224"/>
          <p:cNvSpPr/>
          <p:nvPr>
            <p:custDataLst>
              <p:tags r:id="rId207"/>
            </p:custDataLst>
          </p:nvPr>
        </p:nvSpPr>
        <p:spPr>
          <a:xfrm>
            <a:off x="50590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59" name="object 225"/>
          <p:cNvSpPr/>
          <p:nvPr>
            <p:custDataLst>
              <p:tags r:id="rId208"/>
            </p:custDataLst>
          </p:nvPr>
        </p:nvSpPr>
        <p:spPr>
          <a:xfrm>
            <a:off x="51479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60" name="object 226"/>
          <p:cNvSpPr/>
          <p:nvPr>
            <p:custDataLst>
              <p:tags r:id="rId209"/>
            </p:custDataLst>
          </p:nvPr>
        </p:nvSpPr>
        <p:spPr>
          <a:xfrm>
            <a:off x="52368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61" name="object 227"/>
          <p:cNvSpPr/>
          <p:nvPr>
            <p:custDataLst>
              <p:tags r:id="rId210"/>
            </p:custDataLst>
          </p:nvPr>
        </p:nvSpPr>
        <p:spPr>
          <a:xfrm>
            <a:off x="53257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62" name="object 228"/>
          <p:cNvSpPr/>
          <p:nvPr>
            <p:custDataLst>
              <p:tags r:id="rId211"/>
            </p:custDataLst>
          </p:nvPr>
        </p:nvSpPr>
        <p:spPr>
          <a:xfrm>
            <a:off x="54146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63" name="object 229"/>
          <p:cNvSpPr/>
          <p:nvPr>
            <p:custDataLst>
              <p:tags r:id="rId212"/>
            </p:custDataLst>
          </p:nvPr>
        </p:nvSpPr>
        <p:spPr>
          <a:xfrm>
            <a:off x="55035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64" name="object 230"/>
          <p:cNvSpPr/>
          <p:nvPr>
            <p:custDataLst>
              <p:tags r:id="rId213"/>
            </p:custDataLst>
          </p:nvPr>
        </p:nvSpPr>
        <p:spPr>
          <a:xfrm>
            <a:off x="55924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65" name="object 231"/>
          <p:cNvSpPr/>
          <p:nvPr>
            <p:custDataLst>
              <p:tags r:id="rId214"/>
            </p:custDataLst>
          </p:nvPr>
        </p:nvSpPr>
        <p:spPr>
          <a:xfrm>
            <a:off x="56813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66" name="object 232"/>
          <p:cNvSpPr/>
          <p:nvPr>
            <p:custDataLst>
              <p:tags r:id="rId215"/>
            </p:custDataLst>
          </p:nvPr>
        </p:nvSpPr>
        <p:spPr>
          <a:xfrm>
            <a:off x="57702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67" name="object 233"/>
          <p:cNvSpPr/>
          <p:nvPr>
            <p:custDataLst>
              <p:tags r:id="rId216"/>
            </p:custDataLst>
          </p:nvPr>
        </p:nvSpPr>
        <p:spPr>
          <a:xfrm>
            <a:off x="58591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68" name="object 234"/>
          <p:cNvSpPr/>
          <p:nvPr>
            <p:custDataLst>
              <p:tags r:id="rId217"/>
            </p:custDataLst>
          </p:nvPr>
        </p:nvSpPr>
        <p:spPr>
          <a:xfrm>
            <a:off x="59480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69" name="object 235"/>
          <p:cNvSpPr/>
          <p:nvPr>
            <p:custDataLst>
              <p:tags r:id="rId218"/>
            </p:custDataLst>
          </p:nvPr>
        </p:nvSpPr>
        <p:spPr>
          <a:xfrm>
            <a:off x="60369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70" name="object 236"/>
          <p:cNvSpPr/>
          <p:nvPr>
            <p:custDataLst>
              <p:tags r:id="rId219"/>
            </p:custDataLst>
          </p:nvPr>
        </p:nvSpPr>
        <p:spPr>
          <a:xfrm>
            <a:off x="61258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71" name="object 237"/>
          <p:cNvSpPr/>
          <p:nvPr>
            <p:custDataLst>
              <p:tags r:id="rId220"/>
            </p:custDataLst>
          </p:nvPr>
        </p:nvSpPr>
        <p:spPr>
          <a:xfrm>
            <a:off x="62147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72" name="object 238"/>
          <p:cNvSpPr/>
          <p:nvPr>
            <p:custDataLst>
              <p:tags r:id="rId221"/>
            </p:custDataLst>
          </p:nvPr>
        </p:nvSpPr>
        <p:spPr>
          <a:xfrm>
            <a:off x="63036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73" name="object 239"/>
          <p:cNvSpPr/>
          <p:nvPr>
            <p:custDataLst>
              <p:tags r:id="rId222"/>
            </p:custDataLst>
          </p:nvPr>
        </p:nvSpPr>
        <p:spPr>
          <a:xfrm>
            <a:off x="63925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74" name="object 240"/>
          <p:cNvSpPr/>
          <p:nvPr>
            <p:custDataLst>
              <p:tags r:id="rId223"/>
            </p:custDataLst>
          </p:nvPr>
        </p:nvSpPr>
        <p:spPr>
          <a:xfrm>
            <a:off x="6481445"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75" name="object 241"/>
          <p:cNvSpPr/>
          <p:nvPr>
            <p:custDataLst>
              <p:tags r:id="rId224"/>
            </p:custDataLst>
          </p:nvPr>
        </p:nvSpPr>
        <p:spPr>
          <a:xfrm>
            <a:off x="65703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76" name="object 242"/>
          <p:cNvSpPr/>
          <p:nvPr>
            <p:custDataLst>
              <p:tags r:id="rId225"/>
            </p:custDataLst>
          </p:nvPr>
        </p:nvSpPr>
        <p:spPr>
          <a:xfrm>
            <a:off x="66592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77" name="object 243"/>
          <p:cNvSpPr/>
          <p:nvPr>
            <p:custDataLst>
              <p:tags r:id="rId226"/>
            </p:custDataLst>
          </p:nvPr>
        </p:nvSpPr>
        <p:spPr>
          <a:xfrm>
            <a:off x="67481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78" name="object 244"/>
          <p:cNvSpPr/>
          <p:nvPr>
            <p:custDataLst>
              <p:tags r:id="rId227"/>
            </p:custDataLst>
          </p:nvPr>
        </p:nvSpPr>
        <p:spPr>
          <a:xfrm>
            <a:off x="68370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79" name="object 245"/>
          <p:cNvSpPr/>
          <p:nvPr>
            <p:custDataLst>
              <p:tags r:id="rId228"/>
            </p:custDataLst>
          </p:nvPr>
        </p:nvSpPr>
        <p:spPr>
          <a:xfrm>
            <a:off x="69259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80" name="object 246"/>
          <p:cNvSpPr/>
          <p:nvPr>
            <p:custDataLst>
              <p:tags r:id="rId229"/>
            </p:custDataLst>
          </p:nvPr>
        </p:nvSpPr>
        <p:spPr>
          <a:xfrm>
            <a:off x="70148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81" name="object 247"/>
          <p:cNvSpPr/>
          <p:nvPr>
            <p:custDataLst>
              <p:tags r:id="rId230"/>
            </p:custDataLst>
          </p:nvPr>
        </p:nvSpPr>
        <p:spPr>
          <a:xfrm>
            <a:off x="71037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82" name="object 248"/>
          <p:cNvSpPr/>
          <p:nvPr>
            <p:custDataLst>
              <p:tags r:id="rId231"/>
            </p:custDataLst>
          </p:nvPr>
        </p:nvSpPr>
        <p:spPr>
          <a:xfrm>
            <a:off x="71926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83" name="object 249"/>
          <p:cNvSpPr/>
          <p:nvPr>
            <p:custDataLst>
              <p:tags r:id="rId232"/>
            </p:custDataLst>
          </p:nvPr>
        </p:nvSpPr>
        <p:spPr>
          <a:xfrm>
            <a:off x="72815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84" name="object 250"/>
          <p:cNvSpPr/>
          <p:nvPr>
            <p:custDataLst>
              <p:tags r:id="rId233"/>
            </p:custDataLst>
          </p:nvPr>
        </p:nvSpPr>
        <p:spPr>
          <a:xfrm>
            <a:off x="73704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85" name="object 251"/>
          <p:cNvSpPr/>
          <p:nvPr>
            <p:custDataLst>
              <p:tags r:id="rId234"/>
            </p:custDataLst>
          </p:nvPr>
        </p:nvSpPr>
        <p:spPr>
          <a:xfrm>
            <a:off x="74593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86" name="object 252"/>
          <p:cNvSpPr/>
          <p:nvPr>
            <p:custDataLst>
              <p:tags r:id="rId235"/>
            </p:custDataLst>
          </p:nvPr>
        </p:nvSpPr>
        <p:spPr>
          <a:xfrm>
            <a:off x="75482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87" name="object 253"/>
          <p:cNvSpPr/>
          <p:nvPr>
            <p:custDataLst>
              <p:tags r:id="rId236"/>
            </p:custDataLst>
          </p:nvPr>
        </p:nvSpPr>
        <p:spPr>
          <a:xfrm>
            <a:off x="76371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88" name="object 254"/>
          <p:cNvSpPr/>
          <p:nvPr>
            <p:custDataLst>
              <p:tags r:id="rId237"/>
            </p:custDataLst>
          </p:nvPr>
        </p:nvSpPr>
        <p:spPr>
          <a:xfrm>
            <a:off x="77260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89" name="object 255"/>
          <p:cNvSpPr/>
          <p:nvPr>
            <p:custDataLst>
              <p:tags r:id="rId238"/>
            </p:custDataLst>
          </p:nvPr>
        </p:nvSpPr>
        <p:spPr>
          <a:xfrm>
            <a:off x="78149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90" name="object 256"/>
          <p:cNvSpPr/>
          <p:nvPr>
            <p:custDataLst>
              <p:tags r:id="rId239"/>
            </p:custDataLst>
          </p:nvPr>
        </p:nvSpPr>
        <p:spPr>
          <a:xfrm>
            <a:off x="79038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91" name="object 257"/>
          <p:cNvSpPr/>
          <p:nvPr>
            <p:custDataLst>
              <p:tags r:id="rId240"/>
            </p:custDataLst>
          </p:nvPr>
        </p:nvSpPr>
        <p:spPr>
          <a:xfrm>
            <a:off x="79927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92" name="object 258"/>
          <p:cNvSpPr/>
          <p:nvPr>
            <p:custDataLst>
              <p:tags r:id="rId241"/>
            </p:custDataLst>
          </p:nvPr>
        </p:nvSpPr>
        <p:spPr>
          <a:xfrm>
            <a:off x="80816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93" name="object 259"/>
          <p:cNvSpPr/>
          <p:nvPr>
            <p:custDataLst>
              <p:tags r:id="rId242"/>
            </p:custDataLst>
          </p:nvPr>
        </p:nvSpPr>
        <p:spPr>
          <a:xfrm>
            <a:off x="81705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94" name="object 260"/>
          <p:cNvSpPr/>
          <p:nvPr>
            <p:custDataLst>
              <p:tags r:id="rId243"/>
            </p:custDataLst>
          </p:nvPr>
        </p:nvSpPr>
        <p:spPr>
          <a:xfrm>
            <a:off x="82594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95" name="object 261"/>
          <p:cNvSpPr/>
          <p:nvPr>
            <p:custDataLst>
              <p:tags r:id="rId244"/>
            </p:custDataLst>
          </p:nvPr>
        </p:nvSpPr>
        <p:spPr>
          <a:xfrm>
            <a:off x="83483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96" name="object 262"/>
          <p:cNvSpPr/>
          <p:nvPr>
            <p:custDataLst>
              <p:tags r:id="rId245"/>
            </p:custDataLst>
          </p:nvPr>
        </p:nvSpPr>
        <p:spPr>
          <a:xfrm>
            <a:off x="84372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97" name="object 263"/>
          <p:cNvSpPr/>
          <p:nvPr>
            <p:custDataLst>
              <p:tags r:id="rId246"/>
            </p:custDataLst>
          </p:nvPr>
        </p:nvSpPr>
        <p:spPr>
          <a:xfrm>
            <a:off x="85261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98" name="object 264"/>
          <p:cNvSpPr/>
          <p:nvPr>
            <p:custDataLst>
              <p:tags r:id="rId247"/>
            </p:custDataLst>
          </p:nvPr>
        </p:nvSpPr>
        <p:spPr>
          <a:xfrm>
            <a:off x="86150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299" name="object 265"/>
          <p:cNvSpPr/>
          <p:nvPr>
            <p:custDataLst>
              <p:tags r:id="rId248"/>
            </p:custDataLst>
          </p:nvPr>
        </p:nvSpPr>
        <p:spPr>
          <a:xfrm>
            <a:off x="87039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00" name="object 266"/>
          <p:cNvSpPr/>
          <p:nvPr>
            <p:custDataLst>
              <p:tags r:id="rId249"/>
            </p:custDataLst>
          </p:nvPr>
        </p:nvSpPr>
        <p:spPr>
          <a:xfrm>
            <a:off x="87928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01" name="object 267"/>
          <p:cNvSpPr/>
          <p:nvPr>
            <p:custDataLst>
              <p:tags r:id="rId250"/>
            </p:custDataLst>
          </p:nvPr>
        </p:nvSpPr>
        <p:spPr>
          <a:xfrm>
            <a:off x="88817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02" name="object 268"/>
          <p:cNvSpPr/>
          <p:nvPr>
            <p:custDataLst>
              <p:tags r:id="rId251"/>
            </p:custDataLst>
          </p:nvPr>
        </p:nvSpPr>
        <p:spPr>
          <a:xfrm>
            <a:off x="89706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03" name="object 269"/>
          <p:cNvSpPr/>
          <p:nvPr>
            <p:custDataLst>
              <p:tags r:id="rId252"/>
            </p:custDataLst>
          </p:nvPr>
        </p:nvSpPr>
        <p:spPr>
          <a:xfrm>
            <a:off x="90595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04" name="object 270"/>
          <p:cNvSpPr/>
          <p:nvPr>
            <p:custDataLst>
              <p:tags r:id="rId253"/>
            </p:custDataLst>
          </p:nvPr>
        </p:nvSpPr>
        <p:spPr>
          <a:xfrm>
            <a:off x="91484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05" name="object 271"/>
          <p:cNvSpPr/>
          <p:nvPr>
            <p:custDataLst>
              <p:tags r:id="rId254"/>
            </p:custDataLst>
          </p:nvPr>
        </p:nvSpPr>
        <p:spPr>
          <a:xfrm>
            <a:off x="92373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06" name="object 272"/>
          <p:cNvSpPr/>
          <p:nvPr>
            <p:custDataLst>
              <p:tags r:id="rId255"/>
            </p:custDataLst>
          </p:nvPr>
        </p:nvSpPr>
        <p:spPr>
          <a:xfrm>
            <a:off x="93262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07" name="object 273"/>
          <p:cNvSpPr/>
          <p:nvPr>
            <p:custDataLst>
              <p:tags r:id="rId256"/>
            </p:custDataLst>
          </p:nvPr>
        </p:nvSpPr>
        <p:spPr>
          <a:xfrm>
            <a:off x="94151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08" name="object 274"/>
          <p:cNvSpPr/>
          <p:nvPr>
            <p:custDataLst>
              <p:tags r:id="rId257"/>
            </p:custDataLst>
          </p:nvPr>
        </p:nvSpPr>
        <p:spPr>
          <a:xfrm>
            <a:off x="95040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09" name="object 275"/>
          <p:cNvSpPr/>
          <p:nvPr>
            <p:custDataLst>
              <p:tags r:id="rId258"/>
            </p:custDataLst>
          </p:nvPr>
        </p:nvSpPr>
        <p:spPr>
          <a:xfrm>
            <a:off x="95929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10" name="object 276"/>
          <p:cNvSpPr/>
          <p:nvPr>
            <p:custDataLst>
              <p:tags r:id="rId259"/>
            </p:custDataLst>
          </p:nvPr>
        </p:nvSpPr>
        <p:spPr>
          <a:xfrm>
            <a:off x="96818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11" name="object 277"/>
          <p:cNvSpPr/>
          <p:nvPr>
            <p:custDataLst>
              <p:tags r:id="rId260"/>
            </p:custDataLst>
          </p:nvPr>
        </p:nvSpPr>
        <p:spPr>
          <a:xfrm>
            <a:off x="97707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12" name="object 278"/>
          <p:cNvSpPr/>
          <p:nvPr>
            <p:custDataLst>
              <p:tags r:id="rId261"/>
            </p:custDataLst>
          </p:nvPr>
        </p:nvSpPr>
        <p:spPr>
          <a:xfrm>
            <a:off x="98596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13" name="object 279"/>
          <p:cNvSpPr/>
          <p:nvPr>
            <p:custDataLst>
              <p:tags r:id="rId262"/>
            </p:custDataLst>
          </p:nvPr>
        </p:nvSpPr>
        <p:spPr>
          <a:xfrm>
            <a:off x="99485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14" name="object 280"/>
          <p:cNvSpPr/>
          <p:nvPr>
            <p:custDataLst>
              <p:tags r:id="rId263"/>
            </p:custDataLst>
          </p:nvPr>
        </p:nvSpPr>
        <p:spPr>
          <a:xfrm>
            <a:off x="100374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15" name="object 281"/>
          <p:cNvSpPr/>
          <p:nvPr>
            <p:custDataLst>
              <p:tags r:id="rId264"/>
            </p:custDataLst>
          </p:nvPr>
        </p:nvSpPr>
        <p:spPr>
          <a:xfrm>
            <a:off x="101263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16" name="object 282"/>
          <p:cNvSpPr/>
          <p:nvPr>
            <p:custDataLst>
              <p:tags r:id="rId265"/>
            </p:custDataLst>
          </p:nvPr>
        </p:nvSpPr>
        <p:spPr>
          <a:xfrm>
            <a:off x="102152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17" name="object 283"/>
          <p:cNvSpPr/>
          <p:nvPr>
            <p:custDataLst>
              <p:tags r:id="rId266"/>
            </p:custDataLst>
          </p:nvPr>
        </p:nvSpPr>
        <p:spPr>
          <a:xfrm>
            <a:off x="103041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18" name="object 284"/>
          <p:cNvSpPr/>
          <p:nvPr>
            <p:custDataLst>
              <p:tags r:id="rId267"/>
            </p:custDataLst>
          </p:nvPr>
        </p:nvSpPr>
        <p:spPr>
          <a:xfrm>
            <a:off x="103930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19" name="object 285"/>
          <p:cNvSpPr/>
          <p:nvPr>
            <p:custDataLst>
              <p:tags r:id="rId268"/>
            </p:custDataLst>
          </p:nvPr>
        </p:nvSpPr>
        <p:spPr>
          <a:xfrm>
            <a:off x="104819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20" name="object 286"/>
          <p:cNvSpPr/>
          <p:nvPr>
            <p:custDataLst>
              <p:tags r:id="rId269"/>
            </p:custDataLst>
          </p:nvPr>
        </p:nvSpPr>
        <p:spPr>
          <a:xfrm>
            <a:off x="105708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21" name="object 287"/>
          <p:cNvSpPr/>
          <p:nvPr>
            <p:custDataLst>
              <p:tags r:id="rId270"/>
            </p:custDataLst>
          </p:nvPr>
        </p:nvSpPr>
        <p:spPr>
          <a:xfrm>
            <a:off x="106597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22" name="object 288"/>
          <p:cNvSpPr/>
          <p:nvPr>
            <p:custDataLst>
              <p:tags r:id="rId271"/>
            </p:custDataLst>
          </p:nvPr>
        </p:nvSpPr>
        <p:spPr>
          <a:xfrm>
            <a:off x="107486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23" name="object 289"/>
          <p:cNvSpPr/>
          <p:nvPr>
            <p:custDataLst>
              <p:tags r:id="rId272"/>
            </p:custDataLst>
          </p:nvPr>
        </p:nvSpPr>
        <p:spPr>
          <a:xfrm>
            <a:off x="108375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24" name="object 290"/>
          <p:cNvSpPr/>
          <p:nvPr>
            <p:custDataLst>
              <p:tags r:id="rId273"/>
            </p:custDataLst>
          </p:nvPr>
        </p:nvSpPr>
        <p:spPr>
          <a:xfrm>
            <a:off x="109264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25" name="object 291"/>
          <p:cNvSpPr/>
          <p:nvPr>
            <p:custDataLst>
              <p:tags r:id="rId274"/>
            </p:custDataLst>
          </p:nvPr>
        </p:nvSpPr>
        <p:spPr>
          <a:xfrm>
            <a:off x="110153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26" name="object 292"/>
          <p:cNvSpPr/>
          <p:nvPr>
            <p:custDataLst>
              <p:tags r:id="rId275"/>
            </p:custDataLst>
          </p:nvPr>
        </p:nvSpPr>
        <p:spPr>
          <a:xfrm>
            <a:off x="111042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27" name="object 293"/>
          <p:cNvSpPr/>
          <p:nvPr>
            <p:custDataLst>
              <p:tags r:id="rId276"/>
            </p:custDataLst>
          </p:nvPr>
        </p:nvSpPr>
        <p:spPr>
          <a:xfrm>
            <a:off x="111931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28" name="object 294"/>
          <p:cNvSpPr/>
          <p:nvPr>
            <p:custDataLst>
              <p:tags r:id="rId277"/>
            </p:custDataLst>
          </p:nvPr>
        </p:nvSpPr>
        <p:spPr>
          <a:xfrm>
            <a:off x="11282044" y="5123813"/>
            <a:ext cx="50800" cy="0"/>
          </a:xfrm>
          <a:custGeom>
            <a:avLst/>
            <a:gdLst/>
            <a:ahLst/>
            <a:cxnLst/>
            <a:rect l="l" t="t" r="r" b="b"/>
            <a:pathLst>
              <a:path w="50800">
                <a:moveTo>
                  <a:pt x="0" y="0"/>
                </a:moveTo>
                <a:lnTo>
                  <a:pt x="50800" y="0"/>
                </a:lnTo>
              </a:path>
            </a:pathLst>
          </a:custGeom>
          <a:ln w="12700">
            <a:solidFill>
              <a:srgbClr val="000000"/>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29" name="object 295"/>
          <p:cNvSpPr/>
          <p:nvPr>
            <p:custDataLst>
              <p:tags r:id="rId278"/>
            </p:custDataLst>
          </p:nvPr>
        </p:nvSpPr>
        <p:spPr>
          <a:xfrm>
            <a:off x="11345544" y="5085715"/>
            <a:ext cx="76200" cy="76200"/>
          </a:xfrm>
          <a:custGeom>
            <a:avLst/>
            <a:gdLst/>
            <a:ahLst/>
            <a:cxnLst/>
            <a:rect l="l" t="t" r="r" b="b"/>
            <a:pathLst>
              <a:path w="76200" h="76200">
                <a:moveTo>
                  <a:pt x="0" y="0"/>
                </a:moveTo>
                <a:lnTo>
                  <a:pt x="0" y="76198"/>
                </a:lnTo>
                <a:lnTo>
                  <a:pt x="76200" y="38098"/>
                </a:lnTo>
                <a:lnTo>
                  <a:pt x="0" y="0"/>
                </a:lnTo>
                <a:close/>
              </a:path>
            </a:pathLst>
          </a:custGeom>
          <a:solidFill>
            <a:srgbClr val="000000"/>
          </a:solidFill>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30" name="object 296"/>
          <p:cNvSpPr txBox="1"/>
          <p:nvPr>
            <p:custDataLst>
              <p:tags r:id="rId279"/>
            </p:custDataLst>
          </p:nvPr>
        </p:nvSpPr>
        <p:spPr>
          <a:xfrm>
            <a:off x="6724015" y="5901372"/>
            <a:ext cx="1892935" cy="186055"/>
          </a:xfrm>
          <a:prstGeom prst="rect">
            <a:avLst/>
          </a:prstGeom>
          <a:solidFill>
            <a:srgbClr val="0070C0"/>
          </a:solidFill>
        </p:spPr>
        <p:txBody>
          <a:bodyPr vert="horz" wrap="square" lIns="0" tIns="17145" rIns="0" bIns="0" rtlCol="0" anchor="ctr" anchorCtr="0">
            <a:spAutoFit/>
          </a:bodyPr>
          <a:lstStyle/>
          <a:p>
            <a:pPr marL="635" algn="ctr">
              <a:lnSpc>
                <a:spcPct val="100000"/>
              </a:lnSpc>
              <a:spcBef>
                <a:spcPts val="135"/>
              </a:spcBef>
            </a:pPr>
            <a:r>
              <a:rPr sz="1100" b="1" dirty="0">
                <a:solidFill>
                  <a:srgbClr val="FFFFFF"/>
                </a:solidFill>
                <a:latin typeface="微软雅黑" panose="020B0503020204020204" charset="-122"/>
                <a:ea typeface="微软雅黑" panose="020B0503020204020204" charset="-122"/>
                <a:cs typeface="微软雅黑" panose="020B0503020204020204" charset="-122"/>
              </a:rPr>
              <a:t>数字化</a:t>
            </a:r>
            <a:endParaRPr sz="1100" b="1" dirty="0">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331" name="object 297"/>
          <p:cNvSpPr txBox="1"/>
          <p:nvPr>
            <p:custDataLst>
              <p:tags r:id="rId280"/>
            </p:custDataLst>
          </p:nvPr>
        </p:nvSpPr>
        <p:spPr>
          <a:xfrm>
            <a:off x="9166859" y="5901372"/>
            <a:ext cx="1900555" cy="186055"/>
          </a:xfrm>
          <a:prstGeom prst="rect">
            <a:avLst/>
          </a:prstGeom>
          <a:solidFill>
            <a:srgbClr val="0070C0"/>
          </a:solidFill>
        </p:spPr>
        <p:txBody>
          <a:bodyPr vert="horz" wrap="square" lIns="0" tIns="17145" rIns="0" bIns="0" rtlCol="0" anchor="ctr" anchorCtr="0">
            <a:spAutoFit/>
          </a:bodyPr>
          <a:lstStyle/>
          <a:p>
            <a:pPr marL="499745">
              <a:lnSpc>
                <a:spcPct val="100000"/>
              </a:lnSpc>
              <a:spcBef>
                <a:spcPts val="135"/>
              </a:spcBef>
            </a:pPr>
            <a:r>
              <a:rPr sz="1100" b="1" spc="-5" dirty="0">
                <a:solidFill>
                  <a:srgbClr val="FFFFFF"/>
                </a:solidFill>
                <a:latin typeface="微软雅黑" panose="020B0503020204020204" charset="-122"/>
                <a:ea typeface="微软雅黑" panose="020B0503020204020204" charset="-122"/>
                <a:cs typeface="微软雅黑" panose="020B0503020204020204" charset="-122"/>
              </a:rPr>
              <a:t>网络化/智能化</a:t>
            </a:r>
            <a:endParaRPr sz="1100" b="1">
              <a:latin typeface="微软雅黑" panose="020B0503020204020204" charset="-122"/>
              <a:ea typeface="微软雅黑" panose="020B0503020204020204" charset="-122"/>
              <a:cs typeface="微软雅黑" panose="020B0503020204020204" charset="-122"/>
            </a:endParaRPr>
          </a:p>
        </p:txBody>
      </p:sp>
      <p:sp>
        <p:nvSpPr>
          <p:cNvPr id="332" name="object 298"/>
          <p:cNvSpPr txBox="1"/>
          <p:nvPr>
            <p:custDataLst>
              <p:tags r:id="rId281"/>
            </p:custDataLst>
          </p:nvPr>
        </p:nvSpPr>
        <p:spPr>
          <a:xfrm>
            <a:off x="9342437" y="4664520"/>
            <a:ext cx="1573530" cy="338455"/>
          </a:xfrm>
          <a:prstGeom prst="rect">
            <a:avLst/>
          </a:prstGeom>
        </p:spPr>
        <p:txBody>
          <a:bodyPr vert="horz" wrap="square" lIns="0" tIns="0" rIns="0" bIns="0" rtlCol="0" anchor="ctr" anchorCtr="0">
            <a:spAutoFit/>
          </a:bodyPr>
          <a:lstStyle/>
          <a:p>
            <a:pPr marL="12700" marR="5080" indent="251460">
              <a:lnSpc>
                <a:spcPct val="100000"/>
              </a:lnSpc>
            </a:pPr>
            <a:r>
              <a:rPr sz="1100" spc="-35" dirty="0">
                <a:latin typeface="微软雅黑" panose="020B0503020204020204" charset="-122"/>
                <a:ea typeface="微软雅黑" panose="020B0503020204020204" charset="-122"/>
                <a:cs typeface="微软雅黑" panose="020B0503020204020204" charset="-122"/>
              </a:rPr>
              <a:t>物联网/云计算/5G</a:t>
            </a:r>
            <a:r>
              <a:rPr sz="1100" spc="-45" dirty="0">
                <a:latin typeface="微软雅黑" panose="020B0503020204020204" charset="-122"/>
                <a:ea typeface="微软雅黑" panose="020B0503020204020204" charset="-122"/>
                <a:cs typeface="微软雅黑" panose="020B0503020204020204" charset="-122"/>
              </a:rPr>
              <a:t>大数据</a:t>
            </a:r>
            <a:r>
              <a:rPr sz="1100" spc="-30" dirty="0">
                <a:latin typeface="微软雅黑" panose="020B0503020204020204" charset="-122"/>
                <a:ea typeface="微软雅黑" panose="020B0503020204020204" charset="-122"/>
                <a:cs typeface="微软雅黑" panose="020B0503020204020204" charset="-122"/>
              </a:rPr>
              <a:t>/</a:t>
            </a:r>
            <a:r>
              <a:rPr sz="1100" spc="-45" dirty="0">
                <a:latin typeface="微软雅黑" panose="020B0503020204020204" charset="-122"/>
                <a:ea typeface="微软雅黑" panose="020B0503020204020204" charset="-122"/>
                <a:cs typeface="微软雅黑" panose="020B0503020204020204" charset="-122"/>
              </a:rPr>
              <a:t>人工智能</a:t>
            </a:r>
            <a:r>
              <a:rPr sz="1100" spc="-30" dirty="0">
                <a:latin typeface="微软雅黑" panose="020B0503020204020204" charset="-122"/>
                <a:ea typeface="微软雅黑" panose="020B0503020204020204" charset="-122"/>
                <a:cs typeface="微软雅黑" panose="020B0503020204020204" charset="-122"/>
              </a:rPr>
              <a:t>/</a:t>
            </a:r>
            <a:r>
              <a:rPr sz="1100" spc="-45" dirty="0">
                <a:latin typeface="微软雅黑" panose="020B0503020204020204" charset="-122"/>
                <a:ea typeface="微软雅黑" panose="020B0503020204020204" charset="-122"/>
                <a:cs typeface="微软雅黑" panose="020B0503020204020204" charset="-122"/>
              </a:rPr>
              <a:t>机器</a:t>
            </a:r>
            <a:r>
              <a:rPr sz="1100" spc="-60" dirty="0">
                <a:latin typeface="微软雅黑" panose="020B0503020204020204" charset="-122"/>
                <a:ea typeface="微软雅黑" panose="020B0503020204020204" charset="-122"/>
                <a:cs typeface="微软雅黑" panose="020B0503020204020204" charset="-122"/>
              </a:rPr>
              <a:t>人</a:t>
            </a:r>
            <a:r>
              <a:rPr sz="1100" dirty="0">
                <a:latin typeface="微软雅黑" panose="020B0503020204020204" charset="-122"/>
                <a:ea typeface="微软雅黑" panose="020B0503020204020204" charset="-122"/>
                <a:cs typeface="微软雅黑" panose="020B0503020204020204" charset="-122"/>
              </a:rPr>
              <a:t>等</a:t>
            </a:r>
            <a:endParaRPr sz="1100">
              <a:latin typeface="微软雅黑" panose="020B0503020204020204" charset="-122"/>
              <a:ea typeface="微软雅黑" panose="020B0503020204020204" charset="-122"/>
              <a:cs typeface="微软雅黑" panose="020B0503020204020204" charset="-122"/>
            </a:endParaRPr>
          </a:p>
        </p:txBody>
      </p:sp>
      <p:sp>
        <p:nvSpPr>
          <p:cNvPr id="333" name="object 299"/>
          <p:cNvSpPr txBox="1"/>
          <p:nvPr>
            <p:custDataLst>
              <p:tags r:id="rId282"/>
            </p:custDataLst>
          </p:nvPr>
        </p:nvSpPr>
        <p:spPr>
          <a:xfrm>
            <a:off x="6749415" y="5293944"/>
            <a:ext cx="1761489" cy="481965"/>
          </a:xfrm>
          <a:prstGeom prst="rect">
            <a:avLst/>
          </a:prstGeom>
        </p:spPr>
        <p:txBody>
          <a:bodyPr vert="horz" wrap="square" lIns="0" tIns="0" rIns="0" bIns="0" rtlCol="0" anchor="ctr" anchorCtr="0">
            <a:spAutoFit/>
          </a:bodyPr>
          <a:lstStyle/>
          <a:p>
            <a:pPr marL="12700">
              <a:lnSpc>
                <a:spcPts val="1235"/>
              </a:lnSpc>
            </a:pPr>
            <a:r>
              <a:rPr sz="1100" spc="-45" dirty="0">
                <a:latin typeface="微软雅黑" panose="020B0503020204020204" charset="-122"/>
                <a:ea typeface="微软雅黑" panose="020B0503020204020204" charset="-122"/>
                <a:cs typeface="微软雅黑" panose="020B0503020204020204" charset="-122"/>
              </a:rPr>
              <a:t>出现数控机床</a:t>
            </a:r>
            <a:r>
              <a:rPr sz="1100" spc="-60" dirty="0">
                <a:latin typeface="微软雅黑" panose="020B0503020204020204" charset="-122"/>
                <a:ea typeface="微软雅黑" panose="020B0503020204020204" charset="-122"/>
                <a:cs typeface="微软雅黑" panose="020B0503020204020204" charset="-122"/>
              </a:rPr>
              <a:t>，</a:t>
            </a:r>
            <a:r>
              <a:rPr sz="1100" spc="-45" dirty="0">
                <a:latin typeface="微软雅黑" panose="020B0503020204020204" charset="-122"/>
                <a:ea typeface="微软雅黑" panose="020B0503020204020204" charset="-122"/>
                <a:cs typeface="微软雅黑" panose="020B0503020204020204" charset="-122"/>
              </a:rPr>
              <a:t>以</a:t>
            </a:r>
            <a:r>
              <a:rPr sz="1100" spc="-60" dirty="0">
                <a:latin typeface="微软雅黑" panose="020B0503020204020204" charset="-122"/>
                <a:ea typeface="微软雅黑" panose="020B0503020204020204" charset="-122"/>
                <a:cs typeface="微软雅黑" panose="020B0503020204020204" charset="-122"/>
              </a:rPr>
              <a:t>及</a:t>
            </a:r>
            <a:r>
              <a:rPr sz="1100" spc="-45" dirty="0">
                <a:latin typeface="微软雅黑" panose="020B0503020204020204" charset="-122"/>
                <a:ea typeface="微软雅黑" panose="020B0503020204020204" charset="-122"/>
                <a:cs typeface="微软雅黑" panose="020B0503020204020204" charset="-122"/>
              </a:rPr>
              <a:t>流</a:t>
            </a:r>
            <a:r>
              <a:rPr sz="1100" spc="-60" dirty="0">
                <a:latin typeface="微软雅黑" panose="020B0503020204020204" charset="-122"/>
                <a:ea typeface="微软雅黑" panose="020B0503020204020204" charset="-122"/>
                <a:cs typeface="微软雅黑" panose="020B0503020204020204" charset="-122"/>
              </a:rPr>
              <a:t>程</a:t>
            </a:r>
            <a:r>
              <a:rPr sz="1100" spc="-45" dirty="0">
                <a:latin typeface="微软雅黑" panose="020B0503020204020204" charset="-122"/>
                <a:ea typeface="微软雅黑" panose="020B0503020204020204" charset="-122"/>
                <a:cs typeface="微软雅黑" panose="020B0503020204020204" charset="-122"/>
              </a:rPr>
              <a:t>管理</a:t>
            </a:r>
            <a:endParaRPr sz="1100">
              <a:latin typeface="微软雅黑" panose="020B0503020204020204" charset="-122"/>
              <a:ea typeface="微软雅黑" panose="020B0503020204020204" charset="-122"/>
              <a:cs typeface="微软雅黑" panose="020B0503020204020204" charset="-122"/>
            </a:endParaRPr>
          </a:p>
          <a:p>
            <a:pPr marL="12700" marR="6350">
              <a:lnSpc>
                <a:spcPts val="1200"/>
              </a:lnSpc>
              <a:spcBef>
                <a:spcPts val="125"/>
              </a:spcBef>
            </a:pPr>
            <a:r>
              <a:rPr sz="1100" spc="-45" dirty="0">
                <a:latin typeface="微软雅黑" panose="020B0503020204020204" charset="-122"/>
                <a:ea typeface="微软雅黑" panose="020B0503020204020204" charset="-122"/>
                <a:cs typeface="微软雅黑" panose="020B0503020204020204" charset="-122"/>
              </a:rPr>
              <a:t>系统、计算机</a:t>
            </a:r>
            <a:r>
              <a:rPr sz="1100" spc="-60" dirty="0">
                <a:latin typeface="微软雅黑" panose="020B0503020204020204" charset="-122"/>
                <a:ea typeface="微软雅黑" panose="020B0503020204020204" charset="-122"/>
                <a:cs typeface="微软雅黑" panose="020B0503020204020204" charset="-122"/>
              </a:rPr>
              <a:t>辅</a:t>
            </a:r>
            <a:r>
              <a:rPr sz="1100" spc="-45" dirty="0">
                <a:latin typeface="微软雅黑" panose="020B0503020204020204" charset="-122"/>
                <a:ea typeface="微软雅黑" panose="020B0503020204020204" charset="-122"/>
                <a:cs typeface="微软雅黑" panose="020B0503020204020204" charset="-122"/>
              </a:rPr>
              <a:t>助</a:t>
            </a:r>
            <a:r>
              <a:rPr sz="1100" spc="-60" dirty="0">
                <a:latin typeface="微软雅黑" panose="020B0503020204020204" charset="-122"/>
                <a:ea typeface="微软雅黑" panose="020B0503020204020204" charset="-122"/>
                <a:cs typeface="微软雅黑" panose="020B0503020204020204" charset="-122"/>
              </a:rPr>
              <a:t>设</a:t>
            </a:r>
            <a:r>
              <a:rPr sz="1100" spc="-45" dirty="0">
                <a:latin typeface="微软雅黑" panose="020B0503020204020204" charset="-122"/>
                <a:ea typeface="微软雅黑" panose="020B0503020204020204" charset="-122"/>
                <a:cs typeface="微软雅黑" panose="020B0503020204020204" charset="-122"/>
              </a:rPr>
              <a:t>计</a:t>
            </a:r>
            <a:r>
              <a:rPr sz="1100" spc="-60" dirty="0">
                <a:latin typeface="微软雅黑" panose="020B0503020204020204" charset="-122"/>
                <a:ea typeface="微软雅黑" panose="020B0503020204020204" charset="-122"/>
                <a:cs typeface="微软雅黑" panose="020B0503020204020204" charset="-122"/>
              </a:rPr>
              <a:t>系</a:t>
            </a:r>
            <a:r>
              <a:rPr sz="1100" spc="-50" dirty="0">
                <a:latin typeface="微软雅黑" panose="020B0503020204020204" charset="-122"/>
                <a:ea typeface="微软雅黑" panose="020B0503020204020204" charset="-122"/>
                <a:cs typeface="微软雅黑" panose="020B0503020204020204" charset="-122"/>
              </a:rPr>
              <a:t>统等</a:t>
            </a:r>
            <a:r>
              <a:rPr sz="1100" spc="-45" dirty="0">
                <a:latin typeface="微软雅黑" panose="020B0503020204020204" charset="-122"/>
                <a:ea typeface="微软雅黑" panose="020B0503020204020204" charset="-122"/>
                <a:cs typeface="微软雅黑" panose="020B0503020204020204" charset="-122"/>
              </a:rPr>
              <a:t>工业软件，效率进一步优化</a:t>
            </a:r>
            <a:endParaRPr sz="1100">
              <a:latin typeface="微软雅黑" panose="020B0503020204020204" charset="-122"/>
              <a:ea typeface="微软雅黑" panose="020B0503020204020204" charset="-122"/>
              <a:cs typeface="微软雅黑" panose="020B0503020204020204" charset="-122"/>
            </a:endParaRPr>
          </a:p>
        </p:txBody>
      </p:sp>
      <p:sp>
        <p:nvSpPr>
          <p:cNvPr id="334" name="object 300"/>
          <p:cNvSpPr txBox="1"/>
          <p:nvPr>
            <p:custDataLst>
              <p:tags r:id="rId283"/>
            </p:custDataLst>
          </p:nvPr>
        </p:nvSpPr>
        <p:spPr>
          <a:xfrm>
            <a:off x="6907530" y="3966528"/>
            <a:ext cx="1627505" cy="338455"/>
          </a:xfrm>
          <a:prstGeom prst="rect">
            <a:avLst/>
          </a:prstGeom>
        </p:spPr>
        <p:txBody>
          <a:bodyPr vert="horz" wrap="square" lIns="0" tIns="0" rIns="0" bIns="0" rtlCol="0" anchor="ctr" anchorCtr="0">
            <a:spAutoFit/>
          </a:bodyPr>
          <a:lstStyle/>
          <a:p>
            <a:pPr marL="269240" marR="5080" indent="-256540">
              <a:lnSpc>
                <a:spcPct val="100000"/>
              </a:lnSpc>
            </a:pPr>
            <a:r>
              <a:rPr sz="1100" spc="-45" dirty="0">
                <a:latin typeface="微软雅黑" panose="020B0503020204020204" charset="-122"/>
                <a:ea typeface="微软雅黑" panose="020B0503020204020204" charset="-122"/>
                <a:cs typeface="微软雅黑" panose="020B0503020204020204" charset="-122"/>
              </a:rPr>
              <a:t>制</a:t>
            </a:r>
            <a:r>
              <a:rPr sz="1100" spc="-60" dirty="0">
                <a:latin typeface="微软雅黑" panose="020B0503020204020204" charset="-122"/>
                <a:ea typeface="微软雅黑" panose="020B0503020204020204" charset="-122"/>
                <a:cs typeface="微软雅黑" panose="020B0503020204020204" charset="-122"/>
              </a:rPr>
              <a:t>造</a:t>
            </a:r>
            <a:r>
              <a:rPr sz="1100" spc="-45" dirty="0">
                <a:latin typeface="微软雅黑" panose="020B0503020204020204" charset="-122"/>
                <a:ea typeface="微软雅黑" panose="020B0503020204020204" charset="-122"/>
                <a:cs typeface="微软雅黑" panose="020B0503020204020204" charset="-122"/>
              </a:rPr>
              <a:t>业</a:t>
            </a:r>
            <a:r>
              <a:rPr sz="1100" spc="-60" dirty="0">
                <a:latin typeface="微软雅黑" panose="020B0503020204020204" charset="-122"/>
                <a:ea typeface="微软雅黑" panose="020B0503020204020204" charset="-122"/>
                <a:cs typeface="微软雅黑" panose="020B0503020204020204" charset="-122"/>
              </a:rPr>
              <a:t>进</a:t>
            </a:r>
            <a:r>
              <a:rPr sz="1100" spc="-45" dirty="0">
                <a:latin typeface="微软雅黑" panose="020B0503020204020204" charset="-122"/>
                <a:ea typeface="微软雅黑" panose="020B0503020204020204" charset="-122"/>
                <a:cs typeface="微软雅黑" panose="020B0503020204020204" charset="-122"/>
              </a:rPr>
              <a:t>入</a:t>
            </a:r>
            <a:r>
              <a:rPr sz="1100" spc="-60" dirty="0">
                <a:latin typeface="微软雅黑" panose="020B0503020204020204" charset="-122"/>
                <a:ea typeface="微软雅黑" panose="020B0503020204020204" charset="-122"/>
                <a:cs typeface="微软雅黑" panose="020B0503020204020204" charset="-122"/>
              </a:rPr>
              <a:t>稳</a:t>
            </a:r>
            <a:r>
              <a:rPr sz="1100" spc="-45" dirty="0">
                <a:latin typeface="微软雅黑" panose="020B0503020204020204" charset="-122"/>
                <a:ea typeface="微软雅黑" panose="020B0503020204020204" charset="-122"/>
                <a:cs typeface="微软雅黑" panose="020B0503020204020204" charset="-122"/>
              </a:rPr>
              <a:t>定</a:t>
            </a:r>
            <a:r>
              <a:rPr sz="1100" spc="-60" dirty="0">
                <a:latin typeface="微软雅黑" panose="020B0503020204020204" charset="-122"/>
                <a:ea typeface="微软雅黑" panose="020B0503020204020204" charset="-122"/>
                <a:cs typeface="微软雅黑" panose="020B0503020204020204" charset="-122"/>
              </a:rPr>
              <a:t>发</a:t>
            </a:r>
            <a:r>
              <a:rPr sz="1100" spc="-45" dirty="0">
                <a:latin typeface="微软雅黑" panose="020B0503020204020204" charset="-122"/>
                <a:ea typeface="微软雅黑" panose="020B0503020204020204" charset="-122"/>
                <a:cs typeface="微软雅黑" panose="020B0503020204020204" charset="-122"/>
              </a:rPr>
              <a:t>展</a:t>
            </a:r>
            <a:r>
              <a:rPr sz="1100" spc="-60" dirty="0">
                <a:latin typeface="微软雅黑" panose="020B0503020204020204" charset="-122"/>
                <a:ea typeface="微软雅黑" panose="020B0503020204020204" charset="-122"/>
                <a:cs typeface="微软雅黑" panose="020B0503020204020204" charset="-122"/>
              </a:rPr>
              <a:t>阶段</a:t>
            </a:r>
            <a:r>
              <a:rPr sz="1100" dirty="0">
                <a:latin typeface="微软雅黑" panose="020B0503020204020204" charset="-122"/>
                <a:ea typeface="微软雅黑" panose="020B0503020204020204" charset="-122"/>
                <a:cs typeface="微软雅黑" panose="020B0503020204020204" charset="-122"/>
              </a:rPr>
              <a:t>，</a:t>
            </a:r>
            <a:r>
              <a:rPr sz="1100" spc="-45" dirty="0">
                <a:latin typeface="微软雅黑" panose="020B0503020204020204" charset="-122"/>
                <a:ea typeface="微软雅黑" panose="020B0503020204020204" charset="-122"/>
                <a:cs typeface="微软雅黑" panose="020B0503020204020204" charset="-122"/>
              </a:rPr>
              <a:t>产生精益生产需求</a:t>
            </a:r>
            <a:endParaRPr sz="1100">
              <a:latin typeface="微软雅黑" panose="020B0503020204020204" charset="-122"/>
              <a:ea typeface="微软雅黑" panose="020B0503020204020204" charset="-122"/>
              <a:cs typeface="微软雅黑" panose="020B0503020204020204" charset="-122"/>
            </a:endParaRPr>
          </a:p>
        </p:txBody>
      </p:sp>
      <p:sp>
        <p:nvSpPr>
          <p:cNvPr id="335" name="object 301"/>
          <p:cNvSpPr txBox="1"/>
          <p:nvPr>
            <p:custDataLst>
              <p:tags r:id="rId284"/>
            </p:custDataLst>
          </p:nvPr>
        </p:nvSpPr>
        <p:spPr>
          <a:xfrm>
            <a:off x="9323069" y="3983482"/>
            <a:ext cx="1670685" cy="333375"/>
          </a:xfrm>
          <a:prstGeom prst="rect">
            <a:avLst/>
          </a:prstGeom>
        </p:spPr>
        <p:txBody>
          <a:bodyPr vert="horz" wrap="square" lIns="0" tIns="0" rIns="0" bIns="0" rtlCol="0" anchor="ctr" anchorCtr="0">
            <a:spAutoFit/>
          </a:bodyPr>
          <a:lstStyle/>
          <a:p>
            <a:pPr marL="242570" marR="5080" indent="-230505">
              <a:lnSpc>
                <a:spcPts val="1300"/>
              </a:lnSpc>
            </a:pPr>
            <a:r>
              <a:rPr sz="1100" spc="-45" dirty="0">
                <a:latin typeface="微软雅黑" panose="020B0503020204020204" charset="-122"/>
                <a:ea typeface="微软雅黑" panose="020B0503020204020204" charset="-122"/>
                <a:cs typeface="微软雅黑" panose="020B0503020204020204" charset="-122"/>
              </a:rPr>
              <a:t>需求的快速变</a:t>
            </a:r>
            <a:r>
              <a:rPr sz="1100" spc="-60" dirty="0">
                <a:latin typeface="微软雅黑" panose="020B0503020204020204" charset="-122"/>
                <a:ea typeface="微软雅黑" panose="020B0503020204020204" charset="-122"/>
                <a:cs typeface="微软雅黑" panose="020B0503020204020204" charset="-122"/>
              </a:rPr>
              <a:t>动</a:t>
            </a:r>
            <a:r>
              <a:rPr sz="1100" spc="-30" dirty="0">
                <a:latin typeface="微软雅黑" panose="020B0503020204020204" charset="-122"/>
                <a:ea typeface="微软雅黑" panose="020B0503020204020204" charset="-122"/>
                <a:cs typeface="微软雅黑" panose="020B0503020204020204" charset="-122"/>
              </a:rPr>
              <a:t>/</a:t>
            </a:r>
            <a:r>
              <a:rPr sz="1100" spc="-45" dirty="0">
                <a:latin typeface="微软雅黑" panose="020B0503020204020204" charset="-122"/>
                <a:ea typeface="微软雅黑" panose="020B0503020204020204" charset="-122"/>
                <a:cs typeface="微软雅黑" panose="020B0503020204020204" charset="-122"/>
              </a:rPr>
              <a:t>人力成</a:t>
            </a:r>
            <a:r>
              <a:rPr sz="1100" spc="-60" dirty="0">
                <a:latin typeface="微软雅黑" panose="020B0503020204020204" charset="-122"/>
                <a:ea typeface="微软雅黑" panose="020B0503020204020204" charset="-122"/>
                <a:cs typeface="微软雅黑" panose="020B0503020204020204" charset="-122"/>
              </a:rPr>
              <a:t>本</a:t>
            </a:r>
            <a:r>
              <a:rPr sz="1100" dirty="0">
                <a:latin typeface="微软雅黑" panose="020B0503020204020204" charset="-122"/>
                <a:ea typeface="微软雅黑" panose="020B0503020204020204" charset="-122"/>
                <a:cs typeface="微软雅黑" panose="020B0503020204020204" charset="-122"/>
              </a:rPr>
              <a:t>上</a:t>
            </a:r>
            <a:r>
              <a:rPr sz="1100" spc="-50" dirty="0">
                <a:latin typeface="微软雅黑" panose="020B0503020204020204" charset="-122"/>
                <a:ea typeface="微软雅黑" panose="020B0503020204020204" charset="-122"/>
                <a:cs typeface="微软雅黑" panose="020B0503020204020204" charset="-122"/>
              </a:rPr>
              <a:t>升产生智能生产需求</a:t>
            </a:r>
            <a:endParaRPr sz="1100">
              <a:latin typeface="微软雅黑" panose="020B0503020204020204" charset="-122"/>
              <a:ea typeface="微软雅黑" panose="020B0503020204020204" charset="-122"/>
              <a:cs typeface="微软雅黑" panose="020B0503020204020204" charset="-122"/>
            </a:endParaRPr>
          </a:p>
        </p:txBody>
      </p:sp>
      <p:sp>
        <p:nvSpPr>
          <p:cNvPr id="336" name="object 302"/>
          <p:cNvSpPr txBox="1"/>
          <p:nvPr>
            <p:custDataLst>
              <p:tags r:id="rId285"/>
            </p:custDataLst>
          </p:nvPr>
        </p:nvSpPr>
        <p:spPr>
          <a:xfrm>
            <a:off x="9225280" y="5293944"/>
            <a:ext cx="1736089" cy="481965"/>
          </a:xfrm>
          <a:prstGeom prst="rect">
            <a:avLst/>
          </a:prstGeom>
        </p:spPr>
        <p:txBody>
          <a:bodyPr vert="horz" wrap="square" lIns="0" tIns="0" rIns="0" bIns="0" rtlCol="0" anchor="ctr" anchorCtr="0">
            <a:spAutoFit/>
          </a:bodyPr>
          <a:lstStyle/>
          <a:p>
            <a:pPr marL="12700">
              <a:lnSpc>
                <a:spcPts val="1235"/>
              </a:lnSpc>
            </a:pPr>
            <a:r>
              <a:rPr sz="1100" spc="-45" dirty="0">
                <a:latin typeface="微软雅黑" panose="020B0503020204020204" charset="-122"/>
                <a:ea typeface="微软雅黑" panose="020B0503020204020204" charset="-122"/>
                <a:cs typeface="微软雅黑" panose="020B0503020204020204" charset="-122"/>
              </a:rPr>
              <a:t>出现智能工厂、智能物流、</a:t>
            </a:r>
            <a:endParaRPr sz="1100">
              <a:latin typeface="微软雅黑" panose="020B0503020204020204" charset="-122"/>
              <a:ea typeface="微软雅黑" panose="020B0503020204020204" charset="-122"/>
              <a:cs typeface="微软雅黑" panose="020B0503020204020204" charset="-122"/>
            </a:endParaRPr>
          </a:p>
          <a:p>
            <a:pPr marL="12700" marR="5080">
              <a:lnSpc>
                <a:spcPts val="1200"/>
              </a:lnSpc>
              <a:spcBef>
                <a:spcPts val="125"/>
              </a:spcBef>
            </a:pPr>
            <a:r>
              <a:rPr sz="1100" spc="-35" dirty="0">
                <a:latin typeface="微软雅黑" panose="020B0503020204020204" charset="-122"/>
                <a:ea typeface="微软雅黑" panose="020B0503020204020204" charset="-122"/>
                <a:cs typeface="微软雅黑" panose="020B0503020204020204" charset="-122"/>
              </a:rPr>
              <a:t>C</a:t>
            </a:r>
            <a:r>
              <a:rPr sz="1100" spc="-25" dirty="0">
                <a:latin typeface="微软雅黑" panose="020B0503020204020204" charset="-122"/>
                <a:ea typeface="微软雅黑" panose="020B0503020204020204" charset="-122"/>
                <a:cs typeface="微软雅黑" panose="020B0503020204020204" charset="-122"/>
              </a:rPr>
              <a:t>2B</a:t>
            </a:r>
            <a:r>
              <a:rPr sz="1100" spc="-45" dirty="0">
                <a:latin typeface="微软雅黑" panose="020B0503020204020204" charset="-122"/>
                <a:ea typeface="微软雅黑" panose="020B0503020204020204" charset="-122"/>
                <a:cs typeface="微软雅黑" panose="020B0503020204020204" charset="-122"/>
              </a:rPr>
              <a:t>等新</a:t>
            </a:r>
            <a:r>
              <a:rPr sz="1100" spc="-60" dirty="0">
                <a:latin typeface="微软雅黑" panose="020B0503020204020204" charset="-122"/>
                <a:ea typeface="微软雅黑" panose="020B0503020204020204" charset="-122"/>
                <a:cs typeface="微软雅黑" panose="020B0503020204020204" charset="-122"/>
              </a:rPr>
              <a:t>模</a:t>
            </a:r>
            <a:r>
              <a:rPr sz="1100" spc="-45" dirty="0">
                <a:latin typeface="微软雅黑" panose="020B0503020204020204" charset="-122"/>
                <a:ea typeface="微软雅黑" panose="020B0503020204020204" charset="-122"/>
                <a:cs typeface="微软雅黑" panose="020B0503020204020204" charset="-122"/>
              </a:rPr>
              <a:t>式</a:t>
            </a:r>
            <a:r>
              <a:rPr sz="1100" spc="-60" dirty="0">
                <a:latin typeface="微软雅黑" panose="020B0503020204020204" charset="-122"/>
                <a:ea typeface="微软雅黑" panose="020B0503020204020204" charset="-122"/>
                <a:cs typeface="微软雅黑" panose="020B0503020204020204" charset="-122"/>
              </a:rPr>
              <a:t>，</a:t>
            </a:r>
            <a:r>
              <a:rPr sz="1100" spc="-45" dirty="0">
                <a:latin typeface="微软雅黑" panose="020B0503020204020204" charset="-122"/>
                <a:ea typeface="微软雅黑" panose="020B0503020204020204" charset="-122"/>
                <a:cs typeface="微软雅黑" panose="020B0503020204020204" charset="-122"/>
              </a:rPr>
              <a:t>全</a:t>
            </a:r>
            <a:r>
              <a:rPr sz="1100" spc="-60" dirty="0">
                <a:latin typeface="微软雅黑" panose="020B0503020204020204" charset="-122"/>
                <a:ea typeface="微软雅黑" panose="020B0503020204020204" charset="-122"/>
                <a:cs typeface="微软雅黑" panose="020B0503020204020204" charset="-122"/>
              </a:rPr>
              <a:t>产</a:t>
            </a:r>
            <a:r>
              <a:rPr sz="1100" spc="-45" dirty="0">
                <a:latin typeface="微软雅黑" panose="020B0503020204020204" charset="-122"/>
                <a:ea typeface="微软雅黑" panose="020B0503020204020204" charset="-122"/>
                <a:cs typeface="微软雅黑" panose="020B0503020204020204" charset="-122"/>
              </a:rPr>
              <a:t>业</a:t>
            </a:r>
            <a:r>
              <a:rPr sz="1100" spc="-60" dirty="0">
                <a:latin typeface="微软雅黑" panose="020B0503020204020204" charset="-122"/>
                <a:ea typeface="微软雅黑" panose="020B0503020204020204" charset="-122"/>
                <a:cs typeface="微软雅黑" panose="020B0503020204020204" charset="-122"/>
              </a:rPr>
              <a:t>链</a:t>
            </a:r>
            <a:r>
              <a:rPr sz="1100" spc="-50" dirty="0">
                <a:latin typeface="微软雅黑" panose="020B0503020204020204" charset="-122"/>
                <a:ea typeface="微软雅黑" panose="020B0503020204020204" charset="-122"/>
                <a:cs typeface="微软雅黑" panose="020B0503020204020204" charset="-122"/>
              </a:rPr>
              <a:t>协同发展，生产效率再次提高</a:t>
            </a:r>
            <a:endParaRPr sz="1100">
              <a:latin typeface="微软雅黑" panose="020B0503020204020204" charset="-122"/>
              <a:ea typeface="微软雅黑" panose="020B0503020204020204" charset="-122"/>
              <a:cs typeface="微软雅黑" panose="020B0503020204020204" charset="-122"/>
            </a:endParaRPr>
          </a:p>
        </p:txBody>
      </p:sp>
      <p:sp>
        <p:nvSpPr>
          <p:cNvPr id="337" name="object 303"/>
          <p:cNvSpPr/>
          <p:nvPr>
            <p:custDataLst>
              <p:tags r:id="rId286"/>
            </p:custDataLst>
          </p:nvPr>
        </p:nvSpPr>
        <p:spPr>
          <a:xfrm>
            <a:off x="1775460" y="3401695"/>
            <a:ext cx="9615170" cy="546100"/>
          </a:xfrm>
          <a:custGeom>
            <a:avLst/>
            <a:gdLst/>
            <a:ahLst/>
            <a:cxnLst/>
            <a:rect l="l" t="t" r="r" b="b"/>
            <a:pathLst>
              <a:path w="9615170" h="546100">
                <a:moveTo>
                  <a:pt x="9342119" y="0"/>
                </a:moveTo>
                <a:lnTo>
                  <a:pt x="9342119" y="136397"/>
                </a:lnTo>
                <a:lnTo>
                  <a:pt x="0" y="136397"/>
                </a:lnTo>
                <a:lnTo>
                  <a:pt x="0" y="409193"/>
                </a:lnTo>
                <a:lnTo>
                  <a:pt x="9342119" y="409193"/>
                </a:lnTo>
                <a:lnTo>
                  <a:pt x="9342119" y="545591"/>
                </a:lnTo>
                <a:lnTo>
                  <a:pt x="9614916" y="272795"/>
                </a:lnTo>
                <a:lnTo>
                  <a:pt x="9342119" y="0"/>
                </a:lnTo>
                <a:close/>
              </a:path>
            </a:pathLst>
          </a:custGeom>
          <a:solidFill>
            <a:schemeClr val="accent4"/>
          </a:solidFill>
        </p:spPr>
        <p:txBody>
          <a:bodyPr wrap="square" lIns="0" tIns="0" rIns="0" bIns="0" rtlCol="0" anchor="ctr" anchorCtr="0"/>
          <a:lstStyle/>
          <a:p>
            <a:endParaRPr>
              <a:latin typeface="微软雅黑" panose="020B0503020204020204" charset="-122"/>
              <a:ea typeface="微软雅黑" panose="020B0503020204020204" charset="-122"/>
            </a:endParaRPr>
          </a:p>
        </p:txBody>
      </p:sp>
      <p:sp>
        <p:nvSpPr>
          <p:cNvPr id="338" name="object 304"/>
          <p:cNvSpPr txBox="1"/>
          <p:nvPr>
            <p:custDataLst>
              <p:tags r:id="rId287"/>
            </p:custDataLst>
          </p:nvPr>
        </p:nvSpPr>
        <p:spPr>
          <a:xfrm>
            <a:off x="5801359" y="3586860"/>
            <a:ext cx="1421130" cy="180340"/>
          </a:xfrm>
          <a:prstGeom prst="rect">
            <a:avLst/>
          </a:prstGeom>
        </p:spPr>
        <p:txBody>
          <a:bodyPr vert="horz" wrap="square" lIns="0" tIns="0" rIns="0" bIns="0" rtlCol="0" anchor="ctr" anchorCtr="0">
            <a:spAutoFit/>
          </a:bodyPr>
          <a:lstStyle/>
          <a:p>
            <a:pPr marL="12700">
              <a:lnSpc>
                <a:spcPct val="100000"/>
              </a:lnSpc>
            </a:pPr>
            <a:r>
              <a:rPr sz="1100" b="1" spc="-5" dirty="0">
                <a:latin typeface="微软雅黑" panose="020B0503020204020204" charset="-122"/>
                <a:ea typeface="微软雅黑" panose="020B0503020204020204" charset="-122"/>
                <a:cs typeface="微软雅黑" panose="020B0503020204020204" charset="-122"/>
              </a:rPr>
              <a:t>更高的生产力和利润率</a:t>
            </a:r>
            <a:endParaRPr sz="1100" b="1" spc="-5" dirty="0">
              <a:latin typeface="微软雅黑" panose="020B0503020204020204" charset="-122"/>
              <a:ea typeface="微软雅黑" panose="020B0503020204020204" charset="-122"/>
              <a:cs typeface="微软雅黑" panose="020B0503020204020204" charset="-122"/>
            </a:endParaRPr>
          </a:p>
        </p:txBody>
      </p:sp>
      <p:sp>
        <p:nvSpPr>
          <p:cNvPr id="339" name="object 305"/>
          <p:cNvSpPr/>
          <p:nvPr>
            <p:custDataLst>
              <p:tags r:id="rId288"/>
            </p:custDataLst>
          </p:nvPr>
        </p:nvSpPr>
        <p:spPr>
          <a:xfrm>
            <a:off x="8972550" y="2639060"/>
            <a:ext cx="2270760" cy="3685540"/>
          </a:xfrm>
          <a:custGeom>
            <a:avLst/>
            <a:gdLst/>
            <a:ahLst/>
            <a:cxnLst/>
            <a:rect l="l" t="t" r="r" b="b"/>
            <a:pathLst>
              <a:path w="2270759" h="3685540">
                <a:moveTo>
                  <a:pt x="0" y="378460"/>
                </a:moveTo>
                <a:lnTo>
                  <a:pt x="2948" y="330982"/>
                </a:lnTo>
                <a:lnTo>
                  <a:pt x="11557" y="285265"/>
                </a:lnTo>
                <a:lnTo>
                  <a:pt x="25471" y="241664"/>
                </a:lnTo>
                <a:lnTo>
                  <a:pt x="44337" y="200533"/>
                </a:lnTo>
                <a:lnTo>
                  <a:pt x="67800" y="162227"/>
                </a:lnTo>
                <a:lnTo>
                  <a:pt x="95506" y="127099"/>
                </a:lnTo>
                <a:lnTo>
                  <a:pt x="127099" y="95506"/>
                </a:lnTo>
                <a:lnTo>
                  <a:pt x="162227" y="67800"/>
                </a:lnTo>
                <a:lnTo>
                  <a:pt x="200533" y="44337"/>
                </a:lnTo>
                <a:lnTo>
                  <a:pt x="241664" y="25471"/>
                </a:lnTo>
                <a:lnTo>
                  <a:pt x="285265" y="11557"/>
                </a:lnTo>
                <a:lnTo>
                  <a:pt x="330982" y="2948"/>
                </a:lnTo>
                <a:lnTo>
                  <a:pt x="378460" y="0"/>
                </a:lnTo>
                <a:lnTo>
                  <a:pt x="1892301" y="0"/>
                </a:lnTo>
                <a:lnTo>
                  <a:pt x="1939778" y="2948"/>
                </a:lnTo>
                <a:lnTo>
                  <a:pt x="1985495" y="11557"/>
                </a:lnTo>
                <a:lnTo>
                  <a:pt x="2029096" y="25471"/>
                </a:lnTo>
                <a:lnTo>
                  <a:pt x="2070227" y="44337"/>
                </a:lnTo>
                <a:lnTo>
                  <a:pt x="2108533" y="67800"/>
                </a:lnTo>
                <a:lnTo>
                  <a:pt x="2143661" y="95506"/>
                </a:lnTo>
                <a:lnTo>
                  <a:pt x="2175254" y="127099"/>
                </a:lnTo>
                <a:lnTo>
                  <a:pt x="2202960" y="162227"/>
                </a:lnTo>
                <a:lnTo>
                  <a:pt x="2226423" y="200533"/>
                </a:lnTo>
                <a:lnTo>
                  <a:pt x="2245289" y="241664"/>
                </a:lnTo>
                <a:lnTo>
                  <a:pt x="2259203" y="285265"/>
                </a:lnTo>
                <a:lnTo>
                  <a:pt x="2267812" y="330982"/>
                </a:lnTo>
                <a:lnTo>
                  <a:pt x="2270761" y="378460"/>
                </a:lnTo>
                <a:lnTo>
                  <a:pt x="2270761" y="3306559"/>
                </a:lnTo>
                <a:lnTo>
                  <a:pt x="2267812" y="3354035"/>
                </a:lnTo>
                <a:lnTo>
                  <a:pt x="2259203" y="3399750"/>
                </a:lnTo>
                <a:lnTo>
                  <a:pt x="2245289" y="3443351"/>
                </a:lnTo>
                <a:lnTo>
                  <a:pt x="2226423" y="3484483"/>
                </a:lnTo>
                <a:lnTo>
                  <a:pt x="2202960" y="3522790"/>
                </a:lnTo>
                <a:lnTo>
                  <a:pt x="2175254" y="3557919"/>
                </a:lnTo>
                <a:lnTo>
                  <a:pt x="2143661" y="3589515"/>
                </a:lnTo>
                <a:lnTo>
                  <a:pt x="2108533" y="3617223"/>
                </a:lnTo>
                <a:lnTo>
                  <a:pt x="2070227" y="3640688"/>
                </a:lnTo>
                <a:lnTo>
                  <a:pt x="2029096" y="3659557"/>
                </a:lnTo>
                <a:lnTo>
                  <a:pt x="1985495" y="3673473"/>
                </a:lnTo>
                <a:lnTo>
                  <a:pt x="1939778" y="3682083"/>
                </a:lnTo>
                <a:lnTo>
                  <a:pt x="1892301" y="3685032"/>
                </a:lnTo>
                <a:lnTo>
                  <a:pt x="378460" y="3685032"/>
                </a:lnTo>
                <a:lnTo>
                  <a:pt x="330982" y="3682083"/>
                </a:lnTo>
                <a:lnTo>
                  <a:pt x="285265" y="3673473"/>
                </a:lnTo>
                <a:lnTo>
                  <a:pt x="241664" y="3659557"/>
                </a:lnTo>
                <a:lnTo>
                  <a:pt x="200533" y="3640688"/>
                </a:lnTo>
                <a:lnTo>
                  <a:pt x="162227" y="3617223"/>
                </a:lnTo>
                <a:lnTo>
                  <a:pt x="127099" y="3589515"/>
                </a:lnTo>
                <a:lnTo>
                  <a:pt x="95506" y="3557919"/>
                </a:lnTo>
                <a:lnTo>
                  <a:pt x="67800" y="3522790"/>
                </a:lnTo>
                <a:lnTo>
                  <a:pt x="44337" y="3484483"/>
                </a:lnTo>
                <a:lnTo>
                  <a:pt x="25471" y="3443351"/>
                </a:lnTo>
                <a:lnTo>
                  <a:pt x="11557" y="3399750"/>
                </a:lnTo>
                <a:lnTo>
                  <a:pt x="2948" y="3354035"/>
                </a:lnTo>
                <a:lnTo>
                  <a:pt x="0" y="3306559"/>
                </a:lnTo>
                <a:lnTo>
                  <a:pt x="0" y="378460"/>
                </a:lnTo>
                <a:close/>
              </a:path>
            </a:pathLst>
          </a:custGeom>
          <a:ln w="19050">
            <a:solidFill>
              <a:srgbClr val="1AADDB"/>
            </a:solidFill>
          </a:ln>
        </p:spPr>
        <p:txBody>
          <a:bodyPr wrap="square" lIns="0" tIns="0" rIns="0" bIns="0" rtlCol="0" anchor="ctr" anchorCtr="0"/>
          <a:lstStyle/>
          <a:p>
            <a:endParaRPr>
              <a:latin typeface="微软雅黑" panose="020B0503020204020204" charset="-122"/>
              <a:ea typeface="微软雅黑" panose="020B0503020204020204" charset="-122"/>
            </a:endParaRPr>
          </a:p>
        </p:txBody>
      </p:sp>
      <p:graphicFrame>
        <p:nvGraphicFramePr>
          <p:cNvPr id="340" name="object 307"/>
          <p:cNvGraphicFramePr>
            <a:graphicFrameLocks noGrp="1"/>
          </p:cNvGraphicFramePr>
          <p:nvPr>
            <p:custDataLst>
              <p:tags r:id="rId289"/>
            </p:custDataLst>
          </p:nvPr>
        </p:nvGraphicFramePr>
        <p:xfrm>
          <a:off x="6090580" y="2946969"/>
          <a:ext cx="4941557" cy="396240"/>
        </p:xfrm>
        <a:graphic>
          <a:graphicData uri="http://schemas.openxmlformats.org/drawingml/2006/table">
            <a:tbl>
              <a:tblPr firstRow="1" bandRow="1">
                <a:tableStyleId>{2D5ABB26-0587-4C30-8999-92F81FD0307C}</a:tableStyleId>
              </a:tblPr>
              <a:tblGrid>
                <a:gridCol w="576224"/>
                <a:gridCol w="1900554"/>
                <a:gridCol w="564224"/>
                <a:gridCol w="1900555"/>
              </a:tblGrid>
              <a:tr h="213360">
                <a:tc>
                  <a:txBody>
                    <a:bodyPr/>
                    <a:lstStyle/>
                    <a:p>
                      <a:endParaRPr sz="1400">
                        <a:latin typeface="微软雅黑" panose="020B0503020204020204" charset="-122"/>
                        <a:ea typeface="微软雅黑" panose="020B0503020204020204" charset="-122"/>
                        <a:cs typeface="微软雅黑" panose="020B0503020204020204" charset="-122"/>
                      </a:endParaRPr>
                    </a:p>
                  </a:txBody>
                  <a:tcPr marL="0" marR="0" marT="0" marB="0" anchor="ctr">
                    <a:lnB w="12700">
                      <a:solidFill>
                        <a:srgbClr val="000000"/>
                      </a:solidFill>
                      <a:prstDash val="solid"/>
                    </a:lnB>
                  </a:tcPr>
                </a:tc>
                <a:tc rowSpan="2">
                  <a:txBody>
                    <a:bodyPr/>
                    <a:lstStyle/>
                    <a:p>
                      <a:pPr marL="416560">
                        <a:lnSpc>
                          <a:spcPct val="100000"/>
                        </a:lnSpc>
                        <a:spcBef>
                          <a:spcPts val="480"/>
                        </a:spcBef>
                      </a:pPr>
                      <a:r>
                        <a:rPr sz="1200" b="1" i="1" spc="-5" dirty="0">
                          <a:solidFill>
                            <a:srgbClr val="FFFFFF"/>
                          </a:solidFill>
                          <a:latin typeface="微软雅黑" panose="020B0503020204020204" charset="-122"/>
                          <a:ea typeface="微软雅黑" panose="020B0503020204020204" charset="-122"/>
                          <a:cs typeface="微软雅黑" panose="020B0503020204020204" charset="-122"/>
                        </a:rPr>
                        <a:t>第三次工业革命</a:t>
                      </a:r>
                      <a:endParaRPr sz="1200" b="1" i="1" spc="-5" dirty="0">
                        <a:solidFill>
                          <a:srgbClr val="FFFFFF"/>
                        </a:solidFill>
                        <a:latin typeface="微软雅黑" panose="020B0503020204020204" charset="-122"/>
                        <a:ea typeface="微软雅黑" panose="020B0503020204020204" charset="-122"/>
                        <a:cs typeface="微软雅黑" panose="020B0503020204020204" charset="-122"/>
                      </a:endParaRPr>
                    </a:p>
                  </a:txBody>
                  <a:tcPr marL="0" marR="0" marT="0" marB="0" anchor="ctr">
                    <a:lnT w="58736">
                      <a:solidFill>
                        <a:srgbClr val="FFFFFF"/>
                      </a:solidFill>
                      <a:prstDash val="solid"/>
                    </a:lnT>
                    <a:lnB w="79822">
                      <a:solidFill>
                        <a:srgbClr val="FFFFFF"/>
                      </a:solidFill>
                      <a:prstDash val="solid"/>
                    </a:lnB>
                    <a:solidFill>
                      <a:schemeClr val="accent6"/>
                    </a:solidFill>
                  </a:tcPr>
                </a:tc>
                <a:tc>
                  <a:txBody>
                    <a:bodyPr/>
                    <a:lstStyle/>
                    <a:p>
                      <a:endParaRPr sz="1200">
                        <a:latin typeface="微软雅黑" panose="020B0503020204020204" charset="-122"/>
                        <a:ea typeface="微软雅黑" panose="020B0503020204020204" charset="-122"/>
                        <a:cs typeface="微软雅黑" panose="020B0503020204020204" charset="-122"/>
                      </a:endParaRPr>
                    </a:p>
                  </a:txBody>
                  <a:tcPr marL="0" marR="0" marT="0" marB="0" anchor="ctr">
                    <a:lnB w="12826">
                      <a:solidFill>
                        <a:srgbClr val="000000"/>
                      </a:solidFill>
                      <a:prstDash val="solid"/>
                    </a:lnB>
                  </a:tcPr>
                </a:tc>
                <a:tc rowSpan="2">
                  <a:txBody>
                    <a:bodyPr/>
                    <a:lstStyle/>
                    <a:p>
                      <a:pPr marL="416560">
                        <a:lnSpc>
                          <a:spcPct val="100000"/>
                        </a:lnSpc>
                        <a:spcBef>
                          <a:spcPts val="440"/>
                        </a:spcBef>
                      </a:pPr>
                      <a:r>
                        <a:rPr sz="1200" b="1" i="1" spc="-5" dirty="0">
                          <a:solidFill>
                            <a:srgbClr val="FFFFFF"/>
                          </a:solidFill>
                          <a:latin typeface="微软雅黑" panose="020B0503020204020204" charset="-122"/>
                          <a:ea typeface="微软雅黑" panose="020B0503020204020204" charset="-122"/>
                          <a:cs typeface="微软雅黑" panose="020B0503020204020204" charset="-122"/>
                        </a:rPr>
                        <a:t>第四次工业革命</a:t>
                      </a:r>
                      <a:endParaRPr sz="1200" b="1" i="1" spc="-5" dirty="0">
                        <a:solidFill>
                          <a:srgbClr val="FFFFFF"/>
                        </a:solidFill>
                        <a:latin typeface="微软雅黑" panose="020B0503020204020204" charset="-122"/>
                        <a:ea typeface="微软雅黑" panose="020B0503020204020204" charset="-122"/>
                        <a:cs typeface="微软雅黑" panose="020B0503020204020204" charset="-122"/>
                      </a:endParaRPr>
                    </a:p>
                  </a:txBody>
                  <a:tcPr marL="0" marR="0" marT="0" marB="0" anchor="ctr">
                    <a:lnT w="69531">
                      <a:solidFill>
                        <a:srgbClr val="FFFFFF"/>
                      </a:solidFill>
                      <a:prstDash val="solid"/>
                    </a:lnT>
                    <a:lnB w="70551">
                      <a:solidFill>
                        <a:srgbClr val="FFFFFF"/>
                      </a:solidFill>
                      <a:prstDash val="solid"/>
                    </a:lnB>
                    <a:solidFill>
                      <a:schemeClr val="accent6"/>
                    </a:solidFill>
                  </a:tcPr>
                </a:tc>
              </a:tr>
              <a:tr h="174085">
                <a:tc>
                  <a:txBody>
                    <a:bodyPr/>
                    <a:lstStyle/>
                    <a:p>
                      <a:endParaRPr sz="1200">
                        <a:latin typeface="微软雅黑" panose="020B0503020204020204" charset="-122"/>
                        <a:ea typeface="微软雅黑" panose="020B0503020204020204" charset="-122"/>
                        <a:cs typeface="微软雅黑" panose="020B0503020204020204" charset="-122"/>
                      </a:endParaRPr>
                    </a:p>
                  </a:txBody>
                  <a:tcPr marL="0" marR="0" marT="0" marB="0" anchor="ctr">
                    <a:lnT w="12700">
                      <a:solidFill>
                        <a:srgbClr val="000000"/>
                      </a:solidFill>
                      <a:prstDash val="solid"/>
                    </a:lnT>
                  </a:tcPr>
                </a:tc>
                <a:tc vMerge="1">
                  <a:tcPr marL="0" marR="0" marT="0" marB="0">
                    <a:lnT w="58736">
                      <a:solidFill>
                        <a:srgbClr val="FFFFFF"/>
                      </a:solidFill>
                      <a:prstDash val="solid"/>
                    </a:lnT>
                    <a:lnB w="79822">
                      <a:solidFill>
                        <a:srgbClr val="FFFFFF"/>
                      </a:solidFill>
                      <a:prstDash val="solid"/>
                    </a:lnB>
                    <a:solidFill>
                      <a:srgbClr val="0A3576"/>
                    </a:solidFill>
                  </a:tcPr>
                </a:tc>
                <a:tc>
                  <a:txBody>
                    <a:bodyPr/>
                    <a:lstStyle/>
                    <a:p>
                      <a:endParaRPr sz="1200">
                        <a:latin typeface="微软雅黑" panose="020B0503020204020204" charset="-122"/>
                        <a:ea typeface="微软雅黑" panose="020B0503020204020204" charset="-122"/>
                        <a:cs typeface="微软雅黑" panose="020B0503020204020204" charset="-122"/>
                      </a:endParaRPr>
                    </a:p>
                  </a:txBody>
                  <a:tcPr marL="0" marR="0" marT="0" marB="0" anchor="ctr">
                    <a:lnT w="12826">
                      <a:solidFill>
                        <a:srgbClr val="000000"/>
                      </a:solidFill>
                      <a:prstDash val="solid"/>
                    </a:lnT>
                  </a:tcPr>
                </a:tc>
                <a:tc vMerge="1">
                  <a:tcPr marL="0" marR="0" marT="0" marB="0">
                    <a:lnT w="69531">
                      <a:solidFill>
                        <a:srgbClr val="FFFFFF"/>
                      </a:solidFill>
                      <a:prstDash val="solid"/>
                    </a:lnT>
                    <a:lnB w="70551">
                      <a:solidFill>
                        <a:srgbClr val="FFFFFF"/>
                      </a:solidFill>
                      <a:prstDash val="solid"/>
                    </a:lnB>
                    <a:solidFill>
                      <a:srgbClr val="0A3576"/>
                    </a:solidFill>
                  </a:tcPr>
                </a:tc>
              </a:tr>
            </a:tbl>
          </a:graphicData>
        </a:graphic>
      </p:graphicFrame>
      <p:sp>
        <p:nvSpPr>
          <p:cNvPr id="341" name="object 308"/>
          <p:cNvSpPr txBox="1"/>
          <p:nvPr>
            <p:custDataLst>
              <p:tags r:id="rId290"/>
            </p:custDataLst>
          </p:nvPr>
        </p:nvSpPr>
        <p:spPr>
          <a:xfrm>
            <a:off x="4237301" y="3021646"/>
            <a:ext cx="1900555" cy="300355"/>
          </a:xfrm>
          <a:prstGeom prst="rect">
            <a:avLst/>
          </a:prstGeom>
          <a:solidFill>
            <a:schemeClr val="accent6"/>
          </a:solidFill>
        </p:spPr>
        <p:txBody>
          <a:bodyPr vert="horz" wrap="square" lIns="0" tIns="58419" rIns="0" bIns="0" rtlCol="0" anchor="ctr" anchorCtr="0">
            <a:spAutoFit/>
          </a:bodyPr>
          <a:lstStyle/>
          <a:p>
            <a:pPr marL="416560">
              <a:lnSpc>
                <a:spcPct val="100000"/>
              </a:lnSpc>
              <a:spcBef>
                <a:spcPts val="460"/>
              </a:spcBef>
            </a:pPr>
            <a:r>
              <a:rPr sz="1200" b="1" i="1" spc="-5" dirty="0">
                <a:solidFill>
                  <a:srgbClr val="FFFFFF"/>
                </a:solidFill>
                <a:latin typeface="微软雅黑" panose="020B0503020204020204" charset="-122"/>
                <a:ea typeface="微软雅黑" panose="020B0503020204020204" charset="-122"/>
                <a:cs typeface="微软雅黑" panose="020B0503020204020204" charset="-122"/>
              </a:rPr>
              <a:t>第二次工业革命</a:t>
            </a:r>
            <a:endParaRPr sz="1200" b="1" i="1" spc="-5" dirty="0">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342" name="object 309"/>
          <p:cNvSpPr txBox="1"/>
          <p:nvPr>
            <p:custDataLst>
              <p:tags r:id="rId291"/>
            </p:custDataLst>
          </p:nvPr>
        </p:nvSpPr>
        <p:spPr>
          <a:xfrm>
            <a:off x="1772521" y="3021646"/>
            <a:ext cx="1900555" cy="300355"/>
          </a:xfrm>
          <a:prstGeom prst="rect">
            <a:avLst/>
          </a:prstGeom>
          <a:solidFill>
            <a:schemeClr val="accent6"/>
          </a:solidFill>
        </p:spPr>
        <p:txBody>
          <a:bodyPr vert="horz" wrap="square" lIns="0" tIns="58419" rIns="0" bIns="0" rtlCol="0" anchor="ctr" anchorCtr="0">
            <a:spAutoFit/>
          </a:bodyPr>
          <a:lstStyle/>
          <a:p>
            <a:pPr marL="416560">
              <a:lnSpc>
                <a:spcPct val="100000"/>
              </a:lnSpc>
              <a:spcBef>
                <a:spcPts val="460"/>
              </a:spcBef>
            </a:pPr>
            <a:r>
              <a:rPr sz="1200" b="1" i="1" spc="-5" dirty="0">
                <a:solidFill>
                  <a:srgbClr val="FFFFFF"/>
                </a:solidFill>
                <a:latin typeface="微软雅黑" panose="020B0503020204020204" charset="-122"/>
                <a:ea typeface="微软雅黑" panose="020B0503020204020204" charset="-122"/>
                <a:cs typeface="微软雅黑" panose="020B0503020204020204" charset="-122"/>
              </a:rPr>
              <a:t>第一次工业革命</a:t>
            </a:r>
            <a:endParaRPr sz="1200" b="1" i="1" spc="-5" dirty="0">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15" name="文本占位符 14"/>
          <p:cNvSpPr>
            <a:spLocks noGrp="1"/>
          </p:cNvSpPr>
          <p:nvPr>
            <p:ph type="body" sz="quarter" idx="13"/>
          </p:nvPr>
        </p:nvSpPr>
        <p:spPr>
          <a:xfrm>
            <a:off x="93345" y="52705"/>
            <a:ext cx="11564620" cy="544830"/>
          </a:xfrm>
        </p:spPr>
        <p:txBody>
          <a:bodyPr/>
          <a:lstStyle/>
          <a:p>
            <a:r>
              <a:rPr lang="zh-CN" altLang="en-US" sz="2400" b="1" kern="0" spc="-5">
                <a:latin typeface="微软雅黑" panose="020B0503020204020204" charset="-122"/>
                <a:ea typeface="微软雅黑" panose="020B0503020204020204" charset="-122"/>
                <a:cs typeface="微软雅黑" panose="020B0503020204020204" charset="-122"/>
              </a:rPr>
              <a:t>全球制造业发展进入</a:t>
            </a:r>
            <a:r>
              <a:rPr lang="en-US" altLang="zh-CN" sz="2400" b="1" kern="0" spc="-5">
                <a:latin typeface="微软雅黑" panose="020B0503020204020204" charset="-122"/>
                <a:ea typeface="微软雅黑" panose="020B0503020204020204" charset="-122"/>
                <a:cs typeface="微软雅黑" panose="020B0503020204020204" charset="-122"/>
              </a:rPr>
              <a:t>4.0</a:t>
            </a:r>
            <a:r>
              <a:rPr lang="zh-CN" altLang="en-US" sz="2400" b="1" kern="0" spc="-5">
                <a:latin typeface="微软雅黑" panose="020B0503020204020204" charset="-122"/>
                <a:ea typeface="微软雅黑" panose="020B0503020204020204" charset="-122"/>
                <a:cs typeface="微软雅黑" panose="020B0503020204020204" charset="-122"/>
              </a:rPr>
              <a:t>阶段，新老技术周期更迭，制造业基础将被重塑</a:t>
            </a:r>
            <a:endParaRPr lang="zh-CN" altLang="en-US" sz="2400" b="1" kern="0" spc="-5">
              <a:latin typeface="微软雅黑" panose="020B0503020204020204" charset="-122"/>
              <a:ea typeface="微软雅黑" panose="020B0503020204020204" charset="-122"/>
              <a:cs typeface="微软雅黑" panose="020B0503020204020204" charset="-122"/>
            </a:endParaRPr>
          </a:p>
          <a:p>
            <a:endParaRPr lang="zh-CN"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4" name="肘形连接符 99"/>
          <p:cNvCxnSpPr>
            <a:stCxn id="11" idx="0"/>
            <a:endCxn id="19" idx="3"/>
          </p:cNvCxnSpPr>
          <p:nvPr/>
        </p:nvCxnSpPr>
        <p:spPr>
          <a:xfrm rot="5400000" flipH="1" flipV="1">
            <a:off x="8394716" y="2912826"/>
            <a:ext cx="1947132" cy="685314"/>
          </a:xfrm>
          <a:prstGeom prst="bentConnector3">
            <a:avLst>
              <a:gd name="adj1" fmla="val 35912"/>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120950" y="4229049"/>
            <a:ext cx="1294134" cy="3218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合同数据决策</a:t>
            </a:r>
            <a:endPar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5" name="矩形 4"/>
          <p:cNvSpPr/>
          <p:nvPr/>
        </p:nvSpPr>
        <p:spPr>
          <a:xfrm>
            <a:off x="1497218" y="4229049"/>
            <a:ext cx="1294134" cy="321851"/>
          </a:xfrm>
          <a:prstGeom prst="rect">
            <a:avLst/>
          </a:prstGeom>
          <a:solidFill>
            <a:srgbClr val="305EB6"/>
          </a:solidFill>
          <a:ln>
            <a:solidFill>
              <a:srgbClr val="9CB6E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sym typeface="Helvetica" pitchFamily="2" charset="0"/>
              </a:rPr>
              <a:t>相对方管理</a:t>
            </a:r>
            <a:endParaRPr kumimoji="1"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sym typeface="Helvetica" pitchFamily="2" charset="0"/>
            </a:endParaRPr>
          </a:p>
        </p:txBody>
      </p:sp>
      <p:sp>
        <p:nvSpPr>
          <p:cNvPr id="6" name="矩形 5"/>
          <p:cNvSpPr/>
          <p:nvPr/>
        </p:nvSpPr>
        <p:spPr>
          <a:xfrm>
            <a:off x="2873486" y="4229049"/>
            <a:ext cx="1294134" cy="3218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格式合同管理</a:t>
            </a:r>
            <a:endPar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7" name="矩形 6"/>
          <p:cNvSpPr/>
          <p:nvPr/>
        </p:nvSpPr>
        <p:spPr>
          <a:xfrm>
            <a:off x="4249754" y="4229049"/>
            <a:ext cx="1294134" cy="321851"/>
          </a:xfrm>
          <a:prstGeom prst="rect">
            <a:avLst/>
          </a:prstGeom>
          <a:solidFill>
            <a:srgbClr val="ED6200"/>
          </a:solidFill>
          <a:ln>
            <a:solidFill>
              <a:srgbClr val="ED62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合同起草</a:t>
            </a:r>
            <a:endPar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8" name="矩形 7"/>
          <p:cNvSpPr/>
          <p:nvPr/>
        </p:nvSpPr>
        <p:spPr>
          <a:xfrm>
            <a:off x="5626022" y="4229049"/>
            <a:ext cx="1294134" cy="321851"/>
          </a:xfrm>
          <a:prstGeom prst="rect">
            <a:avLst/>
          </a:prstGeom>
          <a:solidFill>
            <a:srgbClr val="54CCCD"/>
          </a:solidFill>
          <a:ln>
            <a:solidFill>
              <a:srgbClr val="54CCC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合同审批</a:t>
            </a:r>
            <a:endPar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10" name="矩形 9"/>
          <p:cNvSpPr/>
          <p:nvPr/>
        </p:nvSpPr>
        <p:spPr>
          <a:xfrm>
            <a:off x="7002290" y="4229049"/>
            <a:ext cx="1294134" cy="321851"/>
          </a:xfrm>
          <a:prstGeom prst="rect">
            <a:avLst/>
          </a:prstGeom>
          <a:solidFill>
            <a:srgbClr val="48BB4F"/>
          </a:solidFill>
          <a:ln>
            <a:solidFill>
              <a:srgbClr val="48BB4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合同签署</a:t>
            </a:r>
            <a:endPar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11" name="矩形 10"/>
          <p:cNvSpPr/>
          <p:nvPr/>
        </p:nvSpPr>
        <p:spPr>
          <a:xfrm>
            <a:off x="8378558" y="4229049"/>
            <a:ext cx="1294134" cy="321851"/>
          </a:xfrm>
          <a:prstGeom prst="rect">
            <a:avLst/>
          </a:prstGeom>
          <a:solidFill>
            <a:srgbClr val="0070C0"/>
          </a:solid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合同履约</a:t>
            </a:r>
            <a:endPar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12" name="矩形 11"/>
          <p:cNvSpPr/>
          <p:nvPr/>
        </p:nvSpPr>
        <p:spPr>
          <a:xfrm>
            <a:off x="9754824" y="4229049"/>
            <a:ext cx="1294134" cy="321851"/>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合同归档</a:t>
            </a:r>
            <a:endPar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13" name="罐形 19"/>
          <p:cNvSpPr/>
          <p:nvPr/>
        </p:nvSpPr>
        <p:spPr>
          <a:xfrm>
            <a:off x="1281679" y="2388231"/>
            <a:ext cx="1176567" cy="455390"/>
          </a:xfrm>
          <a:prstGeom prst="can">
            <a:avLst/>
          </a:prstGeom>
          <a:solidFill>
            <a:srgbClr val="305EB6"/>
          </a:solidFill>
          <a:ln>
            <a:solidFill>
              <a:srgbClr val="9CB6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sym typeface="Helvetica" pitchFamily="2" charset="0"/>
              </a:rPr>
              <a:t>主数据平台</a:t>
            </a:r>
            <a:endParaRPr kumimoji="1"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sym typeface="Helvetica" pitchFamily="2" charset="0"/>
            </a:endParaRPr>
          </a:p>
        </p:txBody>
      </p:sp>
      <p:sp>
        <p:nvSpPr>
          <p:cNvPr id="14" name="罐形 20"/>
          <p:cNvSpPr/>
          <p:nvPr/>
        </p:nvSpPr>
        <p:spPr>
          <a:xfrm>
            <a:off x="2525023" y="2401294"/>
            <a:ext cx="1176567" cy="455390"/>
          </a:xfrm>
          <a:prstGeom prst="can">
            <a:avLst/>
          </a:prstGeom>
          <a:solidFill>
            <a:srgbClr val="305EB6"/>
          </a:solidFill>
          <a:ln>
            <a:solidFill>
              <a:srgbClr val="9CB6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sym typeface="Helvetica" pitchFamily="2" charset="0"/>
              </a:rPr>
              <a:t>CRM</a:t>
            </a:r>
            <a:r>
              <a:rPr kumimoji="1"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sym typeface="Helvetica" pitchFamily="2" charset="0"/>
              </a:rPr>
              <a:t>系统</a:t>
            </a:r>
            <a:endParaRPr kumimoji="1"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sym typeface="Helvetica" pitchFamily="2" charset="0"/>
            </a:endParaRPr>
          </a:p>
        </p:txBody>
      </p:sp>
      <p:sp>
        <p:nvSpPr>
          <p:cNvPr id="15" name="罐形 21"/>
          <p:cNvSpPr/>
          <p:nvPr/>
        </p:nvSpPr>
        <p:spPr>
          <a:xfrm>
            <a:off x="3779486" y="2401294"/>
            <a:ext cx="1176567" cy="455390"/>
          </a:xfrm>
          <a:prstGeom prst="can">
            <a:avLst/>
          </a:prstGeom>
          <a:solidFill>
            <a:srgbClr val="305EB6"/>
          </a:solidFill>
          <a:ln>
            <a:solidFill>
              <a:srgbClr val="9CB6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sym typeface="Helvetica" pitchFamily="2" charset="0"/>
              </a:rPr>
              <a:t>SRM</a:t>
            </a:r>
            <a:r>
              <a:rPr kumimoji="1"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sym typeface="Helvetica" pitchFamily="2" charset="0"/>
              </a:rPr>
              <a:t>系统</a:t>
            </a:r>
            <a:endParaRPr kumimoji="1"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sym typeface="Helvetica" pitchFamily="2" charset="0"/>
            </a:endParaRPr>
          </a:p>
        </p:txBody>
      </p:sp>
      <p:sp>
        <p:nvSpPr>
          <p:cNvPr id="16" name="罐形 22"/>
          <p:cNvSpPr/>
          <p:nvPr/>
        </p:nvSpPr>
        <p:spPr>
          <a:xfrm>
            <a:off x="5229894" y="1927522"/>
            <a:ext cx="1176567" cy="455390"/>
          </a:xfrm>
          <a:prstGeom prst="can">
            <a:avLst/>
          </a:prstGeom>
          <a:solidFill>
            <a:srgbClr val="ED6200"/>
          </a:solidFill>
          <a:ln>
            <a:solidFill>
              <a:srgbClr val="ED62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项目管理</a:t>
            </a:r>
            <a:endPar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17" name="罐形 23"/>
          <p:cNvSpPr/>
          <p:nvPr/>
        </p:nvSpPr>
        <p:spPr>
          <a:xfrm>
            <a:off x="6473238" y="1927522"/>
            <a:ext cx="1176567" cy="455390"/>
          </a:xfrm>
          <a:prstGeom prst="can">
            <a:avLst/>
          </a:prstGeom>
          <a:solidFill>
            <a:srgbClr val="ED6200"/>
          </a:solidFill>
          <a:ln>
            <a:solidFill>
              <a:srgbClr val="ED62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预算系统</a:t>
            </a:r>
            <a:endPar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18" name="罐形 24"/>
          <p:cNvSpPr/>
          <p:nvPr/>
        </p:nvSpPr>
        <p:spPr>
          <a:xfrm>
            <a:off x="7797255" y="1863737"/>
            <a:ext cx="1176567" cy="455390"/>
          </a:xfrm>
          <a:prstGeom prst="can">
            <a:avLst/>
          </a:prstGeom>
          <a:solidFill>
            <a:srgbClr val="0070C0"/>
          </a:solid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ERP/</a:t>
            </a:r>
            <a:r>
              <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库存</a:t>
            </a:r>
            <a:endPar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19" name="罐形 25"/>
          <p:cNvSpPr/>
          <p:nvPr/>
        </p:nvSpPr>
        <p:spPr>
          <a:xfrm>
            <a:off x="9122655" y="1826527"/>
            <a:ext cx="1176567" cy="455390"/>
          </a:xfrm>
          <a:prstGeom prst="can">
            <a:avLst/>
          </a:prstGeom>
          <a:solidFill>
            <a:srgbClr val="0070C0"/>
          </a:solid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ERP</a:t>
            </a:r>
            <a:r>
              <a:rPr kumimoji="0" lang="en-US" altLang="zh-CN"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a:t>
            </a:r>
            <a:r>
              <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核算</a:t>
            </a:r>
            <a:endPar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0" name="罐形 26"/>
          <p:cNvSpPr/>
          <p:nvPr/>
        </p:nvSpPr>
        <p:spPr>
          <a:xfrm>
            <a:off x="179734" y="3354891"/>
            <a:ext cx="1176567" cy="455390"/>
          </a:xfrm>
          <a:prstGeom prst="ca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BI</a:t>
            </a:r>
            <a:r>
              <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系统</a:t>
            </a:r>
            <a:endPar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1" name="罐形 27"/>
          <p:cNvSpPr/>
          <p:nvPr/>
        </p:nvSpPr>
        <p:spPr>
          <a:xfrm>
            <a:off x="5789011" y="5574804"/>
            <a:ext cx="1176567" cy="455390"/>
          </a:xfrm>
          <a:prstGeom prst="can">
            <a:avLst/>
          </a:prstGeom>
          <a:solidFill>
            <a:srgbClr val="48BB4F"/>
          </a:solidFill>
          <a:ln>
            <a:solidFill>
              <a:srgbClr val="6699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电子合同</a:t>
            </a:r>
            <a:endPar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2" name="罐形 28"/>
          <p:cNvSpPr/>
          <p:nvPr/>
        </p:nvSpPr>
        <p:spPr>
          <a:xfrm>
            <a:off x="2932641" y="5574804"/>
            <a:ext cx="1176567" cy="455390"/>
          </a:xfrm>
          <a:prstGeom prst="can">
            <a:avLst/>
          </a:prstGeom>
          <a:solidFill>
            <a:srgbClr val="48BB4F"/>
          </a:solidFill>
          <a:ln>
            <a:solidFill>
              <a:srgbClr val="6699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电子签章</a:t>
            </a:r>
            <a:endPar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3" name="罐形 29"/>
          <p:cNvSpPr/>
          <p:nvPr/>
        </p:nvSpPr>
        <p:spPr>
          <a:xfrm>
            <a:off x="8645381" y="5574804"/>
            <a:ext cx="1176567" cy="455390"/>
          </a:xfrm>
          <a:prstGeom prst="can">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影像系统</a:t>
            </a:r>
            <a:endPar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4" name="罐形 30"/>
          <p:cNvSpPr/>
          <p:nvPr/>
        </p:nvSpPr>
        <p:spPr>
          <a:xfrm>
            <a:off x="10073566" y="5574804"/>
            <a:ext cx="1176567" cy="455390"/>
          </a:xfrm>
          <a:prstGeom prst="can">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档案系统</a:t>
            </a:r>
            <a:endPar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5" name="罐形 31"/>
          <p:cNvSpPr/>
          <p:nvPr/>
        </p:nvSpPr>
        <p:spPr>
          <a:xfrm>
            <a:off x="1497218" y="5222105"/>
            <a:ext cx="1176567" cy="455390"/>
          </a:xfrm>
          <a:prstGeom prst="can">
            <a:avLst/>
          </a:prstGeom>
          <a:solidFill>
            <a:srgbClr val="305EB6"/>
          </a:solidFill>
          <a:ln>
            <a:solidFill>
              <a:srgbClr val="9CB6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sym typeface="Helvetica" pitchFamily="2" charset="0"/>
              </a:rPr>
              <a:t>企业征信</a:t>
            </a:r>
            <a:endParaRPr kumimoji="1"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sym typeface="Helvetica" pitchFamily="2" charset="0"/>
            </a:endParaRPr>
          </a:p>
        </p:txBody>
      </p:sp>
      <p:cxnSp>
        <p:nvCxnSpPr>
          <p:cNvPr id="26" name="肘形连接符 33"/>
          <p:cNvCxnSpPr>
            <a:stCxn id="20" idx="3"/>
          </p:cNvCxnSpPr>
          <p:nvPr/>
        </p:nvCxnSpPr>
        <p:spPr>
          <a:xfrm rot="16200000" flipH="1">
            <a:off x="558634" y="4019664"/>
            <a:ext cx="418769" cy="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肘形连接符 36"/>
          <p:cNvCxnSpPr>
            <a:stCxn id="13" idx="3"/>
            <a:endCxn id="5" idx="0"/>
          </p:cNvCxnSpPr>
          <p:nvPr/>
        </p:nvCxnSpPr>
        <p:spPr>
          <a:xfrm rot="16200000" flipH="1">
            <a:off x="1314410" y="3399174"/>
            <a:ext cx="1385428" cy="274322"/>
          </a:xfrm>
          <a:prstGeom prst="bent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肘形连接符 38"/>
          <p:cNvCxnSpPr>
            <a:stCxn id="14" idx="3"/>
            <a:endCxn id="5" idx="0"/>
          </p:cNvCxnSpPr>
          <p:nvPr/>
        </p:nvCxnSpPr>
        <p:spPr>
          <a:xfrm rot="5400000">
            <a:off x="1942614" y="3058355"/>
            <a:ext cx="1372365" cy="969022"/>
          </a:xfrm>
          <a:prstGeom prst="bent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肘形连接符 40"/>
          <p:cNvCxnSpPr>
            <a:stCxn id="15" idx="3"/>
            <a:endCxn id="5" idx="0"/>
          </p:cNvCxnSpPr>
          <p:nvPr/>
        </p:nvCxnSpPr>
        <p:spPr>
          <a:xfrm rot="5400000">
            <a:off x="2569846" y="2431124"/>
            <a:ext cx="1372365" cy="2223485"/>
          </a:xfrm>
          <a:prstGeom prst="bent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肘形连接符 42"/>
          <p:cNvCxnSpPr>
            <a:stCxn id="16" idx="3"/>
            <a:endCxn id="7" idx="0"/>
          </p:cNvCxnSpPr>
          <p:nvPr/>
        </p:nvCxnSpPr>
        <p:spPr>
          <a:xfrm rot="5400000">
            <a:off x="4434432" y="2845302"/>
            <a:ext cx="1846137" cy="921357"/>
          </a:xfrm>
          <a:prstGeom prst="bentConnector3">
            <a:avLst>
              <a:gd name="adj1" fmla="val 33726"/>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肘形连接符 44"/>
          <p:cNvCxnSpPr>
            <a:stCxn id="7" idx="0"/>
            <a:endCxn id="17" idx="3"/>
          </p:cNvCxnSpPr>
          <p:nvPr/>
        </p:nvCxnSpPr>
        <p:spPr>
          <a:xfrm rot="5400000" flipH="1" flipV="1">
            <a:off x="5056103" y="2223631"/>
            <a:ext cx="1846137" cy="2164701"/>
          </a:xfrm>
          <a:prstGeom prst="bentConnector3">
            <a:avLst>
              <a:gd name="adj1" fmla="val 66274"/>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肘形连接符 52"/>
          <p:cNvCxnSpPr>
            <a:endCxn id="25" idx="1"/>
          </p:cNvCxnSpPr>
          <p:nvPr/>
        </p:nvCxnSpPr>
        <p:spPr>
          <a:xfrm rot="5400000">
            <a:off x="1779294" y="4857109"/>
            <a:ext cx="671205" cy="58787"/>
          </a:xfrm>
          <a:prstGeom prst="bentConnector3">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肘形连接符 54"/>
          <p:cNvCxnSpPr>
            <a:stCxn id="25" idx="1"/>
            <a:endCxn id="7" idx="2"/>
          </p:cNvCxnSpPr>
          <p:nvPr/>
        </p:nvCxnSpPr>
        <p:spPr>
          <a:xfrm rot="5400000" flipH="1" flipV="1">
            <a:off x="3155559" y="3480844"/>
            <a:ext cx="671205" cy="2811319"/>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肘形连接符 57"/>
          <p:cNvCxnSpPr>
            <a:stCxn id="25" idx="1"/>
            <a:endCxn id="10" idx="2"/>
          </p:cNvCxnSpPr>
          <p:nvPr/>
        </p:nvCxnSpPr>
        <p:spPr>
          <a:xfrm rot="5400000" flipH="1" flipV="1">
            <a:off x="4531827" y="2104576"/>
            <a:ext cx="671205" cy="5563855"/>
          </a:xfrm>
          <a:prstGeom prst="bent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肘形连接符 60"/>
          <p:cNvCxnSpPr>
            <a:stCxn id="11" idx="2"/>
            <a:endCxn id="25" idx="1"/>
          </p:cNvCxnSpPr>
          <p:nvPr/>
        </p:nvCxnSpPr>
        <p:spPr>
          <a:xfrm rot="5400000">
            <a:off x="5219962" y="1416441"/>
            <a:ext cx="671205" cy="6940123"/>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肘形连接符 3"/>
          <p:cNvCxnSpPr>
            <a:stCxn id="10" idx="2"/>
            <a:endCxn id="22" idx="1"/>
          </p:cNvCxnSpPr>
          <p:nvPr/>
        </p:nvCxnSpPr>
        <p:spPr>
          <a:xfrm rot="5400000">
            <a:off x="5073189" y="2998636"/>
            <a:ext cx="1023904" cy="4128432"/>
          </a:xfrm>
          <a:prstGeom prst="bent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肘形连接符 4"/>
          <p:cNvCxnSpPr>
            <a:stCxn id="10" idx="2"/>
            <a:endCxn id="21" idx="1"/>
          </p:cNvCxnSpPr>
          <p:nvPr/>
        </p:nvCxnSpPr>
        <p:spPr>
          <a:xfrm rot="5400000">
            <a:off x="6501374" y="4426821"/>
            <a:ext cx="1023904" cy="1272062"/>
          </a:xfrm>
          <a:prstGeom prst="bent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肘形连接符 6"/>
          <p:cNvCxnSpPr>
            <a:stCxn id="10" idx="2"/>
            <a:endCxn id="23" idx="1"/>
          </p:cNvCxnSpPr>
          <p:nvPr/>
        </p:nvCxnSpPr>
        <p:spPr>
          <a:xfrm rot="16200000" flipH="1">
            <a:off x="7929559" y="4270698"/>
            <a:ext cx="1023904" cy="1584308"/>
          </a:xfrm>
          <a:prstGeom prst="bent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肘形连接符 7"/>
          <p:cNvCxnSpPr>
            <a:stCxn id="10" idx="2"/>
            <a:endCxn id="24" idx="1"/>
          </p:cNvCxnSpPr>
          <p:nvPr/>
        </p:nvCxnSpPr>
        <p:spPr>
          <a:xfrm rot="16200000" flipH="1">
            <a:off x="8643651" y="3556605"/>
            <a:ext cx="1023904" cy="3012493"/>
          </a:xfrm>
          <a:prstGeom prst="bent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肘形连接符 92"/>
          <p:cNvCxnSpPr>
            <a:stCxn id="12" idx="2"/>
            <a:endCxn id="24" idx="1"/>
          </p:cNvCxnSpPr>
          <p:nvPr/>
        </p:nvCxnSpPr>
        <p:spPr>
          <a:xfrm rot="16200000" flipH="1">
            <a:off x="10019918" y="4932872"/>
            <a:ext cx="1023904" cy="259959"/>
          </a:xfrm>
          <a:prstGeom prst="bent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肘形连接符 8"/>
          <p:cNvCxnSpPr>
            <a:stCxn id="18" idx="3"/>
            <a:endCxn id="11" idx="0"/>
          </p:cNvCxnSpPr>
          <p:nvPr/>
        </p:nvCxnSpPr>
        <p:spPr>
          <a:xfrm rot="16200000" flipH="1">
            <a:off x="7750621" y="2954045"/>
            <a:ext cx="1909922" cy="640086"/>
          </a:xfrm>
          <a:prstGeom prst="bentConnector3">
            <a:avLst>
              <a:gd name="adj1" fmla="val 63679"/>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肘形连接符 99"/>
          <p:cNvCxnSpPr>
            <a:stCxn id="11" idx="0"/>
            <a:endCxn id="17" idx="3"/>
          </p:cNvCxnSpPr>
          <p:nvPr/>
        </p:nvCxnSpPr>
        <p:spPr>
          <a:xfrm rot="16200000" flipV="1">
            <a:off x="7120506" y="2323929"/>
            <a:ext cx="1846137" cy="1964103"/>
          </a:xfrm>
          <a:prstGeom prst="bentConnector3">
            <a:avLst>
              <a:gd name="adj1" fmla="val 37263"/>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文本框 42"/>
          <p:cNvSpPr txBox="1"/>
          <p:nvPr/>
        </p:nvSpPr>
        <p:spPr>
          <a:xfrm>
            <a:off x="209580" y="2854387"/>
            <a:ext cx="1116874" cy="400110"/>
          </a:xfrm>
          <a:prstGeom prst="rect">
            <a:avLst/>
          </a:prstGeom>
          <a:noFill/>
          <a:ln>
            <a:solidFill>
              <a:schemeClr val="bg1">
                <a:lumMod val="95000"/>
              </a:schemeClr>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分析模型</a:t>
            </a:r>
            <a:endParaRPr kumimoji="1" lang="en-US" altLang="zh-CN"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数据报表</a:t>
            </a:r>
            <a:endPar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p:txBody>
      </p:sp>
      <p:sp>
        <p:nvSpPr>
          <p:cNvPr id="44" name="文本框 43"/>
          <p:cNvSpPr txBox="1"/>
          <p:nvPr/>
        </p:nvSpPr>
        <p:spPr>
          <a:xfrm>
            <a:off x="1311525" y="1988818"/>
            <a:ext cx="1116874" cy="246221"/>
          </a:xfrm>
          <a:prstGeom prst="rect">
            <a:avLst/>
          </a:prstGeom>
          <a:noFill/>
          <a:ln>
            <a:solidFill>
              <a:schemeClr val="bg1">
                <a:lumMod val="95000"/>
              </a:schemeClr>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主数据同步</a:t>
            </a:r>
            <a:endPar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p:txBody>
      </p:sp>
      <p:sp>
        <p:nvSpPr>
          <p:cNvPr id="45" name="文本框 44"/>
          <p:cNvSpPr txBox="1"/>
          <p:nvPr/>
        </p:nvSpPr>
        <p:spPr>
          <a:xfrm>
            <a:off x="2584716" y="1712792"/>
            <a:ext cx="1116874" cy="553998"/>
          </a:xfrm>
          <a:prstGeom prst="rect">
            <a:avLst/>
          </a:prstGeom>
          <a:noFill/>
          <a:ln>
            <a:solidFill>
              <a:schemeClr val="bg1">
                <a:lumMod val="95000"/>
              </a:schemeClr>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客户信息关联</a:t>
            </a:r>
            <a:endParaRPr kumimoji="1" lang="en-US" altLang="zh-CN"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销售合同同步</a:t>
            </a:r>
            <a:endParaRPr kumimoji="1" lang="en-US" altLang="zh-CN"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订单执行同步</a:t>
            </a:r>
            <a:endPar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p:txBody>
      </p:sp>
      <p:sp>
        <p:nvSpPr>
          <p:cNvPr id="46" name="文本框 45"/>
          <p:cNvSpPr txBox="1"/>
          <p:nvPr/>
        </p:nvSpPr>
        <p:spPr>
          <a:xfrm>
            <a:off x="3805612" y="1695139"/>
            <a:ext cx="1116874" cy="553998"/>
          </a:xfrm>
          <a:prstGeom prst="rect">
            <a:avLst/>
          </a:prstGeom>
          <a:noFill/>
          <a:ln>
            <a:solidFill>
              <a:schemeClr val="bg1">
                <a:lumMod val="95000"/>
              </a:schemeClr>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供应商信息</a:t>
            </a:r>
            <a:endParaRPr kumimoji="1" lang="en-US" altLang="zh-CN"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采购合同同步</a:t>
            </a:r>
            <a:endParaRPr kumimoji="1" lang="en-US" altLang="zh-CN"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订单执行同步</a:t>
            </a:r>
            <a:endPar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p:txBody>
      </p:sp>
      <p:sp>
        <p:nvSpPr>
          <p:cNvPr id="47" name="文本框 46"/>
          <p:cNvSpPr txBox="1"/>
          <p:nvPr/>
        </p:nvSpPr>
        <p:spPr>
          <a:xfrm>
            <a:off x="5229894" y="1242529"/>
            <a:ext cx="1116874" cy="553998"/>
          </a:xfrm>
          <a:prstGeom prst="rect">
            <a:avLst/>
          </a:prstGeom>
          <a:noFill/>
          <a:ln>
            <a:solidFill>
              <a:schemeClr val="bg1">
                <a:lumMod val="95000"/>
              </a:schemeClr>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项目信息</a:t>
            </a:r>
            <a:endParaRPr kumimoji="1" lang="en-US" altLang="zh-CN"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项目预算</a:t>
            </a:r>
            <a:endParaRPr kumimoji="1" lang="en-US" altLang="zh-CN"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项目进度</a:t>
            </a:r>
            <a:endPar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p:txBody>
      </p:sp>
      <p:sp>
        <p:nvSpPr>
          <p:cNvPr id="48" name="文本框 47"/>
          <p:cNvSpPr txBox="1"/>
          <p:nvPr/>
        </p:nvSpPr>
        <p:spPr>
          <a:xfrm>
            <a:off x="6503084" y="1341347"/>
            <a:ext cx="1116874" cy="400110"/>
          </a:xfrm>
          <a:prstGeom prst="rect">
            <a:avLst/>
          </a:prstGeom>
          <a:noFill/>
          <a:ln>
            <a:solidFill>
              <a:schemeClr val="bg1">
                <a:lumMod val="95000"/>
              </a:schemeClr>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预算数据</a:t>
            </a:r>
            <a:endParaRPr kumimoji="1" lang="en-US" altLang="zh-CN"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预算占用</a:t>
            </a:r>
            <a:endPar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p:txBody>
      </p:sp>
      <p:sp>
        <p:nvSpPr>
          <p:cNvPr id="49" name="文本框 48"/>
          <p:cNvSpPr txBox="1"/>
          <p:nvPr/>
        </p:nvSpPr>
        <p:spPr>
          <a:xfrm>
            <a:off x="7812046" y="1247172"/>
            <a:ext cx="1116874" cy="553998"/>
          </a:xfrm>
          <a:prstGeom prst="rect">
            <a:avLst/>
          </a:prstGeom>
          <a:noFill/>
          <a:ln>
            <a:solidFill>
              <a:schemeClr val="bg1">
                <a:lumMod val="95000"/>
              </a:schemeClr>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合同履约数据</a:t>
            </a:r>
            <a:endParaRPr kumimoji="1" lang="en-US" altLang="zh-CN"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到货数据</a:t>
            </a:r>
            <a:endParaRPr kumimoji="1" lang="en-US" altLang="zh-CN"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收付款信息</a:t>
            </a:r>
            <a:endPar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p:txBody>
      </p:sp>
      <p:sp>
        <p:nvSpPr>
          <p:cNvPr id="50" name="文本框 49"/>
          <p:cNvSpPr txBox="1"/>
          <p:nvPr/>
        </p:nvSpPr>
        <p:spPr>
          <a:xfrm>
            <a:off x="9112678" y="1346834"/>
            <a:ext cx="1116874" cy="400110"/>
          </a:xfrm>
          <a:prstGeom prst="rect">
            <a:avLst/>
          </a:prstGeom>
          <a:noFill/>
          <a:ln>
            <a:solidFill>
              <a:schemeClr val="bg1">
                <a:lumMod val="95000"/>
              </a:schemeClr>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物料数据同步</a:t>
            </a:r>
            <a:endParaRPr kumimoji="1" lang="en-US" altLang="zh-CN"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会计记账凭证</a:t>
            </a:r>
            <a:endPar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p:txBody>
      </p:sp>
      <p:sp>
        <p:nvSpPr>
          <p:cNvPr id="51" name="罐形 111"/>
          <p:cNvSpPr/>
          <p:nvPr/>
        </p:nvSpPr>
        <p:spPr>
          <a:xfrm>
            <a:off x="10393040" y="3132206"/>
            <a:ext cx="1176567" cy="455390"/>
          </a:xfrm>
          <a:prstGeom prst="can">
            <a:avLst/>
          </a:prstGeom>
          <a:solidFill>
            <a:srgbClr val="54CCCD"/>
          </a:solidFill>
          <a:ln>
            <a:solidFill>
              <a:srgbClr val="54CCC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协同</a:t>
            </a:r>
            <a:r>
              <a:rPr kumimoji="0" lang="en-US" altLang="zh-CN"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COP/BPM</a:t>
            </a:r>
            <a:endPar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52" name="文本框 51"/>
          <p:cNvSpPr txBox="1"/>
          <p:nvPr/>
        </p:nvSpPr>
        <p:spPr>
          <a:xfrm>
            <a:off x="10393040" y="2508290"/>
            <a:ext cx="1542090" cy="553998"/>
          </a:xfrm>
          <a:prstGeom prst="rect">
            <a:avLst/>
          </a:prstGeom>
          <a:noFill/>
          <a:ln>
            <a:solidFill>
              <a:schemeClr val="bg1">
                <a:lumMod val="95000"/>
              </a:schemeClr>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组织机构人员同步</a:t>
            </a:r>
            <a:endParaRPr kumimoji="1" lang="en-US" altLang="zh-CN"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统一待办</a:t>
            </a:r>
            <a:r>
              <a:rPr kumimoji="1" lang="en-US" altLang="zh-CN"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a:t>
            </a: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消息</a:t>
            </a:r>
            <a:endParaRPr kumimoji="1" lang="en-US" altLang="zh-CN"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审批流程</a:t>
            </a:r>
            <a:endPar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p:txBody>
      </p:sp>
      <p:cxnSp>
        <p:nvCxnSpPr>
          <p:cNvPr id="53" name="肘形连接符 41"/>
          <p:cNvCxnSpPr>
            <a:stCxn id="51" idx="3"/>
            <a:endCxn id="8" idx="0"/>
          </p:cNvCxnSpPr>
          <p:nvPr/>
        </p:nvCxnSpPr>
        <p:spPr>
          <a:xfrm rot="5400000">
            <a:off x="8306481" y="1554205"/>
            <a:ext cx="641453" cy="4708235"/>
          </a:xfrm>
          <a:prstGeom prst="bent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肘形连接符 117"/>
          <p:cNvCxnSpPr>
            <a:stCxn id="51" idx="3"/>
            <a:endCxn id="10" idx="0"/>
          </p:cNvCxnSpPr>
          <p:nvPr/>
        </p:nvCxnSpPr>
        <p:spPr>
          <a:xfrm rot="5400000">
            <a:off x="8994615" y="2242339"/>
            <a:ext cx="641453" cy="3331967"/>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1556459" y="5924604"/>
            <a:ext cx="1116874" cy="246221"/>
          </a:xfrm>
          <a:prstGeom prst="rect">
            <a:avLst/>
          </a:prstGeom>
          <a:noFill/>
          <a:ln>
            <a:solidFill>
              <a:schemeClr val="bg1">
                <a:lumMod val="95000"/>
              </a:schemeClr>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征信信息返回</a:t>
            </a:r>
            <a:endPar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p:txBody>
      </p:sp>
      <p:sp>
        <p:nvSpPr>
          <p:cNvPr id="56" name="文本框 55"/>
          <p:cNvSpPr txBox="1"/>
          <p:nvPr/>
        </p:nvSpPr>
        <p:spPr>
          <a:xfrm>
            <a:off x="2962116" y="6185245"/>
            <a:ext cx="1116874" cy="400110"/>
          </a:xfrm>
          <a:prstGeom prst="rect">
            <a:avLst/>
          </a:prstGeom>
          <a:noFill/>
          <a:ln>
            <a:solidFill>
              <a:schemeClr val="bg1">
                <a:lumMod val="95000"/>
              </a:schemeClr>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电子签名</a:t>
            </a:r>
            <a:endParaRPr kumimoji="1" lang="en-US" altLang="zh-CN"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电子签章</a:t>
            </a:r>
            <a:endPar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p:txBody>
      </p:sp>
      <p:sp>
        <p:nvSpPr>
          <p:cNvPr id="57" name="文本框 56"/>
          <p:cNvSpPr txBox="1"/>
          <p:nvPr/>
        </p:nvSpPr>
        <p:spPr>
          <a:xfrm>
            <a:off x="5868000" y="6185245"/>
            <a:ext cx="1116874" cy="246221"/>
          </a:xfrm>
          <a:prstGeom prst="rect">
            <a:avLst/>
          </a:prstGeom>
          <a:noFill/>
          <a:ln>
            <a:solidFill>
              <a:schemeClr val="bg1">
                <a:lumMod val="95000"/>
              </a:schemeClr>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线上签订</a:t>
            </a:r>
            <a:endPar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p:txBody>
      </p:sp>
      <p:sp>
        <p:nvSpPr>
          <p:cNvPr id="58" name="文本框 57"/>
          <p:cNvSpPr txBox="1"/>
          <p:nvPr/>
        </p:nvSpPr>
        <p:spPr>
          <a:xfrm>
            <a:off x="8631749" y="6221127"/>
            <a:ext cx="1116874" cy="400110"/>
          </a:xfrm>
          <a:prstGeom prst="rect">
            <a:avLst/>
          </a:prstGeom>
          <a:noFill/>
          <a:ln>
            <a:solidFill>
              <a:schemeClr val="bg1">
                <a:lumMod val="95000"/>
              </a:schemeClr>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影像采集指令</a:t>
            </a:r>
            <a:endParaRPr kumimoji="1" lang="en-US" altLang="zh-CN"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影像件采集</a:t>
            </a:r>
            <a:endPar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p:txBody>
      </p:sp>
      <p:sp>
        <p:nvSpPr>
          <p:cNvPr id="59" name="文本框 58"/>
          <p:cNvSpPr txBox="1"/>
          <p:nvPr/>
        </p:nvSpPr>
        <p:spPr>
          <a:xfrm>
            <a:off x="10103412" y="6221127"/>
            <a:ext cx="1116874" cy="400110"/>
          </a:xfrm>
          <a:prstGeom prst="rect">
            <a:avLst/>
          </a:prstGeom>
          <a:noFill/>
          <a:ln>
            <a:solidFill>
              <a:schemeClr val="bg1">
                <a:lumMod val="95000"/>
              </a:schemeClr>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电子档案归集</a:t>
            </a:r>
            <a:endParaRPr kumimoji="1" lang="en-US" altLang="zh-CN"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实体柜归集</a:t>
            </a:r>
            <a:endPar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p:txBody>
      </p:sp>
      <p:sp>
        <p:nvSpPr>
          <p:cNvPr id="60" name="罐形 133"/>
          <p:cNvSpPr/>
          <p:nvPr/>
        </p:nvSpPr>
        <p:spPr>
          <a:xfrm>
            <a:off x="7217196" y="5574804"/>
            <a:ext cx="1176567" cy="455390"/>
          </a:xfrm>
          <a:prstGeom prst="can">
            <a:avLst/>
          </a:prstGeom>
          <a:solidFill>
            <a:srgbClr val="48BB4F"/>
          </a:solidFill>
          <a:ln>
            <a:solidFill>
              <a:srgbClr val="6699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OCR</a:t>
            </a:r>
            <a:endPar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61" name="文本框 60"/>
          <p:cNvSpPr txBox="1"/>
          <p:nvPr/>
        </p:nvSpPr>
        <p:spPr>
          <a:xfrm>
            <a:off x="7161541" y="6196683"/>
            <a:ext cx="1116874" cy="400110"/>
          </a:xfrm>
          <a:prstGeom prst="rect">
            <a:avLst/>
          </a:prstGeom>
          <a:noFill/>
          <a:ln>
            <a:solidFill>
              <a:schemeClr val="bg1">
                <a:lumMod val="95000"/>
              </a:schemeClr>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合同文本比对</a:t>
            </a:r>
            <a:endParaRPr kumimoji="1" lang="en-US" altLang="zh-CN"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比对结果返回</a:t>
            </a:r>
            <a:endPar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p:txBody>
      </p:sp>
      <p:cxnSp>
        <p:nvCxnSpPr>
          <p:cNvPr id="62" name="肘形连接符 45"/>
          <p:cNvCxnSpPr>
            <a:stCxn id="8" idx="2"/>
            <a:endCxn id="60" idx="1"/>
          </p:cNvCxnSpPr>
          <p:nvPr/>
        </p:nvCxnSpPr>
        <p:spPr>
          <a:xfrm rot="16200000" flipH="1">
            <a:off x="6527332" y="4296656"/>
            <a:ext cx="1023904" cy="1532391"/>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肘形连接符 46"/>
          <p:cNvCxnSpPr>
            <a:stCxn id="10" idx="2"/>
            <a:endCxn id="60" idx="1"/>
          </p:cNvCxnSpPr>
          <p:nvPr/>
        </p:nvCxnSpPr>
        <p:spPr>
          <a:xfrm rot="16200000" flipH="1">
            <a:off x="7215466" y="4984790"/>
            <a:ext cx="1023904" cy="156123"/>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肘形连接符 140"/>
          <p:cNvCxnSpPr>
            <a:stCxn id="12" idx="2"/>
            <a:endCxn id="60" idx="1"/>
          </p:cNvCxnSpPr>
          <p:nvPr/>
        </p:nvCxnSpPr>
        <p:spPr>
          <a:xfrm rot="5400000">
            <a:off x="8591734" y="3764647"/>
            <a:ext cx="1023904" cy="2596411"/>
          </a:xfrm>
          <a:prstGeom prst="bent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罐形 149"/>
          <p:cNvSpPr/>
          <p:nvPr/>
        </p:nvSpPr>
        <p:spPr>
          <a:xfrm>
            <a:off x="4360826" y="5574804"/>
            <a:ext cx="1176567" cy="455390"/>
          </a:xfrm>
          <a:prstGeom prst="can">
            <a:avLst/>
          </a:prstGeom>
          <a:solidFill>
            <a:srgbClr val="48BB4F"/>
          </a:solidFill>
          <a:ln>
            <a:solidFill>
              <a:srgbClr val="6699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文本在线编辑</a:t>
            </a:r>
            <a:endPar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66" name="文本框 65"/>
          <p:cNvSpPr txBox="1"/>
          <p:nvPr/>
        </p:nvSpPr>
        <p:spPr>
          <a:xfrm>
            <a:off x="4420519" y="6170825"/>
            <a:ext cx="1116874" cy="553998"/>
          </a:xfrm>
          <a:prstGeom prst="rect">
            <a:avLst/>
          </a:prstGeom>
          <a:noFill/>
          <a:ln>
            <a:solidFill>
              <a:schemeClr val="bg1">
                <a:lumMod val="95000"/>
              </a:schemeClr>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多人在线协作</a:t>
            </a:r>
            <a:endParaRPr kumimoji="1" lang="en-US" altLang="zh-CN"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版本控制</a:t>
            </a:r>
            <a:endParaRPr kumimoji="1" lang="en-US" altLang="zh-CN"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rPr>
              <a:t>编辑留痕</a:t>
            </a:r>
            <a:endParaRPr kumimoji="1" lang="zh-CN" altLang="en-US" sz="1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微软雅黑" panose="020B0503020204020204" charset="-122"/>
              <a:cs typeface="+mn-cs"/>
              <a:sym typeface="Helvetica" pitchFamily="2" charset="0"/>
            </a:endParaRPr>
          </a:p>
        </p:txBody>
      </p:sp>
      <p:cxnSp>
        <p:nvCxnSpPr>
          <p:cNvPr id="67" name="肘形连接符 3"/>
          <p:cNvCxnSpPr>
            <a:stCxn id="10" idx="2"/>
            <a:endCxn id="65" idx="1"/>
          </p:cNvCxnSpPr>
          <p:nvPr/>
        </p:nvCxnSpPr>
        <p:spPr>
          <a:xfrm rot="5400000">
            <a:off x="5787282" y="3712729"/>
            <a:ext cx="1023904" cy="2700247"/>
          </a:xfrm>
          <a:prstGeom prst="bent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罐形 24"/>
          <p:cNvSpPr/>
          <p:nvPr/>
        </p:nvSpPr>
        <p:spPr>
          <a:xfrm>
            <a:off x="9112678" y="2401294"/>
            <a:ext cx="1176567" cy="455390"/>
          </a:xfrm>
          <a:prstGeom prst="can">
            <a:avLst/>
          </a:prstGeom>
          <a:solidFill>
            <a:srgbClr val="0070C0"/>
          </a:solid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TMS</a:t>
            </a:r>
            <a:r>
              <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物流信息</a:t>
            </a:r>
            <a:endParaRPr kumimoji="0" lang="zh-CN" altLang="en-US" sz="10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endParaRPr>
          </a:p>
        </p:txBody>
      </p:sp>
      <p:cxnSp>
        <p:nvCxnSpPr>
          <p:cNvPr id="4" name="肘形连接符 99"/>
          <p:cNvCxnSpPr>
            <a:stCxn id="11" idx="0"/>
            <a:endCxn id="3" idx="3"/>
          </p:cNvCxnSpPr>
          <p:nvPr/>
        </p:nvCxnSpPr>
        <p:spPr>
          <a:xfrm rot="5400000" flipH="1" flipV="1">
            <a:off x="8677111" y="3205199"/>
            <a:ext cx="1372365" cy="675337"/>
          </a:xfrm>
          <a:prstGeom prst="bent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8" name="文本占位符 67"/>
          <p:cNvSpPr>
            <a:spLocks noGrp="1"/>
          </p:cNvSpPr>
          <p:nvPr>
            <p:ph type="body" sz="quarter" idx="13"/>
          </p:nvPr>
        </p:nvSpPr>
        <p:spPr/>
        <p:txBody>
          <a:bodyPr vert="horz" lIns="90000" tIns="46800" rIns="90000" bIns="46800" rtlCol="0">
            <a:noAutofit/>
          </a:bodyPr>
          <a:lstStyle/>
          <a:p>
            <a:r>
              <a:rPr lang="zh-CN" altLang="en-US" sz="2800" spc="0">
                <a:latin typeface="+mn-ea"/>
                <a:ea typeface="+mn-ea"/>
                <a:sym typeface="微软雅黑" panose="020B0503020204020204" charset="-122"/>
              </a:rPr>
              <a:t>合同管理 </a:t>
            </a:r>
            <a:r>
              <a:rPr lang="en-US" altLang="zh-CN" sz="2000" spc="0">
                <a:latin typeface="+mn-ea"/>
                <a:ea typeface="+mn-ea"/>
                <a:sym typeface="字魂105号-简雅黑" panose="00000500000000000000" pitchFamily="2" charset="-122"/>
              </a:rPr>
              <a:t>—</a:t>
            </a:r>
            <a:r>
              <a:rPr lang="zh-CN" altLang="en-US" sz="2000" spc="0">
                <a:latin typeface="+mn-ea"/>
                <a:ea typeface="+mn-ea"/>
                <a:sym typeface="字魂105号-简雅黑" panose="00000500000000000000" pitchFamily="2" charset="-122"/>
              </a:rPr>
              <a:t> 广泛集成</a:t>
            </a:r>
            <a:endParaRPr lang="zh-CN" altLang="en-US" sz="2000" spc="0">
              <a:latin typeface="+mn-ea"/>
              <a:ea typeface="+mn-ea"/>
              <a:sym typeface="微软雅黑" panose="020B0503020204020204" charset="-122"/>
            </a:endParaRP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userDrawn="1"/>
        </p:nvSpPr>
        <p:spPr>
          <a:xfrm>
            <a:off x="496570" y="716915"/>
            <a:ext cx="11334115" cy="560070"/>
          </a:xfrm>
          <a:prstGeom prst="rect">
            <a:avLst/>
          </a:prstGeom>
        </p:spPr>
        <p:txBody>
          <a:bodyPr wrap="none" rtlCol="0">
            <a:noAutofit/>
          </a:bodyPr>
          <a:lstStyle/>
          <a:p>
            <a:pPr indent="0" algn="l" fontAlgn="auto">
              <a:lnSpc>
                <a:spcPct val="150000"/>
              </a:lnSpc>
            </a:pPr>
            <a:r>
              <a:rPr lang="zh-CN" altLang="en-US" sz="1400" dirty="0">
                <a:solidFill>
                  <a:schemeClr val="tx1">
                    <a:lumMod val="65000"/>
                    <a:lumOff val="35000"/>
                  </a:schemeClr>
                </a:solidFill>
                <a:latin typeface="微软雅黑" panose="020B0503020204020204" charset="-122"/>
                <a:ea typeface="微软雅黑" panose="020B0503020204020204" charset="-122"/>
                <a:sym typeface="+mn-ea"/>
              </a:rPr>
              <a:t>产品价值</a:t>
            </a:r>
            <a:endParaRPr lang="zh-CN" altLang="en-US" sz="1400"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2" name="Rounded Rectangle 52"/>
          <p:cNvSpPr/>
          <p:nvPr>
            <p:custDataLst>
              <p:tags r:id="rId1"/>
            </p:custDataLst>
          </p:nvPr>
        </p:nvSpPr>
        <p:spPr>
          <a:xfrm>
            <a:off x="2517775" y="716949"/>
            <a:ext cx="3364230" cy="641873"/>
          </a:xfrm>
          <a:prstGeom prst="roundRect">
            <a:avLst>
              <a:gd name="adj" fmla="val 5556"/>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400" dirty="0">
                <a:latin typeface="Hiragino Sans GB W3" panose="020B0300000000000000" charset="-122"/>
                <a:ea typeface="Hiragino Sans GB W3" panose="020B0300000000000000" charset="-122"/>
              </a:rPr>
              <a:t>合同签订前</a:t>
            </a:r>
            <a:endParaRPr lang="en-US" altLang="zh-CN" sz="1400" dirty="0">
              <a:latin typeface="Hiragino Sans GB W3" panose="020B0300000000000000" charset="-122"/>
              <a:ea typeface="Hiragino Sans GB W3" panose="020B0300000000000000" charset="-122"/>
            </a:endParaRPr>
          </a:p>
          <a:p>
            <a:pPr algn="ctr"/>
            <a:r>
              <a:rPr lang="zh-CN" altLang="en-US" sz="1400" dirty="0">
                <a:latin typeface="Hiragino Sans GB W3" panose="020B0300000000000000" charset="-122"/>
                <a:ea typeface="Hiragino Sans GB W3" panose="020B0300000000000000" charset="-122"/>
              </a:rPr>
              <a:t>（法务部门、起草</a:t>
            </a:r>
            <a:r>
              <a:rPr lang="zh-CN" altLang="en-US" sz="1400">
                <a:latin typeface="Hiragino Sans GB W3" panose="020B0300000000000000" charset="-122"/>
                <a:ea typeface="Hiragino Sans GB W3" panose="020B0300000000000000" charset="-122"/>
              </a:rPr>
              <a:t>部门）</a:t>
            </a:r>
            <a:endParaRPr lang="en-US" sz="1400" dirty="0">
              <a:latin typeface="Hiragino Sans GB W3" panose="020B0300000000000000" charset="-122"/>
              <a:ea typeface="Hiragino Sans GB W3" panose="020B0300000000000000" charset="-122"/>
            </a:endParaRPr>
          </a:p>
        </p:txBody>
      </p:sp>
      <p:sp>
        <p:nvSpPr>
          <p:cNvPr id="3" name="Rounded Rectangle 52"/>
          <p:cNvSpPr/>
          <p:nvPr>
            <p:custDataLst>
              <p:tags r:id="rId2"/>
            </p:custDataLst>
          </p:nvPr>
        </p:nvSpPr>
        <p:spPr>
          <a:xfrm>
            <a:off x="6458585" y="716949"/>
            <a:ext cx="3096260" cy="641873"/>
          </a:xfrm>
          <a:prstGeom prst="roundRect">
            <a:avLst>
              <a:gd name="adj" fmla="val 5556"/>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400" dirty="0">
                <a:latin typeface="Hiragino Sans GB W3" panose="020B0300000000000000" charset="-122"/>
                <a:ea typeface="Hiragino Sans GB W3" panose="020B0300000000000000" charset="-122"/>
              </a:rPr>
              <a:t>合同签定中</a:t>
            </a:r>
            <a:endParaRPr lang="en-US" altLang="zh-CN" sz="1400" dirty="0">
              <a:latin typeface="Hiragino Sans GB W3" panose="020B0300000000000000" charset="-122"/>
              <a:ea typeface="Hiragino Sans GB W3" panose="020B0300000000000000" charset="-122"/>
            </a:endParaRPr>
          </a:p>
          <a:p>
            <a:pPr algn="ctr"/>
            <a:r>
              <a:rPr lang="zh-CN" altLang="en-US" sz="1400" dirty="0">
                <a:latin typeface="Hiragino Sans GB W3" panose="020B0300000000000000" charset="-122"/>
                <a:ea typeface="Hiragino Sans GB W3" panose="020B0300000000000000" charset="-122"/>
              </a:rPr>
              <a:t>（各业务审核部门）</a:t>
            </a:r>
            <a:endParaRPr lang="en-US" sz="1400" dirty="0">
              <a:latin typeface="Hiragino Sans GB W3" panose="020B0300000000000000" charset="-122"/>
              <a:ea typeface="Hiragino Sans GB W3" panose="020B0300000000000000" charset="-122"/>
            </a:endParaRPr>
          </a:p>
        </p:txBody>
      </p:sp>
      <p:sp>
        <p:nvSpPr>
          <p:cNvPr id="13" name="Rounded Rectangle 52"/>
          <p:cNvSpPr/>
          <p:nvPr>
            <p:custDataLst>
              <p:tags r:id="rId3"/>
            </p:custDataLst>
          </p:nvPr>
        </p:nvSpPr>
        <p:spPr>
          <a:xfrm>
            <a:off x="377866" y="716949"/>
            <a:ext cx="1563329" cy="641873"/>
          </a:xfrm>
          <a:prstGeom prst="roundRect">
            <a:avLst>
              <a:gd name="adj" fmla="val 5556"/>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400" dirty="0">
                <a:latin typeface="Hiragino Sans GB W3" panose="020B0300000000000000" charset="-122"/>
                <a:ea typeface="Hiragino Sans GB W3" panose="020B0300000000000000" charset="-122"/>
              </a:rPr>
              <a:t>基础数据准备</a:t>
            </a:r>
            <a:endParaRPr lang="en-US" altLang="zh-CN" sz="1400" dirty="0">
              <a:latin typeface="Hiragino Sans GB W3" panose="020B0300000000000000" charset="-122"/>
              <a:ea typeface="Hiragino Sans GB W3" panose="020B0300000000000000" charset="-122"/>
            </a:endParaRPr>
          </a:p>
          <a:p>
            <a:pPr algn="ctr"/>
            <a:r>
              <a:rPr lang="zh-CN" altLang="en-US" sz="1400" dirty="0">
                <a:latin typeface="Hiragino Sans GB W3" panose="020B0300000000000000" charset="-122"/>
                <a:ea typeface="Hiragino Sans GB W3" panose="020B0300000000000000" charset="-122"/>
              </a:rPr>
              <a:t>（法务部门）</a:t>
            </a:r>
            <a:endParaRPr lang="en-US" sz="1400" dirty="0">
              <a:latin typeface="Hiragino Sans GB W3" panose="020B0300000000000000" charset="-122"/>
              <a:ea typeface="Hiragino Sans GB W3" panose="020B0300000000000000" charset="-122"/>
            </a:endParaRPr>
          </a:p>
        </p:txBody>
      </p:sp>
      <p:sp>
        <p:nvSpPr>
          <p:cNvPr id="7" name="右箭头 6"/>
          <p:cNvSpPr/>
          <p:nvPr>
            <p:custDataLst>
              <p:tags r:id="rId4"/>
            </p:custDataLst>
          </p:nvPr>
        </p:nvSpPr>
        <p:spPr>
          <a:xfrm>
            <a:off x="2008505" y="844550"/>
            <a:ext cx="467995" cy="387350"/>
          </a:xfrm>
          <a:prstGeom prst="rightArrow">
            <a:avLst/>
          </a:prstGeom>
          <a:gradFill>
            <a:gsLst>
              <a:gs pos="0">
                <a:srgbClr val="0092FF">
                  <a:alpha val="25000"/>
                </a:srgbClr>
              </a:gs>
              <a:gs pos="100000">
                <a:srgbClr val="0065FB">
                  <a:alpha val="0"/>
                </a:srgbClr>
              </a:gs>
            </a:gsLst>
            <a:lin ang="75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iragino Sans GB W3" panose="020B0300000000000000" charset="-122"/>
              <a:ea typeface="Hiragino Sans GB W3" panose="020B0300000000000000" charset="-122"/>
            </a:endParaRPr>
          </a:p>
        </p:txBody>
      </p:sp>
      <p:sp>
        <p:nvSpPr>
          <p:cNvPr id="9" name="Rounded Rectangle 52"/>
          <p:cNvSpPr/>
          <p:nvPr>
            <p:custDataLst>
              <p:tags r:id="rId5"/>
            </p:custDataLst>
          </p:nvPr>
        </p:nvSpPr>
        <p:spPr>
          <a:xfrm>
            <a:off x="10131425" y="717584"/>
            <a:ext cx="1562735" cy="641873"/>
          </a:xfrm>
          <a:prstGeom prst="roundRect">
            <a:avLst>
              <a:gd name="adj" fmla="val 5556"/>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400" dirty="0">
                <a:latin typeface="Hiragino Sans GB W3" panose="020B0300000000000000" charset="-122"/>
                <a:ea typeface="Hiragino Sans GB W3" panose="020B0300000000000000" charset="-122"/>
              </a:rPr>
              <a:t>合同签订后</a:t>
            </a:r>
            <a:endParaRPr lang="zh-CN" altLang="en-US" sz="1400" dirty="0">
              <a:latin typeface="Hiragino Sans GB W3" panose="020B0300000000000000" charset="-122"/>
              <a:ea typeface="Hiragino Sans GB W3" panose="020B0300000000000000" charset="-122"/>
            </a:endParaRPr>
          </a:p>
          <a:p>
            <a:pPr algn="ctr"/>
            <a:r>
              <a:rPr lang="zh-CN" altLang="en-US" sz="1400" dirty="0">
                <a:latin typeface="Hiragino Sans GB W3" panose="020B0300000000000000" charset="-122"/>
                <a:ea typeface="Hiragino Sans GB W3" panose="020B0300000000000000" charset="-122"/>
              </a:rPr>
              <a:t>（履行部门）</a:t>
            </a:r>
            <a:endParaRPr lang="en-US" sz="1400" dirty="0">
              <a:latin typeface="Hiragino Sans GB W3" panose="020B0300000000000000" charset="-122"/>
              <a:ea typeface="Hiragino Sans GB W3" panose="020B0300000000000000" charset="-122"/>
            </a:endParaRPr>
          </a:p>
        </p:txBody>
      </p:sp>
      <p:sp>
        <p:nvSpPr>
          <p:cNvPr id="64" name="右箭头 63"/>
          <p:cNvSpPr/>
          <p:nvPr>
            <p:custDataLst>
              <p:tags r:id="rId6"/>
            </p:custDataLst>
          </p:nvPr>
        </p:nvSpPr>
        <p:spPr>
          <a:xfrm>
            <a:off x="5976620" y="844550"/>
            <a:ext cx="467995" cy="387350"/>
          </a:xfrm>
          <a:prstGeom prst="rightArrow">
            <a:avLst/>
          </a:prstGeom>
          <a:gradFill>
            <a:gsLst>
              <a:gs pos="0">
                <a:srgbClr val="0092FF">
                  <a:alpha val="25000"/>
                </a:srgbClr>
              </a:gs>
              <a:gs pos="100000">
                <a:srgbClr val="0065FB">
                  <a:alpha val="0"/>
                </a:srgbClr>
              </a:gs>
            </a:gsLst>
            <a:lin ang="75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iragino Sans GB W3" panose="020B0300000000000000" charset="-122"/>
              <a:ea typeface="Hiragino Sans GB W3" panose="020B0300000000000000" charset="-122"/>
            </a:endParaRPr>
          </a:p>
        </p:txBody>
      </p:sp>
      <p:sp>
        <p:nvSpPr>
          <p:cNvPr id="67" name="右箭头 66"/>
          <p:cNvSpPr/>
          <p:nvPr>
            <p:custDataLst>
              <p:tags r:id="rId7"/>
            </p:custDataLst>
          </p:nvPr>
        </p:nvSpPr>
        <p:spPr>
          <a:xfrm>
            <a:off x="9592310" y="844550"/>
            <a:ext cx="467995" cy="387350"/>
          </a:xfrm>
          <a:prstGeom prst="rightArrow">
            <a:avLst/>
          </a:prstGeom>
          <a:gradFill>
            <a:gsLst>
              <a:gs pos="0">
                <a:srgbClr val="0092FF">
                  <a:alpha val="25000"/>
                </a:srgbClr>
              </a:gs>
              <a:gs pos="100000">
                <a:srgbClr val="0065FB">
                  <a:alpha val="0"/>
                </a:srgbClr>
              </a:gs>
            </a:gsLst>
            <a:lin ang="75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Hiragino Sans GB W3" panose="020B0300000000000000" charset="-122"/>
              <a:ea typeface="Hiragino Sans GB W3" panose="020B0300000000000000" charset="-122"/>
            </a:endParaRPr>
          </a:p>
        </p:txBody>
      </p:sp>
      <p:sp>
        <p:nvSpPr>
          <p:cNvPr id="68" name="Rounded Rectangle 52"/>
          <p:cNvSpPr/>
          <p:nvPr>
            <p:custDataLst>
              <p:tags r:id="rId8"/>
            </p:custDataLst>
          </p:nvPr>
        </p:nvSpPr>
        <p:spPr>
          <a:xfrm>
            <a:off x="2517775" y="1861185"/>
            <a:ext cx="1318260" cy="340995"/>
          </a:xfrm>
          <a:prstGeom prst="roundRect">
            <a:avLst>
              <a:gd name="adj" fmla="val 5556"/>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200" dirty="0">
                <a:latin typeface="Hiragino Sans GB W3" panose="020B0300000000000000" charset="-122"/>
                <a:ea typeface="Hiragino Sans GB W3" panose="020B0300000000000000" charset="-122"/>
              </a:rPr>
              <a:t>合同立项</a:t>
            </a:r>
            <a:endParaRPr lang="zh-CN" altLang="en-US" sz="1200" dirty="0">
              <a:latin typeface="Hiragino Sans GB W3" panose="020B0300000000000000" charset="-122"/>
              <a:ea typeface="Hiragino Sans GB W3" panose="020B0300000000000000" charset="-122"/>
            </a:endParaRPr>
          </a:p>
        </p:txBody>
      </p:sp>
      <p:sp>
        <p:nvSpPr>
          <p:cNvPr id="73" name="Rounded Rectangle 52"/>
          <p:cNvSpPr/>
          <p:nvPr>
            <p:custDataLst>
              <p:tags r:id="rId9"/>
            </p:custDataLst>
          </p:nvPr>
        </p:nvSpPr>
        <p:spPr>
          <a:xfrm>
            <a:off x="2517775" y="4069080"/>
            <a:ext cx="1318260" cy="340995"/>
          </a:xfrm>
          <a:prstGeom prst="roundRect">
            <a:avLst>
              <a:gd name="adj" fmla="val 5556"/>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200" dirty="0">
                <a:latin typeface="Hiragino Sans GB W3" panose="020B0300000000000000" charset="-122"/>
                <a:ea typeface="Hiragino Sans GB W3" panose="020B0300000000000000" charset="-122"/>
              </a:rPr>
              <a:t>定价与条款协商</a:t>
            </a:r>
            <a:endParaRPr lang="zh-CN" altLang="en-US" sz="1200" dirty="0">
              <a:latin typeface="Hiragino Sans GB W3" panose="020B0300000000000000" charset="-122"/>
              <a:ea typeface="Hiragino Sans GB W3" panose="020B0300000000000000" charset="-122"/>
            </a:endParaRPr>
          </a:p>
        </p:txBody>
      </p:sp>
      <p:sp>
        <p:nvSpPr>
          <p:cNvPr id="85" name="Rounded Rectangle 52"/>
          <p:cNvSpPr/>
          <p:nvPr>
            <p:custDataLst>
              <p:tags r:id="rId10"/>
            </p:custDataLst>
          </p:nvPr>
        </p:nvSpPr>
        <p:spPr>
          <a:xfrm>
            <a:off x="4563745" y="1861185"/>
            <a:ext cx="1318260" cy="340995"/>
          </a:xfrm>
          <a:prstGeom prst="roundRect">
            <a:avLst>
              <a:gd name="adj" fmla="val 5556"/>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200" dirty="0">
                <a:latin typeface="Hiragino Sans GB W3" panose="020B0300000000000000" charset="-122"/>
                <a:ea typeface="Hiragino Sans GB W3" panose="020B0300000000000000" charset="-122"/>
              </a:rPr>
              <a:t>合同起草</a:t>
            </a:r>
            <a:endParaRPr lang="zh-CN" altLang="en-US" sz="1200" dirty="0">
              <a:latin typeface="Hiragino Sans GB W3" panose="020B0300000000000000" charset="-122"/>
              <a:ea typeface="Hiragino Sans GB W3" panose="020B0300000000000000" charset="-122"/>
            </a:endParaRPr>
          </a:p>
        </p:txBody>
      </p:sp>
      <p:sp>
        <p:nvSpPr>
          <p:cNvPr id="86" name="Rounded Rectangle 52"/>
          <p:cNvSpPr/>
          <p:nvPr>
            <p:custDataLst>
              <p:tags r:id="rId11"/>
            </p:custDataLst>
          </p:nvPr>
        </p:nvSpPr>
        <p:spPr>
          <a:xfrm>
            <a:off x="4563745" y="4069080"/>
            <a:ext cx="1318260" cy="340995"/>
          </a:xfrm>
          <a:prstGeom prst="roundRect">
            <a:avLst>
              <a:gd name="adj" fmla="val 5556"/>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200" dirty="0">
                <a:latin typeface="Hiragino Sans GB W3" panose="020B0300000000000000" charset="-122"/>
                <a:ea typeface="Hiragino Sans GB W3" panose="020B0300000000000000" charset="-122"/>
              </a:rPr>
              <a:t>相对方资信</a:t>
            </a:r>
            <a:endParaRPr lang="zh-CN" altLang="en-US" sz="1200" dirty="0">
              <a:latin typeface="Hiragino Sans GB W3" panose="020B0300000000000000" charset="-122"/>
              <a:ea typeface="Hiragino Sans GB W3" panose="020B0300000000000000" charset="-122"/>
            </a:endParaRPr>
          </a:p>
        </p:txBody>
      </p:sp>
      <p:sp>
        <p:nvSpPr>
          <p:cNvPr id="114" name="Rounded Rectangle 52"/>
          <p:cNvSpPr/>
          <p:nvPr>
            <p:custDataLst>
              <p:tags r:id="rId12"/>
            </p:custDataLst>
          </p:nvPr>
        </p:nvSpPr>
        <p:spPr>
          <a:xfrm>
            <a:off x="6458585" y="1861185"/>
            <a:ext cx="1318260" cy="340995"/>
          </a:xfrm>
          <a:prstGeom prst="roundRect">
            <a:avLst>
              <a:gd name="adj" fmla="val 5556"/>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200" dirty="0">
                <a:latin typeface="Hiragino Sans GB W3" panose="020B0300000000000000" charset="-122"/>
                <a:ea typeface="Hiragino Sans GB W3" panose="020B0300000000000000" charset="-122"/>
              </a:rPr>
              <a:t>业务审核</a:t>
            </a:r>
            <a:endParaRPr lang="zh-CN" altLang="en-US" sz="1200" dirty="0">
              <a:latin typeface="Hiragino Sans GB W3" panose="020B0300000000000000" charset="-122"/>
              <a:ea typeface="Hiragino Sans GB W3" panose="020B0300000000000000" charset="-122"/>
            </a:endParaRPr>
          </a:p>
        </p:txBody>
      </p:sp>
      <p:sp>
        <p:nvSpPr>
          <p:cNvPr id="115" name="Rounded Rectangle 52"/>
          <p:cNvSpPr/>
          <p:nvPr>
            <p:custDataLst>
              <p:tags r:id="rId13"/>
            </p:custDataLst>
          </p:nvPr>
        </p:nvSpPr>
        <p:spPr>
          <a:xfrm>
            <a:off x="6458585" y="3626485"/>
            <a:ext cx="1318260" cy="340995"/>
          </a:xfrm>
          <a:prstGeom prst="roundRect">
            <a:avLst>
              <a:gd name="adj" fmla="val 5556"/>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200" dirty="0">
                <a:latin typeface="Hiragino Sans GB W3" panose="020B0300000000000000" charset="-122"/>
                <a:ea typeface="Hiragino Sans GB W3" panose="020B0300000000000000" charset="-122"/>
              </a:rPr>
              <a:t>法务审核</a:t>
            </a:r>
            <a:endParaRPr lang="zh-CN" altLang="en-US" sz="1200" dirty="0">
              <a:latin typeface="Hiragino Sans GB W3" panose="020B0300000000000000" charset="-122"/>
              <a:ea typeface="Hiragino Sans GB W3" panose="020B0300000000000000" charset="-122"/>
            </a:endParaRPr>
          </a:p>
        </p:txBody>
      </p:sp>
      <p:sp>
        <p:nvSpPr>
          <p:cNvPr id="120" name="Rounded Rectangle 52"/>
          <p:cNvSpPr/>
          <p:nvPr>
            <p:custDataLst>
              <p:tags r:id="rId14"/>
            </p:custDataLst>
          </p:nvPr>
        </p:nvSpPr>
        <p:spPr>
          <a:xfrm>
            <a:off x="8292465" y="5733415"/>
            <a:ext cx="1318260" cy="340995"/>
          </a:xfrm>
          <a:prstGeom prst="roundRect">
            <a:avLst>
              <a:gd name="adj" fmla="val 5556"/>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200" dirty="0">
                <a:latin typeface="Hiragino Sans GB W3" panose="020B0300000000000000" charset="-122"/>
                <a:ea typeface="Hiragino Sans GB W3" panose="020B0300000000000000" charset="-122"/>
              </a:rPr>
              <a:t>电子合同</a:t>
            </a:r>
            <a:endParaRPr lang="zh-CN" altLang="en-US" sz="1200" dirty="0">
              <a:latin typeface="Hiragino Sans GB W3" panose="020B0300000000000000" charset="-122"/>
              <a:ea typeface="Hiragino Sans GB W3" panose="020B0300000000000000" charset="-122"/>
            </a:endParaRPr>
          </a:p>
        </p:txBody>
      </p:sp>
      <p:sp>
        <p:nvSpPr>
          <p:cNvPr id="141" name="文本框 140"/>
          <p:cNvSpPr txBox="1"/>
          <p:nvPr>
            <p:custDataLst>
              <p:tags r:id="rId15"/>
            </p:custDataLst>
          </p:nvPr>
        </p:nvSpPr>
        <p:spPr>
          <a:xfrm>
            <a:off x="3317240" y="2288540"/>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项目可行性研究</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142" name="椭圆 141"/>
          <p:cNvSpPr/>
          <p:nvPr>
            <p:custDataLst>
              <p:tags r:id="rId16"/>
            </p:custDataLst>
          </p:nvPr>
        </p:nvSpPr>
        <p:spPr>
          <a:xfrm>
            <a:off x="3289935" y="2364105"/>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3" name="文本框 142"/>
          <p:cNvSpPr txBox="1"/>
          <p:nvPr>
            <p:custDataLst>
              <p:tags r:id="rId17"/>
            </p:custDataLst>
          </p:nvPr>
        </p:nvSpPr>
        <p:spPr>
          <a:xfrm>
            <a:off x="3317240" y="2534920"/>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资金来源</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144" name="椭圆 143"/>
          <p:cNvSpPr/>
          <p:nvPr>
            <p:custDataLst>
              <p:tags r:id="rId18"/>
            </p:custDataLst>
          </p:nvPr>
        </p:nvSpPr>
        <p:spPr>
          <a:xfrm>
            <a:off x="3289935" y="2610485"/>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45" name="直接箭头连接符 144"/>
          <p:cNvCxnSpPr>
            <a:stCxn id="68" idx="2"/>
            <a:endCxn id="73" idx="0"/>
          </p:cNvCxnSpPr>
          <p:nvPr>
            <p:custDataLst>
              <p:tags r:id="rId19"/>
            </p:custDataLst>
          </p:nvPr>
        </p:nvCxnSpPr>
        <p:spPr>
          <a:xfrm>
            <a:off x="3176905" y="2202180"/>
            <a:ext cx="0" cy="1866900"/>
          </a:xfrm>
          <a:prstGeom prst="straightConnector1">
            <a:avLst/>
          </a:prstGeom>
          <a:ln>
            <a:gradFill>
              <a:gsLst>
                <a:gs pos="0">
                  <a:srgbClr val="0065FB"/>
                </a:gs>
                <a:gs pos="100000">
                  <a:srgbClr val="008FFF"/>
                </a:gs>
              </a:gsLst>
              <a:lin ang="15420000" scaled="1"/>
            </a:gradFill>
            <a:tailEnd type="triangle"/>
          </a:ln>
        </p:spPr>
        <p:style>
          <a:lnRef idx="2">
            <a:schemeClr val="accent1"/>
          </a:lnRef>
          <a:fillRef idx="0">
            <a:srgbClr val="FFFFFF"/>
          </a:fillRef>
          <a:effectRef idx="0">
            <a:srgbClr val="FFFFFF"/>
          </a:effectRef>
          <a:fontRef idx="minor">
            <a:schemeClr val="tx1"/>
          </a:fontRef>
        </p:style>
      </p:cxnSp>
      <p:sp>
        <p:nvSpPr>
          <p:cNvPr id="146" name="文本框 145"/>
          <p:cNvSpPr txBox="1"/>
          <p:nvPr>
            <p:custDataLst>
              <p:tags r:id="rId20"/>
            </p:custDataLst>
          </p:nvPr>
        </p:nvSpPr>
        <p:spPr>
          <a:xfrm>
            <a:off x="3317240" y="2771140"/>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合同预算</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147" name="椭圆 146"/>
          <p:cNvSpPr/>
          <p:nvPr>
            <p:custDataLst>
              <p:tags r:id="rId21"/>
            </p:custDataLst>
          </p:nvPr>
        </p:nvSpPr>
        <p:spPr>
          <a:xfrm>
            <a:off x="3289935" y="2846705"/>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8" name="文本框 147"/>
          <p:cNvSpPr txBox="1"/>
          <p:nvPr>
            <p:custDataLst>
              <p:tags r:id="rId22"/>
            </p:custDataLst>
          </p:nvPr>
        </p:nvSpPr>
        <p:spPr>
          <a:xfrm>
            <a:off x="1889125" y="4495165"/>
            <a:ext cx="1148080" cy="245110"/>
          </a:xfrm>
          <a:prstGeom prst="rect">
            <a:avLst/>
          </a:prstGeom>
          <a:noFill/>
        </p:spPr>
        <p:txBody>
          <a:bodyPr wrap="square" rtlCol="0" anchor="t">
            <a:spAutoFit/>
          </a:bodyPr>
          <a:lstStyle/>
          <a:p>
            <a:pPr algn="r"/>
            <a:r>
              <a:rPr lang="zh-CN" altLang="en-US" sz="1000" dirty="0">
                <a:solidFill>
                  <a:srgbClr val="0083FE"/>
                </a:solidFill>
                <a:latin typeface="Hiragino Sans GB W3" panose="020B0300000000000000" charset="-122"/>
                <a:ea typeface="Hiragino Sans GB W3" panose="020B0300000000000000" charset="-122"/>
                <a:sym typeface="+mn-ea"/>
              </a:rPr>
              <a:t>确定招采方式</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149" name="椭圆 148"/>
          <p:cNvSpPr/>
          <p:nvPr>
            <p:custDataLst>
              <p:tags r:id="rId23"/>
            </p:custDataLst>
          </p:nvPr>
        </p:nvSpPr>
        <p:spPr>
          <a:xfrm>
            <a:off x="2999105" y="4582160"/>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0" name="文本框 149"/>
          <p:cNvSpPr txBox="1"/>
          <p:nvPr>
            <p:custDataLst>
              <p:tags r:id="rId24"/>
            </p:custDataLst>
          </p:nvPr>
        </p:nvSpPr>
        <p:spPr>
          <a:xfrm>
            <a:off x="1889125" y="4741545"/>
            <a:ext cx="1148080" cy="245110"/>
          </a:xfrm>
          <a:prstGeom prst="rect">
            <a:avLst/>
          </a:prstGeom>
          <a:noFill/>
        </p:spPr>
        <p:txBody>
          <a:bodyPr wrap="square" rtlCol="0" anchor="t">
            <a:spAutoFit/>
          </a:bodyPr>
          <a:lstStyle/>
          <a:p>
            <a:pPr algn="r"/>
            <a:r>
              <a:rPr lang="zh-CN" altLang="en-US" sz="1000" dirty="0">
                <a:solidFill>
                  <a:srgbClr val="0083FE"/>
                </a:solidFill>
                <a:latin typeface="Hiragino Sans GB W3" panose="020B0300000000000000" charset="-122"/>
                <a:ea typeface="Hiragino Sans GB W3" panose="020B0300000000000000" charset="-122"/>
                <a:sym typeface="+mn-ea"/>
              </a:rPr>
              <a:t>商务谈判</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151" name="椭圆 150"/>
          <p:cNvSpPr/>
          <p:nvPr>
            <p:custDataLst>
              <p:tags r:id="rId25"/>
            </p:custDataLst>
          </p:nvPr>
        </p:nvSpPr>
        <p:spPr>
          <a:xfrm>
            <a:off x="2999105" y="4828540"/>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2" name="文本框 151"/>
          <p:cNvSpPr txBox="1"/>
          <p:nvPr>
            <p:custDataLst>
              <p:tags r:id="rId26"/>
            </p:custDataLst>
          </p:nvPr>
        </p:nvSpPr>
        <p:spPr>
          <a:xfrm>
            <a:off x="1889125" y="4977765"/>
            <a:ext cx="1148080" cy="245110"/>
          </a:xfrm>
          <a:prstGeom prst="rect">
            <a:avLst/>
          </a:prstGeom>
          <a:noFill/>
        </p:spPr>
        <p:txBody>
          <a:bodyPr wrap="square" rtlCol="0" anchor="t">
            <a:spAutoFit/>
          </a:bodyPr>
          <a:lstStyle/>
          <a:p>
            <a:pPr algn="r"/>
            <a:r>
              <a:rPr lang="zh-CN" altLang="en-US" sz="1000" dirty="0">
                <a:solidFill>
                  <a:srgbClr val="0083FE"/>
                </a:solidFill>
                <a:latin typeface="Hiragino Sans GB W3" panose="020B0300000000000000" charset="-122"/>
                <a:ea typeface="Hiragino Sans GB W3" panose="020B0300000000000000" charset="-122"/>
                <a:sym typeface="+mn-ea"/>
              </a:rPr>
              <a:t>询比价</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153" name="椭圆 152"/>
          <p:cNvSpPr/>
          <p:nvPr>
            <p:custDataLst>
              <p:tags r:id="rId27"/>
            </p:custDataLst>
          </p:nvPr>
        </p:nvSpPr>
        <p:spPr>
          <a:xfrm>
            <a:off x="2999105" y="5064760"/>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4" name="文本框 153"/>
          <p:cNvSpPr txBox="1"/>
          <p:nvPr>
            <p:custDataLst>
              <p:tags r:id="rId28"/>
            </p:custDataLst>
          </p:nvPr>
        </p:nvSpPr>
        <p:spPr>
          <a:xfrm>
            <a:off x="1889125" y="5222875"/>
            <a:ext cx="1148080" cy="245110"/>
          </a:xfrm>
          <a:prstGeom prst="rect">
            <a:avLst/>
          </a:prstGeom>
          <a:noFill/>
        </p:spPr>
        <p:txBody>
          <a:bodyPr wrap="square" rtlCol="0" anchor="t">
            <a:spAutoFit/>
          </a:bodyPr>
          <a:lstStyle/>
          <a:p>
            <a:pPr algn="r"/>
            <a:r>
              <a:rPr lang="zh-CN" altLang="en-US" sz="1000" dirty="0">
                <a:solidFill>
                  <a:srgbClr val="0083FE"/>
                </a:solidFill>
                <a:latin typeface="Hiragino Sans GB W3" panose="020B0300000000000000" charset="-122"/>
                <a:ea typeface="Hiragino Sans GB W3" panose="020B0300000000000000" charset="-122"/>
                <a:sym typeface="+mn-ea"/>
              </a:rPr>
              <a:t>确定合作单位</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155" name="椭圆 154"/>
          <p:cNvSpPr/>
          <p:nvPr>
            <p:custDataLst>
              <p:tags r:id="rId29"/>
            </p:custDataLst>
          </p:nvPr>
        </p:nvSpPr>
        <p:spPr>
          <a:xfrm>
            <a:off x="2999105" y="5309870"/>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6" name="文本框 155"/>
          <p:cNvSpPr txBox="1"/>
          <p:nvPr>
            <p:custDataLst>
              <p:tags r:id="rId30"/>
            </p:custDataLst>
          </p:nvPr>
        </p:nvSpPr>
        <p:spPr>
          <a:xfrm>
            <a:off x="5487035" y="4469130"/>
            <a:ext cx="1148080" cy="245110"/>
          </a:xfrm>
          <a:prstGeom prst="rect">
            <a:avLst/>
          </a:prstGeom>
          <a:noFill/>
        </p:spPr>
        <p:txBody>
          <a:bodyPr wrap="square" rtlCol="0" anchor="t">
            <a:spAutoFit/>
          </a:bodyPr>
          <a:lstStyle/>
          <a:p>
            <a:pPr algn="l"/>
            <a:r>
              <a:rPr lang="zh-CN" altLang="en-US" sz="1000" b="1" dirty="0">
                <a:gradFill>
                  <a:gsLst>
                    <a:gs pos="7000">
                      <a:srgbClr val="0065FB"/>
                    </a:gs>
                    <a:gs pos="100000">
                      <a:srgbClr val="00FCF2"/>
                    </a:gs>
                  </a:gsLst>
                  <a:lin ang="16260000" scaled="0"/>
                </a:gradFill>
                <a:latin typeface="Hiragino Sans GB W6" panose="020B0300000000000000" charset="-122"/>
                <a:ea typeface="Hiragino Sans GB W6" panose="020B0300000000000000" charset="-122"/>
                <a:sym typeface="+mn-ea"/>
              </a:rPr>
              <a:t>征信查询</a:t>
            </a:r>
            <a:endParaRPr lang="zh-CN" altLang="en-US" sz="1000" b="1" dirty="0">
              <a:gradFill>
                <a:gsLst>
                  <a:gs pos="7000">
                    <a:srgbClr val="0065FB"/>
                  </a:gs>
                  <a:gs pos="100000">
                    <a:srgbClr val="00FCF2"/>
                  </a:gs>
                </a:gsLst>
                <a:lin ang="16260000" scaled="0"/>
              </a:gradFill>
              <a:latin typeface="Hiragino Sans GB W6" panose="020B0300000000000000" charset="-122"/>
              <a:ea typeface="Hiragino Sans GB W6" panose="020B0300000000000000" charset="-122"/>
              <a:sym typeface="+mn-ea"/>
            </a:endParaRPr>
          </a:p>
        </p:txBody>
      </p:sp>
      <p:sp>
        <p:nvSpPr>
          <p:cNvPr id="158" name="文本框 157"/>
          <p:cNvSpPr txBox="1"/>
          <p:nvPr>
            <p:custDataLst>
              <p:tags r:id="rId31"/>
            </p:custDataLst>
          </p:nvPr>
        </p:nvSpPr>
        <p:spPr>
          <a:xfrm>
            <a:off x="5487035" y="4715510"/>
            <a:ext cx="1148080" cy="245110"/>
          </a:xfrm>
          <a:prstGeom prst="rect">
            <a:avLst/>
          </a:prstGeom>
          <a:noFill/>
        </p:spPr>
        <p:txBody>
          <a:bodyPr wrap="square" rtlCol="0" anchor="t">
            <a:spAutoFit/>
          </a:bodyPr>
          <a:lstStyle/>
          <a:p>
            <a:pPr algn="l"/>
            <a:r>
              <a:rPr lang="zh-CN" altLang="en-US" sz="1000" b="1" dirty="0">
                <a:gradFill>
                  <a:gsLst>
                    <a:gs pos="7000">
                      <a:srgbClr val="0065FB"/>
                    </a:gs>
                    <a:gs pos="100000">
                      <a:srgbClr val="00FCF2"/>
                    </a:gs>
                  </a:gsLst>
                  <a:lin ang="16260000" scaled="0"/>
                </a:gradFill>
                <a:latin typeface="Hiragino Sans GB W6" panose="020B0300000000000000" charset="-122"/>
                <a:ea typeface="Hiragino Sans GB W6" panose="020B0300000000000000" charset="-122"/>
                <a:sym typeface="+mn-ea"/>
              </a:rPr>
              <a:t>历史履约</a:t>
            </a:r>
            <a:endParaRPr lang="zh-CN" altLang="en-US" sz="1000" b="1" dirty="0">
              <a:gradFill>
                <a:gsLst>
                  <a:gs pos="7000">
                    <a:srgbClr val="0065FB"/>
                  </a:gs>
                  <a:gs pos="100000">
                    <a:srgbClr val="00FCF2"/>
                  </a:gs>
                </a:gsLst>
                <a:lin ang="16260000" scaled="0"/>
              </a:gradFill>
              <a:latin typeface="Hiragino Sans GB W6" panose="020B0300000000000000" charset="-122"/>
              <a:ea typeface="Hiragino Sans GB W6" panose="020B0300000000000000" charset="-122"/>
              <a:sym typeface="+mn-ea"/>
            </a:endParaRPr>
          </a:p>
        </p:txBody>
      </p:sp>
      <p:sp>
        <p:nvSpPr>
          <p:cNvPr id="160" name="文本框 159"/>
          <p:cNvSpPr txBox="1"/>
          <p:nvPr>
            <p:custDataLst>
              <p:tags r:id="rId32"/>
            </p:custDataLst>
          </p:nvPr>
        </p:nvSpPr>
        <p:spPr>
          <a:xfrm>
            <a:off x="5448935" y="4951730"/>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信用评估</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162" name="椭圆 161"/>
          <p:cNvSpPr/>
          <p:nvPr>
            <p:custDataLst>
              <p:tags r:id="rId33"/>
            </p:custDataLst>
          </p:nvPr>
        </p:nvSpPr>
        <p:spPr>
          <a:xfrm>
            <a:off x="5400675" y="5034280"/>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63" name="肘形连接符 162"/>
          <p:cNvCxnSpPr>
            <a:stCxn id="73" idx="2"/>
            <a:endCxn id="86" idx="2"/>
          </p:cNvCxnSpPr>
          <p:nvPr>
            <p:custDataLst>
              <p:tags r:id="rId34"/>
            </p:custDataLst>
          </p:nvPr>
        </p:nvCxnSpPr>
        <p:spPr>
          <a:xfrm rot="5400000" flipV="1">
            <a:off x="4199890" y="3387090"/>
            <a:ext cx="3175" cy="2045970"/>
          </a:xfrm>
          <a:prstGeom prst="bentConnector3">
            <a:avLst>
              <a:gd name="adj1" fmla="val 32610000"/>
            </a:avLst>
          </a:prstGeom>
          <a:ln>
            <a:gradFill>
              <a:gsLst>
                <a:gs pos="0">
                  <a:srgbClr val="0065FB"/>
                </a:gs>
                <a:gs pos="100000">
                  <a:srgbClr val="008FFF"/>
                </a:gs>
              </a:gsLst>
              <a:lin ang="15420000" scaled="1"/>
            </a:gradFill>
            <a:tailEnd type="triangle"/>
          </a:ln>
        </p:spPr>
        <p:style>
          <a:lnRef idx="2">
            <a:schemeClr val="accent1"/>
          </a:lnRef>
          <a:fillRef idx="0">
            <a:srgbClr val="FFFFFF"/>
          </a:fillRef>
          <a:effectRef idx="0">
            <a:srgbClr val="FFFFFF"/>
          </a:effectRef>
          <a:fontRef idx="minor">
            <a:schemeClr val="tx1"/>
          </a:fontRef>
        </p:style>
      </p:cxnSp>
      <p:sp>
        <p:nvSpPr>
          <p:cNvPr id="164" name="文本框 163"/>
          <p:cNvSpPr txBox="1"/>
          <p:nvPr>
            <p:custDataLst>
              <p:tags r:id="rId35"/>
            </p:custDataLst>
          </p:nvPr>
        </p:nvSpPr>
        <p:spPr>
          <a:xfrm>
            <a:off x="5429250" y="2288540"/>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历史签约信息</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165" name="椭圆 164"/>
          <p:cNvSpPr/>
          <p:nvPr>
            <p:custDataLst>
              <p:tags r:id="rId36"/>
            </p:custDataLst>
          </p:nvPr>
        </p:nvSpPr>
        <p:spPr>
          <a:xfrm>
            <a:off x="5401945" y="2364105"/>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6" name="文本框 165"/>
          <p:cNvSpPr txBox="1"/>
          <p:nvPr>
            <p:custDataLst>
              <p:tags r:id="rId37"/>
            </p:custDataLst>
          </p:nvPr>
        </p:nvSpPr>
        <p:spPr>
          <a:xfrm>
            <a:off x="5429250" y="2534920"/>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自动调取范本</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168" name="椭圆 167"/>
          <p:cNvSpPr/>
          <p:nvPr>
            <p:custDataLst>
              <p:tags r:id="rId38"/>
            </p:custDataLst>
          </p:nvPr>
        </p:nvSpPr>
        <p:spPr>
          <a:xfrm>
            <a:off x="5401945" y="2610485"/>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9" name="文本框 168"/>
          <p:cNvSpPr txBox="1"/>
          <p:nvPr>
            <p:custDataLst>
              <p:tags r:id="rId39"/>
            </p:custDataLst>
          </p:nvPr>
        </p:nvSpPr>
        <p:spPr>
          <a:xfrm>
            <a:off x="5476240" y="2771140"/>
            <a:ext cx="1148080" cy="245110"/>
          </a:xfrm>
          <a:prstGeom prst="rect">
            <a:avLst/>
          </a:prstGeom>
          <a:noFill/>
        </p:spPr>
        <p:txBody>
          <a:bodyPr wrap="square" rtlCol="0" anchor="t">
            <a:spAutoFit/>
          </a:bodyPr>
          <a:lstStyle/>
          <a:p>
            <a:pPr algn="l"/>
            <a:r>
              <a:rPr lang="zh-CN" altLang="en-US" sz="1000" b="1" dirty="0">
                <a:gradFill>
                  <a:gsLst>
                    <a:gs pos="7000">
                      <a:srgbClr val="0065FB"/>
                    </a:gs>
                    <a:gs pos="100000">
                      <a:srgbClr val="00FCF2"/>
                    </a:gs>
                  </a:gsLst>
                  <a:lin ang="16260000" scaled="0"/>
                </a:gradFill>
                <a:latin typeface="Hiragino Sans GB W6" panose="020B0300000000000000" charset="-122"/>
                <a:ea typeface="Hiragino Sans GB W6" panose="020B0300000000000000" charset="-122"/>
                <a:sym typeface="+mn-ea"/>
              </a:rPr>
              <a:t>智能填单</a:t>
            </a:r>
            <a:endParaRPr lang="zh-CN" altLang="en-US" sz="1000" b="1" dirty="0">
              <a:gradFill>
                <a:gsLst>
                  <a:gs pos="7000">
                    <a:srgbClr val="0065FB"/>
                  </a:gs>
                  <a:gs pos="100000">
                    <a:srgbClr val="00FCF2"/>
                  </a:gs>
                </a:gsLst>
                <a:lin ang="16260000" scaled="0"/>
              </a:gradFill>
              <a:latin typeface="Hiragino Sans GB W6" panose="020B0300000000000000" charset="-122"/>
              <a:ea typeface="Hiragino Sans GB W6" panose="020B0300000000000000" charset="-122"/>
              <a:sym typeface="+mn-ea"/>
            </a:endParaRPr>
          </a:p>
        </p:txBody>
      </p:sp>
      <p:sp>
        <p:nvSpPr>
          <p:cNvPr id="170" name="椭圆 169"/>
          <p:cNvSpPr/>
          <p:nvPr>
            <p:custDataLst>
              <p:tags r:id="rId40"/>
            </p:custDataLst>
          </p:nvPr>
        </p:nvSpPr>
        <p:spPr>
          <a:xfrm>
            <a:off x="5401945" y="2846705"/>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1" name="文本框 170"/>
          <p:cNvSpPr txBox="1"/>
          <p:nvPr>
            <p:custDataLst>
              <p:tags r:id="rId41"/>
            </p:custDataLst>
          </p:nvPr>
        </p:nvSpPr>
        <p:spPr>
          <a:xfrm>
            <a:off x="5476240" y="3020695"/>
            <a:ext cx="1148080" cy="245110"/>
          </a:xfrm>
          <a:prstGeom prst="rect">
            <a:avLst/>
          </a:prstGeom>
          <a:noFill/>
        </p:spPr>
        <p:txBody>
          <a:bodyPr wrap="square" rtlCol="0" anchor="t">
            <a:spAutoFit/>
          </a:bodyPr>
          <a:lstStyle/>
          <a:p>
            <a:pPr algn="l"/>
            <a:r>
              <a:rPr lang="zh-CN" altLang="en-US" sz="1000" b="1" dirty="0">
                <a:gradFill>
                  <a:gsLst>
                    <a:gs pos="7000">
                      <a:srgbClr val="0065FB"/>
                    </a:gs>
                    <a:gs pos="100000">
                      <a:srgbClr val="00FCF2"/>
                    </a:gs>
                  </a:gsLst>
                  <a:lin ang="16260000" scaled="0"/>
                </a:gradFill>
                <a:latin typeface="Hiragino Sans GB W6" panose="020B0300000000000000" charset="-122"/>
                <a:ea typeface="Hiragino Sans GB W6" panose="020B0300000000000000" charset="-122"/>
                <a:sym typeface="+mn-ea"/>
              </a:rPr>
              <a:t>智能预审</a:t>
            </a:r>
            <a:endParaRPr lang="zh-CN" altLang="en-US" sz="1000" b="1" dirty="0">
              <a:gradFill>
                <a:gsLst>
                  <a:gs pos="7000">
                    <a:srgbClr val="0065FB"/>
                  </a:gs>
                  <a:gs pos="100000">
                    <a:srgbClr val="00FCF2"/>
                  </a:gs>
                </a:gsLst>
                <a:lin ang="16260000" scaled="0"/>
              </a:gradFill>
              <a:latin typeface="Hiragino Sans GB W6" panose="020B0300000000000000" charset="-122"/>
              <a:ea typeface="Hiragino Sans GB W6" panose="020B0300000000000000" charset="-122"/>
              <a:sym typeface="+mn-ea"/>
            </a:endParaRPr>
          </a:p>
        </p:txBody>
      </p:sp>
      <p:sp>
        <p:nvSpPr>
          <p:cNvPr id="172" name="椭圆 171"/>
          <p:cNvSpPr/>
          <p:nvPr>
            <p:custDataLst>
              <p:tags r:id="rId42"/>
            </p:custDataLst>
          </p:nvPr>
        </p:nvSpPr>
        <p:spPr>
          <a:xfrm>
            <a:off x="5401945" y="3091815"/>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74" name="直接箭头连接符 173"/>
          <p:cNvCxnSpPr/>
          <p:nvPr>
            <p:custDataLst>
              <p:tags r:id="rId43"/>
            </p:custDataLst>
          </p:nvPr>
        </p:nvCxnSpPr>
        <p:spPr>
          <a:xfrm flipV="1">
            <a:off x="5285740" y="2202180"/>
            <a:ext cx="0" cy="1866900"/>
          </a:xfrm>
          <a:prstGeom prst="straightConnector1">
            <a:avLst/>
          </a:prstGeom>
          <a:ln>
            <a:gradFill>
              <a:gsLst>
                <a:gs pos="0">
                  <a:srgbClr val="0065FB"/>
                </a:gs>
                <a:gs pos="100000">
                  <a:srgbClr val="008FFF"/>
                </a:gs>
              </a:gsLst>
              <a:lin ang="15420000" scaled="1"/>
            </a:gradFill>
            <a:tailEnd type="triangle"/>
          </a:ln>
        </p:spPr>
        <p:style>
          <a:lnRef idx="2">
            <a:schemeClr val="accent1"/>
          </a:lnRef>
          <a:fillRef idx="0">
            <a:srgbClr val="FFFFFF"/>
          </a:fillRef>
          <a:effectRef idx="0">
            <a:srgbClr val="FFFFFF"/>
          </a:effectRef>
          <a:fontRef idx="minor">
            <a:schemeClr val="tx1"/>
          </a:fontRef>
        </p:style>
      </p:cxnSp>
      <p:cxnSp>
        <p:nvCxnSpPr>
          <p:cNvPr id="175" name="肘形连接符 174"/>
          <p:cNvCxnSpPr>
            <a:stCxn id="85" idx="0"/>
            <a:endCxn id="114" idx="0"/>
          </p:cNvCxnSpPr>
          <p:nvPr>
            <p:custDataLst>
              <p:tags r:id="rId44"/>
            </p:custDataLst>
          </p:nvPr>
        </p:nvCxnSpPr>
        <p:spPr>
          <a:xfrm rot="16200000" flipH="1">
            <a:off x="6170295" y="913765"/>
            <a:ext cx="3175" cy="1894840"/>
          </a:xfrm>
          <a:prstGeom prst="bentConnector3">
            <a:avLst>
              <a:gd name="adj1" fmla="val -8610000"/>
            </a:avLst>
          </a:prstGeom>
          <a:ln>
            <a:gradFill>
              <a:gsLst>
                <a:gs pos="0">
                  <a:srgbClr val="0065FB"/>
                </a:gs>
                <a:gs pos="100000">
                  <a:srgbClr val="008FFF"/>
                </a:gs>
              </a:gsLst>
              <a:lin ang="15420000" scaled="1"/>
            </a:gradFill>
            <a:tailEnd type="triangle"/>
          </a:ln>
        </p:spPr>
        <p:style>
          <a:lnRef idx="2">
            <a:schemeClr val="accent1"/>
          </a:lnRef>
          <a:fillRef idx="0">
            <a:srgbClr val="FFFFFF"/>
          </a:fillRef>
          <a:effectRef idx="0">
            <a:srgbClr val="FFFFFF"/>
          </a:effectRef>
          <a:fontRef idx="minor">
            <a:schemeClr val="tx1"/>
          </a:fontRef>
        </p:style>
      </p:cxnSp>
      <p:sp>
        <p:nvSpPr>
          <p:cNvPr id="176" name="文本框 175"/>
          <p:cNvSpPr txBox="1"/>
          <p:nvPr>
            <p:custDataLst>
              <p:tags r:id="rId45"/>
            </p:custDataLst>
          </p:nvPr>
        </p:nvSpPr>
        <p:spPr>
          <a:xfrm>
            <a:off x="7288530" y="2288540"/>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业务部门审核</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177" name="椭圆 176"/>
          <p:cNvSpPr/>
          <p:nvPr>
            <p:custDataLst>
              <p:tags r:id="rId46"/>
            </p:custDataLst>
          </p:nvPr>
        </p:nvSpPr>
        <p:spPr>
          <a:xfrm>
            <a:off x="7261225" y="2364105"/>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8" name="文本框 177"/>
          <p:cNvSpPr txBox="1"/>
          <p:nvPr>
            <p:custDataLst>
              <p:tags r:id="rId47"/>
            </p:custDataLst>
          </p:nvPr>
        </p:nvSpPr>
        <p:spPr>
          <a:xfrm>
            <a:off x="7288530" y="2534920"/>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财务审核</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180" name="椭圆 179"/>
          <p:cNvSpPr/>
          <p:nvPr>
            <p:custDataLst>
              <p:tags r:id="rId48"/>
            </p:custDataLst>
          </p:nvPr>
        </p:nvSpPr>
        <p:spPr>
          <a:xfrm>
            <a:off x="7261225" y="2610485"/>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1" name="文本框 180"/>
          <p:cNvSpPr txBox="1"/>
          <p:nvPr>
            <p:custDataLst>
              <p:tags r:id="rId49"/>
            </p:custDataLst>
          </p:nvPr>
        </p:nvSpPr>
        <p:spPr>
          <a:xfrm>
            <a:off x="7288530" y="2771140"/>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审计审查审核</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182" name="椭圆 181"/>
          <p:cNvSpPr/>
          <p:nvPr>
            <p:custDataLst>
              <p:tags r:id="rId50"/>
            </p:custDataLst>
          </p:nvPr>
        </p:nvSpPr>
        <p:spPr>
          <a:xfrm>
            <a:off x="7261225" y="2846705"/>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3" name="文本框 182"/>
          <p:cNvSpPr txBox="1"/>
          <p:nvPr>
            <p:custDataLst>
              <p:tags r:id="rId51"/>
            </p:custDataLst>
          </p:nvPr>
        </p:nvSpPr>
        <p:spPr>
          <a:xfrm>
            <a:off x="7288530" y="3016250"/>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相关领导审核</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184" name="椭圆 183"/>
          <p:cNvSpPr/>
          <p:nvPr>
            <p:custDataLst>
              <p:tags r:id="rId52"/>
            </p:custDataLst>
          </p:nvPr>
        </p:nvSpPr>
        <p:spPr>
          <a:xfrm>
            <a:off x="7261225" y="3091815"/>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5" name="文本框 184"/>
          <p:cNvSpPr txBox="1"/>
          <p:nvPr>
            <p:custDataLst>
              <p:tags r:id="rId53"/>
            </p:custDataLst>
          </p:nvPr>
        </p:nvSpPr>
        <p:spPr>
          <a:xfrm>
            <a:off x="7288530" y="3261360"/>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辅助决策</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186" name="椭圆 185"/>
          <p:cNvSpPr/>
          <p:nvPr>
            <p:custDataLst>
              <p:tags r:id="rId54"/>
            </p:custDataLst>
          </p:nvPr>
        </p:nvSpPr>
        <p:spPr>
          <a:xfrm>
            <a:off x="7261225" y="3336925"/>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87" name="直接箭头连接符 186"/>
          <p:cNvCxnSpPr>
            <a:stCxn id="114" idx="2"/>
            <a:endCxn id="115" idx="0"/>
          </p:cNvCxnSpPr>
          <p:nvPr>
            <p:custDataLst>
              <p:tags r:id="rId55"/>
            </p:custDataLst>
          </p:nvPr>
        </p:nvCxnSpPr>
        <p:spPr>
          <a:xfrm>
            <a:off x="7117715" y="2202180"/>
            <a:ext cx="0" cy="1424305"/>
          </a:xfrm>
          <a:prstGeom prst="straightConnector1">
            <a:avLst/>
          </a:prstGeom>
          <a:ln>
            <a:gradFill>
              <a:gsLst>
                <a:gs pos="0">
                  <a:srgbClr val="0065FB"/>
                </a:gs>
                <a:gs pos="100000">
                  <a:srgbClr val="008FFF"/>
                </a:gs>
              </a:gsLst>
              <a:lin ang="15420000" scaled="1"/>
            </a:gradFill>
            <a:tailEnd type="triangle"/>
          </a:ln>
        </p:spPr>
        <p:style>
          <a:lnRef idx="2">
            <a:schemeClr val="accent1"/>
          </a:lnRef>
          <a:fillRef idx="0">
            <a:srgbClr val="FFFFFF"/>
          </a:fillRef>
          <a:effectRef idx="0">
            <a:srgbClr val="FFFFFF"/>
          </a:effectRef>
          <a:fontRef idx="minor">
            <a:schemeClr val="tx1"/>
          </a:fontRef>
        </p:style>
      </p:cxnSp>
      <p:sp>
        <p:nvSpPr>
          <p:cNvPr id="188" name="文本框 187"/>
          <p:cNvSpPr txBox="1"/>
          <p:nvPr>
            <p:custDataLst>
              <p:tags r:id="rId56"/>
            </p:custDataLst>
          </p:nvPr>
        </p:nvSpPr>
        <p:spPr>
          <a:xfrm>
            <a:off x="7341870" y="4023995"/>
            <a:ext cx="1148080" cy="245110"/>
          </a:xfrm>
          <a:prstGeom prst="rect">
            <a:avLst/>
          </a:prstGeom>
          <a:noFill/>
        </p:spPr>
        <p:txBody>
          <a:bodyPr wrap="square" rtlCol="0" anchor="t">
            <a:spAutoFit/>
          </a:bodyPr>
          <a:lstStyle/>
          <a:p>
            <a:pPr algn="l"/>
            <a:r>
              <a:rPr lang="zh-CN" altLang="en-US" sz="1000" b="1" dirty="0">
                <a:gradFill>
                  <a:gsLst>
                    <a:gs pos="7000">
                      <a:srgbClr val="0065FB"/>
                    </a:gs>
                    <a:gs pos="100000">
                      <a:srgbClr val="00FCF2"/>
                    </a:gs>
                  </a:gsLst>
                  <a:lin ang="16140000" scaled="0"/>
                </a:gradFill>
                <a:latin typeface="Hiragino Sans GB W6" panose="020B0300000000000000" charset="-122"/>
                <a:ea typeface="Hiragino Sans GB W6" panose="020B0300000000000000" charset="-122"/>
                <a:sym typeface="+mn-ea"/>
              </a:rPr>
              <a:t>条款风险审校</a:t>
            </a:r>
            <a:endParaRPr lang="zh-CN" altLang="en-US" sz="1000" b="1" dirty="0">
              <a:gradFill>
                <a:gsLst>
                  <a:gs pos="7000">
                    <a:srgbClr val="0065FB"/>
                  </a:gs>
                  <a:gs pos="100000">
                    <a:srgbClr val="00FCF2"/>
                  </a:gs>
                </a:gsLst>
                <a:lin ang="16140000" scaled="0"/>
              </a:gradFill>
              <a:latin typeface="Hiragino Sans GB W6" panose="020B0300000000000000" charset="-122"/>
              <a:ea typeface="Hiragino Sans GB W6" panose="020B0300000000000000" charset="-122"/>
              <a:sym typeface="+mn-ea"/>
            </a:endParaRPr>
          </a:p>
        </p:txBody>
      </p:sp>
      <p:sp>
        <p:nvSpPr>
          <p:cNvPr id="190" name="椭圆 189"/>
          <p:cNvSpPr/>
          <p:nvPr>
            <p:custDataLst>
              <p:tags r:id="rId57"/>
            </p:custDataLst>
          </p:nvPr>
        </p:nvSpPr>
        <p:spPr>
          <a:xfrm>
            <a:off x="7288530" y="4107180"/>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1" name="文本框 190"/>
          <p:cNvSpPr txBox="1"/>
          <p:nvPr>
            <p:custDataLst>
              <p:tags r:id="rId58"/>
            </p:custDataLst>
          </p:nvPr>
        </p:nvSpPr>
        <p:spPr>
          <a:xfrm>
            <a:off x="7341870" y="4270375"/>
            <a:ext cx="1148080" cy="245110"/>
          </a:xfrm>
          <a:prstGeom prst="rect">
            <a:avLst/>
          </a:prstGeom>
          <a:noFill/>
        </p:spPr>
        <p:txBody>
          <a:bodyPr wrap="square" rtlCol="0" anchor="t">
            <a:spAutoFit/>
          </a:bodyPr>
          <a:lstStyle/>
          <a:p>
            <a:pPr algn="l"/>
            <a:r>
              <a:rPr lang="zh-CN" altLang="en-US" sz="1000" b="1" dirty="0">
                <a:gradFill>
                  <a:gsLst>
                    <a:gs pos="7000">
                      <a:srgbClr val="0065FB"/>
                    </a:gs>
                    <a:gs pos="100000">
                      <a:srgbClr val="00FCF2"/>
                    </a:gs>
                  </a:gsLst>
                  <a:lin ang="16140000" scaled="0"/>
                </a:gradFill>
                <a:latin typeface="Hiragino Sans GB W6" panose="020B0300000000000000" charset="-122"/>
                <a:ea typeface="Hiragino Sans GB W6" panose="020B0300000000000000" charset="-122"/>
                <a:sym typeface="+mn-ea"/>
              </a:rPr>
              <a:t>敏感词检测</a:t>
            </a:r>
            <a:endParaRPr lang="zh-CN" altLang="en-US" sz="1000" b="1" dirty="0">
              <a:gradFill>
                <a:gsLst>
                  <a:gs pos="7000">
                    <a:srgbClr val="0065FB"/>
                  </a:gs>
                  <a:gs pos="100000">
                    <a:srgbClr val="00FCF2"/>
                  </a:gs>
                </a:gsLst>
                <a:lin ang="16140000" scaled="0"/>
              </a:gradFill>
              <a:latin typeface="Hiragino Sans GB W6" panose="020B0300000000000000" charset="-122"/>
              <a:ea typeface="Hiragino Sans GB W6" panose="020B0300000000000000" charset="-122"/>
              <a:sym typeface="+mn-ea"/>
            </a:endParaRPr>
          </a:p>
        </p:txBody>
      </p:sp>
      <p:sp>
        <p:nvSpPr>
          <p:cNvPr id="192" name="椭圆 191"/>
          <p:cNvSpPr/>
          <p:nvPr>
            <p:custDataLst>
              <p:tags r:id="rId59"/>
            </p:custDataLst>
          </p:nvPr>
        </p:nvSpPr>
        <p:spPr>
          <a:xfrm>
            <a:off x="7288530" y="4353560"/>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3" name="文本框 192"/>
          <p:cNvSpPr txBox="1"/>
          <p:nvPr>
            <p:custDataLst>
              <p:tags r:id="rId60"/>
            </p:custDataLst>
          </p:nvPr>
        </p:nvSpPr>
        <p:spPr>
          <a:xfrm>
            <a:off x="7326630" y="4506595"/>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法规类案</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194" name="椭圆 193"/>
          <p:cNvSpPr/>
          <p:nvPr>
            <p:custDataLst>
              <p:tags r:id="rId61"/>
            </p:custDataLst>
          </p:nvPr>
        </p:nvSpPr>
        <p:spPr>
          <a:xfrm>
            <a:off x="7288530" y="4589780"/>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5" name="Rounded Rectangle 52"/>
          <p:cNvSpPr/>
          <p:nvPr>
            <p:custDataLst>
              <p:tags r:id="rId62"/>
            </p:custDataLst>
          </p:nvPr>
        </p:nvSpPr>
        <p:spPr>
          <a:xfrm>
            <a:off x="6458585" y="4844415"/>
            <a:ext cx="1318260" cy="340995"/>
          </a:xfrm>
          <a:prstGeom prst="roundRect">
            <a:avLst>
              <a:gd name="adj" fmla="val 5556"/>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200" dirty="0">
                <a:latin typeface="Hiragino Sans GB W3" panose="020B0300000000000000" charset="-122"/>
                <a:ea typeface="Hiragino Sans GB W3" panose="020B0300000000000000" charset="-122"/>
              </a:rPr>
              <a:t>文件定稿</a:t>
            </a:r>
            <a:endParaRPr lang="zh-CN" altLang="en-US" sz="1200" dirty="0">
              <a:latin typeface="Hiragino Sans GB W3" panose="020B0300000000000000" charset="-122"/>
              <a:ea typeface="Hiragino Sans GB W3" panose="020B0300000000000000" charset="-122"/>
            </a:endParaRPr>
          </a:p>
        </p:txBody>
      </p:sp>
      <p:sp>
        <p:nvSpPr>
          <p:cNvPr id="196" name="文本框 195"/>
          <p:cNvSpPr txBox="1"/>
          <p:nvPr>
            <p:custDataLst>
              <p:tags r:id="rId63"/>
            </p:custDataLst>
          </p:nvPr>
        </p:nvSpPr>
        <p:spPr>
          <a:xfrm>
            <a:off x="5821680" y="5274310"/>
            <a:ext cx="1148080" cy="245110"/>
          </a:xfrm>
          <a:prstGeom prst="rect">
            <a:avLst/>
          </a:prstGeom>
          <a:noFill/>
        </p:spPr>
        <p:txBody>
          <a:bodyPr wrap="square" rtlCol="0" anchor="t">
            <a:spAutoFit/>
          </a:bodyPr>
          <a:lstStyle/>
          <a:p>
            <a:pPr algn="r"/>
            <a:r>
              <a:rPr lang="zh-CN" altLang="en-US" sz="1000" dirty="0">
                <a:solidFill>
                  <a:srgbClr val="0083FE"/>
                </a:solidFill>
                <a:latin typeface="Hiragino Sans GB W3" panose="020B0300000000000000" charset="-122"/>
                <a:ea typeface="Hiragino Sans GB W3" panose="020B0300000000000000" charset="-122"/>
                <a:sym typeface="+mn-ea"/>
              </a:rPr>
              <a:t>生成</a:t>
            </a:r>
            <a:r>
              <a:rPr lang="en-US" altLang="zh-CN" sz="1000" dirty="0">
                <a:solidFill>
                  <a:srgbClr val="0083FE"/>
                </a:solidFill>
                <a:latin typeface="Hiragino Sans GB W3" panose="020B0300000000000000" charset="-122"/>
                <a:ea typeface="Hiragino Sans GB W3" panose="020B0300000000000000" charset="-122"/>
                <a:sym typeface="+mn-ea"/>
              </a:rPr>
              <a:t>PDF</a:t>
            </a:r>
            <a:endParaRPr lang="en-US" altLang="zh-CN" sz="1000" dirty="0">
              <a:solidFill>
                <a:srgbClr val="0083FE"/>
              </a:solidFill>
              <a:latin typeface="Hiragino Sans GB W3" panose="020B0300000000000000" charset="-122"/>
              <a:ea typeface="Hiragino Sans GB W3" panose="020B0300000000000000" charset="-122"/>
              <a:sym typeface="+mn-ea"/>
            </a:endParaRPr>
          </a:p>
        </p:txBody>
      </p:sp>
      <p:sp>
        <p:nvSpPr>
          <p:cNvPr id="197" name="椭圆 196"/>
          <p:cNvSpPr/>
          <p:nvPr>
            <p:custDataLst>
              <p:tags r:id="rId64"/>
            </p:custDataLst>
          </p:nvPr>
        </p:nvSpPr>
        <p:spPr>
          <a:xfrm>
            <a:off x="6929120" y="5344795"/>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8" name="文本框 197"/>
          <p:cNvSpPr txBox="1"/>
          <p:nvPr>
            <p:custDataLst>
              <p:tags r:id="rId65"/>
            </p:custDataLst>
          </p:nvPr>
        </p:nvSpPr>
        <p:spPr>
          <a:xfrm>
            <a:off x="5791200" y="5520690"/>
            <a:ext cx="1148080" cy="245110"/>
          </a:xfrm>
          <a:prstGeom prst="rect">
            <a:avLst/>
          </a:prstGeom>
          <a:noFill/>
        </p:spPr>
        <p:txBody>
          <a:bodyPr wrap="square" rtlCol="0" anchor="t">
            <a:spAutoFit/>
          </a:bodyPr>
          <a:lstStyle/>
          <a:p>
            <a:pPr algn="r"/>
            <a:r>
              <a:rPr lang="zh-CN" altLang="en-US" sz="1000" b="1" dirty="0">
                <a:gradFill>
                  <a:gsLst>
                    <a:gs pos="7000">
                      <a:srgbClr val="0065FB"/>
                    </a:gs>
                    <a:gs pos="100000">
                      <a:srgbClr val="00FCF2"/>
                    </a:gs>
                  </a:gsLst>
                  <a:lin ang="16320000" scaled="0"/>
                </a:gradFill>
                <a:latin typeface="Hiragino Sans GB W6" panose="020B0300000000000000" charset="-122"/>
                <a:ea typeface="Hiragino Sans GB W6" panose="020B0300000000000000" charset="-122"/>
                <a:sym typeface="+mn-ea"/>
              </a:rPr>
              <a:t>智能对比</a:t>
            </a:r>
            <a:endParaRPr lang="zh-CN" altLang="en-US" sz="1000" b="1" dirty="0">
              <a:gradFill>
                <a:gsLst>
                  <a:gs pos="7000">
                    <a:srgbClr val="0065FB"/>
                  </a:gs>
                  <a:gs pos="100000">
                    <a:srgbClr val="00FCF2"/>
                  </a:gs>
                </a:gsLst>
                <a:lin ang="16320000" scaled="0"/>
              </a:gradFill>
              <a:latin typeface="Hiragino Sans GB W6" panose="020B0300000000000000" charset="-122"/>
              <a:ea typeface="Hiragino Sans GB W6" panose="020B0300000000000000" charset="-122"/>
              <a:sym typeface="+mn-ea"/>
            </a:endParaRPr>
          </a:p>
        </p:txBody>
      </p:sp>
      <p:sp>
        <p:nvSpPr>
          <p:cNvPr id="199" name="椭圆 198"/>
          <p:cNvSpPr/>
          <p:nvPr>
            <p:custDataLst>
              <p:tags r:id="rId66"/>
            </p:custDataLst>
          </p:nvPr>
        </p:nvSpPr>
        <p:spPr>
          <a:xfrm>
            <a:off x="6929120" y="5591175"/>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0" name="文本框 199"/>
          <p:cNvSpPr txBox="1"/>
          <p:nvPr>
            <p:custDataLst>
              <p:tags r:id="rId67"/>
            </p:custDataLst>
          </p:nvPr>
        </p:nvSpPr>
        <p:spPr>
          <a:xfrm>
            <a:off x="5821680" y="5756910"/>
            <a:ext cx="1148080" cy="245110"/>
          </a:xfrm>
          <a:prstGeom prst="rect">
            <a:avLst/>
          </a:prstGeom>
          <a:noFill/>
        </p:spPr>
        <p:txBody>
          <a:bodyPr wrap="square" rtlCol="0" anchor="t">
            <a:spAutoFit/>
          </a:bodyPr>
          <a:lstStyle/>
          <a:p>
            <a:pPr algn="r"/>
            <a:r>
              <a:rPr lang="zh-CN" altLang="en-US" sz="1000" dirty="0">
                <a:solidFill>
                  <a:srgbClr val="0083FE"/>
                </a:solidFill>
                <a:latin typeface="Hiragino Sans GB W3" panose="020B0300000000000000" charset="-122"/>
                <a:ea typeface="Hiragino Sans GB W3" panose="020B0300000000000000" charset="-122"/>
                <a:sym typeface="+mn-ea"/>
              </a:rPr>
              <a:t>添加水印</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201" name="椭圆 200"/>
          <p:cNvSpPr/>
          <p:nvPr>
            <p:custDataLst>
              <p:tags r:id="rId68"/>
            </p:custDataLst>
          </p:nvPr>
        </p:nvSpPr>
        <p:spPr>
          <a:xfrm>
            <a:off x="6929120" y="5827395"/>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204" name="直接箭头连接符 203"/>
          <p:cNvCxnSpPr>
            <a:stCxn id="115" idx="2"/>
            <a:endCxn id="195" idx="0"/>
          </p:cNvCxnSpPr>
          <p:nvPr>
            <p:custDataLst>
              <p:tags r:id="rId69"/>
            </p:custDataLst>
          </p:nvPr>
        </p:nvCxnSpPr>
        <p:spPr>
          <a:xfrm>
            <a:off x="7117715" y="3967480"/>
            <a:ext cx="0" cy="876935"/>
          </a:xfrm>
          <a:prstGeom prst="straightConnector1">
            <a:avLst/>
          </a:prstGeom>
          <a:ln>
            <a:gradFill>
              <a:gsLst>
                <a:gs pos="0">
                  <a:srgbClr val="0065FB"/>
                </a:gs>
                <a:gs pos="100000">
                  <a:srgbClr val="008FFF"/>
                </a:gs>
              </a:gsLst>
              <a:lin ang="15420000" scaled="1"/>
            </a:gradFill>
            <a:tailEnd type="triangle"/>
          </a:ln>
        </p:spPr>
        <p:style>
          <a:lnRef idx="2">
            <a:schemeClr val="accent1"/>
          </a:lnRef>
          <a:fillRef idx="0">
            <a:srgbClr val="FFFFFF"/>
          </a:fillRef>
          <a:effectRef idx="0">
            <a:srgbClr val="FFFFFF"/>
          </a:effectRef>
          <a:fontRef idx="minor">
            <a:schemeClr val="tx1"/>
          </a:fontRef>
        </p:style>
      </p:cxnSp>
      <p:sp>
        <p:nvSpPr>
          <p:cNvPr id="207" name="文本框 206"/>
          <p:cNvSpPr txBox="1"/>
          <p:nvPr>
            <p:custDataLst>
              <p:tags r:id="rId70"/>
            </p:custDataLst>
          </p:nvPr>
        </p:nvSpPr>
        <p:spPr>
          <a:xfrm>
            <a:off x="9103995" y="6144260"/>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电子签章</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208" name="椭圆 207"/>
          <p:cNvSpPr/>
          <p:nvPr>
            <p:custDataLst>
              <p:tags r:id="rId71"/>
            </p:custDataLst>
          </p:nvPr>
        </p:nvSpPr>
        <p:spPr>
          <a:xfrm>
            <a:off x="9065895" y="6229985"/>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9" name="文本框 208"/>
          <p:cNvSpPr txBox="1"/>
          <p:nvPr>
            <p:custDataLst>
              <p:tags r:id="rId72"/>
            </p:custDataLst>
          </p:nvPr>
        </p:nvSpPr>
        <p:spPr>
          <a:xfrm>
            <a:off x="9103995" y="6380480"/>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电子签名</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210" name="椭圆 209"/>
          <p:cNvSpPr/>
          <p:nvPr>
            <p:custDataLst>
              <p:tags r:id="rId73"/>
            </p:custDataLst>
          </p:nvPr>
        </p:nvSpPr>
        <p:spPr>
          <a:xfrm>
            <a:off x="9065895" y="6466205"/>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2" name="Rounded Rectangle 52"/>
          <p:cNvSpPr/>
          <p:nvPr>
            <p:custDataLst>
              <p:tags r:id="rId74"/>
            </p:custDataLst>
          </p:nvPr>
        </p:nvSpPr>
        <p:spPr>
          <a:xfrm>
            <a:off x="8292465" y="4740910"/>
            <a:ext cx="1318260" cy="340995"/>
          </a:xfrm>
          <a:prstGeom prst="roundRect">
            <a:avLst>
              <a:gd name="adj" fmla="val 5556"/>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200" dirty="0">
                <a:latin typeface="Hiragino Sans GB W3" panose="020B0300000000000000" charset="-122"/>
                <a:ea typeface="Hiragino Sans GB W3" panose="020B0300000000000000" charset="-122"/>
              </a:rPr>
              <a:t>纸质合同</a:t>
            </a:r>
            <a:endParaRPr lang="zh-CN" altLang="en-US" sz="1200" dirty="0">
              <a:latin typeface="Hiragino Sans GB W3" panose="020B0300000000000000" charset="-122"/>
              <a:ea typeface="Hiragino Sans GB W3" panose="020B0300000000000000" charset="-122"/>
            </a:endParaRPr>
          </a:p>
        </p:txBody>
      </p:sp>
      <p:sp>
        <p:nvSpPr>
          <p:cNvPr id="215" name="文本框 214"/>
          <p:cNvSpPr txBox="1"/>
          <p:nvPr>
            <p:custDataLst>
              <p:tags r:id="rId75"/>
            </p:custDataLst>
          </p:nvPr>
        </p:nvSpPr>
        <p:spPr>
          <a:xfrm>
            <a:off x="9103995" y="5172710"/>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印章控制</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216" name="椭圆 215"/>
          <p:cNvSpPr/>
          <p:nvPr>
            <p:custDataLst>
              <p:tags r:id="rId76"/>
            </p:custDataLst>
          </p:nvPr>
        </p:nvSpPr>
        <p:spPr>
          <a:xfrm>
            <a:off x="9065895" y="5258435"/>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221" name="肘形连接符 220"/>
          <p:cNvCxnSpPr>
            <a:stCxn id="195" idx="2"/>
            <a:endCxn id="212" idx="2"/>
          </p:cNvCxnSpPr>
          <p:nvPr>
            <p:custDataLst>
              <p:tags r:id="rId77"/>
            </p:custDataLst>
          </p:nvPr>
        </p:nvCxnSpPr>
        <p:spPr>
          <a:xfrm rot="5400000" flipH="1" flipV="1">
            <a:off x="7982903" y="4216718"/>
            <a:ext cx="103505" cy="1833880"/>
          </a:xfrm>
          <a:prstGeom prst="bentConnector3">
            <a:avLst>
              <a:gd name="adj1" fmla="val -229755"/>
            </a:avLst>
          </a:prstGeom>
          <a:ln>
            <a:gradFill>
              <a:gsLst>
                <a:gs pos="0">
                  <a:srgbClr val="0065FB"/>
                </a:gs>
                <a:gs pos="100000">
                  <a:srgbClr val="008FFF"/>
                </a:gs>
              </a:gsLst>
              <a:lin ang="15420000" scaled="1"/>
            </a:gradFill>
            <a:tailEnd type="triangle"/>
          </a:ln>
        </p:spPr>
        <p:style>
          <a:lnRef idx="2">
            <a:schemeClr val="accent1"/>
          </a:lnRef>
          <a:fillRef idx="0">
            <a:srgbClr val="FFFFFF"/>
          </a:fillRef>
          <a:effectRef idx="0">
            <a:srgbClr val="FFFFFF"/>
          </a:effectRef>
          <a:fontRef idx="minor">
            <a:schemeClr val="tx1"/>
          </a:fontRef>
        </p:style>
      </p:cxnSp>
      <p:cxnSp>
        <p:nvCxnSpPr>
          <p:cNvPr id="222" name="直接箭头连接符 221"/>
          <p:cNvCxnSpPr>
            <a:endCxn id="120" idx="0"/>
          </p:cNvCxnSpPr>
          <p:nvPr>
            <p:custDataLst>
              <p:tags r:id="rId78"/>
            </p:custDataLst>
          </p:nvPr>
        </p:nvCxnSpPr>
        <p:spPr>
          <a:xfrm flipH="1">
            <a:off x="8951595" y="5109210"/>
            <a:ext cx="635" cy="624205"/>
          </a:xfrm>
          <a:prstGeom prst="straightConnector1">
            <a:avLst/>
          </a:prstGeom>
          <a:ln>
            <a:gradFill>
              <a:gsLst>
                <a:gs pos="0">
                  <a:srgbClr val="0065FB"/>
                </a:gs>
                <a:gs pos="100000">
                  <a:srgbClr val="008FFF"/>
                </a:gs>
              </a:gsLst>
              <a:lin ang="15420000" scaled="1"/>
            </a:gradFill>
            <a:tailEnd type="triangle"/>
          </a:ln>
        </p:spPr>
        <p:style>
          <a:lnRef idx="2">
            <a:schemeClr val="accent1"/>
          </a:lnRef>
          <a:fillRef idx="0">
            <a:srgbClr val="FFFFFF"/>
          </a:fillRef>
          <a:effectRef idx="0">
            <a:srgbClr val="FFFFFF"/>
          </a:effectRef>
          <a:fontRef idx="minor">
            <a:schemeClr val="tx1"/>
          </a:fontRef>
        </p:style>
      </p:cxnSp>
      <p:sp>
        <p:nvSpPr>
          <p:cNvPr id="224" name="Rounded Rectangle 52"/>
          <p:cNvSpPr/>
          <p:nvPr>
            <p:custDataLst>
              <p:tags r:id="rId79"/>
            </p:custDataLst>
          </p:nvPr>
        </p:nvSpPr>
        <p:spPr>
          <a:xfrm>
            <a:off x="8274050" y="1859915"/>
            <a:ext cx="1318260" cy="340995"/>
          </a:xfrm>
          <a:prstGeom prst="roundRect">
            <a:avLst>
              <a:gd name="adj" fmla="val 5556"/>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200" dirty="0">
                <a:latin typeface="Hiragino Sans GB W3" panose="020B0300000000000000" charset="-122"/>
                <a:ea typeface="Hiragino Sans GB W3" panose="020B0300000000000000" charset="-122"/>
              </a:rPr>
              <a:t>归档</a:t>
            </a:r>
            <a:endParaRPr lang="zh-CN" altLang="en-US" sz="1200" dirty="0">
              <a:latin typeface="Hiragino Sans GB W3" panose="020B0300000000000000" charset="-122"/>
              <a:ea typeface="Hiragino Sans GB W3" panose="020B0300000000000000" charset="-122"/>
            </a:endParaRPr>
          </a:p>
        </p:txBody>
      </p:sp>
      <p:sp>
        <p:nvSpPr>
          <p:cNvPr id="225" name="文本框 224"/>
          <p:cNvSpPr txBox="1"/>
          <p:nvPr>
            <p:custDataLst>
              <p:tags r:id="rId80"/>
            </p:custDataLst>
          </p:nvPr>
        </p:nvSpPr>
        <p:spPr>
          <a:xfrm>
            <a:off x="9103995" y="2287270"/>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合同原件</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226" name="椭圆 225"/>
          <p:cNvSpPr/>
          <p:nvPr>
            <p:custDataLst>
              <p:tags r:id="rId81"/>
            </p:custDataLst>
          </p:nvPr>
        </p:nvSpPr>
        <p:spPr>
          <a:xfrm>
            <a:off x="9076690" y="2362835"/>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7" name="文本框 226"/>
          <p:cNvSpPr txBox="1"/>
          <p:nvPr>
            <p:custDataLst>
              <p:tags r:id="rId82"/>
            </p:custDataLst>
          </p:nvPr>
        </p:nvSpPr>
        <p:spPr>
          <a:xfrm>
            <a:off x="9103995" y="2533650"/>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电子档案</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228" name="椭圆 227"/>
          <p:cNvSpPr/>
          <p:nvPr>
            <p:custDataLst>
              <p:tags r:id="rId83"/>
            </p:custDataLst>
          </p:nvPr>
        </p:nvSpPr>
        <p:spPr>
          <a:xfrm>
            <a:off x="9076690" y="2609215"/>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231" name="直接箭头连接符 230"/>
          <p:cNvCxnSpPr>
            <a:stCxn id="212" idx="0"/>
            <a:endCxn id="224" idx="2"/>
          </p:cNvCxnSpPr>
          <p:nvPr>
            <p:custDataLst>
              <p:tags r:id="rId84"/>
            </p:custDataLst>
          </p:nvPr>
        </p:nvCxnSpPr>
        <p:spPr>
          <a:xfrm flipH="1" flipV="1">
            <a:off x="8933180" y="2200910"/>
            <a:ext cx="18415" cy="2540000"/>
          </a:xfrm>
          <a:prstGeom prst="straightConnector1">
            <a:avLst/>
          </a:prstGeom>
          <a:ln>
            <a:gradFill>
              <a:gsLst>
                <a:gs pos="0">
                  <a:srgbClr val="0065FB"/>
                </a:gs>
                <a:gs pos="100000">
                  <a:srgbClr val="008FFF"/>
                </a:gs>
              </a:gsLst>
              <a:lin ang="15420000" scaled="1"/>
            </a:gradFill>
            <a:tailEnd type="triangle"/>
          </a:ln>
        </p:spPr>
        <p:style>
          <a:lnRef idx="2">
            <a:schemeClr val="accent1"/>
          </a:lnRef>
          <a:fillRef idx="0">
            <a:srgbClr val="FFFFFF"/>
          </a:fillRef>
          <a:effectRef idx="0">
            <a:srgbClr val="FFFFFF"/>
          </a:effectRef>
          <a:fontRef idx="minor">
            <a:schemeClr val="tx1"/>
          </a:fontRef>
        </p:style>
      </p:cxnSp>
      <p:sp>
        <p:nvSpPr>
          <p:cNvPr id="232" name="Rounded Rectangle 52"/>
          <p:cNvSpPr/>
          <p:nvPr>
            <p:custDataLst>
              <p:tags r:id="rId85"/>
            </p:custDataLst>
          </p:nvPr>
        </p:nvSpPr>
        <p:spPr>
          <a:xfrm>
            <a:off x="10131425" y="1864995"/>
            <a:ext cx="1318260" cy="340995"/>
          </a:xfrm>
          <a:prstGeom prst="roundRect">
            <a:avLst>
              <a:gd name="adj" fmla="val 5556"/>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200" dirty="0">
                <a:latin typeface="Hiragino Sans GB W3" panose="020B0300000000000000" charset="-122"/>
                <a:ea typeface="Hiragino Sans GB W3" panose="020B0300000000000000" charset="-122"/>
              </a:rPr>
              <a:t>合同执行</a:t>
            </a:r>
            <a:endParaRPr lang="zh-CN" altLang="en-US" sz="1200" dirty="0">
              <a:latin typeface="Hiragino Sans GB W3" panose="020B0300000000000000" charset="-122"/>
              <a:ea typeface="Hiragino Sans GB W3" panose="020B0300000000000000" charset="-122"/>
            </a:endParaRPr>
          </a:p>
        </p:txBody>
      </p:sp>
      <p:sp>
        <p:nvSpPr>
          <p:cNvPr id="233" name="文本框 232"/>
          <p:cNvSpPr txBox="1"/>
          <p:nvPr>
            <p:custDataLst>
              <p:tags r:id="rId86"/>
            </p:custDataLst>
          </p:nvPr>
        </p:nvSpPr>
        <p:spPr>
          <a:xfrm>
            <a:off x="10961370" y="2292350"/>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台账</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234" name="椭圆 233"/>
          <p:cNvSpPr/>
          <p:nvPr>
            <p:custDataLst>
              <p:tags r:id="rId87"/>
            </p:custDataLst>
          </p:nvPr>
        </p:nvSpPr>
        <p:spPr>
          <a:xfrm>
            <a:off x="10934065" y="2367915"/>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5" name="文本框 234"/>
          <p:cNvSpPr txBox="1"/>
          <p:nvPr>
            <p:custDataLst>
              <p:tags r:id="rId88"/>
            </p:custDataLst>
          </p:nvPr>
        </p:nvSpPr>
        <p:spPr>
          <a:xfrm>
            <a:off x="10961370" y="2538730"/>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履约计划</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236" name="椭圆 235"/>
          <p:cNvSpPr/>
          <p:nvPr>
            <p:custDataLst>
              <p:tags r:id="rId89"/>
            </p:custDataLst>
          </p:nvPr>
        </p:nvSpPr>
        <p:spPr>
          <a:xfrm>
            <a:off x="10934065" y="2614295"/>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7" name="文本框 236"/>
          <p:cNvSpPr txBox="1"/>
          <p:nvPr>
            <p:custDataLst>
              <p:tags r:id="rId90"/>
            </p:custDataLst>
          </p:nvPr>
        </p:nvSpPr>
        <p:spPr>
          <a:xfrm>
            <a:off x="10961370" y="2774950"/>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履约监督</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238" name="椭圆 237"/>
          <p:cNvSpPr/>
          <p:nvPr>
            <p:custDataLst>
              <p:tags r:id="rId91"/>
            </p:custDataLst>
          </p:nvPr>
        </p:nvSpPr>
        <p:spPr>
          <a:xfrm>
            <a:off x="10934065" y="2850515"/>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9" name="文本框 238"/>
          <p:cNvSpPr txBox="1"/>
          <p:nvPr>
            <p:custDataLst>
              <p:tags r:id="rId92"/>
            </p:custDataLst>
          </p:nvPr>
        </p:nvSpPr>
        <p:spPr>
          <a:xfrm>
            <a:off x="10961370" y="3020060"/>
            <a:ext cx="1148080" cy="39878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状态变更（中止、终止、解约）</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240" name="椭圆 239"/>
          <p:cNvSpPr/>
          <p:nvPr>
            <p:custDataLst>
              <p:tags r:id="rId93"/>
            </p:custDataLst>
          </p:nvPr>
        </p:nvSpPr>
        <p:spPr>
          <a:xfrm>
            <a:off x="10934065" y="3095625"/>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43" name="Rounded Rectangle 52"/>
          <p:cNvSpPr/>
          <p:nvPr>
            <p:custDataLst>
              <p:tags r:id="rId94"/>
            </p:custDataLst>
          </p:nvPr>
        </p:nvSpPr>
        <p:spPr>
          <a:xfrm>
            <a:off x="10131425" y="3412490"/>
            <a:ext cx="1318260" cy="340995"/>
          </a:xfrm>
          <a:prstGeom prst="roundRect">
            <a:avLst>
              <a:gd name="adj" fmla="val 5556"/>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200" dirty="0">
                <a:latin typeface="Hiragino Sans GB W3" panose="020B0300000000000000" charset="-122"/>
                <a:ea typeface="Hiragino Sans GB W3" panose="020B0300000000000000" charset="-122"/>
              </a:rPr>
              <a:t>合同风险与补偿</a:t>
            </a:r>
            <a:endParaRPr lang="zh-CN" altLang="en-US" sz="1200" dirty="0">
              <a:latin typeface="Hiragino Sans GB W3" panose="020B0300000000000000" charset="-122"/>
              <a:ea typeface="Hiragino Sans GB W3" panose="020B0300000000000000" charset="-122"/>
            </a:endParaRPr>
          </a:p>
        </p:txBody>
      </p:sp>
      <p:sp>
        <p:nvSpPr>
          <p:cNvPr id="244" name="文本框 243"/>
          <p:cNvSpPr txBox="1"/>
          <p:nvPr>
            <p:custDataLst>
              <p:tags r:id="rId95"/>
            </p:custDataLst>
          </p:nvPr>
        </p:nvSpPr>
        <p:spPr>
          <a:xfrm>
            <a:off x="10961370" y="3839845"/>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合同风险库</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245" name="椭圆 244"/>
          <p:cNvSpPr/>
          <p:nvPr>
            <p:custDataLst>
              <p:tags r:id="rId96"/>
            </p:custDataLst>
          </p:nvPr>
        </p:nvSpPr>
        <p:spPr>
          <a:xfrm>
            <a:off x="10934065" y="3915410"/>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46" name="文本框 245"/>
          <p:cNvSpPr txBox="1"/>
          <p:nvPr>
            <p:custDataLst>
              <p:tags r:id="rId97"/>
            </p:custDataLst>
          </p:nvPr>
        </p:nvSpPr>
        <p:spPr>
          <a:xfrm>
            <a:off x="10961370" y="4086225"/>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合同案件登记</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247" name="椭圆 246"/>
          <p:cNvSpPr/>
          <p:nvPr>
            <p:custDataLst>
              <p:tags r:id="rId98"/>
            </p:custDataLst>
          </p:nvPr>
        </p:nvSpPr>
        <p:spPr>
          <a:xfrm>
            <a:off x="10934065" y="4161790"/>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48" name="文本框 247"/>
          <p:cNvSpPr txBox="1"/>
          <p:nvPr>
            <p:custDataLst>
              <p:tags r:id="rId99"/>
            </p:custDataLst>
          </p:nvPr>
        </p:nvSpPr>
        <p:spPr>
          <a:xfrm>
            <a:off x="10961370" y="4322445"/>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起诉</a:t>
            </a:r>
            <a:r>
              <a:rPr lang="en-US" altLang="zh-CN" sz="1000" dirty="0">
                <a:solidFill>
                  <a:srgbClr val="0083FE"/>
                </a:solidFill>
                <a:latin typeface="Hiragino Sans GB W3" panose="020B0300000000000000" charset="-122"/>
                <a:ea typeface="Hiragino Sans GB W3" panose="020B0300000000000000" charset="-122"/>
                <a:sym typeface="+mn-ea"/>
              </a:rPr>
              <a:t>/</a:t>
            </a:r>
            <a:r>
              <a:rPr lang="zh-CN" altLang="en-US" sz="1000" dirty="0">
                <a:solidFill>
                  <a:srgbClr val="0083FE"/>
                </a:solidFill>
                <a:latin typeface="Hiragino Sans GB W3" panose="020B0300000000000000" charset="-122"/>
                <a:ea typeface="Hiragino Sans GB W3" panose="020B0300000000000000" charset="-122"/>
                <a:sym typeface="+mn-ea"/>
              </a:rPr>
              <a:t>应诉</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249" name="椭圆 248"/>
          <p:cNvSpPr/>
          <p:nvPr>
            <p:custDataLst>
              <p:tags r:id="rId100"/>
            </p:custDataLst>
          </p:nvPr>
        </p:nvSpPr>
        <p:spPr>
          <a:xfrm>
            <a:off x="10934065" y="4398010"/>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50" name="文本框 249"/>
          <p:cNvSpPr txBox="1"/>
          <p:nvPr>
            <p:custDataLst>
              <p:tags r:id="rId101"/>
            </p:custDataLst>
          </p:nvPr>
        </p:nvSpPr>
        <p:spPr>
          <a:xfrm>
            <a:off x="10961370" y="4567555"/>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结案</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251" name="椭圆 250"/>
          <p:cNvSpPr/>
          <p:nvPr>
            <p:custDataLst>
              <p:tags r:id="rId102"/>
            </p:custDataLst>
          </p:nvPr>
        </p:nvSpPr>
        <p:spPr>
          <a:xfrm>
            <a:off x="10934065" y="4643120"/>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52" name="文本框 251"/>
          <p:cNvSpPr txBox="1"/>
          <p:nvPr>
            <p:custDataLst>
              <p:tags r:id="rId103"/>
            </p:custDataLst>
          </p:nvPr>
        </p:nvSpPr>
        <p:spPr>
          <a:xfrm>
            <a:off x="10961370" y="4812665"/>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案件台账</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253" name="椭圆 252"/>
          <p:cNvSpPr/>
          <p:nvPr>
            <p:custDataLst>
              <p:tags r:id="rId104"/>
            </p:custDataLst>
          </p:nvPr>
        </p:nvSpPr>
        <p:spPr>
          <a:xfrm>
            <a:off x="10934065" y="4888230"/>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255" name="肘形连接符 254"/>
          <p:cNvCxnSpPr>
            <a:stCxn id="224" idx="0"/>
            <a:endCxn id="232" idx="0"/>
          </p:cNvCxnSpPr>
          <p:nvPr>
            <p:custDataLst>
              <p:tags r:id="rId105"/>
            </p:custDataLst>
          </p:nvPr>
        </p:nvCxnSpPr>
        <p:spPr>
          <a:xfrm rot="16200000" flipH="1">
            <a:off x="9859010" y="934085"/>
            <a:ext cx="5080" cy="1857375"/>
          </a:xfrm>
          <a:prstGeom prst="bentConnector3">
            <a:avLst>
              <a:gd name="adj1" fmla="val -6031250"/>
            </a:avLst>
          </a:prstGeom>
          <a:ln>
            <a:gradFill>
              <a:gsLst>
                <a:gs pos="0">
                  <a:srgbClr val="0065FB"/>
                </a:gs>
                <a:gs pos="100000">
                  <a:srgbClr val="008FFF"/>
                </a:gs>
              </a:gsLst>
              <a:lin ang="15420000" scaled="1"/>
            </a:gradFill>
            <a:tailEnd type="triangle"/>
          </a:ln>
        </p:spPr>
        <p:style>
          <a:lnRef idx="2">
            <a:schemeClr val="accent1"/>
          </a:lnRef>
          <a:fillRef idx="0">
            <a:srgbClr val="FFFFFF"/>
          </a:fillRef>
          <a:effectRef idx="0">
            <a:srgbClr val="FFFFFF"/>
          </a:effectRef>
          <a:fontRef idx="minor">
            <a:schemeClr val="tx1"/>
          </a:fontRef>
        </p:style>
      </p:cxnSp>
      <p:sp>
        <p:nvSpPr>
          <p:cNvPr id="256" name="Rounded Rectangle 52"/>
          <p:cNvSpPr/>
          <p:nvPr>
            <p:custDataLst>
              <p:tags r:id="rId106"/>
            </p:custDataLst>
          </p:nvPr>
        </p:nvSpPr>
        <p:spPr>
          <a:xfrm>
            <a:off x="10131425" y="5109210"/>
            <a:ext cx="1318260" cy="340995"/>
          </a:xfrm>
          <a:prstGeom prst="roundRect">
            <a:avLst>
              <a:gd name="adj" fmla="val 5556"/>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200" dirty="0">
                <a:latin typeface="Hiragino Sans GB W3" panose="020B0300000000000000" charset="-122"/>
                <a:ea typeface="Hiragino Sans GB W3" panose="020B0300000000000000" charset="-122"/>
              </a:rPr>
              <a:t>合同大数据</a:t>
            </a:r>
            <a:endParaRPr lang="zh-CN" altLang="en-US" sz="1200" dirty="0">
              <a:latin typeface="Hiragino Sans GB W3" panose="020B0300000000000000" charset="-122"/>
              <a:ea typeface="Hiragino Sans GB W3" panose="020B0300000000000000" charset="-122"/>
            </a:endParaRPr>
          </a:p>
        </p:txBody>
      </p:sp>
      <p:sp>
        <p:nvSpPr>
          <p:cNvPr id="257" name="文本框 256"/>
          <p:cNvSpPr txBox="1"/>
          <p:nvPr>
            <p:custDataLst>
              <p:tags r:id="rId107"/>
            </p:custDataLst>
          </p:nvPr>
        </p:nvSpPr>
        <p:spPr>
          <a:xfrm>
            <a:off x="10961370" y="5475605"/>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签约统计</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258" name="椭圆 257"/>
          <p:cNvSpPr/>
          <p:nvPr>
            <p:custDataLst>
              <p:tags r:id="rId108"/>
            </p:custDataLst>
          </p:nvPr>
        </p:nvSpPr>
        <p:spPr>
          <a:xfrm>
            <a:off x="10934065" y="5551170"/>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59" name="文本框 258"/>
          <p:cNvSpPr txBox="1"/>
          <p:nvPr>
            <p:custDataLst>
              <p:tags r:id="rId109"/>
            </p:custDataLst>
          </p:nvPr>
        </p:nvSpPr>
        <p:spPr>
          <a:xfrm>
            <a:off x="10961370" y="5701665"/>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风险统计</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260" name="椭圆 259"/>
          <p:cNvSpPr/>
          <p:nvPr>
            <p:custDataLst>
              <p:tags r:id="rId110"/>
            </p:custDataLst>
          </p:nvPr>
        </p:nvSpPr>
        <p:spPr>
          <a:xfrm>
            <a:off x="10934065" y="5777230"/>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61" name="文本框 260"/>
          <p:cNvSpPr txBox="1"/>
          <p:nvPr>
            <p:custDataLst>
              <p:tags r:id="rId111"/>
            </p:custDataLst>
          </p:nvPr>
        </p:nvSpPr>
        <p:spPr>
          <a:xfrm>
            <a:off x="10961370" y="5937885"/>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履约统计</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262" name="椭圆 261"/>
          <p:cNvSpPr/>
          <p:nvPr>
            <p:custDataLst>
              <p:tags r:id="rId112"/>
            </p:custDataLst>
          </p:nvPr>
        </p:nvSpPr>
        <p:spPr>
          <a:xfrm>
            <a:off x="10934065" y="6013450"/>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63" name="文本框 262"/>
          <p:cNvSpPr txBox="1"/>
          <p:nvPr>
            <p:custDataLst>
              <p:tags r:id="rId113"/>
            </p:custDataLst>
          </p:nvPr>
        </p:nvSpPr>
        <p:spPr>
          <a:xfrm>
            <a:off x="10961370" y="6182995"/>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经验分析总结</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264" name="椭圆 263"/>
          <p:cNvSpPr/>
          <p:nvPr>
            <p:custDataLst>
              <p:tags r:id="rId114"/>
            </p:custDataLst>
          </p:nvPr>
        </p:nvSpPr>
        <p:spPr>
          <a:xfrm>
            <a:off x="10934065" y="6258560"/>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267" name="直接箭头连接符 266"/>
          <p:cNvCxnSpPr>
            <a:stCxn id="232" idx="2"/>
            <a:endCxn id="243" idx="0"/>
          </p:cNvCxnSpPr>
          <p:nvPr>
            <p:custDataLst>
              <p:tags r:id="rId115"/>
            </p:custDataLst>
          </p:nvPr>
        </p:nvCxnSpPr>
        <p:spPr>
          <a:xfrm>
            <a:off x="10790555" y="2205990"/>
            <a:ext cx="0" cy="1206500"/>
          </a:xfrm>
          <a:prstGeom prst="straightConnector1">
            <a:avLst/>
          </a:prstGeom>
          <a:ln>
            <a:gradFill>
              <a:gsLst>
                <a:gs pos="0">
                  <a:srgbClr val="0065FB"/>
                </a:gs>
                <a:gs pos="100000">
                  <a:srgbClr val="008FFF"/>
                </a:gs>
              </a:gsLst>
              <a:lin ang="15420000" scaled="1"/>
            </a:gradFill>
            <a:tailEnd type="triangle"/>
          </a:ln>
        </p:spPr>
        <p:style>
          <a:lnRef idx="2">
            <a:schemeClr val="accent1"/>
          </a:lnRef>
          <a:fillRef idx="0">
            <a:srgbClr val="FFFFFF"/>
          </a:fillRef>
          <a:effectRef idx="0">
            <a:srgbClr val="FFFFFF"/>
          </a:effectRef>
          <a:fontRef idx="minor">
            <a:schemeClr val="tx1"/>
          </a:fontRef>
        </p:style>
      </p:cxnSp>
      <p:cxnSp>
        <p:nvCxnSpPr>
          <p:cNvPr id="268" name="直接箭头连接符 267"/>
          <p:cNvCxnSpPr>
            <a:stCxn id="243" idx="2"/>
            <a:endCxn id="256" idx="0"/>
          </p:cNvCxnSpPr>
          <p:nvPr>
            <p:custDataLst>
              <p:tags r:id="rId116"/>
            </p:custDataLst>
          </p:nvPr>
        </p:nvCxnSpPr>
        <p:spPr>
          <a:xfrm>
            <a:off x="10790555" y="3753485"/>
            <a:ext cx="0" cy="1355725"/>
          </a:xfrm>
          <a:prstGeom prst="straightConnector1">
            <a:avLst/>
          </a:prstGeom>
          <a:ln>
            <a:gradFill>
              <a:gsLst>
                <a:gs pos="0">
                  <a:srgbClr val="0065FB"/>
                </a:gs>
                <a:gs pos="100000">
                  <a:srgbClr val="008FFF"/>
                </a:gs>
              </a:gsLst>
              <a:lin ang="15420000" scaled="1"/>
            </a:gradFill>
            <a:tailEnd type="triangle"/>
          </a:ln>
        </p:spPr>
        <p:style>
          <a:lnRef idx="2">
            <a:schemeClr val="accent1"/>
          </a:lnRef>
          <a:fillRef idx="0">
            <a:srgbClr val="FFFFFF"/>
          </a:fillRef>
          <a:effectRef idx="0">
            <a:srgbClr val="FFFFFF"/>
          </a:effectRef>
          <a:fontRef idx="minor">
            <a:schemeClr val="tx1"/>
          </a:fontRef>
        </p:style>
      </p:cxnSp>
      <p:sp>
        <p:nvSpPr>
          <p:cNvPr id="269" name="Rounded Rectangle 52"/>
          <p:cNvSpPr/>
          <p:nvPr>
            <p:custDataLst>
              <p:tags r:id="rId117"/>
            </p:custDataLst>
          </p:nvPr>
        </p:nvSpPr>
        <p:spPr>
          <a:xfrm>
            <a:off x="520700" y="2183765"/>
            <a:ext cx="1318260" cy="340995"/>
          </a:xfrm>
          <a:prstGeom prst="roundRect">
            <a:avLst>
              <a:gd name="adj" fmla="val 5556"/>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200" dirty="0">
                <a:latin typeface="Hiragino Sans GB W3" panose="020B0300000000000000" charset="-122"/>
                <a:ea typeface="Hiragino Sans GB W3" panose="020B0300000000000000" charset="-122"/>
              </a:rPr>
              <a:t>合同模版管理</a:t>
            </a:r>
            <a:endParaRPr lang="zh-CN" altLang="en-US" sz="1200" dirty="0">
              <a:latin typeface="Hiragino Sans GB W3" panose="020B0300000000000000" charset="-122"/>
              <a:ea typeface="Hiragino Sans GB W3" panose="020B0300000000000000" charset="-122"/>
            </a:endParaRPr>
          </a:p>
        </p:txBody>
      </p:sp>
      <p:sp>
        <p:nvSpPr>
          <p:cNvPr id="270" name="文本框 269"/>
          <p:cNvSpPr txBox="1"/>
          <p:nvPr>
            <p:custDataLst>
              <p:tags r:id="rId118"/>
            </p:custDataLst>
          </p:nvPr>
        </p:nvSpPr>
        <p:spPr>
          <a:xfrm>
            <a:off x="1082675" y="2611120"/>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条款库</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271" name="椭圆 270"/>
          <p:cNvSpPr/>
          <p:nvPr>
            <p:custDataLst>
              <p:tags r:id="rId119"/>
            </p:custDataLst>
          </p:nvPr>
        </p:nvSpPr>
        <p:spPr>
          <a:xfrm>
            <a:off x="1055370" y="2686685"/>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72" name="文本框 271"/>
          <p:cNvSpPr txBox="1"/>
          <p:nvPr>
            <p:custDataLst>
              <p:tags r:id="rId120"/>
            </p:custDataLst>
          </p:nvPr>
        </p:nvSpPr>
        <p:spPr>
          <a:xfrm>
            <a:off x="1082675" y="2857500"/>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大纲库</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273" name="椭圆 272"/>
          <p:cNvSpPr/>
          <p:nvPr>
            <p:custDataLst>
              <p:tags r:id="rId121"/>
            </p:custDataLst>
          </p:nvPr>
        </p:nvSpPr>
        <p:spPr>
          <a:xfrm>
            <a:off x="1055370" y="2933065"/>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74" name="文本框 273"/>
          <p:cNvSpPr txBox="1"/>
          <p:nvPr>
            <p:custDataLst>
              <p:tags r:id="rId122"/>
            </p:custDataLst>
          </p:nvPr>
        </p:nvSpPr>
        <p:spPr>
          <a:xfrm>
            <a:off x="1082675" y="3093720"/>
            <a:ext cx="177546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范本库</a:t>
            </a:r>
            <a:r>
              <a:rPr lang="en-US" altLang="zh-CN" sz="1000" dirty="0">
                <a:solidFill>
                  <a:srgbClr val="0083FE"/>
                </a:solidFill>
                <a:latin typeface="Hiragino Sans GB W3" panose="020B0300000000000000" charset="-122"/>
                <a:ea typeface="Hiragino Sans GB W3" panose="020B0300000000000000" charset="-122"/>
                <a:sym typeface="+mn-ea"/>
              </a:rPr>
              <a:t>(</a:t>
            </a:r>
            <a:r>
              <a:rPr lang="zh-CN" altLang="en-US" sz="1000" dirty="0">
                <a:solidFill>
                  <a:srgbClr val="0083FE"/>
                </a:solidFill>
                <a:latin typeface="Hiragino Sans GB W3" panose="020B0300000000000000" charset="-122"/>
                <a:ea typeface="Hiragino Sans GB W3" panose="020B0300000000000000" charset="-122"/>
                <a:sym typeface="+mn-ea"/>
              </a:rPr>
              <a:t>格式范本、参考范本</a:t>
            </a:r>
            <a:r>
              <a:rPr lang="en-US" altLang="zh-CN" sz="1000" dirty="0">
                <a:solidFill>
                  <a:srgbClr val="0083FE"/>
                </a:solidFill>
                <a:latin typeface="Hiragino Sans GB W3" panose="020B0300000000000000" charset="-122"/>
                <a:ea typeface="Hiragino Sans GB W3" panose="020B0300000000000000" charset="-122"/>
                <a:sym typeface="+mn-ea"/>
              </a:rPr>
              <a:t>)</a:t>
            </a:r>
            <a:endParaRPr lang="en-US" altLang="zh-CN" sz="1000" dirty="0">
              <a:solidFill>
                <a:srgbClr val="0083FE"/>
              </a:solidFill>
              <a:latin typeface="Hiragino Sans GB W3" panose="020B0300000000000000" charset="-122"/>
              <a:ea typeface="Hiragino Sans GB W3" panose="020B0300000000000000" charset="-122"/>
              <a:sym typeface="+mn-ea"/>
            </a:endParaRPr>
          </a:p>
        </p:txBody>
      </p:sp>
      <p:sp>
        <p:nvSpPr>
          <p:cNvPr id="275" name="椭圆 274"/>
          <p:cNvSpPr/>
          <p:nvPr>
            <p:custDataLst>
              <p:tags r:id="rId123"/>
            </p:custDataLst>
          </p:nvPr>
        </p:nvSpPr>
        <p:spPr>
          <a:xfrm>
            <a:off x="1055370" y="3169285"/>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81" name="Rounded Rectangle 52"/>
          <p:cNvSpPr/>
          <p:nvPr>
            <p:custDataLst>
              <p:tags r:id="rId124"/>
            </p:custDataLst>
          </p:nvPr>
        </p:nvSpPr>
        <p:spPr>
          <a:xfrm>
            <a:off x="520700" y="3778250"/>
            <a:ext cx="1318260" cy="340995"/>
          </a:xfrm>
          <a:prstGeom prst="roundRect">
            <a:avLst>
              <a:gd name="adj" fmla="val 5556"/>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200" dirty="0">
                <a:latin typeface="Hiragino Sans GB W3" panose="020B0300000000000000" charset="-122"/>
                <a:ea typeface="Hiragino Sans GB W3" panose="020B0300000000000000" charset="-122"/>
              </a:rPr>
              <a:t>合同分类管理</a:t>
            </a:r>
            <a:endParaRPr lang="zh-CN" altLang="en-US" sz="1200" dirty="0">
              <a:latin typeface="Hiragino Sans GB W3" panose="020B0300000000000000" charset="-122"/>
              <a:ea typeface="Hiragino Sans GB W3" panose="020B0300000000000000" charset="-122"/>
            </a:endParaRPr>
          </a:p>
        </p:txBody>
      </p:sp>
      <p:sp>
        <p:nvSpPr>
          <p:cNvPr id="282" name="Rounded Rectangle 52"/>
          <p:cNvSpPr/>
          <p:nvPr>
            <p:custDataLst>
              <p:tags r:id="rId125"/>
            </p:custDataLst>
          </p:nvPr>
        </p:nvSpPr>
        <p:spPr>
          <a:xfrm>
            <a:off x="520700" y="4271645"/>
            <a:ext cx="1318260" cy="340995"/>
          </a:xfrm>
          <a:prstGeom prst="roundRect">
            <a:avLst>
              <a:gd name="adj" fmla="val 5556"/>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200" dirty="0">
                <a:latin typeface="Hiragino Sans GB W3" panose="020B0300000000000000" charset="-122"/>
                <a:ea typeface="Hiragino Sans GB W3" panose="020B0300000000000000" charset="-122"/>
              </a:rPr>
              <a:t>合同编号管理</a:t>
            </a:r>
            <a:endParaRPr lang="zh-CN" altLang="en-US" sz="1200" dirty="0">
              <a:latin typeface="Hiragino Sans GB W3" panose="020B0300000000000000" charset="-122"/>
              <a:ea typeface="Hiragino Sans GB W3" panose="020B0300000000000000" charset="-122"/>
            </a:endParaRPr>
          </a:p>
        </p:txBody>
      </p:sp>
      <p:sp>
        <p:nvSpPr>
          <p:cNvPr id="283" name="文本框 282"/>
          <p:cNvSpPr txBox="1"/>
          <p:nvPr>
            <p:custDataLst>
              <p:tags r:id="rId126"/>
            </p:custDataLst>
          </p:nvPr>
        </p:nvSpPr>
        <p:spPr>
          <a:xfrm>
            <a:off x="1082675" y="3338830"/>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版本管理</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284" name="椭圆 283"/>
          <p:cNvSpPr/>
          <p:nvPr>
            <p:custDataLst>
              <p:tags r:id="rId127"/>
            </p:custDataLst>
          </p:nvPr>
        </p:nvSpPr>
        <p:spPr>
          <a:xfrm>
            <a:off x="1055370" y="3414395"/>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285" name="图片 284" descr="WechatIMG7"/>
          <p:cNvPicPr>
            <a:picLocks noChangeAspect="1"/>
          </p:cNvPicPr>
          <p:nvPr>
            <p:custDataLst>
              <p:tags r:id="rId128"/>
            </p:custDataLst>
          </p:nvPr>
        </p:nvPicPr>
        <p:blipFill>
          <a:blip r:embed="rId129"/>
          <a:stretch>
            <a:fillRect/>
          </a:stretch>
        </p:blipFill>
        <p:spPr>
          <a:xfrm>
            <a:off x="5247640" y="2696845"/>
            <a:ext cx="398780" cy="398780"/>
          </a:xfrm>
          <a:prstGeom prst="rect">
            <a:avLst/>
          </a:prstGeom>
        </p:spPr>
      </p:pic>
      <p:pic>
        <p:nvPicPr>
          <p:cNvPr id="290" name="图片 289" descr="WechatIMG7"/>
          <p:cNvPicPr>
            <a:picLocks noChangeAspect="1"/>
          </p:cNvPicPr>
          <p:nvPr>
            <p:custDataLst>
              <p:tags r:id="rId130"/>
            </p:custDataLst>
          </p:nvPr>
        </p:nvPicPr>
        <p:blipFill>
          <a:blip r:embed="rId129"/>
          <a:stretch>
            <a:fillRect/>
          </a:stretch>
        </p:blipFill>
        <p:spPr>
          <a:xfrm>
            <a:off x="5247640" y="2943225"/>
            <a:ext cx="398780" cy="398780"/>
          </a:xfrm>
          <a:prstGeom prst="rect">
            <a:avLst/>
          </a:prstGeom>
        </p:spPr>
      </p:pic>
      <p:pic>
        <p:nvPicPr>
          <p:cNvPr id="291" name="图片 290" descr="WechatIMG7"/>
          <p:cNvPicPr>
            <a:picLocks noChangeAspect="1"/>
          </p:cNvPicPr>
          <p:nvPr>
            <p:custDataLst>
              <p:tags r:id="rId131"/>
            </p:custDataLst>
          </p:nvPr>
        </p:nvPicPr>
        <p:blipFill>
          <a:blip r:embed="rId129"/>
          <a:stretch>
            <a:fillRect/>
          </a:stretch>
        </p:blipFill>
        <p:spPr>
          <a:xfrm>
            <a:off x="6774815" y="5450205"/>
            <a:ext cx="398780" cy="398780"/>
          </a:xfrm>
          <a:prstGeom prst="rect">
            <a:avLst/>
          </a:prstGeom>
        </p:spPr>
      </p:pic>
      <p:pic>
        <p:nvPicPr>
          <p:cNvPr id="292" name="图片 291" descr="WechatIMG7"/>
          <p:cNvPicPr>
            <a:picLocks noChangeAspect="1"/>
          </p:cNvPicPr>
          <p:nvPr>
            <p:custDataLst>
              <p:tags r:id="rId132"/>
            </p:custDataLst>
          </p:nvPr>
        </p:nvPicPr>
        <p:blipFill>
          <a:blip r:embed="rId129"/>
          <a:stretch>
            <a:fillRect/>
          </a:stretch>
        </p:blipFill>
        <p:spPr>
          <a:xfrm>
            <a:off x="7119620" y="3954780"/>
            <a:ext cx="398780" cy="398780"/>
          </a:xfrm>
          <a:prstGeom prst="rect">
            <a:avLst/>
          </a:prstGeom>
        </p:spPr>
      </p:pic>
      <p:pic>
        <p:nvPicPr>
          <p:cNvPr id="293" name="图片 292" descr="WechatIMG7"/>
          <p:cNvPicPr>
            <a:picLocks noChangeAspect="1"/>
          </p:cNvPicPr>
          <p:nvPr>
            <p:custDataLst>
              <p:tags r:id="rId133"/>
            </p:custDataLst>
          </p:nvPr>
        </p:nvPicPr>
        <p:blipFill>
          <a:blip r:embed="rId129"/>
          <a:stretch>
            <a:fillRect/>
          </a:stretch>
        </p:blipFill>
        <p:spPr>
          <a:xfrm>
            <a:off x="7119620" y="4205605"/>
            <a:ext cx="398780" cy="398780"/>
          </a:xfrm>
          <a:prstGeom prst="rect">
            <a:avLst/>
          </a:prstGeom>
        </p:spPr>
      </p:pic>
      <p:sp>
        <p:nvSpPr>
          <p:cNvPr id="294" name="Rounded Rectangle 52"/>
          <p:cNvSpPr/>
          <p:nvPr>
            <p:custDataLst>
              <p:tags r:id="rId134"/>
            </p:custDataLst>
          </p:nvPr>
        </p:nvSpPr>
        <p:spPr>
          <a:xfrm>
            <a:off x="520700" y="4734560"/>
            <a:ext cx="1318260" cy="340995"/>
          </a:xfrm>
          <a:prstGeom prst="roundRect">
            <a:avLst>
              <a:gd name="adj" fmla="val 5556"/>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200" dirty="0">
                <a:latin typeface="Hiragino Sans GB W3" panose="020B0300000000000000" charset="-122"/>
                <a:ea typeface="Hiragino Sans GB W3" panose="020B0300000000000000" charset="-122"/>
              </a:rPr>
              <a:t>相对方管理</a:t>
            </a:r>
            <a:endParaRPr lang="zh-CN" altLang="en-US" sz="1200" dirty="0">
              <a:latin typeface="Hiragino Sans GB W3" panose="020B0300000000000000" charset="-122"/>
              <a:ea typeface="Hiragino Sans GB W3" panose="020B0300000000000000" charset="-122"/>
            </a:endParaRPr>
          </a:p>
        </p:txBody>
      </p:sp>
      <p:sp>
        <p:nvSpPr>
          <p:cNvPr id="295" name="文本框 294"/>
          <p:cNvSpPr txBox="1"/>
          <p:nvPr>
            <p:custDataLst>
              <p:tags r:id="rId135"/>
            </p:custDataLst>
          </p:nvPr>
        </p:nvSpPr>
        <p:spPr>
          <a:xfrm>
            <a:off x="1082675" y="5106035"/>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相对方征信</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296" name="椭圆 295"/>
          <p:cNvSpPr/>
          <p:nvPr>
            <p:custDataLst>
              <p:tags r:id="rId136"/>
            </p:custDataLst>
          </p:nvPr>
        </p:nvSpPr>
        <p:spPr>
          <a:xfrm>
            <a:off x="1055370" y="5181600"/>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97" name="文本框 296"/>
          <p:cNvSpPr txBox="1"/>
          <p:nvPr>
            <p:custDataLst>
              <p:tags r:id="rId137"/>
            </p:custDataLst>
          </p:nvPr>
        </p:nvSpPr>
        <p:spPr>
          <a:xfrm>
            <a:off x="9155430" y="2771140"/>
            <a:ext cx="1391285" cy="245110"/>
          </a:xfrm>
          <a:prstGeom prst="rect">
            <a:avLst/>
          </a:prstGeom>
          <a:noFill/>
        </p:spPr>
        <p:txBody>
          <a:bodyPr wrap="square" rtlCol="0" anchor="t">
            <a:spAutoFit/>
          </a:bodyPr>
          <a:lstStyle/>
          <a:p>
            <a:pPr algn="l"/>
            <a:r>
              <a:rPr lang="zh-CN" altLang="en-US" sz="1000" b="1" dirty="0">
                <a:gradFill>
                  <a:gsLst>
                    <a:gs pos="7000">
                      <a:srgbClr val="0065FB"/>
                    </a:gs>
                    <a:gs pos="100000">
                      <a:srgbClr val="00FCF2"/>
                    </a:gs>
                  </a:gsLst>
                  <a:lin ang="16260000" scaled="0"/>
                </a:gradFill>
                <a:latin typeface="Hiragino Sans GB W6" panose="020B0300000000000000" charset="-122"/>
                <a:ea typeface="Hiragino Sans GB W6" panose="020B0300000000000000" charset="-122"/>
                <a:sym typeface="+mn-ea"/>
              </a:rPr>
              <a:t>归档助手</a:t>
            </a:r>
            <a:endParaRPr lang="zh-CN" altLang="en-US" sz="1000" b="1" dirty="0">
              <a:gradFill>
                <a:gsLst>
                  <a:gs pos="7000">
                    <a:srgbClr val="0065FB"/>
                  </a:gs>
                  <a:gs pos="100000">
                    <a:srgbClr val="00FCF2"/>
                  </a:gs>
                </a:gsLst>
                <a:lin ang="16260000" scaled="0"/>
              </a:gradFill>
              <a:latin typeface="Hiragino Sans GB W6" panose="020B0300000000000000" charset="-122"/>
              <a:ea typeface="Hiragino Sans GB W6" panose="020B0300000000000000" charset="-122"/>
              <a:sym typeface="+mn-ea"/>
            </a:endParaRPr>
          </a:p>
        </p:txBody>
      </p:sp>
      <p:pic>
        <p:nvPicPr>
          <p:cNvPr id="298" name="图片 297" descr="WechatIMG7"/>
          <p:cNvPicPr>
            <a:picLocks noChangeAspect="1"/>
          </p:cNvPicPr>
          <p:nvPr>
            <p:custDataLst>
              <p:tags r:id="rId138"/>
            </p:custDataLst>
          </p:nvPr>
        </p:nvPicPr>
        <p:blipFill>
          <a:blip r:embed="rId129"/>
          <a:stretch>
            <a:fillRect/>
          </a:stretch>
        </p:blipFill>
        <p:spPr>
          <a:xfrm>
            <a:off x="8926830" y="2696845"/>
            <a:ext cx="398780" cy="398780"/>
          </a:xfrm>
          <a:prstGeom prst="rect">
            <a:avLst/>
          </a:prstGeom>
        </p:spPr>
      </p:pic>
      <p:pic>
        <p:nvPicPr>
          <p:cNvPr id="304" name="图片 303" descr="WechatIMG7"/>
          <p:cNvPicPr>
            <a:picLocks noChangeAspect="1"/>
          </p:cNvPicPr>
          <p:nvPr>
            <p:custDataLst>
              <p:tags r:id="rId139"/>
            </p:custDataLst>
          </p:nvPr>
        </p:nvPicPr>
        <p:blipFill>
          <a:blip r:embed="rId129"/>
          <a:stretch>
            <a:fillRect/>
          </a:stretch>
        </p:blipFill>
        <p:spPr>
          <a:xfrm>
            <a:off x="5247640" y="4398010"/>
            <a:ext cx="398780" cy="398780"/>
          </a:xfrm>
          <a:prstGeom prst="rect">
            <a:avLst/>
          </a:prstGeom>
        </p:spPr>
      </p:pic>
      <p:pic>
        <p:nvPicPr>
          <p:cNvPr id="305" name="图片 304" descr="WechatIMG7"/>
          <p:cNvPicPr>
            <a:picLocks noChangeAspect="1"/>
          </p:cNvPicPr>
          <p:nvPr>
            <p:custDataLst>
              <p:tags r:id="rId140"/>
            </p:custDataLst>
          </p:nvPr>
        </p:nvPicPr>
        <p:blipFill>
          <a:blip r:embed="rId129"/>
          <a:stretch>
            <a:fillRect/>
          </a:stretch>
        </p:blipFill>
        <p:spPr>
          <a:xfrm>
            <a:off x="5247640" y="4644390"/>
            <a:ext cx="398780" cy="398780"/>
          </a:xfrm>
          <a:prstGeom prst="rect">
            <a:avLst/>
          </a:prstGeom>
        </p:spPr>
      </p:pic>
      <p:sp>
        <p:nvSpPr>
          <p:cNvPr id="306" name="文本框 305"/>
          <p:cNvSpPr txBox="1"/>
          <p:nvPr>
            <p:custDataLst>
              <p:tags r:id="rId141"/>
            </p:custDataLst>
          </p:nvPr>
        </p:nvSpPr>
        <p:spPr>
          <a:xfrm>
            <a:off x="1082675" y="5351145"/>
            <a:ext cx="1148080" cy="245110"/>
          </a:xfrm>
          <a:prstGeom prst="rect">
            <a:avLst/>
          </a:prstGeom>
          <a:noFill/>
        </p:spPr>
        <p:txBody>
          <a:bodyPr wrap="square" rtlCol="0" anchor="t">
            <a:spAutoFit/>
          </a:bodyPr>
          <a:lstStyle/>
          <a:p>
            <a:pPr algn="l"/>
            <a:r>
              <a:rPr lang="zh-CN" altLang="en-US" sz="1000" dirty="0">
                <a:solidFill>
                  <a:srgbClr val="0083FE"/>
                </a:solidFill>
                <a:latin typeface="Hiragino Sans GB W3" panose="020B0300000000000000" charset="-122"/>
                <a:ea typeface="Hiragino Sans GB W3" panose="020B0300000000000000" charset="-122"/>
                <a:sym typeface="+mn-ea"/>
              </a:rPr>
              <a:t>相对方准入</a:t>
            </a:r>
            <a:endParaRPr lang="zh-CN" altLang="en-US" sz="1000" dirty="0">
              <a:solidFill>
                <a:srgbClr val="0083FE"/>
              </a:solidFill>
              <a:latin typeface="Hiragino Sans GB W3" panose="020B0300000000000000" charset="-122"/>
              <a:ea typeface="Hiragino Sans GB W3" panose="020B0300000000000000" charset="-122"/>
              <a:sym typeface="+mn-ea"/>
            </a:endParaRPr>
          </a:p>
        </p:txBody>
      </p:sp>
      <p:sp>
        <p:nvSpPr>
          <p:cNvPr id="307" name="椭圆 306"/>
          <p:cNvSpPr/>
          <p:nvPr>
            <p:custDataLst>
              <p:tags r:id="rId142"/>
            </p:custDataLst>
          </p:nvPr>
        </p:nvSpPr>
        <p:spPr>
          <a:xfrm>
            <a:off x="1055370" y="5426710"/>
            <a:ext cx="89535" cy="89535"/>
          </a:xfrm>
          <a:prstGeom prst="ellipse">
            <a:avLst/>
          </a:prstGeom>
          <a:gradFill>
            <a:gsLst>
              <a:gs pos="0">
                <a:srgbClr val="0092FF"/>
              </a:gs>
              <a:gs pos="91000">
                <a:srgbClr val="0065FB"/>
              </a:gs>
            </a:gsLst>
            <a:lin ang="6600000" scaled="0"/>
          </a:gradFill>
          <a:ln w="349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文本框 13"/>
          <p:cNvSpPr txBox="1"/>
          <p:nvPr>
            <p:custDataLst>
              <p:tags r:id="rId143"/>
            </p:custDataLst>
          </p:nvPr>
        </p:nvSpPr>
        <p:spPr>
          <a:xfrm>
            <a:off x="10990580" y="6393815"/>
            <a:ext cx="1391285" cy="245110"/>
          </a:xfrm>
          <a:prstGeom prst="rect">
            <a:avLst/>
          </a:prstGeom>
          <a:noFill/>
        </p:spPr>
        <p:txBody>
          <a:bodyPr wrap="square" rtlCol="0" anchor="t">
            <a:spAutoFit/>
          </a:bodyPr>
          <a:lstStyle/>
          <a:p>
            <a:pPr algn="l"/>
            <a:r>
              <a:rPr lang="zh-CN" altLang="en-US" sz="1000" b="1" dirty="0">
                <a:gradFill>
                  <a:gsLst>
                    <a:gs pos="7000">
                      <a:srgbClr val="0065FB"/>
                    </a:gs>
                    <a:gs pos="100000">
                      <a:srgbClr val="00FCF2"/>
                    </a:gs>
                  </a:gsLst>
                  <a:lin ang="16260000" scaled="0"/>
                </a:gradFill>
                <a:latin typeface="Hiragino Sans GB W6" panose="020B0300000000000000" charset="-122"/>
                <a:ea typeface="Hiragino Sans GB W6" panose="020B0300000000000000" charset="-122"/>
                <a:sym typeface="+mn-ea"/>
              </a:rPr>
              <a:t>智能问数</a:t>
            </a:r>
            <a:endParaRPr lang="zh-CN" altLang="en-US" sz="1000" b="1" dirty="0">
              <a:gradFill>
                <a:gsLst>
                  <a:gs pos="7000">
                    <a:srgbClr val="0065FB"/>
                  </a:gs>
                  <a:gs pos="100000">
                    <a:srgbClr val="00FCF2"/>
                  </a:gs>
                </a:gsLst>
                <a:lin ang="16260000" scaled="0"/>
              </a:gradFill>
              <a:latin typeface="Hiragino Sans GB W6" panose="020B0300000000000000" charset="-122"/>
              <a:ea typeface="Hiragino Sans GB W6" panose="020B0300000000000000" charset="-122"/>
              <a:sym typeface="+mn-ea"/>
            </a:endParaRPr>
          </a:p>
        </p:txBody>
      </p:sp>
      <p:pic>
        <p:nvPicPr>
          <p:cNvPr id="23" name="图片 22" descr="WechatIMG7"/>
          <p:cNvPicPr>
            <a:picLocks noChangeAspect="1"/>
          </p:cNvPicPr>
          <p:nvPr>
            <p:custDataLst>
              <p:tags r:id="rId144"/>
            </p:custDataLst>
          </p:nvPr>
        </p:nvPicPr>
        <p:blipFill>
          <a:blip r:embed="rId129"/>
          <a:stretch>
            <a:fillRect/>
          </a:stretch>
        </p:blipFill>
        <p:spPr>
          <a:xfrm>
            <a:off x="10772775" y="6343015"/>
            <a:ext cx="398780" cy="398780"/>
          </a:xfrm>
          <a:prstGeom prst="rect">
            <a:avLst/>
          </a:prstGeom>
        </p:spPr>
      </p:pic>
      <p:sp>
        <p:nvSpPr>
          <p:cNvPr id="8" name="文本框 7"/>
          <p:cNvSpPr txBox="1"/>
          <p:nvPr>
            <p:custDataLst>
              <p:tags r:id="rId145"/>
            </p:custDataLst>
          </p:nvPr>
        </p:nvSpPr>
        <p:spPr>
          <a:xfrm>
            <a:off x="1045845" y="1795145"/>
            <a:ext cx="1148080" cy="245110"/>
          </a:xfrm>
          <a:prstGeom prst="rect">
            <a:avLst/>
          </a:prstGeom>
          <a:noFill/>
        </p:spPr>
        <p:txBody>
          <a:bodyPr wrap="square" rtlCol="0" anchor="t">
            <a:spAutoFit/>
          </a:bodyPr>
          <a:lstStyle/>
          <a:p>
            <a:pPr algn="l"/>
            <a:r>
              <a:rPr lang="zh-CN" altLang="en-US" sz="1000" b="1" dirty="0">
                <a:gradFill>
                  <a:gsLst>
                    <a:gs pos="7000">
                      <a:srgbClr val="0065FB"/>
                    </a:gs>
                    <a:gs pos="100000">
                      <a:srgbClr val="00FCF2"/>
                    </a:gs>
                  </a:gsLst>
                  <a:lin ang="16260000" scaled="0"/>
                </a:gradFill>
                <a:latin typeface="Hiragino Sans GB W6" panose="020B0300000000000000" charset="-122"/>
                <a:ea typeface="Hiragino Sans GB W6" panose="020B0300000000000000" charset="-122"/>
                <a:sym typeface="+mn-ea"/>
              </a:rPr>
              <a:t>智能问答</a:t>
            </a:r>
            <a:endParaRPr lang="zh-CN" altLang="en-US" sz="1000" b="1" dirty="0">
              <a:gradFill>
                <a:gsLst>
                  <a:gs pos="7000">
                    <a:srgbClr val="0065FB"/>
                  </a:gs>
                  <a:gs pos="100000">
                    <a:srgbClr val="00FCF2"/>
                  </a:gs>
                </a:gsLst>
                <a:lin ang="16260000" scaled="0"/>
              </a:gradFill>
              <a:latin typeface="Hiragino Sans GB W6" panose="020B0300000000000000" charset="-122"/>
              <a:ea typeface="Hiragino Sans GB W6" panose="020B0300000000000000" charset="-122"/>
              <a:sym typeface="+mn-ea"/>
            </a:endParaRPr>
          </a:p>
        </p:txBody>
      </p:sp>
      <p:pic>
        <p:nvPicPr>
          <p:cNvPr id="10" name="图片 9" descr="WechatIMG7"/>
          <p:cNvPicPr>
            <a:picLocks noChangeAspect="1"/>
          </p:cNvPicPr>
          <p:nvPr>
            <p:custDataLst>
              <p:tags r:id="rId146"/>
            </p:custDataLst>
          </p:nvPr>
        </p:nvPicPr>
        <p:blipFill>
          <a:blip r:embed="rId129"/>
          <a:stretch>
            <a:fillRect/>
          </a:stretch>
        </p:blipFill>
        <p:spPr>
          <a:xfrm>
            <a:off x="817245" y="1717675"/>
            <a:ext cx="398780" cy="398780"/>
          </a:xfrm>
          <a:prstGeom prst="rect">
            <a:avLst/>
          </a:prstGeom>
        </p:spPr>
      </p:pic>
      <p:sp>
        <p:nvSpPr>
          <p:cNvPr id="6" name="文本占位符 5"/>
          <p:cNvSpPr>
            <a:spLocks noGrp="1"/>
          </p:cNvSpPr>
          <p:nvPr>
            <p:ph type="body" sz="quarter" idx="13"/>
          </p:nvPr>
        </p:nvSpPr>
        <p:spPr/>
        <p:txBody>
          <a:bodyPr/>
          <a:lstStyle/>
          <a:p>
            <a:r>
              <a:rPr lang="zh-CN" altLang="en-US"/>
              <a:t>智能合同全场景</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20000" decel="8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accel="20000" decel="80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1" accel="20000" decel="8000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accel="20000" decel="8000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par>
                                <p:cTn id="21" presetID="2" presetClass="entr" presetSubtype="1" accel="20000" decel="80000"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anim calcmode="lin" valueType="num">
                                      <p:cBhvr additive="base">
                                        <p:cTn id="23" dur="500" fill="hold"/>
                                        <p:tgtEl>
                                          <p:spTgt spid="68"/>
                                        </p:tgtEl>
                                        <p:attrNameLst>
                                          <p:attrName>ppt_x</p:attrName>
                                        </p:attrNameLst>
                                      </p:cBhvr>
                                      <p:tavLst>
                                        <p:tav tm="0">
                                          <p:val>
                                            <p:strVal val="#ppt_x"/>
                                          </p:val>
                                        </p:tav>
                                        <p:tav tm="100000">
                                          <p:val>
                                            <p:strVal val="#ppt_x"/>
                                          </p:val>
                                        </p:tav>
                                      </p:tavLst>
                                    </p:anim>
                                    <p:anim calcmode="lin" valueType="num">
                                      <p:cBhvr additive="base">
                                        <p:cTn id="24" dur="500" fill="hold"/>
                                        <p:tgtEl>
                                          <p:spTgt spid="68"/>
                                        </p:tgtEl>
                                        <p:attrNameLst>
                                          <p:attrName>ppt_y</p:attrName>
                                        </p:attrNameLst>
                                      </p:cBhvr>
                                      <p:tavLst>
                                        <p:tav tm="0">
                                          <p:val>
                                            <p:strVal val="0-#ppt_h/2"/>
                                          </p:val>
                                        </p:tav>
                                        <p:tav tm="100000">
                                          <p:val>
                                            <p:strVal val="#ppt_y"/>
                                          </p:val>
                                        </p:tav>
                                      </p:tavLst>
                                    </p:anim>
                                  </p:childTnLst>
                                </p:cTn>
                              </p:par>
                              <p:par>
                                <p:cTn id="25" presetID="2" presetClass="entr" presetSubtype="1" accel="20000" decel="80000"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anim calcmode="lin" valueType="num">
                                      <p:cBhvr additive="base">
                                        <p:cTn id="27" dur="500" fill="hold"/>
                                        <p:tgtEl>
                                          <p:spTgt spid="73"/>
                                        </p:tgtEl>
                                        <p:attrNameLst>
                                          <p:attrName>ppt_x</p:attrName>
                                        </p:attrNameLst>
                                      </p:cBhvr>
                                      <p:tavLst>
                                        <p:tav tm="0">
                                          <p:val>
                                            <p:strVal val="#ppt_x"/>
                                          </p:val>
                                        </p:tav>
                                        <p:tav tm="100000">
                                          <p:val>
                                            <p:strVal val="#ppt_x"/>
                                          </p:val>
                                        </p:tav>
                                      </p:tavLst>
                                    </p:anim>
                                    <p:anim calcmode="lin" valueType="num">
                                      <p:cBhvr additive="base">
                                        <p:cTn id="28" dur="500" fill="hold"/>
                                        <p:tgtEl>
                                          <p:spTgt spid="73"/>
                                        </p:tgtEl>
                                        <p:attrNameLst>
                                          <p:attrName>ppt_y</p:attrName>
                                        </p:attrNameLst>
                                      </p:cBhvr>
                                      <p:tavLst>
                                        <p:tav tm="0">
                                          <p:val>
                                            <p:strVal val="0-#ppt_h/2"/>
                                          </p:val>
                                        </p:tav>
                                        <p:tav tm="100000">
                                          <p:val>
                                            <p:strVal val="#ppt_y"/>
                                          </p:val>
                                        </p:tav>
                                      </p:tavLst>
                                    </p:anim>
                                  </p:childTnLst>
                                </p:cTn>
                              </p:par>
                              <p:par>
                                <p:cTn id="29" presetID="2" presetClass="entr" presetSubtype="1" accel="20000" decel="80000" fill="hold" grpId="0" nodeType="withEffect">
                                  <p:stCondLst>
                                    <p:cond delay="0"/>
                                  </p:stCondLst>
                                  <p:childTnLst>
                                    <p:set>
                                      <p:cBhvr>
                                        <p:cTn id="30" dur="1" fill="hold">
                                          <p:stCondLst>
                                            <p:cond delay="0"/>
                                          </p:stCondLst>
                                        </p:cTn>
                                        <p:tgtEl>
                                          <p:spTgt spid="85"/>
                                        </p:tgtEl>
                                        <p:attrNameLst>
                                          <p:attrName>style.visibility</p:attrName>
                                        </p:attrNameLst>
                                      </p:cBhvr>
                                      <p:to>
                                        <p:strVal val="visible"/>
                                      </p:to>
                                    </p:set>
                                    <p:anim calcmode="lin" valueType="num">
                                      <p:cBhvr additive="base">
                                        <p:cTn id="31" dur="500" fill="hold"/>
                                        <p:tgtEl>
                                          <p:spTgt spid="85"/>
                                        </p:tgtEl>
                                        <p:attrNameLst>
                                          <p:attrName>ppt_x</p:attrName>
                                        </p:attrNameLst>
                                      </p:cBhvr>
                                      <p:tavLst>
                                        <p:tav tm="0">
                                          <p:val>
                                            <p:strVal val="#ppt_x"/>
                                          </p:val>
                                        </p:tav>
                                        <p:tav tm="100000">
                                          <p:val>
                                            <p:strVal val="#ppt_x"/>
                                          </p:val>
                                        </p:tav>
                                      </p:tavLst>
                                    </p:anim>
                                    <p:anim calcmode="lin" valueType="num">
                                      <p:cBhvr additive="base">
                                        <p:cTn id="32" dur="500" fill="hold"/>
                                        <p:tgtEl>
                                          <p:spTgt spid="85"/>
                                        </p:tgtEl>
                                        <p:attrNameLst>
                                          <p:attrName>ppt_y</p:attrName>
                                        </p:attrNameLst>
                                      </p:cBhvr>
                                      <p:tavLst>
                                        <p:tav tm="0">
                                          <p:val>
                                            <p:strVal val="0-#ppt_h/2"/>
                                          </p:val>
                                        </p:tav>
                                        <p:tav tm="100000">
                                          <p:val>
                                            <p:strVal val="#ppt_y"/>
                                          </p:val>
                                        </p:tav>
                                      </p:tavLst>
                                    </p:anim>
                                  </p:childTnLst>
                                </p:cTn>
                              </p:par>
                              <p:par>
                                <p:cTn id="33" presetID="2" presetClass="entr" presetSubtype="1" accel="20000" decel="80000" fill="hold" grpId="0" nodeType="withEffect">
                                  <p:stCondLst>
                                    <p:cond delay="0"/>
                                  </p:stCondLst>
                                  <p:childTnLst>
                                    <p:set>
                                      <p:cBhvr>
                                        <p:cTn id="34" dur="1" fill="hold">
                                          <p:stCondLst>
                                            <p:cond delay="0"/>
                                          </p:stCondLst>
                                        </p:cTn>
                                        <p:tgtEl>
                                          <p:spTgt spid="86"/>
                                        </p:tgtEl>
                                        <p:attrNameLst>
                                          <p:attrName>style.visibility</p:attrName>
                                        </p:attrNameLst>
                                      </p:cBhvr>
                                      <p:to>
                                        <p:strVal val="visible"/>
                                      </p:to>
                                    </p:set>
                                    <p:anim calcmode="lin" valueType="num">
                                      <p:cBhvr additive="base">
                                        <p:cTn id="35" dur="500" fill="hold"/>
                                        <p:tgtEl>
                                          <p:spTgt spid="86"/>
                                        </p:tgtEl>
                                        <p:attrNameLst>
                                          <p:attrName>ppt_x</p:attrName>
                                        </p:attrNameLst>
                                      </p:cBhvr>
                                      <p:tavLst>
                                        <p:tav tm="0">
                                          <p:val>
                                            <p:strVal val="#ppt_x"/>
                                          </p:val>
                                        </p:tav>
                                        <p:tav tm="100000">
                                          <p:val>
                                            <p:strVal val="#ppt_x"/>
                                          </p:val>
                                        </p:tav>
                                      </p:tavLst>
                                    </p:anim>
                                    <p:anim calcmode="lin" valueType="num">
                                      <p:cBhvr additive="base">
                                        <p:cTn id="36" dur="500" fill="hold"/>
                                        <p:tgtEl>
                                          <p:spTgt spid="86"/>
                                        </p:tgtEl>
                                        <p:attrNameLst>
                                          <p:attrName>ppt_y</p:attrName>
                                        </p:attrNameLst>
                                      </p:cBhvr>
                                      <p:tavLst>
                                        <p:tav tm="0">
                                          <p:val>
                                            <p:strVal val="0-#ppt_h/2"/>
                                          </p:val>
                                        </p:tav>
                                        <p:tav tm="100000">
                                          <p:val>
                                            <p:strVal val="#ppt_y"/>
                                          </p:val>
                                        </p:tav>
                                      </p:tavLst>
                                    </p:anim>
                                  </p:childTnLst>
                                </p:cTn>
                              </p:par>
                              <p:par>
                                <p:cTn id="37" presetID="2" presetClass="entr" presetSubtype="1" accel="20000" decel="80000" fill="hold" grpId="0" nodeType="withEffect">
                                  <p:stCondLst>
                                    <p:cond delay="0"/>
                                  </p:stCondLst>
                                  <p:childTnLst>
                                    <p:set>
                                      <p:cBhvr>
                                        <p:cTn id="38" dur="1" fill="hold">
                                          <p:stCondLst>
                                            <p:cond delay="0"/>
                                          </p:stCondLst>
                                        </p:cTn>
                                        <p:tgtEl>
                                          <p:spTgt spid="114"/>
                                        </p:tgtEl>
                                        <p:attrNameLst>
                                          <p:attrName>style.visibility</p:attrName>
                                        </p:attrNameLst>
                                      </p:cBhvr>
                                      <p:to>
                                        <p:strVal val="visible"/>
                                      </p:to>
                                    </p:set>
                                    <p:anim calcmode="lin" valueType="num">
                                      <p:cBhvr additive="base">
                                        <p:cTn id="39" dur="500" fill="hold"/>
                                        <p:tgtEl>
                                          <p:spTgt spid="114"/>
                                        </p:tgtEl>
                                        <p:attrNameLst>
                                          <p:attrName>ppt_x</p:attrName>
                                        </p:attrNameLst>
                                      </p:cBhvr>
                                      <p:tavLst>
                                        <p:tav tm="0">
                                          <p:val>
                                            <p:strVal val="#ppt_x"/>
                                          </p:val>
                                        </p:tav>
                                        <p:tav tm="100000">
                                          <p:val>
                                            <p:strVal val="#ppt_x"/>
                                          </p:val>
                                        </p:tav>
                                      </p:tavLst>
                                    </p:anim>
                                    <p:anim calcmode="lin" valueType="num">
                                      <p:cBhvr additive="base">
                                        <p:cTn id="40" dur="500" fill="hold"/>
                                        <p:tgtEl>
                                          <p:spTgt spid="114"/>
                                        </p:tgtEl>
                                        <p:attrNameLst>
                                          <p:attrName>ppt_y</p:attrName>
                                        </p:attrNameLst>
                                      </p:cBhvr>
                                      <p:tavLst>
                                        <p:tav tm="0">
                                          <p:val>
                                            <p:strVal val="0-#ppt_h/2"/>
                                          </p:val>
                                        </p:tav>
                                        <p:tav tm="100000">
                                          <p:val>
                                            <p:strVal val="#ppt_y"/>
                                          </p:val>
                                        </p:tav>
                                      </p:tavLst>
                                    </p:anim>
                                  </p:childTnLst>
                                </p:cTn>
                              </p:par>
                              <p:par>
                                <p:cTn id="41" presetID="2" presetClass="entr" presetSubtype="1" accel="20000" decel="80000" fill="hold" grpId="0" nodeType="withEffect">
                                  <p:stCondLst>
                                    <p:cond delay="0"/>
                                  </p:stCondLst>
                                  <p:childTnLst>
                                    <p:set>
                                      <p:cBhvr>
                                        <p:cTn id="42" dur="1" fill="hold">
                                          <p:stCondLst>
                                            <p:cond delay="0"/>
                                          </p:stCondLst>
                                        </p:cTn>
                                        <p:tgtEl>
                                          <p:spTgt spid="115"/>
                                        </p:tgtEl>
                                        <p:attrNameLst>
                                          <p:attrName>style.visibility</p:attrName>
                                        </p:attrNameLst>
                                      </p:cBhvr>
                                      <p:to>
                                        <p:strVal val="visible"/>
                                      </p:to>
                                    </p:set>
                                    <p:anim calcmode="lin" valueType="num">
                                      <p:cBhvr additive="base">
                                        <p:cTn id="43" dur="500" fill="hold"/>
                                        <p:tgtEl>
                                          <p:spTgt spid="115"/>
                                        </p:tgtEl>
                                        <p:attrNameLst>
                                          <p:attrName>ppt_x</p:attrName>
                                        </p:attrNameLst>
                                      </p:cBhvr>
                                      <p:tavLst>
                                        <p:tav tm="0">
                                          <p:val>
                                            <p:strVal val="#ppt_x"/>
                                          </p:val>
                                        </p:tav>
                                        <p:tav tm="100000">
                                          <p:val>
                                            <p:strVal val="#ppt_x"/>
                                          </p:val>
                                        </p:tav>
                                      </p:tavLst>
                                    </p:anim>
                                    <p:anim calcmode="lin" valueType="num">
                                      <p:cBhvr additive="base">
                                        <p:cTn id="44" dur="500" fill="hold"/>
                                        <p:tgtEl>
                                          <p:spTgt spid="115"/>
                                        </p:tgtEl>
                                        <p:attrNameLst>
                                          <p:attrName>ppt_y</p:attrName>
                                        </p:attrNameLst>
                                      </p:cBhvr>
                                      <p:tavLst>
                                        <p:tav tm="0">
                                          <p:val>
                                            <p:strVal val="0-#ppt_h/2"/>
                                          </p:val>
                                        </p:tav>
                                        <p:tav tm="100000">
                                          <p:val>
                                            <p:strVal val="#ppt_y"/>
                                          </p:val>
                                        </p:tav>
                                      </p:tavLst>
                                    </p:anim>
                                  </p:childTnLst>
                                </p:cTn>
                              </p:par>
                              <p:par>
                                <p:cTn id="45" presetID="2" presetClass="entr" presetSubtype="1" accel="20000" decel="80000" fill="hold" grpId="0" nodeType="withEffect">
                                  <p:stCondLst>
                                    <p:cond delay="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500" fill="hold"/>
                                        <p:tgtEl>
                                          <p:spTgt spid="120"/>
                                        </p:tgtEl>
                                        <p:attrNameLst>
                                          <p:attrName>ppt_x</p:attrName>
                                        </p:attrNameLst>
                                      </p:cBhvr>
                                      <p:tavLst>
                                        <p:tav tm="0">
                                          <p:val>
                                            <p:strVal val="#ppt_x"/>
                                          </p:val>
                                        </p:tav>
                                        <p:tav tm="100000">
                                          <p:val>
                                            <p:strVal val="#ppt_x"/>
                                          </p:val>
                                        </p:tav>
                                      </p:tavLst>
                                    </p:anim>
                                    <p:anim calcmode="lin" valueType="num">
                                      <p:cBhvr additive="base">
                                        <p:cTn id="48" dur="500" fill="hold"/>
                                        <p:tgtEl>
                                          <p:spTgt spid="120"/>
                                        </p:tgtEl>
                                        <p:attrNameLst>
                                          <p:attrName>ppt_y</p:attrName>
                                        </p:attrNameLst>
                                      </p:cBhvr>
                                      <p:tavLst>
                                        <p:tav tm="0">
                                          <p:val>
                                            <p:strVal val="0-#ppt_h/2"/>
                                          </p:val>
                                        </p:tav>
                                        <p:tav tm="100000">
                                          <p:val>
                                            <p:strVal val="#ppt_y"/>
                                          </p:val>
                                        </p:tav>
                                      </p:tavLst>
                                    </p:anim>
                                  </p:childTnLst>
                                </p:cTn>
                              </p:par>
                              <p:par>
                                <p:cTn id="49" presetID="2" presetClass="entr" presetSubtype="1" accel="20000" decel="80000" fill="hold" grpId="0" nodeType="withEffect">
                                  <p:stCondLst>
                                    <p:cond delay="0"/>
                                  </p:stCondLst>
                                  <p:childTnLst>
                                    <p:set>
                                      <p:cBhvr>
                                        <p:cTn id="50" dur="1" fill="hold">
                                          <p:stCondLst>
                                            <p:cond delay="0"/>
                                          </p:stCondLst>
                                        </p:cTn>
                                        <p:tgtEl>
                                          <p:spTgt spid="195"/>
                                        </p:tgtEl>
                                        <p:attrNameLst>
                                          <p:attrName>style.visibility</p:attrName>
                                        </p:attrNameLst>
                                      </p:cBhvr>
                                      <p:to>
                                        <p:strVal val="visible"/>
                                      </p:to>
                                    </p:set>
                                    <p:anim calcmode="lin" valueType="num">
                                      <p:cBhvr additive="base">
                                        <p:cTn id="51" dur="500" fill="hold"/>
                                        <p:tgtEl>
                                          <p:spTgt spid="195"/>
                                        </p:tgtEl>
                                        <p:attrNameLst>
                                          <p:attrName>ppt_x</p:attrName>
                                        </p:attrNameLst>
                                      </p:cBhvr>
                                      <p:tavLst>
                                        <p:tav tm="0">
                                          <p:val>
                                            <p:strVal val="#ppt_x"/>
                                          </p:val>
                                        </p:tav>
                                        <p:tav tm="100000">
                                          <p:val>
                                            <p:strVal val="#ppt_x"/>
                                          </p:val>
                                        </p:tav>
                                      </p:tavLst>
                                    </p:anim>
                                    <p:anim calcmode="lin" valueType="num">
                                      <p:cBhvr additive="base">
                                        <p:cTn id="52" dur="500" fill="hold"/>
                                        <p:tgtEl>
                                          <p:spTgt spid="195"/>
                                        </p:tgtEl>
                                        <p:attrNameLst>
                                          <p:attrName>ppt_y</p:attrName>
                                        </p:attrNameLst>
                                      </p:cBhvr>
                                      <p:tavLst>
                                        <p:tav tm="0">
                                          <p:val>
                                            <p:strVal val="0-#ppt_h/2"/>
                                          </p:val>
                                        </p:tav>
                                        <p:tav tm="100000">
                                          <p:val>
                                            <p:strVal val="#ppt_y"/>
                                          </p:val>
                                        </p:tav>
                                      </p:tavLst>
                                    </p:anim>
                                  </p:childTnLst>
                                </p:cTn>
                              </p:par>
                              <p:par>
                                <p:cTn id="53" presetID="2" presetClass="entr" presetSubtype="1" accel="20000" decel="80000" fill="hold" grpId="0" nodeType="withEffect">
                                  <p:stCondLst>
                                    <p:cond delay="0"/>
                                  </p:stCondLst>
                                  <p:childTnLst>
                                    <p:set>
                                      <p:cBhvr>
                                        <p:cTn id="54" dur="1" fill="hold">
                                          <p:stCondLst>
                                            <p:cond delay="0"/>
                                          </p:stCondLst>
                                        </p:cTn>
                                        <p:tgtEl>
                                          <p:spTgt spid="212"/>
                                        </p:tgtEl>
                                        <p:attrNameLst>
                                          <p:attrName>style.visibility</p:attrName>
                                        </p:attrNameLst>
                                      </p:cBhvr>
                                      <p:to>
                                        <p:strVal val="visible"/>
                                      </p:to>
                                    </p:set>
                                    <p:anim calcmode="lin" valueType="num">
                                      <p:cBhvr additive="base">
                                        <p:cTn id="55" dur="500" fill="hold"/>
                                        <p:tgtEl>
                                          <p:spTgt spid="212"/>
                                        </p:tgtEl>
                                        <p:attrNameLst>
                                          <p:attrName>ppt_x</p:attrName>
                                        </p:attrNameLst>
                                      </p:cBhvr>
                                      <p:tavLst>
                                        <p:tav tm="0">
                                          <p:val>
                                            <p:strVal val="#ppt_x"/>
                                          </p:val>
                                        </p:tav>
                                        <p:tav tm="100000">
                                          <p:val>
                                            <p:strVal val="#ppt_x"/>
                                          </p:val>
                                        </p:tav>
                                      </p:tavLst>
                                    </p:anim>
                                    <p:anim calcmode="lin" valueType="num">
                                      <p:cBhvr additive="base">
                                        <p:cTn id="56" dur="500" fill="hold"/>
                                        <p:tgtEl>
                                          <p:spTgt spid="212"/>
                                        </p:tgtEl>
                                        <p:attrNameLst>
                                          <p:attrName>ppt_y</p:attrName>
                                        </p:attrNameLst>
                                      </p:cBhvr>
                                      <p:tavLst>
                                        <p:tav tm="0">
                                          <p:val>
                                            <p:strVal val="0-#ppt_h/2"/>
                                          </p:val>
                                        </p:tav>
                                        <p:tav tm="100000">
                                          <p:val>
                                            <p:strVal val="#ppt_y"/>
                                          </p:val>
                                        </p:tav>
                                      </p:tavLst>
                                    </p:anim>
                                  </p:childTnLst>
                                </p:cTn>
                              </p:par>
                              <p:par>
                                <p:cTn id="57" presetID="2" presetClass="entr" presetSubtype="1" accel="20000" decel="80000" fill="hold" grpId="0" nodeType="withEffect">
                                  <p:stCondLst>
                                    <p:cond delay="0"/>
                                  </p:stCondLst>
                                  <p:childTnLst>
                                    <p:set>
                                      <p:cBhvr>
                                        <p:cTn id="58" dur="1" fill="hold">
                                          <p:stCondLst>
                                            <p:cond delay="0"/>
                                          </p:stCondLst>
                                        </p:cTn>
                                        <p:tgtEl>
                                          <p:spTgt spid="224"/>
                                        </p:tgtEl>
                                        <p:attrNameLst>
                                          <p:attrName>style.visibility</p:attrName>
                                        </p:attrNameLst>
                                      </p:cBhvr>
                                      <p:to>
                                        <p:strVal val="visible"/>
                                      </p:to>
                                    </p:set>
                                    <p:anim calcmode="lin" valueType="num">
                                      <p:cBhvr additive="base">
                                        <p:cTn id="59" dur="500" fill="hold"/>
                                        <p:tgtEl>
                                          <p:spTgt spid="224"/>
                                        </p:tgtEl>
                                        <p:attrNameLst>
                                          <p:attrName>ppt_x</p:attrName>
                                        </p:attrNameLst>
                                      </p:cBhvr>
                                      <p:tavLst>
                                        <p:tav tm="0">
                                          <p:val>
                                            <p:strVal val="#ppt_x"/>
                                          </p:val>
                                        </p:tav>
                                        <p:tav tm="100000">
                                          <p:val>
                                            <p:strVal val="#ppt_x"/>
                                          </p:val>
                                        </p:tav>
                                      </p:tavLst>
                                    </p:anim>
                                    <p:anim calcmode="lin" valueType="num">
                                      <p:cBhvr additive="base">
                                        <p:cTn id="60" dur="500" fill="hold"/>
                                        <p:tgtEl>
                                          <p:spTgt spid="224"/>
                                        </p:tgtEl>
                                        <p:attrNameLst>
                                          <p:attrName>ppt_y</p:attrName>
                                        </p:attrNameLst>
                                      </p:cBhvr>
                                      <p:tavLst>
                                        <p:tav tm="0">
                                          <p:val>
                                            <p:strVal val="0-#ppt_h/2"/>
                                          </p:val>
                                        </p:tav>
                                        <p:tav tm="100000">
                                          <p:val>
                                            <p:strVal val="#ppt_y"/>
                                          </p:val>
                                        </p:tav>
                                      </p:tavLst>
                                    </p:anim>
                                  </p:childTnLst>
                                </p:cTn>
                              </p:par>
                              <p:par>
                                <p:cTn id="61" presetID="2" presetClass="entr" presetSubtype="1" accel="20000" decel="80000" fill="hold" grpId="0" nodeType="withEffect">
                                  <p:stCondLst>
                                    <p:cond delay="0"/>
                                  </p:stCondLst>
                                  <p:childTnLst>
                                    <p:set>
                                      <p:cBhvr>
                                        <p:cTn id="62" dur="1" fill="hold">
                                          <p:stCondLst>
                                            <p:cond delay="0"/>
                                          </p:stCondLst>
                                        </p:cTn>
                                        <p:tgtEl>
                                          <p:spTgt spid="232"/>
                                        </p:tgtEl>
                                        <p:attrNameLst>
                                          <p:attrName>style.visibility</p:attrName>
                                        </p:attrNameLst>
                                      </p:cBhvr>
                                      <p:to>
                                        <p:strVal val="visible"/>
                                      </p:to>
                                    </p:set>
                                    <p:anim calcmode="lin" valueType="num">
                                      <p:cBhvr additive="base">
                                        <p:cTn id="63" dur="500" fill="hold"/>
                                        <p:tgtEl>
                                          <p:spTgt spid="232"/>
                                        </p:tgtEl>
                                        <p:attrNameLst>
                                          <p:attrName>ppt_x</p:attrName>
                                        </p:attrNameLst>
                                      </p:cBhvr>
                                      <p:tavLst>
                                        <p:tav tm="0">
                                          <p:val>
                                            <p:strVal val="#ppt_x"/>
                                          </p:val>
                                        </p:tav>
                                        <p:tav tm="100000">
                                          <p:val>
                                            <p:strVal val="#ppt_x"/>
                                          </p:val>
                                        </p:tav>
                                      </p:tavLst>
                                    </p:anim>
                                    <p:anim calcmode="lin" valueType="num">
                                      <p:cBhvr additive="base">
                                        <p:cTn id="64" dur="500" fill="hold"/>
                                        <p:tgtEl>
                                          <p:spTgt spid="232"/>
                                        </p:tgtEl>
                                        <p:attrNameLst>
                                          <p:attrName>ppt_y</p:attrName>
                                        </p:attrNameLst>
                                      </p:cBhvr>
                                      <p:tavLst>
                                        <p:tav tm="0">
                                          <p:val>
                                            <p:strVal val="0-#ppt_h/2"/>
                                          </p:val>
                                        </p:tav>
                                        <p:tav tm="100000">
                                          <p:val>
                                            <p:strVal val="#ppt_y"/>
                                          </p:val>
                                        </p:tav>
                                      </p:tavLst>
                                    </p:anim>
                                  </p:childTnLst>
                                </p:cTn>
                              </p:par>
                              <p:par>
                                <p:cTn id="65" presetID="2" presetClass="entr" presetSubtype="1" accel="20000" decel="80000" fill="hold" grpId="0" nodeType="withEffect">
                                  <p:stCondLst>
                                    <p:cond delay="0"/>
                                  </p:stCondLst>
                                  <p:childTnLst>
                                    <p:set>
                                      <p:cBhvr>
                                        <p:cTn id="66" dur="1" fill="hold">
                                          <p:stCondLst>
                                            <p:cond delay="0"/>
                                          </p:stCondLst>
                                        </p:cTn>
                                        <p:tgtEl>
                                          <p:spTgt spid="243"/>
                                        </p:tgtEl>
                                        <p:attrNameLst>
                                          <p:attrName>style.visibility</p:attrName>
                                        </p:attrNameLst>
                                      </p:cBhvr>
                                      <p:to>
                                        <p:strVal val="visible"/>
                                      </p:to>
                                    </p:set>
                                    <p:anim calcmode="lin" valueType="num">
                                      <p:cBhvr additive="base">
                                        <p:cTn id="67" dur="500" fill="hold"/>
                                        <p:tgtEl>
                                          <p:spTgt spid="243"/>
                                        </p:tgtEl>
                                        <p:attrNameLst>
                                          <p:attrName>ppt_x</p:attrName>
                                        </p:attrNameLst>
                                      </p:cBhvr>
                                      <p:tavLst>
                                        <p:tav tm="0">
                                          <p:val>
                                            <p:strVal val="#ppt_x"/>
                                          </p:val>
                                        </p:tav>
                                        <p:tav tm="100000">
                                          <p:val>
                                            <p:strVal val="#ppt_x"/>
                                          </p:val>
                                        </p:tav>
                                      </p:tavLst>
                                    </p:anim>
                                    <p:anim calcmode="lin" valueType="num">
                                      <p:cBhvr additive="base">
                                        <p:cTn id="68" dur="500" fill="hold"/>
                                        <p:tgtEl>
                                          <p:spTgt spid="243"/>
                                        </p:tgtEl>
                                        <p:attrNameLst>
                                          <p:attrName>ppt_y</p:attrName>
                                        </p:attrNameLst>
                                      </p:cBhvr>
                                      <p:tavLst>
                                        <p:tav tm="0">
                                          <p:val>
                                            <p:strVal val="0-#ppt_h/2"/>
                                          </p:val>
                                        </p:tav>
                                        <p:tav tm="100000">
                                          <p:val>
                                            <p:strVal val="#ppt_y"/>
                                          </p:val>
                                        </p:tav>
                                      </p:tavLst>
                                    </p:anim>
                                  </p:childTnLst>
                                </p:cTn>
                              </p:par>
                              <p:par>
                                <p:cTn id="69" presetID="2" presetClass="entr" presetSubtype="1" accel="20000" decel="80000" fill="hold" grpId="0" nodeType="withEffect">
                                  <p:stCondLst>
                                    <p:cond delay="0"/>
                                  </p:stCondLst>
                                  <p:childTnLst>
                                    <p:set>
                                      <p:cBhvr>
                                        <p:cTn id="70" dur="1" fill="hold">
                                          <p:stCondLst>
                                            <p:cond delay="0"/>
                                          </p:stCondLst>
                                        </p:cTn>
                                        <p:tgtEl>
                                          <p:spTgt spid="256"/>
                                        </p:tgtEl>
                                        <p:attrNameLst>
                                          <p:attrName>style.visibility</p:attrName>
                                        </p:attrNameLst>
                                      </p:cBhvr>
                                      <p:to>
                                        <p:strVal val="visible"/>
                                      </p:to>
                                    </p:set>
                                    <p:anim calcmode="lin" valueType="num">
                                      <p:cBhvr additive="base">
                                        <p:cTn id="71" dur="500" fill="hold"/>
                                        <p:tgtEl>
                                          <p:spTgt spid="256"/>
                                        </p:tgtEl>
                                        <p:attrNameLst>
                                          <p:attrName>ppt_x</p:attrName>
                                        </p:attrNameLst>
                                      </p:cBhvr>
                                      <p:tavLst>
                                        <p:tav tm="0">
                                          <p:val>
                                            <p:strVal val="#ppt_x"/>
                                          </p:val>
                                        </p:tav>
                                        <p:tav tm="100000">
                                          <p:val>
                                            <p:strVal val="#ppt_x"/>
                                          </p:val>
                                        </p:tav>
                                      </p:tavLst>
                                    </p:anim>
                                    <p:anim calcmode="lin" valueType="num">
                                      <p:cBhvr additive="base">
                                        <p:cTn id="72" dur="500" fill="hold"/>
                                        <p:tgtEl>
                                          <p:spTgt spid="256"/>
                                        </p:tgtEl>
                                        <p:attrNameLst>
                                          <p:attrName>ppt_y</p:attrName>
                                        </p:attrNameLst>
                                      </p:cBhvr>
                                      <p:tavLst>
                                        <p:tav tm="0">
                                          <p:val>
                                            <p:strVal val="0-#ppt_h/2"/>
                                          </p:val>
                                        </p:tav>
                                        <p:tav tm="100000">
                                          <p:val>
                                            <p:strVal val="#ppt_y"/>
                                          </p:val>
                                        </p:tav>
                                      </p:tavLst>
                                    </p:anim>
                                  </p:childTnLst>
                                </p:cTn>
                              </p:par>
                              <p:par>
                                <p:cTn id="73" presetID="2" presetClass="entr" presetSubtype="1" accel="20000" decel="80000" fill="hold" grpId="0" nodeType="withEffect">
                                  <p:stCondLst>
                                    <p:cond delay="0"/>
                                  </p:stCondLst>
                                  <p:childTnLst>
                                    <p:set>
                                      <p:cBhvr>
                                        <p:cTn id="74" dur="1" fill="hold">
                                          <p:stCondLst>
                                            <p:cond delay="0"/>
                                          </p:stCondLst>
                                        </p:cTn>
                                        <p:tgtEl>
                                          <p:spTgt spid="269"/>
                                        </p:tgtEl>
                                        <p:attrNameLst>
                                          <p:attrName>style.visibility</p:attrName>
                                        </p:attrNameLst>
                                      </p:cBhvr>
                                      <p:to>
                                        <p:strVal val="visible"/>
                                      </p:to>
                                    </p:set>
                                    <p:anim calcmode="lin" valueType="num">
                                      <p:cBhvr additive="base">
                                        <p:cTn id="75" dur="500" fill="hold"/>
                                        <p:tgtEl>
                                          <p:spTgt spid="269"/>
                                        </p:tgtEl>
                                        <p:attrNameLst>
                                          <p:attrName>ppt_x</p:attrName>
                                        </p:attrNameLst>
                                      </p:cBhvr>
                                      <p:tavLst>
                                        <p:tav tm="0">
                                          <p:val>
                                            <p:strVal val="#ppt_x"/>
                                          </p:val>
                                        </p:tav>
                                        <p:tav tm="100000">
                                          <p:val>
                                            <p:strVal val="#ppt_x"/>
                                          </p:val>
                                        </p:tav>
                                      </p:tavLst>
                                    </p:anim>
                                    <p:anim calcmode="lin" valueType="num">
                                      <p:cBhvr additive="base">
                                        <p:cTn id="76" dur="500" fill="hold"/>
                                        <p:tgtEl>
                                          <p:spTgt spid="269"/>
                                        </p:tgtEl>
                                        <p:attrNameLst>
                                          <p:attrName>ppt_y</p:attrName>
                                        </p:attrNameLst>
                                      </p:cBhvr>
                                      <p:tavLst>
                                        <p:tav tm="0">
                                          <p:val>
                                            <p:strVal val="0-#ppt_h/2"/>
                                          </p:val>
                                        </p:tav>
                                        <p:tav tm="100000">
                                          <p:val>
                                            <p:strVal val="#ppt_y"/>
                                          </p:val>
                                        </p:tav>
                                      </p:tavLst>
                                    </p:anim>
                                  </p:childTnLst>
                                </p:cTn>
                              </p:par>
                              <p:par>
                                <p:cTn id="77" presetID="2" presetClass="entr" presetSubtype="1" accel="20000" decel="80000" fill="hold" grpId="0" nodeType="withEffect">
                                  <p:stCondLst>
                                    <p:cond delay="0"/>
                                  </p:stCondLst>
                                  <p:childTnLst>
                                    <p:set>
                                      <p:cBhvr>
                                        <p:cTn id="78" dur="1" fill="hold">
                                          <p:stCondLst>
                                            <p:cond delay="0"/>
                                          </p:stCondLst>
                                        </p:cTn>
                                        <p:tgtEl>
                                          <p:spTgt spid="281"/>
                                        </p:tgtEl>
                                        <p:attrNameLst>
                                          <p:attrName>style.visibility</p:attrName>
                                        </p:attrNameLst>
                                      </p:cBhvr>
                                      <p:to>
                                        <p:strVal val="visible"/>
                                      </p:to>
                                    </p:set>
                                    <p:anim calcmode="lin" valueType="num">
                                      <p:cBhvr additive="base">
                                        <p:cTn id="79" dur="500" fill="hold"/>
                                        <p:tgtEl>
                                          <p:spTgt spid="281"/>
                                        </p:tgtEl>
                                        <p:attrNameLst>
                                          <p:attrName>ppt_x</p:attrName>
                                        </p:attrNameLst>
                                      </p:cBhvr>
                                      <p:tavLst>
                                        <p:tav tm="0">
                                          <p:val>
                                            <p:strVal val="#ppt_x"/>
                                          </p:val>
                                        </p:tav>
                                        <p:tav tm="100000">
                                          <p:val>
                                            <p:strVal val="#ppt_x"/>
                                          </p:val>
                                        </p:tav>
                                      </p:tavLst>
                                    </p:anim>
                                    <p:anim calcmode="lin" valueType="num">
                                      <p:cBhvr additive="base">
                                        <p:cTn id="80" dur="500" fill="hold"/>
                                        <p:tgtEl>
                                          <p:spTgt spid="281"/>
                                        </p:tgtEl>
                                        <p:attrNameLst>
                                          <p:attrName>ppt_y</p:attrName>
                                        </p:attrNameLst>
                                      </p:cBhvr>
                                      <p:tavLst>
                                        <p:tav tm="0">
                                          <p:val>
                                            <p:strVal val="0-#ppt_h/2"/>
                                          </p:val>
                                        </p:tav>
                                        <p:tav tm="100000">
                                          <p:val>
                                            <p:strVal val="#ppt_y"/>
                                          </p:val>
                                        </p:tav>
                                      </p:tavLst>
                                    </p:anim>
                                  </p:childTnLst>
                                </p:cTn>
                              </p:par>
                              <p:par>
                                <p:cTn id="81" presetID="2" presetClass="entr" presetSubtype="1" accel="20000" decel="80000" fill="hold" grpId="0" nodeType="withEffect">
                                  <p:stCondLst>
                                    <p:cond delay="0"/>
                                  </p:stCondLst>
                                  <p:childTnLst>
                                    <p:set>
                                      <p:cBhvr>
                                        <p:cTn id="82" dur="1" fill="hold">
                                          <p:stCondLst>
                                            <p:cond delay="0"/>
                                          </p:stCondLst>
                                        </p:cTn>
                                        <p:tgtEl>
                                          <p:spTgt spid="282"/>
                                        </p:tgtEl>
                                        <p:attrNameLst>
                                          <p:attrName>style.visibility</p:attrName>
                                        </p:attrNameLst>
                                      </p:cBhvr>
                                      <p:to>
                                        <p:strVal val="visible"/>
                                      </p:to>
                                    </p:set>
                                    <p:anim calcmode="lin" valueType="num">
                                      <p:cBhvr additive="base">
                                        <p:cTn id="83" dur="500" fill="hold"/>
                                        <p:tgtEl>
                                          <p:spTgt spid="282"/>
                                        </p:tgtEl>
                                        <p:attrNameLst>
                                          <p:attrName>ppt_x</p:attrName>
                                        </p:attrNameLst>
                                      </p:cBhvr>
                                      <p:tavLst>
                                        <p:tav tm="0">
                                          <p:val>
                                            <p:strVal val="#ppt_x"/>
                                          </p:val>
                                        </p:tav>
                                        <p:tav tm="100000">
                                          <p:val>
                                            <p:strVal val="#ppt_x"/>
                                          </p:val>
                                        </p:tav>
                                      </p:tavLst>
                                    </p:anim>
                                    <p:anim calcmode="lin" valueType="num">
                                      <p:cBhvr additive="base">
                                        <p:cTn id="84" dur="500" fill="hold"/>
                                        <p:tgtEl>
                                          <p:spTgt spid="282"/>
                                        </p:tgtEl>
                                        <p:attrNameLst>
                                          <p:attrName>ppt_y</p:attrName>
                                        </p:attrNameLst>
                                      </p:cBhvr>
                                      <p:tavLst>
                                        <p:tav tm="0">
                                          <p:val>
                                            <p:strVal val="0-#ppt_h/2"/>
                                          </p:val>
                                        </p:tav>
                                        <p:tav tm="100000">
                                          <p:val>
                                            <p:strVal val="#ppt_y"/>
                                          </p:val>
                                        </p:tav>
                                      </p:tavLst>
                                    </p:anim>
                                  </p:childTnLst>
                                </p:cTn>
                              </p:par>
                              <p:par>
                                <p:cTn id="85" presetID="2" presetClass="entr" presetSubtype="1" accel="20000" decel="80000" fill="hold" grpId="0" nodeType="withEffect">
                                  <p:stCondLst>
                                    <p:cond delay="0"/>
                                  </p:stCondLst>
                                  <p:childTnLst>
                                    <p:set>
                                      <p:cBhvr>
                                        <p:cTn id="86" dur="1" fill="hold">
                                          <p:stCondLst>
                                            <p:cond delay="0"/>
                                          </p:stCondLst>
                                        </p:cTn>
                                        <p:tgtEl>
                                          <p:spTgt spid="294"/>
                                        </p:tgtEl>
                                        <p:attrNameLst>
                                          <p:attrName>style.visibility</p:attrName>
                                        </p:attrNameLst>
                                      </p:cBhvr>
                                      <p:to>
                                        <p:strVal val="visible"/>
                                      </p:to>
                                    </p:set>
                                    <p:anim calcmode="lin" valueType="num">
                                      <p:cBhvr additive="base">
                                        <p:cTn id="87" dur="500" fill="hold"/>
                                        <p:tgtEl>
                                          <p:spTgt spid="294"/>
                                        </p:tgtEl>
                                        <p:attrNameLst>
                                          <p:attrName>ppt_x</p:attrName>
                                        </p:attrNameLst>
                                      </p:cBhvr>
                                      <p:tavLst>
                                        <p:tav tm="0">
                                          <p:val>
                                            <p:strVal val="#ppt_x"/>
                                          </p:val>
                                        </p:tav>
                                        <p:tav tm="100000">
                                          <p:val>
                                            <p:strVal val="#ppt_x"/>
                                          </p:val>
                                        </p:tav>
                                      </p:tavLst>
                                    </p:anim>
                                    <p:anim calcmode="lin" valueType="num">
                                      <p:cBhvr additive="base">
                                        <p:cTn id="88" dur="500" fill="hold"/>
                                        <p:tgtEl>
                                          <p:spTgt spid="29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13" grpId="0" bldLvl="0" animBg="1"/>
      <p:bldP spid="9" grpId="0" bldLvl="0" animBg="1"/>
      <p:bldP spid="68" grpId="0" bldLvl="0" animBg="1"/>
      <p:bldP spid="73" grpId="0" bldLvl="0" animBg="1"/>
      <p:bldP spid="85" grpId="0" bldLvl="0" animBg="1"/>
      <p:bldP spid="86" grpId="0" bldLvl="0" animBg="1"/>
      <p:bldP spid="114" grpId="0" bldLvl="0" animBg="1"/>
      <p:bldP spid="115" grpId="0" bldLvl="0" animBg="1"/>
      <p:bldP spid="120" grpId="0" bldLvl="0" animBg="1"/>
      <p:bldP spid="195" grpId="0" bldLvl="0" animBg="1"/>
      <p:bldP spid="212" grpId="0" bldLvl="0" animBg="1"/>
      <p:bldP spid="224" grpId="0" bldLvl="0" animBg="1"/>
      <p:bldP spid="232" grpId="0" bldLvl="0" animBg="1"/>
      <p:bldP spid="243" grpId="0" bldLvl="0" animBg="1"/>
      <p:bldP spid="256" grpId="0" bldLvl="0" animBg="1"/>
      <p:bldP spid="269" grpId="0" bldLvl="0" animBg="1"/>
      <p:bldP spid="281" grpId="0" bldLvl="0" animBg="1"/>
      <p:bldP spid="282" grpId="0" bldLvl="0" animBg="1"/>
      <p:bldP spid="294"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矩形 66"/>
          <p:cNvSpPr/>
          <p:nvPr/>
        </p:nvSpPr>
        <p:spPr>
          <a:xfrm rot="5400000">
            <a:off x="4903951" y="-2751300"/>
            <a:ext cx="2384098" cy="12192000"/>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pic>
        <p:nvPicPr>
          <p:cNvPr id="127" name="图片 126"/>
          <p:cNvPicPr>
            <a:picLocks noChangeAspect="1"/>
          </p:cNvPicPr>
          <p:nvPr/>
        </p:nvPicPr>
        <p:blipFill rotWithShape="1">
          <a:blip r:embed="rId1" cstate="hqprint">
            <a:alphaModFix amt="12000"/>
          </a:blip>
          <a:srcRect/>
          <a:stretch>
            <a:fillRect/>
          </a:stretch>
        </p:blipFill>
        <p:spPr>
          <a:xfrm>
            <a:off x="-4" y="2152652"/>
            <a:ext cx="12192000" cy="2384098"/>
          </a:xfrm>
          <a:prstGeom prst="rect">
            <a:avLst/>
          </a:prstGeom>
        </p:spPr>
      </p:pic>
      <p:sp>
        <p:nvSpPr>
          <p:cNvPr id="125" name="矩形 124"/>
          <p:cNvSpPr/>
          <p:nvPr/>
        </p:nvSpPr>
        <p:spPr>
          <a:xfrm>
            <a:off x="545184" y="2690065"/>
            <a:ext cx="3974344" cy="1309269"/>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en-US" altLang="zh-CN" sz="7200" b="1" spc="300">
                <a:gradFill>
                  <a:gsLst>
                    <a:gs pos="41000">
                      <a:srgbClr val="FFFFFF"/>
                    </a:gs>
                    <a:gs pos="96000">
                      <a:srgbClr val="FFFFFF">
                        <a:lumMod val="85000"/>
                      </a:srgbClr>
                    </a:gs>
                  </a:gsLst>
                  <a:lin ang="5400000" scaled="0"/>
                </a:gradFill>
                <a:latin typeface="Arial" panose="020B0604020202020204" pitchFamily="34" charset="0"/>
                <a:ea typeface="微软雅黑" panose="020B0503020204020204" charset="-122"/>
              </a:rPr>
              <a:t>3</a:t>
            </a:r>
            <a:endParaRPr kumimoji="0" lang="zh-CN" altLang="en-US" sz="7200" b="1" i="0" u="none" strike="noStrike" kern="1200" cap="none" spc="300" normalizeH="0" baseline="0" noProof="0" dirty="0">
              <a:ln>
                <a:noFill/>
              </a:ln>
              <a:gradFill>
                <a:gsLst>
                  <a:gs pos="41000">
                    <a:srgbClr val="FFFFFF"/>
                  </a:gs>
                  <a:gs pos="96000">
                    <a:srgbClr val="FFFFFF">
                      <a:lumMod val="85000"/>
                    </a:srgbClr>
                  </a:gs>
                </a:gsLst>
                <a:lin ang="5400000" scaled="0"/>
              </a:gradFill>
              <a:effectLst/>
              <a:uLnTx/>
              <a:uFillTx/>
              <a:latin typeface="Arial" panose="020B0604020202020204" pitchFamily="34" charset="0"/>
              <a:ea typeface="微软雅黑" panose="020B0503020204020204" charset="-122"/>
              <a:cs typeface="+mn-cs"/>
            </a:endParaRPr>
          </a:p>
        </p:txBody>
      </p:sp>
      <p:sp>
        <p:nvSpPr>
          <p:cNvPr id="126" name="矩形 125"/>
          <p:cNvSpPr/>
          <p:nvPr/>
        </p:nvSpPr>
        <p:spPr>
          <a:xfrm>
            <a:off x="6188530" y="3011146"/>
            <a:ext cx="3262432"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rPr>
              <a:t>研发项目管理</a:t>
            </a:r>
            <a:endParaRPr kumimoji="0" lang="en-US" altLang="zh-CN" sz="4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526628" y="1808593"/>
            <a:ext cx="11138744" cy="3606575"/>
            <a:chOff x="407080" y="2164241"/>
            <a:chExt cx="11138744" cy="3606575"/>
          </a:xfrm>
        </p:grpSpPr>
        <p:sp>
          <p:nvSpPr>
            <p:cNvPr id="90" name="矩形 89"/>
            <p:cNvSpPr/>
            <p:nvPr/>
          </p:nvSpPr>
          <p:spPr>
            <a:xfrm>
              <a:off x="10537540" y="2164241"/>
              <a:ext cx="1008284" cy="3590384"/>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zh-CN" sz="1600" dirty="0">
                <a:solidFill>
                  <a:schemeClr val="bg1"/>
                </a:solidFill>
                <a:latin typeface="微软雅黑" panose="020B0503020204020204" charset="-122"/>
                <a:ea typeface="微软雅黑" panose="020B0503020204020204" charset="-122"/>
              </a:endParaRPr>
            </a:p>
            <a:p>
              <a:pPr algn="ctr"/>
              <a:r>
                <a:rPr kumimoji="1" lang="en-US" altLang="zh-CN" sz="1400">
                  <a:solidFill>
                    <a:schemeClr val="bg1"/>
                  </a:solidFill>
                  <a:latin typeface="微软雅黑" panose="020B0503020204020204" charset="-122"/>
                  <a:ea typeface="微软雅黑" panose="020B0503020204020204" charset="-122"/>
                </a:rPr>
                <a:t>PLM</a:t>
              </a:r>
              <a:endParaRPr kumimoji="1" lang="en-US" altLang="zh-CN" sz="1400">
                <a:solidFill>
                  <a:schemeClr val="bg1"/>
                </a:solidFill>
                <a:latin typeface="微软雅黑" panose="020B0503020204020204" charset="-122"/>
                <a:ea typeface="微软雅黑" panose="020B0503020204020204" charset="-122"/>
              </a:endParaRPr>
            </a:p>
            <a:p>
              <a:pPr algn="ctr"/>
              <a:r>
                <a:rPr kumimoji="1" lang="en-US" altLang="zh-CN" sz="1400">
                  <a:solidFill>
                    <a:schemeClr val="bg1"/>
                  </a:solidFill>
                  <a:latin typeface="微软雅黑" panose="020B0503020204020204" charset="-122"/>
                  <a:ea typeface="微软雅黑" panose="020B0503020204020204" charset="-122"/>
                </a:rPr>
                <a:t>ERP</a:t>
              </a:r>
              <a:endParaRPr kumimoji="1" lang="en-US" altLang="zh-CN" sz="1400">
                <a:solidFill>
                  <a:schemeClr val="bg1"/>
                </a:solidFill>
                <a:latin typeface="微软雅黑" panose="020B0503020204020204" charset="-122"/>
                <a:ea typeface="微软雅黑" panose="020B0503020204020204" charset="-122"/>
              </a:endParaRPr>
            </a:p>
            <a:p>
              <a:pPr algn="ctr"/>
              <a:r>
                <a:rPr kumimoji="1" lang="zh-CN" altLang="en-US" sz="1400">
                  <a:solidFill>
                    <a:schemeClr val="bg1"/>
                  </a:solidFill>
                  <a:latin typeface="微软雅黑" panose="020B0503020204020204" charset="-122"/>
                  <a:ea typeface="微软雅黑" panose="020B0503020204020204" charset="-122"/>
                </a:rPr>
                <a:t>费控管理</a:t>
              </a:r>
              <a:endParaRPr kumimoji="1" lang="en-US" altLang="zh-CN" sz="1400">
                <a:solidFill>
                  <a:schemeClr val="bg1"/>
                </a:solidFill>
                <a:latin typeface="微软雅黑" panose="020B0503020204020204" charset="-122"/>
                <a:ea typeface="微软雅黑" panose="020B0503020204020204" charset="-122"/>
              </a:endParaRPr>
            </a:p>
            <a:p>
              <a:pPr algn="ctr"/>
              <a:r>
                <a:rPr kumimoji="1" lang="en-US" altLang="zh-CN" sz="1400">
                  <a:solidFill>
                    <a:schemeClr val="bg1"/>
                  </a:solidFill>
                  <a:latin typeface="微软雅黑" panose="020B0503020204020204" charset="-122"/>
                  <a:ea typeface="微软雅黑" panose="020B0503020204020204" charset="-122"/>
                </a:rPr>
                <a:t>SRM</a:t>
              </a:r>
              <a:endParaRPr kumimoji="1" lang="en-US" altLang="zh-CN" sz="1400">
                <a:solidFill>
                  <a:schemeClr val="bg1"/>
                </a:solidFill>
                <a:latin typeface="微软雅黑" panose="020B0503020204020204" charset="-122"/>
                <a:ea typeface="微软雅黑" panose="020B0503020204020204" charset="-122"/>
              </a:endParaRPr>
            </a:p>
            <a:p>
              <a:pPr algn="ctr"/>
              <a:r>
                <a:rPr kumimoji="1" lang="zh-CN" altLang="en-US" sz="1400">
                  <a:solidFill>
                    <a:schemeClr val="bg1"/>
                  </a:solidFill>
                  <a:latin typeface="微软雅黑" panose="020B0503020204020204" charset="-122"/>
                  <a:ea typeface="微软雅黑" panose="020B0503020204020204" charset="-122"/>
                </a:rPr>
                <a:t>财务系统</a:t>
              </a:r>
              <a:endParaRPr kumimoji="1" lang="en-US" altLang="zh-CN" sz="1400" dirty="0">
                <a:solidFill>
                  <a:schemeClr val="bg1"/>
                </a:solidFill>
                <a:latin typeface="微软雅黑" panose="020B0503020204020204" charset="-122"/>
                <a:ea typeface="微软雅黑" panose="020B0503020204020204" charset="-122"/>
              </a:endParaRPr>
            </a:p>
            <a:p>
              <a:pPr algn="ctr"/>
              <a:r>
                <a:rPr kumimoji="1" lang="en-US" altLang="zh-CN" sz="1400">
                  <a:solidFill>
                    <a:schemeClr val="bg1"/>
                  </a:solidFill>
                  <a:latin typeface="微软雅黑" panose="020B0503020204020204" charset="-122"/>
                  <a:ea typeface="微软雅黑" panose="020B0503020204020204" charset="-122"/>
                </a:rPr>
                <a:t>…</a:t>
              </a:r>
              <a:endParaRPr kumimoji="1" lang="en-US" altLang="zh-CN" sz="1400" dirty="0">
                <a:solidFill>
                  <a:schemeClr val="bg1"/>
                </a:solidFill>
                <a:latin typeface="微软雅黑" panose="020B0503020204020204" charset="-122"/>
                <a:ea typeface="微软雅黑" panose="020B0503020204020204" charset="-122"/>
              </a:endParaRPr>
            </a:p>
            <a:p>
              <a:pPr algn="ctr"/>
              <a:endParaRPr kumimoji="1" lang="en-US" altLang="zh-CN" sz="1400" dirty="0">
                <a:solidFill>
                  <a:schemeClr val="bg1"/>
                </a:solidFill>
                <a:latin typeface="微软雅黑" panose="020B0503020204020204" charset="-122"/>
                <a:ea typeface="微软雅黑" panose="020B0503020204020204" charset="-122"/>
              </a:endParaRPr>
            </a:p>
            <a:p>
              <a:pPr algn="ctr"/>
              <a:endParaRPr kumimoji="1" lang="zh-CN" altLang="en-US" sz="1200" dirty="0">
                <a:solidFill>
                  <a:schemeClr val="bg1"/>
                </a:solidFill>
                <a:latin typeface="微软雅黑" panose="020B0503020204020204" charset="-122"/>
                <a:ea typeface="微软雅黑" panose="020B0503020204020204" charset="-122"/>
              </a:endParaRPr>
            </a:p>
          </p:txBody>
        </p:sp>
        <p:grpSp>
          <p:nvGrpSpPr>
            <p:cNvPr id="10" name="组合 9"/>
            <p:cNvGrpSpPr/>
            <p:nvPr/>
          </p:nvGrpSpPr>
          <p:grpSpPr>
            <a:xfrm>
              <a:off x="407080" y="5379608"/>
              <a:ext cx="9408433" cy="391208"/>
              <a:chOff x="407080" y="5379608"/>
              <a:chExt cx="9408433" cy="391208"/>
            </a:xfrm>
          </p:grpSpPr>
          <p:sp>
            <p:nvSpPr>
              <p:cNvPr id="87" name="圆角矩形 40"/>
              <p:cNvSpPr/>
              <p:nvPr/>
            </p:nvSpPr>
            <p:spPr>
              <a:xfrm>
                <a:off x="1212490" y="5379608"/>
                <a:ext cx="8603023" cy="391208"/>
              </a:xfrm>
              <a:prstGeom prst="roundRect">
                <a:avLst>
                  <a:gd name="adj" fmla="val 11463"/>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auto">
                  <a:spcBef>
                    <a:spcPts val="0"/>
                  </a:spcBef>
                  <a:spcAft>
                    <a:spcPts val="0"/>
                  </a:spcAft>
                  <a:defRPr/>
                </a:pPr>
                <a:r>
                  <a:rPr kumimoji="1" lang="zh-CN" altLang="en-US" sz="14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协同运营平台</a:t>
                </a:r>
                <a:r>
                  <a:rPr kumimoji="1" lang="en-US" altLang="zh-CN" sz="14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COP</a:t>
                </a:r>
                <a:endParaRPr kumimoji="1" lang="en-US" altLang="zh-CN" sz="1400" b="1" kern="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8" name="文本框 51"/>
              <p:cNvSpPr txBox="1"/>
              <p:nvPr/>
            </p:nvSpPr>
            <p:spPr>
              <a:xfrm>
                <a:off x="407080" y="5384583"/>
                <a:ext cx="800219" cy="381195"/>
              </a:xfrm>
              <a:prstGeom prst="rect">
                <a:avLst/>
              </a:prstGeom>
              <a:noFill/>
            </p:spPr>
            <p:txBody>
              <a:bodyPr wrap="none" rtlCol="0">
                <a:spAutoFit/>
              </a:bodyPr>
              <a:lstStyle/>
              <a:p>
                <a:pPr>
                  <a:lnSpc>
                    <a:spcPct val="130000"/>
                  </a:lnSpc>
                </a:pPr>
                <a:r>
                  <a:rPr lang="zh-CN" altLang="en-US" sz="1600" b="1" dirty="0">
                    <a:solidFill>
                      <a:srgbClr val="305EB6"/>
                    </a:solidFill>
                    <a:latin typeface="微软雅黑" panose="020B0503020204020204" charset="-122"/>
                    <a:ea typeface="微软雅黑" panose="020B0503020204020204" charset="-122"/>
                  </a:rPr>
                  <a:t>支撑层</a:t>
                </a:r>
                <a:endParaRPr lang="zh-CN" altLang="en-US" sz="1600" b="1" dirty="0">
                  <a:solidFill>
                    <a:srgbClr val="305EB6"/>
                  </a:solidFill>
                  <a:latin typeface="微软雅黑" panose="020B0503020204020204" charset="-122"/>
                  <a:ea typeface="微软雅黑" panose="020B0503020204020204" charset="-122"/>
                </a:endParaRPr>
              </a:p>
            </p:txBody>
          </p:sp>
        </p:grpSp>
        <p:grpSp>
          <p:nvGrpSpPr>
            <p:cNvPr id="8" name="组合 7"/>
            <p:cNvGrpSpPr/>
            <p:nvPr/>
          </p:nvGrpSpPr>
          <p:grpSpPr>
            <a:xfrm>
              <a:off x="407080" y="2178149"/>
              <a:ext cx="9408433" cy="391208"/>
              <a:chOff x="407080" y="2178149"/>
              <a:chExt cx="9408433" cy="391208"/>
            </a:xfrm>
          </p:grpSpPr>
          <p:sp>
            <p:nvSpPr>
              <p:cNvPr id="151" name="圆角矩形 40"/>
              <p:cNvSpPr/>
              <p:nvPr/>
            </p:nvSpPr>
            <p:spPr>
              <a:xfrm>
                <a:off x="1212490" y="2178149"/>
                <a:ext cx="8603023" cy="391208"/>
              </a:xfrm>
              <a:prstGeom prst="roundRect">
                <a:avLst>
                  <a:gd name="adj" fmla="val 11463"/>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solidFill>
                      <a:schemeClr val="bg1"/>
                    </a:solidFill>
                    <a:latin typeface="微软雅黑" panose="020B0503020204020204" charset="-122"/>
                    <a:ea typeface="微软雅黑" panose="020B0503020204020204" charset="-122"/>
                    <a:cs typeface="微软雅黑" panose="020B0503020204020204" charset="-122"/>
                  </a:rPr>
                  <a:t>单位管理层门户   </a:t>
                </a:r>
                <a:r>
                  <a:rPr kumimoji="1" lang="en-US" altLang="zh-CN" sz="1400" dirty="0">
                    <a:solidFill>
                      <a:schemeClr val="bg1"/>
                    </a:solidFill>
                    <a:latin typeface="微软雅黑" panose="020B0503020204020204" charset="-122"/>
                    <a:ea typeface="微软雅黑" panose="020B0503020204020204" charset="-122"/>
                    <a:cs typeface="微软雅黑" panose="020B0503020204020204" charset="-122"/>
                  </a:rPr>
                  <a:t>/</a:t>
                </a:r>
                <a:r>
                  <a:rPr kumimoji="1" lang="zh-CN" altLang="en-US" sz="1400" dirty="0">
                    <a:solidFill>
                      <a:schemeClr val="bg1"/>
                    </a:solidFill>
                    <a:latin typeface="微软雅黑" panose="020B0503020204020204" charset="-122"/>
                    <a:ea typeface="微软雅黑" panose="020B0503020204020204" charset="-122"/>
                    <a:cs typeface="微软雅黑" panose="020B0503020204020204" charset="-122"/>
                  </a:rPr>
                  <a:t>   项目负责人门户   </a:t>
                </a:r>
                <a:r>
                  <a:rPr kumimoji="1" lang="en-US" altLang="zh-CN" sz="1400" dirty="0">
                    <a:solidFill>
                      <a:schemeClr val="bg1"/>
                    </a:solidFill>
                    <a:latin typeface="微软雅黑" panose="020B0503020204020204" charset="-122"/>
                    <a:ea typeface="微软雅黑" panose="020B0503020204020204" charset="-122"/>
                    <a:cs typeface="微软雅黑" panose="020B0503020204020204" charset="-122"/>
                  </a:rPr>
                  <a:t>/</a:t>
                </a:r>
                <a:r>
                  <a:rPr kumimoji="1" lang="zh-CN" altLang="en-US" sz="1400" dirty="0">
                    <a:solidFill>
                      <a:schemeClr val="bg1"/>
                    </a:solidFill>
                    <a:latin typeface="微软雅黑" panose="020B0503020204020204" charset="-122"/>
                    <a:ea typeface="微软雅黑" panose="020B0503020204020204" charset="-122"/>
                    <a:cs typeface="微软雅黑" panose="020B0503020204020204" charset="-122"/>
                  </a:rPr>
                  <a:t>   项目组成员门户</a:t>
                </a:r>
                <a:endParaRPr kumimoji="1" lang="zh-CN" altLang="en-US" sz="14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52" name="文本框 51"/>
              <p:cNvSpPr txBox="1"/>
              <p:nvPr/>
            </p:nvSpPr>
            <p:spPr>
              <a:xfrm>
                <a:off x="407080" y="2183124"/>
                <a:ext cx="800219" cy="381195"/>
              </a:xfrm>
              <a:prstGeom prst="rect">
                <a:avLst/>
              </a:prstGeom>
              <a:noFill/>
            </p:spPr>
            <p:txBody>
              <a:bodyPr wrap="none" rtlCol="0">
                <a:spAutoFit/>
              </a:bodyPr>
              <a:lstStyle/>
              <a:p>
                <a:pPr>
                  <a:lnSpc>
                    <a:spcPct val="130000"/>
                  </a:lnSpc>
                </a:pPr>
                <a:r>
                  <a:rPr lang="zh-CN" altLang="en-US" sz="1600" b="1" dirty="0">
                    <a:solidFill>
                      <a:srgbClr val="305EB6"/>
                    </a:solidFill>
                    <a:latin typeface="微软雅黑" panose="020B0503020204020204" charset="-122"/>
                    <a:ea typeface="微软雅黑" panose="020B0503020204020204" charset="-122"/>
                  </a:rPr>
                  <a:t>展现层</a:t>
                </a:r>
                <a:endParaRPr lang="zh-CN" altLang="en-US" sz="1600" b="1" dirty="0">
                  <a:solidFill>
                    <a:srgbClr val="305EB6"/>
                  </a:solidFill>
                  <a:latin typeface="微软雅黑" panose="020B0503020204020204" charset="-122"/>
                  <a:ea typeface="微软雅黑" panose="020B0503020204020204" charset="-122"/>
                </a:endParaRPr>
              </a:p>
            </p:txBody>
          </p:sp>
        </p:grpSp>
        <p:grpSp>
          <p:nvGrpSpPr>
            <p:cNvPr id="9" name="组合 8"/>
            <p:cNvGrpSpPr/>
            <p:nvPr/>
          </p:nvGrpSpPr>
          <p:grpSpPr>
            <a:xfrm>
              <a:off x="407080" y="2743465"/>
              <a:ext cx="9398121" cy="2462035"/>
              <a:chOff x="407080" y="2719566"/>
              <a:chExt cx="9398121" cy="2462035"/>
            </a:xfrm>
          </p:grpSpPr>
          <p:sp>
            <p:nvSpPr>
              <p:cNvPr id="29" name="文本框 52"/>
              <p:cNvSpPr txBox="1"/>
              <p:nvPr/>
            </p:nvSpPr>
            <p:spPr>
              <a:xfrm>
                <a:off x="407080" y="3855543"/>
                <a:ext cx="800219" cy="381195"/>
              </a:xfrm>
              <a:prstGeom prst="rect">
                <a:avLst/>
              </a:prstGeom>
              <a:noFill/>
            </p:spPr>
            <p:txBody>
              <a:bodyPr wrap="none" rtlCol="0">
                <a:spAutoFit/>
              </a:bodyPr>
              <a:lstStyle/>
              <a:p>
                <a:pPr algn="r">
                  <a:lnSpc>
                    <a:spcPct val="130000"/>
                  </a:lnSpc>
                </a:pPr>
                <a:r>
                  <a:rPr lang="zh-CN" altLang="en-US" sz="1600" b="1" dirty="0">
                    <a:solidFill>
                      <a:srgbClr val="305EB6"/>
                    </a:solidFill>
                    <a:latin typeface="微软雅黑" panose="020B0503020204020204" charset="-122"/>
                    <a:ea typeface="微软雅黑" panose="020B0503020204020204" charset="-122"/>
                  </a:rPr>
                  <a:t>应用层</a:t>
                </a:r>
                <a:endParaRPr lang="zh-CN" altLang="en-US" sz="1600" b="1" dirty="0">
                  <a:solidFill>
                    <a:srgbClr val="305EB6"/>
                  </a:solidFill>
                  <a:latin typeface="微软雅黑" panose="020B0503020204020204" charset="-122"/>
                  <a:ea typeface="微软雅黑" panose="020B0503020204020204" charset="-122"/>
                </a:endParaRPr>
              </a:p>
            </p:txBody>
          </p:sp>
          <p:grpSp>
            <p:nvGrpSpPr>
              <p:cNvPr id="6" name="组合 5"/>
              <p:cNvGrpSpPr/>
              <p:nvPr/>
            </p:nvGrpSpPr>
            <p:grpSpPr>
              <a:xfrm>
                <a:off x="1229465" y="2719566"/>
                <a:ext cx="8575736" cy="2462035"/>
                <a:chOff x="1229465" y="2719566"/>
                <a:chExt cx="8575736" cy="2462035"/>
              </a:xfrm>
            </p:grpSpPr>
            <p:sp>
              <p:nvSpPr>
                <p:cNvPr id="30" name="矩形 29"/>
                <p:cNvSpPr/>
                <p:nvPr/>
              </p:nvSpPr>
              <p:spPr>
                <a:xfrm>
                  <a:off x="1229465" y="2719567"/>
                  <a:ext cx="8575736" cy="2462034"/>
                </a:xfrm>
                <a:prstGeom prst="rect">
                  <a:avLst/>
                </a:prstGeom>
                <a:noFill/>
                <a:ln w="9525">
                  <a:solidFill>
                    <a:srgbClr val="305EB6"/>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sz="12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53" name="矩形 64"/>
                <p:cNvSpPr/>
                <p:nvPr/>
              </p:nvSpPr>
              <p:spPr>
                <a:xfrm>
                  <a:off x="4578750" y="2719566"/>
                  <a:ext cx="1664095" cy="249881"/>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400" b="1">
                      <a:solidFill>
                        <a:srgbClr val="305EB6"/>
                      </a:solidFill>
                      <a:latin typeface="微软雅黑" panose="020B0503020204020204" charset="-122"/>
                      <a:ea typeface="微软雅黑" panose="020B0503020204020204" charset="-122"/>
                    </a:rPr>
                    <a:t>研发项目</a:t>
                  </a:r>
                  <a:r>
                    <a:rPr lang="zh-CN" altLang="en-US" sz="1400" b="1" dirty="0">
                      <a:solidFill>
                        <a:srgbClr val="305EB6"/>
                      </a:solidFill>
                      <a:latin typeface="微软雅黑" panose="020B0503020204020204" charset="-122"/>
                      <a:ea typeface="微软雅黑" panose="020B0503020204020204" charset="-122"/>
                    </a:rPr>
                    <a:t>全生命周期</a:t>
                  </a:r>
                  <a:endParaRPr lang="zh-CN" altLang="en-US" sz="1400" b="1" dirty="0">
                    <a:solidFill>
                      <a:srgbClr val="305EB6"/>
                    </a:solidFill>
                    <a:latin typeface="微软雅黑" panose="020B0503020204020204" charset="-122"/>
                    <a:ea typeface="微软雅黑" panose="020B0503020204020204" charset="-122"/>
                  </a:endParaRPr>
                </a:p>
              </p:txBody>
            </p:sp>
            <p:sp>
              <p:nvSpPr>
                <p:cNvPr id="92" name="矩形 91"/>
                <p:cNvSpPr/>
                <p:nvPr/>
              </p:nvSpPr>
              <p:spPr>
                <a:xfrm>
                  <a:off x="1306334" y="3721800"/>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lumMod val="85000"/>
                          <a:lumOff val="15000"/>
                        </a:schemeClr>
                      </a:solidFill>
                      <a:latin typeface="微软雅黑" panose="020B0503020204020204" charset="-122"/>
                      <a:ea typeface="微软雅黑" panose="020B0503020204020204" charset="-122"/>
                    </a:rPr>
                    <a:t>需求管理</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93" name="矩形 92"/>
                <p:cNvSpPr/>
                <p:nvPr/>
              </p:nvSpPr>
              <p:spPr>
                <a:xfrm>
                  <a:off x="1306334" y="4089389"/>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lumMod val="85000"/>
                          <a:lumOff val="15000"/>
                        </a:schemeClr>
                      </a:solidFill>
                      <a:latin typeface="微软雅黑" panose="020B0503020204020204" charset="-122"/>
                      <a:ea typeface="微软雅黑" panose="020B0503020204020204" charset="-122"/>
                    </a:rPr>
                    <a:t>项目立项</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94" name="矩形 93"/>
                <p:cNvSpPr/>
                <p:nvPr/>
              </p:nvSpPr>
              <p:spPr>
                <a:xfrm>
                  <a:off x="2108238" y="3304098"/>
                  <a:ext cx="740422" cy="290030"/>
                </a:xfrm>
                <a:prstGeom prst="rect">
                  <a:avLst/>
                </a:prstGeom>
                <a:solidFill>
                  <a:srgbClr val="E5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rgbClr val="305EB6"/>
                      </a:solidFill>
                      <a:latin typeface="微软雅黑" panose="020B0503020204020204" charset="-122"/>
                      <a:ea typeface="微软雅黑" panose="020B0503020204020204" charset="-122"/>
                    </a:rPr>
                    <a:t>进度管控</a:t>
                  </a:r>
                  <a:endParaRPr lang="zh-CN" altLang="en-US" sz="1000" b="1" dirty="0">
                    <a:solidFill>
                      <a:srgbClr val="305EB6"/>
                    </a:solidFill>
                    <a:latin typeface="微软雅黑" panose="020B0503020204020204" charset="-122"/>
                    <a:ea typeface="微软雅黑" panose="020B0503020204020204" charset="-122"/>
                  </a:endParaRPr>
                </a:p>
              </p:txBody>
            </p:sp>
            <p:sp>
              <p:nvSpPr>
                <p:cNvPr id="95" name="矩形 94"/>
                <p:cNvSpPr/>
                <p:nvPr/>
              </p:nvSpPr>
              <p:spPr>
                <a:xfrm>
                  <a:off x="3642308" y="3304098"/>
                  <a:ext cx="710915" cy="288000"/>
                </a:xfrm>
                <a:prstGeom prst="rect">
                  <a:avLst/>
                </a:prstGeom>
                <a:solidFill>
                  <a:srgbClr val="E5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rgbClr val="305EB6"/>
                      </a:solidFill>
                      <a:latin typeface="微软雅黑" panose="020B0503020204020204" charset="-122"/>
                      <a:ea typeface="微软雅黑" panose="020B0503020204020204" charset="-122"/>
                    </a:rPr>
                    <a:t>成本控制</a:t>
                  </a:r>
                  <a:endParaRPr lang="zh-CN" altLang="en-US" sz="1000" b="1" dirty="0">
                    <a:solidFill>
                      <a:srgbClr val="305EB6"/>
                    </a:solidFill>
                    <a:latin typeface="微软雅黑" panose="020B0503020204020204" charset="-122"/>
                    <a:ea typeface="微软雅黑" panose="020B0503020204020204" charset="-122"/>
                  </a:endParaRPr>
                </a:p>
              </p:txBody>
            </p:sp>
            <p:sp>
              <p:nvSpPr>
                <p:cNvPr id="96" name="矩形 95"/>
                <p:cNvSpPr/>
                <p:nvPr/>
              </p:nvSpPr>
              <p:spPr>
                <a:xfrm>
                  <a:off x="5179615" y="3304098"/>
                  <a:ext cx="710916" cy="288000"/>
                </a:xfrm>
                <a:prstGeom prst="rect">
                  <a:avLst/>
                </a:prstGeom>
                <a:solidFill>
                  <a:srgbClr val="E5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rgbClr val="305EB6"/>
                      </a:solidFill>
                      <a:latin typeface="微软雅黑" panose="020B0503020204020204" charset="-122"/>
                      <a:ea typeface="微软雅黑" panose="020B0503020204020204" charset="-122"/>
                    </a:rPr>
                    <a:t>质量控制</a:t>
                  </a:r>
                  <a:endParaRPr lang="zh-CN" altLang="en-US" sz="1000" b="1" dirty="0">
                    <a:solidFill>
                      <a:srgbClr val="305EB6"/>
                    </a:solidFill>
                    <a:latin typeface="微软雅黑" panose="020B0503020204020204" charset="-122"/>
                    <a:ea typeface="微软雅黑" panose="020B0503020204020204" charset="-122"/>
                  </a:endParaRPr>
                </a:p>
              </p:txBody>
            </p:sp>
            <p:sp>
              <p:nvSpPr>
                <p:cNvPr id="97" name="矩形 96"/>
                <p:cNvSpPr/>
                <p:nvPr/>
              </p:nvSpPr>
              <p:spPr>
                <a:xfrm>
                  <a:off x="5953883" y="3304098"/>
                  <a:ext cx="710915" cy="288000"/>
                </a:xfrm>
                <a:prstGeom prst="rect">
                  <a:avLst/>
                </a:prstGeom>
                <a:solidFill>
                  <a:srgbClr val="E5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rgbClr val="305EB6"/>
                      </a:solidFill>
                      <a:latin typeface="微软雅黑" panose="020B0503020204020204" charset="-122"/>
                      <a:ea typeface="微软雅黑" panose="020B0503020204020204" charset="-122"/>
                    </a:rPr>
                    <a:t>问题管理</a:t>
                  </a:r>
                  <a:endParaRPr lang="zh-CN" altLang="en-US" sz="1000" b="1" dirty="0">
                    <a:solidFill>
                      <a:srgbClr val="305EB6"/>
                    </a:solidFill>
                    <a:latin typeface="微软雅黑" panose="020B0503020204020204" charset="-122"/>
                    <a:ea typeface="微软雅黑" panose="020B0503020204020204" charset="-122"/>
                  </a:endParaRPr>
                </a:p>
              </p:txBody>
            </p:sp>
            <p:sp>
              <p:nvSpPr>
                <p:cNvPr id="98" name="矩形 97"/>
                <p:cNvSpPr/>
                <p:nvPr/>
              </p:nvSpPr>
              <p:spPr>
                <a:xfrm>
                  <a:off x="2853152" y="3721800"/>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lumMod val="85000"/>
                          <a:lumOff val="15000"/>
                        </a:schemeClr>
                      </a:solidFill>
                      <a:latin typeface="微软雅黑" panose="020B0503020204020204" charset="-122"/>
                      <a:ea typeface="微软雅黑" panose="020B0503020204020204" charset="-122"/>
                    </a:rPr>
                    <a:t>计划变更</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99" name="矩形 98"/>
                <p:cNvSpPr/>
                <p:nvPr/>
              </p:nvSpPr>
              <p:spPr>
                <a:xfrm>
                  <a:off x="2853152" y="4089389"/>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lumMod val="85000"/>
                          <a:lumOff val="15000"/>
                        </a:schemeClr>
                      </a:solidFill>
                      <a:latin typeface="微软雅黑" panose="020B0503020204020204" charset="-122"/>
                      <a:ea typeface="微软雅黑" panose="020B0503020204020204" charset="-122"/>
                    </a:rPr>
                    <a:t>资金变更</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00" name="矩形 99"/>
                <p:cNvSpPr/>
                <p:nvPr/>
              </p:nvSpPr>
              <p:spPr>
                <a:xfrm>
                  <a:off x="2853152" y="4456978"/>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lumMod val="85000"/>
                          <a:lumOff val="15000"/>
                        </a:schemeClr>
                      </a:solidFill>
                      <a:latin typeface="微软雅黑" panose="020B0503020204020204" charset="-122"/>
                      <a:ea typeface="微软雅黑" panose="020B0503020204020204" charset="-122"/>
                    </a:rPr>
                    <a:t>技术变更</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01" name="矩形 100"/>
                <p:cNvSpPr/>
                <p:nvPr/>
              </p:nvSpPr>
              <p:spPr>
                <a:xfrm>
                  <a:off x="2853152" y="4824567"/>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lumMod val="85000"/>
                          <a:lumOff val="15000"/>
                        </a:schemeClr>
                      </a:solidFill>
                      <a:latin typeface="微软雅黑" panose="020B0503020204020204" charset="-122"/>
                      <a:ea typeface="微软雅黑" panose="020B0503020204020204" charset="-122"/>
                    </a:rPr>
                    <a:t>控制程序</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02" name="矩形 101"/>
                <p:cNvSpPr/>
                <p:nvPr/>
              </p:nvSpPr>
              <p:spPr>
                <a:xfrm>
                  <a:off x="2082619" y="3721800"/>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任务计划</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03" name="矩形 102"/>
                <p:cNvSpPr/>
                <p:nvPr/>
              </p:nvSpPr>
              <p:spPr>
                <a:xfrm>
                  <a:off x="2082619" y="4089389"/>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任务档案</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04" name="矩形 103"/>
                <p:cNvSpPr/>
                <p:nvPr/>
              </p:nvSpPr>
              <p:spPr>
                <a:xfrm>
                  <a:off x="2082619" y="4456978"/>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工作进度</a:t>
                  </a:r>
                  <a:endParaRPr lang="en-US" altLang="zh-CN" sz="800" dirty="0">
                    <a:solidFill>
                      <a:schemeClr val="tx1">
                        <a:lumMod val="85000"/>
                        <a:lumOff val="15000"/>
                      </a:schemeClr>
                    </a:solidFill>
                    <a:latin typeface="微软雅黑" panose="020B0503020204020204" charset="-122"/>
                    <a:ea typeface="微软雅黑" panose="020B0503020204020204" charset="-122"/>
                  </a:endParaRPr>
                </a:p>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报告</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05" name="矩形 104"/>
                <p:cNvSpPr/>
                <p:nvPr/>
              </p:nvSpPr>
              <p:spPr>
                <a:xfrm>
                  <a:off x="2082619" y="4824567"/>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工作报告</a:t>
                  </a:r>
                  <a:endParaRPr lang="en-US" altLang="zh-CN" sz="800" dirty="0">
                    <a:solidFill>
                      <a:schemeClr val="tx1">
                        <a:lumMod val="85000"/>
                        <a:lumOff val="15000"/>
                      </a:schemeClr>
                    </a:solidFill>
                    <a:latin typeface="微软雅黑" panose="020B0503020204020204" charset="-122"/>
                    <a:ea typeface="微软雅黑" panose="020B0503020204020204" charset="-122"/>
                  </a:endParaRPr>
                </a:p>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档案</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06" name="矩形 105"/>
                <p:cNvSpPr/>
                <p:nvPr/>
              </p:nvSpPr>
              <p:spPr>
                <a:xfrm>
                  <a:off x="3623685" y="3721800"/>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项目预算</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07" name="矩形 106"/>
                <p:cNvSpPr/>
                <p:nvPr/>
              </p:nvSpPr>
              <p:spPr>
                <a:xfrm>
                  <a:off x="4394218" y="4089389"/>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lumMod val="85000"/>
                          <a:lumOff val="15000"/>
                        </a:schemeClr>
                      </a:solidFill>
                      <a:latin typeface="微软雅黑" panose="020B0503020204020204" charset="-122"/>
                      <a:ea typeface="微软雅黑" panose="020B0503020204020204" charset="-122"/>
                    </a:rPr>
                    <a:t>打样评审</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08" name="矩形 107"/>
                <p:cNvSpPr/>
                <p:nvPr/>
              </p:nvSpPr>
              <p:spPr>
                <a:xfrm>
                  <a:off x="5164751" y="3721800"/>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整改通知</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09" name="矩形 108"/>
                <p:cNvSpPr/>
                <p:nvPr/>
              </p:nvSpPr>
              <p:spPr>
                <a:xfrm>
                  <a:off x="5164751" y="4089389"/>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整改报告</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10" name="矩形 109"/>
                <p:cNvSpPr/>
                <p:nvPr/>
              </p:nvSpPr>
              <p:spPr>
                <a:xfrm>
                  <a:off x="5164751" y="4456978"/>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整改清单</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11" name="矩形 110"/>
                <p:cNvSpPr/>
                <p:nvPr/>
              </p:nvSpPr>
              <p:spPr>
                <a:xfrm>
                  <a:off x="5935284" y="3721800"/>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问题新增</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12" name="矩形 111"/>
                <p:cNvSpPr/>
                <p:nvPr/>
              </p:nvSpPr>
              <p:spPr>
                <a:xfrm>
                  <a:off x="5935284" y="4089389"/>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问题处理</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13" name="矩形 112"/>
                <p:cNvSpPr/>
                <p:nvPr/>
              </p:nvSpPr>
              <p:spPr>
                <a:xfrm>
                  <a:off x="5935284" y="4456978"/>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问题列表</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16" name="矩形 115"/>
                <p:cNvSpPr/>
                <p:nvPr/>
              </p:nvSpPr>
              <p:spPr>
                <a:xfrm>
                  <a:off x="3623685" y="4089389"/>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预算调整</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17" name="矩形 116"/>
                <p:cNvSpPr/>
                <p:nvPr/>
              </p:nvSpPr>
              <p:spPr>
                <a:xfrm>
                  <a:off x="6729153" y="3304098"/>
                  <a:ext cx="710915" cy="288000"/>
                </a:xfrm>
                <a:prstGeom prst="rect">
                  <a:avLst/>
                </a:prstGeom>
                <a:solidFill>
                  <a:srgbClr val="E5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rgbClr val="305EB6"/>
                      </a:solidFill>
                      <a:latin typeface="微软雅黑" panose="020B0503020204020204" charset="-122"/>
                      <a:ea typeface="微软雅黑" panose="020B0503020204020204" charset="-122"/>
                    </a:rPr>
                    <a:t>风险监控</a:t>
                  </a:r>
                  <a:endParaRPr lang="zh-CN" altLang="en-US" sz="1000" b="1" dirty="0">
                    <a:solidFill>
                      <a:srgbClr val="305EB6"/>
                    </a:solidFill>
                    <a:latin typeface="微软雅黑" panose="020B0503020204020204" charset="-122"/>
                    <a:ea typeface="微软雅黑" panose="020B0503020204020204" charset="-122"/>
                  </a:endParaRPr>
                </a:p>
              </p:txBody>
            </p:sp>
            <p:sp>
              <p:nvSpPr>
                <p:cNvPr id="118" name="矩形 117"/>
                <p:cNvSpPr/>
                <p:nvPr/>
              </p:nvSpPr>
              <p:spPr>
                <a:xfrm>
                  <a:off x="6705817" y="3721800"/>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风险登记</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19" name="矩形 118"/>
                <p:cNvSpPr/>
                <p:nvPr/>
              </p:nvSpPr>
              <p:spPr>
                <a:xfrm>
                  <a:off x="6705817" y="4089389"/>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风险更新</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20" name="矩形 119"/>
                <p:cNvSpPr/>
                <p:nvPr/>
              </p:nvSpPr>
              <p:spPr>
                <a:xfrm>
                  <a:off x="4394218" y="4456978"/>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lumMod val="85000"/>
                          <a:lumOff val="15000"/>
                        </a:schemeClr>
                      </a:solidFill>
                      <a:latin typeface="微软雅黑" panose="020B0503020204020204" charset="-122"/>
                      <a:ea typeface="微软雅黑" panose="020B0503020204020204" charset="-122"/>
                    </a:rPr>
                    <a:t>试生产评审</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22" name="矩形 121"/>
                <p:cNvSpPr/>
                <p:nvPr/>
              </p:nvSpPr>
              <p:spPr>
                <a:xfrm>
                  <a:off x="3623685" y="4824567"/>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项目成本</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23" name="矩形 122"/>
                <p:cNvSpPr/>
                <p:nvPr/>
              </p:nvSpPr>
              <p:spPr>
                <a:xfrm>
                  <a:off x="4394218" y="3721800"/>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lumMod val="85000"/>
                          <a:lumOff val="15000"/>
                        </a:schemeClr>
                      </a:solidFill>
                      <a:latin typeface="微软雅黑" panose="020B0503020204020204" charset="-122"/>
                      <a:ea typeface="微软雅黑" panose="020B0503020204020204" charset="-122"/>
                    </a:rPr>
                    <a:t>方案评审</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24" name="矩形 123"/>
                <p:cNvSpPr/>
                <p:nvPr/>
              </p:nvSpPr>
              <p:spPr>
                <a:xfrm>
                  <a:off x="8271479" y="2992017"/>
                  <a:ext cx="707469" cy="600081"/>
                </a:xfrm>
                <a:prstGeom prst="rect">
                  <a:avLst/>
                </a:prstGeom>
                <a:solidFill>
                  <a:srgbClr val="E5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rgbClr val="305EB6"/>
                      </a:solidFill>
                      <a:latin typeface="微软雅黑" panose="020B0503020204020204" charset="-122"/>
                      <a:ea typeface="微软雅黑" panose="020B0503020204020204" charset="-122"/>
                    </a:rPr>
                    <a:t>项目收尾</a:t>
                  </a:r>
                  <a:endParaRPr lang="zh-CN" altLang="en-US" sz="1000" b="1" dirty="0">
                    <a:solidFill>
                      <a:srgbClr val="305EB6"/>
                    </a:solidFill>
                    <a:latin typeface="微软雅黑" panose="020B0503020204020204" charset="-122"/>
                    <a:ea typeface="微软雅黑" panose="020B0503020204020204" charset="-122"/>
                  </a:endParaRPr>
                </a:p>
              </p:txBody>
            </p:sp>
            <p:sp>
              <p:nvSpPr>
                <p:cNvPr id="125" name="矩形 124"/>
                <p:cNvSpPr/>
                <p:nvPr/>
              </p:nvSpPr>
              <p:spPr>
                <a:xfrm>
                  <a:off x="8246883" y="3721800"/>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项目验收</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26" name="矩形 125"/>
                <p:cNvSpPr/>
                <p:nvPr/>
              </p:nvSpPr>
              <p:spPr>
                <a:xfrm>
                  <a:off x="8246883" y="4089389"/>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文件归档</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29" name="矩形 128"/>
                <p:cNvSpPr/>
                <p:nvPr/>
              </p:nvSpPr>
              <p:spPr>
                <a:xfrm>
                  <a:off x="3623685" y="4456978"/>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费用支出</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30" name="矩形 129"/>
                <p:cNvSpPr/>
                <p:nvPr/>
              </p:nvSpPr>
              <p:spPr>
                <a:xfrm>
                  <a:off x="4414325" y="3304098"/>
                  <a:ext cx="710915" cy="288000"/>
                </a:xfrm>
                <a:prstGeom prst="rect">
                  <a:avLst/>
                </a:prstGeom>
                <a:solidFill>
                  <a:srgbClr val="E5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a:solidFill>
                        <a:srgbClr val="305EB6"/>
                      </a:solidFill>
                      <a:latin typeface="微软雅黑" panose="020B0503020204020204" charset="-122"/>
                      <a:ea typeface="微软雅黑" panose="020B0503020204020204" charset="-122"/>
                    </a:rPr>
                    <a:t>阶段评审</a:t>
                  </a:r>
                  <a:endParaRPr lang="zh-CN" altLang="en-US" sz="1000" b="1" dirty="0">
                    <a:solidFill>
                      <a:srgbClr val="305EB6"/>
                    </a:solidFill>
                    <a:latin typeface="微软雅黑" panose="020B0503020204020204" charset="-122"/>
                    <a:ea typeface="微软雅黑" panose="020B0503020204020204" charset="-122"/>
                  </a:endParaRPr>
                </a:p>
              </p:txBody>
            </p:sp>
            <p:sp>
              <p:nvSpPr>
                <p:cNvPr id="132" name="矩形 131"/>
                <p:cNvSpPr/>
                <p:nvPr/>
              </p:nvSpPr>
              <p:spPr>
                <a:xfrm>
                  <a:off x="6705817" y="4456978"/>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风险登记册</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33" name="矩形 132"/>
                <p:cNvSpPr/>
                <p:nvPr/>
              </p:nvSpPr>
              <p:spPr>
                <a:xfrm>
                  <a:off x="5164751" y="4822879"/>
                  <a:ext cx="710915" cy="245755"/>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奖惩通报</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34" name="矩形 133"/>
                <p:cNvSpPr/>
                <p:nvPr/>
              </p:nvSpPr>
              <p:spPr>
                <a:xfrm>
                  <a:off x="7499182" y="3306128"/>
                  <a:ext cx="710915" cy="288000"/>
                </a:xfrm>
                <a:prstGeom prst="rect">
                  <a:avLst/>
                </a:prstGeom>
                <a:solidFill>
                  <a:srgbClr val="E5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rgbClr val="305EB6"/>
                      </a:solidFill>
                      <a:latin typeface="微软雅黑" panose="020B0503020204020204" charset="-122"/>
                      <a:ea typeface="微软雅黑" panose="020B0503020204020204" charset="-122"/>
                    </a:rPr>
                    <a:t>相关方</a:t>
                  </a:r>
                  <a:endParaRPr lang="en-US" altLang="zh-CN" sz="1000" b="1" dirty="0">
                    <a:solidFill>
                      <a:srgbClr val="305EB6"/>
                    </a:solidFill>
                    <a:latin typeface="微软雅黑" panose="020B0503020204020204" charset="-122"/>
                    <a:ea typeface="微软雅黑" panose="020B0503020204020204" charset="-122"/>
                  </a:endParaRPr>
                </a:p>
                <a:p>
                  <a:pPr algn="ctr"/>
                  <a:r>
                    <a:rPr lang="zh-CN" altLang="en-US" sz="1000" b="1" dirty="0">
                      <a:solidFill>
                        <a:srgbClr val="305EB6"/>
                      </a:solidFill>
                      <a:latin typeface="微软雅黑" panose="020B0503020204020204" charset="-122"/>
                      <a:ea typeface="微软雅黑" panose="020B0503020204020204" charset="-122"/>
                    </a:rPr>
                    <a:t>管理</a:t>
                  </a:r>
                  <a:endParaRPr lang="zh-CN" altLang="en-US" sz="1000" b="1" dirty="0">
                    <a:solidFill>
                      <a:srgbClr val="305EB6"/>
                    </a:solidFill>
                    <a:latin typeface="微软雅黑" panose="020B0503020204020204" charset="-122"/>
                    <a:ea typeface="微软雅黑" panose="020B0503020204020204" charset="-122"/>
                  </a:endParaRPr>
                </a:p>
              </p:txBody>
            </p:sp>
            <p:sp>
              <p:nvSpPr>
                <p:cNvPr id="135" name="矩形 134"/>
                <p:cNvSpPr/>
                <p:nvPr/>
              </p:nvSpPr>
              <p:spPr>
                <a:xfrm>
                  <a:off x="7476350" y="3721800"/>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相关方</a:t>
                  </a:r>
                  <a:endParaRPr lang="en-US" altLang="zh-CN" sz="800" dirty="0">
                    <a:solidFill>
                      <a:schemeClr val="tx1">
                        <a:lumMod val="85000"/>
                        <a:lumOff val="15000"/>
                      </a:schemeClr>
                    </a:solidFill>
                    <a:latin typeface="微软雅黑" panose="020B0503020204020204" charset="-122"/>
                    <a:ea typeface="微软雅黑" panose="020B0503020204020204" charset="-122"/>
                  </a:endParaRPr>
                </a:p>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登记</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36" name="矩形 135"/>
                <p:cNvSpPr/>
                <p:nvPr/>
              </p:nvSpPr>
              <p:spPr>
                <a:xfrm>
                  <a:off x="7476350" y="4089389"/>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相关方</a:t>
                  </a:r>
                  <a:endParaRPr lang="en-US" altLang="zh-CN" sz="800" dirty="0">
                    <a:solidFill>
                      <a:schemeClr val="tx1">
                        <a:lumMod val="85000"/>
                        <a:lumOff val="15000"/>
                      </a:schemeClr>
                    </a:solidFill>
                    <a:latin typeface="微软雅黑" panose="020B0503020204020204" charset="-122"/>
                    <a:ea typeface="微软雅黑" panose="020B0503020204020204" charset="-122"/>
                  </a:endParaRPr>
                </a:p>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更新</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37" name="矩形 136"/>
                <p:cNvSpPr/>
                <p:nvPr/>
              </p:nvSpPr>
              <p:spPr>
                <a:xfrm>
                  <a:off x="7476350" y="4456978"/>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相关方</a:t>
                  </a:r>
                  <a:endParaRPr lang="en-US" altLang="zh-CN" sz="800" dirty="0">
                    <a:solidFill>
                      <a:schemeClr val="tx1">
                        <a:lumMod val="85000"/>
                        <a:lumOff val="15000"/>
                      </a:schemeClr>
                    </a:solidFill>
                    <a:latin typeface="微软雅黑" panose="020B0503020204020204" charset="-122"/>
                    <a:ea typeface="微软雅黑" panose="020B0503020204020204" charset="-122"/>
                  </a:endParaRPr>
                </a:p>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登记册</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38" name="矩形 137"/>
                <p:cNvSpPr/>
                <p:nvPr/>
              </p:nvSpPr>
              <p:spPr>
                <a:xfrm>
                  <a:off x="9017417" y="3721800"/>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项目台账</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39" name="矩形 138"/>
                <p:cNvSpPr/>
                <p:nvPr/>
              </p:nvSpPr>
              <p:spPr>
                <a:xfrm>
                  <a:off x="9017417" y="4089389"/>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项目成果</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40" name="矩形 139"/>
                <p:cNvSpPr/>
                <p:nvPr/>
              </p:nvSpPr>
              <p:spPr>
                <a:xfrm>
                  <a:off x="9017417" y="4456978"/>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文件管理</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41" name="矩形 140"/>
                <p:cNvSpPr/>
                <p:nvPr/>
              </p:nvSpPr>
              <p:spPr>
                <a:xfrm>
                  <a:off x="9017417" y="4824567"/>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lumMod val="85000"/>
                          <a:lumOff val="15000"/>
                        </a:schemeClr>
                      </a:solidFill>
                      <a:latin typeface="微软雅黑" panose="020B0503020204020204" charset="-122"/>
                      <a:ea typeface="微软雅黑" panose="020B0503020204020204" charset="-122"/>
                    </a:rPr>
                    <a:t>统计分析</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44" name="矩形 143"/>
                <p:cNvSpPr/>
                <p:nvPr/>
              </p:nvSpPr>
              <p:spPr>
                <a:xfrm>
                  <a:off x="1306334" y="2985733"/>
                  <a:ext cx="710915" cy="584881"/>
                </a:xfrm>
                <a:prstGeom prst="rect">
                  <a:avLst/>
                </a:prstGeom>
                <a:solidFill>
                  <a:srgbClr val="E5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rgbClr val="305EB6"/>
                      </a:solidFill>
                      <a:latin typeface="微软雅黑" panose="020B0503020204020204" charset="-122"/>
                      <a:ea typeface="微软雅黑" panose="020B0503020204020204" charset="-122"/>
                    </a:rPr>
                    <a:t>项目启动</a:t>
                  </a:r>
                  <a:endParaRPr lang="zh-CN" altLang="en-US" sz="1000" b="1" dirty="0">
                    <a:solidFill>
                      <a:srgbClr val="305EB6"/>
                    </a:solidFill>
                    <a:latin typeface="微软雅黑" panose="020B0503020204020204" charset="-122"/>
                    <a:ea typeface="微软雅黑" panose="020B0503020204020204" charset="-122"/>
                  </a:endParaRPr>
                </a:p>
              </p:txBody>
            </p:sp>
            <p:sp>
              <p:nvSpPr>
                <p:cNvPr id="145" name="矩形 144"/>
                <p:cNvSpPr/>
                <p:nvPr/>
              </p:nvSpPr>
              <p:spPr>
                <a:xfrm>
                  <a:off x="2108239" y="2985733"/>
                  <a:ext cx="6101858" cy="249881"/>
                </a:xfrm>
                <a:prstGeom prst="rect">
                  <a:avLst/>
                </a:prstGeom>
                <a:solidFill>
                  <a:srgbClr val="E5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rgbClr val="305EB6"/>
                      </a:solidFill>
                      <a:latin typeface="微软雅黑" panose="020B0503020204020204" charset="-122"/>
                      <a:ea typeface="微软雅黑" panose="020B0503020204020204" charset="-122"/>
                    </a:rPr>
                    <a:t>项目实施</a:t>
                  </a:r>
                  <a:endParaRPr lang="zh-CN" altLang="en-US" sz="1000" b="1" dirty="0">
                    <a:solidFill>
                      <a:srgbClr val="305EB6"/>
                    </a:solidFill>
                    <a:latin typeface="微软雅黑" panose="020B0503020204020204" charset="-122"/>
                    <a:ea typeface="微软雅黑" panose="020B0503020204020204" charset="-122"/>
                  </a:endParaRPr>
                </a:p>
              </p:txBody>
            </p:sp>
            <p:sp>
              <p:nvSpPr>
                <p:cNvPr id="146" name="矩形 145"/>
                <p:cNvSpPr/>
                <p:nvPr/>
              </p:nvSpPr>
              <p:spPr>
                <a:xfrm>
                  <a:off x="1306334" y="4452100"/>
                  <a:ext cx="710915" cy="244067"/>
                </a:xfrm>
                <a:prstGeom prst="rect">
                  <a:avLst/>
                </a:prstGeom>
                <a:solidFill>
                  <a:schemeClr val="bg1"/>
                </a:solidFill>
                <a:ln w="3175">
                  <a:solidFill>
                    <a:srgbClr val="305E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lumMod val="85000"/>
                          <a:lumOff val="15000"/>
                        </a:schemeClr>
                      </a:solidFill>
                      <a:latin typeface="微软雅黑" panose="020B0503020204020204" charset="-122"/>
                      <a:ea typeface="微软雅黑" panose="020B0503020204020204" charset="-122"/>
                    </a:rPr>
                    <a:t>组建团队</a:t>
                  </a:r>
                  <a:endParaRPr lang="zh-CN" altLang="en-US" sz="800" dirty="0">
                    <a:solidFill>
                      <a:schemeClr val="tx1">
                        <a:lumMod val="85000"/>
                        <a:lumOff val="15000"/>
                      </a:schemeClr>
                    </a:solidFill>
                    <a:latin typeface="微软雅黑" panose="020B0503020204020204" charset="-122"/>
                    <a:ea typeface="微软雅黑" panose="020B0503020204020204" charset="-122"/>
                  </a:endParaRPr>
                </a:p>
              </p:txBody>
            </p:sp>
            <p:sp>
              <p:nvSpPr>
                <p:cNvPr id="147" name="矩形 146"/>
                <p:cNvSpPr/>
                <p:nvPr/>
              </p:nvSpPr>
              <p:spPr>
                <a:xfrm>
                  <a:off x="9020863" y="2985733"/>
                  <a:ext cx="707469" cy="600081"/>
                </a:xfrm>
                <a:prstGeom prst="rect">
                  <a:avLst/>
                </a:prstGeom>
                <a:solidFill>
                  <a:srgbClr val="E5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rgbClr val="305EB6"/>
                      </a:solidFill>
                      <a:latin typeface="微软雅黑" panose="020B0503020204020204" charset="-122"/>
                      <a:ea typeface="微软雅黑" panose="020B0503020204020204" charset="-122"/>
                    </a:rPr>
                    <a:t>综合管理</a:t>
                  </a:r>
                  <a:endParaRPr lang="zh-CN" altLang="en-US" sz="1000" b="1" dirty="0">
                    <a:solidFill>
                      <a:srgbClr val="305EB6"/>
                    </a:solidFill>
                    <a:latin typeface="微软雅黑" panose="020B0503020204020204" charset="-122"/>
                    <a:ea typeface="微软雅黑" panose="020B0503020204020204" charset="-122"/>
                  </a:endParaRPr>
                </a:p>
              </p:txBody>
            </p:sp>
            <p:sp>
              <p:nvSpPr>
                <p:cNvPr id="149" name="矩形 148"/>
                <p:cNvSpPr/>
                <p:nvPr/>
              </p:nvSpPr>
              <p:spPr>
                <a:xfrm>
                  <a:off x="2872869" y="3304098"/>
                  <a:ext cx="740422" cy="290030"/>
                </a:xfrm>
                <a:prstGeom prst="rect">
                  <a:avLst/>
                </a:prstGeom>
                <a:solidFill>
                  <a:srgbClr val="E5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rgbClr val="305EB6"/>
                      </a:solidFill>
                      <a:latin typeface="微软雅黑" panose="020B0503020204020204" charset="-122"/>
                      <a:ea typeface="微软雅黑" panose="020B0503020204020204" charset="-122"/>
                    </a:rPr>
                    <a:t>变更控制</a:t>
                  </a:r>
                  <a:endParaRPr lang="zh-CN" altLang="en-US" sz="1000" b="1" dirty="0">
                    <a:solidFill>
                      <a:srgbClr val="305EB6"/>
                    </a:solidFill>
                    <a:latin typeface="微软雅黑" panose="020B0503020204020204" charset="-122"/>
                    <a:ea typeface="微软雅黑" panose="020B0503020204020204" charset="-122"/>
                  </a:endParaRPr>
                </a:p>
              </p:txBody>
            </p:sp>
          </p:grpSp>
        </p:grpSp>
        <p:sp>
          <p:nvSpPr>
            <p:cNvPr id="154" name="燕尾形 153"/>
            <p:cNvSpPr/>
            <p:nvPr/>
          </p:nvSpPr>
          <p:spPr>
            <a:xfrm>
              <a:off x="9979581" y="3656980"/>
              <a:ext cx="393891" cy="396345"/>
            </a:xfrm>
            <a:prstGeom prst="chevron">
              <a:avLst>
                <a:gd name="adj" fmla="val 53470"/>
              </a:avLst>
            </a:prstGeom>
            <a:solidFill>
              <a:schemeClr val="bg1">
                <a:lumMod val="85000"/>
              </a:schemeClr>
            </a:solidFill>
          </p:spPr>
          <p:txBody>
            <a:bodyPr rot="0" spcFirstLastPara="0" vertOverflow="overflow" horzOverflow="overflow" vert="horz" wrap="none" lIns="83852" tIns="41927" rIns="83852" bIns="41927" numCol="1" spcCol="0" rtlCol="0" fromWordArt="0" anchor="ctr" anchorCtr="0" forceAA="0" compatLnSpc="1">
              <a:noAutofit/>
            </a:bodyPr>
            <a:lstStyle/>
            <a:p>
              <a:pPr algn="ctr">
                <a:lnSpc>
                  <a:spcPct val="130000"/>
                </a:lnSpc>
              </a:pPr>
              <a:endParaRPr lang="zh-CN" altLang="en-US" sz="825" dirty="0">
                <a:solidFill>
                  <a:schemeClr val="bg1"/>
                </a:solidFill>
                <a:latin typeface="微软雅黑" panose="020B0503020204020204" charset="-122"/>
                <a:ea typeface="微软雅黑" panose="020B0503020204020204" charset="-122"/>
              </a:endParaRPr>
            </a:p>
          </p:txBody>
        </p:sp>
      </p:grpSp>
      <p:sp>
        <p:nvSpPr>
          <p:cNvPr id="2" name="文本占位符 1"/>
          <p:cNvSpPr>
            <a:spLocks noGrp="1"/>
          </p:cNvSpPr>
          <p:nvPr>
            <p:ph type="body" sz="quarter" idx="13"/>
          </p:nvPr>
        </p:nvSpPr>
        <p:spPr/>
        <p:txBody>
          <a:bodyPr vert="horz" lIns="90000" tIns="46800" rIns="90000" bIns="46800" rtlCol="0">
            <a:noAutofit/>
          </a:bodyPr>
          <a:lstStyle/>
          <a:p>
            <a:r>
              <a:rPr lang="zh-CN" altLang="en-US" sz="2800" spc="0">
                <a:latin typeface="+mn-ea"/>
                <a:ea typeface="+mn-ea"/>
                <a:sym typeface="微软雅黑" panose="020B0503020204020204" charset="-122"/>
              </a:rPr>
              <a:t>研发项目管理 </a:t>
            </a:r>
            <a:r>
              <a:rPr lang="en-US" altLang="zh-CN" sz="2000" spc="0">
                <a:latin typeface="+mn-ea"/>
                <a:ea typeface="+mn-ea"/>
                <a:sym typeface="字魂105号-简雅黑" panose="00000500000000000000" pitchFamily="2" charset="-122"/>
              </a:rPr>
              <a:t>—</a:t>
            </a:r>
            <a:r>
              <a:rPr lang="zh-CN" altLang="en-US" sz="2000" spc="0">
                <a:latin typeface="+mn-ea"/>
                <a:ea typeface="+mn-ea"/>
                <a:sym typeface="字魂105号-简雅黑" panose="00000500000000000000" pitchFamily="2" charset="-122"/>
              </a:rPr>
              <a:t> 应用架构</a:t>
            </a:r>
            <a:endParaRPr lang="zh-CN" altLang="en-US" sz="2000" spc="0">
              <a:latin typeface="+mn-ea"/>
              <a:ea typeface="+mn-ea"/>
              <a:sym typeface="微软雅黑" panose="020B0503020204020204"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矩形 66"/>
          <p:cNvSpPr/>
          <p:nvPr/>
        </p:nvSpPr>
        <p:spPr>
          <a:xfrm rot="5400000">
            <a:off x="4903951" y="-2751300"/>
            <a:ext cx="2384098" cy="12192000"/>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pic>
        <p:nvPicPr>
          <p:cNvPr id="127" name="图片 126"/>
          <p:cNvPicPr>
            <a:picLocks noChangeAspect="1"/>
          </p:cNvPicPr>
          <p:nvPr/>
        </p:nvPicPr>
        <p:blipFill rotWithShape="1">
          <a:blip r:embed="rId1" cstate="hqprint">
            <a:alphaModFix amt="12000"/>
          </a:blip>
          <a:srcRect/>
          <a:stretch>
            <a:fillRect/>
          </a:stretch>
        </p:blipFill>
        <p:spPr>
          <a:xfrm>
            <a:off x="-4" y="2152652"/>
            <a:ext cx="12192000" cy="2384098"/>
          </a:xfrm>
          <a:prstGeom prst="rect">
            <a:avLst/>
          </a:prstGeom>
        </p:spPr>
      </p:pic>
      <p:sp>
        <p:nvSpPr>
          <p:cNvPr id="125" name="矩形 124"/>
          <p:cNvSpPr/>
          <p:nvPr/>
        </p:nvSpPr>
        <p:spPr>
          <a:xfrm>
            <a:off x="545184" y="2690065"/>
            <a:ext cx="3974344" cy="1309269"/>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en-US" altLang="zh-CN" sz="7200" b="1" spc="300">
                <a:gradFill>
                  <a:gsLst>
                    <a:gs pos="41000">
                      <a:srgbClr val="FFFFFF"/>
                    </a:gs>
                    <a:gs pos="96000">
                      <a:srgbClr val="FFFFFF">
                        <a:lumMod val="85000"/>
                      </a:srgbClr>
                    </a:gs>
                  </a:gsLst>
                  <a:lin ang="5400000" scaled="0"/>
                </a:gradFill>
                <a:latin typeface="Arial" panose="020B0604020202020204" pitchFamily="34" charset="0"/>
                <a:ea typeface="微软雅黑" panose="020B0503020204020204" charset="-122"/>
              </a:rPr>
              <a:t>4</a:t>
            </a:r>
            <a:endParaRPr kumimoji="0" lang="zh-CN" altLang="en-US" sz="7200" b="1" i="0" u="none" strike="noStrike" kern="1200" cap="none" spc="300" normalizeH="0" baseline="0" noProof="0" dirty="0">
              <a:ln>
                <a:noFill/>
              </a:ln>
              <a:gradFill>
                <a:gsLst>
                  <a:gs pos="41000">
                    <a:srgbClr val="FFFFFF"/>
                  </a:gs>
                  <a:gs pos="96000">
                    <a:srgbClr val="FFFFFF">
                      <a:lumMod val="85000"/>
                    </a:srgbClr>
                  </a:gs>
                </a:gsLst>
                <a:lin ang="5400000" scaled="0"/>
              </a:gradFill>
              <a:effectLst/>
              <a:uLnTx/>
              <a:uFillTx/>
              <a:latin typeface="Arial" panose="020B0604020202020204" pitchFamily="34" charset="0"/>
              <a:ea typeface="微软雅黑" panose="020B0503020204020204" charset="-122"/>
              <a:cs typeface="+mn-cs"/>
            </a:endParaRPr>
          </a:p>
        </p:txBody>
      </p:sp>
      <p:sp>
        <p:nvSpPr>
          <p:cNvPr id="126" name="矩形 125"/>
          <p:cNvSpPr/>
          <p:nvPr/>
        </p:nvSpPr>
        <p:spPr>
          <a:xfrm>
            <a:off x="5347757" y="3011146"/>
            <a:ext cx="4943982"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rPr>
              <a:t>项目管理（</a:t>
            </a:r>
            <a:r>
              <a:rPr kumimoji="0" lang="en-US" altLang="zh-CN" sz="40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rPr>
              <a:t>2B</a:t>
            </a:r>
            <a:r>
              <a:rPr kumimoji="0" lang="zh-CN" altLang="en-US" sz="40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rPr>
              <a:t>适用）</a:t>
            </a:r>
            <a:endParaRPr kumimoji="0" lang="en-US" altLang="zh-CN" sz="4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矩形 67"/>
          <p:cNvSpPr/>
          <p:nvPr/>
        </p:nvSpPr>
        <p:spPr>
          <a:xfrm>
            <a:off x="11385646" y="1361093"/>
            <a:ext cx="637642" cy="4340318"/>
          </a:xfrm>
          <a:prstGeom prst="rect">
            <a:avLst/>
          </a:prstGeom>
          <a:solidFill>
            <a:srgbClr val="305EB6"/>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1" lang="en-US" altLang="zh-CN" sz="160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a:p>
            <a:pPr marL="0" marR="0" lvl="0" indent="0" algn="ctr" defTabSz="914400" eaLnBrk="1" fontAlgn="base" latinLnBrk="0" hangingPunct="1">
              <a:lnSpc>
                <a:spcPct val="100000"/>
              </a:lnSpc>
              <a:spcBef>
                <a:spcPct val="0"/>
              </a:spcBef>
              <a:spcAft>
                <a:spcPct val="0"/>
              </a:spcAft>
              <a:buClrTx/>
              <a:buSzTx/>
              <a:buFontTx/>
              <a:buNone/>
              <a:defRPr/>
            </a:pPr>
            <a:r>
              <a:rPr kumimoji="1" lang="en-US" altLang="zh-CN" sz="140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rPr>
              <a:t>CRM</a:t>
            </a:r>
            <a:endParaRPr kumimoji="1" lang="en-US" altLang="zh-CN" sz="140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a:p>
            <a:pPr marL="0" marR="0" lvl="0" indent="0" algn="ctr" defTabSz="914400" eaLnBrk="1" fontAlgn="base" latinLnBrk="0" hangingPunct="1">
              <a:lnSpc>
                <a:spcPct val="100000"/>
              </a:lnSpc>
              <a:spcBef>
                <a:spcPct val="0"/>
              </a:spcBef>
              <a:spcAft>
                <a:spcPct val="0"/>
              </a:spcAft>
              <a:buClrTx/>
              <a:buSzTx/>
              <a:buFontTx/>
              <a:buNone/>
              <a:defRPr/>
            </a:pPr>
            <a:endParaRPr kumimoji="1" lang="en-US" altLang="zh-CN" sz="160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a:p>
            <a:pPr marL="0" marR="0" lvl="0" indent="0" algn="ctr" defTabSz="914400" eaLnBrk="1" fontAlgn="base" latinLnBrk="0" hangingPunct="1">
              <a:lnSpc>
                <a:spcPct val="100000"/>
              </a:lnSpc>
              <a:spcBef>
                <a:spcPct val="0"/>
              </a:spcBef>
              <a:spcAft>
                <a:spcPct val="0"/>
              </a:spcAft>
              <a:buClrTx/>
              <a:buSzTx/>
              <a:buFontTx/>
              <a:buNone/>
              <a:defRPr/>
            </a:pPr>
            <a:endParaRPr kumimoji="1" lang="en-US" altLang="zh-CN" sz="160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a:p>
            <a:pPr marL="0" marR="0" lvl="0" indent="0" algn="ctr" defTabSz="914400" eaLnBrk="1" fontAlgn="base" latinLnBrk="0" hangingPunct="1">
              <a:lnSpc>
                <a:spcPct val="100000"/>
              </a:lnSpc>
              <a:spcBef>
                <a:spcPct val="0"/>
              </a:spcBef>
              <a:spcAft>
                <a:spcPct val="0"/>
              </a:spcAft>
              <a:buClrTx/>
              <a:buSzTx/>
              <a:buFontTx/>
              <a:buNone/>
              <a:defRPr/>
            </a:pPr>
            <a:r>
              <a:rPr kumimoji="1" lang="zh-CN" altLang="en-US" sz="160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rPr>
              <a:t>采购管理</a:t>
            </a:r>
            <a:endParaRPr kumimoji="1" lang="en-US" altLang="zh-CN" sz="160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a:p>
            <a:pPr marL="0" marR="0" lvl="0" indent="0" algn="ctr" defTabSz="914400" eaLnBrk="1" fontAlgn="base" latinLnBrk="0" hangingPunct="1">
              <a:lnSpc>
                <a:spcPct val="100000"/>
              </a:lnSpc>
              <a:spcBef>
                <a:spcPct val="0"/>
              </a:spcBef>
              <a:spcAft>
                <a:spcPct val="0"/>
              </a:spcAft>
              <a:buClrTx/>
              <a:buSzTx/>
              <a:buFontTx/>
              <a:buNone/>
              <a:defRPr/>
            </a:pPr>
            <a:endParaRPr kumimoji="1" lang="en-US" altLang="zh-CN" sz="160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a:p>
            <a:pPr marL="0" marR="0" lvl="0" indent="0" algn="ctr" defTabSz="914400" eaLnBrk="1" fontAlgn="base" latinLnBrk="0" hangingPunct="1">
              <a:lnSpc>
                <a:spcPct val="100000"/>
              </a:lnSpc>
              <a:spcBef>
                <a:spcPct val="0"/>
              </a:spcBef>
              <a:spcAft>
                <a:spcPct val="0"/>
              </a:spcAft>
              <a:buClrTx/>
              <a:buSzTx/>
              <a:buFontTx/>
              <a:buNone/>
              <a:defRPr/>
            </a:pPr>
            <a:r>
              <a:rPr kumimoji="1" lang="zh-CN" altLang="en-US" sz="160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rPr>
              <a:t>人资管理</a:t>
            </a:r>
            <a:endParaRPr kumimoji="1" lang="en-US" altLang="zh-CN" sz="160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a:p>
            <a:pPr marL="0" marR="0" lvl="0" indent="0" algn="ctr" defTabSz="914400" eaLnBrk="1" fontAlgn="base" latinLnBrk="0" hangingPunct="1">
              <a:lnSpc>
                <a:spcPct val="100000"/>
              </a:lnSpc>
              <a:spcBef>
                <a:spcPct val="0"/>
              </a:spcBef>
              <a:spcAft>
                <a:spcPct val="0"/>
              </a:spcAft>
              <a:buClrTx/>
              <a:buSzTx/>
              <a:buFontTx/>
              <a:buNone/>
              <a:defRPr/>
            </a:pPr>
            <a:endParaRPr kumimoji="1" lang="en-US" altLang="zh-CN" sz="160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a:p>
            <a:pPr marL="0" marR="0" lvl="0" indent="0" algn="ctr" defTabSz="914400" eaLnBrk="1" fontAlgn="base" latinLnBrk="0" hangingPunct="1">
              <a:lnSpc>
                <a:spcPct val="100000"/>
              </a:lnSpc>
              <a:spcBef>
                <a:spcPct val="0"/>
              </a:spcBef>
              <a:spcAft>
                <a:spcPct val="0"/>
              </a:spcAft>
              <a:buClrTx/>
              <a:buSzTx/>
              <a:buFontTx/>
              <a:buNone/>
              <a:defRPr/>
            </a:pPr>
            <a:r>
              <a:rPr kumimoji="1" lang="zh-CN" altLang="en-US" sz="160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rPr>
              <a:t>项目成本预算</a:t>
            </a:r>
            <a:endParaRPr kumimoji="1" lang="en-US" altLang="zh-CN" sz="160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a:p>
            <a:pPr marL="0" marR="0" lvl="0" indent="0" algn="ctr" defTabSz="914400" eaLnBrk="1" fontAlgn="base" latinLnBrk="0" hangingPunct="1">
              <a:lnSpc>
                <a:spcPct val="100000"/>
              </a:lnSpc>
              <a:spcBef>
                <a:spcPct val="0"/>
              </a:spcBef>
              <a:spcAft>
                <a:spcPct val="0"/>
              </a:spcAft>
              <a:buClrTx/>
              <a:buSzTx/>
              <a:buFontTx/>
              <a:buNone/>
              <a:defRPr/>
            </a:pPr>
            <a:endParaRPr kumimoji="1" lang="en-US" altLang="zh-CN" sz="1600" kern="0" dirty="0">
              <a:solidFill>
                <a:srgbClr val="FFFFFF"/>
              </a:solidFill>
              <a:latin typeface="Arial" panose="020B0604020202020204" pitchFamily="34" charset="0"/>
              <a:ea typeface="微软雅黑" panose="020B0503020204020204" charset="-122"/>
            </a:endParaRPr>
          </a:p>
          <a:p>
            <a:pPr marL="0" marR="0" lvl="0" indent="0" algn="ctr" defTabSz="914400" eaLnBrk="1" fontAlgn="base" latinLnBrk="0" hangingPunct="1">
              <a:lnSpc>
                <a:spcPct val="100000"/>
              </a:lnSpc>
              <a:spcBef>
                <a:spcPct val="0"/>
              </a:spcBef>
              <a:spcAft>
                <a:spcPct val="0"/>
              </a:spcAft>
              <a:buClrTx/>
              <a:buSzTx/>
              <a:buFontTx/>
              <a:buNone/>
              <a:defRPr/>
            </a:pPr>
            <a:r>
              <a:rPr kumimoji="1" lang="zh-CN" altLang="en-US" sz="1600" kern="0" dirty="0">
                <a:solidFill>
                  <a:srgbClr val="FFFFFF"/>
                </a:solidFill>
                <a:latin typeface="Arial" panose="020B0604020202020204" pitchFamily="34" charset="0"/>
                <a:ea typeface="微软雅黑" panose="020B0503020204020204" charset="-122"/>
              </a:rPr>
              <a:t>生产管理</a:t>
            </a:r>
            <a:endParaRPr kumimoji="1" lang="en-US" altLang="zh-CN" sz="120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a:p>
            <a:pPr marL="0" marR="0" lvl="0" indent="0" algn="ctr" defTabSz="914400" eaLnBrk="1" fontAlgn="base" latinLnBrk="0" hangingPunct="1">
              <a:lnSpc>
                <a:spcPct val="100000"/>
              </a:lnSpc>
              <a:spcBef>
                <a:spcPct val="0"/>
              </a:spcBef>
              <a:spcAft>
                <a:spcPct val="0"/>
              </a:spcAft>
              <a:buClrTx/>
              <a:buSzTx/>
              <a:buFontTx/>
              <a:buNone/>
              <a:defRPr/>
            </a:pPr>
            <a:endParaRPr kumimoji="1" lang="en-US" altLang="zh-CN" sz="120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a:p>
            <a:pPr marL="0" marR="0" lvl="0" indent="0" algn="ctr" defTabSz="914400" eaLnBrk="1" fontAlgn="base" latinLnBrk="0" hangingPunct="1">
              <a:lnSpc>
                <a:spcPct val="100000"/>
              </a:lnSpc>
              <a:spcBef>
                <a:spcPct val="0"/>
              </a:spcBef>
              <a:spcAft>
                <a:spcPct val="0"/>
              </a:spcAft>
              <a:buClrTx/>
              <a:buSzTx/>
              <a:buFontTx/>
              <a:buNone/>
              <a:defRPr/>
            </a:pPr>
            <a:endParaRPr kumimoji="1" lang="zh-CN" altLang="en-US" sz="120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p:txBody>
      </p:sp>
      <p:sp>
        <p:nvSpPr>
          <p:cNvPr id="69" name="矩形 68"/>
          <p:cNvSpPr/>
          <p:nvPr/>
        </p:nvSpPr>
        <p:spPr>
          <a:xfrm>
            <a:off x="1006021" y="2383924"/>
            <a:ext cx="9993166" cy="2707263"/>
          </a:xfrm>
          <a:prstGeom prst="rect">
            <a:avLst/>
          </a:prstGeom>
          <a:solidFill>
            <a:srgbClr val="5B9BD5">
              <a:lumMod val="20000"/>
              <a:lumOff val="80000"/>
              <a:alpha val="58000"/>
            </a:srgbClr>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Verdana" panose="020B0604030504040204"/>
              <a:ea typeface="微软雅黑" panose="020B0503020204020204" charset="-122"/>
              <a:cs typeface="+mn-cs"/>
            </a:endParaRPr>
          </a:p>
        </p:txBody>
      </p:sp>
      <p:sp>
        <p:nvSpPr>
          <p:cNvPr id="70" name="矩形 69"/>
          <p:cNvSpPr/>
          <p:nvPr/>
        </p:nvSpPr>
        <p:spPr>
          <a:xfrm>
            <a:off x="1095340" y="3598045"/>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lang="zh-CN" altLang="en-US" sz="800" b="1" kern="0">
                <a:solidFill>
                  <a:srgbClr val="5986CE">
                    <a:lumMod val="75000"/>
                  </a:srgbClr>
                </a:solidFill>
                <a:latin typeface="Arial" panose="020B0604020202020204" pitchFamily="34" charset="0"/>
                <a:ea typeface="微软雅黑" panose="020B0503020204020204" charset="-122"/>
              </a:rPr>
              <a:t>立项审批</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71" name="矩形 70"/>
          <p:cNvSpPr/>
          <p:nvPr/>
        </p:nvSpPr>
        <p:spPr>
          <a:xfrm>
            <a:off x="1095340" y="3965634"/>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lang="zh-CN" altLang="en-US" sz="800" b="1" kern="0">
                <a:solidFill>
                  <a:srgbClr val="5986CE">
                    <a:lumMod val="75000"/>
                  </a:srgbClr>
                </a:solidFill>
                <a:latin typeface="Arial" panose="020B0604020202020204" pitchFamily="34" charset="0"/>
                <a:ea typeface="微软雅黑" panose="020B0503020204020204" charset="-122"/>
              </a:rPr>
              <a:t>项目交接</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72" name="矩形 71"/>
          <p:cNvSpPr/>
          <p:nvPr/>
        </p:nvSpPr>
        <p:spPr>
          <a:xfrm>
            <a:off x="2022616" y="3180343"/>
            <a:ext cx="862367" cy="290030"/>
          </a:xfrm>
          <a:prstGeom prst="rect">
            <a:avLst/>
          </a:prstGeom>
          <a:solidFill>
            <a:srgbClr val="406BBD"/>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10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rPr>
              <a:t>进度管控</a:t>
            </a:r>
            <a:endParaRPr kumimoji="0" lang="zh-CN" altLang="en-US" sz="10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p:txBody>
      </p:sp>
      <p:sp>
        <p:nvSpPr>
          <p:cNvPr id="73" name="矩形 72"/>
          <p:cNvSpPr/>
          <p:nvPr/>
        </p:nvSpPr>
        <p:spPr>
          <a:xfrm>
            <a:off x="4704438" y="3180343"/>
            <a:ext cx="828000" cy="288000"/>
          </a:xfrm>
          <a:prstGeom prst="rect">
            <a:avLst/>
          </a:prstGeom>
          <a:solidFill>
            <a:srgbClr val="406BBD"/>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10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rPr>
              <a:t>成本控制</a:t>
            </a:r>
            <a:endParaRPr kumimoji="0" lang="zh-CN" altLang="en-US" sz="10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p:txBody>
      </p:sp>
      <p:sp>
        <p:nvSpPr>
          <p:cNvPr id="74" name="矩形 73"/>
          <p:cNvSpPr/>
          <p:nvPr/>
        </p:nvSpPr>
        <p:spPr>
          <a:xfrm>
            <a:off x="6494934" y="3180343"/>
            <a:ext cx="828001" cy="288000"/>
          </a:xfrm>
          <a:prstGeom prst="rect">
            <a:avLst/>
          </a:prstGeom>
          <a:solidFill>
            <a:srgbClr val="406BBD"/>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10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rPr>
              <a:t>质量控制</a:t>
            </a:r>
            <a:endParaRPr kumimoji="0" lang="zh-CN" altLang="en-US" sz="10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p:txBody>
      </p:sp>
      <p:sp>
        <p:nvSpPr>
          <p:cNvPr id="75" name="矩形 74"/>
          <p:cNvSpPr/>
          <p:nvPr/>
        </p:nvSpPr>
        <p:spPr>
          <a:xfrm>
            <a:off x="7396722" y="3180343"/>
            <a:ext cx="828000" cy="288000"/>
          </a:xfrm>
          <a:prstGeom prst="rect">
            <a:avLst/>
          </a:prstGeom>
          <a:solidFill>
            <a:srgbClr val="406BBD"/>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10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rPr>
              <a:t>问题管理</a:t>
            </a:r>
            <a:endParaRPr kumimoji="0" lang="zh-CN" altLang="en-US" sz="10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p:txBody>
      </p:sp>
      <p:sp>
        <p:nvSpPr>
          <p:cNvPr id="76" name="矩形 75"/>
          <p:cNvSpPr/>
          <p:nvPr/>
        </p:nvSpPr>
        <p:spPr>
          <a:xfrm>
            <a:off x="3805763" y="3598045"/>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800" b="1" i="0" u="none" strike="noStrike" kern="0" cap="none" spc="0" normalizeH="0" baseline="0" noProof="0">
                <a:ln>
                  <a:noFill/>
                </a:ln>
                <a:solidFill>
                  <a:srgbClr val="5986CE">
                    <a:lumMod val="75000"/>
                  </a:srgbClr>
                </a:solidFill>
                <a:effectLst/>
                <a:uLnTx/>
                <a:uFillTx/>
                <a:latin typeface="Arial" panose="020B0604020202020204" pitchFamily="34" charset="0"/>
                <a:ea typeface="微软雅黑" panose="020B0503020204020204" charset="-122"/>
                <a:cs typeface="+mn-cs"/>
              </a:rPr>
              <a:t>设计变更</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77" name="矩形 76"/>
          <p:cNvSpPr/>
          <p:nvPr/>
        </p:nvSpPr>
        <p:spPr>
          <a:xfrm>
            <a:off x="3805763" y="3965634"/>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lang="zh-CN" altLang="en-US" sz="800" b="1" kern="0">
                <a:solidFill>
                  <a:srgbClr val="5986CE">
                    <a:lumMod val="75000"/>
                  </a:srgbClr>
                </a:solidFill>
                <a:latin typeface="Arial" panose="020B0604020202020204" pitchFamily="34" charset="0"/>
                <a:ea typeface="微软雅黑" panose="020B0503020204020204" charset="-122"/>
              </a:rPr>
              <a:t>文件更改</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78" name="矩形 77"/>
          <p:cNvSpPr/>
          <p:nvPr/>
        </p:nvSpPr>
        <p:spPr>
          <a:xfrm>
            <a:off x="3805763" y="4333223"/>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800" b="1" i="0" u="none" strike="noStrike" kern="0" cap="none" spc="0" normalizeH="0" baseline="0" noProof="0">
                <a:ln>
                  <a:noFill/>
                </a:ln>
                <a:solidFill>
                  <a:srgbClr val="5986CE">
                    <a:lumMod val="75000"/>
                  </a:srgbClr>
                </a:solidFill>
                <a:effectLst/>
                <a:uLnTx/>
                <a:uFillTx/>
                <a:latin typeface="Arial" panose="020B0604020202020204" pitchFamily="34" charset="0"/>
                <a:ea typeface="微软雅黑" panose="020B0503020204020204" charset="-122"/>
                <a:cs typeface="+mn-cs"/>
              </a:rPr>
              <a:t>物料变更</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79" name="矩形 78"/>
          <p:cNvSpPr/>
          <p:nvPr/>
        </p:nvSpPr>
        <p:spPr>
          <a:xfrm>
            <a:off x="3805763" y="4700812"/>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lang="zh-CN" altLang="en-US" sz="800" b="1" kern="0">
                <a:solidFill>
                  <a:srgbClr val="5986CE">
                    <a:lumMod val="75000"/>
                  </a:srgbClr>
                </a:solidFill>
                <a:latin typeface="Arial" panose="020B0604020202020204" pitchFamily="34" charset="0"/>
                <a:ea typeface="微软雅黑" panose="020B0503020204020204" charset="-122"/>
              </a:rPr>
              <a:t>临时变更</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80" name="矩形 79"/>
          <p:cNvSpPr/>
          <p:nvPr/>
        </p:nvSpPr>
        <p:spPr>
          <a:xfrm>
            <a:off x="2022617" y="3598045"/>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rPr>
              <a:t>任务计划</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81" name="矩形 80"/>
          <p:cNvSpPr/>
          <p:nvPr/>
        </p:nvSpPr>
        <p:spPr>
          <a:xfrm>
            <a:off x="2022617" y="3965634"/>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rPr>
              <a:t>任务档案</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82" name="矩形 81"/>
          <p:cNvSpPr/>
          <p:nvPr/>
        </p:nvSpPr>
        <p:spPr>
          <a:xfrm>
            <a:off x="2022617" y="4333223"/>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rPr>
              <a:t>工作进度报告</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83" name="矩形 82"/>
          <p:cNvSpPr/>
          <p:nvPr/>
        </p:nvSpPr>
        <p:spPr>
          <a:xfrm>
            <a:off x="2022617" y="4700812"/>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rPr>
              <a:t>工作报告档案</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84" name="矩形 83"/>
          <p:cNvSpPr/>
          <p:nvPr/>
        </p:nvSpPr>
        <p:spPr>
          <a:xfrm>
            <a:off x="4704438" y="3598045"/>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rPr>
              <a:t>项目预算</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85" name="矩形 84"/>
          <p:cNvSpPr/>
          <p:nvPr/>
        </p:nvSpPr>
        <p:spPr>
          <a:xfrm>
            <a:off x="5603604" y="3965634"/>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lang="zh-CN" altLang="en-US" sz="800" b="1" kern="0">
                <a:solidFill>
                  <a:srgbClr val="5986CE">
                    <a:lumMod val="75000"/>
                  </a:srgbClr>
                </a:solidFill>
                <a:latin typeface="Arial" panose="020B0604020202020204" pitchFamily="34" charset="0"/>
                <a:ea typeface="微软雅黑" panose="020B0503020204020204" charset="-122"/>
              </a:rPr>
              <a:t>采购订单</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86" name="矩形 85"/>
          <p:cNvSpPr/>
          <p:nvPr/>
        </p:nvSpPr>
        <p:spPr>
          <a:xfrm>
            <a:off x="6494935" y="3598045"/>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800" b="1" i="0" u="none" strike="noStrike" kern="0" cap="none" spc="0" normalizeH="0" baseline="0" noProof="0">
                <a:ln>
                  <a:noFill/>
                </a:ln>
                <a:solidFill>
                  <a:srgbClr val="5986CE">
                    <a:lumMod val="75000"/>
                  </a:srgbClr>
                </a:solidFill>
                <a:effectLst/>
                <a:uLnTx/>
                <a:uFillTx/>
                <a:latin typeface="Arial" panose="020B0604020202020204" pitchFamily="34" charset="0"/>
                <a:ea typeface="微软雅黑" panose="020B0503020204020204" charset="-122"/>
                <a:cs typeface="+mn-cs"/>
              </a:rPr>
              <a:t>质量体系</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87" name="矩形 86"/>
          <p:cNvSpPr/>
          <p:nvPr/>
        </p:nvSpPr>
        <p:spPr>
          <a:xfrm>
            <a:off x="6494935" y="3965634"/>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800" b="1" i="0" u="none" strike="noStrike" kern="0" cap="none" spc="0" normalizeH="0" baseline="0" noProof="0">
                <a:ln>
                  <a:noFill/>
                </a:ln>
                <a:solidFill>
                  <a:srgbClr val="5986CE">
                    <a:lumMod val="75000"/>
                  </a:srgbClr>
                </a:solidFill>
                <a:effectLst/>
                <a:uLnTx/>
                <a:uFillTx/>
                <a:latin typeface="Arial" panose="020B0604020202020204" pitchFamily="34" charset="0"/>
                <a:ea typeface="微软雅黑" panose="020B0503020204020204" charset="-122"/>
                <a:cs typeface="+mn-cs"/>
              </a:rPr>
              <a:t>质量目标</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88" name="矩形 87"/>
          <p:cNvSpPr/>
          <p:nvPr/>
        </p:nvSpPr>
        <p:spPr>
          <a:xfrm>
            <a:off x="6494935" y="4333223"/>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lang="zh-CN" altLang="en-US" sz="800" b="1" kern="0">
                <a:solidFill>
                  <a:srgbClr val="5986CE">
                    <a:lumMod val="75000"/>
                  </a:srgbClr>
                </a:solidFill>
                <a:latin typeface="Arial" panose="020B0604020202020204" pitchFamily="34" charset="0"/>
                <a:ea typeface="微软雅黑" panose="020B0503020204020204" charset="-122"/>
              </a:rPr>
              <a:t>质量检验</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89" name="矩形 88"/>
          <p:cNvSpPr/>
          <p:nvPr/>
        </p:nvSpPr>
        <p:spPr>
          <a:xfrm>
            <a:off x="7396722" y="3598045"/>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rPr>
              <a:t>问题新增</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90" name="矩形 89"/>
          <p:cNvSpPr/>
          <p:nvPr/>
        </p:nvSpPr>
        <p:spPr>
          <a:xfrm>
            <a:off x="7396722" y="3965634"/>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rPr>
              <a:t>问题处理</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91" name="矩形 90"/>
          <p:cNvSpPr/>
          <p:nvPr/>
        </p:nvSpPr>
        <p:spPr>
          <a:xfrm>
            <a:off x="7396722" y="4333223"/>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rPr>
              <a:t>问题列表</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94" name="矩形 93"/>
          <p:cNvSpPr/>
          <p:nvPr/>
        </p:nvSpPr>
        <p:spPr>
          <a:xfrm>
            <a:off x="266162" y="2383924"/>
            <a:ext cx="676201" cy="2723681"/>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spcAft>
                <a:spcPct val="0"/>
              </a:spcAft>
            </a:pPr>
            <a:r>
              <a:rPr lang="zh-CN" altLang="en-US" sz="1200" dirty="0">
                <a:solidFill>
                  <a:srgbClr val="FFFFFF"/>
                </a:solidFill>
                <a:latin typeface="Arial" panose="020B0604020202020204" pitchFamily="34" charset="0"/>
                <a:ea typeface="微软雅黑" panose="020B0503020204020204" charset="-122"/>
              </a:rPr>
              <a:t>业务</a:t>
            </a:r>
            <a:endParaRPr lang="en-US" altLang="zh-CN" sz="1200" dirty="0">
              <a:solidFill>
                <a:srgbClr val="FFFFFF"/>
              </a:solidFill>
              <a:latin typeface="Arial" panose="020B0604020202020204" pitchFamily="34" charset="0"/>
              <a:ea typeface="微软雅黑" panose="020B0503020204020204" charset="-122"/>
            </a:endParaRPr>
          </a:p>
          <a:p>
            <a:pPr algn="ctr">
              <a:spcBef>
                <a:spcPct val="0"/>
              </a:spcBef>
              <a:spcAft>
                <a:spcPct val="0"/>
              </a:spcAft>
            </a:pPr>
            <a:r>
              <a:rPr lang="zh-CN" altLang="en-US" sz="1200" dirty="0">
                <a:solidFill>
                  <a:srgbClr val="FFFFFF"/>
                </a:solidFill>
                <a:latin typeface="Arial" panose="020B0604020202020204" pitchFamily="34" charset="0"/>
                <a:ea typeface="微软雅黑" panose="020B0503020204020204" charset="-122"/>
              </a:rPr>
              <a:t>应用层</a:t>
            </a:r>
            <a:endParaRPr lang="en-US" altLang="zh-CN" sz="1200" dirty="0">
              <a:solidFill>
                <a:srgbClr val="FFFFFF"/>
              </a:solidFill>
              <a:latin typeface="Arial" panose="020B0604020202020204" pitchFamily="34" charset="0"/>
              <a:ea typeface="微软雅黑" panose="020B0503020204020204" charset="-122"/>
            </a:endParaRPr>
          </a:p>
        </p:txBody>
      </p:sp>
      <p:sp>
        <p:nvSpPr>
          <p:cNvPr id="95" name="矩形 94"/>
          <p:cNvSpPr/>
          <p:nvPr/>
        </p:nvSpPr>
        <p:spPr>
          <a:xfrm>
            <a:off x="4704438" y="3965634"/>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rPr>
              <a:t>预算调整</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96" name="矩形 95"/>
          <p:cNvSpPr/>
          <p:nvPr/>
        </p:nvSpPr>
        <p:spPr>
          <a:xfrm>
            <a:off x="8299676" y="3180343"/>
            <a:ext cx="828000" cy="288000"/>
          </a:xfrm>
          <a:prstGeom prst="rect">
            <a:avLst/>
          </a:prstGeom>
          <a:solidFill>
            <a:srgbClr val="406BBD"/>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10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rPr>
              <a:t>风险监控</a:t>
            </a:r>
            <a:endParaRPr kumimoji="0" lang="zh-CN" altLang="en-US" sz="10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p:txBody>
      </p:sp>
      <p:sp>
        <p:nvSpPr>
          <p:cNvPr id="97" name="矩形 96"/>
          <p:cNvSpPr/>
          <p:nvPr/>
        </p:nvSpPr>
        <p:spPr>
          <a:xfrm>
            <a:off x="8299676" y="3598045"/>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rPr>
              <a:t>风险登记</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98" name="矩形 97"/>
          <p:cNvSpPr/>
          <p:nvPr/>
        </p:nvSpPr>
        <p:spPr>
          <a:xfrm>
            <a:off x="8299676" y="3965634"/>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rPr>
              <a:t>风险更新</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99" name="矩形 98"/>
          <p:cNvSpPr/>
          <p:nvPr/>
        </p:nvSpPr>
        <p:spPr>
          <a:xfrm>
            <a:off x="5603604" y="4333223"/>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800" b="1" i="0" u="none" strike="noStrike" kern="0" cap="none" spc="0" normalizeH="0" baseline="0" noProof="0">
                <a:ln>
                  <a:noFill/>
                </a:ln>
                <a:solidFill>
                  <a:srgbClr val="5986CE">
                    <a:lumMod val="75000"/>
                  </a:srgbClr>
                </a:solidFill>
                <a:effectLst/>
                <a:uLnTx/>
                <a:uFillTx/>
                <a:latin typeface="Arial" panose="020B0604020202020204" pitchFamily="34" charset="0"/>
                <a:ea typeface="微软雅黑" panose="020B0503020204020204" charset="-122"/>
                <a:cs typeface="+mn-cs"/>
              </a:rPr>
              <a:t>供应商管理</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100" name="矩形 99"/>
          <p:cNvSpPr/>
          <p:nvPr/>
        </p:nvSpPr>
        <p:spPr>
          <a:xfrm>
            <a:off x="5603604" y="4700812"/>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lang="zh-CN" altLang="en-US" sz="800" b="1" kern="0">
                <a:solidFill>
                  <a:srgbClr val="5986CE">
                    <a:lumMod val="75000"/>
                  </a:srgbClr>
                </a:solidFill>
                <a:latin typeface="Arial" panose="020B0604020202020204" pitchFamily="34" charset="0"/>
                <a:ea typeface="微软雅黑" panose="020B0503020204020204" charset="-122"/>
              </a:rPr>
              <a:t>外包</a:t>
            </a:r>
            <a:r>
              <a:rPr kumimoji="0" lang="zh-CN" altLang="en-US" sz="800" b="1" i="0" u="none" strike="noStrike" kern="0" cap="none" spc="0" normalizeH="0" baseline="0" noProof="0">
                <a:ln>
                  <a:noFill/>
                </a:ln>
                <a:solidFill>
                  <a:srgbClr val="5986CE">
                    <a:lumMod val="75000"/>
                  </a:srgbClr>
                </a:solidFill>
                <a:effectLst/>
                <a:uLnTx/>
                <a:uFillTx/>
                <a:latin typeface="Arial" panose="020B0604020202020204" pitchFamily="34" charset="0"/>
                <a:ea typeface="微软雅黑" panose="020B0503020204020204" charset="-122"/>
                <a:cs typeface="+mn-cs"/>
              </a:rPr>
              <a:t>管理</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101" name="矩形 100"/>
          <p:cNvSpPr/>
          <p:nvPr/>
        </p:nvSpPr>
        <p:spPr>
          <a:xfrm>
            <a:off x="4704438" y="4700812"/>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rPr>
              <a:t>项目成本</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102" name="矩形 101"/>
          <p:cNvSpPr/>
          <p:nvPr/>
        </p:nvSpPr>
        <p:spPr>
          <a:xfrm>
            <a:off x="5603604" y="3598045"/>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lang="zh-CN" altLang="en-US" sz="800" b="1" kern="0">
                <a:solidFill>
                  <a:srgbClr val="5986CE">
                    <a:lumMod val="75000"/>
                  </a:srgbClr>
                </a:solidFill>
                <a:latin typeface="Arial" panose="020B0604020202020204" pitchFamily="34" charset="0"/>
                <a:ea typeface="微软雅黑" panose="020B0503020204020204" charset="-122"/>
              </a:rPr>
              <a:t>采购申请</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103" name="矩形 102"/>
          <p:cNvSpPr/>
          <p:nvPr/>
        </p:nvSpPr>
        <p:spPr>
          <a:xfrm>
            <a:off x="9200922" y="2868262"/>
            <a:ext cx="823987" cy="600081"/>
          </a:xfrm>
          <a:prstGeom prst="rect">
            <a:avLst/>
          </a:prstGeom>
          <a:solidFill>
            <a:srgbClr val="406BBD"/>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10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rPr>
              <a:t>项目收尾</a:t>
            </a:r>
            <a:endParaRPr kumimoji="0" lang="zh-CN" altLang="en-US" sz="10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p:txBody>
      </p:sp>
      <p:sp>
        <p:nvSpPr>
          <p:cNvPr id="104" name="矩形 103"/>
          <p:cNvSpPr/>
          <p:nvPr/>
        </p:nvSpPr>
        <p:spPr>
          <a:xfrm>
            <a:off x="9200922" y="3598045"/>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rPr>
              <a:t>项目验收</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105" name="矩形 104"/>
          <p:cNvSpPr/>
          <p:nvPr/>
        </p:nvSpPr>
        <p:spPr>
          <a:xfrm>
            <a:off x="9200922" y="3965634"/>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rPr>
              <a:t>文件归档</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106" name="箭头: 右 105"/>
          <p:cNvSpPr/>
          <p:nvPr/>
        </p:nvSpPr>
        <p:spPr>
          <a:xfrm>
            <a:off x="10999187" y="2868262"/>
            <a:ext cx="360000" cy="540000"/>
          </a:xfrm>
          <a:prstGeom prst="rightArrow">
            <a:avLst/>
          </a:prstGeom>
          <a:solidFill>
            <a:srgbClr val="45BFA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2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07" name="箭头: 右 106"/>
          <p:cNvSpPr/>
          <p:nvPr/>
        </p:nvSpPr>
        <p:spPr>
          <a:xfrm>
            <a:off x="11007859" y="4380394"/>
            <a:ext cx="360000" cy="540000"/>
          </a:xfrm>
          <a:prstGeom prst="rightArrow">
            <a:avLst/>
          </a:prstGeom>
          <a:solidFill>
            <a:srgbClr val="45BFA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2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08" name="矩形 107"/>
          <p:cNvSpPr/>
          <p:nvPr/>
        </p:nvSpPr>
        <p:spPr>
          <a:xfrm>
            <a:off x="4704438" y="4333223"/>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rPr>
              <a:t>费用支出</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109" name="矩形 108"/>
          <p:cNvSpPr/>
          <p:nvPr/>
        </p:nvSpPr>
        <p:spPr>
          <a:xfrm>
            <a:off x="5603604" y="3180343"/>
            <a:ext cx="828000" cy="288000"/>
          </a:xfrm>
          <a:prstGeom prst="rect">
            <a:avLst/>
          </a:prstGeom>
          <a:solidFill>
            <a:srgbClr val="406BBD"/>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lang="zh-CN" altLang="en-US" sz="1000" b="1" kern="0">
                <a:solidFill>
                  <a:srgbClr val="FFFFFF"/>
                </a:solidFill>
                <a:latin typeface="Arial" panose="020B0604020202020204" pitchFamily="34" charset="0"/>
                <a:ea typeface="微软雅黑" panose="020B0503020204020204" charset="-122"/>
              </a:rPr>
              <a:t>采购</a:t>
            </a:r>
            <a:r>
              <a:rPr kumimoji="0" lang="zh-CN" altLang="en-US" sz="1000" b="1" i="0" u="none" strike="noStrike" kern="0" cap="none" spc="0" normalizeH="0" baseline="0" noProof="0">
                <a:ln>
                  <a:noFill/>
                </a:ln>
                <a:solidFill>
                  <a:srgbClr val="FFFFFF"/>
                </a:solidFill>
                <a:effectLst/>
                <a:uLnTx/>
                <a:uFillTx/>
                <a:latin typeface="Arial" panose="020B0604020202020204" pitchFamily="34" charset="0"/>
                <a:ea typeface="微软雅黑" panose="020B0503020204020204" charset="-122"/>
                <a:cs typeface="+mn-cs"/>
              </a:rPr>
              <a:t>管理</a:t>
            </a:r>
            <a:endParaRPr kumimoji="0" lang="zh-CN" altLang="en-US" sz="10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p:txBody>
      </p:sp>
      <p:sp>
        <p:nvSpPr>
          <p:cNvPr id="115" name="矩形 114"/>
          <p:cNvSpPr/>
          <p:nvPr/>
        </p:nvSpPr>
        <p:spPr>
          <a:xfrm>
            <a:off x="8299676" y="4333223"/>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rPr>
              <a:t>风险登记册</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116" name="矩形 115"/>
          <p:cNvSpPr/>
          <p:nvPr/>
        </p:nvSpPr>
        <p:spPr>
          <a:xfrm>
            <a:off x="6494935" y="4699124"/>
            <a:ext cx="828000" cy="245755"/>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800" b="1" i="0" u="none" strike="noStrike" kern="0" cap="none" spc="0" normalizeH="0" baseline="0" noProof="0">
                <a:ln>
                  <a:noFill/>
                </a:ln>
                <a:solidFill>
                  <a:srgbClr val="5986CE">
                    <a:lumMod val="75000"/>
                  </a:srgbClr>
                </a:solidFill>
                <a:effectLst/>
                <a:uLnTx/>
                <a:uFillTx/>
                <a:latin typeface="Arial" panose="020B0604020202020204" pitchFamily="34" charset="0"/>
                <a:ea typeface="微软雅黑" panose="020B0503020204020204" charset="-122"/>
                <a:cs typeface="+mn-cs"/>
              </a:rPr>
              <a:t>缺陷管理</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117" name="矩形 116"/>
          <p:cNvSpPr/>
          <p:nvPr/>
        </p:nvSpPr>
        <p:spPr>
          <a:xfrm>
            <a:off x="2926582" y="3186874"/>
            <a:ext cx="828000" cy="288000"/>
          </a:xfrm>
          <a:prstGeom prst="rect">
            <a:avLst/>
          </a:prstGeom>
          <a:solidFill>
            <a:srgbClr val="406BBD"/>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lang="zh-CN" altLang="en-US" sz="1000" b="1" kern="0" dirty="0">
                <a:solidFill>
                  <a:srgbClr val="FFFFFF"/>
                </a:solidFill>
                <a:latin typeface="Arial" panose="020B0604020202020204" pitchFamily="34" charset="0"/>
                <a:ea typeface="微软雅黑" panose="020B0503020204020204" charset="-122"/>
              </a:rPr>
              <a:t>工时管理</a:t>
            </a:r>
            <a:endParaRPr kumimoji="0" lang="zh-CN" altLang="en-US" sz="10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p:txBody>
      </p:sp>
      <p:sp>
        <p:nvSpPr>
          <p:cNvPr id="118" name="矩形 117"/>
          <p:cNvSpPr/>
          <p:nvPr/>
        </p:nvSpPr>
        <p:spPr>
          <a:xfrm>
            <a:off x="2926582" y="3602546"/>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lang="zh-CN" altLang="en-US" sz="800" b="1" kern="0" dirty="0">
                <a:solidFill>
                  <a:srgbClr val="5986CE">
                    <a:lumMod val="75000"/>
                  </a:srgbClr>
                </a:solidFill>
                <a:latin typeface="Arial" panose="020B0604020202020204" pitchFamily="34" charset="0"/>
                <a:ea typeface="微软雅黑" panose="020B0503020204020204" charset="-122"/>
              </a:rPr>
              <a:t>工时填报</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119" name="矩形 118"/>
          <p:cNvSpPr/>
          <p:nvPr/>
        </p:nvSpPr>
        <p:spPr>
          <a:xfrm>
            <a:off x="2926582" y="3970135"/>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lang="zh-CN" altLang="en-US" sz="800" b="1" kern="0" dirty="0">
                <a:solidFill>
                  <a:srgbClr val="5986CE">
                    <a:lumMod val="75000"/>
                  </a:srgbClr>
                </a:solidFill>
                <a:latin typeface="Arial" panose="020B0604020202020204" pitchFamily="34" charset="0"/>
                <a:ea typeface="微软雅黑" panose="020B0503020204020204" charset="-122"/>
              </a:rPr>
              <a:t>工时审批</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120" name="矩形 119"/>
          <p:cNvSpPr/>
          <p:nvPr/>
        </p:nvSpPr>
        <p:spPr>
          <a:xfrm>
            <a:off x="2926582" y="4337724"/>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rPr>
              <a:t>工时成本</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121" name="矩形 120"/>
          <p:cNvSpPr/>
          <p:nvPr/>
        </p:nvSpPr>
        <p:spPr>
          <a:xfrm>
            <a:off x="10069714" y="3598045"/>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lang="zh-CN" altLang="en-US" sz="800" b="1" kern="0">
                <a:solidFill>
                  <a:srgbClr val="5986CE">
                    <a:lumMod val="75000"/>
                  </a:srgbClr>
                </a:solidFill>
                <a:latin typeface="Arial" panose="020B0604020202020204" pitchFamily="34" charset="0"/>
                <a:ea typeface="微软雅黑" panose="020B0503020204020204" charset="-122"/>
              </a:rPr>
              <a:t>项目台账</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122" name="矩形 121"/>
          <p:cNvSpPr/>
          <p:nvPr/>
        </p:nvSpPr>
        <p:spPr>
          <a:xfrm>
            <a:off x="10069714" y="3965634"/>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rPr>
              <a:t>项目成果</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123" name="矩形 122"/>
          <p:cNvSpPr/>
          <p:nvPr/>
        </p:nvSpPr>
        <p:spPr>
          <a:xfrm>
            <a:off x="10069714" y="4333223"/>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rPr>
              <a:t>文件管理</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124" name="矩形 123"/>
          <p:cNvSpPr/>
          <p:nvPr/>
        </p:nvSpPr>
        <p:spPr>
          <a:xfrm>
            <a:off x="10069714" y="4700812"/>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rPr>
              <a:t>统计分析</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125" name="矩形 124"/>
          <p:cNvSpPr/>
          <p:nvPr/>
        </p:nvSpPr>
        <p:spPr>
          <a:xfrm>
            <a:off x="265596" y="1361794"/>
            <a:ext cx="650831" cy="821347"/>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spcAft>
                <a:spcPct val="0"/>
              </a:spcAft>
            </a:pPr>
            <a:r>
              <a:rPr lang="zh-CN" altLang="en-US" sz="1200" dirty="0">
                <a:solidFill>
                  <a:srgbClr val="FFFFFF"/>
                </a:solidFill>
                <a:latin typeface="Arial" panose="020B0604020202020204" pitchFamily="34" charset="0"/>
                <a:ea typeface="微软雅黑" panose="020B0503020204020204" charset="-122"/>
              </a:rPr>
              <a:t>展现层</a:t>
            </a:r>
            <a:endParaRPr lang="en-US" altLang="zh-CN" sz="1200" dirty="0">
              <a:solidFill>
                <a:srgbClr val="FFFFFF"/>
              </a:solidFill>
              <a:latin typeface="Arial" panose="020B0604020202020204" pitchFamily="34" charset="0"/>
              <a:ea typeface="微软雅黑" panose="020B0503020204020204" charset="-122"/>
            </a:endParaRPr>
          </a:p>
        </p:txBody>
      </p:sp>
      <p:sp>
        <p:nvSpPr>
          <p:cNvPr id="126" name="矩形 125"/>
          <p:cNvSpPr/>
          <p:nvPr/>
        </p:nvSpPr>
        <p:spPr>
          <a:xfrm>
            <a:off x="1017898" y="1783580"/>
            <a:ext cx="9976473" cy="400169"/>
          </a:xfrm>
          <a:prstGeom prst="rect">
            <a:avLst/>
          </a:prstGeom>
          <a:solidFill>
            <a:srgbClr val="5986CE">
              <a:lumMod val="20000"/>
              <a:lumOff val="80000"/>
            </a:srgbClr>
          </a:solidFill>
          <a:ln w="12700" cap="flat" cmpd="sng" algn="ctr">
            <a:solidFill>
              <a:srgbClr val="5986CE">
                <a:lumMod val="20000"/>
                <a:lumOff val="80000"/>
              </a:srgbClr>
            </a:solid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1" lang="zh-CN" altLang="en-US" sz="1200" b="0" i="0" u="none" strike="noStrike" kern="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rPr>
              <a:t>单位管理层门户</a:t>
            </a:r>
            <a:r>
              <a:rPr kumimoji="1" lang="en-US" altLang="zh-CN" sz="1200" b="0" i="0" u="none" strike="noStrike" kern="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rPr>
              <a:t>/</a:t>
            </a:r>
            <a:r>
              <a:rPr kumimoji="1" lang="zh-CN" altLang="en-US" sz="1200" b="0" i="0" u="none" strike="noStrike" kern="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rPr>
              <a:t>项目负责人门户</a:t>
            </a:r>
            <a:r>
              <a:rPr kumimoji="1" lang="en-US" altLang="zh-CN" sz="1200" b="0" i="0" u="none" strike="noStrike" kern="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rPr>
              <a:t>/</a:t>
            </a:r>
            <a:r>
              <a:rPr kumimoji="1" lang="zh-CN" altLang="en-US" sz="1200" b="0" i="0" u="none" strike="noStrike" kern="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rPr>
              <a:t>项目组成员门户</a:t>
            </a:r>
            <a:endParaRPr kumimoji="1" lang="zh-CN" altLang="en-US" sz="1200" b="0" i="0" u="none" strike="noStrike" kern="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endParaRPr>
          </a:p>
        </p:txBody>
      </p:sp>
      <p:sp>
        <p:nvSpPr>
          <p:cNvPr id="127" name="矩形 126"/>
          <p:cNvSpPr/>
          <p:nvPr/>
        </p:nvSpPr>
        <p:spPr>
          <a:xfrm>
            <a:off x="1017899" y="1361092"/>
            <a:ext cx="9970839" cy="421880"/>
          </a:xfrm>
          <a:prstGeom prst="rect">
            <a:avLst/>
          </a:prstGeom>
          <a:solidFill>
            <a:srgbClr val="5986CE">
              <a:lumMod val="60000"/>
              <a:lumOff val="40000"/>
            </a:srgbClr>
          </a:solidFill>
          <a:ln w="12700" cap="flat" cmpd="sng" algn="ctr">
            <a:solidFill>
              <a:srgbClr val="9CB6E2"/>
            </a:solid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1" lang="zh-CN" altLang="en-US" sz="16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rPr>
              <a:t>多领域、多层级、多端展现</a:t>
            </a:r>
            <a:endParaRPr kumimoji="1" lang="zh-CN" altLang="en-US" sz="16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p:txBody>
      </p:sp>
      <p:sp>
        <p:nvSpPr>
          <p:cNvPr id="128" name="矩形 127"/>
          <p:cNvSpPr/>
          <p:nvPr/>
        </p:nvSpPr>
        <p:spPr>
          <a:xfrm>
            <a:off x="1088641" y="2861978"/>
            <a:ext cx="828000" cy="584881"/>
          </a:xfrm>
          <a:prstGeom prst="rect">
            <a:avLst/>
          </a:prstGeom>
          <a:solidFill>
            <a:srgbClr val="406BBD"/>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10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rPr>
              <a:t>项目启动</a:t>
            </a:r>
            <a:endParaRPr kumimoji="0" lang="zh-CN" altLang="en-US" sz="10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p:txBody>
      </p:sp>
      <p:sp>
        <p:nvSpPr>
          <p:cNvPr id="129" name="矩形 128"/>
          <p:cNvSpPr/>
          <p:nvPr/>
        </p:nvSpPr>
        <p:spPr>
          <a:xfrm>
            <a:off x="2022617" y="2861978"/>
            <a:ext cx="7106814" cy="249881"/>
          </a:xfrm>
          <a:prstGeom prst="rect">
            <a:avLst/>
          </a:prstGeom>
          <a:solidFill>
            <a:srgbClr val="406BBD"/>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10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rPr>
              <a:t>项目实施</a:t>
            </a:r>
            <a:endParaRPr kumimoji="0" lang="zh-CN" altLang="en-US" sz="10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p:txBody>
      </p:sp>
      <p:sp>
        <p:nvSpPr>
          <p:cNvPr id="130" name="矩形 129"/>
          <p:cNvSpPr/>
          <p:nvPr/>
        </p:nvSpPr>
        <p:spPr>
          <a:xfrm>
            <a:off x="1088641" y="4328345"/>
            <a:ext cx="828000" cy="244067"/>
          </a:xfrm>
          <a:prstGeom prst="rect">
            <a:avLst/>
          </a:prstGeom>
          <a:solidFill>
            <a:srgbClr val="FFFFFF"/>
          </a:solidFill>
          <a:ln w="3175" cap="flat" cmpd="sng" algn="ctr">
            <a:solidFill>
              <a:srgbClr val="406BBD"/>
            </a:solidFill>
            <a:prstDash val="sys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lang="zh-CN" altLang="en-US" sz="800" b="1" kern="0">
                <a:solidFill>
                  <a:srgbClr val="5986CE">
                    <a:lumMod val="75000"/>
                  </a:srgbClr>
                </a:solidFill>
                <a:latin typeface="Arial" panose="020B0604020202020204" pitchFamily="34" charset="0"/>
                <a:ea typeface="微软雅黑" panose="020B0503020204020204" charset="-122"/>
              </a:rPr>
              <a:t>开工会</a:t>
            </a:r>
            <a:endParaRPr kumimoji="0" lang="zh-CN" altLang="en-US" sz="800" b="1" i="0" u="none" strike="noStrike" kern="0" cap="none" spc="0" normalizeH="0" baseline="0" noProof="0" dirty="0">
              <a:ln>
                <a:noFill/>
              </a:ln>
              <a:solidFill>
                <a:srgbClr val="5986CE">
                  <a:lumMod val="75000"/>
                </a:srgbClr>
              </a:solidFill>
              <a:effectLst/>
              <a:uLnTx/>
              <a:uFillTx/>
              <a:latin typeface="Arial" panose="020B0604020202020204" pitchFamily="34" charset="0"/>
              <a:ea typeface="微软雅黑" panose="020B0503020204020204" charset="-122"/>
              <a:cs typeface="+mn-cs"/>
            </a:endParaRPr>
          </a:p>
        </p:txBody>
      </p:sp>
      <p:sp>
        <p:nvSpPr>
          <p:cNvPr id="131" name="矩形 130"/>
          <p:cNvSpPr/>
          <p:nvPr/>
        </p:nvSpPr>
        <p:spPr>
          <a:xfrm>
            <a:off x="10073727" y="2861978"/>
            <a:ext cx="823987" cy="600081"/>
          </a:xfrm>
          <a:prstGeom prst="rect">
            <a:avLst/>
          </a:prstGeom>
          <a:solidFill>
            <a:srgbClr val="406BBD"/>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10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rPr>
              <a:t>综合管理</a:t>
            </a:r>
            <a:endParaRPr kumimoji="0" lang="zh-CN" altLang="en-US" sz="10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p:txBody>
      </p:sp>
      <p:sp>
        <p:nvSpPr>
          <p:cNvPr id="132" name="文本框 131"/>
          <p:cNvSpPr txBox="1"/>
          <p:nvPr/>
        </p:nvSpPr>
        <p:spPr>
          <a:xfrm>
            <a:off x="1028346" y="2449248"/>
            <a:ext cx="9970840" cy="307777"/>
          </a:xfrm>
          <a:prstGeom prst="rect">
            <a:avLst/>
          </a:prstGeom>
          <a:noFill/>
        </p:spPr>
        <p:txBody>
          <a:bodyPr wrap="square" rtlCol="0">
            <a:spAutoFit/>
          </a:bodyPr>
          <a:lstStyle/>
          <a:p>
            <a:pPr algn="ctr" fontAlgn="base">
              <a:spcBef>
                <a:spcPct val="0"/>
              </a:spcBef>
              <a:spcAft>
                <a:spcPct val="0"/>
              </a:spcAft>
            </a:pPr>
            <a:r>
              <a:rPr lang="zh-CN" altLang="en-US" sz="1400" dirty="0">
                <a:solidFill>
                  <a:srgbClr val="000000"/>
                </a:solidFill>
                <a:latin typeface="Arial" panose="020B0604020202020204" pitchFamily="34" charset="0"/>
                <a:ea typeface="微软雅黑" panose="020B0503020204020204" charset="-122"/>
              </a:rPr>
              <a:t>项目全生命周期</a:t>
            </a:r>
            <a:endParaRPr lang="zh-CN" altLang="en-US" sz="1400" dirty="0">
              <a:solidFill>
                <a:srgbClr val="000000"/>
              </a:solidFill>
              <a:latin typeface="Arial" panose="020B0604020202020204" pitchFamily="34" charset="0"/>
              <a:ea typeface="微软雅黑" panose="020B0503020204020204" charset="-122"/>
            </a:endParaRPr>
          </a:p>
        </p:txBody>
      </p:sp>
      <p:sp>
        <p:nvSpPr>
          <p:cNvPr id="133" name="矩形 132"/>
          <p:cNvSpPr/>
          <p:nvPr/>
        </p:nvSpPr>
        <p:spPr>
          <a:xfrm>
            <a:off x="3808275" y="3180343"/>
            <a:ext cx="862367" cy="290030"/>
          </a:xfrm>
          <a:prstGeom prst="rect">
            <a:avLst/>
          </a:prstGeom>
          <a:solidFill>
            <a:srgbClr val="406BBD"/>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lang="zh-CN" altLang="en-US" sz="1000" b="1" kern="0">
                <a:solidFill>
                  <a:srgbClr val="FFFFFF"/>
                </a:solidFill>
                <a:latin typeface="Arial" panose="020B0604020202020204" pitchFamily="34" charset="0"/>
                <a:ea typeface="微软雅黑" panose="020B0503020204020204" charset="-122"/>
              </a:rPr>
              <a:t>变更管理</a:t>
            </a:r>
            <a:endParaRPr kumimoji="0" lang="zh-CN" altLang="en-US" sz="1000" b="1"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p:txBody>
      </p:sp>
      <p:sp>
        <p:nvSpPr>
          <p:cNvPr id="5" name="文本占位符 4"/>
          <p:cNvSpPr>
            <a:spLocks noGrp="1"/>
          </p:cNvSpPr>
          <p:nvPr>
            <p:ph type="body" sz="quarter" idx="13"/>
          </p:nvPr>
        </p:nvSpPr>
        <p:spPr/>
        <p:txBody>
          <a:bodyPr/>
          <a:lstStyle/>
          <a:p>
            <a:r>
              <a:rPr kumimoji="0" lang="zh-CN" altLang="en-US" sz="2800" b="1" i="0" u="none" strike="noStrike" kern="1200" cap="none" spc="0" normalizeH="0" baseline="0" noProof="0">
                <a:ln>
                  <a:noFill/>
                </a:ln>
                <a:effectLst/>
                <a:uLnTx/>
                <a:uFillTx/>
                <a:latin typeface="+mn-ea"/>
                <a:ea typeface="+mn-ea"/>
                <a:cs typeface="字魂创中黑" panose="00000500000000000000" charset="-122"/>
                <a:sym typeface="微软雅黑" panose="020B0503020204020204" charset="-122"/>
              </a:rPr>
              <a:t>项目管理</a:t>
            </a:r>
            <a:r>
              <a:rPr kumimoji="0" lang="zh-CN" altLang="en-US" sz="3200" b="1" i="0" u="none" strike="noStrike" kern="1200" cap="none" spc="0" normalizeH="0" baseline="0" noProof="0">
                <a:ln>
                  <a:noFill/>
                </a:ln>
                <a:effectLst/>
                <a:uLnTx/>
                <a:uFillTx/>
                <a:latin typeface="+mn-ea"/>
                <a:ea typeface="+mn-ea"/>
                <a:cs typeface="字魂创中黑" panose="00000500000000000000" charset="-122"/>
                <a:sym typeface="微软雅黑" panose="020B0503020204020204" charset="-122"/>
              </a:rPr>
              <a:t> </a:t>
            </a:r>
            <a:r>
              <a:rPr kumimoji="0" lang="en-US" altLang="zh-CN" sz="2000" b="1" i="0" u="none" strike="noStrike" kern="1200" cap="none" spc="0" normalizeH="0" baseline="0" noProof="0">
                <a:ln>
                  <a:noFill/>
                </a:ln>
                <a:effectLst/>
                <a:uLnTx/>
                <a:uFillTx/>
                <a:latin typeface="+mn-ea"/>
                <a:ea typeface="+mn-ea"/>
                <a:cs typeface="字魂创中黑" panose="00000500000000000000" charset="-122"/>
                <a:sym typeface="字魂105号-简雅黑" panose="00000500000000000000" pitchFamily="2" charset="-122"/>
              </a:rPr>
              <a:t>— </a:t>
            </a:r>
            <a:r>
              <a:rPr kumimoji="0" lang="zh-CN" altLang="en-US" sz="2000" b="1" i="0" u="none" strike="noStrike" kern="1200" cap="none" spc="0" normalizeH="0" baseline="0" noProof="0">
                <a:ln>
                  <a:noFill/>
                </a:ln>
                <a:effectLst/>
                <a:uLnTx/>
                <a:uFillTx/>
                <a:latin typeface="+mn-ea"/>
                <a:ea typeface="+mn-ea"/>
                <a:cs typeface="字魂创中黑" panose="00000500000000000000" charset="-122"/>
                <a:sym typeface="字魂105号-简雅黑" panose="00000500000000000000" pitchFamily="2" charset="-122"/>
              </a:rPr>
              <a:t>功能框架</a:t>
            </a:r>
            <a:endParaRPr lang="zh-CN" altLang="en-US" sz="2000">
              <a:latin typeface="+mn-ea"/>
              <a:ea typeface="+mn-ea"/>
            </a:endParaRPr>
          </a:p>
        </p:txBody>
      </p:sp>
      <p:sp>
        <p:nvSpPr>
          <p:cNvPr id="3" name="圆角矩形 40"/>
          <p:cNvSpPr/>
          <p:nvPr/>
        </p:nvSpPr>
        <p:spPr>
          <a:xfrm>
            <a:off x="1017898" y="5310202"/>
            <a:ext cx="9970840" cy="391208"/>
          </a:xfrm>
          <a:prstGeom prst="roundRect">
            <a:avLst>
              <a:gd name="adj" fmla="val 11463"/>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auto">
              <a:spcBef>
                <a:spcPts val="0"/>
              </a:spcBef>
              <a:spcAft>
                <a:spcPts val="0"/>
              </a:spcAft>
              <a:defRPr/>
            </a:pPr>
            <a:r>
              <a:rPr kumimoji="1" lang="zh-CN" altLang="en-US" sz="1400" b="1" kern="0" dirty="0">
                <a:solidFill>
                  <a:schemeClr val="bg1"/>
                </a:solidFill>
                <a:latin typeface="Arial" panose="020B0604020202020204" pitchFamily="34" charset="0"/>
                <a:ea typeface="微软雅黑" panose="020B0503020204020204" charset="-122"/>
                <a:cs typeface="微软雅黑" panose="020B0503020204020204" charset="-122"/>
                <a:sym typeface="微软雅黑" panose="020B0503020204020204" charset="-122"/>
              </a:rPr>
              <a:t>协同运营平台</a:t>
            </a:r>
            <a:r>
              <a:rPr kumimoji="1" lang="en-US" altLang="zh-CN" sz="1400" b="1" kern="0" dirty="0">
                <a:solidFill>
                  <a:schemeClr val="bg1"/>
                </a:solidFill>
                <a:latin typeface="Arial" panose="020B0604020202020204" pitchFamily="34" charset="0"/>
                <a:ea typeface="微软雅黑" panose="020B0503020204020204" charset="-122"/>
                <a:cs typeface="微软雅黑" panose="020B0503020204020204" charset="-122"/>
                <a:sym typeface="微软雅黑" panose="020B0503020204020204" charset="-122"/>
              </a:rPr>
              <a:t>COP</a:t>
            </a:r>
            <a:endParaRPr kumimoji="1" lang="en-US" altLang="zh-CN" sz="1400" b="1" kern="0" dirty="0">
              <a:solidFill>
                <a:schemeClr val="bg1"/>
              </a:solidFill>
              <a:latin typeface="Arial" panose="020B0604020202020204" pitchFamily="34" charset="0"/>
              <a:ea typeface="微软雅黑" panose="020B0503020204020204" charset="-122"/>
              <a:cs typeface="微软雅黑" panose="020B0503020204020204" charset="-122"/>
              <a:sym typeface="微软雅黑" panose="020B0503020204020204" charset="-122"/>
            </a:endParaRPr>
          </a:p>
        </p:txBody>
      </p:sp>
      <p:sp>
        <p:nvSpPr>
          <p:cNvPr id="4" name="矩形 134"/>
          <p:cNvSpPr/>
          <p:nvPr/>
        </p:nvSpPr>
        <p:spPr>
          <a:xfrm>
            <a:off x="256396" y="5312017"/>
            <a:ext cx="675519" cy="389393"/>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spcAft>
                <a:spcPct val="0"/>
              </a:spcAft>
            </a:pPr>
            <a:r>
              <a:rPr lang="zh-CN" altLang="en-US" sz="1200" dirty="0">
                <a:solidFill>
                  <a:srgbClr val="FFFFFF"/>
                </a:solidFill>
                <a:latin typeface="Arial" panose="020B0604020202020204" pitchFamily="34" charset="0"/>
                <a:ea typeface="微软雅黑" panose="020B0503020204020204" charset="-122"/>
              </a:rPr>
              <a:t>支撑层</a:t>
            </a:r>
            <a:endParaRPr lang="en-US" altLang="zh-CN" sz="1200" dirty="0">
              <a:solidFill>
                <a:srgbClr val="FFFFFF"/>
              </a:solidFill>
              <a:latin typeface="Arial" panose="020B0604020202020204" pitchFamily="34" charset="0"/>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vert="horz" lIns="90000" tIns="46800" rIns="90000" bIns="46800" rtlCol="0">
            <a:noAutofit/>
          </a:bodyPr>
          <a:lstStyle/>
          <a:p>
            <a:r>
              <a:rPr lang="zh-CN" altLang="en-US" sz="2800" spc="0">
                <a:latin typeface="+mn-ea"/>
                <a:ea typeface="+mn-ea"/>
              </a:rPr>
              <a:t>项目管理</a:t>
            </a:r>
            <a:r>
              <a:rPr lang="en-US" altLang="zh-CN" sz="2000" spc="0">
                <a:latin typeface="+mn-ea"/>
                <a:ea typeface="+mn-ea"/>
              </a:rPr>
              <a:t>——</a:t>
            </a:r>
            <a:r>
              <a:rPr lang="zh-CN" altLang="en-US" sz="2000" spc="0">
                <a:latin typeface="+mn-ea"/>
                <a:ea typeface="+mn-ea"/>
              </a:rPr>
              <a:t>业务逻辑图</a:t>
            </a:r>
            <a:endParaRPr lang="zh-CN" altLang="en-US" sz="2000" spc="0">
              <a:latin typeface="+mn-ea"/>
              <a:ea typeface="+mn-ea"/>
            </a:endParaRPr>
          </a:p>
        </p:txBody>
      </p:sp>
      <p:sp>
        <p:nvSpPr>
          <p:cNvPr id="74" name="圆角矩形 73"/>
          <p:cNvSpPr/>
          <p:nvPr/>
        </p:nvSpPr>
        <p:spPr>
          <a:xfrm>
            <a:off x="719508" y="1165995"/>
            <a:ext cx="11186742" cy="1167775"/>
          </a:xfrm>
          <a:prstGeom prst="roundRect">
            <a:avLst/>
          </a:prstGeom>
          <a:noFill/>
          <a:ln>
            <a:solidFill>
              <a:srgbClr val="1623A2"/>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zh-CN" altLang="en-US" sz="15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endParaRPr>
          </a:p>
        </p:txBody>
      </p:sp>
      <p:sp>
        <p:nvSpPr>
          <p:cNvPr id="124" name="圆角矩形 123"/>
          <p:cNvSpPr/>
          <p:nvPr/>
        </p:nvSpPr>
        <p:spPr>
          <a:xfrm>
            <a:off x="137399" y="1178695"/>
            <a:ext cx="531389" cy="1157952"/>
          </a:xfrm>
          <a:prstGeom prst="roundRect">
            <a:avLst/>
          </a:prstGeom>
          <a:solidFill>
            <a:srgbClr val="1623A2"/>
          </a:solidFill>
          <a:ln>
            <a:solidFill>
              <a:srgbClr val="1623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b="1" dirty="0">
                <a:solidFill>
                  <a:schemeClr val="bg1"/>
                </a:solidFill>
                <a:sym typeface="+mn-ea"/>
              </a:rPr>
              <a:t>项目启动</a:t>
            </a:r>
            <a:endParaRPr kumimoji="1" lang="zh-CN" altLang="en-US" sz="1200" b="1" dirty="0">
              <a:solidFill>
                <a:schemeClr val="bg1"/>
              </a:solidFill>
              <a:sym typeface="+mn-ea"/>
            </a:endParaRPr>
          </a:p>
        </p:txBody>
      </p:sp>
      <p:sp>
        <p:nvSpPr>
          <p:cNvPr id="134" name="圆角矩形 133"/>
          <p:cNvSpPr/>
          <p:nvPr/>
        </p:nvSpPr>
        <p:spPr>
          <a:xfrm>
            <a:off x="135862" y="2458096"/>
            <a:ext cx="523011" cy="3152661"/>
          </a:xfrm>
          <a:prstGeom prst="roundRect">
            <a:avLst/>
          </a:prstGeom>
          <a:solidFill>
            <a:srgbClr val="1623A2"/>
          </a:solidFill>
          <a:ln>
            <a:solidFill>
              <a:srgbClr val="1623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b="1" dirty="0">
                <a:solidFill>
                  <a:schemeClr val="bg1"/>
                </a:solidFill>
                <a:sym typeface="+mn-ea"/>
              </a:rPr>
              <a:t>项目实施</a:t>
            </a:r>
            <a:endParaRPr kumimoji="1" lang="zh-CN" altLang="en-US" sz="1200" b="1" dirty="0">
              <a:solidFill>
                <a:schemeClr val="bg1"/>
              </a:solidFill>
              <a:sym typeface="+mn-ea"/>
            </a:endParaRPr>
          </a:p>
        </p:txBody>
      </p:sp>
      <p:sp>
        <p:nvSpPr>
          <p:cNvPr id="135" name="圆角矩形 134"/>
          <p:cNvSpPr/>
          <p:nvPr/>
        </p:nvSpPr>
        <p:spPr>
          <a:xfrm>
            <a:off x="135862" y="5733070"/>
            <a:ext cx="511264" cy="936699"/>
          </a:xfrm>
          <a:prstGeom prst="roundRect">
            <a:avLst/>
          </a:prstGeom>
          <a:solidFill>
            <a:srgbClr val="1623A2"/>
          </a:solidFill>
          <a:ln>
            <a:solidFill>
              <a:srgbClr val="1623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b="1" dirty="0">
                <a:solidFill>
                  <a:schemeClr val="bg1"/>
                </a:solidFill>
                <a:sym typeface="+mn-ea"/>
              </a:rPr>
              <a:t>项目收尾</a:t>
            </a:r>
            <a:endParaRPr kumimoji="1" lang="zh-CN" altLang="en-US" sz="1200" b="1" dirty="0">
              <a:solidFill>
                <a:schemeClr val="bg1"/>
              </a:solidFill>
              <a:sym typeface="+mn-ea"/>
            </a:endParaRPr>
          </a:p>
        </p:txBody>
      </p:sp>
      <p:sp>
        <p:nvSpPr>
          <p:cNvPr id="82" name="圆角矩形 81"/>
          <p:cNvSpPr/>
          <p:nvPr/>
        </p:nvSpPr>
        <p:spPr>
          <a:xfrm>
            <a:off x="3257150" y="1242076"/>
            <a:ext cx="1052279" cy="376243"/>
          </a:xfrm>
          <a:prstGeom prst="roundRect">
            <a:avLst/>
          </a:prstGeom>
          <a:solidFill>
            <a:srgbClr val="72B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b="1" dirty="0">
                <a:latin typeface="+mn-ea"/>
              </a:rPr>
              <a:t>意向申报</a:t>
            </a:r>
            <a:endParaRPr lang="zh-CN" altLang="en-US" sz="1200" b="1" dirty="0">
              <a:latin typeface="+mn-ea"/>
            </a:endParaRPr>
          </a:p>
        </p:txBody>
      </p:sp>
      <p:sp>
        <p:nvSpPr>
          <p:cNvPr id="139" name="圆角矩形 138"/>
          <p:cNvSpPr/>
          <p:nvPr/>
        </p:nvSpPr>
        <p:spPr>
          <a:xfrm>
            <a:off x="5261900" y="1243324"/>
            <a:ext cx="1051200" cy="378567"/>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b="1" dirty="0">
                <a:solidFill>
                  <a:schemeClr val="tx1"/>
                </a:solidFill>
                <a:latin typeface="+mn-ea"/>
              </a:rPr>
              <a:t>意向项目</a:t>
            </a:r>
            <a:endParaRPr lang="zh-CN" altLang="en-US" sz="1200" b="1" dirty="0">
              <a:solidFill>
                <a:schemeClr val="tx1"/>
              </a:solidFill>
              <a:latin typeface="+mn-ea"/>
            </a:endParaRPr>
          </a:p>
        </p:txBody>
      </p:sp>
      <p:sp>
        <p:nvSpPr>
          <p:cNvPr id="140" name="圆角矩形 139"/>
          <p:cNvSpPr/>
          <p:nvPr/>
        </p:nvSpPr>
        <p:spPr>
          <a:xfrm>
            <a:off x="8720886" y="1852862"/>
            <a:ext cx="1052279" cy="37624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b="1" dirty="0">
                <a:solidFill>
                  <a:schemeClr val="tx1"/>
                </a:solidFill>
                <a:latin typeface="+mn-ea"/>
              </a:rPr>
              <a:t>销售合同</a:t>
            </a:r>
            <a:endParaRPr lang="zh-CN" altLang="en-US" sz="1200" b="1" dirty="0">
              <a:solidFill>
                <a:schemeClr val="tx1"/>
              </a:solidFill>
              <a:latin typeface="+mn-ea"/>
            </a:endParaRPr>
          </a:p>
        </p:txBody>
      </p:sp>
      <p:sp>
        <p:nvSpPr>
          <p:cNvPr id="142" name="圆角矩形 141"/>
          <p:cNvSpPr/>
          <p:nvPr/>
        </p:nvSpPr>
        <p:spPr>
          <a:xfrm>
            <a:off x="7109903" y="1241922"/>
            <a:ext cx="1052279" cy="378567"/>
          </a:xfrm>
          <a:prstGeom prst="roundRect">
            <a:avLst/>
          </a:prstGeom>
          <a:solidFill>
            <a:srgbClr val="72B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b="1" dirty="0">
                <a:latin typeface="+mn-ea"/>
              </a:rPr>
              <a:t>可行性研究</a:t>
            </a:r>
            <a:endParaRPr lang="zh-CN" altLang="en-US" sz="1200" b="1" dirty="0">
              <a:latin typeface="+mn-ea"/>
            </a:endParaRPr>
          </a:p>
        </p:txBody>
      </p:sp>
      <p:sp>
        <p:nvSpPr>
          <p:cNvPr id="143" name="圆角矩形 142"/>
          <p:cNvSpPr/>
          <p:nvPr/>
        </p:nvSpPr>
        <p:spPr>
          <a:xfrm>
            <a:off x="8718981" y="1242077"/>
            <a:ext cx="1052279" cy="376243"/>
          </a:xfrm>
          <a:prstGeom prst="roundRect">
            <a:avLst/>
          </a:prstGeom>
          <a:solidFill>
            <a:srgbClr val="72B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b="1" dirty="0">
                <a:latin typeface="+mn-ea"/>
              </a:rPr>
              <a:t>项目立项</a:t>
            </a:r>
            <a:endParaRPr lang="zh-CN" altLang="en-US" sz="1200" b="1" dirty="0">
              <a:latin typeface="+mn-ea"/>
            </a:endParaRPr>
          </a:p>
        </p:txBody>
      </p:sp>
      <p:cxnSp>
        <p:nvCxnSpPr>
          <p:cNvPr id="144" name="肘形连接符 143"/>
          <p:cNvCxnSpPr>
            <a:stCxn id="140" idx="0"/>
            <a:endCxn id="143" idx="2"/>
          </p:cNvCxnSpPr>
          <p:nvPr/>
        </p:nvCxnSpPr>
        <p:spPr>
          <a:xfrm rot="16200000" flipV="1">
            <a:off x="9128803" y="1734638"/>
            <a:ext cx="234542" cy="1905"/>
          </a:xfrm>
          <a:prstGeom prst="bentConnector3">
            <a:avLst>
              <a:gd name="adj1" fmla="val 50000"/>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cxnSp>
        <p:nvCxnSpPr>
          <p:cNvPr id="190" name="肘形连接符 189"/>
          <p:cNvCxnSpPr>
            <a:stCxn id="142" idx="3"/>
            <a:endCxn id="143" idx="1"/>
          </p:cNvCxnSpPr>
          <p:nvPr/>
        </p:nvCxnSpPr>
        <p:spPr>
          <a:xfrm flipV="1">
            <a:off x="8162182" y="1430199"/>
            <a:ext cx="556799" cy="1007"/>
          </a:xfrm>
          <a:prstGeom prst="bentConnector3">
            <a:avLst>
              <a:gd name="adj1" fmla="val 50000"/>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cxnSp>
        <p:nvCxnSpPr>
          <p:cNvPr id="191" name="肘形连接符 190"/>
          <p:cNvCxnSpPr>
            <a:stCxn id="139" idx="3"/>
            <a:endCxn id="142" idx="1"/>
          </p:cNvCxnSpPr>
          <p:nvPr/>
        </p:nvCxnSpPr>
        <p:spPr>
          <a:xfrm flipV="1">
            <a:off x="6313100" y="1431206"/>
            <a:ext cx="796803" cy="1402"/>
          </a:xfrm>
          <a:prstGeom prst="bentConnector3">
            <a:avLst>
              <a:gd name="adj1" fmla="val 50000"/>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cxnSp>
        <p:nvCxnSpPr>
          <p:cNvPr id="192" name="肘形连接符 191"/>
          <p:cNvCxnSpPr>
            <a:stCxn id="82" idx="3"/>
            <a:endCxn id="139" idx="1"/>
          </p:cNvCxnSpPr>
          <p:nvPr/>
        </p:nvCxnSpPr>
        <p:spPr>
          <a:xfrm>
            <a:off x="4309429" y="1430198"/>
            <a:ext cx="952471" cy="2410"/>
          </a:xfrm>
          <a:prstGeom prst="bentConnector3">
            <a:avLst>
              <a:gd name="adj1" fmla="val 50000"/>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sp>
        <p:nvSpPr>
          <p:cNvPr id="193" name="圆角矩形 181"/>
          <p:cNvSpPr/>
          <p:nvPr/>
        </p:nvSpPr>
        <p:spPr>
          <a:xfrm>
            <a:off x="991034" y="1241923"/>
            <a:ext cx="1208805" cy="378564"/>
          </a:xfrm>
          <a:prstGeom prst="flowChartPreparation">
            <a:avLst/>
          </a:prstGeom>
          <a:solidFill>
            <a:srgbClr val="1623A2"/>
          </a:solidFill>
          <a:ln>
            <a:solidFill>
              <a:srgbClr val="1623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b="1" dirty="0">
                <a:solidFill>
                  <a:schemeClr val="bg1"/>
                </a:solidFill>
              </a:rPr>
              <a:t>开始</a:t>
            </a:r>
            <a:endParaRPr kumimoji="1" lang="zh-CN" altLang="en-US" sz="1200" b="1" dirty="0">
              <a:solidFill>
                <a:schemeClr val="bg1"/>
              </a:solidFill>
            </a:endParaRPr>
          </a:p>
        </p:txBody>
      </p:sp>
      <p:cxnSp>
        <p:nvCxnSpPr>
          <p:cNvPr id="194" name="肘形连接符 193"/>
          <p:cNvCxnSpPr>
            <a:stCxn id="193" idx="3"/>
            <a:endCxn id="82" idx="1"/>
          </p:cNvCxnSpPr>
          <p:nvPr/>
        </p:nvCxnSpPr>
        <p:spPr>
          <a:xfrm flipV="1">
            <a:off x="2199839" y="1430198"/>
            <a:ext cx="1057311" cy="1007"/>
          </a:xfrm>
          <a:prstGeom prst="bentConnector3">
            <a:avLst>
              <a:gd name="adj1" fmla="val 50000"/>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sp>
        <p:nvSpPr>
          <p:cNvPr id="195" name="圆角矩形 194"/>
          <p:cNvSpPr/>
          <p:nvPr/>
        </p:nvSpPr>
        <p:spPr>
          <a:xfrm>
            <a:off x="10376848" y="1242076"/>
            <a:ext cx="1052279" cy="37624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b="1" dirty="0">
                <a:solidFill>
                  <a:schemeClr val="tx1"/>
                </a:solidFill>
                <a:latin typeface="+mn-ea"/>
              </a:rPr>
              <a:t>项目档案</a:t>
            </a:r>
            <a:endParaRPr lang="zh-CN" altLang="en-US" sz="1200" b="1" dirty="0">
              <a:solidFill>
                <a:schemeClr val="tx1"/>
              </a:solidFill>
              <a:latin typeface="+mn-ea"/>
            </a:endParaRPr>
          </a:p>
        </p:txBody>
      </p:sp>
      <p:cxnSp>
        <p:nvCxnSpPr>
          <p:cNvPr id="196" name="肘形连接符 195"/>
          <p:cNvCxnSpPr>
            <a:stCxn id="143" idx="3"/>
          </p:cNvCxnSpPr>
          <p:nvPr/>
        </p:nvCxnSpPr>
        <p:spPr>
          <a:xfrm flipV="1">
            <a:off x="9771260" y="1430198"/>
            <a:ext cx="530172" cy="1"/>
          </a:xfrm>
          <a:prstGeom prst="bentConnector3">
            <a:avLst>
              <a:gd name="adj1" fmla="val 50000"/>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sp>
        <p:nvSpPr>
          <p:cNvPr id="197" name="圆角矩形 196"/>
          <p:cNvSpPr/>
          <p:nvPr/>
        </p:nvSpPr>
        <p:spPr>
          <a:xfrm>
            <a:off x="10439306" y="3593709"/>
            <a:ext cx="1052279" cy="376243"/>
          </a:xfrm>
          <a:prstGeom prst="roundRect">
            <a:avLst/>
          </a:prstGeom>
          <a:solidFill>
            <a:srgbClr val="72B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b="1" dirty="0">
                <a:latin typeface="+mn-ea"/>
              </a:rPr>
              <a:t>项目预算</a:t>
            </a:r>
            <a:endParaRPr lang="zh-CN" altLang="en-US" sz="1200" b="1" dirty="0">
              <a:latin typeface="+mn-ea"/>
            </a:endParaRPr>
          </a:p>
        </p:txBody>
      </p:sp>
      <p:sp>
        <p:nvSpPr>
          <p:cNvPr id="198" name="圆角矩形 197"/>
          <p:cNvSpPr/>
          <p:nvPr/>
        </p:nvSpPr>
        <p:spPr>
          <a:xfrm>
            <a:off x="10434547" y="4514324"/>
            <a:ext cx="1052279" cy="376243"/>
          </a:xfrm>
          <a:prstGeom prst="roundRect">
            <a:avLst/>
          </a:prstGeom>
          <a:solidFill>
            <a:srgbClr val="72B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b="1" dirty="0">
                <a:latin typeface="+mn-ea"/>
              </a:rPr>
              <a:t>任务计划</a:t>
            </a:r>
            <a:endParaRPr lang="zh-CN" altLang="en-US" sz="1200" b="1" dirty="0">
              <a:latin typeface="+mn-ea"/>
            </a:endParaRPr>
          </a:p>
        </p:txBody>
      </p:sp>
      <p:sp>
        <p:nvSpPr>
          <p:cNvPr id="51" name="圆角矩形 50"/>
          <p:cNvSpPr/>
          <p:nvPr/>
        </p:nvSpPr>
        <p:spPr>
          <a:xfrm>
            <a:off x="8726169" y="3595614"/>
            <a:ext cx="1052279" cy="37624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b="1" dirty="0">
                <a:solidFill>
                  <a:schemeClr val="tx1"/>
                </a:solidFill>
                <a:latin typeface="+mn-ea"/>
              </a:rPr>
              <a:t>项目成本</a:t>
            </a:r>
            <a:endParaRPr lang="zh-CN" altLang="en-US" sz="1200" b="1" dirty="0">
              <a:solidFill>
                <a:schemeClr val="tx1"/>
              </a:solidFill>
              <a:latin typeface="+mn-ea"/>
            </a:endParaRPr>
          </a:p>
        </p:txBody>
      </p:sp>
      <p:sp>
        <p:nvSpPr>
          <p:cNvPr id="55" name="圆角矩形 54"/>
          <p:cNvSpPr/>
          <p:nvPr/>
        </p:nvSpPr>
        <p:spPr>
          <a:xfrm>
            <a:off x="7112431" y="3143729"/>
            <a:ext cx="1043165" cy="376243"/>
          </a:xfrm>
          <a:prstGeom prst="roundRect">
            <a:avLst/>
          </a:prstGeom>
          <a:solidFill>
            <a:srgbClr val="72B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b="1" dirty="0">
                <a:latin typeface="+mn-ea"/>
              </a:rPr>
              <a:t>采购付款</a:t>
            </a:r>
            <a:endParaRPr lang="zh-CN" altLang="en-US" sz="1200" b="1" dirty="0">
              <a:latin typeface="+mn-ea"/>
            </a:endParaRPr>
          </a:p>
        </p:txBody>
      </p:sp>
      <p:sp>
        <p:nvSpPr>
          <p:cNvPr id="62" name="圆角矩形 61"/>
          <p:cNvSpPr/>
          <p:nvPr/>
        </p:nvSpPr>
        <p:spPr>
          <a:xfrm>
            <a:off x="7109903" y="3597096"/>
            <a:ext cx="1045693" cy="376243"/>
          </a:xfrm>
          <a:prstGeom prst="roundRect">
            <a:avLst/>
          </a:prstGeom>
          <a:solidFill>
            <a:srgbClr val="72B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b="1" dirty="0">
                <a:latin typeface="+mn-ea"/>
              </a:rPr>
              <a:t>费用支出</a:t>
            </a:r>
            <a:endParaRPr lang="zh-CN" altLang="en-US" sz="1200" b="1" dirty="0">
              <a:latin typeface="+mn-ea"/>
            </a:endParaRPr>
          </a:p>
        </p:txBody>
      </p:sp>
      <p:sp>
        <p:nvSpPr>
          <p:cNvPr id="63" name="圆角矩形 62"/>
          <p:cNvSpPr/>
          <p:nvPr/>
        </p:nvSpPr>
        <p:spPr>
          <a:xfrm>
            <a:off x="7116491" y="4049201"/>
            <a:ext cx="1039106" cy="376243"/>
          </a:xfrm>
          <a:prstGeom prst="roundRect">
            <a:avLst/>
          </a:prstGeom>
          <a:solidFill>
            <a:srgbClr val="72B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b="1" dirty="0">
                <a:latin typeface="+mn-ea"/>
              </a:rPr>
              <a:t>人工成本</a:t>
            </a:r>
            <a:endParaRPr lang="zh-CN" altLang="en-US" sz="1200" b="1" dirty="0">
              <a:latin typeface="+mn-ea"/>
            </a:endParaRPr>
          </a:p>
        </p:txBody>
      </p:sp>
      <p:cxnSp>
        <p:nvCxnSpPr>
          <p:cNvPr id="64" name="肘形连接符 63"/>
          <p:cNvCxnSpPr>
            <a:stCxn id="51" idx="1"/>
            <a:endCxn id="55" idx="3"/>
          </p:cNvCxnSpPr>
          <p:nvPr/>
        </p:nvCxnSpPr>
        <p:spPr>
          <a:xfrm rot="10800000">
            <a:off x="8155597" y="3331852"/>
            <a:ext cx="570573" cy="451885"/>
          </a:xfrm>
          <a:prstGeom prst="bentConnector3">
            <a:avLst>
              <a:gd name="adj1" fmla="val 50000"/>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cxnSp>
        <p:nvCxnSpPr>
          <p:cNvPr id="67" name="肘形连接符 66"/>
          <p:cNvCxnSpPr>
            <a:stCxn id="51" idx="1"/>
            <a:endCxn id="62" idx="3"/>
          </p:cNvCxnSpPr>
          <p:nvPr/>
        </p:nvCxnSpPr>
        <p:spPr>
          <a:xfrm rot="10800000" flipV="1">
            <a:off x="8155597" y="3783736"/>
            <a:ext cx="570573" cy="1482"/>
          </a:xfrm>
          <a:prstGeom prst="bentConnector3">
            <a:avLst>
              <a:gd name="adj1" fmla="val 50000"/>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cxnSp>
        <p:nvCxnSpPr>
          <p:cNvPr id="70" name="肘形连接符 69"/>
          <p:cNvCxnSpPr>
            <a:stCxn id="51" idx="1"/>
            <a:endCxn id="63" idx="3"/>
          </p:cNvCxnSpPr>
          <p:nvPr/>
        </p:nvCxnSpPr>
        <p:spPr>
          <a:xfrm rot="10800000" flipV="1">
            <a:off x="8155597" y="3783735"/>
            <a:ext cx="570572" cy="453587"/>
          </a:xfrm>
          <a:prstGeom prst="bentConnector3">
            <a:avLst>
              <a:gd name="adj1" fmla="val 50000"/>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sp>
        <p:nvSpPr>
          <p:cNvPr id="80" name="圆角矩形 79"/>
          <p:cNvSpPr/>
          <p:nvPr/>
        </p:nvSpPr>
        <p:spPr>
          <a:xfrm>
            <a:off x="7109903" y="2578238"/>
            <a:ext cx="1045693" cy="37624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b="1" dirty="0">
                <a:solidFill>
                  <a:schemeClr val="tx1"/>
                </a:solidFill>
                <a:latin typeface="+mn-ea"/>
              </a:rPr>
              <a:t>采购合同</a:t>
            </a:r>
            <a:endParaRPr lang="zh-CN" altLang="en-US" sz="1200" b="1" dirty="0">
              <a:solidFill>
                <a:schemeClr val="tx1"/>
              </a:solidFill>
              <a:latin typeface="+mn-ea"/>
            </a:endParaRPr>
          </a:p>
        </p:txBody>
      </p:sp>
      <p:cxnSp>
        <p:nvCxnSpPr>
          <p:cNvPr id="81" name="肘形连接符 80"/>
          <p:cNvCxnSpPr>
            <a:stCxn id="80" idx="2"/>
            <a:endCxn id="55" idx="0"/>
          </p:cNvCxnSpPr>
          <p:nvPr/>
        </p:nvCxnSpPr>
        <p:spPr>
          <a:xfrm rot="16200000" flipH="1">
            <a:off x="7538758" y="3048473"/>
            <a:ext cx="189248" cy="1264"/>
          </a:xfrm>
          <a:prstGeom prst="bentConnector3">
            <a:avLst>
              <a:gd name="adj1" fmla="val 50000"/>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cxnSp>
        <p:nvCxnSpPr>
          <p:cNvPr id="95" name="肘形连接符 94"/>
          <p:cNvCxnSpPr>
            <a:stCxn id="195" idx="3"/>
            <a:endCxn id="197" idx="3"/>
          </p:cNvCxnSpPr>
          <p:nvPr/>
        </p:nvCxnSpPr>
        <p:spPr>
          <a:xfrm>
            <a:off x="11429127" y="1430198"/>
            <a:ext cx="62458" cy="2351633"/>
          </a:xfrm>
          <a:prstGeom prst="bentConnector3">
            <a:avLst>
              <a:gd name="adj1" fmla="val 466006"/>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cxnSp>
        <p:nvCxnSpPr>
          <p:cNvPr id="99" name="肘形连接符 98"/>
          <p:cNvCxnSpPr>
            <a:stCxn id="195" idx="3"/>
            <a:endCxn id="198" idx="3"/>
          </p:cNvCxnSpPr>
          <p:nvPr/>
        </p:nvCxnSpPr>
        <p:spPr>
          <a:xfrm>
            <a:off x="11429127" y="1430198"/>
            <a:ext cx="57699" cy="3272248"/>
          </a:xfrm>
          <a:prstGeom prst="bentConnector3">
            <a:avLst>
              <a:gd name="adj1" fmla="val 496194"/>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sp>
        <p:nvSpPr>
          <p:cNvPr id="122" name="圆角矩形 121"/>
          <p:cNvSpPr/>
          <p:nvPr/>
        </p:nvSpPr>
        <p:spPr>
          <a:xfrm>
            <a:off x="8721409" y="4513826"/>
            <a:ext cx="1052279" cy="37624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b="1" dirty="0">
                <a:solidFill>
                  <a:schemeClr val="tx1"/>
                </a:solidFill>
                <a:latin typeface="+mn-ea"/>
              </a:rPr>
              <a:t>任务档案</a:t>
            </a:r>
            <a:endParaRPr lang="zh-CN" altLang="en-US" sz="1200" b="1" dirty="0">
              <a:solidFill>
                <a:schemeClr val="tx1"/>
              </a:solidFill>
              <a:latin typeface="+mn-ea"/>
            </a:endParaRPr>
          </a:p>
        </p:txBody>
      </p:sp>
      <p:cxnSp>
        <p:nvCxnSpPr>
          <p:cNvPr id="123" name="肘形连接符 122"/>
          <p:cNvCxnSpPr>
            <a:stCxn id="197" idx="1"/>
            <a:endCxn id="51" idx="3"/>
          </p:cNvCxnSpPr>
          <p:nvPr/>
        </p:nvCxnSpPr>
        <p:spPr>
          <a:xfrm rot="10800000" flipV="1">
            <a:off x="9778448" y="3781830"/>
            <a:ext cx="660858" cy="1905"/>
          </a:xfrm>
          <a:prstGeom prst="bentConnector3">
            <a:avLst>
              <a:gd name="adj1" fmla="val 50000"/>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cxnSp>
        <p:nvCxnSpPr>
          <p:cNvPr id="129" name="肘形连接符 128"/>
          <p:cNvCxnSpPr>
            <a:stCxn id="198" idx="1"/>
            <a:endCxn id="122" idx="3"/>
          </p:cNvCxnSpPr>
          <p:nvPr/>
        </p:nvCxnSpPr>
        <p:spPr>
          <a:xfrm rot="10800000">
            <a:off x="9773689" y="4701948"/>
            <a:ext cx="660859" cy="498"/>
          </a:xfrm>
          <a:prstGeom prst="bentConnector3">
            <a:avLst>
              <a:gd name="adj1" fmla="val 50000"/>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sp>
        <p:nvSpPr>
          <p:cNvPr id="130" name="圆角矩形 129"/>
          <p:cNvSpPr/>
          <p:nvPr/>
        </p:nvSpPr>
        <p:spPr>
          <a:xfrm>
            <a:off x="2509925" y="4513825"/>
            <a:ext cx="4017049" cy="376243"/>
          </a:xfrm>
          <a:prstGeom prst="roundRect">
            <a:avLst/>
          </a:prstGeom>
          <a:solidFill>
            <a:srgbClr val="72B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b="1" dirty="0">
                <a:latin typeface="+mn-ea"/>
              </a:rPr>
              <a:t>工作进度报告（日志、进度、工时）</a:t>
            </a:r>
            <a:endParaRPr lang="zh-CN" altLang="en-US" sz="1200" b="1" dirty="0">
              <a:latin typeface="+mn-ea"/>
            </a:endParaRPr>
          </a:p>
        </p:txBody>
      </p:sp>
      <p:cxnSp>
        <p:nvCxnSpPr>
          <p:cNvPr id="131" name="肘形连接符 130"/>
          <p:cNvCxnSpPr>
            <a:stCxn id="62" idx="1"/>
            <a:endCxn id="130" idx="3"/>
          </p:cNvCxnSpPr>
          <p:nvPr/>
        </p:nvCxnSpPr>
        <p:spPr>
          <a:xfrm rot="10800000" flipV="1">
            <a:off x="6526975" y="3785217"/>
            <a:ext cx="582929" cy="916729"/>
          </a:xfrm>
          <a:prstGeom prst="bentConnector3">
            <a:avLst>
              <a:gd name="adj1" fmla="val 50000"/>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cxnSp>
        <p:nvCxnSpPr>
          <p:cNvPr id="132" name="肘形连接符 131"/>
          <p:cNvCxnSpPr>
            <a:stCxn id="55" idx="1"/>
            <a:endCxn id="130" idx="3"/>
          </p:cNvCxnSpPr>
          <p:nvPr/>
        </p:nvCxnSpPr>
        <p:spPr>
          <a:xfrm rot="10800000" flipV="1">
            <a:off x="6526975" y="3331851"/>
            <a:ext cx="585457" cy="1370096"/>
          </a:xfrm>
          <a:prstGeom prst="bentConnector3">
            <a:avLst>
              <a:gd name="adj1" fmla="val 50000"/>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cxnSp>
        <p:nvCxnSpPr>
          <p:cNvPr id="138" name="肘形连接符 137"/>
          <p:cNvCxnSpPr>
            <a:stCxn id="63" idx="1"/>
            <a:endCxn id="130" idx="3"/>
          </p:cNvCxnSpPr>
          <p:nvPr/>
        </p:nvCxnSpPr>
        <p:spPr>
          <a:xfrm rot="10800000" flipV="1">
            <a:off x="6526975" y="4237323"/>
            <a:ext cx="589517" cy="464624"/>
          </a:xfrm>
          <a:prstGeom prst="bentConnector3">
            <a:avLst>
              <a:gd name="adj1" fmla="val 50000"/>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sp>
        <p:nvSpPr>
          <p:cNvPr id="141" name="圆角矩形 140"/>
          <p:cNvSpPr/>
          <p:nvPr/>
        </p:nvSpPr>
        <p:spPr>
          <a:xfrm>
            <a:off x="8726477" y="2909446"/>
            <a:ext cx="1052279" cy="376243"/>
          </a:xfrm>
          <a:prstGeom prst="roundRect">
            <a:avLst/>
          </a:prstGeom>
          <a:solidFill>
            <a:srgbClr val="72B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b="1" dirty="0">
                <a:latin typeface="+mn-ea"/>
              </a:rPr>
              <a:t>预算调整</a:t>
            </a:r>
            <a:endParaRPr lang="zh-CN" altLang="en-US" sz="1200" b="1" dirty="0">
              <a:latin typeface="+mn-ea"/>
            </a:endParaRPr>
          </a:p>
        </p:txBody>
      </p:sp>
      <p:cxnSp>
        <p:nvCxnSpPr>
          <p:cNvPr id="145" name="肘形连接符 144"/>
          <p:cNvCxnSpPr>
            <a:stCxn id="141" idx="2"/>
            <a:endCxn id="51" idx="0"/>
          </p:cNvCxnSpPr>
          <p:nvPr/>
        </p:nvCxnSpPr>
        <p:spPr>
          <a:xfrm rot="5400000">
            <a:off x="9097501" y="3440497"/>
            <a:ext cx="309925" cy="308"/>
          </a:xfrm>
          <a:prstGeom prst="bentConnector3">
            <a:avLst>
              <a:gd name="adj1" fmla="val 50000"/>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sp>
        <p:nvSpPr>
          <p:cNvPr id="146" name="圆角矩形 145"/>
          <p:cNvSpPr/>
          <p:nvPr/>
        </p:nvSpPr>
        <p:spPr>
          <a:xfrm>
            <a:off x="9257687" y="5144405"/>
            <a:ext cx="1286486" cy="376243"/>
          </a:xfrm>
          <a:prstGeom prst="roundRect">
            <a:avLst/>
          </a:prstGeom>
          <a:solidFill>
            <a:srgbClr val="72B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b="1" dirty="0">
                <a:latin typeface="+mn-ea"/>
              </a:rPr>
              <a:t>停工</a:t>
            </a:r>
            <a:r>
              <a:rPr lang="en-US" altLang="zh-CN" sz="1200" b="1" dirty="0">
                <a:latin typeface="+mn-ea"/>
              </a:rPr>
              <a:t>/</a:t>
            </a:r>
            <a:r>
              <a:rPr lang="zh-CN" altLang="en-US" sz="1200" b="1" dirty="0">
                <a:latin typeface="+mn-ea"/>
              </a:rPr>
              <a:t>复工</a:t>
            </a:r>
            <a:r>
              <a:rPr lang="en-US" altLang="zh-CN" sz="1200" b="1" dirty="0">
                <a:latin typeface="+mn-ea"/>
              </a:rPr>
              <a:t>/</a:t>
            </a:r>
            <a:r>
              <a:rPr lang="zh-CN" altLang="en-US" sz="1200" b="1" dirty="0">
                <a:latin typeface="+mn-ea"/>
              </a:rPr>
              <a:t>终止</a:t>
            </a:r>
            <a:endParaRPr lang="zh-CN" altLang="en-US" sz="1200" b="1" dirty="0">
              <a:latin typeface="+mn-ea"/>
            </a:endParaRPr>
          </a:p>
        </p:txBody>
      </p:sp>
      <p:cxnSp>
        <p:nvCxnSpPr>
          <p:cNvPr id="147" name="肘形连接符 146"/>
          <p:cNvCxnSpPr>
            <a:stCxn id="146" idx="0"/>
            <a:endCxn id="122" idx="2"/>
          </p:cNvCxnSpPr>
          <p:nvPr/>
        </p:nvCxnSpPr>
        <p:spPr>
          <a:xfrm rot="16200000" flipV="1">
            <a:off x="9447072" y="4690546"/>
            <a:ext cx="254336" cy="653381"/>
          </a:xfrm>
          <a:prstGeom prst="bentConnector3">
            <a:avLst>
              <a:gd name="adj1" fmla="val 50000"/>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sp>
        <p:nvSpPr>
          <p:cNvPr id="156" name="圆角矩形 155"/>
          <p:cNvSpPr/>
          <p:nvPr/>
        </p:nvSpPr>
        <p:spPr>
          <a:xfrm>
            <a:off x="7956912" y="5144406"/>
            <a:ext cx="1022783" cy="376243"/>
          </a:xfrm>
          <a:prstGeom prst="roundRect">
            <a:avLst/>
          </a:prstGeom>
          <a:solidFill>
            <a:srgbClr val="72B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b="1" dirty="0">
                <a:latin typeface="+mn-ea"/>
              </a:rPr>
              <a:t>计划变更</a:t>
            </a:r>
            <a:endParaRPr lang="zh-CN" altLang="en-US" sz="1200" b="1" dirty="0">
              <a:latin typeface="+mn-ea"/>
            </a:endParaRPr>
          </a:p>
        </p:txBody>
      </p:sp>
      <p:cxnSp>
        <p:nvCxnSpPr>
          <p:cNvPr id="157" name="肘形连接符 156"/>
          <p:cNvCxnSpPr>
            <a:stCxn id="156" idx="0"/>
            <a:endCxn id="122" idx="2"/>
          </p:cNvCxnSpPr>
          <p:nvPr/>
        </p:nvCxnSpPr>
        <p:spPr>
          <a:xfrm rot="5400000" flipH="1" flipV="1">
            <a:off x="8730758" y="4627616"/>
            <a:ext cx="254337" cy="779245"/>
          </a:xfrm>
          <a:prstGeom prst="bentConnector3">
            <a:avLst>
              <a:gd name="adj1" fmla="val 50000"/>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cxnSp>
        <p:nvCxnSpPr>
          <p:cNvPr id="166" name="肘形连接符 165"/>
          <p:cNvCxnSpPr>
            <a:stCxn id="195" idx="3"/>
            <a:endCxn id="80" idx="3"/>
          </p:cNvCxnSpPr>
          <p:nvPr/>
        </p:nvCxnSpPr>
        <p:spPr>
          <a:xfrm flipH="1">
            <a:off x="8155596" y="1430198"/>
            <a:ext cx="3273531" cy="1336162"/>
          </a:xfrm>
          <a:prstGeom prst="bentConnector3">
            <a:avLst>
              <a:gd name="adj1" fmla="val -8711"/>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grpSp>
        <p:nvGrpSpPr>
          <p:cNvPr id="224" name="组合 223"/>
          <p:cNvGrpSpPr/>
          <p:nvPr/>
        </p:nvGrpSpPr>
        <p:grpSpPr>
          <a:xfrm>
            <a:off x="2343528" y="2763714"/>
            <a:ext cx="1366887" cy="1033683"/>
            <a:chOff x="2353688" y="2525056"/>
            <a:chExt cx="1366887" cy="1033683"/>
          </a:xfrm>
        </p:grpSpPr>
        <p:sp>
          <p:nvSpPr>
            <p:cNvPr id="15" name="圆角矩形 14"/>
            <p:cNvSpPr/>
            <p:nvPr/>
          </p:nvSpPr>
          <p:spPr>
            <a:xfrm>
              <a:off x="2353688" y="2543128"/>
              <a:ext cx="1366887" cy="1015611"/>
            </a:xfrm>
            <a:prstGeom prst="roundRect">
              <a:avLst/>
            </a:prstGeom>
            <a:solidFill>
              <a:srgbClr val="72B6FC">
                <a:alpha val="18000"/>
              </a:srgbClr>
            </a:solidFill>
            <a:ln>
              <a:solidFill>
                <a:srgbClr val="1623A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圆角矩形 108"/>
            <p:cNvSpPr/>
            <p:nvPr/>
          </p:nvSpPr>
          <p:spPr>
            <a:xfrm>
              <a:off x="2465061" y="2790299"/>
              <a:ext cx="523869" cy="236967"/>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dirty="0">
                  <a:solidFill>
                    <a:schemeClr val="tx1"/>
                  </a:solidFill>
                  <a:latin typeface="+mn-ea"/>
                </a:rPr>
                <a:t>新增</a:t>
              </a:r>
              <a:endParaRPr lang="zh-CN" altLang="en-US" sz="1200" dirty="0">
                <a:solidFill>
                  <a:schemeClr val="tx1"/>
                </a:solidFill>
                <a:latin typeface="+mn-ea"/>
              </a:endParaRPr>
            </a:p>
          </p:txBody>
        </p:sp>
        <p:sp>
          <p:nvSpPr>
            <p:cNvPr id="110" name="圆角矩形 109"/>
            <p:cNvSpPr/>
            <p:nvPr/>
          </p:nvSpPr>
          <p:spPr>
            <a:xfrm>
              <a:off x="3092008" y="2790299"/>
              <a:ext cx="523869" cy="236967"/>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dirty="0">
                  <a:solidFill>
                    <a:schemeClr val="tx1"/>
                  </a:solidFill>
                  <a:latin typeface="+mn-ea"/>
                </a:rPr>
                <a:t>处理</a:t>
              </a:r>
              <a:endParaRPr lang="zh-CN" altLang="en-US" sz="1200" dirty="0">
                <a:solidFill>
                  <a:schemeClr val="tx1"/>
                </a:solidFill>
                <a:latin typeface="+mn-ea"/>
              </a:endParaRPr>
            </a:p>
          </p:txBody>
        </p:sp>
        <p:sp>
          <p:nvSpPr>
            <p:cNvPr id="112" name="圆角矩形 111"/>
            <p:cNvSpPr/>
            <p:nvPr/>
          </p:nvSpPr>
          <p:spPr>
            <a:xfrm>
              <a:off x="2509925" y="3087480"/>
              <a:ext cx="1052279" cy="37624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b="1" dirty="0">
                  <a:solidFill>
                    <a:schemeClr val="tx1"/>
                  </a:solidFill>
                  <a:latin typeface="+mn-ea"/>
                </a:rPr>
                <a:t>问题列表</a:t>
              </a:r>
              <a:endParaRPr lang="en-US" altLang="zh-CN" sz="1200" b="1" dirty="0">
                <a:solidFill>
                  <a:schemeClr val="tx1"/>
                </a:solidFill>
                <a:latin typeface="+mn-ea"/>
              </a:endParaRPr>
            </a:p>
          </p:txBody>
        </p:sp>
        <p:sp>
          <p:nvSpPr>
            <p:cNvPr id="16" name="文本框 15"/>
            <p:cNvSpPr txBox="1"/>
            <p:nvPr/>
          </p:nvSpPr>
          <p:spPr>
            <a:xfrm>
              <a:off x="2651416" y="2525056"/>
              <a:ext cx="855249" cy="276999"/>
            </a:xfrm>
            <a:prstGeom prst="rect">
              <a:avLst/>
            </a:prstGeom>
            <a:noFill/>
          </p:spPr>
          <p:txBody>
            <a:bodyPr wrap="square" rtlCol="0">
              <a:spAutoFit/>
            </a:bodyPr>
            <a:lstStyle/>
            <a:p>
              <a:r>
                <a:rPr lang="zh-CN" altLang="en-US" sz="1200" dirty="0">
                  <a:solidFill>
                    <a:srgbClr val="1623A2"/>
                  </a:solidFill>
                </a:rPr>
                <a:t>问题管理</a:t>
              </a:r>
              <a:endParaRPr lang="zh-CN" altLang="en-US" sz="1200" dirty="0">
                <a:solidFill>
                  <a:srgbClr val="1623A2"/>
                </a:solidFill>
              </a:endParaRPr>
            </a:p>
          </p:txBody>
        </p:sp>
      </p:grpSp>
      <p:grpSp>
        <p:nvGrpSpPr>
          <p:cNvPr id="225" name="组合 224"/>
          <p:cNvGrpSpPr/>
          <p:nvPr/>
        </p:nvGrpSpPr>
        <p:grpSpPr>
          <a:xfrm>
            <a:off x="3834658" y="2763511"/>
            <a:ext cx="1366887" cy="1033887"/>
            <a:chOff x="3844818" y="2524853"/>
            <a:chExt cx="1366887" cy="1033887"/>
          </a:xfrm>
        </p:grpSpPr>
        <p:sp>
          <p:nvSpPr>
            <p:cNvPr id="90" name="圆角矩形 89"/>
            <p:cNvSpPr/>
            <p:nvPr/>
          </p:nvSpPr>
          <p:spPr>
            <a:xfrm>
              <a:off x="3844818" y="2555478"/>
              <a:ext cx="1366887" cy="1003262"/>
            </a:xfrm>
            <a:prstGeom prst="roundRect">
              <a:avLst/>
            </a:prstGeom>
            <a:solidFill>
              <a:srgbClr val="72B6FC">
                <a:alpha val="18000"/>
              </a:srgbClr>
            </a:solidFill>
            <a:ln>
              <a:solidFill>
                <a:srgbClr val="1623A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圆角矩形 105"/>
            <p:cNvSpPr/>
            <p:nvPr/>
          </p:nvSpPr>
          <p:spPr>
            <a:xfrm>
              <a:off x="3966877" y="2790299"/>
              <a:ext cx="523869" cy="236967"/>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dirty="0">
                  <a:solidFill>
                    <a:schemeClr val="tx1"/>
                  </a:solidFill>
                  <a:latin typeface="+mn-ea"/>
                </a:rPr>
                <a:t>登记</a:t>
              </a:r>
              <a:endParaRPr lang="zh-CN" altLang="en-US" sz="1200" dirty="0">
                <a:solidFill>
                  <a:schemeClr val="tx1"/>
                </a:solidFill>
                <a:latin typeface="+mn-ea"/>
              </a:endParaRPr>
            </a:p>
          </p:txBody>
        </p:sp>
        <p:sp>
          <p:nvSpPr>
            <p:cNvPr id="107" name="圆角矩形 106"/>
            <p:cNvSpPr/>
            <p:nvPr/>
          </p:nvSpPr>
          <p:spPr>
            <a:xfrm>
              <a:off x="4593824" y="2790299"/>
              <a:ext cx="523869" cy="236967"/>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dirty="0">
                  <a:solidFill>
                    <a:schemeClr val="tx1"/>
                  </a:solidFill>
                  <a:latin typeface="+mn-ea"/>
                </a:rPr>
                <a:t>更新</a:t>
              </a:r>
              <a:endParaRPr lang="zh-CN" altLang="en-US" sz="1200" dirty="0">
                <a:solidFill>
                  <a:schemeClr val="tx1"/>
                </a:solidFill>
                <a:latin typeface="+mn-ea"/>
              </a:endParaRPr>
            </a:p>
          </p:txBody>
        </p:sp>
        <p:sp>
          <p:nvSpPr>
            <p:cNvPr id="108" name="圆角矩形 107"/>
            <p:cNvSpPr/>
            <p:nvPr/>
          </p:nvSpPr>
          <p:spPr>
            <a:xfrm>
              <a:off x="4011741" y="3087480"/>
              <a:ext cx="1052279" cy="37624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b="1" dirty="0">
                  <a:solidFill>
                    <a:schemeClr val="tx1"/>
                  </a:solidFill>
                  <a:latin typeface="+mn-ea"/>
                </a:rPr>
                <a:t>风险</a:t>
              </a:r>
              <a:endParaRPr lang="en-US" altLang="zh-CN" sz="1200" b="1" dirty="0">
                <a:solidFill>
                  <a:schemeClr val="tx1"/>
                </a:solidFill>
                <a:latin typeface="+mn-ea"/>
              </a:endParaRPr>
            </a:p>
            <a:p>
              <a:pPr algn="ctr" fontAlgn="auto"/>
              <a:r>
                <a:rPr lang="zh-CN" altLang="en-US" sz="1200" b="1" dirty="0">
                  <a:solidFill>
                    <a:schemeClr val="tx1"/>
                  </a:solidFill>
                  <a:latin typeface="+mn-ea"/>
                </a:rPr>
                <a:t>登记册</a:t>
              </a:r>
              <a:endParaRPr lang="zh-CN" altLang="en-US" sz="1200" b="1" dirty="0">
                <a:solidFill>
                  <a:schemeClr val="tx1"/>
                </a:solidFill>
                <a:latin typeface="+mn-ea"/>
              </a:endParaRPr>
            </a:p>
          </p:txBody>
        </p:sp>
        <p:sp>
          <p:nvSpPr>
            <p:cNvPr id="91" name="文本框 90"/>
            <p:cNvSpPr txBox="1"/>
            <p:nvPr/>
          </p:nvSpPr>
          <p:spPr>
            <a:xfrm>
              <a:off x="4142546" y="2524853"/>
              <a:ext cx="855249" cy="276999"/>
            </a:xfrm>
            <a:prstGeom prst="rect">
              <a:avLst/>
            </a:prstGeom>
            <a:noFill/>
          </p:spPr>
          <p:txBody>
            <a:bodyPr wrap="square" rtlCol="0">
              <a:spAutoFit/>
            </a:bodyPr>
            <a:lstStyle/>
            <a:p>
              <a:r>
                <a:rPr lang="zh-CN" altLang="en-US" sz="1200" dirty="0">
                  <a:solidFill>
                    <a:srgbClr val="1623A2"/>
                  </a:solidFill>
                </a:rPr>
                <a:t>风险管理</a:t>
              </a:r>
              <a:endParaRPr lang="zh-CN" altLang="en-US" sz="1200" dirty="0">
                <a:solidFill>
                  <a:srgbClr val="1623A2"/>
                </a:solidFill>
              </a:endParaRPr>
            </a:p>
          </p:txBody>
        </p:sp>
      </p:grpSp>
      <p:grpSp>
        <p:nvGrpSpPr>
          <p:cNvPr id="226" name="组合 225"/>
          <p:cNvGrpSpPr/>
          <p:nvPr/>
        </p:nvGrpSpPr>
        <p:grpSpPr>
          <a:xfrm>
            <a:off x="5325788" y="2763112"/>
            <a:ext cx="1366887" cy="1033683"/>
            <a:chOff x="5335948" y="2524454"/>
            <a:chExt cx="1366887" cy="1033683"/>
          </a:xfrm>
        </p:grpSpPr>
        <p:sp>
          <p:nvSpPr>
            <p:cNvPr id="96" name="圆角矩形 95"/>
            <p:cNvSpPr/>
            <p:nvPr/>
          </p:nvSpPr>
          <p:spPr>
            <a:xfrm>
              <a:off x="5335948" y="2542526"/>
              <a:ext cx="1366887" cy="1015611"/>
            </a:xfrm>
            <a:prstGeom prst="roundRect">
              <a:avLst/>
            </a:prstGeom>
            <a:solidFill>
              <a:srgbClr val="72B6FC">
                <a:alpha val="18000"/>
              </a:srgbClr>
            </a:solidFill>
            <a:ln>
              <a:solidFill>
                <a:srgbClr val="1623A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圆角矩形 33"/>
            <p:cNvSpPr/>
            <p:nvPr/>
          </p:nvSpPr>
          <p:spPr>
            <a:xfrm>
              <a:off x="5429831" y="2784140"/>
              <a:ext cx="523869" cy="236967"/>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dirty="0">
                  <a:solidFill>
                    <a:schemeClr val="tx1"/>
                  </a:solidFill>
                  <a:latin typeface="+mn-ea"/>
                </a:rPr>
                <a:t>登记</a:t>
              </a:r>
              <a:endParaRPr lang="zh-CN" altLang="en-US" sz="1200" dirty="0">
                <a:solidFill>
                  <a:schemeClr val="tx1"/>
                </a:solidFill>
                <a:latin typeface="+mn-ea"/>
              </a:endParaRPr>
            </a:p>
          </p:txBody>
        </p:sp>
        <p:sp>
          <p:nvSpPr>
            <p:cNvPr id="35" name="圆角矩形 34"/>
            <p:cNvSpPr/>
            <p:nvPr/>
          </p:nvSpPr>
          <p:spPr>
            <a:xfrm>
              <a:off x="6056778" y="2784140"/>
              <a:ext cx="523869" cy="236967"/>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dirty="0">
                  <a:solidFill>
                    <a:schemeClr val="tx1"/>
                  </a:solidFill>
                  <a:latin typeface="+mn-ea"/>
                </a:rPr>
                <a:t>更新</a:t>
              </a:r>
              <a:endParaRPr lang="zh-CN" altLang="en-US" sz="1200" dirty="0">
                <a:solidFill>
                  <a:schemeClr val="tx1"/>
                </a:solidFill>
                <a:latin typeface="+mn-ea"/>
              </a:endParaRPr>
            </a:p>
          </p:txBody>
        </p:sp>
        <p:sp>
          <p:nvSpPr>
            <p:cNvPr id="102" name="圆角矩形 101"/>
            <p:cNvSpPr/>
            <p:nvPr/>
          </p:nvSpPr>
          <p:spPr>
            <a:xfrm>
              <a:off x="5474695" y="3081321"/>
              <a:ext cx="1052279" cy="37624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b="1" dirty="0">
                  <a:solidFill>
                    <a:schemeClr val="tx1"/>
                  </a:solidFill>
                  <a:latin typeface="+mn-ea"/>
                </a:rPr>
                <a:t>相关方</a:t>
              </a:r>
              <a:endParaRPr lang="en-US" altLang="zh-CN" sz="1200" b="1" dirty="0">
                <a:solidFill>
                  <a:schemeClr val="tx1"/>
                </a:solidFill>
                <a:latin typeface="+mn-ea"/>
              </a:endParaRPr>
            </a:p>
            <a:p>
              <a:pPr algn="ctr" fontAlgn="auto"/>
              <a:r>
                <a:rPr lang="zh-CN" altLang="en-US" sz="1200" b="1" dirty="0">
                  <a:solidFill>
                    <a:schemeClr val="tx1"/>
                  </a:solidFill>
                  <a:latin typeface="+mn-ea"/>
                </a:rPr>
                <a:t>登记册</a:t>
              </a:r>
              <a:endParaRPr lang="zh-CN" altLang="en-US" sz="1200" b="1" dirty="0">
                <a:solidFill>
                  <a:schemeClr val="tx1"/>
                </a:solidFill>
                <a:latin typeface="+mn-ea"/>
              </a:endParaRPr>
            </a:p>
          </p:txBody>
        </p:sp>
        <p:sp>
          <p:nvSpPr>
            <p:cNvPr id="97" name="文本框 96"/>
            <p:cNvSpPr txBox="1"/>
            <p:nvPr/>
          </p:nvSpPr>
          <p:spPr>
            <a:xfrm>
              <a:off x="5558570" y="2524454"/>
              <a:ext cx="969267" cy="276999"/>
            </a:xfrm>
            <a:prstGeom prst="rect">
              <a:avLst/>
            </a:prstGeom>
            <a:noFill/>
          </p:spPr>
          <p:txBody>
            <a:bodyPr wrap="square" rtlCol="0">
              <a:spAutoFit/>
            </a:bodyPr>
            <a:lstStyle/>
            <a:p>
              <a:r>
                <a:rPr lang="zh-CN" altLang="en-US" sz="1200" dirty="0">
                  <a:solidFill>
                    <a:srgbClr val="1623A2"/>
                  </a:solidFill>
                </a:rPr>
                <a:t>相关方管理</a:t>
              </a:r>
              <a:endParaRPr lang="zh-CN" altLang="en-US" sz="1200" dirty="0">
                <a:solidFill>
                  <a:srgbClr val="1623A2"/>
                </a:solidFill>
              </a:endParaRPr>
            </a:p>
          </p:txBody>
        </p:sp>
      </p:grpSp>
      <p:cxnSp>
        <p:nvCxnSpPr>
          <p:cNvPr id="133" name="肘形连接符 132"/>
          <p:cNvCxnSpPr>
            <a:stCxn id="80" idx="1"/>
            <a:endCxn id="130" idx="3"/>
          </p:cNvCxnSpPr>
          <p:nvPr/>
        </p:nvCxnSpPr>
        <p:spPr>
          <a:xfrm rot="10800000" flipV="1">
            <a:off x="6526975" y="2766359"/>
            <a:ext cx="582929" cy="1935587"/>
          </a:xfrm>
          <a:prstGeom prst="bentConnector3">
            <a:avLst>
              <a:gd name="adj1" fmla="val 50000"/>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cxnSp>
        <p:nvCxnSpPr>
          <p:cNvPr id="213" name="肘形连接符 212"/>
          <p:cNvCxnSpPr>
            <a:stCxn id="122" idx="1"/>
            <a:endCxn id="130" idx="3"/>
          </p:cNvCxnSpPr>
          <p:nvPr/>
        </p:nvCxnSpPr>
        <p:spPr>
          <a:xfrm rot="10800000">
            <a:off x="6526975" y="4701948"/>
            <a:ext cx="2194435" cy="1"/>
          </a:xfrm>
          <a:prstGeom prst="bentConnector3">
            <a:avLst>
              <a:gd name="adj1" fmla="val 50000"/>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grpSp>
        <p:nvGrpSpPr>
          <p:cNvPr id="223" name="组合 222"/>
          <p:cNvGrpSpPr/>
          <p:nvPr/>
        </p:nvGrpSpPr>
        <p:grpSpPr>
          <a:xfrm>
            <a:off x="852398" y="2763112"/>
            <a:ext cx="1366887" cy="1033683"/>
            <a:chOff x="862558" y="2524454"/>
            <a:chExt cx="1366887" cy="1033683"/>
          </a:xfrm>
        </p:grpSpPr>
        <p:sp>
          <p:nvSpPr>
            <p:cNvPr id="221" name="圆角矩形 220"/>
            <p:cNvSpPr/>
            <p:nvPr/>
          </p:nvSpPr>
          <p:spPr>
            <a:xfrm>
              <a:off x="862558" y="2542526"/>
              <a:ext cx="1366887" cy="1015611"/>
            </a:xfrm>
            <a:prstGeom prst="roundRect">
              <a:avLst/>
            </a:prstGeom>
            <a:solidFill>
              <a:srgbClr val="72B6FC">
                <a:alpha val="18000"/>
              </a:srgbClr>
            </a:solidFill>
            <a:ln>
              <a:solidFill>
                <a:srgbClr val="1623A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8" name="圆角矩形 217"/>
            <p:cNvSpPr/>
            <p:nvPr/>
          </p:nvSpPr>
          <p:spPr>
            <a:xfrm>
              <a:off x="973931" y="2789697"/>
              <a:ext cx="523869" cy="236967"/>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dirty="0">
                  <a:solidFill>
                    <a:schemeClr val="tx1"/>
                  </a:solidFill>
                  <a:latin typeface="+mn-ea"/>
                </a:rPr>
                <a:t>通知</a:t>
              </a:r>
              <a:endParaRPr lang="zh-CN" altLang="en-US" sz="1200" dirty="0">
                <a:solidFill>
                  <a:schemeClr val="tx1"/>
                </a:solidFill>
                <a:latin typeface="+mn-ea"/>
              </a:endParaRPr>
            </a:p>
          </p:txBody>
        </p:sp>
        <p:sp>
          <p:nvSpPr>
            <p:cNvPr id="219" name="圆角矩形 218"/>
            <p:cNvSpPr/>
            <p:nvPr/>
          </p:nvSpPr>
          <p:spPr>
            <a:xfrm>
              <a:off x="1600878" y="2789697"/>
              <a:ext cx="523869" cy="236967"/>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dirty="0">
                  <a:solidFill>
                    <a:schemeClr val="tx1"/>
                  </a:solidFill>
                  <a:latin typeface="+mn-ea"/>
                </a:rPr>
                <a:t>反馈</a:t>
              </a:r>
              <a:endParaRPr lang="zh-CN" altLang="en-US" sz="1200" dirty="0">
                <a:solidFill>
                  <a:schemeClr val="tx1"/>
                </a:solidFill>
                <a:latin typeface="+mn-ea"/>
              </a:endParaRPr>
            </a:p>
          </p:txBody>
        </p:sp>
        <p:sp>
          <p:nvSpPr>
            <p:cNvPr id="220" name="圆角矩形 219"/>
            <p:cNvSpPr/>
            <p:nvPr/>
          </p:nvSpPr>
          <p:spPr>
            <a:xfrm>
              <a:off x="1018795" y="3086878"/>
              <a:ext cx="1052279" cy="37624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b="1" dirty="0">
                  <a:solidFill>
                    <a:schemeClr val="tx1"/>
                  </a:solidFill>
                  <a:latin typeface="+mn-ea"/>
                </a:rPr>
                <a:t>整改清单</a:t>
              </a:r>
              <a:endParaRPr lang="en-US" altLang="zh-CN" sz="1200" b="1" dirty="0">
                <a:solidFill>
                  <a:schemeClr val="tx1"/>
                </a:solidFill>
                <a:latin typeface="+mn-ea"/>
              </a:endParaRPr>
            </a:p>
          </p:txBody>
        </p:sp>
        <p:sp>
          <p:nvSpPr>
            <p:cNvPr id="222" name="文本框 221"/>
            <p:cNvSpPr txBox="1"/>
            <p:nvPr/>
          </p:nvSpPr>
          <p:spPr>
            <a:xfrm>
              <a:off x="1160286" y="2524454"/>
              <a:ext cx="855249" cy="276999"/>
            </a:xfrm>
            <a:prstGeom prst="rect">
              <a:avLst/>
            </a:prstGeom>
            <a:noFill/>
          </p:spPr>
          <p:txBody>
            <a:bodyPr wrap="square" rtlCol="0">
              <a:spAutoFit/>
            </a:bodyPr>
            <a:lstStyle/>
            <a:p>
              <a:r>
                <a:rPr lang="zh-CN" altLang="en-US" sz="1200" dirty="0">
                  <a:solidFill>
                    <a:srgbClr val="1623A2"/>
                  </a:solidFill>
                </a:rPr>
                <a:t>质量管理</a:t>
              </a:r>
              <a:endParaRPr lang="zh-CN" altLang="en-US" sz="1200" dirty="0">
                <a:solidFill>
                  <a:srgbClr val="1623A2"/>
                </a:solidFill>
              </a:endParaRPr>
            </a:p>
          </p:txBody>
        </p:sp>
      </p:grpSp>
      <p:cxnSp>
        <p:nvCxnSpPr>
          <p:cNvPr id="242" name="肘形连接符 241"/>
          <p:cNvCxnSpPr>
            <a:stCxn id="221" idx="2"/>
            <a:endCxn id="130" idx="0"/>
          </p:cNvCxnSpPr>
          <p:nvPr/>
        </p:nvCxnSpPr>
        <p:spPr>
          <a:xfrm rot="16200000" flipH="1">
            <a:off x="2668631" y="2664006"/>
            <a:ext cx="717030" cy="2982608"/>
          </a:xfrm>
          <a:prstGeom prst="bentConnector3">
            <a:avLst>
              <a:gd name="adj1" fmla="val 50000"/>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cxnSp>
        <p:nvCxnSpPr>
          <p:cNvPr id="245" name="肘形连接符 244"/>
          <p:cNvCxnSpPr>
            <a:stCxn id="15" idx="2"/>
            <a:endCxn id="130" idx="0"/>
          </p:cNvCxnSpPr>
          <p:nvPr/>
        </p:nvCxnSpPr>
        <p:spPr>
          <a:xfrm rot="16200000" flipH="1">
            <a:off x="3414497" y="3409872"/>
            <a:ext cx="716428" cy="1491478"/>
          </a:xfrm>
          <a:prstGeom prst="bentConnector3">
            <a:avLst>
              <a:gd name="adj1" fmla="val 50000"/>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cxnSp>
        <p:nvCxnSpPr>
          <p:cNvPr id="248" name="肘形连接符 247"/>
          <p:cNvCxnSpPr>
            <a:stCxn id="90" idx="2"/>
            <a:endCxn id="130" idx="0"/>
          </p:cNvCxnSpPr>
          <p:nvPr/>
        </p:nvCxnSpPr>
        <p:spPr>
          <a:xfrm rot="16200000" flipH="1">
            <a:off x="4160063" y="4155437"/>
            <a:ext cx="716427" cy="348"/>
          </a:xfrm>
          <a:prstGeom prst="bentConnector3">
            <a:avLst>
              <a:gd name="adj1" fmla="val 50000"/>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cxnSp>
        <p:nvCxnSpPr>
          <p:cNvPr id="252" name="肘形连接符 251"/>
          <p:cNvCxnSpPr>
            <a:stCxn id="96" idx="2"/>
            <a:endCxn id="130" idx="0"/>
          </p:cNvCxnSpPr>
          <p:nvPr/>
        </p:nvCxnSpPr>
        <p:spPr>
          <a:xfrm rot="5400000">
            <a:off x="4905326" y="3409919"/>
            <a:ext cx="717030" cy="1490782"/>
          </a:xfrm>
          <a:prstGeom prst="bentConnector3">
            <a:avLst>
              <a:gd name="adj1" fmla="val 50000"/>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sp>
        <p:nvSpPr>
          <p:cNvPr id="257" name="圆角矩形 256"/>
          <p:cNvSpPr/>
          <p:nvPr/>
        </p:nvSpPr>
        <p:spPr>
          <a:xfrm>
            <a:off x="719508" y="2458096"/>
            <a:ext cx="11186742" cy="3152661"/>
          </a:xfrm>
          <a:prstGeom prst="roundRect">
            <a:avLst/>
          </a:prstGeom>
          <a:noFill/>
          <a:ln>
            <a:solidFill>
              <a:srgbClr val="1623A2"/>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zh-CN" altLang="en-US" sz="15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endParaRPr>
          </a:p>
        </p:txBody>
      </p:sp>
      <p:sp>
        <p:nvSpPr>
          <p:cNvPr id="258" name="圆角矩形 257"/>
          <p:cNvSpPr/>
          <p:nvPr/>
        </p:nvSpPr>
        <p:spPr>
          <a:xfrm>
            <a:off x="3988075" y="5150997"/>
            <a:ext cx="1052279" cy="37624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b="1" dirty="0">
                <a:solidFill>
                  <a:schemeClr val="tx1"/>
                </a:solidFill>
                <a:latin typeface="+mn-ea"/>
              </a:rPr>
              <a:t>报告档案</a:t>
            </a:r>
            <a:endParaRPr lang="zh-CN" altLang="en-US" sz="1200" b="1" dirty="0">
              <a:solidFill>
                <a:schemeClr val="tx1"/>
              </a:solidFill>
              <a:latin typeface="+mn-ea"/>
            </a:endParaRPr>
          </a:p>
        </p:txBody>
      </p:sp>
      <p:cxnSp>
        <p:nvCxnSpPr>
          <p:cNvPr id="259" name="肘形连接符 258"/>
          <p:cNvCxnSpPr>
            <a:stCxn id="130" idx="2"/>
            <a:endCxn id="258" idx="0"/>
          </p:cNvCxnSpPr>
          <p:nvPr/>
        </p:nvCxnSpPr>
        <p:spPr>
          <a:xfrm rot="5400000">
            <a:off x="4385869" y="5018415"/>
            <a:ext cx="260929" cy="4235"/>
          </a:xfrm>
          <a:prstGeom prst="bentConnector3">
            <a:avLst>
              <a:gd name="adj1" fmla="val 50000"/>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sp>
        <p:nvSpPr>
          <p:cNvPr id="262" name="圆角矩形 261"/>
          <p:cNvSpPr/>
          <p:nvPr/>
        </p:nvSpPr>
        <p:spPr>
          <a:xfrm>
            <a:off x="709548" y="5728949"/>
            <a:ext cx="11186742" cy="928621"/>
          </a:xfrm>
          <a:prstGeom prst="roundRect">
            <a:avLst/>
          </a:prstGeom>
          <a:noFill/>
          <a:ln>
            <a:solidFill>
              <a:srgbClr val="1623A2"/>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zh-CN" altLang="en-US" sz="15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endParaRPr>
          </a:p>
        </p:txBody>
      </p:sp>
      <p:sp>
        <p:nvSpPr>
          <p:cNvPr id="263" name="圆角矩形 262"/>
          <p:cNvSpPr/>
          <p:nvPr/>
        </p:nvSpPr>
        <p:spPr>
          <a:xfrm>
            <a:off x="3988076" y="6002816"/>
            <a:ext cx="1052279" cy="376243"/>
          </a:xfrm>
          <a:prstGeom prst="roundRect">
            <a:avLst/>
          </a:prstGeom>
          <a:solidFill>
            <a:srgbClr val="72B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b="1" dirty="0">
                <a:latin typeface="+mn-ea"/>
              </a:rPr>
              <a:t>项目验收</a:t>
            </a:r>
            <a:endParaRPr lang="zh-CN" altLang="en-US" sz="1200" b="1" dirty="0">
              <a:latin typeface="+mn-ea"/>
            </a:endParaRPr>
          </a:p>
        </p:txBody>
      </p:sp>
      <p:sp>
        <p:nvSpPr>
          <p:cNvPr id="264" name="圆角矩形 181"/>
          <p:cNvSpPr/>
          <p:nvPr/>
        </p:nvSpPr>
        <p:spPr>
          <a:xfrm>
            <a:off x="10356283" y="5999006"/>
            <a:ext cx="1208805" cy="378564"/>
          </a:xfrm>
          <a:prstGeom prst="flowChartPreparation">
            <a:avLst/>
          </a:prstGeom>
          <a:solidFill>
            <a:srgbClr val="1623A2"/>
          </a:solidFill>
          <a:ln>
            <a:solidFill>
              <a:srgbClr val="1623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b="1" dirty="0">
                <a:solidFill>
                  <a:schemeClr val="bg1"/>
                </a:solidFill>
              </a:rPr>
              <a:t>结束</a:t>
            </a:r>
            <a:endParaRPr kumimoji="1" lang="zh-CN" altLang="en-US" sz="1200" b="1" dirty="0">
              <a:solidFill>
                <a:schemeClr val="bg1"/>
              </a:solidFill>
            </a:endParaRPr>
          </a:p>
        </p:txBody>
      </p:sp>
      <p:cxnSp>
        <p:nvCxnSpPr>
          <p:cNvPr id="272" name="肘形连接符 271"/>
          <p:cNvCxnSpPr>
            <a:stCxn id="258" idx="2"/>
            <a:endCxn id="263" idx="0"/>
          </p:cNvCxnSpPr>
          <p:nvPr/>
        </p:nvCxnSpPr>
        <p:spPr>
          <a:xfrm rot="16200000" flipH="1">
            <a:off x="4276427" y="5765027"/>
            <a:ext cx="475576" cy="1"/>
          </a:xfrm>
          <a:prstGeom prst="bentConnector3">
            <a:avLst>
              <a:gd name="adj1" fmla="val 50000"/>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cxnSp>
        <p:nvCxnSpPr>
          <p:cNvPr id="282" name="肘形连接符 281"/>
          <p:cNvCxnSpPr>
            <a:stCxn id="263" idx="3"/>
            <a:endCxn id="87" idx="1"/>
          </p:cNvCxnSpPr>
          <p:nvPr/>
        </p:nvCxnSpPr>
        <p:spPr>
          <a:xfrm flipV="1">
            <a:off x="5040355" y="6189033"/>
            <a:ext cx="527204" cy="1905"/>
          </a:xfrm>
          <a:prstGeom prst="bentConnector3">
            <a:avLst>
              <a:gd name="adj1" fmla="val 50000"/>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sp>
        <p:nvSpPr>
          <p:cNvPr id="87" name="圆角矩形 86"/>
          <p:cNvSpPr/>
          <p:nvPr/>
        </p:nvSpPr>
        <p:spPr>
          <a:xfrm>
            <a:off x="5567559" y="6000911"/>
            <a:ext cx="1052279" cy="37624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b="1" dirty="0">
                <a:solidFill>
                  <a:schemeClr val="tx1"/>
                </a:solidFill>
                <a:latin typeface="+mn-ea"/>
              </a:rPr>
              <a:t>文件归档</a:t>
            </a:r>
            <a:endParaRPr lang="zh-CN" altLang="en-US" sz="1200" b="1" dirty="0">
              <a:solidFill>
                <a:schemeClr val="tx1"/>
              </a:solidFill>
              <a:latin typeface="+mn-ea"/>
            </a:endParaRPr>
          </a:p>
        </p:txBody>
      </p:sp>
      <p:sp>
        <p:nvSpPr>
          <p:cNvPr id="88" name="圆角矩形 87"/>
          <p:cNvSpPr/>
          <p:nvPr/>
        </p:nvSpPr>
        <p:spPr>
          <a:xfrm>
            <a:off x="8726524" y="6002816"/>
            <a:ext cx="1052279" cy="37624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b="1" dirty="0">
                <a:solidFill>
                  <a:schemeClr val="tx1"/>
                </a:solidFill>
                <a:latin typeface="+mn-ea"/>
              </a:rPr>
              <a:t>知识转化</a:t>
            </a:r>
            <a:endParaRPr lang="zh-CN" altLang="en-US" sz="1200" b="1" dirty="0">
              <a:solidFill>
                <a:schemeClr val="tx1"/>
              </a:solidFill>
              <a:latin typeface="+mn-ea"/>
            </a:endParaRPr>
          </a:p>
        </p:txBody>
      </p:sp>
      <p:sp>
        <p:nvSpPr>
          <p:cNvPr id="101" name="圆角矩形 100"/>
          <p:cNvSpPr/>
          <p:nvPr/>
        </p:nvSpPr>
        <p:spPr>
          <a:xfrm>
            <a:off x="7147042" y="5999006"/>
            <a:ext cx="1052279" cy="37624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200" b="1" dirty="0">
                <a:solidFill>
                  <a:schemeClr val="tx1"/>
                </a:solidFill>
                <a:latin typeface="+mn-ea"/>
              </a:rPr>
              <a:t>成果利用</a:t>
            </a:r>
            <a:endParaRPr lang="zh-CN" altLang="en-US" sz="1200" b="1" dirty="0">
              <a:solidFill>
                <a:schemeClr val="tx1"/>
              </a:solidFill>
              <a:latin typeface="+mn-ea"/>
            </a:endParaRPr>
          </a:p>
        </p:txBody>
      </p:sp>
      <p:cxnSp>
        <p:nvCxnSpPr>
          <p:cNvPr id="103" name="肘形连接符 102"/>
          <p:cNvCxnSpPr>
            <a:stCxn id="87" idx="3"/>
            <a:endCxn id="101" idx="1"/>
          </p:cNvCxnSpPr>
          <p:nvPr/>
        </p:nvCxnSpPr>
        <p:spPr>
          <a:xfrm flipV="1">
            <a:off x="6619838" y="6187128"/>
            <a:ext cx="527204" cy="1905"/>
          </a:xfrm>
          <a:prstGeom prst="bentConnector3">
            <a:avLst>
              <a:gd name="adj1" fmla="val 50000"/>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cxnSp>
        <p:nvCxnSpPr>
          <p:cNvPr id="104" name="肘形连接符 103"/>
          <p:cNvCxnSpPr>
            <a:stCxn id="101" idx="3"/>
            <a:endCxn id="88" idx="1"/>
          </p:cNvCxnSpPr>
          <p:nvPr/>
        </p:nvCxnSpPr>
        <p:spPr>
          <a:xfrm>
            <a:off x="8199321" y="6187128"/>
            <a:ext cx="527203" cy="3810"/>
          </a:xfrm>
          <a:prstGeom prst="bentConnector3">
            <a:avLst>
              <a:gd name="adj1" fmla="val 50000"/>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cxnSp>
        <p:nvCxnSpPr>
          <p:cNvPr id="111" name="肘形连接符 110"/>
          <p:cNvCxnSpPr>
            <a:stCxn id="88" idx="3"/>
            <a:endCxn id="264" idx="1"/>
          </p:cNvCxnSpPr>
          <p:nvPr/>
        </p:nvCxnSpPr>
        <p:spPr>
          <a:xfrm flipV="1">
            <a:off x="9778803" y="6188288"/>
            <a:ext cx="577480" cy="2650"/>
          </a:xfrm>
          <a:prstGeom prst="bentConnector3">
            <a:avLst>
              <a:gd name="adj1" fmla="val 50000"/>
            </a:avLst>
          </a:prstGeom>
          <a:ln>
            <a:solidFill>
              <a:srgbClr val="0090EF"/>
            </a:solidFill>
            <a:tailEnd type="triangle"/>
          </a:ln>
        </p:spPr>
        <p:style>
          <a:lnRef idx="1">
            <a:schemeClr val="accent6"/>
          </a:lnRef>
          <a:fillRef idx="0">
            <a:schemeClr val="accent6"/>
          </a:fillRef>
          <a:effectRef idx="0">
            <a:schemeClr val="accent6"/>
          </a:effectRef>
          <a:fontRef idx="minor">
            <a:schemeClr val="tx1"/>
          </a:fontRef>
        </p:style>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矩形 66"/>
          <p:cNvSpPr/>
          <p:nvPr/>
        </p:nvSpPr>
        <p:spPr>
          <a:xfrm rot="5400000">
            <a:off x="4903951" y="-2751300"/>
            <a:ext cx="2384098" cy="12192000"/>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pic>
        <p:nvPicPr>
          <p:cNvPr id="127" name="图片 126"/>
          <p:cNvPicPr>
            <a:picLocks noChangeAspect="1"/>
          </p:cNvPicPr>
          <p:nvPr/>
        </p:nvPicPr>
        <p:blipFill rotWithShape="1">
          <a:blip r:embed="rId1" cstate="hqprint">
            <a:alphaModFix amt="12000"/>
          </a:blip>
          <a:srcRect/>
          <a:stretch>
            <a:fillRect/>
          </a:stretch>
        </p:blipFill>
        <p:spPr>
          <a:xfrm>
            <a:off x="-4" y="2152652"/>
            <a:ext cx="12192000" cy="2384098"/>
          </a:xfrm>
          <a:prstGeom prst="rect">
            <a:avLst/>
          </a:prstGeom>
        </p:spPr>
      </p:pic>
      <p:sp>
        <p:nvSpPr>
          <p:cNvPr id="125" name="矩形 124"/>
          <p:cNvSpPr/>
          <p:nvPr/>
        </p:nvSpPr>
        <p:spPr>
          <a:xfrm>
            <a:off x="545184" y="2690065"/>
            <a:ext cx="3974344" cy="1309269"/>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en-US" altLang="zh-CN" sz="7200" b="1" spc="300">
                <a:gradFill>
                  <a:gsLst>
                    <a:gs pos="41000">
                      <a:srgbClr val="FFFFFF"/>
                    </a:gs>
                    <a:gs pos="96000">
                      <a:srgbClr val="FFFFFF">
                        <a:lumMod val="85000"/>
                      </a:srgbClr>
                    </a:gs>
                  </a:gsLst>
                  <a:lin ang="5400000" scaled="0"/>
                </a:gradFill>
                <a:latin typeface="Arial" panose="020B0604020202020204" pitchFamily="34" charset="0"/>
                <a:ea typeface="微软雅黑" panose="020B0503020204020204" charset="-122"/>
              </a:rPr>
              <a:t>5</a:t>
            </a:r>
            <a:endParaRPr kumimoji="0" lang="zh-CN" altLang="en-US" sz="7200" b="1" i="0" u="none" strike="noStrike" kern="1200" cap="none" spc="300" normalizeH="0" baseline="0" noProof="0" dirty="0">
              <a:ln>
                <a:noFill/>
              </a:ln>
              <a:gradFill>
                <a:gsLst>
                  <a:gs pos="41000">
                    <a:srgbClr val="FFFFFF"/>
                  </a:gs>
                  <a:gs pos="96000">
                    <a:srgbClr val="FFFFFF">
                      <a:lumMod val="85000"/>
                    </a:srgbClr>
                  </a:gs>
                </a:gsLst>
                <a:lin ang="5400000" scaled="0"/>
              </a:gradFill>
              <a:effectLst/>
              <a:uLnTx/>
              <a:uFillTx/>
              <a:latin typeface="Arial" panose="020B0604020202020204" pitchFamily="34" charset="0"/>
              <a:ea typeface="微软雅黑" panose="020B0503020204020204" charset="-122"/>
              <a:cs typeface="+mn-cs"/>
            </a:endParaRPr>
          </a:p>
        </p:txBody>
      </p:sp>
      <p:sp>
        <p:nvSpPr>
          <p:cNvPr id="126" name="矩形 125"/>
          <p:cNvSpPr/>
          <p:nvPr/>
        </p:nvSpPr>
        <p:spPr>
          <a:xfrm>
            <a:off x="6701492" y="3011146"/>
            <a:ext cx="2236510"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mn-cs"/>
              </a:rPr>
              <a:t>采购管理</a:t>
            </a:r>
            <a:endParaRPr kumimoji="0" lang="en-US" altLang="zh-CN" sz="4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757978" y="2345311"/>
            <a:ext cx="995987" cy="3228248"/>
          </a:xfrm>
          <a:prstGeom prst="rect">
            <a:avLst/>
          </a:prstGeom>
          <a:solidFill>
            <a:srgbClr val="5FC8BA"/>
          </a:solidFill>
          <a:ln w="6350" cap="flat" cmpd="sng" algn="ctr">
            <a:noFill/>
            <a:prstDash val="solid"/>
            <a:miter lim="800000"/>
          </a:ln>
          <a:effectLst/>
        </p:spPr>
        <p:txBody>
          <a:bodyPr vert="horz" lIns="91424" tIns="45713" rIns="91424" bIns="45713" anchor="t"/>
          <a:lstStyle/>
          <a:p>
            <a:pPr algn="ctr" defTabSz="913765"/>
            <a:r>
              <a:rPr lang="en-US" altLang="zh-CN" sz="1465" b="1" kern="0" dirty="0">
                <a:solidFill>
                  <a:srgbClr val="FFFFFF"/>
                </a:solidFill>
                <a:latin typeface="Arial" panose="020B0604020202020204" pitchFamily="34" charset="0"/>
                <a:ea typeface="微软雅黑" panose="020B0503020204020204" charset="-122"/>
              </a:rPr>
              <a:t>ERP</a:t>
            </a:r>
            <a:r>
              <a:rPr lang="zh-CN" altLang="en-US" sz="1465" b="1" kern="0" dirty="0">
                <a:solidFill>
                  <a:srgbClr val="FFFFFF"/>
                </a:solidFill>
                <a:latin typeface="Arial" panose="020B0604020202020204" pitchFamily="34" charset="0"/>
                <a:ea typeface="微软雅黑" panose="020B0503020204020204" charset="-122"/>
              </a:rPr>
              <a:t>对接</a:t>
            </a:r>
            <a:endParaRPr lang="en-US" altLang="zh-CN" sz="1465" b="1" kern="0" dirty="0">
              <a:solidFill>
                <a:srgbClr val="FFFFFF"/>
              </a:solidFill>
              <a:latin typeface="Arial" panose="020B0604020202020204" pitchFamily="34" charset="0"/>
              <a:ea typeface="微软雅黑" panose="020B0503020204020204" charset="-122"/>
            </a:endParaRPr>
          </a:p>
        </p:txBody>
      </p:sp>
      <p:sp>
        <p:nvSpPr>
          <p:cNvPr id="37" name="矩形 36"/>
          <p:cNvSpPr/>
          <p:nvPr/>
        </p:nvSpPr>
        <p:spPr>
          <a:xfrm>
            <a:off x="402529" y="2333153"/>
            <a:ext cx="776605" cy="3264535"/>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spcAft>
                <a:spcPct val="0"/>
              </a:spcAft>
            </a:pPr>
            <a:r>
              <a:rPr lang="zh-CN" altLang="en-US" sz="1200" dirty="0">
                <a:solidFill>
                  <a:srgbClr val="FFFFFF"/>
                </a:solidFill>
                <a:latin typeface="Arial" panose="020B0604020202020204" pitchFamily="34" charset="0"/>
                <a:ea typeface="微软雅黑" panose="020B0503020204020204" charset="-122"/>
              </a:rPr>
              <a:t>应用层</a:t>
            </a:r>
            <a:endParaRPr lang="zh-CN" altLang="en-US" sz="1200" dirty="0">
              <a:solidFill>
                <a:srgbClr val="FFFFFF"/>
              </a:solidFill>
              <a:latin typeface="Arial" panose="020B0604020202020204" pitchFamily="34" charset="0"/>
              <a:ea typeface="微软雅黑" panose="020B0503020204020204" charset="-122"/>
            </a:endParaRPr>
          </a:p>
        </p:txBody>
      </p:sp>
      <p:sp>
        <p:nvSpPr>
          <p:cNvPr id="38" name="矩形 37"/>
          <p:cNvSpPr/>
          <p:nvPr/>
        </p:nvSpPr>
        <p:spPr>
          <a:xfrm>
            <a:off x="405069" y="1627668"/>
            <a:ext cx="787400" cy="624205"/>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spcAft>
                <a:spcPct val="0"/>
              </a:spcAft>
            </a:pPr>
            <a:r>
              <a:rPr lang="zh-CN" altLang="en-US" sz="1200" dirty="0">
                <a:solidFill>
                  <a:srgbClr val="FFFFFF"/>
                </a:solidFill>
                <a:latin typeface="Arial" panose="020B0604020202020204" pitchFamily="34" charset="0"/>
                <a:ea typeface="微软雅黑" panose="020B0503020204020204" charset="-122"/>
              </a:rPr>
              <a:t>用户层</a:t>
            </a:r>
            <a:endParaRPr lang="zh-CN" altLang="en-US" sz="1200" dirty="0">
              <a:solidFill>
                <a:srgbClr val="FFFFFF"/>
              </a:solidFill>
              <a:latin typeface="Arial" panose="020B0604020202020204" pitchFamily="34" charset="0"/>
              <a:ea typeface="微软雅黑" panose="020B0503020204020204" charset="-122"/>
            </a:endParaRPr>
          </a:p>
        </p:txBody>
      </p:sp>
      <p:sp>
        <p:nvSpPr>
          <p:cNvPr id="43" name="矩形 42"/>
          <p:cNvSpPr/>
          <p:nvPr/>
        </p:nvSpPr>
        <p:spPr>
          <a:xfrm>
            <a:off x="1270573" y="2333153"/>
            <a:ext cx="9336457" cy="3264535"/>
          </a:xfrm>
          <a:prstGeom prst="rect">
            <a:avLst/>
          </a:prstGeom>
          <a:solidFill>
            <a:schemeClr val="bg1">
              <a:lumMod val="95000"/>
            </a:schemeClr>
          </a:solidFill>
          <a:ln>
            <a:solidFill>
              <a:srgbClr val="F3F4F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zh-CN" altLang="en-US" sz="1000" dirty="0">
              <a:solidFill>
                <a:srgbClr val="0065FB"/>
              </a:solidFill>
              <a:latin typeface="微软雅黑" panose="020B0503020204020204" charset="-122"/>
              <a:ea typeface="微软雅黑" panose="020B0503020204020204" charset="-122"/>
            </a:endParaRPr>
          </a:p>
        </p:txBody>
      </p:sp>
      <p:sp>
        <p:nvSpPr>
          <p:cNvPr id="50" name="矩形 49"/>
          <p:cNvSpPr/>
          <p:nvPr/>
        </p:nvSpPr>
        <p:spPr>
          <a:xfrm>
            <a:off x="1322009" y="2523018"/>
            <a:ext cx="1569085" cy="356559"/>
          </a:xfrm>
          <a:prstGeom prst="rect">
            <a:avLst/>
          </a:prstGeom>
          <a:solidFill>
            <a:srgbClr val="305EB6"/>
          </a:solidFill>
          <a:ln w="6350" cap="flat" cmpd="sng" algn="ctr">
            <a:noFill/>
            <a:prstDash val="solid"/>
            <a:miter lim="800000"/>
          </a:ln>
          <a:effectLst/>
        </p:spPr>
        <p:txBody>
          <a:bodyPr vert="horz" lIns="91424" tIns="45713" rIns="91424" bIns="45713" anchor="t"/>
          <a:lstStyle/>
          <a:p>
            <a:pPr algn="ctr" defTabSz="913765"/>
            <a:r>
              <a:rPr lang="zh-CN" altLang="en-US" sz="1465" b="1" kern="0" dirty="0">
                <a:solidFill>
                  <a:srgbClr val="FFFFFF"/>
                </a:solidFill>
                <a:latin typeface="Arial" panose="020B0604020202020204" pitchFamily="34" charset="0"/>
                <a:ea typeface="微软雅黑" panose="020B0503020204020204" charset="-122"/>
              </a:rPr>
              <a:t>基础数据</a:t>
            </a:r>
            <a:endParaRPr lang="zh-CN" altLang="en-US" sz="1465" b="1" kern="0" dirty="0">
              <a:solidFill>
                <a:srgbClr val="FFFFFF"/>
              </a:solidFill>
              <a:latin typeface="Arial" panose="020B0604020202020204" pitchFamily="34" charset="0"/>
              <a:ea typeface="微软雅黑" panose="020B0503020204020204" charset="-122"/>
            </a:endParaRPr>
          </a:p>
        </p:txBody>
      </p:sp>
      <p:sp>
        <p:nvSpPr>
          <p:cNvPr id="51" name="Rectangle 15"/>
          <p:cNvSpPr>
            <a:spLocks noChangeArrowheads="1"/>
          </p:cNvSpPr>
          <p:nvPr/>
        </p:nvSpPr>
        <p:spPr bwMode="auto">
          <a:xfrm>
            <a:off x="1399483" y="3129486"/>
            <a:ext cx="1426277" cy="356894"/>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项目档案</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52" name="Rectangle 15"/>
          <p:cNvSpPr>
            <a:spLocks noChangeArrowheads="1"/>
          </p:cNvSpPr>
          <p:nvPr/>
        </p:nvSpPr>
        <p:spPr bwMode="auto">
          <a:xfrm>
            <a:off x="1399483" y="3629266"/>
            <a:ext cx="1426277" cy="339113"/>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物资档案</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53" name="Rectangle 15"/>
          <p:cNvSpPr>
            <a:spLocks noChangeArrowheads="1"/>
          </p:cNvSpPr>
          <p:nvPr/>
        </p:nvSpPr>
        <p:spPr bwMode="auto">
          <a:xfrm>
            <a:off x="1399483" y="4099198"/>
            <a:ext cx="1426277" cy="360706"/>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客户档案</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54" name="Rectangle 15"/>
          <p:cNvSpPr>
            <a:spLocks noChangeArrowheads="1"/>
          </p:cNvSpPr>
          <p:nvPr/>
        </p:nvSpPr>
        <p:spPr bwMode="auto">
          <a:xfrm>
            <a:off x="1399483" y="4569767"/>
            <a:ext cx="1426277" cy="351814"/>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供应商档案</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47" name="矩形 46"/>
          <p:cNvSpPr/>
          <p:nvPr/>
        </p:nvSpPr>
        <p:spPr>
          <a:xfrm>
            <a:off x="2961579" y="2509684"/>
            <a:ext cx="1528445" cy="358216"/>
          </a:xfrm>
          <a:prstGeom prst="rect">
            <a:avLst/>
          </a:prstGeom>
          <a:solidFill>
            <a:srgbClr val="305EB6"/>
          </a:solidFill>
          <a:ln w="6350" cap="flat" cmpd="sng" algn="ctr">
            <a:noFill/>
            <a:prstDash val="solid"/>
            <a:miter lim="800000"/>
          </a:ln>
          <a:effectLst/>
        </p:spPr>
        <p:txBody>
          <a:bodyPr vert="horz" lIns="91424" tIns="45713" rIns="91424" bIns="45713" anchor="t"/>
          <a:lstStyle/>
          <a:p>
            <a:pPr algn="ctr" defTabSz="913765"/>
            <a:r>
              <a:rPr lang="zh-CN" altLang="en-US" sz="1465" b="1" kern="0" dirty="0">
                <a:solidFill>
                  <a:srgbClr val="FFFFFF"/>
                </a:solidFill>
                <a:latin typeface="Arial" panose="020B0604020202020204" pitchFamily="34" charset="0"/>
                <a:ea typeface="微软雅黑" panose="020B0503020204020204" charset="-122"/>
              </a:rPr>
              <a:t>请购</a:t>
            </a:r>
            <a:r>
              <a:rPr lang="en-US" altLang="zh-CN" sz="1465" b="1" kern="0" dirty="0">
                <a:solidFill>
                  <a:srgbClr val="FFFFFF"/>
                </a:solidFill>
                <a:latin typeface="Arial" panose="020B0604020202020204" pitchFamily="34" charset="0"/>
                <a:ea typeface="微软雅黑" panose="020B0503020204020204" charset="-122"/>
              </a:rPr>
              <a:t>/</a:t>
            </a:r>
            <a:r>
              <a:rPr lang="zh-CN" altLang="en-US" sz="1465" b="1" kern="0" dirty="0">
                <a:solidFill>
                  <a:srgbClr val="FFFFFF"/>
                </a:solidFill>
                <a:latin typeface="Arial" panose="020B0604020202020204" pitchFamily="34" charset="0"/>
                <a:ea typeface="微软雅黑" panose="020B0503020204020204" charset="-122"/>
              </a:rPr>
              <a:t>寻源</a:t>
            </a:r>
            <a:endParaRPr lang="zh-CN" altLang="en-US" sz="1465" b="1" kern="0" dirty="0">
              <a:solidFill>
                <a:srgbClr val="FFFFFF"/>
              </a:solidFill>
              <a:latin typeface="Arial" panose="020B0604020202020204" pitchFamily="34" charset="0"/>
              <a:ea typeface="微软雅黑" panose="020B0503020204020204" charset="-122"/>
            </a:endParaRPr>
          </a:p>
        </p:txBody>
      </p:sp>
      <p:sp>
        <p:nvSpPr>
          <p:cNvPr id="48" name="Rectangle 15"/>
          <p:cNvSpPr>
            <a:spLocks noChangeArrowheads="1"/>
          </p:cNvSpPr>
          <p:nvPr/>
        </p:nvSpPr>
        <p:spPr bwMode="auto">
          <a:xfrm>
            <a:off x="3042860" y="3121152"/>
            <a:ext cx="1388756" cy="354945"/>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总量计划清单</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49" name="Rectangle 15"/>
          <p:cNvSpPr>
            <a:spLocks noChangeArrowheads="1"/>
          </p:cNvSpPr>
          <p:nvPr/>
        </p:nvSpPr>
        <p:spPr bwMode="auto">
          <a:xfrm>
            <a:off x="3039685" y="3607535"/>
            <a:ext cx="1388756" cy="364470"/>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总量计划分配</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55" name="矩形 54"/>
          <p:cNvSpPr/>
          <p:nvPr/>
        </p:nvSpPr>
        <p:spPr>
          <a:xfrm>
            <a:off x="6054299" y="2487776"/>
            <a:ext cx="1580515" cy="357900"/>
          </a:xfrm>
          <a:prstGeom prst="rect">
            <a:avLst/>
          </a:prstGeom>
          <a:solidFill>
            <a:srgbClr val="305EB6"/>
          </a:solidFill>
          <a:ln w="6350" cap="flat" cmpd="sng" algn="ctr">
            <a:noFill/>
            <a:prstDash val="solid"/>
            <a:miter lim="800000"/>
          </a:ln>
          <a:effectLst/>
        </p:spPr>
        <p:txBody>
          <a:bodyPr vert="horz" lIns="91424" tIns="45713" rIns="91424" bIns="45713" anchor="t"/>
          <a:lstStyle/>
          <a:p>
            <a:pPr algn="ctr" defTabSz="913765"/>
            <a:r>
              <a:rPr lang="zh-CN" altLang="en-US" sz="1465" b="1" kern="0" dirty="0">
                <a:solidFill>
                  <a:srgbClr val="FFFFFF"/>
                </a:solidFill>
                <a:latin typeface="Arial" panose="020B0604020202020204" pitchFamily="34" charset="0"/>
                <a:ea typeface="微软雅黑" panose="020B0503020204020204" charset="-122"/>
              </a:rPr>
              <a:t>投标报价</a:t>
            </a:r>
            <a:endParaRPr lang="zh-CN" altLang="en-US" sz="1465" b="1" kern="0" dirty="0">
              <a:solidFill>
                <a:srgbClr val="FFFFFF"/>
              </a:solidFill>
              <a:latin typeface="Arial" panose="020B0604020202020204" pitchFamily="34" charset="0"/>
              <a:ea typeface="微软雅黑" panose="020B0503020204020204" charset="-122"/>
            </a:endParaRPr>
          </a:p>
        </p:txBody>
      </p:sp>
      <p:sp>
        <p:nvSpPr>
          <p:cNvPr id="56" name="Rectangle 15"/>
          <p:cNvSpPr>
            <a:spLocks noChangeArrowheads="1"/>
          </p:cNvSpPr>
          <p:nvPr/>
        </p:nvSpPr>
        <p:spPr bwMode="auto">
          <a:xfrm>
            <a:off x="6134325" y="3097309"/>
            <a:ext cx="1436022" cy="365084"/>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投标文件获取</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57" name="Rectangle 15"/>
          <p:cNvSpPr>
            <a:spLocks noChangeArrowheads="1"/>
          </p:cNvSpPr>
          <p:nvPr/>
        </p:nvSpPr>
        <p:spPr bwMode="auto">
          <a:xfrm>
            <a:off x="6126703" y="3604619"/>
            <a:ext cx="1436022" cy="344131"/>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投标答疑</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59" name="矩形 58"/>
          <p:cNvSpPr/>
          <p:nvPr/>
        </p:nvSpPr>
        <p:spPr>
          <a:xfrm>
            <a:off x="7742129" y="2491585"/>
            <a:ext cx="1580515" cy="357506"/>
          </a:xfrm>
          <a:prstGeom prst="rect">
            <a:avLst/>
          </a:prstGeom>
          <a:solidFill>
            <a:srgbClr val="305EB6"/>
          </a:solidFill>
          <a:ln w="6350" cap="flat" cmpd="sng" algn="ctr">
            <a:noFill/>
            <a:prstDash val="solid"/>
            <a:miter lim="800000"/>
          </a:ln>
          <a:effectLst/>
        </p:spPr>
        <p:txBody>
          <a:bodyPr vert="horz" lIns="91424" tIns="45713" rIns="91424" bIns="45713" anchor="t"/>
          <a:lstStyle/>
          <a:p>
            <a:pPr algn="ctr" defTabSz="913765"/>
            <a:r>
              <a:rPr lang="zh-CN" altLang="en-US" sz="1465" b="1" kern="0" dirty="0">
                <a:solidFill>
                  <a:srgbClr val="FFFFFF"/>
                </a:solidFill>
                <a:latin typeface="Arial" panose="020B0604020202020204" pitchFamily="34" charset="0"/>
                <a:ea typeface="微软雅黑" panose="020B0503020204020204" charset="-122"/>
              </a:rPr>
              <a:t>采购评审</a:t>
            </a:r>
            <a:endParaRPr lang="zh-CN" altLang="en-US" sz="1465" b="1" kern="0" dirty="0">
              <a:solidFill>
                <a:srgbClr val="FFFFFF"/>
              </a:solidFill>
              <a:latin typeface="Arial" panose="020B0604020202020204" pitchFamily="34" charset="0"/>
              <a:ea typeface="微软雅黑" panose="020B0503020204020204" charset="-122"/>
            </a:endParaRPr>
          </a:p>
        </p:txBody>
      </p:sp>
      <p:sp>
        <p:nvSpPr>
          <p:cNvPr id="60" name="Rectangle 15"/>
          <p:cNvSpPr>
            <a:spLocks noChangeArrowheads="1"/>
          </p:cNvSpPr>
          <p:nvPr/>
        </p:nvSpPr>
        <p:spPr bwMode="auto">
          <a:xfrm>
            <a:off x="7812618" y="3099328"/>
            <a:ext cx="1436444" cy="351182"/>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评审启动</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61" name="Rectangle 15"/>
          <p:cNvSpPr>
            <a:spLocks noChangeArrowheads="1"/>
          </p:cNvSpPr>
          <p:nvPr/>
        </p:nvSpPr>
        <p:spPr bwMode="auto">
          <a:xfrm>
            <a:off x="7812618" y="3559106"/>
            <a:ext cx="1436444" cy="353087"/>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资格</a:t>
            </a:r>
            <a:r>
              <a:rPr lang="en-US" altLang="zh-CN" sz="1200" kern="0" dirty="0">
                <a:solidFill>
                  <a:srgbClr val="000000"/>
                </a:solidFill>
                <a:latin typeface="Arial" panose="020B0604020202020204" pitchFamily="34" charset="0"/>
                <a:ea typeface="微软雅黑" panose="020B0503020204020204" charset="-122"/>
              </a:rPr>
              <a:t>/</a:t>
            </a:r>
            <a:r>
              <a:rPr lang="zh-CN" altLang="en-US" sz="1200" kern="0" dirty="0">
                <a:solidFill>
                  <a:srgbClr val="000000"/>
                </a:solidFill>
                <a:latin typeface="Arial" panose="020B0604020202020204" pitchFamily="34" charset="0"/>
                <a:ea typeface="微软雅黑" panose="020B0503020204020204" charset="-122"/>
              </a:rPr>
              <a:t>符合性审查</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62" name="Rectangle 15"/>
          <p:cNvSpPr>
            <a:spLocks noChangeArrowheads="1"/>
          </p:cNvSpPr>
          <p:nvPr/>
        </p:nvSpPr>
        <p:spPr bwMode="auto">
          <a:xfrm>
            <a:off x="7812618" y="4041745"/>
            <a:ext cx="1436444" cy="357534"/>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商务</a:t>
            </a:r>
            <a:r>
              <a:rPr lang="en-US" altLang="zh-CN" sz="1200" kern="0" dirty="0">
                <a:solidFill>
                  <a:srgbClr val="000000"/>
                </a:solidFill>
                <a:latin typeface="Arial" panose="020B0604020202020204" pitchFamily="34" charset="0"/>
                <a:ea typeface="微软雅黑" panose="020B0503020204020204" charset="-122"/>
              </a:rPr>
              <a:t>/</a:t>
            </a:r>
            <a:r>
              <a:rPr lang="zh-CN" altLang="en-US" sz="1200" kern="0" dirty="0">
                <a:solidFill>
                  <a:srgbClr val="000000"/>
                </a:solidFill>
                <a:latin typeface="Arial" panose="020B0604020202020204" pitchFamily="34" charset="0"/>
                <a:ea typeface="微软雅黑" panose="020B0503020204020204" charset="-122"/>
              </a:rPr>
              <a:t>技术评审</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64" name="矩形 63"/>
          <p:cNvSpPr/>
          <p:nvPr/>
        </p:nvSpPr>
        <p:spPr>
          <a:xfrm>
            <a:off x="9469713" y="2476987"/>
            <a:ext cx="995987" cy="357506"/>
          </a:xfrm>
          <a:prstGeom prst="rect">
            <a:avLst/>
          </a:prstGeom>
          <a:solidFill>
            <a:srgbClr val="305EB6"/>
          </a:solidFill>
          <a:ln w="6350" cap="flat" cmpd="sng" algn="ctr">
            <a:noFill/>
            <a:prstDash val="solid"/>
            <a:miter lim="800000"/>
          </a:ln>
          <a:effectLst/>
        </p:spPr>
        <p:txBody>
          <a:bodyPr vert="horz" lIns="91424" tIns="45713" rIns="91424" bIns="45713" anchor="t"/>
          <a:lstStyle/>
          <a:p>
            <a:pPr algn="ctr" defTabSz="913765"/>
            <a:r>
              <a:rPr lang="zh-CN" altLang="en-US" sz="1465" b="1" kern="0" dirty="0">
                <a:solidFill>
                  <a:srgbClr val="FFFFFF"/>
                </a:solidFill>
                <a:latin typeface="Arial" panose="020B0604020202020204" pitchFamily="34" charset="0"/>
                <a:ea typeface="微软雅黑" panose="020B0503020204020204" charset="-122"/>
              </a:rPr>
              <a:t>采购履约</a:t>
            </a:r>
            <a:endParaRPr lang="en-US" altLang="zh-CN" sz="1465" b="1" kern="0" dirty="0">
              <a:solidFill>
                <a:srgbClr val="FFFFFF"/>
              </a:solidFill>
              <a:latin typeface="Arial" panose="020B0604020202020204" pitchFamily="34" charset="0"/>
              <a:ea typeface="微软雅黑" panose="020B0503020204020204" charset="-122"/>
            </a:endParaRPr>
          </a:p>
        </p:txBody>
      </p:sp>
      <p:sp>
        <p:nvSpPr>
          <p:cNvPr id="65" name="Rectangle 15"/>
          <p:cNvSpPr>
            <a:spLocks noChangeArrowheads="1"/>
          </p:cNvSpPr>
          <p:nvPr/>
        </p:nvSpPr>
        <p:spPr bwMode="auto">
          <a:xfrm>
            <a:off x="10812841" y="3296656"/>
            <a:ext cx="864440" cy="356435"/>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订单分配</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66" name="Rectangle 15"/>
          <p:cNvSpPr>
            <a:spLocks noChangeArrowheads="1"/>
          </p:cNvSpPr>
          <p:nvPr/>
        </p:nvSpPr>
        <p:spPr bwMode="auto">
          <a:xfrm>
            <a:off x="10812841" y="2839740"/>
            <a:ext cx="864440" cy="356435"/>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采购订单</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67" name="Rectangle 15"/>
          <p:cNvSpPr>
            <a:spLocks noChangeArrowheads="1"/>
          </p:cNvSpPr>
          <p:nvPr/>
        </p:nvSpPr>
        <p:spPr bwMode="auto">
          <a:xfrm>
            <a:off x="10812841" y="4210488"/>
            <a:ext cx="864440" cy="356435"/>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出入库单</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68" name="Rectangle 15"/>
          <p:cNvSpPr>
            <a:spLocks noChangeArrowheads="1"/>
          </p:cNvSpPr>
          <p:nvPr/>
        </p:nvSpPr>
        <p:spPr bwMode="auto">
          <a:xfrm>
            <a:off x="10812841" y="3753572"/>
            <a:ext cx="864440" cy="356435"/>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需求单</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69" name="Rectangle 15"/>
          <p:cNvSpPr>
            <a:spLocks noChangeArrowheads="1"/>
          </p:cNvSpPr>
          <p:nvPr/>
        </p:nvSpPr>
        <p:spPr bwMode="auto">
          <a:xfrm>
            <a:off x="10812841" y="5124321"/>
            <a:ext cx="864440" cy="356435"/>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到货单</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70" name="Rectangle 15"/>
          <p:cNvSpPr>
            <a:spLocks noChangeArrowheads="1"/>
          </p:cNvSpPr>
          <p:nvPr/>
        </p:nvSpPr>
        <p:spPr bwMode="auto">
          <a:xfrm>
            <a:off x="10812841" y="4667404"/>
            <a:ext cx="864440" cy="356435"/>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发货单</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71" name="Rectangle 15"/>
          <p:cNvSpPr>
            <a:spLocks noChangeArrowheads="1"/>
          </p:cNvSpPr>
          <p:nvPr/>
        </p:nvSpPr>
        <p:spPr bwMode="auto">
          <a:xfrm>
            <a:off x="9553688" y="4414597"/>
            <a:ext cx="881694" cy="356435"/>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出入库单</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72" name="Rectangle 15"/>
          <p:cNvSpPr>
            <a:spLocks noChangeArrowheads="1"/>
          </p:cNvSpPr>
          <p:nvPr/>
        </p:nvSpPr>
        <p:spPr bwMode="auto">
          <a:xfrm>
            <a:off x="9553690" y="3541366"/>
            <a:ext cx="881694" cy="356435"/>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发票清单</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73" name="Rectangle 15"/>
          <p:cNvSpPr>
            <a:spLocks noChangeArrowheads="1"/>
          </p:cNvSpPr>
          <p:nvPr/>
        </p:nvSpPr>
        <p:spPr bwMode="auto">
          <a:xfrm>
            <a:off x="9549225" y="4864281"/>
            <a:ext cx="881694" cy="356435"/>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收款单</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74" name="Rectangle 15"/>
          <p:cNvSpPr>
            <a:spLocks noChangeArrowheads="1"/>
          </p:cNvSpPr>
          <p:nvPr/>
        </p:nvSpPr>
        <p:spPr bwMode="auto">
          <a:xfrm>
            <a:off x="9553688" y="3985116"/>
            <a:ext cx="881694" cy="356435"/>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付款单</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76" name="矩形 75"/>
          <p:cNvSpPr/>
          <p:nvPr/>
        </p:nvSpPr>
        <p:spPr>
          <a:xfrm>
            <a:off x="4546189" y="2509683"/>
            <a:ext cx="1442720" cy="355139"/>
          </a:xfrm>
          <a:prstGeom prst="rect">
            <a:avLst/>
          </a:prstGeom>
          <a:solidFill>
            <a:srgbClr val="305EB6"/>
          </a:solidFill>
          <a:ln w="6350" cap="flat" cmpd="sng" algn="ctr">
            <a:noFill/>
            <a:prstDash val="solid"/>
            <a:miter lim="800000"/>
          </a:ln>
          <a:effectLst/>
        </p:spPr>
        <p:txBody>
          <a:bodyPr vert="horz" lIns="91424" tIns="45713" rIns="91424" bIns="45713" anchor="t"/>
          <a:lstStyle/>
          <a:p>
            <a:pPr algn="ctr" defTabSz="913765"/>
            <a:r>
              <a:rPr lang="zh-CN" altLang="en-US" sz="1465" b="1" kern="0" dirty="0">
                <a:solidFill>
                  <a:srgbClr val="FFFFFF"/>
                </a:solidFill>
                <a:latin typeface="Arial" panose="020B0604020202020204" pitchFamily="34" charset="0"/>
                <a:ea typeface="微软雅黑" panose="020B0503020204020204" charset="-122"/>
              </a:rPr>
              <a:t>供应商管理</a:t>
            </a:r>
            <a:endParaRPr lang="zh-CN" altLang="en-US" sz="1465" b="1" kern="0" dirty="0">
              <a:solidFill>
                <a:srgbClr val="FFFFFF"/>
              </a:solidFill>
              <a:latin typeface="Arial" panose="020B0604020202020204" pitchFamily="34" charset="0"/>
              <a:ea typeface="微软雅黑" panose="020B0503020204020204" charset="-122"/>
            </a:endParaRPr>
          </a:p>
        </p:txBody>
      </p:sp>
      <p:sp>
        <p:nvSpPr>
          <p:cNvPr id="77" name="Rectangle 15"/>
          <p:cNvSpPr>
            <a:spLocks noChangeArrowheads="1"/>
          </p:cNvSpPr>
          <p:nvPr/>
        </p:nvSpPr>
        <p:spPr bwMode="auto">
          <a:xfrm>
            <a:off x="4617934" y="3113519"/>
            <a:ext cx="1310462" cy="342238"/>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供应商报名</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78" name="Rectangle 15"/>
          <p:cNvSpPr>
            <a:spLocks noChangeArrowheads="1"/>
          </p:cNvSpPr>
          <p:nvPr/>
        </p:nvSpPr>
        <p:spPr bwMode="auto">
          <a:xfrm>
            <a:off x="4617934" y="3570048"/>
            <a:ext cx="1310462" cy="330173"/>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供应商准入</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79" name="Rectangle 15"/>
          <p:cNvSpPr>
            <a:spLocks noChangeArrowheads="1"/>
          </p:cNvSpPr>
          <p:nvPr/>
        </p:nvSpPr>
        <p:spPr bwMode="auto">
          <a:xfrm>
            <a:off x="4617934" y="4026576"/>
            <a:ext cx="1310462" cy="325092"/>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在线报价</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80" name="矩形 79"/>
          <p:cNvSpPr/>
          <p:nvPr/>
        </p:nvSpPr>
        <p:spPr>
          <a:xfrm>
            <a:off x="1270574" y="1628303"/>
            <a:ext cx="10483391" cy="624205"/>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spcAft>
                <a:spcPct val="0"/>
              </a:spcAft>
            </a:pPr>
            <a:endParaRPr lang="zh-CN" altLang="en-US" sz="1200" dirty="0">
              <a:solidFill>
                <a:srgbClr val="FFFFFF"/>
              </a:solidFill>
              <a:latin typeface="Arial" panose="020B0604020202020204" pitchFamily="34" charset="0"/>
              <a:ea typeface="微软雅黑" panose="020B0503020204020204" charset="-122"/>
            </a:endParaRPr>
          </a:p>
        </p:txBody>
      </p:sp>
      <p:sp>
        <p:nvSpPr>
          <p:cNvPr id="83" name="AutoShape 32"/>
          <p:cNvSpPr>
            <a:spLocks noChangeArrowheads="1"/>
          </p:cNvSpPr>
          <p:nvPr/>
        </p:nvSpPr>
        <p:spPr bwMode="auto">
          <a:xfrm>
            <a:off x="8366191" y="1791498"/>
            <a:ext cx="1087755" cy="390525"/>
          </a:xfrm>
          <a:prstGeom prst="roundRect">
            <a:avLst>
              <a:gd name="adj" fmla="val 16667"/>
            </a:avLst>
          </a:prstGeom>
          <a:solidFill>
            <a:srgbClr val="44546A">
              <a:lumMod val="20000"/>
              <a:lumOff val="80000"/>
            </a:srgbClr>
          </a:solidFill>
          <a:ln w="6350" cap="flat" cmpd="sng" algn="ctr">
            <a:noFill/>
            <a:prstDash val="solid"/>
            <a:miter lim="800000"/>
          </a:ln>
          <a:effectLst/>
        </p:spPr>
        <p:txBody>
          <a:bodyPr vert="horz" wrap="none" lIns="91424" tIns="45713" rIns="91424" bIns="45713" anchor="ctr"/>
          <a:lstStyle/>
          <a:p>
            <a:pPr algn="ctr" defTabSz="913765">
              <a:defRPr/>
            </a:pPr>
            <a:r>
              <a:rPr lang="zh-CN" altLang="en-US" sz="1335" kern="0" dirty="0">
                <a:solidFill>
                  <a:prstClr val="black"/>
                </a:solidFill>
                <a:latin typeface="Arial" panose="020B0604020202020204" pitchFamily="34" charset="0"/>
                <a:ea typeface="微软雅黑" panose="020B0503020204020204" charset="-122"/>
              </a:rPr>
              <a:t>供应商门户</a:t>
            </a:r>
            <a:endParaRPr lang="zh-CN" altLang="en-US" sz="1335" kern="0" dirty="0">
              <a:solidFill>
                <a:prstClr val="black"/>
              </a:solidFill>
              <a:latin typeface="Arial" panose="020B0604020202020204" pitchFamily="34" charset="0"/>
              <a:ea typeface="微软雅黑" panose="020B0503020204020204" charset="-122"/>
            </a:endParaRPr>
          </a:p>
        </p:txBody>
      </p:sp>
      <p:sp>
        <p:nvSpPr>
          <p:cNvPr id="85" name="Rectangle 15"/>
          <p:cNvSpPr>
            <a:spLocks noChangeArrowheads="1"/>
          </p:cNvSpPr>
          <p:nvPr/>
        </p:nvSpPr>
        <p:spPr bwMode="auto">
          <a:xfrm>
            <a:off x="3033969" y="4099723"/>
            <a:ext cx="1388745" cy="321310"/>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采购立项</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86" name="Rectangle 15"/>
          <p:cNvSpPr>
            <a:spLocks noChangeArrowheads="1"/>
          </p:cNvSpPr>
          <p:nvPr/>
        </p:nvSpPr>
        <p:spPr bwMode="auto">
          <a:xfrm>
            <a:off x="3030794" y="4568353"/>
            <a:ext cx="1388745" cy="347980"/>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采购文件审批</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87" name="Rectangle 15"/>
          <p:cNvSpPr>
            <a:spLocks noChangeArrowheads="1"/>
          </p:cNvSpPr>
          <p:nvPr/>
        </p:nvSpPr>
        <p:spPr bwMode="auto">
          <a:xfrm>
            <a:off x="6133674" y="4077815"/>
            <a:ext cx="1435735" cy="351155"/>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投标报价</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88" name="Rectangle 15"/>
          <p:cNvSpPr>
            <a:spLocks noChangeArrowheads="1"/>
          </p:cNvSpPr>
          <p:nvPr/>
        </p:nvSpPr>
        <p:spPr bwMode="auto">
          <a:xfrm>
            <a:off x="6118434" y="4540095"/>
            <a:ext cx="1435735" cy="361950"/>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投标价格修订</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3" name="AutoShape 32"/>
          <p:cNvSpPr>
            <a:spLocks noChangeArrowheads="1"/>
          </p:cNvSpPr>
          <p:nvPr/>
        </p:nvSpPr>
        <p:spPr bwMode="auto">
          <a:xfrm>
            <a:off x="3230057" y="1802928"/>
            <a:ext cx="1061085" cy="378460"/>
          </a:xfrm>
          <a:prstGeom prst="roundRect">
            <a:avLst>
              <a:gd name="adj" fmla="val 16667"/>
            </a:avLst>
          </a:prstGeom>
          <a:solidFill>
            <a:srgbClr val="44546A">
              <a:lumMod val="20000"/>
              <a:lumOff val="80000"/>
            </a:srgbClr>
          </a:solidFill>
          <a:ln w="6350" cap="flat" cmpd="sng" algn="ctr">
            <a:noFill/>
            <a:prstDash val="solid"/>
            <a:miter lim="800000"/>
          </a:ln>
          <a:effectLst/>
        </p:spPr>
        <p:txBody>
          <a:bodyPr vert="horz" wrap="none" lIns="91424" tIns="45713" rIns="91424" bIns="45713" anchor="ctr"/>
          <a:lstStyle/>
          <a:p>
            <a:pPr algn="ctr" defTabSz="913765">
              <a:defRPr/>
            </a:pPr>
            <a:r>
              <a:rPr lang="zh-CN" altLang="en-US" sz="1335" kern="0" dirty="0">
                <a:solidFill>
                  <a:prstClr val="black"/>
                </a:solidFill>
                <a:latin typeface="Arial" panose="020B0604020202020204" pitchFamily="34" charset="0"/>
                <a:ea typeface="微软雅黑" panose="020B0503020204020204" charset="-122"/>
              </a:rPr>
              <a:t>采购门户</a:t>
            </a:r>
            <a:endParaRPr lang="zh-CN" altLang="en-US" sz="1335" kern="0" dirty="0">
              <a:solidFill>
                <a:prstClr val="black"/>
              </a:solidFill>
              <a:latin typeface="Arial" panose="020B0604020202020204" pitchFamily="34" charset="0"/>
              <a:ea typeface="微软雅黑" panose="020B0503020204020204" charset="-122"/>
            </a:endParaRPr>
          </a:p>
        </p:txBody>
      </p:sp>
      <p:sp>
        <p:nvSpPr>
          <p:cNvPr id="4" name="AutoShape 32"/>
          <p:cNvSpPr>
            <a:spLocks noChangeArrowheads="1"/>
          </p:cNvSpPr>
          <p:nvPr/>
        </p:nvSpPr>
        <p:spPr bwMode="auto">
          <a:xfrm>
            <a:off x="4889820" y="1798483"/>
            <a:ext cx="1196340" cy="373380"/>
          </a:xfrm>
          <a:prstGeom prst="roundRect">
            <a:avLst>
              <a:gd name="adj" fmla="val 16667"/>
            </a:avLst>
          </a:prstGeom>
          <a:solidFill>
            <a:srgbClr val="44546A">
              <a:lumMod val="20000"/>
              <a:lumOff val="80000"/>
            </a:srgbClr>
          </a:solidFill>
          <a:ln w="6350" cap="flat" cmpd="sng" algn="ctr">
            <a:noFill/>
            <a:prstDash val="solid"/>
            <a:miter lim="800000"/>
          </a:ln>
          <a:effectLst/>
        </p:spPr>
        <p:txBody>
          <a:bodyPr vert="horz" wrap="none" lIns="91424" tIns="45713" rIns="91424" bIns="45713" anchor="ctr"/>
          <a:lstStyle/>
          <a:p>
            <a:pPr algn="ctr" defTabSz="913765">
              <a:defRPr/>
            </a:pPr>
            <a:r>
              <a:rPr lang="zh-CN" altLang="en-US" sz="1335" kern="0" dirty="0">
                <a:solidFill>
                  <a:prstClr val="black"/>
                </a:solidFill>
                <a:latin typeface="Arial" panose="020B0604020202020204" pitchFamily="34" charset="0"/>
                <a:ea typeface="微软雅黑" panose="020B0503020204020204" charset="-122"/>
              </a:rPr>
              <a:t>开标门户</a:t>
            </a:r>
            <a:endParaRPr lang="zh-CN" altLang="en-US" sz="1335" kern="0" dirty="0">
              <a:solidFill>
                <a:prstClr val="black"/>
              </a:solidFill>
              <a:latin typeface="Arial" panose="020B0604020202020204" pitchFamily="34" charset="0"/>
              <a:ea typeface="微软雅黑" panose="020B0503020204020204" charset="-122"/>
            </a:endParaRPr>
          </a:p>
        </p:txBody>
      </p:sp>
      <p:sp>
        <p:nvSpPr>
          <p:cNvPr id="6" name="AutoShape 32"/>
          <p:cNvSpPr>
            <a:spLocks noChangeArrowheads="1"/>
          </p:cNvSpPr>
          <p:nvPr/>
        </p:nvSpPr>
        <p:spPr bwMode="auto">
          <a:xfrm>
            <a:off x="6684838" y="1802928"/>
            <a:ext cx="1082675" cy="367030"/>
          </a:xfrm>
          <a:prstGeom prst="roundRect">
            <a:avLst>
              <a:gd name="adj" fmla="val 16667"/>
            </a:avLst>
          </a:prstGeom>
          <a:solidFill>
            <a:srgbClr val="44546A">
              <a:lumMod val="20000"/>
              <a:lumOff val="80000"/>
            </a:srgbClr>
          </a:solidFill>
          <a:ln w="6350" cap="flat" cmpd="sng" algn="ctr">
            <a:noFill/>
            <a:prstDash val="solid"/>
            <a:miter lim="800000"/>
          </a:ln>
          <a:effectLst/>
        </p:spPr>
        <p:txBody>
          <a:bodyPr vert="horz" wrap="none" lIns="91424" tIns="45713" rIns="91424" bIns="45713" anchor="ctr"/>
          <a:lstStyle/>
          <a:p>
            <a:pPr algn="ctr" defTabSz="913765">
              <a:defRPr/>
            </a:pPr>
            <a:r>
              <a:rPr lang="zh-CN" altLang="en-US" sz="1335" kern="0" dirty="0">
                <a:solidFill>
                  <a:prstClr val="black"/>
                </a:solidFill>
                <a:latin typeface="Arial" panose="020B0604020202020204" pitchFamily="34" charset="0"/>
                <a:ea typeface="微软雅黑" panose="020B0503020204020204" charset="-122"/>
              </a:rPr>
              <a:t>物供门户</a:t>
            </a:r>
            <a:endParaRPr lang="zh-CN" altLang="en-US" sz="1335" kern="0" dirty="0">
              <a:solidFill>
                <a:prstClr val="black"/>
              </a:solidFill>
              <a:latin typeface="Arial" panose="020B0604020202020204" pitchFamily="34" charset="0"/>
              <a:ea typeface="微软雅黑" panose="020B0503020204020204" charset="-122"/>
            </a:endParaRPr>
          </a:p>
        </p:txBody>
      </p:sp>
      <p:sp>
        <p:nvSpPr>
          <p:cNvPr id="7" name="AutoShape 32"/>
          <p:cNvSpPr>
            <a:spLocks noChangeArrowheads="1"/>
          </p:cNvSpPr>
          <p:nvPr/>
        </p:nvSpPr>
        <p:spPr bwMode="auto">
          <a:xfrm>
            <a:off x="1576009" y="1792768"/>
            <a:ext cx="1055370" cy="379095"/>
          </a:xfrm>
          <a:prstGeom prst="roundRect">
            <a:avLst>
              <a:gd name="adj" fmla="val 16667"/>
            </a:avLst>
          </a:prstGeom>
          <a:solidFill>
            <a:srgbClr val="44546A">
              <a:lumMod val="20000"/>
              <a:lumOff val="80000"/>
            </a:srgbClr>
          </a:solidFill>
          <a:ln w="6350" cap="flat" cmpd="sng" algn="ctr">
            <a:noFill/>
            <a:prstDash val="solid"/>
            <a:miter lim="800000"/>
          </a:ln>
          <a:effectLst/>
        </p:spPr>
        <p:txBody>
          <a:bodyPr vert="horz" wrap="none" lIns="91424" tIns="45713" rIns="91424" bIns="45713" anchor="ctr"/>
          <a:lstStyle/>
          <a:p>
            <a:pPr algn="ctr" defTabSz="913765">
              <a:defRPr/>
            </a:pPr>
            <a:r>
              <a:rPr lang="zh-CN" altLang="en-US" sz="1335" kern="0" dirty="0">
                <a:solidFill>
                  <a:prstClr val="black"/>
                </a:solidFill>
                <a:latin typeface="Arial" panose="020B0604020202020204" pitchFamily="34" charset="0"/>
                <a:ea typeface="微软雅黑" panose="020B0503020204020204" charset="-122"/>
              </a:rPr>
              <a:t>个人门户</a:t>
            </a:r>
            <a:endParaRPr lang="zh-CN" altLang="en-US" sz="1335" kern="0" dirty="0">
              <a:solidFill>
                <a:prstClr val="black"/>
              </a:solidFill>
              <a:latin typeface="Arial" panose="020B0604020202020204" pitchFamily="34" charset="0"/>
              <a:ea typeface="微软雅黑" panose="020B0503020204020204" charset="-122"/>
            </a:endParaRPr>
          </a:p>
        </p:txBody>
      </p:sp>
      <p:sp>
        <p:nvSpPr>
          <p:cNvPr id="10" name="Rectangle 15"/>
          <p:cNvSpPr>
            <a:spLocks noChangeArrowheads="1"/>
          </p:cNvSpPr>
          <p:nvPr/>
        </p:nvSpPr>
        <p:spPr bwMode="auto">
          <a:xfrm>
            <a:off x="3019364" y="5031268"/>
            <a:ext cx="1388745" cy="366395"/>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采购信息发布</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11" name="Rectangle 15"/>
          <p:cNvSpPr>
            <a:spLocks noChangeArrowheads="1"/>
          </p:cNvSpPr>
          <p:nvPr/>
        </p:nvSpPr>
        <p:spPr bwMode="auto">
          <a:xfrm>
            <a:off x="6118433" y="4974118"/>
            <a:ext cx="1435735" cy="361950"/>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保证金收付</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12" name="Rectangle 15"/>
          <p:cNvSpPr>
            <a:spLocks noChangeArrowheads="1"/>
          </p:cNvSpPr>
          <p:nvPr/>
        </p:nvSpPr>
        <p:spPr bwMode="auto">
          <a:xfrm>
            <a:off x="7812618" y="4496297"/>
            <a:ext cx="1436370" cy="357506"/>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价格评审</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13" name="Rectangle 15"/>
          <p:cNvSpPr>
            <a:spLocks noChangeArrowheads="1"/>
          </p:cNvSpPr>
          <p:nvPr/>
        </p:nvSpPr>
        <p:spPr bwMode="auto">
          <a:xfrm>
            <a:off x="7804644" y="4971895"/>
            <a:ext cx="1436370" cy="357506"/>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采购议价</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15" name="Rectangle 15"/>
          <p:cNvSpPr>
            <a:spLocks noChangeArrowheads="1"/>
          </p:cNvSpPr>
          <p:nvPr/>
        </p:nvSpPr>
        <p:spPr bwMode="auto">
          <a:xfrm>
            <a:off x="1410326" y="5031332"/>
            <a:ext cx="1426210" cy="351790"/>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物料价格</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16" name="Rectangle 15"/>
          <p:cNvSpPr>
            <a:spLocks noChangeArrowheads="1"/>
          </p:cNvSpPr>
          <p:nvPr/>
        </p:nvSpPr>
        <p:spPr bwMode="auto">
          <a:xfrm>
            <a:off x="4614769" y="4486363"/>
            <a:ext cx="1311275" cy="353060"/>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供应商对账</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8" name="Rectangle 15"/>
          <p:cNvSpPr>
            <a:spLocks noChangeArrowheads="1"/>
          </p:cNvSpPr>
          <p:nvPr/>
        </p:nvSpPr>
        <p:spPr bwMode="auto">
          <a:xfrm>
            <a:off x="4614769" y="4974118"/>
            <a:ext cx="1311275" cy="353060"/>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供应商评价</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28" name="AutoShape 32"/>
          <p:cNvSpPr>
            <a:spLocks noChangeArrowheads="1"/>
          </p:cNvSpPr>
          <p:nvPr/>
        </p:nvSpPr>
        <p:spPr bwMode="auto">
          <a:xfrm>
            <a:off x="10052624" y="1789593"/>
            <a:ext cx="1009015" cy="379730"/>
          </a:xfrm>
          <a:prstGeom prst="roundRect">
            <a:avLst>
              <a:gd name="adj" fmla="val 16667"/>
            </a:avLst>
          </a:prstGeom>
          <a:solidFill>
            <a:srgbClr val="44546A">
              <a:lumMod val="20000"/>
              <a:lumOff val="80000"/>
            </a:srgbClr>
          </a:solidFill>
          <a:ln w="6350" cap="flat" cmpd="sng" algn="ctr">
            <a:noFill/>
            <a:prstDash val="solid"/>
            <a:miter lim="800000"/>
          </a:ln>
          <a:effectLst/>
        </p:spPr>
        <p:txBody>
          <a:bodyPr vert="horz" wrap="none" lIns="91424" tIns="45713" rIns="91424" bIns="45713" anchor="ctr"/>
          <a:lstStyle/>
          <a:p>
            <a:pPr algn="ctr" defTabSz="913765">
              <a:defRPr/>
            </a:pPr>
            <a:r>
              <a:rPr lang="zh-CN" altLang="en-US" sz="1335" kern="0" dirty="0">
                <a:solidFill>
                  <a:prstClr val="black"/>
                </a:solidFill>
                <a:latin typeface="Arial" panose="020B0604020202020204" pitchFamily="34" charset="0"/>
                <a:ea typeface="微软雅黑" panose="020B0503020204020204" charset="-122"/>
              </a:rPr>
              <a:t>管理大屏</a:t>
            </a:r>
            <a:endParaRPr lang="zh-CN" altLang="en-US" sz="1335" kern="0" dirty="0">
              <a:solidFill>
                <a:prstClr val="black"/>
              </a:solidFill>
              <a:latin typeface="Arial" panose="020B0604020202020204" pitchFamily="34" charset="0"/>
              <a:ea typeface="微软雅黑" panose="020B0503020204020204" charset="-122"/>
            </a:endParaRPr>
          </a:p>
        </p:txBody>
      </p:sp>
      <p:sp>
        <p:nvSpPr>
          <p:cNvPr id="9" name="文本占位符 8"/>
          <p:cNvSpPr>
            <a:spLocks noGrp="1"/>
          </p:cNvSpPr>
          <p:nvPr>
            <p:ph type="body" sz="quarter" idx="13"/>
          </p:nvPr>
        </p:nvSpPr>
        <p:spPr/>
        <p:txBody>
          <a:bodyPr vert="horz" lIns="90000" tIns="46800" rIns="90000" bIns="46800" rtlCol="0">
            <a:noAutofit/>
          </a:bodyPr>
          <a:lstStyle/>
          <a:p>
            <a:r>
              <a:rPr lang="zh-CN" altLang="en-US" sz="2800" spc="0">
                <a:latin typeface="+mn-ea"/>
                <a:ea typeface="+mn-ea"/>
                <a:sym typeface="微软雅黑" panose="020B0503020204020204" charset="-122"/>
              </a:rPr>
              <a:t>采购管理 </a:t>
            </a:r>
            <a:r>
              <a:rPr lang="en-US" altLang="zh-CN" sz="2000" spc="0">
                <a:latin typeface="+mn-ea"/>
                <a:ea typeface="+mn-ea"/>
                <a:sym typeface="字魂105号-简雅黑" panose="00000500000000000000" pitchFamily="2" charset="-122"/>
              </a:rPr>
              <a:t>— </a:t>
            </a:r>
            <a:r>
              <a:rPr lang="zh-CN" altLang="en-US" sz="2000" spc="0">
                <a:latin typeface="+mn-ea"/>
                <a:ea typeface="+mn-ea"/>
                <a:sym typeface="字魂105号-简雅黑" panose="00000500000000000000" pitchFamily="2" charset="-122"/>
              </a:rPr>
              <a:t>应用框架</a:t>
            </a:r>
            <a:endParaRPr lang="zh-CN" altLang="en-US" sz="2000" spc="0">
              <a:latin typeface="+mn-ea"/>
              <a:ea typeface="+mn-ea"/>
            </a:endParaRPr>
          </a:p>
        </p:txBody>
      </p:sp>
      <p:sp>
        <p:nvSpPr>
          <p:cNvPr id="5" name="Rectangle 15"/>
          <p:cNvSpPr>
            <a:spLocks noChangeArrowheads="1"/>
          </p:cNvSpPr>
          <p:nvPr/>
        </p:nvSpPr>
        <p:spPr bwMode="auto">
          <a:xfrm>
            <a:off x="9549225" y="3081529"/>
            <a:ext cx="881694" cy="356435"/>
          </a:xfrm>
          <a:prstGeom prst="roundRect">
            <a:avLst/>
          </a:prstGeom>
          <a:solidFill>
            <a:srgbClr val="D6DCE5"/>
          </a:solidFill>
          <a:ln w="6350" cap="flat" cmpd="sng" algn="ctr">
            <a:noFill/>
            <a:prstDash val="solid"/>
            <a:miter lim="800000"/>
          </a:ln>
          <a:effectLst/>
        </p:spPr>
        <p:txBody>
          <a:bodyPr lIns="71988" tIns="71988" rIns="71988" bIns="71988" anchor="ctr"/>
          <a:lstStyle/>
          <a:p>
            <a:pPr algn="ctr" defTabSz="913765" eaLnBrk="0" hangingPunct="0">
              <a:spcBef>
                <a:spcPct val="20000"/>
              </a:spcBef>
              <a:defRPr/>
            </a:pPr>
            <a:r>
              <a:rPr lang="zh-CN" altLang="en-US" sz="1200" kern="0" dirty="0">
                <a:solidFill>
                  <a:srgbClr val="000000"/>
                </a:solidFill>
                <a:latin typeface="Arial" panose="020B0604020202020204" pitchFamily="34" charset="0"/>
                <a:ea typeface="微软雅黑" panose="020B0503020204020204" charset="-122"/>
              </a:rPr>
              <a:t>采购合同</a:t>
            </a:r>
            <a:endParaRPr lang="zh-CN" altLang="en-US" sz="1200" kern="0" dirty="0">
              <a:solidFill>
                <a:srgbClr val="000000"/>
              </a:solidFill>
              <a:latin typeface="Arial" panose="020B0604020202020204" pitchFamily="34" charset="0"/>
              <a:ea typeface="微软雅黑" panose="020B0503020204020204" charset="-122"/>
            </a:endParaRPr>
          </a:p>
        </p:txBody>
      </p:sp>
      <p:sp>
        <p:nvSpPr>
          <p:cNvPr id="17" name="箭头: 左右 16"/>
          <p:cNvSpPr/>
          <p:nvPr/>
        </p:nvSpPr>
        <p:spPr>
          <a:xfrm>
            <a:off x="10460783" y="3167017"/>
            <a:ext cx="391533" cy="189086"/>
          </a:xfrm>
          <a:prstGeom prst="leftRightArrow">
            <a:avLst/>
          </a:prstGeom>
          <a:solidFill>
            <a:srgbClr val="FF8D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endParaRPr lang="zh-CN" altLang="en-US" sz="1200">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18" name="箭头: 左右 17"/>
          <p:cNvSpPr/>
          <p:nvPr/>
        </p:nvSpPr>
        <p:spPr>
          <a:xfrm>
            <a:off x="10467428" y="4553257"/>
            <a:ext cx="391533" cy="189086"/>
          </a:xfrm>
          <a:prstGeom prst="leftRightArrow">
            <a:avLst/>
          </a:prstGeom>
          <a:solidFill>
            <a:srgbClr val="FF8D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endParaRPr lang="zh-CN" altLang="en-US" sz="1200">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19" name="圆角矩形 40"/>
          <p:cNvSpPr/>
          <p:nvPr/>
        </p:nvSpPr>
        <p:spPr>
          <a:xfrm>
            <a:off x="1270573" y="5748226"/>
            <a:ext cx="10483392" cy="391208"/>
          </a:xfrm>
          <a:prstGeom prst="roundRect">
            <a:avLst>
              <a:gd name="adj" fmla="val 11463"/>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auto">
              <a:spcBef>
                <a:spcPts val="0"/>
              </a:spcBef>
              <a:spcAft>
                <a:spcPts val="0"/>
              </a:spcAft>
              <a:defRPr/>
            </a:pPr>
            <a:r>
              <a:rPr kumimoji="1" lang="zh-CN" altLang="en-US" sz="1400" b="1" kern="0" dirty="0">
                <a:solidFill>
                  <a:schemeClr val="bg1"/>
                </a:solidFill>
                <a:latin typeface="Arial" panose="020B0604020202020204" pitchFamily="34" charset="0"/>
                <a:ea typeface="微软雅黑" panose="020B0503020204020204" charset="-122"/>
                <a:cs typeface="微软雅黑" panose="020B0503020204020204" charset="-122"/>
                <a:sym typeface="微软雅黑" panose="020B0503020204020204" charset="-122"/>
              </a:rPr>
              <a:t>协同运营平台</a:t>
            </a:r>
            <a:r>
              <a:rPr kumimoji="1" lang="en-US" altLang="zh-CN" sz="1400" b="1" kern="0" dirty="0">
                <a:solidFill>
                  <a:schemeClr val="bg1"/>
                </a:solidFill>
                <a:latin typeface="Arial" panose="020B0604020202020204" pitchFamily="34" charset="0"/>
                <a:ea typeface="微软雅黑" panose="020B0503020204020204" charset="-122"/>
                <a:cs typeface="微软雅黑" panose="020B0503020204020204" charset="-122"/>
                <a:sym typeface="微软雅黑" panose="020B0503020204020204" charset="-122"/>
              </a:rPr>
              <a:t>COP</a:t>
            </a:r>
            <a:endParaRPr kumimoji="1" lang="en-US" altLang="zh-CN" sz="1400" b="1" kern="0" dirty="0">
              <a:solidFill>
                <a:schemeClr val="bg1"/>
              </a:solidFill>
              <a:latin typeface="Arial" panose="020B0604020202020204" pitchFamily="34" charset="0"/>
              <a:ea typeface="微软雅黑" panose="020B0503020204020204" charset="-122"/>
              <a:cs typeface="微软雅黑" panose="020B0503020204020204" charset="-122"/>
              <a:sym typeface="微软雅黑" panose="020B0503020204020204" charset="-122"/>
            </a:endParaRPr>
          </a:p>
        </p:txBody>
      </p:sp>
      <p:sp>
        <p:nvSpPr>
          <p:cNvPr id="20" name="矩形 134"/>
          <p:cNvSpPr/>
          <p:nvPr/>
        </p:nvSpPr>
        <p:spPr>
          <a:xfrm>
            <a:off x="402529" y="5750041"/>
            <a:ext cx="776605" cy="389393"/>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spcAft>
                <a:spcPct val="0"/>
              </a:spcAft>
            </a:pPr>
            <a:r>
              <a:rPr lang="zh-CN" altLang="en-US" sz="1200" dirty="0">
                <a:solidFill>
                  <a:srgbClr val="FFFFFF"/>
                </a:solidFill>
                <a:latin typeface="Arial" panose="020B0604020202020204" pitchFamily="34" charset="0"/>
                <a:ea typeface="微软雅黑" panose="020B0503020204020204" charset="-122"/>
              </a:rPr>
              <a:t>支撑层</a:t>
            </a:r>
            <a:endParaRPr lang="en-US" altLang="zh-CN" sz="1200" dirty="0">
              <a:solidFill>
                <a:srgbClr val="FFFFFF"/>
              </a:solidFill>
              <a:latin typeface="Arial" panose="020B0604020202020204" pitchFamily="34" charset="0"/>
              <a:ea typeface="微软雅黑" panose="020B0503020204020204"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299335" y="5698490"/>
            <a:ext cx="6979920" cy="893445"/>
          </a:xfrm>
          <a:prstGeom prst="rect">
            <a:avLst/>
          </a:prstGeom>
          <a:solidFill>
            <a:schemeClr val="bg2">
              <a:lumMod val="75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rIns="0" numCol="1" spcCol="0" rtlCol="0" fromWordArt="0" anchor="ctr" anchorCtr="0" forceAA="0" compatLnSpc="1">
            <a:noAutofit/>
          </a:bodyPr>
          <a:lstStyle/>
          <a:p>
            <a:pPr lvl="0" algn="l">
              <a:buClrTx/>
              <a:buSzTx/>
              <a:buFontTx/>
            </a:pPr>
            <a:r>
              <a:rPr kumimoji="1" lang="en-US" altLang="zh-CN" dirty="0">
                <a:solidFill>
                  <a:schemeClr val="bg1"/>
                </a:solidFill>
                <a:latin typeface="Arial" panose="020B0604020202020204" pitchFamily="34" charset="0"/>
                <a:ea typeface="微软雅黑" panose="020B0503020204020204" charset="-122"/>
                <a:sym typeface="+mn-ea"/>
              </a:rPr>
              <a:t>  ERP</a:t>
            </a:r>
            <a:endParaRPr kumimoji="1" lang="en-US" altLang="zh-CN" dirty="0">
              <a:solidFill>
                <a:schemeClr val="bg1"/>
              </a:solidFill>
              <a:latin typeface="Arial" panose="020B0604020202020204" pitchFamily="34" charset="0"/>
              <a:ea typeface="微软雅黑" panose="020B0503020204020204" charset="-122"/>
              <a:sym typeface="+mn-ea"/>
            </a:endParaRPr>
          </a:p>
        </p:txBody>
      </p:sp>
      <p:sp>
        <p:nvSpPr>
          <p:cNvPr id="6" name="矩形 5"/>
          <p:cNvSpPr/>
          <p:nvPr/>
        </p:nvSpPr>
        <p:spPr>
          <a:xfrm>
            <a:off x="7115175" y="1347470"/>
            <a:ext cx="2163445" cy="801370"/>
          </a:xfrm>
          <a:prstGeom prst="rect">
            <a:avLst/>
          </a:prstGeom>
          <a:solidFill>
            <a:schemeClr val="bg2"/>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2"/>
          <p:cNvSpPr>
            <a:spLocks noGrp="1"/>
          </p:cNvSpPr>
          <p:nvPr>
            <p:ph type="body" sz="quarter" idx="13"/>
          </p:nvPr>
        </p:nvSpPr>
        <p:spPr/>
        <p:txBody>
          <a:bodyPr vert="horz" lIns="90000" tIns="46800" rIns="90000" bIns="46800" rtlCol="0">
            <a:noAutofit/>
          </a:bodyPr>
          <a:lstStyle/>
          <a:p>
            <a:r>
              <a:rPr lang="zh-CN" altLang="en-US" sz="2800" spc="0">
                <a:latin typeface="+mn-ea"/>
                <a:ea typeface="+mn-ea"/>
                <a:sym typeface="微软雅黑" panose="020B0503020204020204" charset="-122"/>
              </a:rPr>
              <a:t>采购管理 </a:t>
            </a:r>
            <a:r>
              <a:rPr lang="en-US" altLang="zh-CN" sz="2000" spc="0">
                <a:latin typeface="+mn-ea"/>
                <a:ea typeface="+mn-ea"/>
                <a:sym typeface="字魂105号-简雅黑" panose="00000500000000000000" pitchFamily="2" charset="-122"/>
              </a:rPr>
              <a:t>— ERP</a:t>
            </a:r>
            <a:r>
              <a:rPr lang="zh-CN" altLang="en-US" sz="2000" spc="0">
                <a:latin typeface="+mn-ea"/>
                <a:ea typeface="+mn-ea"/>
                <a:sym typeface="字魂105号-简雅黑" panose="00000500000000000000" pitchFamily="2" charset="-122"/>
              </a:rPr>
              <a:t>对接逻辑</a:t>
            </a:r>
            <a:endParaRPr lang="zh-CN" altLang="en-US" sz="2000" spc="0">
              <a:latin typeface="+mn-ea"/>
              <a:ea typeface="+mn-ea"/>
            </a:endParaRPr>
          </a:p>
        </p:txBody>
      </p:sp>
      <p:sp>
        <p:nvSpPr>
          <p:cNvPr id="100" name="流程图: 直接访问存储器 99"/>
          <p:cNvSpPr/>
          <p:nvPr/>
        </p:nvSpPr>
        <p:spPr>
          <a:xfrm>
            <a:off x="6120000" y="1384550"/>
            <a:ext cx="864000" cy="648000"/>
          </a:xfrm>
          <a:prstGeom prst="flowChartMagneticDrum">
            <a:avLst/>
          </a:prstGeom>
          <a:solidFill>
            <a:srgbClr val="0090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zh-CN" altLang="en-US" sz="1050" dirty="0">
                <a:solidFill>
                  <a:schemeClr val="bg1"/>
                </a:solidFill>
                <a:latin typeface="Arial" panose="020B0604020202020204" pitchFamily="34" charset="0"/>
                <a:ea typeface="微软雅黑" panose="020B0503020204020204" charset="-122"/>
              </a:rPr>
              <a:t>供应商档案</a:t>
            </a:r>
            <a:endParaRPr kumimoji="1" lang="zh-CN" altLang="en-US" sz="1050" dirty="0">
              <a:solidFill>
                <a:schemeClr val="bg1"/>
              </a:solidFill>
              <a:latin typeface="Arial" panose="020B0604020202020204" pitchFamily="34" charset="0"/>
              <a:ea typeface="微软雅黑" panose="020B0503020204020204" charset="-122"/>
            </a:endParaRPr>
          </a:p>
        </p:txBody>
      </p:sp>
      <p:sp>
        <p:nvSpPr>
          <p:cNvPr id="101" name="矩形 56"/>
          <p:cNvSpPr/>
          <p:nvPr/>
        </p:nvSpPr>
        <p:spPr>
          <a:xfrm>
            <a:off x="7272220" y="1432760"/>
            <a:ext cx="864000" cy="288000"/>
          </a:xfrm>
          <a:prstGeom prst="rect">
            <a:avLst/>
          </a:prstGeom>
          <a:solidFill>
            <a:srgbClr val="0090EF"/>
          </a:solidFill>
          <a:ln>
            <a:solidFill>
              <a:srgbClr val="0090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50" dirty="0">
                <a:solidFill>
                  <a:schemeClr val="bg1"/>
                </a:solidFill>
                <a:latin typeface="Arial" panose="020B0604020202020204" pitchFamily="34" charset="0"/>
                <a:ea typeface="微软雅黑" panose="020B0503020204020204" charset="-122"/>
              </a:rPr>
              <a:t>合作评价</a:t>
            </a:r>
            <a:endParaRPr kumimoji="1" lang="zh-CN" altLang="en-US" sz="1050" dirty="0">
              <a:solidFill>
                <a:schemeClr val="bg1"/>
              </a:solidFill>
              <a:latin typeface="Arial" panose="020B0604020202020204" pitchFamily="34" charset="0"/>
              <a:ea typeface="微软雅黑" panose="020B0503020204020204" charset="-122"/>
            </a:endParaRPr>
          </a:p>
        </p:txBody>
      </p:sp>
      <p:sp>
        <p:nvSpPr>
          <p:cNvPr id="102" name="矩形 56"/>
          <p:cNvSpPr/>
          <p:nvPr/>
        </p:nvSpPr>
        <p:spPr>
          <a:xfrm>
            <a:off x="7272220" y="1763650"/>
            <a:ext cx="864000" cy="288000"/>
          </a:xfrm>
          <a:prstGeom prst="rect">
            <a:avLst/>
          </a:prstGeom>
          <a:solidFill>
            <a:srgbClr val="0090EF"/>
          </a:solidFill>
          <a:ln>
            <a:solidFill>
              <a:srgbClr val="0090E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zh-CN" altLang="en-US" sz="1050" dirty="0">
                <a:solidFill>
                  <a:schemeClr val="bg1"/>
                </a:solidFill>
                <a:latin typeface="Arial" panose="020B0604020202020204" pitchFamily="34" charset="0"/>
                <a:ea typeface="微软雅黑" panose="020B0503020204020204" charset="-122"/>
              </a:rPr>
              <a:t>等级状态调整</a:t>
            </a:r>
            <a:endParaRPr kumimoji="1" lang="zh-CN" altLang="en-US" sz="1050" dirty="0">
              <a:solidFill>
                <a:schemeClr val="bg1"/>
              </a:solidFill>
              <a:latin typeface="Arial" panose="020B0604020202020204" pitchFamily="34" charset="0"/>
              <a:ea typeface="微软雅黑" panose="020B0503020204020204" charset="-122"/>
            </a:endParaRPr>
          </a:p>
        </p:txBody>
      </p:sp>
      <p:sp>
        <p:nvSpPr>
          <p:cNvPr id="103" name="矩形 56"/>
          <p:cNvSpPr/>
          <p:nvPr/>
        </p:nvSpPr>
        <p:spPr>
          <a:xfrm>
            <a:off x="1113155" y="2778125"/>
            <a:ext cx="1191260" cy="287655"/>
          </a:xfrm>
          <a:prstGeom prst="rect">
            <a:avLst/>
          </a:prstGeom>
          <a:solidFill>
            <a:srgbClr val="0090EF"/>
          </a:solidFill>
          <a:ln>
            <a:solidFill>
              <a:srgbClr val="0090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50" dirty="0">
                <a:solidFill>
                  <a:schemeClr val="bg1"/>
                </a:solidFill>
                <a:latin typeface="Arial" panose="020B0604020202020204" pitchFamily="34" charset="0"/>
                <a:ea typeface="微软雅黑" panose="020B0503020204020204" charset="-122"/>
              </a:rPr>
              <a:t>采购申报</a:t>
            </a:r>
            <a:endParaRPr kumimoji="1" lang="zh-CN" altLang="en-US" sz="1050" dirty="0">
              <a:solidFill>
                <a:schemeClr val="bg1"/>
              </a:solidFill>
              <a:latin typeface="Arial" panose="020B0604020202020204" pitchFamily="34" charset="0"/>
              <a:ea typeface="微软雅黑" panose="020B0503020204020204" charset="-122"/>
            </a:endParaRPr>
          </a:p>
        </p:txBody>
      </p:sp>
      <p:sp>
        <p:nvSpPr>
          <p:cNvPr id="104" name="矩形 56"/>
          <p:cNvSpPr/>
          <p:nvPr/>
        </p:nvSpPr>
        <p:spPr>
          <a:xfrm>
            <a:off x="8192665" y="1432760"/>
            <a:ext cx="864000" cy="288000"/>
          </a:xfrm>
          <a:prstGeom prst="rect">
            <a:avLst/>
          </a:prstGeom>
          <a:solidFill>
            <a:srgbClr val="0090EF"/>
          </a:solidFill>
          <a:ln>
            <a:solidFill>
              <a:srgbClr val="0090E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zh-CN" altLang="en-US" sz="1050" dirty="0">
                <a:solidFill>
                  <a:schemeClr val="bg1"/>
                </a:solidFill>
                <a:latin typeface="Arial" panose="020B0604020202020204" pitchFamily="34" charset="0"/>
                <a:ea typeface="微软雅黑" panose="020B0503020204020204" charset="-122"/>
              </a:rPr>
              <a:t>问题事故上报</a:t>
            </a:r>
            <a:endParaRPr kumimoji="1" lang="zh-CN" altLang="en-US" sz="1050" dirty="0">
              <a:solidFill>
                <a:schemeClr val="bg1"/>
              </a:solidFill>
              <a:latin typeface="Arial" panose="020B0604020202020204" pitchFamily="34" charset="0"/>
              <a:ea typeface="微软雅黑" panose="020B0503020204020204" charset="-122"/>
            </a:endParaRPr>
          </a:p>
        </p:txBody>
      </p:sp>
      <p:sp>
        <p:nvSpPr>
          <p:cNvPr id="105" name="矩形 56"/>
          <p:cNvSpPr/>
          <p:nvPr/>
        </p:nvSpPr>
        <p:spPr>
          <a:xfrm>
            <a:off x="8193300" y="1763650"/>
            <a:ext cx="864000" cy="288000"/>
          </a:xfrm>
          <a:prstGeom prst="rect">
            <a:avLst/>
          </a:prstGeom>
          <a:solidFill>
            <a:srgbClr val="0090EF"/>
          </a:solidFill>
          <a:ln>
            <a:solidFill>
              <a:srgbClr val="0090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50" dirty="0">
                <a:solidFill>
                  <a:schemeClr val="bg1"/>
                </a:solidFill>
                <a:latin typeface="Arial" panose="020B0604020202020204" pitchFamily="34" charset="0"/>
                <a:ea typeface="微软雅黑" panose="020B0503020204020204" charset="-122"/>
              </a:rPr>
              <a:t>整改通知</a:t>
            </a:r>
            <a:endParaRPr kumimoji="1" lang="zh-CN" altLang="en-US" sz="1050" dirty="0">
              <a:solidFill>
                <a:schemeClr val="bg1"/>
              </a:solidFill>
              <a:latin typeface="Arial" panose="020B0604020202020204" pitchFamily="34" charset="0"/>
              <a:ea typeface="微软雅黑" panose="020B0503020204020204" charset="-122"/>
            </a:endParaRPr>
          </a:p>
        </p:txBody>
      </p:sp>
      <p:sp>
        <p:nvSpPr>
          <p:cNvPr id="106" name="流程图: 磁盘 105"/>
          <p:cNvSpPr/>
          <p:nvPr/>
        </p:nvSpPr>
        <p:spPr>
          <a:xfrm>
            <a:off x="10276393" y="1384550"/>
            <a:ext cx="864000" cy="648000"/>
          </a:xfrm>
          <a:prstGeom prst="flowChartMagneticDisk">
            <a:avLst/>
          </a:prstGeom>
          <a:solidFill>
            <a:srgbClr val="0090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zh-CN" altLang="en-US" sz="1050" dirty="0">
                <a:solidFill>
                  <a:schemeClr val="bg1"/>
                </a:solidFill>
                <a:latin typeface="Arial" panose="020B0604020202020204" pitchFamily="34" charset="0"/>
                <a:ea typeface="微软雅黑" panose="020B0503020204020204" charset="-122"/>
              </a:rPr>
              <a:t>供货清单</a:t>
            </a:r>
            <a:endParaRPr kumimoji="1" lang="zh-CN" altLang="en-US" sz="1050" dirty="0">
              <a:solidFill>
                <a:schemeClr val="bg1"/>
              </a:solidFill>
              <a:latin typeface="Arial" panose="020B0604020202020204" pitchFamily="34" charset="0"/>
              <a:ea typeface="微软雅黑" panose="020B0503020204020204" charset="-122"/>
            </a:endParaRPr>
          </a:p>
        </p:txBody>
      </p:sp>
      <p:sp>
        <p:nvSpPr>
          <p:cNvPr id="107" name="流程图: 磁盘 106"/>
          <p:cNvSpPr/>
          <p:nvPr/>
        </p:nvSpPr>
        <p:spPr>
          <a:xfrm>
            <a:off x="10278000" y="3564882"/>
            <a:ext cx="864000" cy="648000"/>
          </a:xfrm>
          <a:prstGeom prst="flowChartMagneticDisk">
            <a:avLst/>
          </a:prstGeom>
          <a:solidFill>
            <a:srgbClr val="0090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zh-CN" altLang="en-US" sz="1050" dirty="0">
                <a:solidFill>
                  <a:schemeClr val="bg1"/>
                </a:solidFill>
                <a:latin typeface="Arial" panose="020B0604020202020204" pitchFamily="34" charset="0"/>
                <a:ea typeface="微软雅黑" panose="020B0503020204020204" charset="-122"/>
              </a:rPr>
              <a:t>物料信息</a:t>
            </a:r>
            <a:endParaRPr kumimoji="1" lang="zh-CN" altLang="en-US" sz="1050" dirty="0">
              <a:solidFill>
                <a:schemeClr val="bg1"/>
              </a:solidFill>
              <a:latin typeface="Arial" panose="020B0604020202020204" pitchFamily="34" charset="0"/>
              <a:ea typeface="微软雅黑" panose="020B0503020204020204" charset="-122"/>
            </a:endParaRPr>
          </a:p>
        </p:txBody>
      </p:sp>
      <p:sp>
        <p:nvSpPr>
          <p:cNvPr id="109" name="流程图: 直接访问存储器 108"/>
          <p:cNvSpPr/>
          <p:nvPr/>
        </p:nvSpPr>
        <p:spPr>
          <a:xfrm>
            <a:off x="4950000" y="1385185"/>
            <a:ext cx="864000" cy="648000"/>
          </a:xfrm>
          <a:prstGeom prst="flowChartMagneticDrum">
            <a:avLst/>
          </a:prstGeom>
          <a:solidFill>
            <a:srgbClr val="45BF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050" dirty="0">
                <a:solidFill>
                  <a:schemeClr val="bg1"/>
                </a:solidFill>
                <a:latin typeface="Arial" panose="020B0604020202020204" pitchFamily="34" charset="0"/>
                <a:ea typeface="微软雅黑" panose="020B0503020204020204" charset="-122"/>
              </a:rPr>
              <a:t>ERP</a:t>
            </a:r>
            <a:endParaRPr kumimoji="1" lang="zh-CN" altLang="en-US" sz="1050" dirty="0">
              <a:solidFill>
                <a:schemeClr val="bg1"/>
              </a:solidFill>
              <a:latin typeface="Arial" panose="020B0604020202020204" pitchFamily="34" charset="0"/>
              <a:ea typeface="微软雅黑" panose="020B0503020204020204" charset="-122"/>
            </a:endParaRPr>
          </a:p>
          <a:p>
            <a:pPr algn="ctr"/>
            <a:r>
              <a:rPr kumimoji="1" lang="zh-CN" altLang="en-US" sz="1050" dirty="0">
                <a:solidFill>
                  <a:schemeClr val="bg1"/>
                </a:solidFill>
                <a:latin typeface="Arial" panose="020B0604020202020204" pitchFamily="34" charset="0"/>
                <a:ea typeface="微软雅黑" panose="020B0503020204020204" charset="-122"/>
              </a:rPr>
              <a:t>供应商</a:t>
            </a:r>
            <a:endParaRPr kumimoji="1" lang="zh-CN" altLang="en-US" sz="1050" dirty="0">
              <a:solidFill>
                <a:schemeClr val="bg1"/>
              </a:solidFill>
              <a:latin typeface="Arial" panose="020B0604020202020204" pitchFamily="34" charset="0"/>
              <a:ea typeface="微软雅黑" panose="020B0503020204020204" charset="-122"/>
            </a:endParaRPr>
          </a:p>
        </p:txBody>
      </p:sp>
      <p:sp>
        <p:nvSpPr>
          <p:cNvPr id="121" name="流程图: 直接访问存储器 120"/>
          <p:cNvSpPr/>
          <p:nvPr/>
        </p:nvSpPr>
        <p:spPr>
          <a:xfrm>
            <a:off x="2609999" y="2598050"/>
            <a:ext cx="864000" cy="648000"/>
          </a:xfrm>
          <a:prstGeom prst="flowChartMagneticDrum">
            <a:avLst/>
          </a:prstGeom>
          <a:solidFill>
            <a:srgbClr val="0090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zh-CN" altLang="en-US" sz="1050" dirty="0">
                <a:solidFill>
                  <a:schemeClr val="bg1"/>
                </a:solidFill>
                <a:latin typeface="Arial" panose="020B0604020202020204" pitchFamily="34" charset="0"/>
                <a:ea typeface="微软雅黑" panose="020B0503020204020204" charset="-122"/>
              </a:rPr>
              <a:t>采购</a:t>
            </a:r>
            <a:endParaRPr kumimoji="1" lang="en-US" altLang="zh-CN" sz="1050" dirty="0">
              <a:solidFill>
                <a:schemeClr val="bg1"/>
              </a:solidFill>
              <a:latin typeface="Arial" panose="020B0604020202020204" pitchFamily="34" charset="0"/>
              <a:ea typeface="微软雅黑" panose="020B0503020204020204" charset="-122"/>
            </a:endParaRPr>
          </a:p>
          <a:p>
            <a:pPr algn="ctr"/>
            <a:r>
              <a:rPr kumimoji="1" lang="zh-CN" altLang="en-US" sz="1050" dirty="0">
                <a:solidFill>
                  <a:schemeClr val="bg1"/>
                </a:solidFill>
                <a:latin typeface="Arial" panose="020B0604020202020204" pitchFamily="34" charset="0"/>
                <a:ea typeface="微软雅黑" panose="020B0503020204020204" charset="-122"/>
              </a:rPr>
              <a:t>计划</a:t>
            </a:r>
            <a:endParaRPr kumimoji="1" lang="zh-CN" altLang="en-US" sz="1050" dirty="0">
              <a:solidFill>
                <a:schemeClr val="bg1"/>
              </a:solidFill>
              <a:latin typeface="Arial" panose="020B0604020202020204" pitchFamily="34" charset="0"/>
              <a:ea typeface="微软雅黑" panose="020B0503020204020204" charset="-122"/>
            </a:endParaRPr>
          </a:p>
        </p:txBody>
      </p:sp>
      <p:sp>
        <p:nvSpPr>
          <p:cNvPr id="122" name="流程图: 直接访问存储器 121"/>
          <p:cNvSpPr/>
          <p:nvPr/>
        </p:nvSpPr>
        <p:spPr>
          <a:xfrm>
            <a:off x="6120000" y="2598050"/>
            <a:ext cx="864000" cy="648000"/>
          </a:xfrm>
          <a:prstGeom prst="flowChartMagneticDrum">
            <a:avLst/>
          </a:prstGeom>
          <a:solidFill>
            <a:srgbClr val="0090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zh-CN" altLang="en-US" sz="1050" dirty="0">
                <a:solidFill>
                  <a:schemeClr val="bg1"/>
                </a:solidFill>
                <a:latin typeface="Arial" panose="020B0604020202020204" pitchFamily="34" charset="0"/>
                <a:ea typeface="微软雅黑" panose="020B0503020204020204" charset="-122"/>
              </a:rPr>
              <a:t>询比价信息</a:t>
            </a:r>
            <a:endParaRPr kumimoji="1" lang="zh-CN" altLang="en-US" sz="1050" dirty="0">
              <a:solidFill>
                <a:schemeClr val="bg1"/>
              </a:solidFill>
              <a:latin typeface="Arial" panose="020B0604020202020204" pitchFamily="34" charset="0"/>
              <a:ea typeface="微软雅黑" panose="020B0503020204020204" charset="-122"/>
            </a:endParaRPr>
          </a:p>
        </p:txBody>
      </p:sp>
      <p:sp>
        <p:nvSpPr>
          <p:cNvPr id="123" name="矩形 56"/>
          <p:cNvSpPr/>
          <p:nvPr/>
        </p:nvSpPr>
        <p:spPr>
          <a:xfrm>
            <a:off x="4949999" y="2778050"/>
            <a:ext cx="864000" cy="288000"/>
          </a:xfrm>
          <a:prstGeom prst="rect">
            <a:avLst/>
          </a:prstGeom>
          <a:solidFill>
            <a:srgbClr val="0090EF"/>
          </a:solidFill>
          <a:ln>
            <a:solidFill>
              <a:srgbClr val="0090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50" dirty="0">
                <a:solidFill>
                  <a:schemeClr val="bg1"/>
                </a:solidFill>
                <a:latin typeface="Arial" panose="020B0604020202020204" pitchFamily="34" charset="0"/>
                <a:ea typeface="微软雅黑" panose="020B0503020204020204" charset="-122"/>
              </a:rPr>
              <a:t>供应商报价</a:t>
            </a:r>
            <a:endParaRPr kumimoji="1" lang="zh-CN" altLang="en-US" sz="1050" dirty="0">
              <a:solidFill>
                <a:schemeClr val="bg1"/>
              </a:solidFill>
              <a:latin typeface="Arial" panose="020B0604020202020204" pitchFamily="34" charset="0"/>
              <a:ea typeface="微软雅黑" panose="020B0503020204020204" charset="-122"/>
            </a:endParaRPr>
          </a:p>
        </p:txBody>
      </p:sp>
      <p:sp>
        <p:nvSpPr>
          <p:cNvPr id="125" name="矩形 56"/>
          <p:cNvSpPr/>
          <p:nvPr/>
        </p:nvSpPr>
        <p:spPr>
          <a:xfrm>
            <a:off x="2609999" y="3991810"/>
            <a:ext cx="864000" cy="288000"/>
          </a:xfrm>
          <a:prstGeom prst="rect">
            <a:avLst/>
          </a:prstGeom>
          <a:solidFill>
            <a:srgbClr val="0090EF"/>
          </a:solidFill>
          <a:ln>
            <a:solidFill>
              <a:srgbClr val="0090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50" dirty="0">
                <a:solidFill>
                  <a:schemeClr val="bg1"/>
                </a:solidFill>
                <a:latin typeface="Arial" panose="020B0604020202020204" pitchFamily="34" charset="0"/>
                <a:ea typeface="微软雅黑" panose="020B0503020204020204" charset="-122"/>
              </a:rPr>
              <a:t>采购招标</a:t>
            </a:r>
            <a:endParaRPr kumimoji="1" lang="zh-CN" altLang="en-US" sz="1050" dirty="0">
              <a:solidFill>
                <a:schemeClr val="bg1"/>
              </a:solidFill>
              <a:latin typeface="Arial" panose="020B0604020202020204" pitchFamily="34" charset="0"/>
              <a:ea typeface="微软雅黑" panose="020B0503020204020204" charset="-122"/>
            </a:endParaRPr>
          </a:p>
        </p:txBody>
      </p:sp>
      <p:sp>
        <p:nvSpPr>
          <p:cNvPr id="127" name="矩形 56"/>
          <p:cNvSpPr/>
          <p:nvPr/>
        </p:nvSpPr>
        <p:spPr>
          <a:xfrm>
            <a:off x="4949695" y="3991810"/>
            <a:ext cx="864000" cy="288000"/>
          </a:xfrm>
          <a:prstGeom prst="rect">
            <a:avLst/>
          </a:prstGeom>
          <a:solidFill>
            <a:srgbClr val="0090EF"/>
          </a:solidFill>
          <a:ln>
            <a:solidFill>
              <a:srgbClr val="0090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50" dirty="0">
                <a:solidFill>
                  <a:schemeClr val="bg1"/>
                </a:solidFill>
                <a:latin typeface="Arial" panose="020B0604020202020204" pitchFamily="34" charset="0"/>
                <a:ea typeface="微软雅黑" panose="020B0503020204020204" charset="-122"/>
              </a:rPr>
              <a:t>合同审批</a:t>
            </a:r>
            <a:endParaRPr kumimoji="1" lang="zh-CN" altLang="en-US" sz="1050" dirty="0">
              <a:solidFill>
                <a:schemeClr val="bg1"/>
              </a:solidFill>
              <a:latin typeface="Arial" panose="020B0604020202020204" pitchFamily="34" charset="0"/>
              <a:ea typeface="微软雅黑" panose="020B0503020204020204" charset="-122"/>
            </a:endParaRPr>
          </a:p>
        </p:txBody>
      </p:sp>
      <p:sp>
        <p:nvSpPr>
          <p:cNvPr id="129" name="流程图: 直接访问存储器 128"/>
          <p:cNvSpPr/>
          <p:nvPr/>
        </p:nvSpPr>
        <p:spPr>
          <a:xfrm>
            <a:off x="7094419" y="3820700"/>
            <a:ext cx="864000" cy="648000"/>
          </a:xfrm>
          <a:prstGeom prst="flowChartMagneticDrum">
            <a:avLst/>
          </a:prstGeom>
          <a:solidFill>
            <a:srgbClr val="0090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zh-CN" altLang="en-US" sz="1050" dirty="0">
                <a:solidFill>
                  <a:schemeClr val="bg1"/>
                </a:solidFill>
                <a:latin typeface="Arial" panose="020B0604020202020204" pitchFamily="34" charset="0"/>
                <a:ea typeface="微软雅黑" panose="020B0503020204020204" charset="-122"/>
              </a:rPr>
              <a:t>合同</a:t>
            </a:r>
            <a:endParaRPr kumimoji="1" lang="en-US" altLang="zh-CN" sz="1050" dirty="0">
              <a:solidFill>
                <a:schemeClr val="bg1"/>
              </a:solidFill>
              <a:latin typeface="Arial" panose="020B0604020202020204" pitchFamily="34" charset="0"/>
              <a:ea typeface="微软雅黑" panose="020B0503020204020204" charset="-122"/>
            </a:endParaRPr>
          </a:p>
          <a:p>
            <a:pPr algn="ctr"/>
            <a:r>
              <a:rPr kumimoji="1" lang="zh-CN" altLang="en-US" sz="1050" dirty="0">
                <a:solidFill>
                  <a:schemeClr val="bg1"/>
                </a:solidFill>
                <a:latin typeface="Arial" panose="020B0604020202020204" pitchFamily="34" charset="0"/>
                <a:ea typeface="微软雅黑" panose="020B0503020204020204" charset="-122"/>
              </a:rPr>
              <a:t>档案</a:t>
            </a:r>
            <a:endParaRPr kumimoji="1" lang="zh-CN" altLang="en-US" sz="1050" dirty="0">
              <a:solidFill>
                <a:schemeClr val="bg1"/>
              </a:solidFill>
              <a:latin typeface="Arial" panose="020B0604020202020204" pitchFamily="34" charset="0"/>
              <a:ea typeface="微软雅黑" panose="020B0503020204020204" charset="-122"/>
            </a:endParaRPr>
          </a:p>
        </p:txBody>
      </p:sp>
      <p:cxnSp>
        <p:nvCxnSpPr>
          <p:cNvPr id="130" name="直接箭头连接符 129"/>
          <p:cNvCxnSpPr>
            <a:stCxn id="103" idx="3"/>
            <a:endCxn id="121" idx="1"/>
          </p:cNvCxnSpPr>
          <p:nvPr/>
        </p:nvCxnSpPr>
        <p:spPr>
          <a:xfrm flipV="1">
            <a:off x="2304635" y="2921415"/>
            <a:ext cx="305435" cy="635"/>
          </a:xfrm>
          <a:prstGeom prst="straightConnector1">
            <a:avLst/>
          </a:prstGeom>
          <a:ln>
            <a:solidFill>
              <a:srgbClr val="1623A2"/>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直接箭头连接符 130"/>
          <p:cNvCxnSpPr>
            <a:stCxn id="121" idx="2"/>
            <a:endCxn id="125" idx="0"/>
          </p:cNvCxnSpPr>
          <p:nvPr/>
        </p:nvCxnSpPr>
        <p:spPr>
          <a:xfrm>
            <a:off x="3041999" y="3245415"/>
            <a:ext cx="0" cy="746125"/>
          </a:xfrm>
          <a:prstGeom prst="straightConnector1">
            <a:avLst/>
          </a:prstGeom>
          <a:ln>
            <a:solidFill>
              <a:srgbClr val="1623A2"/>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直接箭头连接符 134"/>
          <p:cNvCxnSpPr>
            <a:stCxn id="127" idx="3"/>
            <a:endCxn id="129" idx="1"/>
          </p:cNvCxnSpPr>
          <p:nvPr/>
        </p:nvCxnSpPr>
        <p:spPr>
          <a:xfrm>
            <a:off x="5814330" y="4135810"/>
            <a:ext cx="1280160" cy="8890"/>
          </a:xfrm>
          <a:prstGeom prst="straightConnector1">
            <a:avLst/>
          </a:prstGeom>
          <a:ln>
            <a:solidFill>
              <a:srgbClr val="1623A2"/>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直接箭头连接符 138"/>
          <p:cNvCxnSpPr>
            <a:stCxn id="123" idx="3"/>
            <a:endCxn id="122" idx="1"/>
          </p:cNvCxnSpPr>
          <p:nvPr/>
        </p:nvCxnSpPr>
        <p:spPr>
          <a:xfrm>
            <a:off x="5813999" y="2922050"/>
            <a:ext cx="306001" cy="0"/>
          </a:xfrm>
          <a:prstGeom prst="straightConnector1">
            <a:avLst/>
          </a:prstGeom>
          <a:ln>
            <a:solidFill>
              <a:srgbClr val="1623A2"/>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连接符: 肘形 140"/>
          <p:cNvCxnSpPr>
            <a:stCxn id="107" idx="1"/>
            <a:endCxn id="121" idx="0"/>
          </p:cNvCxnSpPr>
          <p:nvPr/>
        </p:nvCxnSpPr>
        <p:spPr>
          <a:xfrm rot="16200000" flipV="1">
            <a:off x="6392584" y="-752535"/>
            <a:ext cx="966832" cy="7668001"/>
          </a:xfrm>
          <a:prstGeom prst="bentConnector3">
            <a:avLst>
              <a:gd name="adj1" fmla="val 123644"/>
            </a:avLst>
          </a:prstGeom>
          <a:ln>
            <a:solidFill>
              <a:srgbClr val="1623A2"/>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连接符: 肘形 141"/>
          <p:cNvCxnSpPr>
            <a:stCxn id="107" idx="1"/>
            <a:endCxn id="122" idx="0"/>
          </p:cNvCxnSpPr>
          <p:nvPr/>
        </p:nvCxnSpPr>
        <p:spPr>
          <a:xfrm rot="16200000" flipV="1">
            <a:off x="8147584" y="1002466"/>
            <a:ext cx="966832" cy="4158000"/>
          </a:xfrm>
          <a:prstGeom prst="bentConnector3">
            <a:avLst>
              <a:gd name="adj1" fmla="val 123644"/>
            </a:avLst>
          </a:prstGeom>
          <a:ln>
            <a:solidFill>
              <a:srgbClr val="1623A2"/>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连接符: 肘形 143"/>
          <p:cNvCxnSpPr>
            <a:stCxn id="107" idx="1"/>
            <a:endCxn id="106" idx="3"/>
          </p:cNvCxnSpPr>
          <p:nvPr/>
        </p:nvCxnSpPr>
        <p:spPr>
          <a:xfrm rot="16200000" flipV="1">
            <a:off x="9943148" y="2797493"/>
            <a:ext cx="1532890" cy="1905"/>
          </a:xfrm>
          <a:prstGeom prst="bentConnector3">
            <a:avLst>
              <a:gd name="adj1" fmla="val 50021"/>
            </a:avLst>
          </a:prstGeom>
          <a:ln>
            <a:solidFill>
              <a:srgbClr val="1623A2"/>
            </a:solidFill>
            <a:tailEnd type="triangle"/>
          </a:ln>
        </p:spPr>
        <p:style>
          <a:lnRef idx="1">
            <a:schemeClr val="accent1"/>
          </a:lnRef>
          <a:fillRef idx="0">
            <a:schemeClr val="accent1"/>
          </a:fillRef>
          <a:effectRef idx="0">
            <a:schemeClr val="accent1"/>
          </a:effectRef>
          <a:fontRef idx="minor">
            <a:schemeClr val="tx1"/>
          </a:fontRef>
        </p:style>
      </p:cxnSp>
      <p:sp>
        <p:nvSpPr>
          <p:cNvPr id="146" name="矩形 56"/>
          <p:cNvSpPr/>
          <p:nvPr/>
        </p:nvSpPr>
        <p:spPr>
          <a:xfrm>
            <a:off x="3137990" y="6010865"/>
            <a:ext cx="864000" cy="288000"/>
          </a:xfrm>
          <a:prstGeom prst="rect">
            <a:avLst/>
          </a:prstGeom>
          <a:solidFill>
            <a:srgbClr val="45BF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rIns="0" numCol="1" spcCol="0" rtlCol="0" fromWordArt="0" anchor="ctr" anchorCtr="0" forceAA="0" compatLnSpc="1">
            <a:noAutofit/>
          </a:bodyPr>
          <a:lstStyle/>
          <a:p>
            <a:pPr lvl="0" algn="ctr">
              <a:buClrTx/>
              <a:buSzTx/>
              <a:buFontTx/>
            </a:pPr>
            <a:r>
              <a:rPr kumimoji="1" lang="zh-CN" altLang="en-US" sz="1050" b="1" dirty="0">
                <a:solidFill>
                  <a:schemeClr val="bg1"/>
                </a:solidFill>
                <a:latin typeface="Arial" panose="020B0604020202020204" pitchFamily="34" charset="0"/>
                <a:ea typeface="微软雅黑" panose="020B0503020204020204" charset="-122"/>
                <a:sym typeface="+mn-ea"/>
              </a:rPr>
              <a:t>订单登记</a:t>
            </a:r>
            <a:endParaRPr kumimoji="1" lang="zh-CN" altLang="en-US" sz="1050" b="1" dirty="0">
              <a:solidFill>
                <a:schemeClr val="bg1"/>
              </a:solidFill>
              <a:latin typeface="Arial" panose="020B0604020202020204" pitchFamily="34" charset="0"/>
              <a:ea typeface="微软雅黑" panose="020B0503020204020204" charset="-122"/>
              <a:sym typeface="+mn-ea"/>
            </a:endParaRPr>
          </a:p>
        </p:txBody>
      </p:sp>
      <p:sp>
        <p:nvSpPr>
          <p:cNvPr id="147" name="流程图: 直接访问存储器 146"/>
          <p:cNvSpPr/>
          <p:nvPr/>
        </p:nvSpPr>
        <p:spPr>
          <a:xfrm>
            <a:off x="4307989" y="5830865"/>
            <a:ext cx="864000" cy="648000"/>
          </a:xfrm>
          <a:prstGeom prst="flowChartMagneticDrum">
            <a:avLst/>
          </a:prstGeom>
          <a:solidFill>
            <a:srgbClr val="45BF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zh-CN" altLang="en-US" sz="1050" b="1" dirty="0">
                <a:solidFill>
                  <a:schemeClr val="bg1"/>
                </a:solidFill>
                <a:latin typeface="Arial" panose="020B0604020202020204" pitchFamily="34" charset="0"/>
                <a:ea typeface="微软雅黑" panose="020B0503020204020204" charset="-122"/>
              </a:rPr>
              <a:t>订单</a:t>
            </a:r>
            <a:endParaRPr kumimoji="1" lang="en-US" altLang="zh-CN" sz="1050" b="1" dirty="0">
              <a:solidFill>
                <a:schemeClr val="bg1"/>
              </a:solidFill>
              <a:latin typeface="Arial" panose="020B0604020202020204" pitchFamily="34" charset="0"/>
              <a:ea typeface="微软雅黑" panose="020B0503020204020204" charset="-122"/>
            </a:endParaRPr>
          </a:p>
          <a:p>
            <a:pPr algn="ctr"/>
            <a:r>
              <a:rPr kumimoji="1" lang="zh-CN" altLang="en-US" sz="1050" b="1" dirty="0">
                <a:solidFill>
                  <a:schemeClr val="bg1"/>
                </a:solidFill>
                <a:latin typeface="Arial" panose="020B0604020202020204" pitchFamily="34" charset="0"/>
                <a:ea typeface="微软雅黑" panose="020B0503020204020204" charset="-122"/>
              </a:rPr>
              <a:t>信息</a:t>
            </a:r>
            <a:endParaRPr kumimoji="1" lang="zh-CN" altLang="en-US" sz="1050" b="1" dirty="0">
              <a:solidFill>
                <a:schemeClr val="bg1"/>
              </a:solidFill>
              <a:latin typeface="Arial" panose="020B0604020202020204" pitchFamily="34" charset="0"/>
              <a:ea typeface="微软雅黑" panose="020B0503020204020204" charset="-122"/>
            </a:endParaRPr>
          </a:p>
        </p:txBody>
      </p:sp>
      <p:cxnSp>
        <p:nvCxnSpPr>
          <p:cNvPr id="148" name="直接箭头连接符 147"/>
          <p:cNvCxnSpPr>
            <a:stCxn id="146" idx="3"/>
            <a:endCxn id="147" idx="1"/>
          </p:cNvCxnSpPr>
          <p:nvPr/>
        </p:nvCxnSpPr>
        <p:spPr>
          <a:xfrm>
            <a:off x="4001990" y="6154865"/>
            <a:ext cx="305999" cy="0"/>
          </a:xfrm>
          <a:prstGeom prst="straightConnector1">
            <a:avLst/>
          </a:prstGeom>
          <a:ln>
            <a:solidFill>
              <a:srgbClr val="1623A2"/>
            </a:solidFill>
            <a:tailEnd type="triangle"/>
          </a:ln>
        </p:spPr>
        <p:style>
          <a:lnRef idx="1">
            <a:schemeClr val="accent1"/>
          </a:lnRef>
          <a:fillRef idx="0">
            <a:schemeClr val="accent1"/>
          </a:fillRef>
          <a:effectRef idx="0">
            <a:schemeClr val="accent1"/>
          </a:effectRef>
          <a:fontRef idx="minor">
            <a:schemeClr val="tx1"/>
          </a:fontRef>
        </p:style>
      </p:cxnSp>
      <p:sp>
        <p:nvSpPr>
          <p:cNvPr id="150" name="矩形 56"/>
          <p:cNvSpPr/>
          <p:nvPr/>
        </p:nvSpPr>
        <p:spPr>
          <a:xfrm>
            <a:off x="5415758" y="6010864"/>
            <a:ext cx="864000" cy="288000"/>
          </a:xfrm>
          <a:prstGeom prst="rect">
            <a:avLst/>
          </a:prstGeom>
          <a:solidFill>
            <a:srgbClr val="45BF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rIns="0" numCol="1" spcCol="0" rtlCol="0" fromWordArt="0" anchor="ctr" anchorCtr="0" forceAA="0" compatLnSpc="1">
            <a:noAutofit/>
          </a:bodyPr>
          <a:lstStyle/>
          <a:p>
            <a:pPr lvl="0" algn="ctr">
              <a:buClrTx/>
              <a:buSzTx/>
              <a:buFontTx/>
            </a:pPr>
            <a:r>
              <a:rPr kumimoji="1" lang="zh-CN" altLang="en-US" sz="1050" b="1" dirty="0">
                <a:solidFill>
                  <a:schemeClr val="bg1"/>
                </a:solidFill>
                <a:latin typeface="Arial" panose="020B0604020202020204" pitchFamily="34" charset="0"/>
                <a:ea typeface="微软雅黑" panose="020B0503020204020204" charset="-122"/>
                <a:sym typeface="+mn-ea"/>
              </a:rPr>
              <a:t>交付/质检</a:t>
            </a:r>
            <a:endParaRPr kumimoji="1" lang="zh-CN" altLang="en-US" sz="1050" b="1" dirty="0">
              <a:solidFill>
                <a:schemeClr val="bg1"/>
              </a:solidFill>
              <a:latin typeface="Arial" panose="020B0604020202020204" pitchFamily="34" charset="0"/>
              <a:ea typeface="微软雅黑" panose="020B0503020204020204" charset="-122"/>
              <a:sym typeface="+mn-ea"/>
            </a:endParaRPr>
          </a:p>
        </p:txBody>
      </p:sp>
      <p:sp>
        <p:nvSpPr>
          <p:cNvPr id="151" name="矩形 56"/>
          <p:cNvSpPr/>
          <p:nvPr/>
        </p:nvSpPr>
        <p:spPr>
          <a:xfrm>
            <a:off x="6567977" y="6010864"/>
            <a:ext cx="864000" cy="288000"/>
          </a:xfrm>
          <a:prstGeom prst="rect">
            <a:avLst/>
          </a:prstGeom>
          <a:solidFill>
            <a:srgbClr val="45BF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rIns="0" numCol="1" spcCol="0" rtlCol="0" fromWordArt="0" anchor="ctr" anchorCtr="0" forceAA="0" compatLnSpc="1">
            <a:noAutofit/>
          </a:bodyPr>
          <a:lstStyle/>
          <a:p>
            <a:pPr lvl="0" algn="ctr">
              <a:buClrTx/>
              <a:buSzTx/>
              <a:buFontTx/>
            </a:pPr>
            <a:r>
              <a:rPr kumimoji="1" lang="zh-CN" altLang="en-US" sz="1050" b="1" dirty="0">
                <a:solidFill>
                  <a:schemeClr val="bg1"/>
                </a:solidFill>
                <a:latin typeface="Arial" panose="020B0604020202020204" pitchFamily="34" charset="0"/>
                <a:ea typeface="微软雅黑" panose="020B0503020204020204" charset="-122"/>
                <a:sym typeface="+mn-ea"/>
              </a:rPr>
              <a:t>入库</a:t>
            </a:r>
            <a:endParaRPr kumimoji="1" lang="zh-CN" altLang="en-US" sz="1050" b="1" dirty="0">
              <a:solidFill>
                <a:schemeClr val="bg1"/>
              </a:solidFill>
              <a:latin typeface="Arial" panose="020B0604020202020204" pitchFamily="34" charset="0"/>
              <a:ea typeface="微软雅黑" panose="020B0503020204020204" charset="-122"/>
              <a:sym typeface="+mn-ea"/>
            </a:endParaRPr>
          </a:p>
        </p:txBody>
      </p:sp>
      <p:cxnSp>
        <p:nvCxnSpPr>
          <p:cNvPr id="152" name="直接箭头连接符 151"/>
          <p:cNvCxnSpPr>
            <a:stCxn id="147" idx="4"/>
            <a:endCxn id="150" idx="1"/>
          </p:cNvCxnSpPr>
          <p:nvPr/>
        </p:nvCxnSpPr>
        <p:spPr>
          <a:xfrm>
            <a:off x="5171989" y="6154230"/>
            <a:ext cx="243840" cy="635"/>
          </a:xfrm>
          <a:prstGeom prst="straightConnector1">
            <a:avLst/>
          </a:prstGeom>
          <a:ln>
            <a:solidFill>
              <a:srgbClr val="1623A2"/>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直接箭头连接符 152"/>
          <p:cNvCxnSpPr>
            <a:stCxn id="150" idx="3"/>
            <a:endCxn id="151" idx="1"/>
          </p:cNvCxnSpPr>
          <p:nvPr/>
        </p:nvCxnSpPr>
        <p:spPr>
          <a:xfrm>
            <a:off x="6280393" y="6154864"/>
            <a:ext cx="287655" cy="0"/>
          </a:xfrm>
          <a:prstGeom prst="straightConnector1">
            <a:avLst/>
          </a:prstGeom>
          <a:ln>
            <a:solidFill>
              <a:srgbClr val="1623A2"/>
            </a:solidFill>
            <a:tailEnd type="triangle"/>
          </a:ln>
        </p:spPr>
        <p:style>
          <a:lnRef idx="1">
            <a:schemeClr val="accent1"/>
          </a:lnRef>
          <a:fillRef idx="0">
            <a:schemeClr val="accent1"/>
          </a:fillRef>
          <a:effectRef idx="0">
            <a:schemeClr val="accent1"/>
          </a:effectRef>
          <a:fontRef idx="minor">
            <a:schemeClr val="tx1"/>
          </a:fontRef>
        </p:style>
      </p:cxnSp>
      <p:sp>
        <p:nvSpPr>
          <p:cNvPr id="154" name="流程图: 直接访问存储器 153"/>
          <p:cNvSpPr/>
          <p:nvPr/>
        </p:nvSpPr>
        <p:spPr>
          <a:xfrm>
            <a:off x="7094420" y="4899319"/>
            <a:ext cx="864000" cy="648000"/>
          </a:xfrm>
          <a:prstGeom prst="flowChartMagneticDrum">
            <a:avLst/>
          </a:prstGeom>
          <a:solidFill>
            <a:srgbClr val="0090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zh-CN" altLang="en-US" sz="1050" dirty="0">
                <a:solidFill>
                  <a:schemeClr val="bg1"/>
                </a:solidFill>
                <a:latin typeface="Arial" panose="020B0604020202020204" pitchFamily="34" charset="0"/>
                <a:ea typeface="微软雅黑" panose="020B0503020204020204" charset="-122"/>
              </a:rPr>
              <a:t>付款</a:t>
            </a:r>
            <a:endParaRPr kumimoji="1" lang="en-US" altLang="zh-CN" sz="1050" dirty="0">
              <a:solidFill>
                <a:schemeClr val="bg1"/>
              </a:solidFill>
              <a:latin typeface="Arial" panose="020B0604020202020204" pitchFamily="34" charset="0"/>
              <a:ea typeface="微软雅黑" panose="020B0503020204020204" charset="-122"/>
            </a:endParaRPr>
          </a:p>
          <a:p>
            <a:pPr algn="ctr"/>
            <a:r>
              <a:rPr kumimoji="1" lang="zh-CN" altLang="en-US" sz="1050" dirty="0">
                <a:solidFill>
                  <a:schemeClr val="bg1"/>
                </a:solidFill>
                <a:latin typeface="Arial" panose="020B0604020202020204" pitchFamily="34" charset="0"/>
                <a:ea typeface="微软雅黑" panose="020B0503020204020204" charset="-122"/>
              </a:rPr>
              <a:t>票据</a:t>
            </a:r>
            <a:endParaRPr kumimoji="1" lang="zh-CN" altLang="en-US" sz="1050" dirty="0">
              <a:solidFill>
                <a:schemeClr val="bg1"/>
              </a:solidFill>
              <a:latin typeface="Arial" panose="020B0604020202020204" pitchFamily="34" charset="0"/>
              <a:ea typeface="微软雅黑" panose="020B0503020204020204" charset="-122"/>
            </a:endParaRPr>
          </a:p>
        </p:txBody>
      </p:sp>
      <p:sp>
        <p:nvSpPr>
          <p:cNvPr id="155" name="矩形 56"/>
          <p:cNvSpPr/>
          <p:nvPr/>
        </p:nvSpPr>
        <p:spPr>
          <a:xfrm>
            <a:off x="5924420" y="5079319"/>
            <a:ext cx="864000" cy="288000"/>
          </a:xfrm>
          <a:prstGeom prst="rect">
            <a:avLst/>
          </a:prstGeom>
          <a:solidFill>
            <a:srgbClr val="0090EF"/>
          </a:solidFill>
          <a:ln>
            <a:solidFill>
              <a:srgbClr val="0090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50" dirty="0">
                <a:solidFill>
                  <a:schemeClr val="bg1"/>
                </a:solidFill>
                <a:latin typeface="Arial" panose="020B0604020202020204" pitchFamily="34" charset="0"/>
                <a:ea typeface="微软雅黑" panose="020B0503020204020204" charset="-122"/>
              </a:rPr>
              <a:t>收票登记</a:t>
            </a:r>
            <a:endParaRPr kumimoji="1" lang="zh-CN" altLang="en-US" sz="1050" dirty="0">
              <a:solidFill>
                <a:schemeClr val="bg1"/>
              </a:solidFill>
              <a:latin typeface="Arial" panose="020B0604020202020204" pitchFamily="34" charset="0"/>
              <a:ea typeface="微软雅黑" panose="020B0503020204020204" charset="-122"/>
            </a:endParaRPr>
          </a:p>
        </p:txBody>
      </p:sp>
      <p:cxnSp>
        <p:nvCxnSpPr>
          <p:cNvPr id="157" name="直接箭头连接符 156"/>
          <p:cNvCxnSpPr>
            <a:stCxn id="155" idx="3"/>
            <a:endCxn id="154" idx="1"/>
          </p:cNvCxnSpPr>
          <p:nvPr/>
        </p:nvCxnSpPr>
        <p:spPr>
          <a:xfrm>
            <a:off x="6788420" y="5223319"/>
            <a:ext cx="306000" cy="0"/>
          </a:xfrm>
          <a:prstGeom prst="straightConnector1">
            <a:avLst/>
          </a:prstGeom>
          <a:ln>
            <a:solidFill>
              <a:srgbClr val="1623A2"/>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直接箭头连接符 157"/>
          <p:cNvCxnSpPr>
            <a:stCxn id="129" idx="2"/>
            <a:endCxn id="154" idx="0"/>
          </p:cNvCxnSpPr>
          <p:nvPr/>
        </p:nvCxnSpPr>
        <p:spPr>
          <a:xfrm>
            <a:off x="7526419" y="4468700"/>
            <a:ext cx="0" cy="430530"/>
          </a:xfrm>
          <a:prstGeom prst="straightConnector1">
            <a:avLst/>
          </a:prstGeom>
          <a:ln>
            <a:solidFill>
              <a:srgbClr val="1623A2"/>
            </a:solidFill>
            <a:tailEnd type="triangle"/>
          </a:ln>
        </p:spPr>
        <p:style>
          <a:lnRef idx="1">
            <a:schemeClr val="accent1"/>
          </a:lnRef>
          <a:fillRef idx="0">
            <a:schemeClr val="accent1"/>
          </a:fillRef>
          <a:effectRef idx="0">
            <a:schemeClr val="accent1"/>
          </a:effectRef>
          <a:fontRef idx="minor">
            <a:schemeClr val="tx1"/>
          </a:fontRef>
        </p:style>
      </p:cxnSp>
      <p:sp>
        <p:nvSpPr>
          <p:cNvPr id="159" name="矩形 56"/>
          <p:cNvSpPr/>
          <p:nvPr/>
        </p:nvSpPr>
        <p:spPr>
          <a:xfrm>
            <a:off x="8219420" y="5076309"/>
            <a:ext cx="864000" cy="288000"/>
          </a:xfrm>
          <a:prstGeom prst="rect">
            <a:avLst/>
          </a:prstGeom>
          <a:solidFill>
            <a:srgbClr val="0090EF"/>
          </a:solidFill>
          <a:ln>
            <a:solidFill>
              <a:srgbClr val="0090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50" dirty="0">
                <a:solidFill>
                  <a:schemeClr val="bg1"/>
                </a:solidFill>
                <a:latin typeface="Arial" panose="020B0604020202020204" pitchFamily="34" charset="0"/>
                <a:ea typeface="微软雅黑" panose="020B0503020204020204" charset="-122"/>
              </a:rPr>
              <a:t>付款</a:t>
            </a:r>
            <a:endParaRPr kumimoji="1" lang="zh-CN" altLang="en-US" sz="1050" dirty="0">
              <a:solidFill>
                <a:schemeClr val="bg1"/>
              </a:solidFill>
              <a:latin typeface="Arial" panose="020B0604020202020204" pitchFamily="34" charset="0"/>
              <a:ea typeface="微软雅黑" panose="020B0503020204020204" charset="-122"/>
            </a:endParaRPr>
          </a:p>
        </p:txBody>
      </p:sp>
      <p:cxnSp>
        <p:nvCxnSpPr>
          <p:cNvPr id="161" name="直接箭头连接符 160"/>
          <p:cNvCxnSpPr>
            <a:stCxn id="154" idx="4"/>
            <a:endCxn id="159" idx="1"/>
          </p:cNvCxnSpPr>
          <p:nvPr/>
        </p:nvCxnSpPr>
        <p:spPr>
          <a:xfrm flipV="1">
            <a:off x="7958420" y="5220309"/>
            <a:ext cx="261000" cy="3010"/>
          </a:xfrm>
          <a:prstGeom prst="straightConnector1">
            <a:avLst/>
          </a:prstGeom>
          <a:ln>
            <a:solidFill>
              <a:srgbClr val="1623A2"/>
            </a:solidFill>
            <a:tailEnd type="triangle"/>
          </a:ln>
        </p:spPr>
        <p:style>
          <a:lnRef idx="1">
            <a:schemeClr val="accent1"/>
          </a:lnRef>
          <a:fillRef idx="0">
            <a:schemeClr val="accent1"/>
          </a:fillRef>
          <a:effectRef idx="0">
            <a:schemeClr val="accent1"/>
          </a:effectRef>
          <a:fontRef idx="minor">
            <a:schemeClr val="tx1"/>
          </a:fontRef>
        </p:style>
      </p:cxnSp>
      <p:cxnSp>
        <p:nvCxnSpPr>
          <p:cNvPr id="4" name="肘形连接符 3"/>
          <p:cNvCxnSpPr>
            <a:stCxn id="106" idx="1"/>
            <a:endCxn id="100" idx="0"/>
          </p:cNvCxnSpPr>
          <p:nvPr/>
        </p:nvCxnSpPr>
        <p:spPr>
          <a:xfrm rot="16200000" flipH="1" flipV="1">
            <a:off x="8630285" y="-694055"/>
            <a:ext cx="3175" cy="4156710"/>
          </a:xfrm>
          <a:prstGeom prst="bentConnector3">
            <a:avLst>
              <a:gd name="adj1" fmla="val -7450000"/>
            </a:avLst>
          </a:prstGeom>
          <a:ln>
            <a:solidFill>
              <a:srgbClr val="1623A2"/>
            </a:solidFill>
            <a:tailEnd type="triangle"/>
          </a:ln>
        </p:spPr>
        <p:style>
          <a:lnRef idx="1">
            <a:schemeClr val="accent1"/>
          </a:lnRef>
          <a:fillRef idx="0">
            <a:schemeClr val="accent1"/>
          </a:fillRef>
          <a:effectRef idx="0">
            <a:schemeClr val="accent1"/>
          </a:effectRef>
          <a:fontRef idx="minor">
            <a:schemeClr val="tx1"/>
          </a:fontRef>
        </p:style>
      </p:cxnSp>
      <p:sp>
        <p:nvSpPr>
          <p:cNvPr id="8" name="流程图: 磁盘 7"/>
          <p:cNvSpPr/>
          <p:nvPr>
            <p:custDataLst>
              <p:tags r:id="rId1"/>
            </p:custDataLst>
          </p:nvPr>
        </p:nvSpPr>
        <p:spPr>
          <a:xfrm>
            <a:off x="8901955" y="3564882"/>
            <a:ext cx="864000" cy="648000"/>
          </a:xfrm>
          <a:prstGeom prst="flowChartMagneticDisk">
            <a:avLst/>
          </a:prstGeom>
          <a:solidFill>
            <a:srgbClr val="45BF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rIns="0" numCol="1" spcCol="0" rtlCol="0" fromWordArt="0" anchor="ctr" anchorCtr="0" forceAA="0" compatLnSpc="1">
            <a:noAutofit/>
          </a:bodyPr>
          <a:lstStyle/>
          <a:p>
            <a:pPr lvl="0" algn="ctr">
              <a:buClrTx/>
              <a:buSzTx/>
              <a:buFontTx/>
            </a:pPr>
            <a:r>
              <a:rPr kumimoji="1" lang="en-US" altLang="zh-CN" sz="1050" dirty="0">
                <a:solidFill>
                  <a:schemeClr val="bg1"/>
                </a:solidFill>
                <a:latin typeface="Arial" panose="020B0604020202020204" pitchFamily="34" charset="0"/>
                <a:ea typeface="微软雅黑" panose="020B0503020204020204" charset="-122"/>
                <a:sym typeface="+mn-ea"/>
              </a:rPr>
              <a:t>ERP</a:t>
            </a:r>
            <a:endParaRPr kumimoji="1" lang="en-US" altLang="zh-CN" sz="1050" dirty="0">
              <a:solidFill>
                <a:schemeClr val="bg1"/>
              </a:solidFill>
              <a:latin typeface="Arial" panose="020B0604020202020204" pitchFamily="34" charset="0"/>
              <a:ea typeface="微软雅黑" panose="020B0503020204020204" charset="-122"/>
              <a:sym typeface="+mn-ea"/>
            </a:endParaRPr>
          </a:p>
          <a:p>
            <a:pPr lvl="0" algn="ctr">
              <a:buClrTx/>
              <a:buSzTx/>
              <a:buFontTx/>
            </a:pPr>
            <a:r>
              <a:rPr kumimoji="1" lang="en-US" altLang="zh-CN" sz="1050" dirty="0">
                <a:solidFill>
                  <a:schemeClr val="bg1"/>
                </a:solidFill>
                <a:latin typeface="Arial" panose="020B0604020202020204" pitchFamily="34" charset="0"/>
                <a:ea typeface="微软雅黑" panose="020B0503020204020204" charset="-122"/>
                <a:sym typeface="+mn-ea"/>
              </a:rPr>
              <a:t>物料信息</a:t>
            </a:r>
            <a:endParaRPr kumimoji="1" lang="en-US" altLang="zh-CN" sz="1050" dirty="0">
              <a:solidFill>
                <a:schemeClr val="bg1"/>
              </a:solidFill>
              <a:latin typeface="Arial" panose="020B0604020202020204" pitchFamily="34" charset="0"/>
              <a:ea typeface="微软雅黑" panose="020B0503020204020204" charset="-122"/>
              <a:sym typeface="+mn-ea"/>
            </a:endParaRPr>
          </a:p>
        </p:txBody>
      </p:sp>
      <p:cxnSp>
        <p:nvCxnSpPr>
          <p:cNvPr id="9" name="直接箭头连接符 8"/>
          <p:cNvCxnSpPr>
            <a:stCxn id="8" idx="4"/>
            <a:endCxn id="107" idx="2"/>
          </p:cNvCxnSpPr>
          <p:nvPr/>
        </p:nvCxnSpPr>
        <p:spPr>
          <a:xfrm>
            <a:off x="9766300" y="3888740"/>
            <a:ext cx="511810" cy="0"/>
          </a:xfrm>
          <a:prstGeom prst="straightConnector1">
            <a:avLst/>
          </a:prstGeom>
          <a:ln>
            <a:solidFill>
              <a:srgbClr val="1623A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a:stCxn id="125" idx="3"/>
            <a:endCxn id="127" idx="1"/>
          </p:cNvCxnSpPr>
          <p:nvPr/>
        </p:nvCxnSpPr>
        <p:spPr>
          <a:xfrm>
            <a:off x="3474085" y="4135755"/>
            <a:ext cx="1475740" cy="0"/>
          </a:xfrm>
          <a:prstGeom prst="straightConnector1">
            <a:avLst/>
          </a:prstGeom>
          <a:ln>
            <a:solidFill>
              <a:srgbClr val="1623A2"/>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56"/>
          <p:cNvSpPr/>
          <p:nvPr>
            <p:custDataLst>
              <p:tags r:id="rId2"/>
            </p:custDataLst>
          </p:nvPr>
        </p:nvSpPr>
        <p:spPr>
          <a:xfrm>
            <a:off x="7665892" y="6010864"/>
            <a:ext cx="864000" cy="288000"/>
          </a:xfrm>
          <a:prstGeom prst="rect">
            <a:avLst/>
          </a:prstGeom>
          <a:solidFill>
            <a:srgbClr val="45BF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rIns="0" numCol="1" spcCol="0" rtlCol="0" fromWordArt="0" anchor="ctr" anchorCtr="0" forceAA="0" compatLnSpc="1">
            <a:noAutofit/>
          </a:bodyPr>
          <a:lstStyle/>
          <a:p>
            <a:pPr lvl="0" algn="ctr">
              <a:buClrTx/>
              <a:buSzTx/>
              <a:buFontTx/>
            </a:pPr>
            <a:r>
              <a:rPr kumimoji="1" lang="zh-CN" altLang="en-US" sz="1050" b="1" dirty="0">
                <a:solidFill>
                  <a:schemeClr val="bg1"/>
                </a:solidFill>
                <a:latin typeface="Arial" panose="020B0604020202020204" pitchFamily="34" charset="0"/>
                <a:ea typeface="微软雅黑" panose="020B0503020204020204" charset="-122"/>
                <a:sym typeface="+mn-ea"/>
              </a:rPr>
              <a:t>出库发货</a:t>
            </a:r>
            <a:endParaRPr kumimoji="1" lang="zh-CN" altLang="en-US" sz="1050" b="1" dirty="0">
              <a:solidFill>
                <a:schemeClr val="bg1"/>
              </a:solidFill>
              <a:latin typeface="Arial" panose="020B0604020202020204" pitchFamily="34" charset="0"/>
              <a:ea typeface="微软雅黑" panose="020B0503020204020204" charset="-122"/>
              <a:sym typeface="+mn-ea"/>
            </a:endParaRPr>
          </a:p>
        </p:txBody>
      </p:sp>
      <p:cxnSp>
        <p:nvCxnSpPr>
          <p:cNvPr id="13" name="直接箭头连接符 12"/>
          <p:cNvCxnSpPr>
            <a:stCxn id="151" idx="3"/>
            <a:endCxn id="12" idx="1"/>
          </p:cNvCxnSpPr>
          <p:nvPr/>
        </p:nvCxnSpPr>
        <p:spPr>
          <a:xfrm>
            <a:off x="7432040" y="6155055"/>
            <a:ext cx="233680" cy="0"/>
          </a:xfrm>
          <a:prstGeom prst="straightConnector1">
            <a:avLst/>
          </a:prstGeom>
          <a:ln>
            <a:solidFill>
              <a:srgbClr val="1623A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肘形连接符 13"/>
          <p:cNvCxnSpPr>
            <a:stCxn id="147" idx="0"/>
            <a:endCxn id="129" idx="2"/>
          </p:cNvCxnSpPr>
          <p:nvPr/>
        </p:nvCxnSpPr>
        <p:spPr>
          <a:xfrm rot="16200000">
            <a:off x="5452428" y="3756343"/>
            <a:ext cx="1362075" cy="2786380"/>
          </a:xfrm>
          <a:prstGeom prst="bentConnector3">
            <a:avLst>
              <a:gd name="adj1" fmla="val 81305"/>
            </a:avLst>
          </a:prstGeom>
          <a:ln>
            <a:solidFill>
              <a:srgbClr val="1623A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a:stCxn id="109" idx="4"/>
            <a:endCxn id="100" idx="1"/>
          </p:cNvCxnSpPr>
          <p:nvPr/>
        </p:nvCxnSpPr>
        <p:spPr>
          <a:xfrm flipV="1">
            <a:off x="5814060" y="1708150"/>
            <a:ext cx="306070" cy="635"/>
          </a:xfrm>
          <a:prstGeom prst="straightConnector1">
            <a:avLst/>
          </a:prstGeom>
          <a:ln>
            <a:solidFill>
              <a:srgbClr val="1623A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矩形 56"/>
          <p:cNvSpPr/>
          <p:nvPr>
            <p:custDataLst>
              <p:tags r:id="rId3"/>
            </p:custDataLst>
          </p:nvPr>
        </p:nvSpPr>
        <p:spPr>
          <a:xfrm>
            <a:off x="1108075" y="3429000"/>
            <a:ext cx="1191260" cy="460375"/>
          </a:xfrm>
          <a:prstGeom prst="rect">
            <a:avLst/>
          </a:prstGeom>
          <a:solidFill>
            <a:srgbClr val="45BF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rIns="0" numCol="1" spcCol="0" rtlCol="0" fromWordArt="0" anchor="ctr" anchorCtr="0" forceAA="0" compatLnSpc="1">
            <a:noAutofit/>
          </a:bodyPr>
          <a:lstStyle/>
          <a:p>
            <a:pPr lvl="0" algn="ctr">
              <a:buClrTx/>
              <a:buSzTx/>
              <a:buFontTx/>
            </a:pPr>
            <a:r>
              <a:rPr kumimoji="1" lang="en-US" altLang="zh-CN" sz="1050" dirty="0">
                <a:solidFill>
                  <a:schemeClr val="bg1"/>
                </a:solidFill>
                <a:latin typeface="Arial" panose="020B0604020202020204" pitchFamily="34" charset="0"/>
                <a:ea typeface="微软雅黑" panose="020B0503020204020204" charset="-122"/>
                <a:sym typeface="+mn-ea"/>
              </a:rPr>
              <a:t>ERP采购申报</a:t>
            </a:r>
            <a:endParaRPr kumimoji="1" lang="en-US" altLang="zh-CN" sz="1050" dirty="0">
              <a:solidFill>
                <a:schemeClr val="bg1"/>
              </a:solidFill>
              <a:latin typeface="Arial" panose="020B0604020202020204" pitchFamily="34" charset="0"/>
              <a:ea typeface="微软雅黑" panose="020B0503020204020204" charset="-122"/>
              <a:sym typeface="+mn-ea"/>
            </a:endParaRPr>
          </a:p>
        </p:txBody>
      </p:sp>
      <p:cxnSp>
        <p:nvCxnSpPr>
          <p:cNvPr id="19" name="直接箭头连接符 18"/>
          <p:cNvCxnSpPr>
            <a:stCxn id="103" idx="2"/>
            <a:endCxn id="17" idx="0"/>
          </p:cNvCxnSpPr>
          <p:nvPr/>
        </p:nvCxnSpPr>
        <p:spPr>
          <a:xfrm flipH="1">
            <a:off x="1703705" y="3065780"/>
            <a:ext cx="5080" cy="363220"/>
          </a:xfrm>
          <a:prstGeom prst="straightConnector1">
            <a:avLst/>
          </a:prstGeom>
          <a:ln>
            <a:solidFill>
              <a:srgbClr val="1623A2"/>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3"/>
          </p:nvPr>
        </p:nvSpPr>
        <p:spPr/>
        <p:txBody>
          <a:bodyPr/>
          <a:lstStyle/>
          <a:p>
            <a:r>
              <a:rPr lang="en-US" altLang="zh-CN"/>
              <a:t>AI</a:t>
            </a:r>
            <a:r>
              <a:rPr lang="zh-CN" altLang="en-US"/>
              <a:t>发展迅猛，对传统企业产生巨大冲击</a:t>
            </a:r>
            <a:endParaRPr lang="zh-CN" altLang="en-US"/>
          </a:p>
        </p:txBody>
      </p:sp>
      <p:grpSp>
        <p:nvGrpSpPr>
          <p:cNvPr id="10" name="组合 9"/>
          <p:cNvGrpSpPr/>
          <p:nvPr/>
        </p:nvGrpSpPr>
        <p:grpSpPr>
          <a:xfrm>
            <a:off x="6132237" y="3748414"/>
            <a:ext cx="5758518" cy="2964276"/>
            <a:chOff x="4911115" y="2803757"/>
            <a:chExt cx="6152520" cy="3167094"/>
          </a:xfrm>
        </p:grpSpPr>
        <p:sp>
          <p:nvSpPr>
            <p:cNvPr id="9" name="矩形 8"/>
            <p:cNvSpPr/>
            <p:nvPr/>
          </p:nvSpPr>
          <p:spPr>
            <a:xfrm>
              <a:off x="4911115" y="2803757"/>
              <a:ext cx="6152520" cy="3167094"/>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1"/>
            <a:stretch>
              <a:fillRect/>
            </a:stretch>
          </p:blipFill>
          <p:spPr>
            <a:xfrm>
              <a:off x="4986828" y="2901241"/>
              <a:ext cx="6001094" cy="2967548"/>
            </a:xfrm>
            <a:prstGeom prst="rect">
              <a:avLst/>
            </a:prstGeom>
          </p:spPr>
        </p:pic>
      </p:grpSp>
      <p:grpSp>
        <p:nvGrpSpPr>
          <p:cNvPr id="14" name="组合 13"/>
          <p:cNvGrpSpPr/>
          <p:nvPr/>
        </p:nvGrpSpPr>
        <p:grpSpPr>
          <a:xfrm>
            <a:off x="488793" y="1273839"/>
            <a:ext cx="4920617" cy="957235"/>
            <a:chOff x="6512137" y="1447801"/>
            <a:chExt cx="6003967" cy="1167985"/>
          </a:xfrm>
        </p:grpSpPr>
        <p:sp>
          <p:nvSpPr>
            <p:cNvPr id="30" name="Number1"/>
            <p:cNvSpPr/>
            <p:nvPr/>
          </p:nvSpPr>
          <p:spPr bwMode="auto">
            <a:xfrm>
              <a:off x="6512137" y="1625706"/>
              <a:ext cx="653663" cy="653663"/>
            </a:xfrm>
            <a:prstGeom prst="ellipse">
              <a:avLst/>
            </a:prstGeom>
            <a:solidFill>
              <a:schemeClr val="accent1"/>
            </a:solidFill>
            <a:ln w="19050">
              <a:noFill/>
              <a:round/>
            </a:ln>
          </p:spPr>
          <p:txBody>
            <a:bodyPr rot="0" spcFirstLastPara="0" vert="horz" wrap="square" lIns="90000" tIns="46800" rIns="90000" bIns="46800" anchor="ctr" anchorCtr="1" forceAA="0" compatLnSpc="1">
              <a:normAutofit fontScale="77500" lnSpcReduction="20000"/>
            </a:bodyPr>
            <a:lstStyle/>
            <a:p>
              <a:r>
                <a:rPr lang="en-US" altLang="zh-CN" sz="2800" b="1" dirty="0">
                  <a:solidFill>
                    <a:schemeClr val="bg1"/>
                  </a:solidFill>
                  <a:latin typeface="微软雅黑" panose="020B0503020204020204" charset="-122"/>
                  <a:ea typeface="微软雅黑" panose="020B0503020204020204" charset="-122"/>
                  <a:cs typeface="+mn-ea"/>
                  <a:sym typeface="+mn-lt"/>
                </a:rPr>
                <a:t>1</a:t>
              </a:r>
              <a:endParaRPr lang="en-US" altLang="zh-CN" sz="2800" b="1" dirty="0">
                <a:solidFill>
                  <a:schemeClr val="bg1"/>
                </a:solidFill>
                <a:latin typeface="微软雅黑" panose="020B0503020204020204" charset="-122"/>
                <a:ea typeface="微软雅黑" panose="020B0503020204020204" charset="-122"/>
                <a:cs typeface="+mn-ea"/>
                <a:sym typeface="+mn-lt"/>
              </a:endParaRPr>
            </a:p>
          </p:txBody>
        </p:sp>
        <p:grpSp>
          <p:nvGrpSpPr>
            <p:cNvPr id="31" name="组合 30"/>
            <p:cNvGrpSpPr/>
            <p:nvPr/>
          </p:nvGrpSpPr>
          <p:grpSpPr>
            <a:xfrm>
              <a:off x="7263426" y="1447801"/>
              <a:ext cx="5252678" cy="1167985"/>
              <a:chOff x="7263426" y="1447801"/>
              <a:chExt cx="5252678" cy="1167985"/>
            </a:xfrm>
          </p:grpSpPr>
          <p:sp>
            <p:nvSpPr>
              <p:cNvPr id="32" name="Bullet1"/>
              <p:cNvSpPr txBox="1"/>
              <p:nvPr/>
            </p:nvSpPr>
            <p:spPr>
              <a:xfrm>
                <a:off x="7263426" y="1447801"/>
                <a:ext cx="4255474" cy="514324"/>
              </a:xfrm>
              <a:prstGeom prst="rect">
                <a:avLst/>
              </a:prstGeom>
              <a:noFill/>
            </p:spPr>
            <p:txBody>
              <a:bodyPr wrap="square" lIns="90000" tIns="46800" rIns="90000" bIns="46800" anchor="b" anchorCtr="0">
                <a:normAutofit/>
              </a:bodyPr>
              <a:lstStyle/>
              <a:p>
                <a:r>
                  <a:rPr lang="zh-CN" altLang="en-US" sz="1400" b="1">
                    <a:latin typeface="微软雅黑" panose="020B0503020204020204" charset="-122"/>
                    <a:ea typeface="微软雅黑" panose="020B0503020204020204" charset="-122"/>
                    <a:cs typeface="+mn-ea"/>
                    <a:sym typeface="+mn-lt"/>
                  </a:rPr>
                  <a:t>劳动力替代与岗位重塑</a:t>
                </a:r>
                <a:endParaRPr lang="zh-CN" altLang="en-US" sz="1400" b="1" dirty="0">
                  <a:latin typeface="微软雅黑" panose="020B0503020204020204" charset="-122"/>
                  <a:ea typeface="微软雅黑" panose="020B0503020204020204" charset="-122"/>
                  <a:cs typeface="+mn-ea"/>
                  <a:sym typeface="+mn-lt"/>
                </a:endParaRPr>
              </a:p>
            </p:txBody>
          </p:sp>
          <p:sp>
            <p:nvSpPr>
              <p:cNvPr id="33" name="Text1"/>
              <p:cNvSpPr txBox="1"/>
              <p:nvPr/>
            </p:nvSpPr>
            <p:spPr>
              <a:xfrm>
                <a:off x="7263426" y="1962123"/>
                <a:ext cx="5252678" cy="653663"/>
              </a:xfrm>
              <a:prstGeom prst="rect">
                <a:avLst/>
              </a:prstGeom>
            </p:spPr>
            <p:txBody>
              <a:bodyPr vert="horz" wrap="square" lIns="90000" tIns="46800" rIns="90000" bIns="46800" anchor="t" anchorCtr="0">
                <a:normAutofit/>
              </a:bodyPr>
              <a:lstStyle/>
              <a:p>
                <a:pPr>
                  <a:lnSpc>
                    <a:spcPct val="120000"/>
                  </a:lnSpc>
                </a:pPr>
                <a:r>
                  <a:rPr lang="en-US" altLang="zh-CN" sz="1000">
                    <a:latin typeface="+mn-ea"/>
                  </a:rPr>
                  <a:t>AI</a:t>
                </a:r>
                <a:r>
                  <a:rPr lang="zh-CN" altLang="en-US" sz="1000">
                    <a:latin typeface="+mn-ea"/>
                  </a:rPr>
                  <a:t>自动化技术替代了大量重复性劳动岗位，如生产线工人、客服等，导致传统职业消失或转型</a:t>
                </a:r>
                <a:endParaRPr lang="en-US" altLang="zh-CN" sz="1000" dirty="0">
                  <a:latin typeface="+mn-ea"/>
                  <a:cs typeface="+mn-ea"/>
                  <a:sym typeface="+mn-lt"/>
                </a:endParaRPr>
              </a:p>
            </p:txBody>
          </p:sp>
        </p:grpSp>
      </p:grpSp>
      <p:grpSp>
        <p:nvGrpSpPr>
          <p:cNvPr id="15" name="组合 14"/>
          <p:cNvGrpSpPr/>
          <p:nvPr/>
        </p:nvGrpSpPr>
        <p:grpSpPr>
          <a:xfrm>
            <a:off x="488793" y="2321734"/>
            <a:ext cx="4920617" cy="957235"/>
            <a:chOff x="6512137" y="2564970"/>
            <a:chExt cx="6003968" cy="1167985"/>
          </a:xfrm>
        </p:grpSpPr>
        <p:grpSp>
          <p:nvGrpSpPr>
            <p:cNvPr id="26" name="组合 25"/>
            <p:cNvGrpSpPr/>
            <p:nvPr/>
          </p:nvGrpSpPr>
          <p:grpSpPr>
            <a:xfrm>
              <a:off x="7263426" y="2564970"/>
              <a:ext cx="5252679" cy="1167985"/>
              <a:chOff x="7263426" y="2564970"/>
              <a:chExt cx="5252679" cy="1167985"/>
            </a:xfrm>
          </p:grpSpPr>
          <p:sp>
            <p:nvSpPr>
              <p:cNvPr id="28" name="Bullet2"/>
              <p:cNvSpPr txBox="1"/>
              <p:nvPr/>
            </p:nvSpPr>
            <p:spPr>
              <a:xfrm>
                <a:off x="7263426" y="2564970"/>
                <a:ext cx="4255474" cy="514324"/>
              </a:xfrm>
              <a:prstGeom prst="rect">
                <a:avLst/>
              </a:prstGeom>
              <a:noFill/>
            </p:spPr>
            <p:txBody>
              <a:bodyPr wrap="square" lIns="90000" tIns="46800" rIns="90000" bIns="46800" anchor="b" anchorCtr="0">
                <a:normAutofit/>
              </a:bodyPr>
              <a:lstStyle>
                <a:defPPr>
                  <a:defRPr lang="zh-CN"/>
                </a:defPPr>
                <a:lvl1pPr>
                  <a:defRPr sz="1400" b="1">
                    <a:latin typeface="微软雅黑" panose="020B0503020204020204" charset="-122"/>
                    <a:ea typeface="微软雅黑" panose="020B0503020204020204" charset="-122"/>
                    <a:cs typeface="+mn-ea"/>
                  </a:defRPr>
                </a:lvl1pPr>
              </a:lstStyle>
              <a:p>
                <a:r>
                  <a:rPr lang="zh-CN" altLang="en-US">
                    <a:sym typeface="+mn-lt"/>
                  </a:rPr>
                  <a:t>竞争格局加剧</a:t>
                </a:r>
                <a:endParaRPr lang="zh-CN" altLang="en-US" dirty="0">
                  <a:sym typeface="+mn-lt"/>
                </a:endParaRPr>
              </a:p>
            </p:txBody>
          </p:sp>
          <p:sp>
            <p:nvSpPr>
              <p:cNvPr id="29" name="Text2"/>
              <p:cNvSpPr txBox="1"/>
              <p:nvPr/>
            </p:nvSpPr>
            <p:spPr>
              <a:xfrm>
                <a:off x="7263426" y="3079293"/>
                <a:ext cx="5252679" cy="653662"/>
              </a:xfrm>
              <a:prstGeom prst="rect">
                <a:avLst/>
              </a:prstGeom>
            </p:spPr>
            <p:txBody>
              <a:bodyPr vert="horz" wrap="square" lIns="90000" tIns="46800" rIns="90000" bIns="46800" anchor="t" anchorCtr="0">
                <a:normAutofit/>
              </a:bodyPr>
              <a:lstStyle>
                <a:defPPr>
                  <a:defRPr lang="zh-CN"/>
                </a:defPPr>
                <a:lvl1pPr>
                  <a:lnSpc>
                    <a:spcPct val="120000"/>
                  </a:lnSpc>
                  <a:defRPr sz="1000">
                    <a:latin typeface="+mn-ea"/>
                  </a:defRPr>
                </a:lvl1pPr>
              </a:lstStyle>
              <a:p>
                <a:r>
                  <a:rPr lang="en-US" altLang="zh-CN"/>
                  <a:t>AI</a:t>
                </a:r>
                <a:r>
                  <a:rPr lang="zh-CN" altLang="en-US"/>
                  <a:t>提升了生产效率与产品质量，迫使未采用</a:t>
                </a:r>
                <a:r>
                  <a:rPr lang="en-US" altLang="zh-CN"/>
                  <a:t>AI</a:t>
                </a:r>
                <a:r>
                  <a:rPr lang="zh-CN" altLang="en-US"/>
                  <a:t>的企业面临成本与服务质量上的劣势</a:t>
                </a:r>
                <a:endParaRPr lang="en-US" altLang="zh-CN" dirty="0">
                  <a:sym typeface="+mn-lt"/>
                </a:endParaRPr>
              </a:p>
            </p:txBody>
          </p:sp>
        </p:grpSp>
        <p:sp>
          <p:nvSpPr>
            <p:cNvPr id="27" name="Number2"/>
            <p:cNvSpPr/>
            <p:nvPr/>
          </p:nvSpPr>
          <p:spPr bwMode="auto">
            <a:xfrm>
              <a:off x="6512137" y="2717577"/>
              <a:ext cx="653663" cy="653663"/>
            </a:xfrm>
            <a:prstGeom prst="ellipse">
              <a:avLst/>
            </a:prstGeom>
            <a:solidFill>
              <a:srgbClr val="92D050"/>
            </a:solidFill>
            <a:ln w="19050">
              <a:noFill/>
              <a:round/>
            </a:ln>
          </p:spPr>
          <p:txBody>
            <a:bodyPr rot="0" spcFirstLastPara="0" vert="horz" wrap="square" lIns="90000" tIns="46800" rIns="90000" bIns="46800" anchor="ctr" anchorCtr="1" forceAA="0" compatLnSpc="1">
              <a:normAutofit fontScale="77500" lnSpcReduction="20000"/>
            </a:bodyPr>
            <a:lstStyle/>
            <a:p>
              <a:r>
                <a:rPr lang="en-US" altLang="zh-CN" sz="2800" b="1">
                  <a:solidFill>
                    <a:schemeClr val="bg1"/>
                  </a:solidFill>
                  <a:latin typeface="微软雅黑" panose="020B0503020204020204" charset="-122"/>
                  <a:ea typeface="微软雅黑" panose="020B0503020204020204" charset="-122"/>
                  <a:cs typeface="+mn-ea"/>
                  <a:sym typeface="+mn-lt"/>
                </a:rPr>
                <a:t>2</a:t>
              </a:r>
              <a:endParaRPr lang="en-US" altLang="zh-CN" sz="2800" b="1">
                <a:solidFill>
                  <a:schemeClr val="bg1"/>
                </a:solidFill>
                <a:latin typeface="微软雅黑" panose="020B0503020204020204" charset="-122"/>
                <a:ea typeface="微软雅黑" panose="020B0503020204020204" charset="-122"/>
                <a:cs typeface="+mn-ea"/>
                <a:sym typeface="+mn-lt"/>
              </a:endParaRPr>
            </a:p>
          </p:txBody>
        </p:sp>
      </p:grpSp>
      <p:grpSp>
        <p:nvGrpSpPr>
          <p:cNvPr id="16" name="组合 15"/>
          <p:cNvGrpSpPr/>
          <p:nvPr/>
        </p:nvGrpSpPr>
        <p:grpSpPr>
          <a:xfrm>
            <a:off x="488793" y="3369628"/>
            <a:ext cx="4996329" cy="957235"/>
            <a:chOff x="6512137" y="3682139"/>
            <a:chExt cx="6096349" cy="1167985"/>
          </a:xfrm>
        </p:grpSpPr>
        <p:grpSp>
          <p:nvGrpSpPr>
            <p:cNvPr id="22" name="组合 21"/>
            <p:cNvGrpSpPr/>
            <p:nvPr/>
          </p:nvGrpSpPr>
          <p:grpSpPr>
            <a:xfrm>
              <a:off x="7263425" y="3682139"/>
              <a:ext cx="5345061" cy="1167985"/>
              <a:chOff x="7263425" y="3682139"/>
              <a:chExt cx="5345061" cy="1167985"/>
            </a:xfrm>
          </p:grpSpPr>
          <p:sp>
            <p:nvSpPr>
              <p:cNvPr id="24" name="Bullet3"/>
              <p:cNvSpPr txBox="1"/>
              <p:nvPr/>
            </p:nvSpPr>
            <p:spPr>
              <a:xfrm>
                <a:off x="7263426" y="3682139"/>
                <a:ext cx="4255474" cy="514324"/>
              </a:xfrm>
              <a:prstGeom prst="rect">
                <a:avLst/>
              </a:prstGeom>
              <a:noFill/>
            </p:spPr>
            <p:txBody>
              <a:bodyPr wrap="square" lIns="90000" tIns="46800" rIns="90000" bIns="46800" anchor="b" anchorCtr="0">
                <a:normAutofit/>
              </a:bodyPr>
              <a:lstStyle>
                <a:defPPr>
                  <a:defRPr lang="zh-CN"/>
                </a:defPPr>
                <a:lvl1pPr>
                  <a:defRPr sz="1400" b="1">
                    <a:latin typeface="微软雅黑" panose="020B0503020204020204" charset="-122"/>
                    <a:ea typeface="微软雅黑" panose="020B0503020204020204" charset="-122"/>
                    <a:cs typeface="+mn-ea"/>
                  </a:defRPr>
                </a:lvl1pPr>
              </a:lstStyle>
              <a:p>
                <a:r>
                  <a:rPr lang="zh-CN" altLang="en-US">
                    <a:sym typeface="+mn-lt"/>
                  </a:rPr>
                  <a:t>新的工作模式变革</a:t>
                </a:r>
                <a:endParaRPr lang="zh-CN" altLang="en-US" dirty="0">
                  <a:sym typeface="+mn-lt"/>
                </a:endParaRPr>
              </a:p>
            </p:txBody>
          </p:sp>
          <p:sp>
            <p:nvSpPr>
              <p:cNvPr id="25" name="Text3"/>
              <p:cNvSpPr txBox="1"/>
              <p:nvPr/>
            </p:nvSpPr>
            <p:spPr>
              <a:xfrm>
                <a:off x="7263425" y="4196461"/>
                <a:ext cx="5345061" cy="653663"/>
              </a:xfrm>
              <a:prstGeom prst="rect">
                <a:avLst/>
              </a:prstGeom>
            </p:spPr>
            <p:txBody>
              <a:bodyPr vert="horz" wrap="square" lIns="90000" tIns="46800" rIns="90000" bIns="46800" anchor="t" anchorCtr="0">
                <a:normAutofit/>
              </a:bodyPr>
              <a:lstStyle>
                <a:defPPr>
                  <a:defRPr lang="zh-CN"/>
                </a:defPPr>
                <a:lvl1pPr>
                  <a:lnSpc>
                    <a:spcPct val="120000"/>
                  </a:lnSpc>
                  <a:defRPr sz="1000">
                    <a:latin typeface="+mn-ea"/>
                  </a:defRPr>
                </a:lvl1pPr>
              </a:lstStyle>
              <a:p>
                <a:r>
                  <a:rPr lang="fr-FR" altLang="zh-CN">
                    <a:sym typeface="+mn-lt"/>
                  </a:rPr>
                  <a:t>AI+</a:t>
                </a:r>
                <a:r>
                  <a:rPr lang="zh-CN" altLang="en-US">
                    <a:sym typeface="+mn-lt"/>
                  </a:rPr>
                  <a:t>人工协同带来工作模式的变革，使传统时代昂贵的知识和经验变得唾手可得，极大提升了工作效率，同时降低了成本</a:t>
                </a:r>
                <a:endParaRPr lang="en-US" altLang="zh-CN" dirty="0">
                  <a:sym typeface="+mn-lt"/>
                </a:endParaRPr>
              </a:p>
            </p:txBody>
          </p:sp>
        </p:grpSp>
        <p:sp>
          <p:nvSpPr>
            <p:cNvPr id="23" name="Number3"/>
            <p:cNvSpPr/>
            <p:nvPr/>
          </p:nvSpPr>
          <p:spPr bwMode="auto">
            <a:xfrm>
              <a:off x="6512137" y="3832933"/>
              <a:ext cx="653663" cy="653663"/>
            </a:xfrm>
            <a:prstGeom prst="ellipse">
              <a:avLst/>
            </a:prstGeom>
            <a:solidFill>
              <a:schemeClr val="accent3"/>
            </a:solidFill>
            <a:ln w="19050">
              <a:noFill/>
              <a:round/>
            </a:ln>
          </p:spPr>
          <p:txBody>
            <a:bodyPr rot="0" spcFirstLastPara="0" vert="horz" wrap="square" lIns="90000" tIns="46800" rIns="90000" bIns="46800" anchor="ctr" anchorCtr="1" forceAA="0" compatLnSpc="1">
              <a:normAutofit fontScale="77500" lnSpcReduction="20000"/>
            </a:bodyPr>
            <a:lstStyle/>
            <a:p>
              <a:r>
                <a:rPr lang="en-US" altLang="zh-CN" sz="2800" b="1">
                  <a:solidFill>
                    <a:schemeClr val="bg1"/>
                  </a:solidFill>
                  <a:latin typeface="微软雅黑" panose="020B0503020204020204" charset="-122"/>
                  <a:ea typeface="微软雅黑" panose="020B0503020204020204" charset="-122"/>
                  <a:cs typeface="+mn-ea"/>
                  <a:sym typeface="+mn-lt"/>
                </a:rPr>
                <a:t>3</a:t>
              </a:r>
              <a:endParaRPr lang="en-US" altLang="zh-CN" sz="2800" b="1">
                <a:solidFill>
                  <a:schemeClr val="bg1"/>
                </a:solidFill>
                <a:latin typeface="微软雅黑" panose="020B0503020204020204" charset="-122"/>
                <a:ea typeface="微软雅黑" panose="020B0503020204020204" charset="-122"/>
                <a:cs typeface="+mn-ea"/>
                <a:sym typeface="+mn-lt"/>
              </a:endParaRPr>
            </a:p>
          </p:txBody>
        </p:sp>
      </p:grpSp>
      <p:grpSp>
        <p:nvGrpSpPr>
          <p:cNvPr id="17" name="组合 16"/>
          <p:cNvGrpSpPr/>
          <p:nvPr/>
        </p:nvGrpSpPr>
        <p:grpSpPr>
          <a:xfrm>
            <a:off x="488793" y="4417523"/>
            <a:ext cx="5204941" cy="957235"/>
            <a:chOff x="6512137" y="4799309"/>
            <a:chExt cx="6350890" cy="1167985"/>
          </a:xfrm>
        </p:grpSpPr>
        <p:grpSp>
          <p:nvGrpSpPr>
            <p:cNvPr id="18" name="组合 17"/>
            <p:cNvGrpSpPr/>
            <p:nvPr/>
          </p:nvGrpSpPr>
          <p:grpSpPr>
            <a:xfrm>
              <a:off x="7263425" y="4799309"/>
              <a:ext cx="5599602" cy="1167985"/>
              <a:chOff x="7263425" y="4799309"/>
              <a:chExt cx="5599602" cy="1167985"/>
            </a:xfrm>
          </p:grpSpPr>
          <p:sp>
            <p:nvSpPr>
              <p:cNvPr id="20" name="Bullet4"/>
              <p:cNvSpPr txBox="1"/>
              <p:nvPr/>
            </p:nvSpPr>
            <p:spPr>
              <a:xfrm>
                <a:off x="7263426" y="4799309"/>
                <a:ext cx="4255474" cy="514324"/>
              </a:xfrm>
              <a:prstGeom prst="rect">
                <a:avLst/>
              </a:prstGeom>
              <a:noFill/>
            </p:spPr>
            <p:txBody>
              <a:bodyPr wrap="square" lIns="90000" tIns="46800" rIns="90000" bIns="46800" anchor="b" anchorCtr="0">
                <a:normAutofit/>
              </a:bodyPr>
              <a:lstStyle>
                <a:defPPr>
                  <a:defRPr lang="zh-CN"/>
                </a:defPPr>
                <a:lvl1pPr>
                  <a:defRPr sz="1400" b="1">
                    <a:latin typeface="微软雅黑" panose="020B0503020204020204" charset="-122"/>
                    <a:ea typeface="微软雅黑" panose="020B0503020204020204" charset="-122"/>
                    <a:cs typeface="+mn-ea"/>
                  </a:defRPr>
                </a:lvl1pPr>
              </a:lstStyle>
              <a:p>
                <a:r>
                  <a:rPr lang="zh-CN" altLang="en-US">
                    <a:sym typeface="+mn-lt"/>
                  </a:rPr>
                  <a:t>技术难度与投资压力</a:t>
                </a:r>
                <a:endParaRPr lang="zh-CN" altLang="en-US" dirty="0">
                  <a:sym typeface="+mn-lt"/>
                </a:endParaRPr>
              </a:p>
            </p:txBody>
          </p:sp>
          <p:sp>
            <p:nvSpPr>
              <p:cNvPr id="21" name="Text4"/>
              <p:cNvSpPr txBox="1"/>
              <p:nvPr/>
            </p:nvSpPr>
            <p:spPr>
              <a:xfrm>
                <a:off x="7263425" y="5313631"/>
                <a:ext cx="5599602" cy="653663"/>
              </a:xfrm>
              <a:prstGeom prst="rect">
                <a:avLst/>
              </a:prstGeom>
            </p:spPr>
            <p:txBody>
              <a:bodyPr vert="horz" wrap="square" lIns="90000" tIns="46800" rIns="90000" bIns="46800" anchor="t" anchorCtr="0">
                <a:normAutofit/>
              </a:bodyPr>
              <a:lstStyle>
                <a:defPPr>
                  <a:defRPr lang="zh-CN"/>
                </a:defPPr>
                <a:lvl1pPr>
                  <a:lnSpc>
                    <a:spcPct val="120000"/>
                  </a:lnSpc>
                  <a:defRPr sz="1000">
                    <a:latin typeface="+mn-ea"/>
                  </a:defRPr>
                </a:lvl1pPr>
              </a:lstStyle>
              <a:p>
                <a:r>
                  <a:rPr lang="en-US" altLang="zh-CN"/>
                  <a:t>AI</a:t>
                </a:r>
                <a:r>
                  <a:rPr lang="zh-CN" altLang="en-US"/>
                  <a:t>技术的复杂性和高初始投资成本（如算法开发、算力支持）对中小企业构成挑战，技术人才短缺也限制了传统企业的应用能力</a:t>
                </a:r>
                <a:endParaRPr lang="en-US" altLang="zh-CN" dirty="0">
                  <a:sym typeface="+mn-lt"/>
                </a:endParaRPr>
              </a:p>
            </p:txBody>
          </p:sp>
        </p:grpSp>
        <p:sp>
          <p:nvSpPr>
            <p:cNvPr id="19" name="Number4"/>
            <p:cNvSpPr/>
            <p:nvPr/>
          </p:nvSpPr>
          <p:spPr bwMode="auto">
            <a:xfrm>
              <a:off x="6512137" y="4986523"/>
              <a:ext cx="653663" cy="653663"/>
            </a:xfrm>
            <a:prstGeom prst="ellipse">
              <a:avLst/>
            </a:prstGeom>
            <a:solidFill>
              <a:srgbClr val="0070C0"/>
            </a:solidFill>
            <a:ln w="19050">
              <a:noFill/>
              <a:round/>
            </a:ln>
          </p:spPr>
          <p:txBody>
            <a:bodyPr rot="0" spcFirstLastPara="0" vert="horz" wrap="square" lIns="90000" tIns="46800" rIns="90000" bIns="46800" anchor="ctr" anchorCtr="1" forceAA="0" compatLnSpc="1">
              <a:normAutofit fontScale="77500" lnSpcReduction="20000"/>
            </a:bodyPr>
            <a:lstStyle/>
            <a:p>
              <a:r>
                <a:rPr lang="en-US" altLang="zh-CN" sz="2800" b="1">
                  <a:solidFill>
                    <a:schemeClr val="bg1"/>
                  </a:solidFill>
                  <a:latin typeface="微软雅黑" panose="020B0503020204020204" charset="-122"/>
                  <a:ea typeface="微软雅黑" panose="020B0503020204020204" charset="-122"/>
                  <a:cs typeface="+mn-ea"/>
                  <a:sym typeface="+mn-lt"/>
                </a:rPr>
                <a:t>4</a:t>
              </a:r>
              <a:endParaRPr lang="en-US" altLang="zh-CN" sz="2800" b="1">
                <a:solidFill>
                  <a:schemeClr val="bg1"/>
                </a:solidFill>
                <a:latin typeface="微软雅黑" panose="020B0503020204020204" charset="-122"/>
                <a:ea typeface="微软雅黑" panose="020B0503020204020204" charset="-122"/>
                <a:cs typeface="+mn-ea"/>
                <a:sym typeface="+mn-lt"/>
              </a:endParaRPr>
            </a:p>
          </p:txBody>
        </p:sp>
      </p:grpSp>
      <p:grpSp>
        <p:nvGrpSpPr>
          <p:cNvPr id="34" name="组合 33"/>
          <p:cNvGrpSpPr/>
          <p:nvPr/>
        </p:nvGrpSpPr>
        <p:grpSpPr>
          <a:xfrm>
            <a:off x="488793" y="5528192"/>
            <a:ext cx="4920617" cy="957235"/>
            <a:chOff x="6512137" y="1447801"/>
            <a:chExt cx="6003968" cy="1167984"/>
          </a:xfrm>
        </p:grpSpPr>
        <p:sp>
          <p:nvSpPr>
            <p:cNvPr id="35" name="Number1"/>
            <p:cNvSpPr/>
            <p:nvPr/>
          </p:nvSpPr>
          <p:spPr bwMode="auto">
            <a:xfrm>
              <a:off x="6512137" y="1625706"/>
              <a:ext cx="653663" cy="653663"/>
            </a:xfrm>
            <a:prstGeom prst="ellipse">
              <a:avLst/>
            </a:prstGeom>
            <a:solidFill>
              <a:srgbClr val="FFC000"/>
            </a:solidFill>
            <a:ln w="19050">
              <a:noFill/>
              <a:round/>
            </a:ln>
          </p:spPr>
          <p:txBody>
            <a:bodyPr rot="0" spcFirstLastPara="0" vert="horz" wrap="square" lIns="90000" tIns="46800" rIns="90000" bIns="46800" anchor="ctr" anchorCtr="1" forceAA="0" compatLnSpc="1">
              <a:normAutofit fontScale="77500" lnSpcReduction="20000"/>
            </a:bodyPr>
            <a:lstStyle/>
            <a:p>
              <a:r>
                <a:rPr lang="en-US" altLang="zh-CN" sz="2800" b="1" dirty="0">
                  <a:solidFill>
                    <a:schemeClr val="bg1"/>
                  </a:solidFill>
                  <a:latin typeface="微软雅黑" panose="020B0503020204020204" charset="-122"/>
                  <a:ea typeface="微软雅黑" panose="020B0503020204020204" charset="-122"/>
                  <a:cs typeface="+mn-ea"/>
                  <a:sym typeface="+mn-lt"/>
                </a:rPr>
                <a:t>5</a:t>
              </a:r>
              <a:endParaRPr lang="en-US" altLang="zh-CN" sz="2800" b="1" dirty="0">
                <a:solidFill>
                  <a:schemeClr val="bg1"/>
                </a:solidFill>
                <a:latin typeface="微软雅黑" panose="020B0503020204020204" charset="-122"/>
                <a:ea typeface="微软雅黑" panose="020B0503020204020204" charset="-122"/>
                <a:cs typeface="+mn-ea"/>
                <a:sym typeface="+mn-lt"/>
              </a:endParaRPr>
            </a:p>
          </p:txBody>
        </p:sp>
        <p:grpSp>
          <p:nvGrpSpPr>
            <p:cNvPr id="36" name="组合 35"/>
            <p:cNvGrpSpPr/>
            <p:nvPr/>
          </p:nvGrpSpPr>
          <p:grpSpPr>
            <a:xfrm>
              <a:off x="7263426" y="1447801"/>
              <a:ext cx="5252679" cy="1167984"/>
              <a:chOff x="7263426" y="1447801"/>
              <a:chExt cx="5252679" cy="1167984"/>
            </a:xfrm>
          </p:grpSpPr>
          <p:sp>
            <p:nvSpPr>
              <p:cNvPr id="37" name="Bullet1"/>
              <p:cNvSpPr txBox="1"/>
              <p:nvPr/>
            </p:nvSpPr>
            <p:spPr>
              <a:xfrm>
                <a:off x="7263426" y="1447801"/>
                <a:ext cx="4255474" cy="514324"/>
              </a:xfrm>
              <a:prstGeom prst="rect">
                <a:avLst/>
              </a:prstGeom>
              <a:noFill/>
            </p:spPr>
            <p:txBody>
              <a:bodyPr wrap="square" lIns="90000" tIns="46800" rIns="90000" bIns="46800" anchor="b" anchorCtr="0">
                <a:normAutofit/>
              </a:bodyPr>
              <a:lstStyle>
                <a:defPPr>
                  <a:defRPr lang="zh-CN"/>
                </a:defPPr>
                <a:lvl1pPr>
                  <a:defRPr sz="1400" b="1">
                    <a:latin typeface="微软雅黑" panose="020B0503020204020204" charset="-122"/>
                    <a:ea typeface="微软雅黑" panose="020B0503020204020204" charset="-122"/>
                    <a:cs typeface="+mn-ea"/>
                  </a:defRPr>
                </a:lvl1pPr>
              </a:lstStyle>
              <a:p>
                <a:r>
                  <a:rPr lang="zh-CN" altLang="en-US">
                    <a:sym typeface="+mn-lt"/>
                  </a:rPr>
                  <a:t>数据隐私与安全风险</a:t>
                </a:r>
                <a:endParaRPr lang="zh-CN" altLang="en-US" dirty="0">
                  <a:sym typeface="+mn-lt"/>
                </a:endParaRPr>
              </a:p>
            </p:txBody>
          </p:sp>
          <p:sp>
            <p:nvSpPr>
              <p:cNvPr id="38" name="Text1"/>
              <p:cNvSpPr txBox="1"/>
              <p:nvPr/>
            </p:nvSpPr>
            <p:spPr>
              <a:xfrm>
                <a:off x="7263426" y="1962122"/>
                <a:ext cx="5252679" cy="653663"/>
              </a:xfrm>
              <a:prstGeom prst="rect">
                <a:avLst/>
              </a:prstGeom>
            </p:spPr>
            <p:txBody>
              <a:bodyPr vert="horz" wrap="square" lIns="90000" tIns="46800" rIns="90000" bIns="46800" anchor="t" anchorCtr="0">
                <a:normAutofit/>
              </a:bodyPr>
              <a:lstStyle>
                <a:defPPr>
                  <a:defRPr lang="zh-CN"/>
                </a:defPPr>
                <a:lvl1pPr>
                  <a:lnSpc>
                    <a:spcPct val="120000"/>
                  </a:lnSpc>
                  <a:defRPr sz="1000">
                    <a:latin typeface="+mn-ea"/>
                  </a:defRPr>
                </a:lvl1pPr>
              </a:lstStyle>
              <a:p>
                <a:r>
                  <a:rPr lang="zh-CN" altLang="en-US"/>
                  <a:t>企业普遍担心应用</a:t>
                </a:r>
                <a:r>
                  <a:rPr lang="en-US" altLang="zh-CN"/>
                  <a:t>AI</a:t>
                </a:r>
                <a:r>
                  <a:rPr lang="zh-CN" altLang="en-US"/>
                  <a:t>时造成数据泄露，如何既能保证</a:t>
                </a:r>
                <a:r>
                  <a:rPr lang="en-US" altLang="zh-CN"/>
                  <a:t>AI</a:t>
                </a:r>
                <a:r>
                  <a:rPr lang="zh-CN" altLang="en-US"/>
                  <a:t>应用，又能保证数据安全是重要课题</a:t>
                </a:r>
                <a:endParaRPr lang="en-US" altLang="zh-CN" dirty="0">
                  <a:sym typeface="+mn-lt"/>
                </a:endParaRPr>
              </a:p>
            </p:txBody>
          </p:sp>
        </p:grpSp>
      </p:grpSp>
      <p:grpSp>
        <p:nvGrpSpPr>
          <p:cNvPr id="97" name="组合 96"/>
          <p:cNvGrpSpPr/>
          <p:nvPr/>
        </p:nvGrpSpPr>
        <p:grpSpPr>
          <a:xfrm>
            <a:off x="5994420" y="862597"/>
            <a:ext cx="6034150" cy="2790291"/>
            <a:chOff x="5987777" y="537420"/>
            <a:chExt cx="6034150" cy="2790291"/>
          </a:xfrm>
        </p:grpSpPr>
        <p:grpSp>
          <p:nvGrpSpPr>
            <p:cNvPr id="6" name="组合 5"/>
            <p:cNvGrpSpPr/>
            <p:nvPr/>
          </p:nvGrpSpPr>
          <p:grpSpPr>
            <a:xfrm>
              <a:off x="5987777" y="926208"/>
              <a:ext cx="6034150" cy="1075889"/>
              <a:chOff x="607964" y="1139392"/>
              <a:chExt cx="10976072" cy="1957034"/>
            </a:xfrm>
          </p:grpSpPr>
          <p:sp>
            <p:nvSpPr>
              <p:cNvPr id="57" name="任意多边形: 形状 56"/>
              <p:cNvSpPr/>
              <p:nvPr/>
            </p:nvSpPr>
            <p:spPr bwMode="auto">
              <a:xfrm>
                <a:off x="607964" y="1642520"/>
                <a:ext cx="2418183" cy="1453906"/>
              </a:xfrm>
              <a:custGeom>
                <a:avLst/>
                <a:gdLst/>
                <a:ahLst/>
                <a:cxnLst>
                  <a:cxn ang="0">
                    <a:pos x="410" y="403"/>
                  </a:cxn>
                  <a:cxn ang="0">
                    <a:pos x="189" y="403"/>
                  </a:cxn>
                  <a:cxn ang="0">
                    <a:pos x="138" y="363"/>
                  </a:cxn>
                  <a:cxn ang="0">
                    <a:pos x="51" y="40"/>
                  </a:cxn>
                  <a:cxn ang="0">
                    <a:pos x="51" y="40"/>
                  </a:cxn>
                  <a:cxn ang="0">
                    <a:pos x="0" y="0"/>
                  </a:cxn>
                  <a:cxn ang="0">
                    <a:pos x="81" y="0"/>
                  </a:cxn>
                  <a:cxn ang="0">
                    <a:pos x="302" y="0"/>
                  </a:cxn>
                  <a:cxn ang="0">
                    <a:pos x="353" y="40"/>
                  </a:cxn>
                  <a:cxn ang="0">
                    <a:pos x="440" y="363"/>
                  </a:cxn>
                  <a:cxn ang="0">
                    <a:pos x="491" y="403"/>
                  </a:cxn>
                  <a:cxn ang="0">
                    <a:pos x="410" y="403"/>
                  </a:cxn>
                </a:cxnLst>
                <a:rect l="0" t="0" r="r" b="b"/>
                <a:pathLst>
                  <a:path w="491" h="403">
                    <a:moveTo>
                      <a:pt x="410" y="403"/>
                    </a:moveTo>
                    <a:cubicBezTo>
                      <a:pt x="189" y="403"/>
                      <a:pt x="189" y="403"/>
                      <a:pt x="189" y="403"/>
                    </a:cubicBezTo>
                    <a:cubicBezTo>
                      <a:pt x="166" y="403"/>
                      <a:pt x="143" y="385"/>
                      <a:pt x="138" y="363"/>
                    </a:cubicBezTo>
                    <a:cubicBezTo>
                      <a:pt x="51" y="40"/>
                      <a:pt x="51" y="40"/>
                      <a:pt x="51" y="40"/>
                    </a:cubicBezTo>
                    <a:cubicBezTo>
                      <a:pt x="51" y="40"/>
                      <a:pt x="51" y="40"/>
                      <a:pt x="51" y="40"/>
                    </a:cubicBezTo>
                    <a:cubicBezTo>
                      <a:pt x="45" y="18"/>
                      <a:pt x="22" y="0"/>
                      <a:pt x="0" y="0"/>
                    </a:cubicBezTo>
                    <a:cubicBezTo>
                      <a:pt x="81" y="0"/>
                      <a:pt x="81" y="0"/>
                      <a:pt x="81" y="0"/>
                    </a:cubicBezTo>
                    <a:cubicBezTo>
                      <a:pt x="302" y="0"/>
                      <a:pt x="302" y="0"/>
                      <a:pt x="302" y="0"/>
                    </a:cubicBezTo>
                    <a:cubicBezTo>
                      <a:pt x="325" y="0"/>
                      <a:pt x="348" y="18"/>
                      <a:pt x="353" y="40"/>
                    </a:cubicBezTo>
                    <a:cubicBezTo>
                      <a:pt x="440" y="363"/>
                      <a:pt x="440" y="363"/>
                      <a:pt x="440" y="363"/>
                    </a:cubicBezTo>
                    <a:cubicBezTo>
                      <a:pt x="446" y="385"/>
                      <a:pt x="469" y="403"/>
                      <a:pt x="491" y="403"/>
                    </a:cubicBezTo>
                    <a:lnTo>
                      <a:pt x="410" y="403"/>
                    </a:lnTo>
                    <a:close/>
                  </a:path>
                </a:pathLst>
              </a:custGeom>
              <a:solidFill>
                <a:schemeClr val="tx2">
                  <a:lumMod val="60000"/>
                  <a:lumOff val="40000"/>
                  <a:alpha val="80000"/>
                </a:schemeClr>
              </a:solidFill>
              <a:ln w="9525">
                <a:noFill/>
                <a:round/>
              </a:ln>
              <a:effectLst/>
            </p:spPr>
            <p:txBody>
              <a:bodyPr anchor="ctr"/>
              <a:lstStyle/>
              <a:p>
                <a:pPr algn="ctr"/>
                <a:endParaRPr sz="1000">
                  <a:latin typeface="+mn-ea"/>
                </a:endParaRPr>
              </a:p>
            </p:txBody>
          </p:sp>
          <p:sp>
            <p:nvSpPr>
              <p:cNvPr id="58" name="任意多边形: 形状 57"/>
              <p:cNvSpPr/>
              <p:nvPr/>
            </p:nvSpPr>
            <p:spPr bwMode="auto">
              <a:xfrm>
                <a:off x="8005551" y="1642520"/>
                <a:ext cx="2418183" cy="1453906"/>
              </a:xfrm>
              <a:custGeom>
                <a:avLst/>
                <a:gdLst/>
                <a:ahLst/>
                <a:cxnLst>
                  <a:cxn ang="0">
                    <a:pos x="410" y="403"/>
                  </a:cxn>
                  <a:cxn ang="0">
                    <a:pos x="189" y="403"/>
                  </a:cxn>
                  <a:cxn ang="0">
                    <a:pos x="137" y="363"/>
                  </a:cxn>
                  <a:cxn ang="0">
                    <a:pos x="51" y="40"/>
                  </a:cxn>
                  <a:cxn ang="0">
                    <a:pos x="51" y="40"/>
                  </a:cxn>
                  <a:cxn ang="0">
                    <a:pos x="0" y="0"/>
                  </a:cxn>
                  <a:cxn ang="0">
                    <a:pos x="81" y="0"/>
                  </a:cxn>
                  <a:cxn ang="0">
                    <a:pos x="302" y="0"/>
                  </a:cxn>
                  <a:cxn ang="0">
                    <a:pos x="353" y="40"/>
                  </a:cxn>
                  <a:cxn ang="0">
                    <a:pos x="440" y="363"/>
                  </a:cxn>
                  <a:cxn ang="0">
                    <a:pos x="491" y="403"/>
                  </a:cxn>
                  <a:cxn ang="0">
                    <a:pos x="410" y="403"/>
                  </a:cxn>
                </a:cxnLst>
                <a:rect l="0" t="0" r="r" b="b"/>
                <a:pathLst>
                  <a:path w="491" h="403">
                    <a:moveTo>
                      <a:pt x="410" y="403"/>
                    </a:moveTo>
                    <a:cubicBezTo>
                      <a:pt x="189" y="403"/>
                      <a:pt x="189" y="403"/>
                      <a:pt x="189" y="403"/>
                    </a:cubicBezTo>
                    <a:cubicBezTo>
                      <a:pt x="166" y="403"/>
                      <a:pt x="143" y="385"/>
                      <a:pt x="137" y="363"/>
                    </a:cubicBezTo>
                    <a:cubicBezTo>
                      <a:pt x="51" y="40"/>
                      <a:pt x="51" y="40"/>
                      <a:pt x="51" y="40"/>
                    </a:cubicBezTo>
                    <a:cubicBezTo>
                      <a:pt x="51" y="40"/>
                      <a:pt x="51" y="40"/>
                      <a:pt x="51" y="40"/>
                    </a:cubicBezTo>
                    <a:cubicBezTo>
                      <a:pt x="45" y="18"/>
                      <a:pt x="22" y="0"/>
                      <a:pt x="0" y="0"/>
                    </a:cubicBezTo>
                    <a:cubicBezTo>
                      <a:pt x="81" y="0"/>
                      <a:pt x="81" y="0"/>
                      <a:pt x="81" y="0"/>
                    </a:cubicBezTo>
                    <a:cubicBezTo>
                      <a:pt x="302" y="0"/>
                      <a:pt x="302" y="0"/>
                      <a:pt x="302" y="0"/>
                    </a:cubicBezTo>
                    <a:cubicBezTo>
                      <a:pt x="325" y="0"/>
                      <a:pt x="347" y="18"/>
                      <a:pt x="353" y="40"/>
                    </a:cubicBezTo>
                    <a:cubicBezTo>
                      <a:pt x="440" y="363"/>
                      <a:pt x="440" y="363"/>
                      <a:pt x="440" y="363"/>
                    </a:cubicBezTo>
                    <a:cubicBezTo>
                      <a:pt x="446" y="385"/>
                      <a:pt x="469" y="403"/>
                      <a:pt x="491" y="403"/>
                    </a:cubicBezTo>
                    <a:lnTo>
                      <a:pt x="410" y="403"/>
                    </a:lnTo>
                    <a:close/>
                  </a:path>
                </a:pathLst>
              </a:custGeom>
              <a:solidFill>
                <a:schemeClr val="tx2">
                  <a:lumMod val="60000"/>
                  <a:lumOff val="40000"/>
                  <a:alpha val="80000"/>
                </a:schemeClr>
              </a:solidFill>
              <a:ln w="9525">
                <a:noFill/>
                <a:round/>
              </a:ln>
              <a:effectLst/>
            </p:spPr>
            <p:txBody>
              <a:bodyPr anchor="ctr"/>
              <a:lstStyle/>
              <a:p>
                <a:pPr algn="ctr"/>
                <a:endParaRPr sz="1000">
                  <a:latin typeface="+mn-ea"/>
                </a:endParaRPr>
              </a:p>
            </p:txBody>
          </p:sp>
          <p:sp>
            <p:nvSpPr>
              <p:cNvPr id="59" name="任意多边形: 形状 58"/>
              <p:cNvSpPr/>
              <p:nvPr/>
            </p:nvSpPr>
            <p:spPr bwMode="auto">
              <a:xfrm>
                <a:off x="6149082" y="1642520"/>
                <a:ext cx="2418183" cy="1453906"/>
              </a:xfrm>
              <a:custGeom>
                <a:avLst/>
                <a:gdLst/>
                <a:ahLst/>
                <a:cxnLst>
                  <a:cxn ang="0">
                    <a:pos x="410" y="403"/>
                  </a:cxn>
                  <a:cxn ang="0">
                    <a:pos x="188" y="403"/>
                  </a:cxn>
                  <a:cxn ang="0">
                    <a:pos x="137" y="363"/>
                  </a:cxn>
                  <a:cxn ang="0">
                    <a:pos x="51" y="40"/>
                  </a:cxn>
                  <a:cxn ang="0">
                    <a:pos x="51" y="40"/>
                  </a:cxn>
                  <a:cxn ang="0">
                    <a:pos x="0" y="0"/>
                  </a:cxn>
                  <a:cxn ang="0">
                    <a:pos x="80" y="0"/>
                  </a:cxn>
                  <a:cxn ang="0">
                    <a:pos x="302" y="0"/>
                  </a:cxn>
                  <a:cxn ang="0">
                    <a:pos x="353" y="40"/>
                  </a:cxn>
                  <a:cxn ang="0">
                    <a:pos x="440" y="363"/>
                  </a:cxn>
                  <a:cxn ang="0">
                    <a:pos x="491" y="403"/>
                  </a:cxn>
                  <a:cxn ang="0">
                    <a:pos x="410" y="403"/>
                  </a:cxn>
                </a:cxnLst>
                <a:rect l="0" t="0" r="r" b="b"/>
                <a:pathLst>
                  <a:path w="491" h="403">
                    <a:moveTo>
                      <a:pt x="410" y="403"/>
                    </a:moveTo>
                    <a:cubicBezTo>
                      <a:pt x="188" y="403"/>
                      <a:pt x="188" y="403"/>
                      <a:pt x="188" y="403"/>
                    </a:cubicBezTo>
                    <a:cubicBezTo>
                      <a:pt x="166" y="403"/>
                      <a:pt x="143" y="385"/>
                      <a:pt x="137" y="363"/>
                    </a:cubicBezTo>
                    <a:cubicBezTo>
                      <a:pt x="51" y="40"/>
                      <a:pt x="51" y="40"/>
                      <a:pt x="51" y="40"/>
                    </a:cubicBezTo>
                    <a:cubicBezTo>
                      <a:pt x="51" y="40"/>
                      <a:pt x="51" y="40"/>
                      <a:pt x="51" y="40"/>
                    </a:cubicBezTo>
                    <a:cubicBezTo>
                      <a:pt x="45" y="18"/>
                      <a:pt x="22" y="0"/>
                      <a:pt x="0" y="0"/>
                    </a:cubicBezTo>
                    <a:cubicBezTo>
                      <a:pt x="80" y="0"/>
                      <a:pt x="80" y="0"/>
                      <a:pt x="80" y="0"/>
                    </a:cubicBezTo>
                    <a:cubicBezTo>
                      <a:pt x="302" y="0"/>
                      <a:pt x="302" y="0"/>
                      <a:pt x="302" y="0"/>
                    </a:cubicBezTo>
                    <a:cubicBezTo>
                      <a:pt x="324" y="0"/>
                      <a:pt x="347" y="18"/>
                      <a:pt x="353" y="40"/>
                    </a:cubicBezTo>
                    <a:cubicBezTo>
                      <a:pt x="440" y="363"/>
                      <a:pt x="440" y="363"/>
                      <a:pt x="440" y="363"/>
                    </a:cubicBezTo>
                    <a:cubicBezTo>
                      <a:pt x="445" y="385"/>
                      <a:pt x="468" y="403"/>
                      <a:pt x="491" y="403"/>
                    </a:cubicBezTo>
                    <a:lnTo>
                      <a:pt x="410" y="403"/>
                    </a:lnTo>
                    <a:close/>
                  </a:path>
                </a:pathLst>
              </a:custGeom>
              <a:solidFill>
                <a:schemeClr val="tx2">
                  <a:lumMod val="60000"/>
                  <a:lumOff val="40000"/>
                  <a:alpha val="80000"/>
                </a:schemeClr>
              </a:solidFill>
              <a:ln w="9525">
                <a:noFill/>
                <a:round/>
              </a:ln>
              <a:effectLst/>
            </p:spPr>
            <p:txBody>
              <a:bodyPr anchor="ctr"/>
              <a:lstStyle/>
              <a:p>
                <a:pPr algn="ctr"/>
                <a:endParaRPr sz="1000">
                  <a:latin typeface="+mn-ea"/>
                </a:endParaRPr>
              </a:p>
            </p:txBody>
          </p:sp>
          <p:sp>
            <p:nvSpPr>
              <p:cNvPr id="60" name="任意多边形: 形状 59"/>
              <p:cNvSpPr/>
              <p:nvPr/>
            </p:nvSpPr>
            <p:spPr bwMode="auto">
              <a:xfrm>
                <a:off x="4289806" y="1642520"/>
                <a:ext cx="2415374" cy="1453906"/>
              </a:xfrm>
              <a:custGeom>
                <a:avLst/>
                <a:gdLst/>
                <a:ahLst/>
                <a:cxnLst>
                  <a:cxn ang="0">
                    <a:pos x="411" y="403"/>
                  </a:cxn>
                  <a:cxn ang="0">
                    <a:pos x="189" y="403"/>
                  </a:cxn>
                  <a:cxn ang="0">
                    <a:pos x="138" y="363"/>
                  </a:cxn>
                  <a:cxn ang="0">
                    <a:pos x="51" y="40"/>
                  </a:cxn>
                  <a:cxn ang="0">
                    <a:pos x="51" y="40"/>
                  </a:cxn>
                  <a:cxn ang="0">
                    <a:pos x="0" y="0"/>
                  </a:cxn>
                  <a:cxn ang="0">
                    <a:pos x="81" y="0"/>
                  </a:cxn>
                  <a:cxn ang="0">
                    <a:pos x="303" y="0"/>
                  </a:cxn>
                  <a:cxn ang="0">
                    <a:pos x="354" y="40"/>
                  </a:cxn>
                  <a:cxn ang="0">
                    <a:pos x="440" y="363"/>
                  </a:cxn>
                  <a:cxn ang="0">
                    <a:pos x="491" y="403"/>
                  </a:cxn>
                  <a:cxn ang="0">
                    <a:pos x="411" y="403"/>
                  </a:cxn>
                </a:cxnLst>
                <a:rect l="0" t="0" r="r" b="b"/>
                <a:pathLst>
                  <a:path w="491" h="403">
                    <a:moveTo>
                      <a:pt x="411" y="403"/>
                    </a:moveTo>
                    <a:cubicBezTo>
                      <a:pt x="189" y="403"/>
                      <a:pt x="189" y="403"/>
                      <a:pt x="189" y="403"/>
                    </a:cubicBezTo>
                    <a:cubicBezTo>
                      <a:pt x="167" y="403"/>
                      <a:pt x="144" y="385"/>
                      <a:pt x="138" y="363"/>
                    </a:cubicBezTo>
                    <a:cubicBezTo>
                      <a:pt x="51" y="40"/>
                      <a:pt x="51" y="40"/>
                      <a:pt x="51" y="40"/>
                    </a:cubicBezTo>
                    <a:cubicBezTo>
                      <a:pt x="51" y="40"/>
                      <a:pt x="51" y="40"/>
                      <a:pt x="51" y="40"/>
                    </a:cubicBezTo>
                    <a:cubicBezTo>
                      <a:pt x="45" y="18"/>
                      <a:pt x="23" y="0"/>
                      <a:pt x="0" y="0"/>
                    </a:cubicBezTo>
                    <a:cubicBezTo>
                      <a:pt x="81" y="0"/>
                      <a:pt x="81" y="0"/>
                      <a:pt x="81" y="0"/>
                    </a:cubicBezTo>
                    <a:cubicBezTo>
                      <a:pt x="303" y="0"/>
                      <a:pt x="303" y="0"/>
                      <a:pt x="303" y="0"/>
                    </a:cubicBezTo>
                    <a:cubicBezTo>
                      <a:pt x="325" y="0"/>
                      <a:pt x="348" y="18"/>
                      <a:pt x="354" y="40"/>
                    </a:cubicBezTo>
                    <a:cubicBezTo>
                      <a:pt x="440" y="363"/>
                      <a:pt x="440" y="363"/>
                      <a:pt x="440" y="363"/>
                    </a:cubicBezTo>
                    <a:cubicBezTo>
                      <a:pt x="446" y="385"/>
                      <a:pt x="469" y="403"/>
                      <a:pt x="491" y="403"/>
                    </a:cubicBezTo>
                    <a:lnTo>
                      <a:pt x="411" y="403"/>
                    </a:lnTo>
                    <a:close/>
                  </a:path>
                </a:pathLst>
              </a:custGeom>
              <a:solidFill>
                <a:schemeClr val="tx2">
                  <a:lumMod val="60000"/>
                  <a:lumOff val="40000"/>
                  <a:alpha val="80000"/>
                </a:schemeClr>
              </a:solidFill>
              <a:ln w="9525">
                <a:noFill/>
                <a:round/>
              </a:ln>
              <a:effectLst/>
            </p:spPr>
            <p:txBody>
              <a:bodyPr anchor="ctr"/>
              <a:lstStyle/>
              <a:p>
                <a:pPr algn="ctr"/>
                <a:endParaRPr sz="1000">
                  <a:latin typeface="+mn-ea"/>
                </a:endParaRPr>
              </a:p>
            </p:txBody>
          </p:sp>
          <p:sp>
            <p:nvSpPr>
              <p:cNvPr id="61" name="任意多边形: 形状 60"/>
              <p:cNvSpPr/>
              <p:nvPr/>
            </p:nvSpPr>
            <p:spPr bwMode="auto">
              <a:xfrm>
                <a:off x="2401722" y="1642516"/>
                <a:ext cx="2418183" cy="1453906"/>
              </a:xfrm>
              <a:custGeom>
                <a:avLst/>
                <a:gdLst/>
                <a:ahLst/>
                <a:cxnLst>
                  <a:cxn ang="0">
                    <a:pos x="410" y="403"/>
                  </a:cxn>
                  <a:cxn ang="0">
                    <a:pos x="189" y="403"/>
                  </a:cxn>
                  <a:cxn ang="0">
                    <a:pos x="138" y="363"/>
                  </a:cxn>
                  <a:cxn ang="0">
                    <a:pos x="51" y="40"/>
                  </a:cxn>
                  <a:cxn ang="0">
                    <a:pos x="51" y="40"/>
                  </a:cxn>
                  <a:cxn ang="0">
                    <a:pos x="0" y="0"/>
                  </a:cxn>
                  <a:cxn ang="0">
                    <a:pos x="81" y="0"/>
                  </a:cxn>
                  <a:cxn ang="0">
                    <a:pos x="302" y="0"/>
                  </a:cxn>
                  <a:cxn ang="0">
                    <a:pos x="353" y="40"/>
                  </a:cxn>
                  <a:cxn ang="0">
                    <a:pos x="440" y="363"/>
                  </a:cxn>
                  <a:cxn ang="0">
                    <a:pos x="491" y="403"/>
                  </a:cxn>
                  <a:cxn ang="0">
                    <a:pos x="410" y="403"/>
                  </a:cxn>
                </a:cxnLst>
                <a:rect l="0" t="0" r="r" b="b"/>
                <a:pathLst>
                  <a:path w="491" h="403">
                    <a:moveTo>
                      <a:pt x="410" y="403"/>
                    </a:moveTo>
                    <a:cubicBezTo>
                      <a:pt x="189" y="403"/>
                      <a:pt x="189" y="403"/>
                      <a:pt x="189" y="403"/>
                    </a:cubicBezTo>
                    <a:cubicBezTo>
                      <a:pt x="166" y="403"/>
                      <a:pt x="143" y="385"/>
                      <a:pt x="138" y="363"/>
                    </a:cubicBezTo>
                    <a:cubicBezTo>
                      <a:pt x="51" y="40"/>
                      <a:pt x="51" y="40"/>
                      <a:pt x="51" y="40"/>
                    </a:cubicBezTo>
                    <a:cubicBezTo>
                      <a:pt x="51" y="40"/>
                      <a:pt x="51" y="40"/>
                      <a:pt x="51" y="40"/>
                    </a:cubicBezTo>
                    <a:cubicBezTo>
                      <a:pt x="45" y="18"/>
                      <a:pt x="22" y="0"/>
                      <a:pt x="0" y="0"/>
                    </a:cubicBezTo>
                    <a:cubicBezTo>
                      <a:pt x="81" y="0"/>
                      <a:pt x="81" y="0"/>
                      <a:pt x="81" y="0"/>
                    </a:cubicBezTo>
                    <a:cubicBezTo>
                      <a:pt x="302" y="0"/>
                      <a:pt x="302" y="0"/>
                      <a:pt x="302" y="0"/>
                    </a:cubicBezTo>
                    <a:cubicBezTo>
                      <a:pt x="325" y="0"/>
                      <a:pt x="348" y="18"/>
                      <a:pt x="353" y="40"/>
                    </a:cubicBezTo>
                    <a:cubicBezTo>
                      <a:pt x="440" y="363"/>
                      <a:pt x="440" y="363"/>
                      <a:pt x="440" y="363"/>
                    </a:cubicBezTo>
                    <a:cubicBezTo>
                      <a:pt x="446" y="385"/>
                      <a:pt x="469" y="403"/>
                      <a:pt x="491" y="403"/>
                    </a:cubicBezTo>
                    <a:lnTo>
                      <a:pt x="410" y="403"/>
                    </a:lnTo>
                    <a:close/>
                  </a:path>
                </a:pathLst>
              </a:custGeom>
              <a:solidFill>
                <a:schemeClr val="tx2">
                  <a:lumMod val="60000"/>
                  <a:lumOff val="40000"/>
                  <a:alpha val="80000"/>
                </a:schemeClr>
              </a:solidFill>
              <a:ln w="9525">
                <a:noFill/>
                <a:round/>
              </a:ln>
              <a:effectLst/>
            </p:spPr>
            <p:txBody>
              <a:bodyPr anchor="ctr"/>
              <a:lstStyle/>
              <a:p>
                <a:pPr algn="ctr"/>
                <a:endParaRPr sz="1000">
                  <a:latin typeface="+mn-ea"/>
                </a:endParaRPr>
              </a:p>
            </p:txBody>
          </p:sp>
          <p:sp>
            <p:nvSpPr>
              <p:cNvPr id="62" name="任意多边形: 形状 61"/>
              <p:cNvSpPr/>
              <p:nvPr/>
            </p:nvSpPr>
            <p:spPr bwMode="auto">
              <a:xfrm>
                <a:off x="9098448" y="1139392"/>
                <a:ext cx="2485588" cy="1957034"/>
              </a:xfrm>
              <a:custGeom>
                <a:avLst/>
                <a:gdLst/>
                <a:ahLst/>
                <a:cxnLst>
                  <a:cxn ang="0">
                    <a:pos x="0" y="543"/>
                  </a:cxn>
                  <a:cxn ang="0">
                    <a:pos x="75" y="543"/>
                  </a:cxn>
                  <a:cxn ang="0">
                    <a:pos x="281" y="543"/>
                  </a:cxn>
                  <a:cxn ang="0">
                    <a:pos x="329" y="506"/>
                  </a:cxn>
                  <a:cxn ang="0">
                    <a:pos x="402" y="234"/>
                  </a:cxn>
                  <a:cxn ang="0">
                    <a:pos x="478" y="234"/>
                  </a:cxn>
                  <a:cxn ang="0">
                    <a:pos x="493" y="203"/>
                  </a:cxn>
                  <a:cxn ang="0">
                    <a:pos x="359" y="20"/>
                  </a:cxn>
                  <a:cxn ang="0">
                    <a:pos x="307" y="13"/>
                  </a:cxn>
                  <a:cxn ang="0">
                    <a:pos x="57" y="211"/>
                  </a:cxn>
                  <a:cxn ang="0">
                    <a:pos x="65" y="234"/>
                  </a:cxn>
                  <a:cxn ang="0">
                    <a:pos x="121" y="234"/>
                  </a:cxn>
                  <a:cxn ang="0">
                    <a:pos x="48" y="506"/>
                  </a:cxn>
                  <a:cxn ang="0">
                    <a:pos x="48" y="506"/>
                  </a:cxn>
                  <a:cxn ang="0">
                    <a:pos x="0" y="543"/>
                  </a:cxn>
                </a:cxnLst>
                <a:rect l="0" t="0" r="r" b="b"/>
                <a:pathLst>
                  <a:path w="505" h="543">
                    <a:moveTo>
                      <a:pt x="0" y="543"/>
                    </a:moveTo>
                    <a:cubicBezTo>
                      <a:pt x="75" y="543"/>
                      <a:pt x="75" y="543"/>
                      <a:pt x="75" y="543"/>
                    </a:cubicBezTo>
                    <a:cubicBezTo>
                      <a:pt x="281" y="543"/>
                      <a:pt x="281" y="543"/>
                      <a:pt x="281" y="543"/>
                    </a:cubicBezTo>
                    <a:cubicBezTo>
                      <a:pt x="302" y="543"/>
                      <a:pt x="324" y="526"/>
                      <a:pt x="329" y="506"/>
                    </a:cubicBezTo>
                    <a:cubicBezTo>
                      <a:pt x="402" y="234"/>
                      <a:pt x="402" y="234"/>
                      <a:pt x="402" y="234"/>
                    </a:cubicBezTo>
                    <a:cubicBezTo>
                      <a:pt x="478" y="234"/>
                      <a:pt x="478" y="234"/>
                      <a:pt x="478" y="234"/>
                    </a:cubicBezTo>
                    <a:cubicBezTo>
                      <a:pt x="498" y="234"/>
                      <a:pt x="505" y="220"/>
                      <a:pt x="493" y="203"/>
                    </a:cubicBezTo>
                    <a:cubicBezTo>
                      <a:pt x="359" y="20"/>
                      <a:pt x="359" y="20"/>
                      <a:pt x="359" y="20"/>
                    </a:cubicBezTo>
                    <a:cubicBezTo>
                      <a:pt x="347" y="4"/>
                      <a:pt x="323" y="0"/>
                      <a:pt x="307" y="13"/>
                    </a:cubicBezTo>
                    <a:cubicBezTo>
                      <a:pt x="57" y="211"/>
                      <a:pt x="57" y="211"/>
                      <a:pt x="57" y="211"/>
                    </a:cubicBezTo>
                    <a:cubicBezTo>
                      <a:pt x="41" y="223"/>
                      <a:pt x="44" y="234"/>
                      <a:pt x="65" y="234"/>
                    </a:cubicBezTo>
                    <a:cubicBezTo>
                      <a:pt x="121" y="234"/>
                      <a:pt x="121" y="234"/>
                      <a:pt x="121" y="234"/>
                    </a:cubicBezTo>
                    <a:cubicBezTo>
                      <a:pt x="48" y="506"/>
                      <a:pt x="48" y="506"/>
                      <a:pt x="48" y="506"/>
                    </a:cubicBezTo>
                    <a:cubicBezTo>
                      <a:pt x="48" y="506"/>
                      <a:pt x="48" y="506"/>
                      <a:pt x="48" y="506"/>
                    </a:cubicBezTo>
                    <a:cubicBezTo>
                      <a:pt x="42" y="526"/>
                      <a:pt x="21" y="543"/>
                      <a:pt x="0" y="543"/>
                    </a:cubicBezTo>
                    <a:close/>
                  </a:path>
                </a:pathLst>
              </a:custGeom>
              <a:solidFill>
                <a:schemeClr val="accent1"/>
              </a:solidFill>
              <a:ln>
                <a:noFill/>
              </a:ln>
              <a:effectLst/>
            </p:spPr>
            <p:style>
              <a:lnRef idx="1">
                <a:schemeClr val="accent6"/>
              </a:lnRef>
              <a:fillRef idx="3">
                <a:schemeClr val="accent6"/>
              </a:fillRef>
              <a:effectRef idx="2">
                <a:schemeClr val="accent6"/>
              </a:effectRef>
              <a:fontRef idx="minor">
                <a:schemeClr val="lt1"/>
              </a:fontRef>
            </p:style>
            <p:txBody>
              <a:bodyPr anchor="ctr"/>
              <a:lstStyle/>
              <a:p>
                <a:pPr algn="ctr"/>
                <a:endParaRPr sz="1000">
                  <a:latin typeface="+mn-ea"/>
                </a:endParaRPr>
              </a:p>
            </p:txBody>
          </p:sp>
          <p:sp>
            <p:nvSpPr>
              <p:cNvPr id="63" name="任意多边形: 形状 62"/>
              <p:cNvSpPr/>
              <p:nvPr/>
            </p:nvSpPr>
            <p:spPr bwMode="auto">
              <a:xfrm>
                <a:off x="1503700" y="1642520"/>
                <a:ext cx="2415374" cy="1453906"/>
              </a:xfrm>
              <a:custGeom>
                <a:avLst/>
                <a:gdLst/>
                <a:ahLst/>
                <a:cxnLst>
                  <a:cxn ang="0">
                    <a:pos x="81" y="403"/>
                  </a:cxn>
                  <a:cxn ang="0">
                    <a:pos x="303" y="403"/>
                  </a:cxn>
                  <a:cxn ang="0">
                    <a:pos x="354" y="363"/>
                  </a:cxn>
                  <a:cxn ang="0">
                    <a:pos x="440" y="40"/>
                  </a:cxn>
                  <a:cxn ang="0">
                    <a:pos x="440" y="40"/>
                  </a:cxn>
                  <a:cxn ang="0">
                    <a:pos x="491" y="0"/>
                  </a:cxn>
                  <a:cxn ang="0">
                    <a:pos x="411" y="0"/>
                  </a:cxn>
                  <a:cxn ang="0">
                    <a:pos x="189" y="0"/>
                  </a:cxn>
                  <a:cxn ang="0">
                    <a:pos x="138" y="40"/>
                  </a:cxn>
                  <a:cxn ang="0">
                    <a:pos x="51" y="363"/>
                  </a:cxn>
                  <a:cxn ang="0">
                    <a:pos x="0" y="403"/>
                  </a:cxn>
                  <a:cxn ang="0">
                    <a:pos x="81" y="403"/>
                  </a:cxn>
                </a:cxnLst>
                <a:rect l="0" t="0" r="r" b="b"/>
                <a:pathLst>
                  <a:path w="491" h="403">
                    <a:moveTo>
                      <a:pt x="81" y="403"/>
                    </a:moveTo>
                    <a:cubicBezTo>
                      <a:pt x="303" y="403"/>
                      <a:pt x="303" y="403"/>
                      <a:pt x="303" y="403"/>
                    </a:cubicBezTo>
                    <a:cubicBezTo>
                      <a:pt x="325" y="403"/>
                      <a:pt x="348" y="385"/>
                      <a:pt x="354" y="363"/>
                    </a:cubicBezTo>
                    <a:cubicBezTo>
                      <a:pt x="440" y="40"/>
                      <a:pt x="440" y="40"/>
                      <a:pt x="440" y="40"/>
                    </a:cubicBezTo>
                    <a:cubicBezTo>
                      <a:pt x="440" y="40"/>
                      <a:pt x="440" y="40"/>
                      <a:pt x="440" y="40"/>
                    </a:cubicBezTo>
                    <a:cubicBezTo>
                      <a:pt x="446" y="18"/>
                      <a:pt x="469" y="0"/>
                      <a:pt x="491" y="0"/>
                    </a:cubicBezTo>
                    <a:cubicBezTo>
                      <a:pt x="411" y="0"/>
                      <a:pt x="411" y="0"/>
                      <a:pt x="411" y="0"/>
                    </a:cubicBezTo>
                    <a:cubicBezTo>
                      <a:pt x="189" y="0"/>
                      <a:pt x="189" y="0"/>
                      <a:pt x="189" y="0"/>
                    </a:cubicBezTo>
                    <a:cubicBezTo>
                      <a:pt x="167" y="0"/>
                      <a:pt x="144" y="18"/>
                      <a:pt x="138" y="40"/>
                    </a:cubicBezTo>
                    <a:cubicBezTo>
                      <a:pt x="51" y="363"/>
                      <a:pt x="51" y="363"/>
                      <a:pt x="51" y="363"/>
                    </a:cubicBezTo>
                    <a:cubicBezTo>
                      <a:pt x="45" y="385"/>
                      <a:pt x="23" y="403"/>
                      <a:pt x="0" y="403"/>
                    </a:cubicBezTo>
                    <a:lnTo>
                      <a:pt x="81" y="403"/>
                    </a:lnTo>
                    <a:close/>
                  </a:path>
                </a:pathLst>
              </a:custGeom>
              <a:solidFill>
                <a:schemeClr val="tx2">
                  <a:alpha val="15000"/>
                </a:schemeClr>
              </a:solidFill>
              <a:ln w="9525">
                <a:noFill/>
                <a:round/>
              </a:ln>
            </p:spPr>
            <p:txBody>
              <a:bodyPr anchor="ctr"/>
              <a:lstStyle/>
              <a:p>
                <a:pPr algn="ctr"/>
                <a:endParaRPr sz="1000">
                  <a:latin typeface="+mn-ea"/>
                </a:endParaRPr>
              </a:p>
            </p:txBody>
          </p:sp>
          <p:sp>
            <p:nvSpPr>
              <p:cNvPr id="64" name="任意多边形: 形状 63"/>
              <p:cNvSpPr/>
              <p:nvPr/>
            </p:nvSpPr>
            <p:spPr bwMode="auto">
              <a:xfrm>
                <a:off x="3362975" y="1642520"/>
                <a:ext cx="2418183" cy="1453906"/>
              </a:xfrm>
              <a:custGeom>
                <a:avLst/>
                <a:gdLst/>
                <a:ahLst/>
                <a:cxnLst>
                  <a:cxn ang="0">
                    <a:pos x="80" y="403"/>
                  </a:cxn>
                  <a:cxn ang="0">
                    <a:pos x="302" y="403"/>
                  </a:cxn>
                  <a:cxn ang="0">
                    <a:pos x="353" y="363"/>
                  </a:cxn>
                  <a:cxn ang="0">
                    <a:pos x="440" y="40"/>
                  </a:cxn>
                  <a:cxn ang="0">
                    <a:pos x="440" y="40"/>
                  </a:cxn>
                  <a:cxn ang="0">
                    <a:pos x="491" y="0"/>
                  </a:cxn>
                  <a:cxn ang="0">
                    <a:pos x="410" y="0"/>
                  </a:cxn>
                  <a:cxn ang="0">
                    <a:pos x="188" y="0"/>
                  </a:cxn>
                  <a:cxn ang="0">
                    <a:pos x="137" y="40"/>
                  </a:cxn>
                  <a:cxn ang="0">
                    <a:pos x="51" y="363"/>
                  </a:cxn>
                  <a:cxn ang="0">
                    <a:pos x="0" y="403"/>
                  </a:cxn>
                  <a:cxn ang="0">
                    <a:pos x="80" y="403"/>
                  </a:cxn>
                </a:cxnLst>
                <a:rect l="0" t="0" r="r" b="b"/>
                <a:pathLst>
                  <a:path w="491" h="403">
                    <a:moveTo>
                      <a:pt x="80" y="403"/>
                    </a:moveTo>
                    <a:cubicBezTo>
                      <a:pt x="302" y="403"/>
                      <a:pt x="302" y="403"/>
                      <a:pt x="302" y="403"/>
                    </a:cubicBezTo>
                    <a:cubicBezTo>
                      <a:pt x="324" y="403"/>
                      <a:pt x="347" y="385"/>
                      <a:pt x="353" y="363"/>
                    </a:cubicBezTo>
                    <a:cubicBezTo>
                      <a:pt x="440" y="40"/>
                      <a:pt x="440" y="40"/>
                      <a:pt x="440" y="40"/>
                    </a:cubicBezTo>
                    <a:cubicBezTo>
                      <a:pt x="440" y="40"/>
                      <a:pt x="440" y="40"/>
                      <a:pt x="440" y="40"/>
                    </a:cubicBezTo>
                    <a:cubicBezTo>
                      <a:pt x="445" y="18"/>
                      <a:pt x="468" y="0"/>
                      <a:pt x="491" y="0"/>
                    </a:cubicBezTo>
                    <a:cubicBezTo>
                      <a:pt x="410" y="0"/>
                      <a:pt x="410" y="0"/>
                      <a:pt x="410" y="0"/>
                    </a:cubicBezTo>
                    <a:cubicBezTo>
                      <a:pt x="188" y="0"/>
                      <a:pt x="188" y="0"/>
                      <a:pt x="188" y="0"/>
                    </a:cubicBezTo>
                    <a:cubicBezTo>
                      <a:pt x="166" y="0"/>
                      <a:pt x="143" y="18"/>
                      <a:pt x="137" y="40"/>
                    </a:cubicBezTo>
                    <a:cubicBezTo>
                      <a:pt x="51" y="363"/>
                      <a:pt x="51" y="363"/>
                      <a:pt x="51" y="363"/>
                    </a:cubicBezTo>
                    <a:cubicBezTo>
                      <a:pt x="45" y="385"/>
                      <a:pt x="22" y="403"/>
                      <a:pt x="0" y="403"/>
                    </a:cubicBezTo>
                    <a:lnTo>
                      <a:pt x="80" y="403"/>
                    </a:lnTo>
                    <a:close/>
                  </a:path>
                </a:pathLst>
              </a:custGeom>
              <a:solidFill>
                <a:schemeClr val="tx2">
                  <a:alpha val="15000"/>
                </a:schemeClr>
              </a:solidFill>
              <a:ln w="9525">
                <a:noFill/>
                <a:round/>
              </a:ln>
            </p:spPr>
            <p:txBody>
              <a:bodyPr anchor="ctr"/>
              <a:lstStyle/>
              <a:p>
                <a:pPr algn="ctr"/>
                <a:endParaRPr sz="1000">
                  <a:latin typeface="+mn-ea"/>
                </a:endParaRPr>
              </a:p>
            </p:txBody>
          </p:sp>
          <p:sp>
            <p:nvSpPr>
              <p:cNvPr id="65" name="任意多边形: 形状 64"/>
              <p:cNvSpPr/>
              <p:nvPr/>
            </p:nvSpPr>
            <p:spPr bwMode="auto">
              <a:xfrm>
                <a:off x="5219444" y="1642520"/>
                <a:ext cx="2418183" cy="1453906"/>
              </a:xfrm>
              <a:custGeom>
                <a:avLst/>
                <a:gdLst/>
                <a:ahLst/>
                <a:cxnLst>
                  <a:cxn ang="0">
                    <a:pos x="81" y="403"/>
                  </a:cxn>
                  <a:cxn ang="0">
                    <a:pos x="302" y="403"/>
                  </a:cxn>
                  <a:cxn ang="0">
                    <a:pos x="353" y="363"/>
                  </a:cxn>
                  <a:cxn ang="0">
                    <a:pos x="440" y="40"/>
                  </a:cxn>
                  <a:cxn ang="0">
                    <a:pos x="440" y="40"/>
                  </a:cxn>
                  <a:cxn ang="0">
                    <a:pos x="491" y="0"/>
                  </a:cxn>
                  <a:cxn ang="0">
                    <a:pos x="410" y="0"/>
                  </a:cxn>
                  <a:cxn ang="0">
                    <a:pos x="189" y="0"/>
                  </a:cxn>
                  <a:cxn ang="0">
                    <a:pos x="137" y="40"/>
                  </a:cxn>
                  <a:cxn ang="0">
                    <a:pos x="51" y="363"/>
                  </a:cxn>
                  <a:cxn ang="0">
                    <a:pos x="0" y="403"/>
                  </a:cxn>
                  <a:cxn ang="0">
                    <a:pos x="81" y="403"/>
                  </a:cxn>
                </a:cxnLst>
                <a:rect l="0" t="0" r="r" b="b"/>
                <a:pathLst>
                  <a:path w="491" h="403">
                    <a:moveTo>
                      <a:pt x="81" y="403"/>
                    </a:moveTo>
                    <a:cubicBezTo>
                      <a:pt x="302" y="403"/>
                      <a:pt x="302" y="403"/>
                      <a:pt x="302" y="403"/>
                    </a:cubicBezTo>
                    <a:cubicBezTo>
                      <a:pt x="325" y="403"/>
                      <a:pt x="347" y="385"/>
                      <a:pt x="353" y="363"/>
                    </a:cubicBezTo>
                    <a:cubicBezTo>
                      <a:pt x="440" y="40"/>
                      <a:pt x="440" y="40"/>
                      <a:pt x="440" y="40"/>
                    </a:cubicBezTo>
                    <a:cubicBezTo>
                      <a:pt x="440" y="40"/>
                      <a:pt x="440" y="40"/>
                      <a:pt x="440" y="40"/>
                    </a:cubicBezTo>
                    <a:cubicBezTo>
                      <a:pt x="446" y="18"/>
                      <a:pt x="469" y="0"/>
                      <a:pt x="491" y="0"/>
                    </a:cubicBezTo>
                    <a:cubicBezTo>
                      <a:pt x="410" y="0"/>
                      <a:pt x="410" y="0"/>
                      <a:pt x="410" y="0"/>
                    </a:cubicBezTo>
                    <a:cubicBezTo>
                      <a:pt x="189" y="0"/>
                      <a:pt x="189" y="0"/>
                      <a:pt x="189" y="0"/>
                    </a:cubicBezTo>
                    <a:cubicBezTo>
                      <a:pt x="166" y="0"/>
                      <a:pt x="143" y="18"/>
                      <a:pt x="137" y="40"/>
                    </a:cubicBezTo>
                    <a:cubicBezTo>
                      <a:pt x="51" y="363"/>
                      <a:pt x="51" y="363"/>
                      <a:pt x="51" y="363"/>
                    </a:cubicBezTo>
                    <a:cubicBezTo>
                      <a:pt x="45" y="385"/>
                      <a:pt x="22" y="403"/>
                      <a:pt x="0" y="403"/>
                    </a:cubicBezTo>
                    <a:lnTo>
                      <a:pt x="81" y="403"/>
                    </a:lnTo>
                    <a:close/>
                  </a:path>
                </a:pathLst>
              </a:custGeom>
              <a:solidFill>
                <a:schemeClr val="tx2">
                  <a:alpha val="15000"/>
                </a:schemeClr>
              </a:solidFill>
              <a:ln w="9525">
                <a:noFill/>
                <a:round/>
              </a:ln>
            </p:spPr>
            <p:txBody>
              <a:bodyPr anchor="ctr"/>
              <a:lstStyle/>
              <a:p>
                <a:pPr algn="ctr"/>
                <a:endParaRPr sz="1000">
                  <a:latin typeface="+mn-ea"/>
                </a:endParaRPr>
              </a:p>
            </p:txBody>
          </p:sp>
          <p:sp>
            <p:nvSpPr>
              <p:cNvPr id="66" name="任意多边形: 形状 65"/>
              <p:cNvSpPr/>
              <p:nvPr/>
            </p:nvSpPr>
            <p:spPr bwMode="auto">
              <a:xfrm>
                <a:off x="7075911" y="1642520"/>
                <a:ext cx="2415374" cy="1453906"/>
              </a:xfrm>
              <a:custGeom>
                <a:avLst/>
                <a:gdLst/>
                <a:ahLst/>
                <a:cxnLst>
                  <a:cxn ang="0">
                    <a:pos x="81" y="403"/>
                  </a:cxn>
                  <a:cxn ang="0">
                    <a:pos x="303" y="403"/>
                  </a:cxn>
                  <a:cxn ang="0">
                    <a:pos x="354" y="363"/>
                  </a:cxn>
                  <a:cxn ang="0">
                    <a:pos x="440" y="40"/>
                  </a:cxn>
                  <a:cxn ang="0">
                    <a:pos x="440" y="40"/>
                  </a:cxn>
                  <a:cxn ang="0">
                    <a:pos x="491" y="0"/>
                  </a:cxn>
                  <a:cxn ang="0">
                    <a:pos x="411" y="0"/>
                  </a:cxn>
                  <a:cxn ang="0">
                    <a:pos x="189" y="0"/>
                  </a:cxn>
                  <a:cxn ang="0">
                    <a:pos x="138" y="40"/>
                  </a:cxn>
                  <a:cxn ang="0">
                    <a:pos x="51" y="363"/>
                  </a:cxn>
                  <a:cxn ang="0">
                    <a:pos x="0" y="403"/>
                  </a:cxn>
                  <a:cxn ang="0">
                    <a:pos x="81" y="403"/>
                  </a:cxn>
                </a:cxnLst>
                <a:rect l="0" t="0" r="r" b="b"/>
                <a:pathLst>
                  <a:path w="491" h="403">
                    <a:moveTo>
                      <a:pt x="81" y="403"/>
                    </a:moveTo>
                    <a:cubicBezTo>
                      <a:pt x="303" y="403"/>
                      <a:pt x="303" y="403"/>
                      <a:pt x="303" y="403"/>
                    </a:cubicBezTo>
                    <a:cubicBezTo>
                      <a:pt x="325" y="403"/>
                      <a:pt x="348" y="385"/>
                      <a:pt x="354" y="363"/>
                    </a:cubicBezTo>
                    <a:cubicBezTo>
                      <a:pt x="440" y="40"/>
                      <a:pt x="440" y="40"/>
                      <a:pt x="440" y="40"/>
                    </a:cubicBezTo>
                    <a:cubicBezTo>
                      <a:pt x="440" y="40"/>
                      <a:pt x="440" y="40"/>
                      <a:pt x="440" y="40"/>
                    </a:cubicBezTo>
                    <a:cubicBezTo>
                      <a:pt x="446" y="18"/>
                      <a:pt x="469" y="0"/>
                      <a:pt x="491" y="0"/>
                    </a:cubicBezTo>
                    <a:cubicBezTo>
                      <a:pt x="411" y="0"/>
                      <a:pt x="411" y="0"/>
                      <a:pt x="411" y="0"/>
                    </a:cubicBezTo>
                    <a:cubicBezTo>
                      <a:pt x="189" y="0"/>
                      <a:pt x="189" y="0"/>
                      <a:pt x="189" y="0"/>
                    </a:cubicBezTo>
                    <a:cubicBezTo>
                      <a:pt x="167" y="0"/>
                      <a:pt x="144" y="18"/>
                      <a:pt x="138" y="40"/>
                    </a:cubicBezTo>
                    <a:cubicBezTo>
                      <a:pt x="51" y="363"/>
                      <a:pt x="51" y="363"/>
                      <a:pt x="51" y="363"/>
                    </a:cubicBezTo>
                    <a:cubicBezTo>
                      <a:pt x="45" y="385"/>
                      <a:pt x="23" y="403"/>
                      <a:pt x="0" y="403"/>
                    </a:cubicBezTo>
                    <a:lnTo>
                      <a:pt x="81" y="403"/>
                    </a:lnTo>
                    <a:close/>
                  </a:path>
                </a:pathLst>
              </a:custGeom>
              <a:solidFill>
                <a:schemeClr val="tx2">
                  <a:alpha val="15000"/>
                </a:schemeClr>
              </a:solidFill>
              <a:ln w="9525">
                <a:noFill/>
                <a:round/>
              </a:ln>
            </p:spPr>
            <p:txBody>
              <a:bodyPr anchor="ctr"/>
              <a:lstStyle/>
              <a:p>
                <a:pPr algn="ctr"/>
                <a:endParaRPr sz="1000">
                  <a:latin typeface="+mn-ea"/>
                </a:endParaRPr>
              </a:p>
            </p:txBody>
          </p:sp>
        </p:grpSp>
        <p:grpSp>
          <p:nvGrpSpPr>
            <p:cNvPr id="53" name="组合 52"/>
            <p:cNvGrpSpPr/>
            <p:nvPr/>
          </p:nvGrpSpPr>
          <p:grpSpPr>
            <a:xfrm>
              <a:off x="6526137" y="2094154"/>
              <a:ext cx="784371" cy="790699"/>
              <a:chOff x="1881627" y="4539275"/>
              <a:chExt cx="1533205" cy="1438275"/>
            </a:xfrm>
          </p:grpSpPr>
          <p:sp>
            <p:nvSpPr>
              <p:cNvPr id="55" name="Bullet1"/>
              <p:cNvSpPr txBox="1"/>
              <p:nvPr/>
            </p:nvSpPr>
            <p:spPr bwMode="auto">
              <a:xfrm>
                <a:off x="1903041" y="4539275"/>
                <a:ext cx="1413816" cy="537608"/>
              </a:xfrm>
              <a:prstGeom prst="rect">
                <a:avLst/>
              </a:prstGeom>
              <a:noFill/>
            </p:spPr>
            <p:txBody>
              <a:bodyPr wrap="square" lIns="91440" tIns="45720" rIns="91440" bIns="45720" anchor="b" anchorCtr="0">
                <a:noAutofit/>
              </a:bodyPr>
              <a:lstStyle/>
              <a:p>
                <a:pPr algn="ctr"/>
                <a:r>
                  <a:rPr lang="zh-CN" altLang="en-US" sz="1000" b="1">
                    <a:effectLst/>
                    <a:latin typeface="+mn-ea"/>
                  </a:rPr>
                  <a:t>机械驱动</a:t>
                </a:r>
                <a:endParaRPr lang="zh-CN" altLang="en-US" sz="1000" b="1" dirty="0">
                  <a:effectLst/>
                  <a:latin typeface="+mn-ea"/>
                </a:endParaRPr>
              </a:p>
            </p:txBody>
          </p:sp>
          <p:sp>
            <p:nvSpPr>
              <p:cNvPr id="56" name="Text1"/>
              <p:cNvSpPr txBox="1"/>
              <p:nvPr/>
            </p:nvSpPr>
            <p:spPr bwMode="auto">
              <a:xfrm>
                <a:off x="1881627" y="5076883"/>
                <a:ext cx="1533205" cy="900667"/>
              </a:xfrm>
              <a:prstGeom prst="rect">
                <a:avLst/>
              </a:prstGeom>
              <a:noFill/>
            </p:spPr>
            <p:txBody>
              <a:bodyPr wrap="square" lIns="91440" tIns="45720" rIns="91440" bIns="45720">
                <a:noAutofit/>
              </a:bodyPr>
              <a:lstStyle/>
              <a:p>
                <a:pPr lvl="0" algn="ctr">
                  <a:lnSpc>
                    <a:spcPct val="120000"/>
                  </a:lnSpc>
                  <a:buSzPct val="25000"/>
                  <a:defRPr/>
                </a:pPr>
                <a:r>
                  <a:rPr lang="da-DK" altLang="zh-CN" sz="1000">
                    <a:latin typeface="+mn-ea"/>
                  </a:rPr>
                  <a:t>A</a:t>
                </a:r>
                <a:r>
                  <a:rPr lang="zh-CN" altLang="en-US" sz="1000">
                    <a:latin typeface="+mn-ea"/>
                  </a:rPr>
                  <a:t>泰勒模式</a:t>
                </a:r>
                <a:endParaRPr lang="en-US" altLang="zh-CN" sz="1000">
                  <a:latin typeface="+mn-ea"/>
                </a:endParaRPr>
              </a:p>
              <a:p>
                <a:pPr lvl="0" algn="ctr">
                  <a:lnSpc>
                    <a:spcPct val="120000"/>
                  </a:lnSpc>
                  <a:buSzPct val="25000"/>
                  <a:defRPr/>
                </a:pPr>
                <a:r>
                  <a:rPr lang="zh-CN" altLang="en-US" sz="1000">
                    <a:latin typeface="+mn-ea"/>
                  </a:rPr>
                  <a:t>直线管理</a:t>
                </a:r>
                <a:endParaRPr lang="en-US" altLang="zh-CN" sz="1000" dirty="0">
                  <a:latin typeface="+mn-ea"/>
                </a:endParaRPr>
              </a:p>
            </p:txBody>
          </p:sp>
        </p:grpSp>
        <p:sp>
          <p:nvSpPr>
            <p:cNvPr id="54" name="Number1"/>
            <p:cNvSpPr/>
            <p:nvPr/>
          </p:nvSpPr>
          <p:spPr>
            <a:xfrm>
              <a:off x="6713627" y="1792066"/>
              <a:ext cx="369851" cy="369850"/>
            </a:xfrm>
            <a:prstGeom prst="ellipse">
              <a:avLst/>
            </a:prstGeom>
            <a:solidFill>
              <a:schemeClr val="accent1"/>
            </a:solidFill>
            <a:ln w="38100" cap="rnd">
              <a:solidFill>
                <a:srgbClr val="FFFFFF"/>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rmAutofit/>
            </a:bodyPr>
            <a:lstStyle/>
            <a:p>
              <a:pPr algn="ctr" defTabSz="914400"/>
              <a:r>
                <a:rPr lang="en-US" altLang="zh-CN" sz="1000" b="1" dirty="0">
                  <a:solidFill>
                    <a:srgbClr val="FFFFFF"/>
                  </a:solidFill>
                  <a:latin typeface="+mn-ea"/>
                </a:rPr>
                <a:t>1</a:t>
              </a:r>
              <a:endParaRPr lang="zh-CN" altLang="en-US" sz="1000" b="1" dirty="0">
                <a:solidFill>
                  <a:srgbClr val="FFFFFF"/>
                </a:solidFill>
                <a:latin typeface="+mn-ea"/>
              </a:endParaRPr>
            </a:p>
          </p:txBody>
        </p:sp>
        <p:grpSp>
          <p:nvGrpSpPr>
            <p:cNvPr id="48" name="组合 47"/>
            <p:cNvGrpSpPr/>
            <p:nvPr/>
          </p:nvGrpSpPr>
          <p:grpSpPr>
            <a:xfrm>
              <a:off x="7627696" y="2094154"/>
              <a:ext cx="718693" cy="730102"/>
              <a:chOff x="2033654" y="4539275"/>
              <a:chExt cx="1404824" cy="1328050"/>
            </a:xfrm>
          </p:grpSpPr>
          <p:sp>
            <p:nvSpPr>
              <p:cNvPr id="51" name="Bullet2"/>
              <p:cNvSpPr txBox="1"/>
              <p:nvPr/>
            </p:nvSpPr>
            <p:spPr bwMode="auto">
              <a:xfrm>
                <a:off x="2033654" y="4539275"/>
                <a:ext cx="1388016" cy="537607"/>
              </a:xfrm>
              <a:prstGeom prst="rect">
                <a:avLst/>
              </a:prstGeom>
              <a:noFill/>
            </p:spPr>
            <p:txBody>
              <a:bodyPr wrap="square" lIns="91440" tIns="45720" rIns="91440" bIns="45720" anchor="b" anchorCtr="0">
                <a:noAutofit/>
              </a:bodyPr>
              <a:lstStyle>
                <a:defPPr>
                  <a:defRPr lang="zh-CN"/>
                </a:defPPr>
                <a:lvl1pPr algn="ctr">
                  <a:defRPr sz="1000" b="1">
                    <a:effectLst/>
                    <a:latin typeface="+mn-ea"/>
                  </a:defRPr>
                </a:lvl1pPr>
              </a:lstStyle>
              <a:p>
                <a:r>
                  <a:rPr lang="zh-CN" altLang="en-US"/>
                  <a:t>电气驱动</a:t>
                </a:r>
                <a:endParaRPr lang="zh-CN" altLang="en-US" dirty="0"/>
              </a:p>
            </p:txBody>
          </p:sp>
          <p:sp>
            <p:nvSpPr>
              <p:cNvPr id="52" name="Text2"/>
              <p:cNvSpPr txBox="1"/>
              <p:nvPr/>
            </p:nvSpPr>
            <p:spPr bwMode="auto">
              <a:xfrm>
                <a:off x="2057845" y="5076882"/>
                <a:ext cx="1380633" cy="790443"/>
              </a:xfrm>
              <a:prstGeom prst="rect">
                <a:avLst/>
              </a:prstGeom>
              <a:noFill/>
            </p:spPr>
            <p:txBody>
              <a:bodyPr wrap="square" lIns="91440" tIns="45720" rIns="91440" bIns="45720">
                <a:noAutofit/>
              </a:bodyPr>
              <a:lstStyle/>
              <a:p>
                <a:pPr lvl="0" algn="ctr">
                  <a:lnSpc>
                    <a:spcPct val="120000"/>
                  </a:lnSpc>
                  <a:buSzPct val="25000"/>
                  <a:defRPr/>
                </a:pPr>
                <a:r>
                  <a:rPr lang="zh-CN" altLang="en-US" sz="1000">
                    <a:latin typeface="+mn-ea"/>
                  </a:rPr>
                  <a:t>精益模式</a:t>
                </a:r>
                <a:endParaRPr lang="en-US" altLang="zh-CN" sz="1000">
                  <a:latin typeface="+mn-ea"/>
                </a:endParaRPr>
              </a:p>
              <a:p>
                <a:pPr lvl="0" algn="ctr">
                  <a:lnSpc>
                    <a:spcPct val="120000"/>
                  </a:lnSpc>
                  <a:buSzPct val="25000"/>
                  <a:defRPr/>
                </a:pPr>
                <a:r>
                  <a:rPr lang="zh-CN" altLang="en-US" sz="1000">
                    <a:latin typeface="+mn-ea"/>
                  </a:rPr>
                  <a:t>科层管理</a:t>
                </a:r>
                <a:endParaRPr lang="en-US" altLang="zh-CN" sz="1000" dirty="0">
                  <a:latin typeface="+mn-ea"/>
                </a:endParaRPr>
              </a:p>
            </p:txBody>
          </p:sp>
        </p:grpSp>
        <p:sp>
          <p:nvSpPr>
            <p:cNvPr id="49" name="Number2"/>
            <p:cNvSpPr/>
            <p:nvPr/>
          </p:nvSpPr>
          <p:spPr>
            <a:xfrm>
              <a:off x="7815583" y="1792066"/>
              <a:ext cx="369851" cy="369849"/>
            </a:xfrm>
            <a:prstGeom prst="ellipse">
              <a:avLst/>
            </a:prstGeom>
            <a:solidFill>
              <a:schemeClr val="accent1"/>
            </a:solidFill>
            <a:ln w="38100" cap="rnd">
              <a:solidFill>
                <a:srgbClr val="FFFFFF"/>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rmAutofit/>
            </a:bodyPr>
            <a:lstStyle/>
            <a:p>
              <a:pPr algn="ctr" defTabSz="914400"/>
              <a:r>
                <a:rPr lang="en-US" altLang="zh-CN" sz="1000" b="1" dirty="0">
                  <a:solidFill>
                    <a:srgbClr val="FFFFFF"/>
                  </a:solidFill>
                  <a:latin typeface="+mn-ea"/>
                </a:rPr>
                <a:t>2</a:t>
              </a:r>
              <a:endParaRPr lang="zh-CN" altLang="en-US" sz="1000" b="1" dirty="0">
                <a:solidFill>
                  <a:srgbClr val="FFFFFF"/>
                </a:solidFill>
                <a:latin typeface="+mn-ea"/>
              </a:endParaRPr>
            </a:p>
          </p:txBody>
        </p:sp>
        <p:cxnSp>
          <p:nvCxnSpPr>
            <p:cNvPr id="50" name="直接连接符 49"/>
            <p:cNvCxnSpPr>
              <a:endCxn id="51" idx="0"/>
            </p:cNvCxnSpPr>
            <p:nvPr/>
          </p:nvCxnSpPr>
          <p:spPr>
            <a:xfrm flipH="1">
              <a:off x="7982743" y="2078032"/>
              <a:ext cx="17766" cy="16122"/>
            </a:xfrm>
            <a:prstGeom prst="line">
              <a:avLst/>
            </a:prstGeom>
            <a:ln w="3175" cap="rnd">
              <a:solidFill>
                <a:schemeClr val="tx2">
                  <a:alpha val="50000"/>
                </a:schemeClr>
              </a:solidFill>
              <a:prstDash val="dash"/>
              <a:round/>
            </a:ln>
          </p:spPr>
          <p:style>
            <a:lnRef idx="1">
              <a:schemeClr val="accent1"/>
            </a:lnRef>
            <a:fillRef idx="0">
              <a:schemeClr val="accent1"/>
            </a:fillRef>
            <a:effectRef idx="0">
              <a:schemeClr val="accent1"/>
            </a:effectRef>
            <a:fontRef idx="minor">
              <a:schemeClr val="tx1"/>
            </a:fontRef>
          </p:style>
        </p:cxnSp>
        <p:grpSp>
          <p:nvGrpSpPr>
            <p:cNvPr id="44" name="组合 43"/>
            <p:cNvGrpSpPr/>
            <p:nvPr/>
          </p:nvGrpSpPr>
          <p:grpSpPr>
            <a:xfrm>
              <a:off x="8713308" y="2090478"/>
              <a:ext cx="769825" cy="790699"/>
              <a:chOff x="1999702" y="4539275"/>
              <a:chExt cx="1504770" cy="1438275"/>
            </a:xfrm>
          </p:grpSpPr>
          <p:sp>
            <p:nvSpPr>
              <p:cNvPr id="46" name="Bullet3"/>
              <p:cNvSpPr txBox="1"/>
              <p:nvPr/>
            </p:nvSpPr>
            <p:spPr bwMode="auto">
              <a:xfrm>
                <a:off x="1999702" y="4539275"/>
                <a:ext cx="1504770" cy="537608"/>
              </a:xfrm>
              <a:prstGeom prst="rect">
                <a:avLst/>
              </a:prstGeom>
              <a:noFill/>
            </p:spPr>
            <p:txBody>
              <a:bodyPr wrap="square" lIns="91440" tIns="45720" rIns="91440" bIns="45720" anchor="b" anchorCtr="0">
                <a:normAutofit/>
              </a:bodyPr>
              <a:lstStyle/>
              <a:p>
                <a:pPr algn="ctr"/>
                <a:r>
                  <a:rPr lang="zh-CN" altLang="en-US" sz="1000" b="1">
                    <a:effectLst/>
                    <a:latin typeface="+mn-ea"/>
                  </a:rPr>
                  <a:t>软件驱动</a:t>
                </a:r>
                <a:endParaRPr lang="zh-CN" altLang="en-US" sz="1000" b="1" dirty="0">
                  <a:effectLst/>
                  <a:latin typeface="+mn-ea"/>
                </a:endParaRPr>
              </a:p>
            </p:txBody>
          </p:sp>
          <p:sp>
            <p:nvSpPr>
              <p:cNvPr id="47" name="Text3"/>
              <p:cNvSpPr txBox="1"/>
              <p:nvPr/>
            </p:nvSpPr>
            <p:spPr bwMode="auto">
              <a:xfrm>
                <a:off x="2020578" y="5076883"/>
                <a:ext cx="1388016" cy="900667"/>
              </a:xfrm>
              <a:prstGeom prst="rect">
                <a:avLst/>
              </a:prstGeom>
              <a:noFill/>
            </p:spPr>
            <p:txBody>
              <a:bodyPr wrap="square" lIns="91440" tIns="45720" rIns="91440" bIns="45720">
                <a:noAutofit/>
              </a:bodyPr>
              <a:lstStyle/>
              <a:p>
                <a:pPr lvl="0" algn="ctr">
                  <a:lnSpc>
                    <a:spcPct val="120000"/>
                  </a:lnSpc>
                  <a:buSzPct val="25000"/>
                  <a:defRPr/>
                </a:pPr>
                <a:r>
                  <a:rPr lang="zh-CN" altLang="en-US" sz="1000">
                    <a:latin typeface="+mn-ea"/>
                  </a:rPr>
                  <a:t>流程模式</a:t>
                </a:r>
                <a:endParaRPr lang="en-US" altLang="zh-CN" sz="1000">
                  <a:latin typeface="+mn-ea"/>
                </a:endParaRPr>
              </a:p>
              <a:p>
                <a:pPr lvl="0" algn="ctr">
                  <a:lnSpc>
                    <a:spcPct val="120000"/>
                  </a:lnSpc>
                  <a:buSzPct val="25000"/>
                  <a:defRPr/>
                </a:pPr>
                <a:r>
                  <a:rPr lang="zh-CN" altLang="en-US" sz="1000">
                    <a:latin typeface="+mn-ea"/>
                  </a:rPr>
                  <a:t>矩阵管理</a:t>
                </a:r>
                <a:endParaRPr lang="en-US" altLang="zh-CN" sz="1000" dirty="0">
                  <a:latin typeface="+mn-ea"/>
                </a:endParaRPr>
              </a:p>
            </p:txBody>
          </p:sp>
        </p:grpSp>
        <p:sp>
          <p:nvSpPr>
            <p:cNvPr id="45" name="Number3"/>
            <p:cNvSpPr/>
            <p:nvPr/>
          </p:nvSpPr>
          <p:spPr>
            <a:xfrm>
              <a:off x="8919590" y="1792066"/>
              <a:ext cx="369851" cy="369849"/>
            </a:xfrm>
            <a:prstGeom prst="ellipse">
              <a:avLst/>
            </a:prstGeom>
            <a:solidFill>
              <a:schemeClr val="accent1"/>
            </a:solidFill>
            <a:ln w="38100" cap="rnd">
              <a:solidFill>
                <a:srgbClr val="FFFFFF"/>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rmAutofit/>
            </a:bodyPr>
            <a:lstStyle/>
            <a:p>
              <a:pPr algn="ctr" defTabSz="914400"/>
              <a:r>
                <a:rPr lang="en-US" altLang="zh-CN" sz="1000" b="1" dirty="0">
                  <a:solidFill>
                    <a:srgbClr val="FFFFFF"/>
                  </a:solidFill>
                  <a:latin typeface="+mn-ea"/>
                </a:rPr>
                <a:t>3</a:t>
              </a:r>
              <a:endParaRPr lang="zh-CN" altLang="en-US" sz="1000" b="1" dirty="0">
                <a:solidFill>
                  <a:srgbClr val="FFFFFF"/>
                </a:solidFill>
                <a:latin typeface="+mn-ea"/>
              </a:endParaRPr>
            </a:p>
          </p:txBody>
        </p:sp>
        <p:grpSp>
          <p:nvGrpSpPr>
            <p:cNvPr id="39" name="组合 38"/>
            <p:cNvGrpSpPr/>
            <p:nvPr/>
          </p:nvGrpSpPr>
          <p:grpSpPr>
            <a:xfrm>
              <a:off x="9797616" y="2102542"/>
              <a:ext cx="769825" cy="730102"/>
              <a:chOff x="1963204" y="4539275"/>
              <a:chExt cx="1504771" cy="1328050"/>
            </a:xfrm>
          </p:grpSpPr>
          <p:sp>
            <p:nvSpPr>
              <p:cNvPr id="42" name="Bullet4"/>
              <p:cNvSpPr txBox="1"/>
              <p:nvPr/>
            </p:nvSpPr>
            <p:spPr bwMode="auto">
              <a:xfrm>
                <a:off x="1963204" y="4539275"/>
                <a:ext cx="1504771" cy="537607"/>
              </a:xfrm>
              <a:prstGeom prst="rect">
                <a:avLst/>
              </a:prstGeom>
              <a:noFill/>
            </p:spPr>
            <p:txBody>
              <a:bodyPr wrap="square" lIns="91440" tIns="45720" rIns="91440" bIns="45720" anchor="b" anchorCtr="0">
                <a:normAutofit/>
              </a:bodyPr>
              <a:lstStyle/>
              <a:p>
                <a:pPr algn="ctr"/>
                <a:r>
                  <a:rPr lang="zh-CN" altLang="en-US" sz="1000" b="1">
                    <a:effectLst/>
                    <a:latin typeface="+mn-ea"/>
                  </a:rPr>
                  <a:t>网络驱动</a:t>
                </a:r>
                <a:endParaRPr lang="zh-CN" altLang="en-US" sz="1000" b="1" dirty="0">
                  <a:effectLst/>
                  <a:latin typeface="+mn-ea"/>
                </a:endParaRPr>
              </a:p>
            </p:txBody>
          </p:sp>
          <p:sp>
            <p:nvSpPr>
              <p:cNvPr id="43" name="Text4"/>
              <p:cNvSpPr txBox="1"/>
              <p:nvPr/>
            </p:nvSpPr>
            <p:spPr bwMode="auto">
              <a:xfrm>
                <a:off x="2007507" y="5076882"/>
                <a:ext cx="1388017" cy="790443"/>
              </a:xfrm>
              <a:prstGeom prst="rect">
                <a:avLst/>
              </a:prstGeom>
              <a:noFill/>
            </p:spPr>
            <p:txBody>
              <a:bodyPr wrap="square" lIns="91440" tIns="45720" rIns="91440" bIns="45720">
                <a:noAutofit/>
              </a:bodyPr>
              <a:lstStyle/>
              <a:p>
                <a:pPr lvl="0" algn="ctr">
                  <a:lnSpc>
                    <a:spcPct val="120000"/>
                  </a:lnSpc>
                  <a:buSzPct val="25000"/>
                  <a:defRPr/>
                </a:pPr>
                <a:r>
                  <a:rPr lang="zh-CN" altLang="en-US" sz="1000">
                    <a:latin typeface="+mn-ea"/>
                  </a:rPr>
                  <a:t>平台模式</a:t>
                </a:r>
                <a:endParaRPr lang="en-US" altLang="zh-CN" sz="1000">
                  <a:latin typeface="+mn-ea"/>
                </a:endParaRPr>
              </a:p>
              <a:p>
                <a:pPr lvl="0" algn="ctr">
                  <a:lnSpc>
                    <a:spcPct val="120000"/>
                  </a:lnSpc>
                  <a:buSzPct val="25000"/>
                  <a:defRPr/>
                </a:pPr>
                <a:r>
                  <a:rPr lang="zh-CN" altLang="en-US" sz="1000">
                    <a:latin typeface="+mn-ea"/>
                  </a:rPr>
                  <a:t>目标管理</a:t>
                </a:r>
                <a:endParaRPr lang="en-US" altLang="zh-CN" sz="1000" dirty="0">
                  <a:latin typeface="+mn-ea"/>
                </a:endParaRPr>
              </a:p>
            </p:txBody>
          </p:sp>
        </p:grpSp>
        <p:sp>
          <p:nvSpPr>
            <p:cNvPr id="40" name="Number4"/>
            <p:cNvSpPr/>
            <p:nvPr/>
          </p:nvSpPr>
          <p:spPr>
            <a:xfrm>
              <a:off x="10022570" y="1792066"/>
              <a:ext cx="369851" cy="369849"/>
            </a:xfrm>
            <a:prstGeom prst="ellipse">
              <a:avLst/>
            </a:prstGeom>
            <a:solidFill>
              <a:schemeClr val="accent1"/>
            </a:solidFill>
            <a:ln w="38100" cap="rnd">
              <a:solidFill>
                <a:srgbClr val="FFFFFF"/>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rmAutofit/>
            </a:bodyPr>
            <a:lstStyle/>
            <a:p>
              <a:pPr algn="ctr" defTabSz="914400"/>
              <a:r>
                <a:rPr lang="en-US" altLang="zh-CN" sz="1000" b="1" dirty="0">
                  <a:solidFill>
                    <a:srgbClr val="FFFFFF"/>
                  </a:solidFill>
                  <a:latin typeface="+mn-ea"/>
                </a:rPr>
                <a:t>4</a:t>
              </a:r>
              <a:endParaRPr lang="zh-CN" altLang="en-US" sz="1000" b="1" dirty="0">
                <a:solidFill>
                  <a:srgbClr val="FFFFFF"/>
                </a:solidFill>
                <a:latin typeface="+mn-ea"/>
              </a:endParaRPr>
            </a:p>
          </p:txBody>
        </p:sp>
        <p:cxnSp>
          <p:nvCxnSpPr>
            <p:cNvPr id="41" name="直接连接符 40"/>
            <p:cNvCxnSpPr>
              <a:endCxn id="42" idx="0"/>
            </p:cNvCxnSpPr>
            <p:nvPr/>
          </p:nvCxnSpPr>
          <p:spPr>
            <a:xfrm flipH="1">
              <a:off x="10182529" y="2078032"/>
              <a:ext cx="24967" cy="24510"/>
            </a:xfrm>
            <a:prstGeom prst="line">
              <a:avLst/>
            </a:prstGeom>
            <a:ln w="3175" cap="rnd">
              <a:solidFill>
                <a:schemeClr val="tx2">
                  <a:alpha val="50000"/>
                </a:schemeClr>
              </a:solidFill>
              <a:prstDash val="dash"/>
              <a:round/>
            </a:ln>
          </p:spPr>
          <p:style>
            <a:lnRef idx="1">
              <a:schemeClr val="accent1"/>
            </a:lnRef>
            <a:fillRef idx="0">
              <a:schemeClr val="accent1"/>
            </a:fillRef>
            <a:effectRef idx="0">
              <a:schemeClr val="accent1"/>
            </a:effectRef>
            <a:fontRef idx="minor">
              <a:schemeClr val="tx1"/>
            </a:fontRef>
          </p:style>
        </p:cxnSp>
        <p:sp>
          <p:nvSpPr>
            <p:cNvPr id="68" name="Number4"/>
            <p:cNvSpPr/>
            <p:nvPr/>
          </p:nvSpPr>
          <p:spPr>
            <a:xfrm>
              <a:off x="11110263" y="1792066"/>
              <a:ext cx="369851" cy="369849"/>
            </a:xfrm>
            <a:prstGeom prst="ellipse">
              <a:avLst/>
            </a:prstGeom>
            <a:solidFill>
              <a:schemeClr val="accent1"/>
            </a:solidFill>
            <a:ln w="38100" cap="rnd">
              <a:solidFill>
                <a:srgbClr val="FFFFFF"/>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rmAutofit/>
            </a:bodyPr>
            <a:lstStyle/>
            <a:p>
              <a:pPr algn="ctr" defTabSz="914400"/>
              <a:r>
                <a:rPr lang="en-US" altLang="zh-CN" sz="1000" b="1">
                  <a:solidFill>
                    <a:srgbClr val="FFFFFF"/>
                  </a:solidFill>
                  <a:latin typeface="+mn-ea"/>
                </a:rPr>
                <a:t>5</a:t>
              </a:r>
              <a:endParaRPr lang="zh-CN" altLang="en-US" sz="1000" b="1" dirty="0">
                <a:solidFill>
                  <a:srgbClr val="FFFFFF"/>
                </a:solidFill>
                <a:latin typeface="+mn-ea"/>
              </a:endParaRPr>
            </a:p>
          </p:txBody>
        </p:sp>
        <p:grpSp>
          <p:nvGrpSpPr>
            <p:cNvPr id="69" name="组合 68"/>
            <p:cNvGrpSpPr/>
            <p:nvPr/>
          </p:nvGrpSpPr>
          <p:grpSpPr>
            <a:xfrm>
              <a:off x="10881924" y="2100459"/>
              <a:ext cx="821283" cy="730102"/>
              <a:chOff x="1956589" y="4539275"/>
              <a:chExt cx="1605356" cy="1328050"/>
            </a:xfrm>
          </p:grpSpPr>
          <p:sp>
            <p:nvSpPr>
              <p:cNvPr id="70" name="Bullet4"/>
              <p:cNvSpPr txBox="1"/>
              <p:nvPr/>
            </p:nvSpPr>
            <p:spPr bwMode="auto">
              <a:xfrm>
                <a:off x="2021806" y="4539275"/>
                <a:ext cx="1369878" cy="537607"/>
              </a:xfrm>
              <a:prstGeom prst="rect">
                <a:avLst/>
              </a:prstGeom>
              <a:noFill/>
            </p:spPr>
            <p:txBody>
              <a:bodyPr wrap="square" lIns="91440" tIns="45720" rIns="91440" bIns="45720" anchor="b" anchorCtr="0">
                <a:normAutofit/>
              </a:bodyPr>
              <a:lstStyle/>
              <a:p>
                <a:pPr algn="ctr"/>
                <a:r>
                  <a:rPr lang="zh-CN" altLang="en-US" sz="1000" b="1">
                    <a:effectLst/>
                    <a:latin typeface="+mn-ea"/>
                  </a:rPr>
                  <a:t>智能驱动</a:t>
                </a:r>
                <a:endParaRPr lang="zh-CN" altLang="en-US" sz="1000" b="1" dirty="0">
                  <a:effectLst/>
                  <a:latin typeface="+mn-ea"/>
                </a:endParaRPr>
              </a:p>
            </p:txBody>
          </p:sp>
          <p:sp>
            <p:nvSpPr>
              <p:cNvPr id="71" name="Text4"/>
              <p:cNvSpPr txBox="1"/>
              <p:nvPr/>
            </p:nvSpPr>
            <p:spPr bwMode="auto">
              <a:xfrm>
                <a:off x="1956589" y="5076882"/>
                <a:ext cx="1605356" cy="790443"/>
              </a:xfrm>
              <a:prstGeom prst="rect">
                <a:avLst/>
              </a:prstGeom>
              <a:noFill/>
            </p:spPr>
            <p:txBody>
              <a:bodyPr wrap="square" lIns="91440" tIns="45720" rIns="91440" bIns="45720">
                <a:noAutofit/>
              </a:bodyPr>
              <a:lstStyle/>
              <a:p>
                <a:pPr lvl="0" algn="ctr">
                  <a:lnSpc>
                    <a:spcPct val="120000"/>
                  </a:lnSpc>
                  <a:buSzPct val="25000"/>
                  <a:defRPr/>
                </a:pPr>
                <a:r>
                  <a:rPr lang="zh-CN" altLang="en-US" sz="1000">
                    <a:latin typeface="+mn-ea"/>
                  </a:rPr>
                  <a:t>生态模式</a:t>
                </a:r>
                <a:endParaRPr lang="en-US" altLang="zh-CN" sz="1000">
                  <a:latin typeface="+mn-ea"/>
                </a:endParaRPr>
              </a:p>
              <a:p>
                <a:pPr lvl="0" algn="ctr">
                  <a:lnSpc>
                    <a:spcPct val="120000"/>
                  </a:lnSpc>
                  <a:buSzPct val="25000"/>
                  <a:defRPr/>
                </a:pPr>
                <a:r>
                  <a:rPr lang="zh-CN" altLang="en-US" sz="1000">
                    <a:latin typeface="+mn-ea"/>
                  </a:rPr>
                  <a:t>自主管理</a:t>
                </a:r>
                <a:endParaRPr lang="en-US" altLang="zh-CN" sz="1000" dirty="0">
                  <a:latin typeface="+mn-ea"/>
                </a:endParaRPr>
              </a:p>
            </p:txBody>
          </p:sp>
        </p:grpSp>
        <p:sp>
          <p:nvSpPr>
            <p:cNvPr id="79" name="文本框 78"/>
            <p:cNvSpPr txBox="1"/>
            <p:nvPr/>
          </p:nvSpPr>
          <p:spPr>
            <a:xfrm>
              <a:off x="6322331" y="1396482"/>
              <a:ext cx="627095" cy="307777"/>
            </a:xfrm>
            <a:prstGeom prst="rect">
              <a:avLst/>
            </a:prstGeom>
            <a:noFill/>
          </p:spPr>
          <p:txBody>
            <a:bodyPr wrap="none" rtlCol="0">
              <a:spAutoFit/>
            </a:bodyPr>
            <a:lstStyle/>
            <a:p>
              <a:r>
                <a:rPr lang="en-US" altLang="zh-CN" sz="1400" b="1">
                  <a:solidFill>
                    <a:schemeClr val="bg1"/>
                  </a:solidFill>
                  <a:latin typeface="+mn-ea"/>
                </a:rPr>
                <a:t>1785</a:t>
              </a:r>
              <a:endParaRPr lang="zh-CN" altLang="en-US" sz="1400" b="1">
                <a:solidFill>
                  <a:schemeClr val="bg1"/>
                </a:solidFill>
                <a:latin typeface="+mn-ea"/>
              </a:endParaRPr>
            </a:p>
          </p:txBody>
        </p:sp>
        <p:sp>
          <p:nvSpPr>
            <p:cNvPr id="80" name="文本框 79"/>
            <p:cNvSpPr txBox="1"/>
            <p:nvPr/>
          </p:nvSpPr>
          <p:spPr>
            <a:xfrm>
              <a:off x="7349714" y="1390976"/>
              <a:ext cx="627095" cy="307777"/>
            </a:xfrm>
            <a:prstGeom prst="rect">
              <a:avLst/>
            </a:prstGeom>
            <a:noFill/>
          </p:spPr>
          <p:txBody>
            <a:bodyPr wrap="none" rtlCol="0">
              <a:spAutoFit/>
            </a:bodyPr>
            <a:lstStyle/>
            <a:p>
              <a:r>
                <a:rPr lang="en-US" altLang="zh-CN" sz="1400" b="1">
                  <a:solidFill>
                    <a:schemeClr val="bg1"/>
                  </a:solidFill>
                  <a:latin typeface="+mn-ea"/>
                </a:rPr>
                <a:t>1880</a:t>
              </a:r>
              <a:endParaRPr lang="zh-CN" altLang="en-US" sz="1400" b="1">
                <a:solidFill>
                  <a:schemeClr val="bg1"/>
                </a:solidFill>
                <a:latin typeface="+mn-ea"/>
              </a:endParaRPr>
            </a:p>
          </p:txBody>
        </p:sp>
        <p:sp>
          <p:nvSpPr>
            <p:cNvPr id="81" name="文本框 80"/>
            <p:cNvSpPr txBox="1"/>
            <p:nvPr/>
          </p:nvSpPr>
          <p:spPr>
            <a:xfrm>
              <a:off x="8399760" y="1398681"/>
              <a:ext cx="627095" cy="307777"/>
            </a:xfrm>
            <a:prstGeom prst="rect">
              <a:avLst/>
            </a:prstGeom>
            <a:noFill/>
          </p:spPr>
          <p:txBody>
            <a:bodyPr wrap="none" rtlCol="0">
              <a:spAutoFit/>
            </a:bodyPr>
            <a:lstStyle/>
            <a:p>
              <a:r>
                <a:rPr lang="en-US" altLang="zh-CN" sz="1400" b="1">
                  <a:solidFill>
                    <a:schemeClr val="bg1"/>
                  </a:solidFill>
                  <a:latin typeface="+mn-ea"/>
                </a:rPr>
                <a:t>1980</a:t>
              </a:r>
              <a:endParaRPr lang="zh-CN" altLang="en-US" sz="1400" b="1">
                <a:solidFill>
                  <a:schemeClr val="bg1"/>
                </a:solidFill>
                <a:latin typeface="+mn-ea"/>
              </a:endParaRPr>
            </a:p>
          </p:txBody>
        </p:sp>
        <p:sp>
          <p:nvSpPr>
            <p:cNvPr id="82" name="文本框 81"/>
            <p:cNvSpPr txBox="1"/>
            <p:nvPr/>
          </p:nvSpPr>
          <p:spPr>
            <a:xfrm>
              <a:off x="9427143" y="1393175"/>
              <a:ext cx="627095" cy="307777"/>
            </a:xfrm>
            <a:prstGeom prst="rect">
              <a:avLst/>
            </a:prstGeom>
            <a:noFill/>
          </p:spPr>
          <p:txBody>
            <a:bodyPr wrap="none" rtlCol="0">
              <a:spAutoFit/>
            </a:bodyPr>
            <a:lstStyle/>
            <a:p>
              <a:r>
                <a:rPr lang="en-US" altLang="zh-CN" sz="1400" b="1">
                  <a:solidFill>
                    <a:schemeClr val="bg1"/>
                  </a:solidFill>
                  <a:latin typeface="+mn-ea"/>
                </a:rPr>
                <a:t>2000</a:t>
              </a:r>
              <a:endParaRPr lang="zh-CN" altLang="en-US" sz="1400" b="1">
                <a:solidFill>
                  <a:schemeClr val="bg1"/>
                </a:solidFill>
                <a:latin typeface="+mn-ea"/>
              </a:endParaRPr>
            </a:p>
          </p:txBody>
        </p:sp>
        <p:sp>
          <p:nvSpPr>
            <p:cNvPr id="83" name="文本框 82"/>
            <p:cNvSpPr txBox="1"/>
            <p:nvPr/>
          </p:nvSpPr>
          <p:spPr>
            <a:xfrm>
              <a:off x="10405793" y="1394101"/>
              <a:ext cx="627095" cy="307777"/>
            </a:xfrm>
            <a:prstGeom prst="rect">
              <a:avLst/>
            </a:prstGeom>
            <a:noFill/>
          </p:spPr>
          <p:txBody>
            <a:bodyPr wrap="none" rtlCol="0">
              <a:spAutoFit/>
            </a:bodyPr>
            <a:lstStyle/>
            <a:p>
              <a:r>
                <a:rPr lang="en-US" altLang="zh-CN" sz="1400" b="1">
                  <a:solidFill>
                    <a:schemeClr val="bg1"/>
                  </a:solidFill>
                  <a:latin typeface="+mn-ea"/>
                </a:rPr>
                <a:t>2020</a:t>
              </a:r>
              <a:endParaRPr lang="zh-CN" altLang="en-US" sz="1400" b="1">
                <a:solidFill>
                  <a:schemeClr val="bg1"/>
                </a:solidFill>
                <a:latin typeface="+mn-ea"/>
              </a:endParaRPr>
            </a:p>
          </p:txBody>
        </p:sp>
        <p:sp>
          <p:nvSpPr>
            <p:cNvPr id="85" name="文本框 84"/>
            <p:cNvSpPr txBox="1"/>
            <p:nvPr/>
          </p:nvSpPr>
          <p:spPr>
            <a:xfrm>
              <a:off x="6196458" y="537420"/>
              <a:ext cx="4407070" cy="461665"/>
            </a:xfrm>
            <a:prstGeom prst="rect">
              <a:avLst/>
            </a:prstGeom>
            <a:noFill/>
          </p:spPr>
          <p:txBody>
            <a:bodyPr wrap="square">
              <a:spAutoFit/>
            </a:bodyPr>
            <a:lstStyle/>
            <a:p>
              <a:r>
                <a:rPr lang="zh-CN" altLang="en-US" sz="1200" b="1"/>
                <a:t>生产工具</a:t>
              </a:r>
              <a:r>
                <a:rPr lang="zh-CN" altLang="en-US" sz="1200"/>
                <a:t>颠覆式创新，</a:t>
              </a:r>
              <a:r>
                <a:rPr lang="zh-CN" altLang="en-US" sz="1200" b="1"/>
                <a:t>生产方式</a:t>
              </a:r>
              <a:r>
                <a:rPr lang="zh-CN" altLang="en-US" sz="1200"/>
                <a:t>和</a:t>
              </a:r>
              <a:r>
                <a:rPr lang="zh-CN" altLang="en-US" sz="1200" b="1"/>
                <a:t>组织模式</a:t>
              </a:r>
              <a:r>
                <a:rPr lang="zh-CN" altLang="en-US" sz="1200"/>
                <a:t>尝试变革</a:t>
              </a:r>
              <a:endParaRPr lang="en-US" altLang="zh-CN" sz="1200"/>
            </a:p>
            <a:p>
              <a:r>
                <a:rPr lang="zh-CN" altLang="en-US" sz="1200"/>
                <a:t>设施设备集成度</a:t>
              </a:r>
              <a:r>
                <a:rPr lang="en-US" altLang="zh-CN" sz="1200"/>
                <a:t>—</a:t>
              </a:r>
              <a:r>
                <a:rPr lang="zh-CN" altLang="en-US" sz="1200"/>
                <a:t>工作岗位杠杆性</a:t>
              </a:r>
              <a:r>
                <a:rPr lang="en-US" altLang="zh-CN" sz="1200"/>
                <a:t>—</a:t>
              </a:r>
              <a:r>
                <a:rPr lang="zh-CN" altLang="en-US" sz="1200"/>
                <a:t>资源转化加速率</a:t>
              </a:r>
              <a:endParaRPr lang="zh-CN" altLang="en-US" sz="1200"/>
            </a:p>
          </p:txBody>
        </p:sp>
        <p:sp>
          <p:nvSpPr>
            <p:cNvPr id="86" name="矩形: 圆角 85"/>
            <p:cNvSpPr/>
            <p:nvPr/>
          </p:nvSpPr>
          <p:spPr>
            <a:xfrm>
              <a:off x="6327372" y="2916527"/>
              <a:ext cx="134953" cy="2293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圆角 86"/>
            <p:cNvSpPr/>
            <p:nvPr/>
          </p:nvSpPr>
          <p:spPr>
            <a:xfrm>
              <a:off x="8551970" y="2916527"/>
              <a:ext cx="134953" cy="2293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0" name="直接箭头连接符 89"/>
            <p:cNvCxnSpPr>
              <a:stCxn id="86" idx="3"/>
              <a:endCxn id="87" idx="1"/>
            </p:cNvCxnSpPr>
            <p:nvPr/>
          </p:nvCxnSpPr>
          <p:spPr>
            <a:xfrm>
              <a:off x="6462325" y="3031200"/>
              <a:ext cx="2089645" cy="0"/>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1" name="直接箭头连接符 90"/>
            <p:cNvCxnSpPr>
              <a:stCxn id="87" idx="3"/>
            </p:cNvCxnSpPr>
            <p:nvPr/>
          </p:nvCxnSpPr>
          <p:spPr>
            <a:xfrm>
              <a:off x="8686923" y="3031200"/>
              <a:ext cx="2531637" cy="0"/>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5" name="Bullet1"/>
            <p:cNvSpPr txBox="1"/>
            <p:nvPr/>
          </p:nvSpPr>
          <p:spPr bwMode="auto">
            <a:xfrm>
              <a:off x="6949426" y="3027343"/>
              <a:ext cx="858650" cy="295553"/>
            </a:xfrm>
            <a:prstGeom prst="rect">
              <a:avLst/>
            </a:prstGeom>
            <a:noFill/>
          </p:spPr>
          <p:txBody>
            <a:bodyPr wrap="square" lIns="91440" tIns="45720" rIns="91440" bIns="45720" anchor="b" anchorCtr="0">
              <a:noAutofit/>
            </a:bodyPr>
            <a:lstStyle/>
            <a:p>
              <a:pPr algn="ctr"/>
              <a:r>
                <a:rPr lang="zh-CN" altLang="en-US" sz="1000" b="1">
                  <a:effectLst/>
                  <a:latin typeface="+mn-ea"/>
                </a:rPr>
                <a:t>工业化革命</a:t>
              </a:r>
              <a:endParaRPr lang="zh-CN" altLang="en-US" sz="1000" b="1" dirty="0">
                <a:effectLst/>
                <a:latin typeface="+mn-ea"/>
              </a:endParaRPr>
            </a:p>
          </p:txBody>
        </p:sp>
        <p:sp>
          <p:nvSpPr>
            <p:cNvPr id="96" name="Bullet1"/>
            <p:cNvSpPr txBox="1"/>
            <p:nvPr/>
          </p:nvSpPr>
          <p:spPr bwMode="auto">
            <a:xfrm>
              <a:off x="9624913" y="3032158"/>
              <a:ext cx="858650" cy="295553"/>
            </a:xfrm>
            <a:prstGeom prst="rect">
              <a:avLst/>
            </a:prstGeom>
            <a:noFill/>
          </p:spPr>
          <p:txBody>
            <a:bodyPr wrap="square" lIns="91440" tIns="45720" rIns="91440" bIns="45720" anchor="b" anchorCtr="0">
              <a:noAutofit/>
            </a:bodyPr>
            <a:lstStyle/>
            <a:p>
              <a:pPr algn="ctr"/>
              <a:r>
                <a:rPr lang="zh-CN" altLang="en-US" sz="1000" b="1">
                  <a:effectLst/>
                  <a:latin typeface="+mn-ea"/>
                </a:rPr>
                <a:t>数字化革命</a:t>
              </a:r>
              <a:endParaRPr lang="zh-CN" altLang="en-US" sz="1000" b="1" dirty="0">
                <a:effectLst/>
                <a:latin typeface="+mn-ea"/>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矩形 66"/>
          <p:cNvSpPr/>
          <p:nvPr/>
        </p:nvSpPr>
        <p:spPr>
          <a:xfrm rot="5400000">
            <a:off x="4903951" y="-2751300"/>
            <a:ext cx="2384098" cy="12192000"/>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pic>
        <p:nvPicPr>
          <p:cNvPr id="127" name="图片 126"/>
          <p:cNvPicPr>
            <a:picLocks noChangeAspect="1"/>
          </p:cNvPicPr>
          <p:nvPr/>
        </p:nvPicPr>
        <p:blipFill rotWithShape="1">
          <a:blip r:embed="rId1" cstate="hqprint">
            <a:alphaModFix amt="12000"/>
          </a:blip>
          <a:srcRect/>
          <a:stretch>
            <a:fillRect/>
          </a:stretch>
        </p:blipFill>
        <p:spPr>
          <a:xfrm>
            <a:off x="-4" y="2152652"/>
            <a:ext cx="12192000" cy="2384098"/>
          </a:xfrm>
          <a:prstGeom prst="rect">
            <a:avLst/>
          </a:prstGeom>
        </p:spPr>
      </p:pic>
      <p:sp>
        <p:nvSpPr>
          <p:cNvPr id="125" name="矩形 124"/>
          <p:cNvSpPr/>
          <p:nvPr/>
        </p:nvSpPr>
        <p:spPr>
          <a:xfrm>
            <a:off x="545184" y="2690065"/>
            <a:ext cx="3974344" cy="1309269"/>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en-US" altLang="zh-CN" sz="7200" b="1" spc="300">
                <a:gradFill>
                  <a:gsLst>
                    <a:gs pos="41000">
                      <a:srgbClr val="FFFFFF"/>
                    </a:gs>
                    <a:gs pos="96000">
                      <a:srgbClr val="FFFFFF">
                        <a:lumMod val="85000"/>
                      </a:srgbClr>
                    </a:gs>
                  </a:gsLst>
                  <a:lin ang="5400000" scaled="0"/>
                </a:gradFill>
                <a:latin typeface="Arial" panose="020B0604020202020204" pitchFamily="34" charset="0"/>
                <a:ea typeface="微软雅黑" panose="020B0503020204020204" charset="-122"/>
              </a:rPr>
              <a:t>6</a:t>
            </a:r>
            <a:endParaRPr kumimoji="0" lang="zh-CN" altLang="en-US" sz="7200" b="1" i="0" u="none" strike="noStrike" kern="1200" cap="none" spc="300" normalizeH="0" baseline="0" noProof="0" dirty="0">
              <a:ln>
                <a:noFill/>
              </a:ln>
              <a:gradFill>
                <a:gsLst>
                  <a:gs pos="41000">
                    <a:srgbClr val="FFFFFF"/>
                  </a:gs>
                  <a:gs pos="96000">
                    <a:srgbClr val="FFFFFF">
                      <a:lumMod val="85000"/>
                    </a:srgbClr>
                  </a:gs>
                </a:gsLst>
                <a:lin ang="5400000" scaled="0"/>
              </a:gradFill>
              <a:effectLst/>
              <a:uLnTx/>
              <a:uFillTx/>
              <a:latin typeface="Arial" panose="020B0604020202020204" pitchFamily="34" charset="0"/>
              <a:ea typeface="微软雅黑" panose="020B0503020204020204" charset="-122"/>
              <a:cs typeface="+mn-cs"/>
            </a:endParaRPr>
          </a:p>
        </p:txBody>
      </p:sp>
      <p:sp>
        <p:nvSpPr>
          <p:cNvPr id="126" name="矩形 125"/>
          <p:cNvSpPr/>
          <p:nvPr/>
        </p:nvSpPr>
        <p:spPr>
          <a:xfrm>
            <a:off x="6701492" y="3011146"/>
            <a:ext cx="2236510"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mn-cs"/>
              </a:rPr>
              <a:t>运维管理</a:t>
            </a:r>
            <a:endParaRPr kumimoji="0" lang="en-US" altLang="zh-CN" sz="4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5"/>
          <p:cNvSpPr>
            <a:spLocks noChangeArrowheads="1"/>
          </p:cNvSpPr>
          <p:nvPr/>
        </p:nvSpPr>
        <p:spPr bwMode="ltGray">
          <a:xfrm>
            <a:off x="1303489" y="2129805"/>
            <a:ext cx="8843699" cy="3284437"/>
          </a:xfrm>
          <a:prstGeom prst="rect">
            <a:avLst/>
          </a:prstGeom>
          <a:solidFill>
            <a:srgbClr val="CAE0F5">
              <a:alpha val="50196"/>
            </a:srgbClr>
          </a:solidFill>
          <a:ln>
            <a:noFill/>
          </a:ln>
          <a:effectLst/>
        </p:spPr>
        <p:style>
          <a:lnRef idx="1">
            <a:schemeClr val="accent3"/>
          </a:lnRef>
          <a:fillRef idx="3">
            <a:schemeClr val="accent3"/>
          </a:fillRef>
          <a:effectRef idx="2">
            <a:schemeClr val="accent3"/>
          </a:effectRef>
          <a:fontRef idx="minor">
            <a:schemeClr val="lt1"/>
          </a:fontRef>
        </p:style>
        <p:txBody>
          <a:bodyPr rtlCol="0" anchor="t"/>
          <a:lstStyle/>
          <a:p>
            <a:pPr algn="ctr"/>
            <a:endParaRPr lang="en-US" altLang="zh-CN" sz="800" dirty="0">
              <a:solidFill>
                <a:schemeClr val="bg1"/>
              </a:solidFill>
              <a:latin typeface="微软雅黑" panose="020B0503020204020204" charset="-122"/>
              <a:ea typeface="微软雅黑" panose="020B0503020204020204" charset="-122"/>
              <a:cs typeface="Arial Unicode MS" pitchFamily="34" charset="-122"/>
            </a:endParaRPr>
          </a:p>
        </p:txBody>
      </p:sp>
      <p:grpSp>
        <p:nvGrpSpPr>
          <p:cNvPr id="5" name="组 189"/>
          <p:cNvGrpSpPr/>
          <p:nvPr/>
        </p:nvGrpSpPr>
        <p:grpSpPr>
          <a:xfrm>
            <a:off x="10403102" y="2102750"/>
            <a:ext cx="1289413" cy="3284437"/>
            <a:chOff x="1157481" y="2168069"/>
            <a:chExt cx="886186" cy="2939728"/>
          </a:xfrm>
        </p:grpSpPr>
        <p:sp>
          <p:nvSpPr>
            <p:cNvPr id="7" name="矩形 6"/>
            <p:cNvSpPr/>
            <p:nvPr/>
          </p:nvSpPr>
          <p:spPr bwMode="auto">
            <a:xfrm>
              <a:off x="1157481" y="2168069"/>
              <a:ext cx="886186" cy="2939728"/>
            </a:xfrm>
            <a:prstGeom prst="rect">
              <a:avLst/>
            </a:prstGeom>
            <a:solidFill>
              <a:srgbClr val="305EB6"/>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lstStyle/>
            <a:p>
              <a:endParaRPr lang="en-US" altLang="zh-CN" sz="1100" dirty="0">
                <a:gradFill>
                  <a:gsLst>
                    <a:gs pos="0">
                      <a:schemeClr val="bg1">
                        <a:lumMod val="95000"/>
                      </a:schemeClr>
                    </a:gs>
                    <a:gs pos="100000">
                      <a:schemeClr val="bg1">
                        <a:lumMod val="95000"/>
                      </a:schemeClr>
                    </a:gs>
                  </a:gsLst>
                  <a:lin ang="16200000" scaled="0"/>
                </a:gradFill>
                <a:latin typeface="微软雅黑" panose="020B0503020204020204" charset="-122"/>
                <a:ea typeface="微软雅黑" panose="020B0503020204020204" charset="-122"/>
                <a:cs typeface="Arial Unicode MS" pitchFamily="34" charset="-122"/>
              </a:endParaRPr>
            </a:p>
            <a:p>
              <a:endParaRPr lang="zh-CN" altLang="en-US" sz="1100" b="1" dirty="0">
                <a:solidFill>
                  <a:srgbClr val="000000"/>
                </a:solidFill>
                <a:latin typeface="微软雅黑" panose="020B0503020204020204" charset="-122"/>
                <a:ea typeface="微软雅黑" panose="020B0503020204020204" charset="-122"/>
              </a:endParaRPr>
            </a:p>
          </p:txBody>
        </p:sp>
        <p:sp>
          <p:nvSpPr>
            <p:cNvPr id="9" name="矩形 8"/>
            <p:cNvSpPr/>
            <p:nvPr/>
          </p:nvSpPr>
          <p:spPr>
            <a:xfrm>
              <a:off x="1232901" y="2516293"/>
              <a:ext cx="703188" cy="192833"/>
            </a:xfrm>
            <a:prstGeom prst="rect">
              <a:avLst/>
            </a:prstGeom>
            <a:solidFill>
              <a:schemeClr val="bg1"/>
            </a:solidFill>
          </p:spPr>
          <p:txBody>
            <a:bodyPr wrap="square">
              <a:spAutoFit/>
            </a:bodyPr>
            <a:lstStyle/>
            <a:p>
              <a:pPr algn="ctr"/>
              <a:r>
                <a:rPr lang="zh-CN" altLang="en-US" sz="800" dirty="0">
                  <a:solidFill>
                    <a:schemeClr val="tx1">
                      <a:lumMod val="65000"/>
                      <a:lumOff val="35000"/>
                    </a:schemeClr>
                  </a:solidFill>
                  <a:latin typeface="Arial" panose="020B0604020202020204" pitchFamily="34" charset="0"/>
                  <a:ea typeface="微软雅黑" panose="020B0503020204020204" charset="-122"/>
                  <a:cs typeface="Arial Unicode MS" pitchFamily="34" charset="-122"/>
                </a:rPr>
                <a:t>客户系统</a:t>
              </a:r>
              <a:endParaRPr lang="en-US" altLang="zh-CN" sz="800" dirty="0">
                <a:solidFill>
                  <a:schemeClr val="tx1">
                    <a:lumMod val="65000"/>
                    <a:lumOff val="35000"/>
                  </a:schemeClr>
                </a:solidFill>
                <a:latin typeface="Arial" panose="020B0604020202020204" pitchFamily="34" charset="0"/>
                <a:ea typeface="微软雅黑" panose="020B0503020204020204" charset="-122"/>
                <a:cs typeface="Arial Unicode MS" pitchFamily="34" charset="-122"/>
              </a:endParaRPr>
            </a:p>
          </p:txBody>
        </p:sp>
        <p:sp>
          <p:nvSpPr>
            <p:cNvPr id="10" name="矩形 9"/>
            <p:cNvSpPr/>
            <p:nvPr/>
          </p:nvSpPr>
          <p:spPr>
            <a:xfrm>
              <a:off x="1232901" y="3005504"/>
              <a:ext cx="703188" cy="192833"/>
            </a:xfrm>
            <a:prstGeom prst="rect">
              <a:avLst/>
            </a:prstGeom>
            <a:solidFill>
              <a:schemeClr val="bg1"/>
            </a:solidFill>
          </p:spPr>
          <p:txBody>
            <a:bodyPr wrap="square">
              <a:spAutoFit/>
            </a:bodyPr>
            <a:lstStyle/>
            <a:p>
              <a:pPr algn="ctr"/>
              <a:r>
                <a:rPr lang="en-US" altLang="zh-CN" sz="800" dirty="0">
                  <a:solidFill>
                    <a:schemeClr val="tx1">
                      <a:lumMod val="65000"/>
                      <a:lumOff val="35000"/>
                    </a:schemeClr>
                  </a:solidFill>
                  <a:latin typeface="Arial" panose="020B0604020202020204" pitchFamily="34" charset="0"/>
                  <a:ea typeface="微软雅黑" panose="020B0503020204020204" charset="-122"/>
                  <a:cs typeface="Arial Unicode MS" pitchFamily="34" charset="-122"/>
                </a:rPr>
                <a:t>ERP</a:t>
              </a:r>
              <a:endParaRPr lang="en-US" altLang="zh-CN" sz="800" dirty="0">
                <a:solidFill>
                  <a:schemeClr val="tx1">
                    <a:lumMod val="65000"/>
                    <a:lumOff val="35000"/>
                  </a:schemeClr>
                </a:solidFill>
                <a:latin typeface="Arial" panose="020B0604020202020204" pitchFamily="34" charset="0"/>
                <a:ea typeface="微软雅黑" panose="020B0503020204020204" charset="-122"/>
                <a:cs typeface="Arial Unicode MS" pitchFamily="34" charset="-122"/>
              </a:endParaRPr>
            </a:p>
          </p:txBody>
        </p:sp>
        <p:sp>
          <p:nvSpPr>
            <p:cNvPr id="11" name="矩形 10"/>
            <p:cNvSpPr/>
            <p:nvPr/>
          </p:nvSpPr>
          <p:spPr>
            <a:xfrm>
              <a:off x="1232901" y="3494718"/>
              <a:ext cx="703188" cy="192833"/>
            </a:xfrm>
            <a:prstGeom prst="rect">
              <a:avLst/>
            </a:prstGeom>
            <a:solidFill>
              <a:schemeClr val="bg1"/>
            </a:solidFill>
          </p:spPr>
          <p:txBody>
            <a:bodyPr wrap="square">
              <a:spAutoFit/>
            </a:bodyPr>
            <a:lstStyle/>
            <a:p>
              <a:pPr algn="ctr"/>
              <a:r>
                <a:rPr lang="zh-CN" altLang="en-US" sz="800" dirty="0">
                  <a:solidFill>
                    <a:schemeClr val="tx1">
                      <a:lumMod val="65000"/>
                      <a:lumOff val="35000"/>
                    </a:schemeClr>
                  </a:solidFill>
                  <a:latin typeface="Arial" panose="020B0604020202020204" pitchFamily="34" charset="0"/>
                  <a:ea typeface="微软雅黑" panose="020B0503020204020204" charset="-122"/>
                  <a:cs typeface="Arial Unicode MS" pitchFamily="34" charset="-122"/>
                </a:rPr>
                <a:t>物流系统</a:t>
              </a:r>
              <a:endParaRPr lang="en-US" altLang="zh-CN" sz="800" dirty="0">
                <a:solidFill>
                  <a:schemeClr val="tx1">
                    <a:lumMod val="65000"/>
                    <a:lumOff val="35000"/>
                  </a:schemeClr>
                </a:solidFill>
                <a:latin typeface="Arial" panose="020B0604020202020204" pitchFamily="34" charset="0"/>
                <a:ea typeface="微软雅黑" panose="020B0503020204020204" charset="-122"/>
                <a:cs typeface="Arial Unicode MS" pitchFamily="34" charset="-122"/>
              </a:endParaRPr>
            </a:p>
          </p:txBody>
        </p:sp>
        <p:sp>
          <p:nvSpPr>
            <p:cNvPr id="12" name="矩形 11"/>
            <p:cNvSpPr/>
            <p:nvPr/>
          </p:nvSpPr>
          <p:spPr>
            <a:xfrm>
              <a:off x="1232901" y="3983931"/>
              <a:ext cx="703188" cy="192833"/>
            </a:xfrm>
            <a:prstGeom prst="rect">
              <a:avLst/>
            </a:prstGeom>
            <a:solidFill>
              <a:schemeClr val="bg1"/>
            </a:solidFill>
          </p:spPr>
          <p:txBody>
            <a:bodyPr wrap="square">
              <a:spAutoFit/>
            </a:bodyPr>
            <a:lstStyle/>
            <a:p>
              <a:pPr algn="ctr"/>
              <a:r>
                <a:rPr lang="zh-CN" altLang="en-US" sz="800" dirty="0">
                  <a:solidFill>
                    <a:schemeClr val="tx1">
                      <a:lumMod val="65000"/>
                      <a:lumOff val="35000"/>
                    </a:schemeClr>
                  </a:solidFill>
                  <a:latin typeface="Arial" panose="020B0604020202020204" pitchFamily="34" charset="0"/>
                  <a:ea typeface="微软雅黑" panose="020B0503020204020204" charset="-122"/>
                  <a:cs typeface="Arial Unicode MS" pitchFamily="34" charset="-122"/>
                </a:rPr>
                <a:t>支付系统</a:t>
              </a:r>
              <a:endParaRPr lang="en-US" altLang="zh-CN" sz="800" dirty="0">
                <a:solidFill>
                  <a:schemeClr val="tx1">
                    <a:lumMod val="65000"/>
                    <a:lumOff val="35000"/>
                  </a:schemeClr>
                </a:solidFill>
                <a:latin typeface="Arial" panose="020B0604020202020204" pitchFamily="34" charset="0"/>
                <a:ea typeface="微软雅黑" panose="020B0503020204020204" charset="-122"/>
                <a:cs typeface="Arial Unicode MS" pitchFamily="34" charset="-122"/>
              </a:endParaRPr>
            </a:p>
          </p:txBody>
        </p:sp>
        <p:sp>
          <p:nvSpPr>
            <p:cNvPr id="13" name="矩形 12"/>
            <p:cNvSpPr/>
            <p:nvPr/>
          </p:nvSpPr>
          <p:spPr>
            <a:xfrm>
              <a:off x="1254726" y="4473142"/>
              <a:ext cx="703188" cy="192833"/>
            </a:xfrm>
            <a:prstGeom prst="rect">
              <a:avLst/>
            </a:prstGeom>
            <a:solidFill>
              <a:schemeClr val="bg1"/>
            </a:solidFill>
          </p:spPr>
          <p:txBody>
            <a:bodyPr wrap="square">
              <a:spAutoFit/>
            </a:bodyPr>
            <a:lstStyle/>
            <a:p>
              <a:pPr algn="ctr"/>
              <a:r>
                <a:rPr lang="en-US" altLang="zh-CN" sz="800" dirty="0">
                  <a:solidFill>
                    <a:schemeClr val="tx1">
                      <a:lumMod val="65000"/>
                      <a:lumOff val="35000"/>
                    </a:schemeClr>
                  </a:solidFill>
                  <a:latin typeface="Arial" panose="020B0604020202020204" pitchFamily="34" charset="0"/>
                  <a:ea typeface="微软雅黑" panose="020B0503020204020204" charset="-122"/>
                  <a:cs typeface="Arial Unicode MS" pitchFamily="34" charset="-122"/>
                </a:rPr>
                <a:t>· · ·</a:t>
              </a:r>
              <a:endParaRPr lang="en-US" altLang="zh-CN" sz="800" dirty="0">
                <a:solidFill>
                  <a:schemeClr val="tx1">
                    <a:lumMod val="65000"/>
                    <a:lumOff val="35000"/>
                  </a:schemeClr>
                </a:solidFill>
                <a:latin typeface="Arial" panose="020B0604020202020204" pitchFamily="34" charset="0"/>
                <a:ea typeface="微软雅黑" panose="020B0503020204020204" charset="-122"/>
                <a:cs typeface="Arial Unicode MS" pitchFamily="34" charset="-122"/>
              </a:endParaRPr>
            </a:p>
          </p:txBody>
        </p:sp>
      </p:grpSp>
      <p:sp>
        <p:nvSpPr>
          <p:cNvPr id="14" name="矩形 13"/>
          <p:cNvSpPr/>
          <p:nvPr/>
        </p:nvSpPr>
        <p:spPr>
          <a:xfrm>
            <a:off x="8433669" y="2220095"/>
            <a:ext cx="1353068" cy="31188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100" dirty="0">
              <a:solidFill>
                <a:schemeClr val="bg1"/>
              </a:solidFill>
              <a:latin typeface="微软雅黑" panose="020B0503020204020204" charset="-122"/>
              <a:ea typeface="微软雅黑" panose="020B0503020204020204" charset="-122"/>
            </a:endParaRPr>
          </a:p>
        </p:txBody>
      </p:sp>
      <p:sp>
        <p:nvSpPr>
          <p:cNvPr id="15" name="矩形 14"/>
          <p:cNvSpPr/>
          <p:nvPr/>
        </p:nvSpPr>
        <p:spPr>
          <a:xfrm>
            <a:off x="8761389" y="2253226"/>
            <a:ext cx="697627" cy="246221"/>
          </a:xfrm>
          <a:prstGeom prst="rect">
            <a:avLst/>
          </a:prstGeom>
        </p:spPr>
        <p:txBody>
          <a:bodyPr wrap="none">
            <a:spAutoFit/>
          </a:bodyPr>
          <a:lstStyle/>
          <a:p>
            <a:pPr algn="ctr"/>
            <a:r>
              <a:rPr lang="zh-CN" altLang="en-US" sz="1000" b="1" dirty="0">
                <a:solidFill>
                  <a:schemeClr val="bg1"/>
                </a:solidFill>
                <a:latin typeface="Arial" panose="020B0604020202020204" pitchFamily="34" charset="0"/>
                <a:ea typeface="微软雅黑" panose="020B0503020204020204" charset="-122"/>
                <a:cs typeface="Arial Unicode MS" pitchFamily="34" charset="-122"/>
              </a:rPr>
              <a:t>数据报表</a:t>
            </a:r>
            <a:endParaRPr lang="en-US" altLang="zh-CN" sz="1000" b="1" dirty="0">
              <a:solidFill>
                <a:schemeClr val="bg1"/>
              </a:solidFill>
              <a:latin typeface="Arial" panose="020B0604020202020204" pitchFamily="34" charset="0"/>
              <a:ea typeface="微软雅黑" panose="020B0503020204020204" charset="-122"/>
              <a:cs typeface="Arial Unicode MS" pitchFamily="34" charset="-122"/>
            </a:endParaRPr>
          </a:p>
        </p:txBody>
      </p:sp>
      <p:sp>
        <p:nvSpPr>
          <p:cNvPr id="19" name="矩形 18"/>
          <p:cNvSpPr/>
          <p:nvPr/>
        </p:nvSpPr>
        <p:spPr>
          <a:xfrm>
            <a:off x="2862689" y="2230556"/>
            <a:ext cx="1067584" cy="31284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100" dirty="0">
              <a:solidFill>
                <a:schemeClr val="bg1"/>
              </a:solidFill>
              <a:latin typeface="微软雅黑" panose="020B0503020204020204" charset="-122"/>
              <a:ea typeface="微软雅黑" panose="020B0503020204020204" charset="-122"/>
            </a:endParaRPr>
          </a:p>
        </p:txBody>
      </p:sp>
      <p:sp>
        <p:nvSpPr>
          <p:cNvPr id="20" name="矩形 19"/>
          <p:cNvSpPr/>
          <p:nvPr/>
        </p:nvSpPr>
        <p:spPr>
          <a:xfrm>
            <a:off x="3033913" y="2304378"/>
            <a:ext cx="697627" cy="246221"/>
          </a:xfrm>
          <a:prstGeom prst="rect">
            <a:avLst/>
          </a:prstGeom>
        </p:spPr>
        <p:txBody>
          <a:bodyPr wrap="none">
            <a:spAutoFit/>
          </a:bodyPr>
          <a:lstStyle/>
          <a:p>
            <a:pPr algn="ctr"/>
            <a:r>
              <a:rPr lang="zh-CN" altLang="en-US" sz="1000" b="1" dirty="0">
                <a:solidFill>
                  <a:schemeClr val="bg1"/>
                </a:solidFill>
                <a:latin typeface="Arial" panose="020B0604020202020204" pitchFamily="34" charset="0"/>
                <a:ea typeface="微软雅黑" panose="020B0503020204020204" charset="-122"/>
                <a:cs typeface="Arial Unicode MS" pitchFamily="34" charset="-122"/>
              </a:rPr>
              <a:t>工单管理</a:t>
            </a:r>
            <a:endParaRPr lang="en-US" altLang="zh-CN" sz="1000" b="1" dirty="0">
              <a:solidFill>
                <a:schemeClr val="bg1"/>
              </a:solidFill>
              <a:latin typeface="Arial" panose="020B0604020202020204" pitchFamily="34" charset="0"/>
              <a:ea typeface="微软雅黑" panose="020B0503020204020204" charset="-122"/>
              <a:cs typeface="Arial Unicode MS" pitchFamily="34" charset="-122"/>
            </a:endParaRPr>
          </a:p>
        </p:txBody>
      </p:sp>
      <p:sp>
        <p:nvSpPr>
          <p:cNvPr id="21" name="文本框 232"/>
          <p:cNvSpPr txBox="1"/>
          <p:nvPr/>
        </p:nvSpPr>
        <p:spPr>
          <a:xfrm>
            <a:off x="3042040" y="2611860"/>
            <a:ext cx="723275" cy="1584152"/>
          </a:xfrm>
          <a:prstGeom prst="rect">
            <a:avLst/>
          </a:prstGeom>
          <a:noFill/>
        </p:spPr>
        <p:txBody>
          <a:bodyPr wrap="none" rtlCol="0">
            <a:spAutoFit/>
          </a:bodyPr>
          <a:lstStyle/>
          <a:p>
            <a:pPr algn="ctr" fontAlgn="base">
              <a:lnSpc>
                <a:spcPts val="900"/>
              </a:lnSpc>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rPr>
              <a:t>报单管理</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endParaRPr>
          </a:p>
          <a:p>
            <a:pPr algn="ctr" fontAlgn="base">
              <a:lnSpc>
                <a:spcPts val="900"/>
              </a:lnSpc>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rPr>
              <a:t>派单管理</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endParaRPr>
          </a:p>
          <a:p>
            <a:pPr algn="ctr" fontAlgn="base">
              <a:lnSpc>
                <a:spcPts val="900"/>
              </a:lnSpc>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rPr>
              <a:t>现场服务</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endParaRPr>
          </a:p>
          <a:p>
            <a:pPr algn="ctr" fontAlgn="base">
              <a:lnSpc>
                <a:spcPts val="900"/>
              </a:lnSpc>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rPr>
              <a:t>定位管理</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endParaRPr>
          </a:p>
          <a:p>
            <a:pPr algn="ctr" fontAlgn="base">
              <a:lnSpc>
                <a:spcPts val="900"/>
              </a:lnSpc>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rPr>
              <a:t>支付管理</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endParaRPr>
          </a:p>
          <a:p>
            <a:pPr algn="ctr" fontAlgn="base">
              <a:lnSpc>
                <a:spcPts val="900"/>
              </a:lnSpc>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rPr>
              <a:t>超期提醒</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endParaRPr>
          </a:p>
          <a:p>
            <a:pPr algn="ctr" fontAlgn="base">
              <a:lnSpc>
                <a:spcPts val="900"/>
              </a:lnSpc>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rPr>
              <a:t>类型管理</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endParaRPr>
          </a:p>
          <a:p>
            <a:pPr algn="ctr" fontAlgn="base">
              <a:lnSpc>
                <a:spcPts val="900"/>
              </a:lnSpc>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rPr>
              <a:t>服务反馈</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endParaRPr>
          </a:p>
        </p:txBody>
      </p:sp>
      <p:sp>
        <p:nvSpPr>
          <p:cNvPr id="22" name="矩形 21"/>
          <p:cNvSpPr/>
          <p:nvPr/>
        </p:nvSpPr>
        <p:spPr>
          <a:xfrm>
            <a:off x="5723270" y="2229063"/>
            <a:ext cx="1096484" cy="31368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100" dirty="0">
              <a:solidFill>
                <a:schemeClr val="bg1"/>
              </a:solidFill>
              <a:latin typeface="微软雅黑" panose="020B0503020204020204" charset="-122"/>
              <a:ea typeface="微软雅黑" panose="020B0503020204020204" charset="-122"/>
            </a:endParaRPr>
          </a:p>
        </p:txBody>
      </p:sp>
      <p:sp>
        <p:nvSpPr>
          <p:cNvPr id="23" name="矩形 22"/>
          <p:cNvSpPr/>
          <p:nvPr/>
        </p:nvSpPr>
        <p:spPr>
          <a:xfrm>
            <a:off x="5833199" y="2304380"/>
            <a:ext cx="825867" cy="246221"/>
          </a:xfrm>
          <a:prstGeom prst="rect">
            <a:avLst/>
          </a:prstGeom>
        </p:spPr>
        <p:txBody>
          <a:bodyPr wrap="none">
            <a:spAutoFit/>
          </a:bodyPr>
          <a:lstStyle/>
          <a:p>
            <a:pPr algn="ctr"/>
            <a:r>
              <a:rPr lang="zh-CN" altLang="en-US" sz="1000" b="1" dirty="0">
                <a:solidFill>
                  <a:schemeClr val="bg1"/>
                </a:solidFill>
                <a:latin typeface="Arial" panose="020B0604020202020204" pitchFamily="34" charset="0"/>
                <a:ea typeface="微软雅黑" panose="020B0503020204020204" charset="-122"/>
                <a:cs typeface="Arial Unicode MS" pitchFamily="34" charset="-122"/>
              </a:rPr>
              <a:t>备件库管理</a:t>
            </a:r>
            <a:endParaRPr lang="en-US" altLang="zh-CN" sz="1000" b="1" dirty="0">
              <a:solidFill>
                <a:schemeClr val="bg1"/>
              </a:solidFill>
              <a:latin typeface="Arial" panose="020B0604020202020204" pitchFamily="34" charset="0"/>
              <a:ea typeface="微软雅黑" panose="020B0503020204020204" charset="-122"/>
              <a:cs typeface="Arial Unicode MS" pitchFamily="34" charset="-122"/>
            </a:endParaRPr>
          </a:p>
        </p:txBody>
      </p:sp>
      <p:sp>
        <p:nvSpPr>
          <p:cNvPr id="24" name="文本框 233"/>
          <p:cNvSpPr txBox="1"/>
          <p:nvPr/>
        </p:nvSpPr>
        <p:spPr>
          <a:xfrm>
            <a:off x="5884494" y="2611860"/>
            <a:ext cx="723275" cy="1387944"/>
          </a:xfrm>
          <a:prstGeom prst="rect">
            <a:avLst/>
          </a:prstGeom>
          <a:noFill/>
        </p:spPr>
        <p:txBody>
          <a:bodyPr wrap="none" rtlCol="0">
            <a:spAutoFit/>
          </a:bodyPr>
          <a:lstStyle/>
          <a:p>
            <a:pPr algn="ctr" fontAlgn="base">
              <a:lnSpc>
                <a:spcPts val="900"/>
              </a:lnSpc>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rPr>
              <a:t>备件档案</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endParaRPr>
          </a:p>
          <a:p>
            <a:pPr algn="ctr" fontAlgn="base">
              <a:lnSpc>
                <a:spcPts val="900"/>
              </a:lnSpc>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rPr>
              <a:t>采购管理</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endParaRPr>
          </a:p>
          <a:p>
            <a:pPr algn="ctr" fontAlgn="base">
              <a:lnSpc>
                <a:spcPts val="900"/>
              </a:lnSpc>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rPr>
              <a:t>出库管理</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endParaRPr>
          </a:p>
          <a:p>
            <a:pPr algn="ctr" fontAlgn="base">
              <a:lnSpc>
                <a:spcPts val="900"/>
              </a:lnSpc>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rPr>
              <a:t>入库管理</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endParaRPr>
          </a:p>
          <a:p>
            <a:pPr algn="ctr" fontAlgn="base">
              <a:lnSpc>
                <a:spcPts val="900"/>
              </a:lnSpc>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rPr>
              <a:t>库存管理</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endParaRPr>
          </a:p>
          <a:p>
            <a:pPr algn="ctr" fontAlgn="base">
              <a:lnSpc>
                <a:spcPts val="900"/>
              </a:lnSpc>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rPr>
              <a:t>仓库管理</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endParaRPr>
          </a:p>
          <a:p>
            <a:pPr algn="ctr" fontAlgn="base">
              <a:lnSpc>
                <a:spcPts val="900"/>
              </a:lnSpc>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rPr>
              <a:t>物流管理</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endParaRPr>
          </a:p>
        </p:txBody>
      </p:sp>
      <p:sp>
        <p:nvSpPr>
          <p:cNvPr id="25" name="文本框 235"/>
          <p:cNvSpPr txBox="1"/>
          <p:nvPr/>
        </p:nvSpPr>
        <p:spPr>
          <a:xfrm>
            <a:off x="8744058" y="2594948"/>
            <a:ext cx="723275" cy="799321"/>
          </a:xfrm>
          <a:prstGeom prst="rect">
            <a:avLst/>
          </a:prstGeom>
          <a:noFill/>
        </p:spPr>
        <p:txBody>
          <a:bodyPr wrap="none" rtlCol="0">
            <a:spAutoFit/>
          </a:bodyPr>
          <a:lstStyle>
            <a:defPPr>
              <a:defRPr lang="zh-CN"/>
            </a:defPPr>
            <a:lvl1pPr algn="ctr" fontAlgn="base">
              <a:lnSpc>
                <a:spcPts val="900"/>
              </a:lnSpc>
              <a:spcBef>
                <a:spcPct val="50000"/>
              </a:spcBef>
              <a:spcAft>
                <a:spcPct val="0"/>
              </a:spcAft>
              <a:buClr>
                <a:srgbClr val="F0AB00"/>
              </a:buClr>
              <a:buSzPct val="80000"/>
              <a:defRPr sz="1050" kern="0">
                <a:solidFill>
                  <a:schemeClr val="tx1">
                    <a:lumMod val="75000"/>
                    <a:lumOff val="25000"/>
                  </a:schemeClr>
                </a:solidFill>
                <a:latin typeface="Arial" panose="020B0604020202020204" pitchFamily="34" charset="0"/>
                <a:ea typeface="微软雅黑" panose="020B0503020204020204" charset="-122"/>
                <a:cs typeface="Arial Unicode MS" pitchFamily="34"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dirty="0"/>
              <a:t>故障分析</a:t>
            </a:r>
            <a:endParaRPr lang="en-US" altLang="zh-CN" dirty="0"/>
          </a:p>
          <a:p>
            <a:r>
              <a:rPr lang="zh-CN" altLang="en-US" dirty="0"/>
              <a:t>工单统计</a:t>
            </a:r>
            <a:endParaRPr lang="en-US" altLang="zh-CN" dirty="0"/>
          </a:p>
          <a:p>
            <a:r>
              <a:rPr lang="zh-CN" altLang="en-US" dirty="0"/>
              <a:t>效率分析</a:t>
            </a:r>
            <a:endParaRPr lang="en-US" altLang="zh-CN" dirty="0"/>
          </a:p>
          <a:p>
            <a:r>
              <a:rPr lang="zh-CN" altLang="en-US" dirty="0"/>
              <a:t>备件统计</a:t>
            </a:r>
            <a:endParaRPr lang="en-US" altLang="zh-CN" dirty="0"/>
          </a:p>
        </p:txBody>
      </p:sp>
      <p:grpSp>
        <p:nvGrpSpPr>
          <p:cNvPr id="26" name="组合 25"/>
          <p:cNvGrpSpPr/>
          <p:nvPr/>
        </p:nvGrpSpPr>
        <p:grpSpPr>
          <a:xfrm>
            <a:off x="8434198" y="3439282"/>
            <a:ext cx="1352009" cy="1061490"/>
            <a:chOff x="7698187" y="2889950"/>
            <a:chExt cx="1023763" cy="837141"/>
          </a:xfrm>
        </p:grpSpPr>
        <p:sp>
          <p:nvSpPr>
            <p:cNvPr id="27" name="矩形 26"/>
            <p:cNvSpPr/>
            <p:nvPr/>
          </p:nvSpPr>
          <p:spPr>
            <a:xfrm>
              <a:off x="7698187" y="2904112"/>
              <a:ext cx="1023763" cy="18002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100" dirty="0">
                <a:solidFill>
                  <a:schemeClr val="bg1"/>
                </a:solidFill>
                <a:latin typeface="微软雅黑" panose="020B0503020204020204" charset="-122"/>
                <a:ea typeface="微软雅黑" panose="020B0503020204020204" charset="-122"/>
                <a:cs typeface="Arial Unicode MS" pitchFamily="34" charset="-122"/>
              </a:endParaRPr>
            </a:p>
          </p:txBody>
        </p:sp>
        <p:sp>
          <p:nvSpPr>
            <p:cNvPr id="28" name="文本框 238"/>
            <p:cNvSpPr txBox="1"/>
            <p:nvPr/>
          </p:nvSpPr>
          <p:spPr>
            <a:xfrm>
              <a:off x="7834269" y="3096709"/>
              <a:ext cx="751598" cy="630382"/>
            </a:xfrm>
            <a:prstGeom prst="rect">
              <a:avLst/>
            </a:prstGeom>
            <a:noFill/>
          </p:spPr>
          <p:txBody>
            <a:bodyPr wrap="none" rtlCol="0">
              <a:spAutoFit/>
            </a:bodyPr>
            <a:lstStyle>
              <a:defPPr>
                <a:defRPr lang="zh-CN"/>
              </a:defPPr>
              <a:lvl1pPr algn="ctr" fontAlgn="base">
                <a:lnSpc>
                  <a:spcPts val="900"/>
                </a:lnSpc>
                <a:spcBef>
                  <a:spcPct val="50000"/>
                </a:spcBef>
                <a:spcAft>
                  <a:spcPct val="0"/>
                </a:spcAft>
                <a:buClr>
                  <a:srgbClr val="F0AB00"/>
                </a:buClr>
                <a:buSzPct val="80000"/>
                <a:defRPr sz="1050" kern="0">
                  <a:solidFill>
                    <a:schemeClr val="tx1">
                      <a:lumMod val="75000"/>
                      <a:lumOff val="25000"/>
                    </a:schemeClr>
                  </a:solidFill>
                  <a:latin typeface="Arial" panose="020B0604020202020204" pitchFamily="34" charset="0"/>
                  <a:ea typeface="微软雅黑" panose="020B0503020204020204" charset="-122"/>
                  <a:cs typeface="Arial Unicode MS" pitchFamily="34" charset="-128"/>
                </a:defRPr>
              </a:lvl1pPr>
            </a:lstStyle>
            <a:p>
              <a:r>
                <a:rPr lang="zh-CN" altLang="en-US" dirty="0"/>
                <a:t>标签打印机</a:t>
              </a:r>
              <a:endParaRPr lang="en-US" altLang="zh-CN" dirty="0"/>
            </a:p>
            <a:p>
              <a:r>
                <a:rPr lang="zh-CN" altLang="en-US" dirty="0"/>
                <a:t>喷码枪</a:t>
              </a:r>
              <a:endParaRPr lang="en-US" altLang="zh-CN" dirty="0"/>
            </a:p>
            <a:p>
              <a:r>
                <a:rPr lang="en-US" altLang="zh-CN" dirty="0"/>
                <a:t>RFID</a:t>
              </a:r>
              <a:endParaRPr lang="en-US" altLang="zh-CN" dirty="0"/>
            </a:p>
            <a:p>
              <a:r>
                <a:rPr lang="zh-CN" altLang="en-US" dirty="0"/>
                <a:t>移动小票打印</a:t>
              </a:r>
              <a:endParaRPr lang="en-US" altLang="zh-CN" dirty="0"/>
            </a:p>
          </p:txBody>
        </p:sp>
        <p:sp>
          <p:nvSpPr>
            <p:cNvPr id="29" name="矩形 28"/>
            <p:cNvSpPr/>
            <p:nvPr/>
          </p:nvSpPr>
          <p:spPr>
            <a:xfrm>
              <a:off x="7994495" y="2889950"/>
              <a:ext cx="431149" cy="194181"/>
            </a:xfrm>
            <a:prstGeom prst="rect">
              <a:avLst/>
            </a:prstGeom>
          </p:spPr>
          <p:txBody>
            <a:bodyPr wrap="none">
              <a:spAutoFit/>
            </a:bodyPr>
            <a:lstStyle/>
            <a:p>
              <a:pPr algn="ctr"/>
              <a:r>
                <a:rPr lang="zh-CN" altLang="en-US" sz="1000" b="1" dirty="0">
                  <a:solidFill>
                    <a:schemeClr val="bg1"/>
                  </a:solidFill>
                  <a:latin typeface="Arial" panose="020B0604020202020204" pitchFamily="34" charset="0"/>
                  <a:ea typeface="微软雅黑" panose="020B0503020204020204" charset="-122"/>
                  <a:cs typeface="Arial Unicode MS" pitchFamily="34" charset="-122"/>
                </a:rPr>
                <a:t>物联网</a:t>
              </a:r>
              <a:endParaRPr lang="zh-CN" altLang="en-US" sz="1000" b="1" dirty="0">
                <a:solidFill>
                  <a:schemeClr val="bg1"/>
                </a:solidFill>
                <a:latin typeface="Arial" panose="020B0604020202020204" pitchFamily="34" charset="0"/>
                <a:ea typeface="微软雅黑" panose="020B0503020204020204" charset="-122"/>
                <a:cs typeface="Arial Unicode MS" pitchFamily="34" charset="-122"/>
              </a:endParaRPr>
            </a:p>
          </p:txBody>
        </p:sp>
      </p:grpSp>
      <p:grpSp>
        <p:nvGrpSpPr>
          <p:cNvPr id="30" name="组合 29"/>
          <p:cNvGrpSpPr/>
          <p:nvPr/>
        </p:nvGrpSpPr>
        <p:grpSpPr>
          <a:xfrm>
            <a:off x="4326657" y="2230556"/>
            <a:ext cx="1067645" cy="312324"/>
            <a:chOff x="4559309" y="1924449"/>
            <a:chExt cx="1019290" cy="1764701"/>
          </a:xfrm>
        </p:grpSpPr>
        <p:sp>
          <p:nvSpPr>
            <p:cNvPr id="31" name="矩形 30"/>
            <p:cNvSpPr/>
            <p:nvPr/>
          </p:nvSpPr>
          <p:spPr>
            <a:xfrm>
              <a:off x="4559368" y="2465190"/>
              <a:ext cx="1019231" cy="683975"/>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100" dirty="0">
                <a:solidFill>
                  <a:schemeClr val="bg1"/>
                </a:solidFill>
                <a:latin typeface="微软雅黑" panose="020B0503020204020204" charset="-122"/>
                <a:ea typeface="微软雅黑" panose="020B0503020204020204" charset="-122"/>
              </a:endParaRPr>
            </a:p>
          </p:txBody>
        </p:sp>
        <p:grpSp>
          <p:nvGrpSpPr>
            <p:cNvPr id="32" name="组合 31"/>
            <p:cNvGrpSpPr/>
            <p:nvPr/>
          </p:nvGrpSpPr>
          <p:grpSpPr>
            <a:xfrm>
              <a:off x="4559309" y="1924449"/>
              <a:ext cx="1019231" cy="1764701"/>
              <a:chOff x="3919343" y="1917968"/>
              <a:chExt cx="1538427" cy="1764701"/>
            </a:xfrm>
          </p:grpSpPr>
          <p:sp>
            <p:nvSpPr>
              <p:cNvPr id="33" name="矩形 32"/>
              <p:cNvSpPr/>
              <p:nvPr/>
            </p:nvSpPr>
            <p:spPr>
              <a:xfrm>
                <a:off x="3919434" y="3051167"/>
                <a:ext cx="1536673" cy="63150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100" dirty="0">
                  <a:solidFill>
                    <a:schemeClr val="bg1"/>
                  </a:solidFill>
                  <a:latin typeface="微软雅黑" panose="020B0503020204020204" charset="-122"/>
                  <a:ea typeface="微软雅黑" panose="020B0503020204020204" charset="-122"/>
                </a:endParaRPr>
              </a:p>
            </p:txBody>
          </p:sp>
          <p:sp>
            <p:nvSpPr>
              <p:cNvPr id="34" name="矩形 33"/>
              <p:cNvSpPr/>
              <p:nvPr/>
            </p:nvSpPr>
            <p:spPr>
              <a:xfrm>
                <a:off x="3919343" y="1917968"/>
                <a:ext cx="1538427" cy="55419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100" dirty="0">
                  <a:solidFill>
                    <a:schemeClr val="bg1"/>
                  </a:solidFill>
                  <a:latin typeface="微软雅黑" panose="020B0503020204020204" charset="-122"/>
                  <a:ea typeface="微软雅黑" panose="020B0503020204020204" charset="-122"/>
                </a:endParaRPr>
              </a:p>
            </p:txBody>
          </p:sp>
        </p:grpSp>
      </p:grpSp>
      <p:sp>
        <p:nvSpPr>
          <p:cNvPr id="35" name="矩形 34"/>
          <p:cNvSpPr/>
          <p:nvPr/>
        </p:nvSpPr>
        <p:spPr>
          <a:xfrm>
            <a:off x="4482525" y="2304378"/>
            <a:ext cx="697627" cy="246221"/>
          </a:xfrm>
          <a:prstGeom prst="rect">
            <a:avLst/>
          </a:prstGeom>
        </p:spPr>
        <p:txBody>
          <a:bodyPr wrap="none">
            <a:spAutoFit/>
          </a:bodyPr>
          <a:lstStyle/>
          <a:p>
            <a:pPr algn="ctr"/>
            <a:r>
              <a:rPr lang="zh-CN" altLang="en-US" sz="1000" b="1" dirty="0">
                <a:solidFill>
                  <a:schemeClr val="bg1"/>
                </a:solidFill>
                <a:latin typeface="Arial" panose="020B0604020202020204" pitchFamily="34" charset="0"/>
                <a:ea typeface="微软雅黑" panose="020B0503020204020204" charset="-122"/>
                <a:cs typeface="Arial Unicode MS" pitchFamily="34" charset="-122"/>
              </a:rPr>
              <a:t>客户管理</a:t>
            </a:r>
            <a:endParaRPr lang="en-US" altLang="zh-CN" sz="1000" b="1" dirty="0">
              <a:solidFill>
                <a:schemeClr val="bg1"/>
              </a:solidFill>
              <a:latin typeface="Arial" panose="020B0604020202020204" pitchFamily="34" charset="0"/>
              <a:ea typeface="微软雅黑" panose="020B0503020204020204" charset="-122"/>
              <a:cs typeface="Arial Unicode MS" pitchFamily="34" charset="-122"/>
            </a:endParaRPr>
          </a:p>
        </p:txBody>
      </p:sp>
      <p:sp>
        <p:nvSpPr>
          <p:cNvPr id="36" name="文本框 232"/>
          <p:cNvSpPr txBox="1"/>
          <p:nvPr/>
        </p:nvSpPr>
        <p:spPr>
          <a:xfrm>
            <a:off x="4469703" y="2611860"/>
            <a:ext cx="723275" cy="1406795"/>
          </a:xfrm>
          <a:prstGeom prst="rect">
            <a:avLst/>
          </a:prstGeom>
          <a:noFill/>
        </p:spPr>
        <p:txBody>
          <a:bodyPr wrap="none" rtlCol="0">
            <a:spAutoFit/>
          </a:bodyPr>
          <a:lstStyle/>
          <a:p>
            <a:pPr algn="ctr" fontAlgn="base">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rPr>
              <a:t>客户档案</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endParaRPr>
          </a:p>
          <a:p>
            <a:pPr algn="ctr" fontAlgn="base">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rPr>
              <a:t>设备档案</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endParaRPr>
          </a:p>
          <a:p>
            <a:pPr algn="ctr" fontAlgn="base">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rPr>
              <a:t>设备地图</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endParaRPr>
          </a:p>
          <a:p>
            <a:pPr algn="ctr" fontAlgn="base">
              <a:lnSpc>
                <a:spcPts val="750"/>
              </a:lnSpc>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rPr>
              <a:t>标签管理</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endParaRPr>
          </a:p>
          <a:p>
            <a:pPr algn="ctr" fontAlgn="base">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rPr>
              <a:t>维保合同</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endParaRPr>
          </a:p>
          <a:p>
            <a:pPr algn="ctr" fontAlgn="base">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rPr>
              <a:t>客户回访</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endParaRPr>
          </a:p>
        </p:txBody>
      </p:sp>
      <p:sp>
        <p:nvSpPr>
          <p:cNvPr id="37" name="矩形 36"/>
          <p:cNvSpPr/>
          <p:nvPr/>
        </p:nvSpPr>
        <p:spPr>
          <a:xfrm>
            <a:off x="1521484" y="2212339"/>
            <a:ext cx="1067583" cy="31188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100" dirty="0">
              <a:solidFill>
                <a:schemeClr val="bg1"/>
              </a:solidFill>
              <a:latin typeface="微软雅黑" panose="020B0503020204020204" charset="-122"/>
              <a:ea typeface="微软雅黑" panose="020B0503020204020204" charset="-122"/>
            </a:endParaRPr>
          </a:p>
        </p:txBody>
      </p:sp>
      <p:sp>
        <p:nvSpPr>
          <p:cNvPr id="38" name="矩形 37"/>
          <p:cNvSpPr/>
          <p:nvPr/>
        </p:nvSpPr>
        <p:spPr>
          <a:xfrm>
            <a:off x="1549072" y="2304380"/>
            <a:ext cx="954107" cy="246221"/>
          </a:xfrm>
          <a:prstGeom prst="rect">
            <a:avLst/>
          </a:prstGeom>
        </p:spPr>
        <p:txBody>
          <a:bodyPr wrap="none">
            <a:spAutoFit/>
          </a:bodyPr>
          <a:lstStyle/>
          <a:p>
            <a:pPr algn="ctr"/>
            <a:r>
              <a:rPr lang="zh-CN" altLang="en-US" sz="1000" b="1" dirty="0">
                <a:solidFill>
                  <a:schemeClr val="bg1"/>
                </a:solidFill>
                <a:latin typeface="Arial" panose="020B0604020202020204" pitchFamily="34" charset="0"/>
                <a:ea typeface="微软雅黑" panose="020B0503020204020204" charset="-122"/>
                <a:cs typeface="Arial Unicode MS" pitchFamily="34" charset="-122"/>
              </a:rPr>
              <a:t>运维服务信息</a:t>
            </a:r>
            <a:endParaRPr lang="en-US" altLang="zh-CN" sz="1000" b="1" dirty="0">
              <a:solidFill>
                <a:schemeClr val="bg1"/>
              </a:solidFill>
              <a:latin typeface="Arial" panose="020B0604020202020204" pitchFamily="34" charset="0"/>
              <a:ea typeface="微软雅黑" panose="020B0503020204020204" charset="-122"/>
              <a:cs typeface="Arial Unicode MS" pitchFamily="34" charset="-122"/>
            </a:endParaRPr>
          </a:p>
        </p:txBody>
      </p:sp>
      <p:sp>
        <p:nvSpPr>
          <p:cNvPr id="39" name="文本框 230"/>
          <p:cNvSpPr txBox="1"/>
          <p:nvPr/>
        </p:nvSpPr>
        <p:spPr>
          <a:xfrm>
            <a:off x="1457766" y="2573751"/>
            <a:ext cx="1209267" cy="1191736"/>
          </a:xfrm>
          <a:prstGeom prst="rect">
            <a:avLst/>
          </a:prstGeom>
          <a:noFill/>
        </p:spPr>
        <p:txBody>
          <a:bodyPr wrap="square" rtlCol="0">
            <a:spAutoFit/>
          </a:bodyPr>
          <a:lstStyle/>
          <a:p>
            <a:pPr algn="ctr" fontAlgn="base">
              <a:lnSpc>
                <a:spcPts val="900"/>
              </a:lnSpc>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rPr>
              <a:t>项目移交</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endParaRPr>
          </a:p>
          <a:p>
            <a:pPr algn="ctr" fontAlgn="base">
              <a:lnSpc>
                <a:spcPts val="900"/>
              </a:lnSpc>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sym typeface="+mn-lt"/>
              </a:rPr>
              <a:t>运维合同</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sym typeface="+mn-lt"/>
            </a:endParaRPr>
          </a:p>
          <a:p>
            <a:pPr algn="ctr" fontAlgn="base">
              <a:lnSpc>
                <a:spcPts val="900"/>
              </a:lnSpc>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sym typeface="+mn-lt"/>
              </a:rPr>
              <a:t>运维信息</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sym typeface="+mn-lt"/>
            </a:endParaRPr>
          </a:p>
          <a:p>
            <a:pPr algn="ctr" fontAlgn="base">
              <a:lnSpc>
                <a:spcPts val="900"/>
              </a:lnSpc>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sym typeface="+mn-lt"/>
              </a:rPr>
              <a:t>产品信息</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sym typeface="+mn-lt"/>
            </a:endParaRPr>
          </a:p>
          <a:p>
            <a:pPr algn="ctr" fontAlgn="base">
              <a:lnSpc>
                <a:spcPts val="900"/>
              </a:lnSpc>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sym typeface="+mn-lt"/>
              </a:rPr>
              <a:t>客户信息</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sym typeface="+mn-lt"/>
            </a:endParaRPr>
          </a:p>
          <a:p>
            <a:pPr algn="ctr" fontAlgn="base">
              <a:lnSpc>
                <a:spcPts val="900"/>
              </a:lnSpc>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sym typeface="+mn-lt"/>
              </a:rPr>
              <a:t>维保信息</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sym typeface="+mn-lt"/>
            </a:endParaRPr>
          </a:p>
        </p:txBody>
      </p:sp>
      <p:sp>
        <p:nvSpPr>
          <p:cNvPr id="40" name="Rectangle 35"/>
          <p:cNvSpPr>
            <a:spLocks noChangeArrowheads="1"/>
          </p:cNvSpPr>
          <p:nvPr/>
        </p:nvSpPr>
        <p:spPr bwMode="ltGray">
          <a:xfrm>
            <a:off x="1506053" y="4537439"/>
            <a:ext cx="4133150" cy="802715"/>
          </a:xfrm>
          <a:prstGeom prst="rect">
            <a:avLst/>
          </a:prstGeom>
          <a:solidFill>
            <a:srgbClr val="305EB6"/>
          </a:solidFill>
          <a:ln>
            <a:noFill/>
          </a:ln>
          <a:effectLst/>
        </p:spPr>
        <p:style>
          <a:lnRef idx="1">
            <a:schemeClr val="accent3"/>
          </a:lnRef>
          <a:fillRef idx="3">
            <a:schemeClr val="accent3"/>
          </a:fillRef>
          <a:effectRef idx="2">
            <a:schemeClr val="accent3"/>
          </a:effectRef>
          <a:fontRef idx="minor">
            <a:schemeClr val="lt1"/>
          </a:fontRef>
        </p:style>
        <p:txBody>
          <a:bodyPr rtlCol="0" anchor="t"/>
          <a:lstStyle/>
          <a:p>
            <a:pPr algn="ctr"/>
            <a:endParaRPr lang="en-US" altLang="zh-CN" sz="800" dirty="0">
              <a:gradFill>
                <a:gsLst>
                  <a:gs pos="0">
                    <a:schemeClr val="bg1">
                      <a:lumMod val="95000"/>
                    </a:schemeClr>
                  </a:gs>
                  <a:gs pos="100000">
                    <a:schemeClr val="bg1">
                      <a:lumMod val="95000"/>
                    </a:schemeClr>
                  </a:gs>
                </a:gsLst>
                <a:lin ang="16200000" scaled="0"/>
              </a:gradFill>
              <a:latin typeface="微软雅黑" panose="020B0503020204020204" charset="-122"/>
              <a:ea typeface="微软雅黑" panose="020B0503020204020204" charset="-122"/>
              <a:cs typeface="Arial Unicode MS" pitchFamily="34" charset="-122"/>
            </a:endParaRPr>
          </a:p>
        </p:txBody>
      </p:sp>
      <p:sp>
        <p:nvSpPr>
          <p:cNvPr id="41" name="文本框 40"/>
          <p:cNvSpPr txBox="1"/>
          <p:nvPr/>
        </p:nvSpPr>
        <p:spPr>
          <a:xfrm>
            <a:off x="1628037" y="4801726"/>
            <a:ext cx="1311288" cy="246221"/>
          </a:xfrm>
          <a:prstGeom prst="rect">
            <a:avLst/>
          </a:prstGeom>
          <a:noFill/>
        </p:spPr>
        <p:txBody>
          <a:bodyPr wrap="square" rtlCol="0">
            <a:spAutoFit/>
          </a:bodyPr>
          <a:lstStyle/>
          <a:p>
            <a:pPr fontAlgn="base">
              <a:spcBef>
                <a:spcPct val="50000"/>
              </a:spcBef>
              <a:spcAft>
                <a:spcPct val="0"/>
              </a:spcAft>
              <a:buClr>
                <a:srgbClr val="F0AB00"/>
              </a:buClr>
              <a:buSzPct val="80000"/>
            </a:pPr>
            <a:r>
              <a:rPr lang="zh-CN" altLang="en-US" sz="1000" b="1" kern="0" dirty="0">
                <a:solidFill>
                  <a:schemeClr val="bg1"/>
                </a:solidFill>
                <a:latin typeface="Arial" panose="020B0604020202020204" pitchFamily="34" charset="0"/>
                <a:ea typeface="微软雅黑" panose="020B0503020204020204" charset="-122"/>
                <a:cs typeface="微软雅黑" panose="020B0503020204020204" charset="-122"/>
              </a:rPr>
              <a:t>预警管理</a:t>
            </a:r>
            <a:endParaRPr lang="zh-CN" altLang="en-US" sz="1000" b="1" kern="0" dirty="0">
              <a:solidFill>
                <a:schemeClr val="bg1"/>
              </a:solidFill>
              <a:latin typeface="Arial" panose="020B0604020202020204" pitchFamily="34" charset="0"/>
              <a:ea typeface="微软雅黑" panose="020B0503020204020204" charset="-122"/>
              <a:cs typeface="微软雅黑" panose="020B0503020204020204" charset="-122"/>
            </a:endParaRPr>
          </a:p>
        </p:txBody>
      </p:sp>
      <p:sp>
        <p:nvSpPr>
          <p:cNvPr id="42" name="矩形 41"/>
          <p:cNvSpPr/>
          <p:nvPr/>
        </p:nvSpPr>
        <p:spPr>
          <a:xfrm>
            <a:off x="2928539" y="4642412"/>
            <a:ext cx="1161080" cy="215444"/>
          </a:xfrm>
          <a:prstGeom prst="rect">
            <a:avLst/>
          </a:prstGeom>
          <a:solidFill>
            <a:schemeClr val="bg1"/>
          </a:solidFill>
        </p:spPr>
        <p:txBody>
          <a:bodyPr wrap="square">
            <a:spAutoFit/>
          </a:bodyPr>
          <a:lstStyle/>
          <a:p>
            <a:pPr algn="ctr"/>
            <a:r>
              <a:rPr lang="zh-CN" altLang="en-US" sz="800" dirty="0">
                <a:solidFill>
                  <a:schemeClr val="tx1">
                    <a:lumMod val="65000"/>
                    <a:lumOff val="35000"/>
                  </a:schemeClr>
                </a:solidFill>
                <a:latin typeface="Arial" panose="020B0604020202020204" pitchFamily="34" charset="0"/>
                <a:ea typeface="微软雅黑" panose="020B0503020204020204" charset="-122"/>
                <a:cs typeface="Arial Unicode MS" pitchFamily="34" charset="-122"/>
              </a:rPr>
              <a:t>到期提醒</a:t>
            </a:r>
            <a:endParaRPr lang="en-US" altLang="zh-CN" sz="800" dirty="0">
              <a:solidFill>
                <a:schemeClr val="tx1">
                  <a:lumMod val="65000"/>
                  <a:lumOff val="35000"/>
                </a:schemeClr>
              </a:solidFill>
              <a:latin typeface="Arial" panose="020B0604020202020204" pitchFamily="34" charset="0"/>
              <a:ea typeface="微软雅黑" panose="020B0503020204020204" charset="-122"/>
              <a:cs typeface="Arial Unicode MS" pitchFamily="34" charset="-122"/>
            </a:endParaRPr>
          </a:p>
        </p:txBody>
      </p:sp>
      <p:sp>
        <p:nvSpPr>
          <p:cNvPr id="43" name="矩形 42"/>
          <p:cNvSpPr/>
          <p:nvPr/>
        </p:nvSpPr>
        <p:spPr>
          <a:xfrm>
            <a:off x="4244911" y="4642412"/>
            <a:ext cx="1047080" cy="215444"/>
          </a:xfrm>
          <a:prstGeom prst="rect">
            <a:avLst/>
          </a:prstGeom>
          <a:solidFill>
            <a:schemeClr val="bg1"/>
          </a:solidFill>
        </p:spPr>
        <p:txBody>
          <a:bodyPr wrap="square">
            <a:spAutoFit/>
          </a:bodyPr>
          <a:lstStyle/>
          <a:p>
            <a:pPr algn="ctr"/>
            <a:r>
              <a:rPr lang="zh-CN" altLang="en-US" sz="800" dirty="0">
                <a:solidFill>
                  <a:schemeClr val="tx1">
                    <a:lumMod val="65000"/>
                    <a:lumOff val="35000"/>
                  </a:schemeClr>
                </a:solidFill>
                <a:latin typeface="Arial" panose="020B0604020202020204" pitchFamily="34" charset="0"/>
                <a:ea typeface="微软雅黑" panose="020B0503020204020204" charset="-122"/>
                <a:cs typeface="Arial Unicode MS" pitchFamily="34" charset="-122"/>
              </a:rPr>
              <a:t>报废预警</a:t>
            </a:r>
            <a:endParaRPr lang="en-US" altLang="zh-CN" sz="800" dirty="0">
              <a:solidFill>
                <a:schemeClr val="tx1">
                  <a:lumMod val="65000"/>
                  <a:lumOff val="35000"/>
                </a:schemeClr>
              </a:solidFill>
              <a:latin typeface="Arial" panose="020B0604020202020204" pitchFamily="34" charset="0"/>
              <a:ea typeface="微软雅黑" panose="020B0503020204020204" charset="-122"/>
              <a:cs typeface="Arial Unicode MS" pitchFamily="34" charset="-122"/>
            </a:endParaRPr>
          </a:p>
        </p:txBody>
      </p:sp>
      <p:sp>
        <p:nvSpPr>
          <p:cNvPr id="44" name="矩形 43"/>
          <p:cNvSpPr/>
          <p:nvPr/>
        </p:nvSpPr>
        <p:spPr>
          <a:xfrm>
            <a:off x="2919680" y="5002352"/>
            <a:ext cx="1161080" cy="215444"/>
          </a:xfrm>
          <a:prstGeom prst="rect">
            <a:avLst/>
          </a:prstGeom>
          <a:solidFill>
            <a:schemeClr val="bg1"/>
          </a:solidFill>
        </p:spPr>
        <p:txBody>
          <a:bodyPr wrap="square">
            <a:spAutoFit/>
          </a:bodyPr>
          <a:lstStyle/>
          <a:p>
            <a:pPr algn="ctr"/>
            <a:r>
              <a:rPr lang="zh-CN" altLang="en-US" sz="800" dirty="0">
                <a:solidFill>
                  <a:schemeClr val="tx1">
                    <a:lumMod val="65000"/>
                    <a:lumOff val="35000"/>
                  </a:schemeClr>
                </a:solidFill>
                <a:latin typeface="Arial" panose="020B0604020202020204" pitchFamily="34" charset="0"/>
                <a:ea typeface="微软雅黑" panose="020B0503020204020204" charset="-122"/>
                <a:cs typeface="Arial Unicode MS" pitchFamily="34" charset="-122"/>
              </a:rPr>
              <a:t>库存预警</a:t>
            </a:r>
            <a:endParaRPr lang="en-US" altLang="zh-CN" sz="800" dirty="0">
              <a:solidFill>
                <a:schemeClr val="tx1">
                  <a:lumMod val="65000"/>
                  <a:lumOff val="35000"/>
                </a:schemeClr>
              </a:solidFill>
              <a:latin typeface="Arial" panose="020B0604020202020204" pitchFamily="34" charset="0"/>
              <a:ea typeface="微软雅黑" panose="020B0503020204020204" charset="-122"/>
              <a:cs typeface="Arial Unicode MS" pitchFamily="34" charset="-122"/>
            </a:endParaRPr>
          </a:p>
        </p:txBody>
      </p:sp>
      <p:sp>
        <p:nvSpPr>
          <p:cNvPr id="45" name="矩形 44"/>
          <p:cNvSpPr/>
          <p:nvPr/>
        </p:nvSpPr>
        <p:spPr>
          <a:xfrm>
            <a:off x="4244911" y="5002352"/>
            <a:ext cx="1047080" cy="215444"/>
          </a:xfrm>
          <a:prstGeom prst="rect">
            <a:avLst/>
          </a:prstGeom>
          <a:solidFill>
            <a:schemeClr val="bg1"/>
          </a:solidFill>
        </p:spPr>
        <p:txBody>
          <a:bodyPr wrap="square">
            <a:spAutoFit/>
          </a:bodyPr>
          <a:lstStyle/>
          <a:p>
            <a:pPr algn="ctr"/>
            <a:r>
              <a:rPr lang="zh-CN" altLang="en-US" sz="800" dirty="0">
                <a:solidFill>
                  <a:schemeClr val="tx1">
                    <a:lumMod val="65000"/>
                    <a:lumOff val="35000"/>
                  </a:schemeClr>
                </a:solidFill>
                <a:latin typeface="Arial" panose="020B0604020202020204" pitchFamily="34" charset="0"/>
                <a:ea typeface="微软雅黑" panose="020B0503020204020204" charset="-122"/>
                <a:cs typeface="Arial Unicode MS" pitchFamily="34" charset="-122"/>
              </a:rPr>
              <a:t>维保到期预警</a:t>
            </a:r>
            <a:endParaRPr lang="en-US" altLang="zh-CN" sz="800" dirty="0">
              <a:solidFill>
                <a:schemeClr val="tx1">
                  <a:lumMod val="65000"/>
                  <a:lumOff val="35000"/>
                </a:schemeClr>
              </a:solidFill>
              <a:latin typeface="Arial" panose="020B0604020202020204" pitchFamily="34" charset="0"/>
              <a:ea typeface="微软雅黑" panose="020B0503020204020204" charset="-122"/>
              <a:cs typeface="Arial Unicode MS" pitchFamily="34" charset="-122"/>
            </a:endParaRPr>
          </a:p>
        </p:txBody>
      </p:sp>
      <p:sp>
        <p:nvSpPr>
          <p:cNvPr id="46" name="Rectangle 35"/>
          <p:cNvSpPr>
            <a:spLocks noChangeArrowheads="1"/>
          </p:cNvSpPr>
          <p:nvPr/>
        </p:nvSpPr>
        <p:spPr bwMode="ltGray">
          <a:xfrm>
            <a:off x="5856207" y="4542409"/>
            <a:ext cx="3933187" cy="802715"/>
          </a:xfrm>
          <a:prstGeom prst="rect">
            <a:avLst/>
          </a:prstGeom>
          <a:solidFill>
            <a:srgbClr val="305EB6"/>
          </a:solidFill>
          <a:ln>
            <a:noFill/>
          </a:ln>
          <a:effectLst/>
        </p:spPr>
        <p:style>
          <a:lnRef idx="1">
            <a:schemeClr val="accent3"/>
          </a:lnRef>
          <a:fillRef idx="3">
            <a:schemeClr val="accent3"/>
          </a:fillRef>
          <a:effectRef idx="2">
            <a:schemeClr val="accent3"/>
          </a:effectRef>
          <a:fontRef idx="minor">
            <a:schemeClr val="lt1"/>
          </a:fontRef>
        </p:style>
        <p:txBody>
          <a:bodyPr rtlCol="0" anchor="t"/>
          <a:lstStyle/>
          <a:p>
            <a:pPr algn="ctr"/>
            <a:endParaRPr lang="en-US" altLang="zh-CN" sz="800" dirty="0">
              <a:gradFill>
                <a:gsLst>
                  <a:gs pos="0">
                    <a:schemeClr val="bg1">
                      <a:lumMod val="95000"/>
                    </a:schemeClr>
                  </a:gs>
                  <a:gs pos="100000">
                    <a:schemeClr val="bg1">
                      <a:lumMod val="95000"/>
                    </a:schemeClr>
                  </a:gs>
                </a:gsLst>
                <a:lin ang="16200000" scaled="0"/>
              </a:gradFill>
              <a:latin typeface="微软雅黑" panose="020B0503020204020204" charset="-122"/>
              <a:ea typeface="微软雅黑" panose="020B0503020204020204" charset="-122"/>
              <a:cs typeface="Arial Unicode MS" pitchFamily="34" charset="-122"/>
            </a:endParaRPr>
          </a:p>
        </p:txBody>
      </p:sp>
      <p:sp>
        <p:nvSpPr>
          <p:cNvPr id="47" name="文本框 46"/>
          <p:cNvSpPr txBox="1"/>
          <p:nvPr/>
        </p:nvSpPr>
        <p:spPr>
          <a:xfrm>
            <a:off x="6041280" y="4793907"/>
            <a:ext cx="1008517" cy="246221"/>
          </a:xfrm>
          <a:prstGeom prst="rect">
            <a:avLst/>
          </a:prstGeom>
          <a:noFill/>
        </p:spPr>
        <p:txBody>
          <a:bodyPr wrap="square" rtlCol="0">
            <a:spAutoFit/>
          </a:bodyPr>
          <a:lstStyle/>
          <a:p>
            <a:pPr fontAlgn="base">
              <a:spcBef>
                <a:spcPct val="50000"/>
              </a:spcBef>
              <a:spcAft>
                <a:spcPct val="0"/>
              </a:spcAft>
              <a:buClr>
                <a:srgbClr val="F0AB00"/>
              </a:buClr>
              <a:buSzPct val="80000"/>
            </a:pPr>
            <a:r>
              <a:rPr lang="zh-CN" altLang="en-US" sz="1000" b="1" kern="0" dirty="0">
                <a:solidFill>
                  <a:schemeClr val="bg1"/>
                </a:solidFill>
                <a:latin typeface="Arial" panose="020B0604020202020204" pitchFamily="34" charset="0"/>
                <a:ea typeface="微软雅黑" panose="020B0503020204020204" charset="-122"/>
                <a:cs typeface="微软雅黑" panose="020B0503020204020204" charset="-122"/>
              </a:rPr>
              <a:t>消息提醒</a:t>
            </a:r>
            <a:endParaRPr lang="zh-CN" altLang="en-US" sz="1000" b="1" kern="0" dirty="0">
              <a:solidFill>
                <a:schemeClr val="bg1"/>
              </a:solidFill>
              <a:latin typeface="Arial" panose="020B0604020202020204" pitchFamily="34" charset="0"/>
              <a:ea typeface="微软雅黑" panose="020B0503020204020204" charset="-122"/>
              <a:cs typeface="微软雅黑" panose="020B0503020204020204" charset="-122"/>
            </a:endParaRPr>
          </a:p>
        </p:txBody>
      </p:sp>
      <p:sp>
        <p:nvSpPr>
          <p:cNvPr id="48" name="矩形 47"/>
          <p:cNvSpPr/>
          <p:nvPr/>
        </p:nvSpPr>
        <p:spPr>
          <a:xfrm>
            <a:off x="7116296" y="4642412"/>
            <a:ext cx="1116092" cy="215444"/>
          </a:xfrm>
          <a:prstGeom prst="rect">
            <a:avLst/>
          </a:prstGeom>
          <a:solidFill>
            <a:schemeClr val="bg1"/>
          </a:solidFill>
        </p:spPr>
        <p:txBody>
          <a:bodyPr wrap="square">
            <a:spAutoFit/>
          </a:bodyPr>
          <a:lstStyle/>
          <a:p>
            <a:pPr algn="ctr"/>
            <a:r>
              <a:rPr lang="zh-CN" altLang="en-US" sz="800" dirty="0">
                <a:solidFill>
                  <a:schemeClr val="tx1">
                    <a:lumMod val="65000"/>
                    <a:lumOff val="35000"/>
                  </a:schemeClr>
                </a:solidFill>
                <a:latin typeface="Arial" panose="020B0604020202020204" pitchFamily="34" charset="0"/>
                <a:ea typeface="微软雅黑" panose="020B0503020204020204" charset="-122"/>
                <a:cs typeface="Arial Unicode MS" pitchFamily="34" charset="-122"/>
              </a:rPr>
              <a:t>企业微信通知</a:t>
            </a:r>
            <a:endParaRPr lang="en-US" altLang="zh-CN" sz="800" dirty="0">
              <a:solidFill>
                <a:schemeClr val="tx1">
                  <a:lumMod val="65000"/>
                  <a:lumOff val="35000"/>
                </a:schemeClr>
              </a:solidFill>
              <a:latin typeface="Arial" panose="020B0604020202020204" pitchFamily="34" charset="0"/>
              <a:ea typeface="微软雅黑" panose="020B0503020204020204" charset="-122"/>
              <a:cs typeface="Arial Unicode MS" pitchFamily="34" charset="-122"/>
            </a:endParaRPr>
          </a:p>
        </p:txBody>
      </p:sp>
      <p:sp>
        <p:nvSpPr>
          <p:cNvPr id="49" name="矩形 48"/>
          <p:cNvSpPr/>
          <p:nvPr/>
        </p:nvSpPr>
        <p:spPr>
          <a:xfrm>
            <a:off x="8499262" y="4642412"/>
            <a:ext cx="1116092" cy="215444"/>
          </a:xfrm>
          <a:prstGeom prst="rect">
            <a:avLst/>
          </a:prstGeom>
          <a:solidFill>
            <a:schemeClr val="bg1"/>
          </a:solidFill>
        </p:spPr>
        <p:txBody>
          <a:bodyPr wrap="square">
            <a:spAutoFit/>
          </a:bodyPr>
          <a:lstStyle/>
          <a:p>
            <a:pPr algn="ctr"/>
            <a:r>
              <a:rPr lang="zh-CN" altLang="en-US" sz="800" dirty="0">
                <a:solidFill>
                  <a:schemeClr val="tx1">
                    <a:lumMod val="65000"/>
                    <a:lumOff val="35000"/>
                  </a:schemeClr>
                </a:solidFill>
                <a:latin typeface="Arial" panose="020B0604020202020204" pitchFamily="34" charset="0"/>
                <a:ea typeface="微软雅黑" panose="020B0503020204020204" charset="-122"/>
                <a:cs typeface="Arial Unicode MS" pitchFamily="34" charset="-122"/>
              </a:rPr>
              <a:t>短信通知</a:t>
            </a:r>
            <a:endParaRPr lang="en-US" altLang="zh-CN" sz="800" dirty="0">
              <a:solidFill>
                <a:schemeClr val="tx1">
                  <a:lumMod val="65000"/>
                  <a:lumOff val="35000"/>
                </a:schemeClr>
              </a:solidFill>
              <a:latin typeface="Arial" panose="020B0604020202020204" pitchFamily="34" charset="0"/>
              <a:ea typeface="微软雅黑" panose="020B0503020204020204" charset="-122"/>
              <a:cs typeface="Arial Unicode MS" pitchFamily="34" charset="-122"/>
            </a:endParaRPr>
          </a:p>
        </p:txBody>
      </p:sp>
      <p:sp>
        <p:nvSpPr>
          <p:cNvPr id="50" name="矩形 49"/>
          <p:cNvSpPr/>
          <p:nvPr/>
        </p:nvSpPr>
        <p:spPr>
          <a:xfrm>
            <a:off x="7107437" y="5002352"/>
            <a:ext cx="1116092" cy="215444"/>
          </a:xfrm>
          <a:prstGeom prst="rect">
            <a:avLst/>
          </a:prstGeom>
          <a:solidFill>
            <a:schemeClr val="bg1"/>
          </a:solidFill>
        </p:spPr>
        <p:txBody>
          <a:bodyPr wrap="square">
            <a:spAutoFit/>
          </a:bodyPr>
          <a:lstStyle/>
          <a:p>
            <a:pPr algn="ctr"/>
            <a:r>
              <a:rPr lang="zh-CN" altLang="en-US" sz="800" dirty="0">
                <a:solidFill>
                  <a:schemeClr val="tx1">
                    <a:lumMod val="65000"/>
                    <a:lumOff val="35000"/>
                  </a:schemeClr>
                </a:solidFill>
                <a:latin typeface="Arial" panose="020B0604020202020204" pitchFamily="34" charset="0"/>
                <a:ea typeface="微软雅黑" panose="020B0503020204020204" charset="-122"/>
                <a:cs typeface="Arial Unicode MS" pitchFamily="34" charset="-122"/>
              </a:rPr>
              <a:t>邮件通知</a:t>
            </a:r>
            <a:endParaRPr lang="en-US" altLang="zh-CN" sz="800" dirty="0">
              <a:solidFill>
                <a:schemeClr val="tx1">
                  <a:lumMod val="65000"/>
                  <a:lumOff val="35000"/>
                </a:schemeClr>
              </a:solidFill>
              <a:latin typeface="Arial" panose="020B0604020202020204" pitchFamily="34" charset="0"/>
              <a:ea typeface="微软雅黑" panose="020B0503020204020204" charset="-122"/>
              <a:cs typeface="Arial Unicode MS" pitchFamily="34" charset="-122"/>
            </a:endParaRPr>
          </a:p>
        </p:txBody>
      </p:sp>
      <p:sp>
        <p:nvSpPr>
          <p:cNvPr id="51" name="矩形 50"/>
          <p:cNvSpPr/>
          <p:nvPr/>
        </p:nvSpPr>
        <p:spPr>
          <a:xfrm>
            <a:off x="8499262" y="5002352"/>
            <a:ext cx="1116092" cy="215444"/>
          </a:xfrm>
          <a:prstGeom prst="rect">
            <a:avLst/>
          </a:prstGeom>
          <a:solidFill>
            <a:schemeClr val="bg1"/>
          </a:solidFill>
        </p:spPr>
        <p:txBody>
          <a:bodyPr wrap="square">
            <a:spAutoFit/>
          </a:bodyPr>
          <a:lstStyle/>
          <a:p>
            <a:pPr algn="ctr"/>
            <a:r>
              <a:rPr lang="zh-CN" altLang="en-US" sz="800" dirty="0">
                <a:solidFill>
                  <a:schemeClr val="tx1">
                    <a:lumMod val="65000"/>
                    <a:lumOff val="35000"/>
                  </a:schemeClr>
                </a:solidFill>
                <a:latin typeface="Arial" panose="020B0604020202020204" pitchFamily="34" charset="0"/>
                <a:ea typeface="微软雅黑" panose="020B0503020204020204" charset="-122"/>
                <a:cs typeface="Arial Unicode MS" pitchFamily="34" charset="-122"/>
              </a:rPr>
              <a:t>服务号消息</a:t>
            </a:r>
            <a:endParaRPr lang="en-US" altLang="zh-CN" sz="800" dirty="0">
              <a:solidFill>
                <a:schemeClr val="tx1">
                  <a:lumMod val="65000"/>
                  <a:lumOff val="35000"/>
                </a:schemeClr>
              </a:solidFill>
              <a:latin typeface="Arial" panose="020B0604020202020204" pitchFamily="34" charset="0"/>
              <a:ea typeface="微软雅黑" panose="020B0503020204020204" charset="-122"/>
              <a:cs typeface="Arial Unicode MS" pitchFamily="34" charset="-122"/>
            </a:endParaRPr>
          </a:p>
        </p:txBody>
      </p:sp>
      <p:sp>
        <p:nvSpPr>
          <p:cNvPr id="66" name="Rectangle 35"/>
          <p:cNvSpPr>
            <a:spLocks noChangeArrowheads="1"/>
          </p:cNvSpPr>
          <p:nvPr/>
        </p:nvSpPr>
        <p:spPr bwMode="ltGray">
          <a:xfrm>
            <a:off x="5856207" y="1508409"/>
            <a:ext cx="5844518" cy="529350"/>
          </a:xfrm>
          <a:prstGeom prst="rect">
            <a:avLst/>
          </a:prstGeom>
          <a:solidFill>
            <a:srgbClr val="305EB6"/>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ltLang="zh-CN" sz="800" dirty="0">
              <a:gradFill>
                <a:gsLst>
                  <a:gs pos="0">
                    <a:schemeClr val="bg1">
                      <a:lumMod val="95000"/>
                    </a:schemeClr>
                  </a:gs>
                  <a:gs pos="100000">
                    <a:schemeClr val="bg1">
                      <a:lumMod val="95000"/>
                    </a:schemeClr>
                  </a:gs>
                </a:gsLst>
                <a:lin ang="16200000" scaled="0"/>
              </a:gradFill>
              <a:latin typeface="微软雅黑" panose="020B0503020204020204" charset="-122"/>
              <a:ea typeface="微软雅黑" panose="020B0503020204020204" charset="-122"/>
              <a:cs typeface="Arial Unicode MS" pitchFamily="34" charset="-122"/>
            </a:endParaRPr>
          </a:p>
        </p:txBody>
      </p:sp>
      <p:sp>
        <p:nvSpPr>
          <p:cNvPr id="67" name="文本框 207"/>
          <p:cNvSpPr txBox="1"/>
          <p:nvPr/>
        </p:nvSpPr>
        <p:spPr>
          <a:xfrm>
            <a:off x="5953904" y="1584005"/>
            <a:ext cx="800220" cy="276999"/>
          </a:xfrm>
          <a:prstGeom prst="rect">
            <a:avLst/>
          </a:prstGeom>
          <a:noFill/>
        </p:spPr>
        <p:txBody>
          <a:bodyPr wrap="none" rtlCol="0">
            <a:spAutoFit/>
          </a:bodyPr>
          <a:lstStyle/>
          <a:p>
            <a:r>
              <a:rPr kumimoji="1" lang="zh-CN" altLang="en-US" sz="1200" b="1" dirty="0">
                <a:solidFill>
                  <a:schemeClr val="bg1"/>
                </a:solidFill>
                <a:latin typeface="Arial" panose="020B0604020202020204" pitchFamily="34" charset="0"/>
                <a:ea typeface="微软雅黑" panose="020B0503020204020204" charset="-122"/>
                <a:cs typeface="微软雅黑" panose="020B0503020204020204" charset="-122"/>
              </a:rPr>
              <a:t>内部登录</a:t>
            </a:r>
            <a:endParaRPr kumimoji="1" lang="zh-CN" altLang="en-US" sz="1200" b="1" dirty="0">
              <a:solidFill>
                <a:schemeClr val="bg1"/>
              </a:solidFill>
              <a:latin typeface="Arial" panose="020B0604020202020204" pitchFamily="34" charset="0"/>
              <a:ea typeface="微软雅黑" panose="020B0503020204020204" charset="-122"/>
              <a:cs typeface="微软雅黑" panose="020B0503020204020204" charset="-122"/>
            </a:endParaRPr>
          </a:p>
        </p:txBody>
      </p:sp>
      <p:sp>
        <p:nvSpPr>
          <p:cNvPr id="68" name="矩形 67"/>
          <p:cNvSpPr/>
          <p:nvPr/>
        </p:nvSpPr>
        <p:spPr>
          <a:xfrm>
            <a:off x="6789191" y="1615753"/>
            <a:ext cx="1524268" cy="215444"/>
          </a:xfrm>
          <a:prstGeom prst="rect">
            <a:avLst/>
          </a:prstGeom>
          <a:solidFill>
            <a:schemeClr val="bg1">
              <a:lumMod val="95000"/>
            </a:schemeClr>
          </a:solidFill>
        </p:spPr>
        <p:txBody>
          <a:bodyPr wrap="square">
            <a:spAutoFit/>
          </a:bodyPr>
          <a:lstStyle/>
          <a:p>
            <a:pPr algn="ctr"/>
            <a:r>
              <a:rPr lang="en-US" altLang="zh-CN" sz="800" dirty="0" err="1">
                <a:solidFill>
                  <a:schemeClr val="tx1">
                    <a:lumMod val="75000"/>
                    <a:lumOff val="25000"/>
                  </a:schemeClr>
                </a:solidFill>
                <a:latin typeface="Arial" panose="020B0604020202020204" pitchFamily="34" charset="0"/>
                <a:ea typeface="微软雅黑" panose="020B0503020204020204" charset="-122"/>
                <a:cs typeface="Arial Unicode MS" pitchFamily="34" charset="-122"/>
              </a:rPr>
              <a:t>Formtalk</a:t>
            </a:r>
            <a:r>
              <a:rPr lang="zh-CN" altLang="en-US" sz="80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2"/>
              </a:rPr>
              <a:t>微信服务号</a:t>
            </a:r>
            <a:endParaRPr lang="en-US" altLang="zh-CN" sz="80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2"/>
            </a:endParaRPr>
          </a:p>
        </p:txBody>
      </p:sp>
      <p:sp>
        <p:nvSpPr>
          <p:cNvPr id="69" name="矩形 68"/>
          <p:cNvSpPr/>
          <p:nvPr/>
        </p:nvSpPr>
        <p:spPr>
          <a:xfrm>
            <a:off x="10112415" y="1615753"/>
            <a:ext cx="1023145" cy="215444"/>
          </a:xfrm>
          <a:prstGeom prst="rect">
            <a:avLst/>
          </a:prstGeom>
          <a:solidFill>
            <a:schemeClr val="bg1">
              <a:lumMod val="95000"/>
            </a:schemeClr>
          </a:solidFill>
        </p:spPr>
        <p:txBody>
          <a:bodyPr wrap="square">
            <a:spAutoFit/>
          </a:bodyPr>
          <a:lstStyle/>
          <a:p>
            <a:pPr algn="ctr"/>
            <a:r>
              <a:rPr lang="en-US" altLang="zh-CN" sz="80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2"/>
              </a:rPr>
              <a:t>PC WEB</a:t>
            </a:r>
            <a:endParaRPr lang="en-US" altLang="zh-CN" sz="80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2"/>
            </a:endParaRPr>
          </a:p>
        </p:txBody>
      </p:sp>
      <p:sp>
        <p:nvSpPr>
          <p:cNvPr id="70" name="矩形 69"/>
          <p:cNvSpPr/>
          <p:nvPr/>
        </p:nvSpPr>
        <p:spPr>
          <a:xfrm>
            <a:off x="8682763" y="1615753"/>
            <a:ext cx="1057132" cy="215444"/>
          </a:xfrm>
          <a:prstGeom prst="rect">
            <a:avLst/>
          </a:prstGeom>
          <a:solidFill>
            <a:schemeClr val="bg1">
              <a:lumMod val="95000"/>
            </a:schemeClr>
          </a:solidFill>
        </p:spPr>
        <p:txBody>
          <a:bodyPr wrap="square">
            <a:spAutoFit/>
          </a:bodyPr>
          <a:lstStyle/>
          <a:p>
            <a:pPr algn="ctr"/>
            <a:r>
              <a:rPr lang="zh-CN" altLang="en-US" sz="80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2"/>
              </a:rPr>
              <a:t>企业微信</a:t>
            </a:r>
            <a:endParaRPr lang="en-US" altLang="zh-CN" sz="80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2"/>
            </a:endParaRPr>
          </a:p>
        </p:txBody>
      </p:sp>
      <p:sp>
        <p:nvSpPr>
          <p:cNvPr id="71" name="Rectangle 35"/>
          <p:cNvSpPr>
            <a:spLocks noChangeArrowheads="1"/>
          </p:cNvSpPr>
          <p:nvPr/>
        </p:nvSpPr>
        <p:spPr bwMode="ltGray">
          <a:xfrm>
            <a:off x="1303488" y="1507427"/>
            <a:ext cx="4511997" cy="532712"/>
          </a:xfrm>
          <a:prstGeom prst="rect">
            <a:avLst/>
          </a:prstGeom>
          <a:solidFill>
            <a:srgbClr val="305EB6"/>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ltLang="zh-CN" sz="800" dirty="0">
              <a:gradFill>
                <a:gsLst>
                  <a:gs pos="0">
                    <a:schemeClr val="bg1">
                      <a:lumMod val="95000"/>
                    </a:schemeClr>
                  </a:gs>
                  <a:gs pos="100000">
                    <a:schemeClr val="bg1">
                      <a:lumMod val="95000"/>
                    </a:schemeClr>
                  </a:gs>
                </a:gsLst>
                <a:lin ang="16200000" scaled="0"/>
              </a:gradFill>
              <a:latin typeface="微软雅黑" panose="020B0503020204020204" charset="-122"/>
              <a:ea typeface="微软雅黑" panose="020B0503020204020204" charset="-122"/>
              <a:cs typeface="Arial Unicode MS" pitchFamily="34" charset="-122"/>
            </a:endParaRPr>
          </a:p>
        </p:txBody>
      </p:sp>
      <p:sp>
        <p:nvSpPr>
          <p:cNvPr id="72" name="文本框 197"/>
          <p:cNvSpPr txBox="1"/>
          <p:nvPr/>
        </p:nvSpPr>
        <p:spPr>
          <a:xfrm>
            <a:off x="1326756" y="1602526"/>
            <a:ext cx="954107" cy="276999"/>
          </a:xfrm>
          <a:prstGeom prst="rect">
            <a:avLst/>
          </a:prstGeom>
          <a:noFill/>
        </p:spPr>
        <p:txBody>
          <a:bodyPr wrap="none" rtlCol="0">
            <a:spAutoFit/>
          </a:bodyPr>
          <a:lstStyle/>
          <a:p>
            <a:r>
              <a:rPr kumimoji="1" lang="zh-CN" altLang="en-US" sz="1200" b="1" dirty="0">
                <a:solidFill>
                  <a:schemeClr val="bg1"/>
                </a:solidFill>
                <a:latin typeface="Arial" panose="020B0604020202020204" pitchFamily="34" charset="0"/>
                <a:ea typeface="微软雅黑" panose="020B0503020204020204" charset="-122"/>
                <a:cs typeface="微软雅黑" panose="020B0503020204020204" charset="-122"/>
              </a:rPr>
              <a:t>外部访问端</a:t>
            </a:r>
            <a:endParaRPr kumimoji="1" lang="zh-CN" altLang="en-US" sz="1200" b="1" dirty="0">
              <a:solidFill>
                <a:schemeClr val="bg1"/>
              </a:solidFill>
              <a:latin typeface="Arial" panose="020B0604020202020204" pitchFamily="34" charset="0"/>
              <a:ea typeface="微软雅黑" panose="020B0503020204020204" charset="-122"/>
              <a:cs typeface="微软雅黑" panose="020B0503020204020204" charset="-122"/>
            </a:endParaRPr>
          </a:p>
        </p:txBody>
      </p:sp>
      <p:sp>
        <p:nvSpPr>
          <p:cNvPr id="73" name="矩形 72"/>
          <p:cNvSpPr/>
          <p:nvPr/>
        </p:nvSpPr>
        <p:spPr>
          <a:xfrm>
            <a:off x="2329712" y="1615047"/>
            <a:ext cx="1023145" cy="215444"/>
          </a:xfrm>
          <a:prstGeom prst="rect">
            <a:avLst/>
          </a:prstGeom>
          <a:solidFill>
            <a:schemeClr val="bg1">
              <a:lumMod val="95000"/>
            </a:schemeClr>
          </a:solidFill>
        </p:spPr>
        <p:txBody>
          <a:bodyPr wrap="square">
            <a:spAutoFit/>
          </a:bodyPr>
          <a:lstStyle/>
          <a:p>
            <a:pPr algn="ctr"/>
            <a:r>
              <a:rPr lang="zh-CN" altLang="en-US" sz="80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2"/>
              </a:rPr>
              <a:t>二维码</a:t>
            </a:r>
            <a:endParaRPr lang="en-US" altLang="zh-CN" sz="80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2"/>
            </a:endParaRPr>
          </a:p>
        </p:txBody>
      </p:sp>
      <p:sp>
        <p:nvSpPr>
          <p:cNvPr id="74" name="矩形 73"/>
          <p:cNvSpPr/>
          <p:nvPr/>
        </p:nvSpPr>
        <p:spPr>
          <a:xfrm>
            <a:off x="3539004" y="1615047"/>
            <a:ext cx="1023145" cy="215444"/>
          </a:xfrm>
          <a:prstGeom prst="rect">
            <a:avLst/>
          </a:prstGeom>
          <a:solidFill>
            <a:schemeClr val="bg1">
              <a:lumMod val="95000"/>
            </a:schemeClr>
          </a:solidFill>
        </p:spPr>
        <p:txBody>
          <a:bodyPr wrap="square">
            <a:spAutoFit/>
          </a:bodyPr>
          <a:lstStyle/>
          <a:p>
            <a:pPr algn="ctr"/>
            <a:r>
              <a:rPr lang="zh-CN" altLang="en-US" sz="80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2"/>
              </a:rPr>
              <a:t>自有服务号</a:t>
            </a:r>
            <a:endParaRPr lang="en-US" altLang="zh-CN" sz="80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2"/>
            </a:endParaRPr>
          </a:p>
        </p:txBody>
      </p:sp>
      <p:sp>
        <p:nvSpPr>
          <p:cNvPr id="75" name="矩形 74"/>
          <p:cNvSpPr/>
          <p:nvPr/>
        </p:nvSpPr>
        <p:spPr>
          <a:xfrm>
            <a:off x="4748297" y="1615047"/>
            <a:ext cx="1023145" cy="215444"/>
          </a:xfrm>
          <a:prstGeom prst="rect">
            <a:avLst/>
          </a:prstGeom>
          <a:solidFill>
            <a:schemeClr val="bg1">
              <a:lumMod val="95000"/>
            </a:schemeClr>
          </a:solidFill>
        </p:spPr>
        <p:txBody>
          <a:bodyPr wrap="square">
            <a:spAutoFit/>
          </a:bodyPr>
          <a:lstStyle/>
          <a:p>
            <a:pPr algn="ctr"/>
            <a:r>
              <a:rPr lang="zh-CN" altLang="en-US" sz="80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2"/>
              </a:rPr>
              <a:t>小程序</a:t>
            </a:r>
            <a:endParaRPr lang="en-US" altLang="zh-CN" sz="80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2"/>
            </a:endParaRPr>
          </a:p>
        </p:txBody>
      </p:sp>
      <p:sp>
        <p:nvSpPr>
          <p:cNvPr id="87" name="矩形 86"/>
          <p:cNvSpPr/>
          <p:nvPr/>
        </p:nvSpPr>
        <p:spPr>
          <a:xfrm>
            <a:off x="7076806" y="2224545"/>
            <a:ext cx="1096484" cy="31368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100" dirty="0">
              <a:solidFill>
                <a:schemeClr val="bg1"/>
              </a:solidFill>
              <a:latin typeface="微软雅黑" panose="020B0503020204020204" charset="-122"/>
              <a:ea typeface="微软雅黑" panose="020B0503020204020204" charset="-122"/>
            </a:endParaRPr>
          </a:p>
        </p:txBody>
      </p:sp>
      <p:sp>
        <p:nvSpPr>
          <p:cNvPr id="88" name="矩形 87"/>
          <p:cNvSpPr/>
          <p:nvPr/>
        </p:nvSpPr>
        <p:spPr>
          <a:xfrm>
            <a:off x="7186734" y="2299862"/>
            <a:ext cx="825867" cy="246221"/>
          </a:xfrm>
          <a:prstGeom prst="rect">
            <a:avLst/>
          </a:prstGeom>
        </p:spPr>
        <p:txBody>
          <a:bodyPr wrap="none">
            <a:spAutoFit/>
          </a:bodyPr>
          <a:lstStyle/>
          <a:p>
            <a:pPr algn="ctr"/>
            <a:r>
              <a:rPr lang="zh-CN" altLang="en-US" sz="1000" b="1" dirty="0">
                <a:solidFill>
                  <a:schemeClr val="bg1"/>
                </a:solidFill>
                <a:latin typeface="Arial" panose="020B0604020202020204" pitchFamily="34" charset="0"/>
                <a:ea typeface="微软雅黑" panose="020B0503020204020204" charset="-122"/>
                <a:cs typeface="Arial Unicode MS" pitchFamily="34" charset="-122"/>
              </a:rPr>
              <a:t>知识库管理</a:t>
            </a:r>
            <a:endParaRPr lang="en-US" altLang="zh-CN" sz="1000" b="1" dirty="0">
              <a:solidFill>
                <a:schemeClr val="bg1"/>
              </a:solidFill>
              <a:latin typeface="Arial" panose="020B0604020202020204" pitchFamily="34" charset="0"/>
              <a:ea typeface="微软雅黑" panose="020B0503020204020204" charset="-122"/>
              <a:cs typeface="Arial Unicode MS" pitchFamily="34" charset="-122"/>
            </a:endParaRPr>
          </a:p>
        </p:txBody>
      </p:sp>
      <p:sp>
        <p:nvSpPr>
          <p:cNvPr id="89" name="文本框 233"/>
          <p:cNvSpPr txBox="1"/>
          <p:nvPr/>
        </p:nvSpPr>
        <p:spPr>
          <a:xfrm>
            <a:off x="7016571" y="2608403"/>
            <a:ext cx="1127233" cy="1387944"/>
          </a:xfrm>
          <a:prstGeom prst="rect">
            <a:avLst/>
          </a:prstGeom>
          <a:noFill/>
        </p:spPr>
        <p:txBody>
          <a:bodyPr wrap="none" rtlCol="0">
            <a:spAutoFit/>
          </a:bodyPr>
          <a:lstStyle/>
          <a:p>
            <a:pPr algn="ctr" fontAlgn="base">
              <a:lnSpc>
                <a:spcPts val="900"/>
              </a:lnSpc>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rPr>
              <a:t>设备文档</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endParaRPr>
          </a:p>
          <a:p>
            <a:pPr algn="ctr" fontAlgn="base">
              <a:lnSpc>
                <a:spcPts val="900"/>
              </a:lnSpc>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rPr>
              <a:t>备件知识库</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endParaRPr>
          </a:p>
          <a:p>
            <a:pPr algn="ctr" fontAlgn="base">
              <a:lnSpc>
                <a:spcPts val="900"/>
              </a:lnSpc>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rPr>
              <a:t>经验知识库</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endParaRPr>
          </a:p>
          <a:p>
            <a:pPr algn="ctr" fontAlgn="base">
              <a:lnSpc>
                <a:spcPts val="900"/>
              </a:lnSpc>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rPr>
              <a:t>保养知识库</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endParaRPr>
          </a:p>
          <a:p>
            <a:pPr algn="ctr" fontAlgn="base">
              <a:lnSpc>
                <a:spcPts val="900"/>
              </a:lnSpc>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rPr>
              <a:t>维修知识库</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endParaRPr>
          </a:p>
          <a:p>
            <a:pPr algn="ctr" fontAlgn="base">
              <a:lnSpc>
                <a:spcPts val="900"/>
              </a:lnSpc>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rPr>
              <a:t>点检知识库</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endParaRPr>
          </a:p>
          <a:p>
            <a:pPr algn="ctr" fontAlgn="base">
              <a:lnSpc>
                <a:spcPts val="900"/>
              </a:lnSpc>
              <a:spcBef>
                <a:spcPct val="50000"/>
              </a:spcBef>
              <a:spcAft>
                <a:spcPct val="0"/>
              </a:spcAft>
              <a:buClr>
                <a:srgbClr val="F0AB00"/>
              </a:buClr>
              <a:buSzPct val="80000"/>
            </a:pPr>
            <a:r>
              <a:rPr lang="zh-CN" altLang="en-US"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rPr>
              <a:t>智慧运维机器人</a:t>
            </a:r>
            <a:endParaRPr lang="en-US" altLang="zh-CN" sz="1050" kern="0" dirty="0">
              <a:solidFill>
                <a:schemeClr val="tx1">
                  <a:lumMod val="75000"/>
                  <a:lumOff val="25000"/>
                </a:schemeClr>
              </a:solidFill>
              <a:latin typeface="Arial" panose="020B0604020202020204" pitchFamily="34" charset="0"/>
              <a:ea typeface="微软雅黑" panose="020B0503020204020204" charset="-122"/>
              <a:cs typeface="Arial Unicode MS" pitchFamily="34" charset="-128"/>
            </a:endParaRPr>
          </a:p>
        </p:txBody>
      </p:sp>
      <p:sp>
        <p:nvSpPr>
          <p:cNvPr id="52" name="圆角矩形 40"/>
          <p:cNvSpPr/>
          <p:nvPr/>
        </p:nvSpPr>
        <p:spPr>
          <a:xfrm>
            <a:off x="1247501" y="5503203"/>
            <a:ext cx="10445013" cy="391208"/>
          </a:xfrm>
          <a:prstGeom prst="roundRect">
            <a:avLst>
              <a:gd name="adj" fmla="val 11463"/>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auto">
              <a:spcBef>
                <a:spcPts val="0"/>
              </a:spcBef>
              <a:spcAft>
                <a:spcPts val="0"/>
              </a:spcAft>
              <a:defRPr/>
            </a:pPr>
            <a:r>
              <a:rPr kumimoji="1" lang="zh-CN" altLang="en-US" sz="1400" b="1" kern="0" dirty="0">
                <a:solidFill>
                  <a:schemeClr val="bg1"/>
                </a:solidFill>
                <a:latin typeface="Arial" panose="020B0604020202020204" pitchFamily="34" charset="0"/>
                <a:ea typeface="微软雅黑" panose="020B0503020204020204" charset="-122"/>
                <a:cs typeface="微软雅黑" panose="020B0503020204020204" charset="-122"/>
                <a:sym typeface="微软雅黑" panose="020B0503020204020204" charset="-122"/>
              </a:rPr>
              <a:t>协同运营平台</a:t>
            </a:r>
            <a:r>
              <a:rPr kumimoji="1" lang="en-US" altLang="zh-CN" sz="1400" b="1" kern="0" dirty="0">
                <a:solidFill>
                  <a:schemeClr val="bg1"/>
                </a:solidFill>
                <a:latin typeface="Arial" panose="020B0604020202020204" pitchFamily="34" charset="0"/>
                <a:ea typeface="微软雅黑" panose="020B0503020204020204" charset="-122"/>
                <a:cs typeface="微软雅黑" panose="020B0503020204020204" charset="-122"/>
                <a:sym typeface="微软雅黑" panose="020B0503020204020204" charset="-122"/>
              </a:rPr>
              <a:t>COP</a:t>
            </a:r>
            <a:endParaRPr kumimoji="1" lang="en-US" altLang="zh-CN" sz="1400" b="1" kern="0" dirty="0">
              <a:solidFill>
                <a:schemeClr val="bg1"/>
              </a:solidFill>
              <a:latin typeface="Arial" panose="020B0604020202020204" pitchFamily="34" charset="0"/>
              <a:ea typeface="微软雅黑" panose="020B0503020204020204" charset="-122"/>
              <a:cs typeface="微软雅黑" panose="020B0503020204020204" charset="-122"/>
              <a:sym typeface="微软雅黑" panose="020B0503020204020204" charset="-122"/>
            </a:endParaRPr>
          </a:p>
        </p:txBody>
      </p:sp>
      <p:sp>
        <p:nvSpPr>
          <p:cNvPr id="53" name="矩形 134"/>
          <p:cNvSpPr/>
          <p:nvPr/>
        </p:nvSpPr>
        <p:spPr>
          <a:xfrm>
            <a:off x="486000" y="5505018"/>
            <a:ext cx="650831" cy="389393"/>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spcAft>
                <a:spcPct val="0"/>
              </a:spcAft>
            </a:pPr>
            <a:r>
              <a:rPr lang="zh-CN" altLang="en-US" sz="1200" dirty="0">
                <a:solidFill>
                  <a:srgbClr val="FFFFFF"/>
                </a:solidFill>
                <a:latin typeface="Arial" panose="020B0604020202020204" pitchFamily="34" charset="0"/>
                <a:ea typeface="微软雅黑" panose="020B0503020204020204" charset="-122"/>
              </a:rPr>
              <a:t>支撑层</a:t>
            </a:r>
            <a:endParaRPr lang="en-US" altLang="zh-CN" sz="1200" dirty="0">
              <a:solidFill>
                <a:srgbClr val="FFFFFF"/>
              </a:solidFill>
              <a:latin typeface="Arial" panose="020B0604020202020204" pitchFamily="34" charset="0"/>
              <a:ea typeface="微软雅黑" panose="020B0503020204020204" charset="-122"/>
            </a:endParaRPr>
          </a:p>
        </p:txBody>
      </p:sp>
      <p:sp>
        <p:nvSpPr>
          <p:cNvPr id="54" name="矩形 134"/>
          <p:cNvSpPr/>
          <p:nvPr/>
        </p:nvSpPr>
        <p:spPr>
          <a:xfrm>
            <a:off x="496756" y="2129805"/>
            <a:ext cx="650831" cy="3284437"/>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spcAft>
                <a:spcPct val="0"/>
              </a:spcAft>
            </a:pPr>
            <a:r>
              <a:rPr lang="zh-CN" altLang="en-US" sz="1200" dirty="0">
                <a:solidFill>
                  <a:srgbClr val="FFFFFF"/>
                </a:solidFill>
                <a:latin typeface="Arial" panose="020B0604020202020204" pitchFamily="34" charset="0"/>
                <a:ea typeface="微软雅黑" panose="020B0503020204020204" charset="-122"/>
              </a:rPr>
              <a:t>应用层</a:t>
            </a:r>
            <a:endParaRPr lang="en-US" altLang="zh-CN" sz="1200" dirty="0">
              <a:solidFill>
                <a:srgbClr val="FFFFFF"/>
              </a:solidFill>
              <a:latin typeface="Arial" panose="020B0604020202020204" pitchFamily="34" charset="0"/>
              <a:ea typeface="微软雅黑" panose="020B0503020204020204" charset="-122"/>
            </a:endParaRPr>
          </a:p>
        </p:txBody>
      </p:sp>
      <p:sp>
        <p:nvSpPr>
          <p:cNvPr id="55" name="箭头: 左右 54"/>
          <p:cNvSpPr/>
          <p:nvPr/>
        </p:nvSpPr>
        <p:spPr>
          <a:xfrm>
            <a:off x="9906921" y="3063659"/>
            <a:ext cx="480533" cy="164890"/>
          </a:xfrm>
          <a:prstGeom prst="leftRightArrow">
            <a:avLst/>
          </a:prstGeom>
          <a:solidFill>
            <a:srgbClr val="45BF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endParaRPr lang="zh-CN" altLang="en-US" sz="1200">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56" name="矩形 55"/>
          <p:cNvSpPr/>
          <p:nvPr/>
        </p:nvSpPr>
        <p:spPr>
          <a:xfrm>
            <a:off x="483721" y="1507427"/>
            <a:ext cx="679211" cy="530332"/>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rPr>
              <a:t>展现层</a:t>
            </a:r>
            <a:endParaRPr kumimoji="0" lang="en-US" altLang="zh-CN" sz="12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Helvetica" pitchFamily="2" charset="0"/>
            </a:endParaRPr>
          </a:p>
        </p:txBody>
      </p:sp>
      <p:sp>
        <p:nvSpPr>
          <p:cNvPr id="2" name="箭头: 左右 1"/>
          <p:cNvSpPr/>
          <p:nvPr/>
        </p:nvSpPr>
        <p:spPr>
          <a:xfrm>
            <a:off x="9906920" y="4055737"/>
            <a:ext cx="480533" cy="164890"/>
          </a:xfrm>
          <a:prstGeom prst="leftRightArrow">
            <a:avLst/>
          </a:prstGeom>
          <a:solidFill>
            <a:srgbClr val="45BF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endParaRPr lang="zh-CN" altLang="en-US" sz="1200">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4" name="文本占位符 3"/>
          <p:cNvSpPr>
            <a:spLocks noGrp="1"/>
          </p:cNvSpPr>
          <p:nvPr>
            <p:ph type="body" sz="quarter" idx="13"/>
          </p:nvPr>
        </p:nvSpPr>
        <p:spPr/>
        <p:txBody>
          <a:bodyPr vert="horz" lIns="90000" tIns="46800" rIns="90000" bIns="46800" rtlCol="0">
            <a:noAutofit/>
          </a:bodyPr>
          <a:lstStyle/>
          <a:p>
            <a:r>
              <a:rPr lang="zh-CN" altLang="en-US" sz="2800" spc="0">
                <a:latin typeface="+mn-ea"/>
                <a:ea typeface="+mn-ea"/>
                <a:sym typeface="微软雅黑" panose="020B0503020204020204" charset="-122"/>
              </a:rPr>
              <a:t>运维管理 </a:t>
            </a:r>
            <a:r>
              <a:rPr lang="en-US" altLang="zh-CN" sz="2000" spc="0">
                <a:latin typeface="+mn-ea"/>
                <a:ea typeface="+mn-ea"/>
                <a:sym typeface="字魂105号-简雅黑" panose="00000500000000000000" pitchFamily="2" charset="-122"/>
              </a:rPr>
              <a:t>— </a:t>
            </a:r>
            <a:r>
              <a:rPr lang="zh-CN" altLang="en-US" sz="2000" spc="0">
                <a:latin typeface="+mn-ea"/>
                <a:ea typeface="+mn-ea"/>
                <a:sym typeface="字魂105号-简雅黑" panose="00000500000000000000" pitchFamily="2" charset="-122"/>
              </a:rPr>
              <a:t>功能框架</a:t>
            </a:r>
            <a:endParaRPr lang="zh-CN" altLang="en-US" sz="2000" spc="0">
              <a:latin typeface="+mn-ea"/>
              <a:ea typeface="+mn-ea"/>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矩形 66"/>
          <p:cNvSpPr/>
          <p:nvPr/>
        </p:nvSpPr>
        <p:spPr>
          <a:xfrm rot="5400000">
            <a:off x="4903951" y="-2751300"/>
            <a:ext cx="2384098" cy="12192000"/>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pic>
        <p:nvPicPr>
          <p:cNvPr id="127" name="图片 126"/>
          <p:cNvPicPr>
            <a:picLocks noChangeAspect="1"/>
          </p:cNvPicPr>
          <p:nvPr/>
        </p:nvPicPr>
        <p:blipFill rotWithShape="1">
          <a:blip r:embed="rId1" cstate="hqprint">
            <a:alphaModFix amt="12000"/>
          </a:blip>
          <a:srcRect/>
          <a:stretch>
            <a:fillRect/>
          </a:stretch>
        </p:blipFill>
        <p:spPr>
          <a:xfrm>
            <a:off x="-4" y="2152652"/>
            <a:ext cx="12192000" cy="2384098"/>
          </a:xfrm>
          <a:prstGeom prst="rect">
            <a:avLst/>
          </a:prstGeom>
        </p:spPr>
      </p:pic>
      <p:sp>
        <p:nvSpPr>
          <p:cNvPr id="125" name="矩形 124"/>
          <p:cNvSpPr/>
          <p:nvPr/>
        </p:nvSpPr>
        <p:spPr>
          <a:xfrm>
            <a:off x="545184" y="2690065"/>
            <a:ext cx="3974344" cy="1309269"/>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en-US" altLang="zh-CN" sz="7200" b="1" spc="300">
                <a:gradFill>
                  <a:gsLst>
                    <a:gs pos="41000">
                      <a:srgbClr val="FFFFFF"/>
                    </a:gs>
                    <a:gs pos="96000">
                      <a:srgbClr val="FFFFFF">
                        <a:lumMod val="85000"/>
                      </a:srgbClr>
                    </a:gs>
                  </a:gsLst>
                  <a:lin ang="5400000" scaled="0"/>
                </a:gradFill>
                <a:latin typeface="Arial" panose="020B0604020202020204" pitchFamily="34" charset="0"/>
                <a:ea typeface="微软雅黑" panose="020B0503020204020204" charset="-122"/>
              </a:rPr>
              <a:t>7</a:t>
            </a:r>
            <a:endParaRPr kumimoji="0" lang="zh-CN" altLang="en-US" sz="7200" b="1" i="0" u="none" strike="noStrike" kern="1200" cap="none" spc="300" normalizeH="0" baseline="0" noProof="0" dirty="0">
              <a:ln>
                <a:noFill/>
              </a:ln>
              <a:gradFill>
                <a:gsLst>
                  <a:gs pos="41000">
                    <a:srgbClr val="FFFFFF"/>
                  </a:gs>
                  <a:gs pos="96000">
                    <a:srgbClr val="FFFFFF">
                      <a:lumMod val="85000"/>
                    </a:srgbClr>
                  </a:gs>
                </a:gsLst>
                <a:lin ang="5400000" scaled="0"/>
              </a:gradFill>
              <a:effectLst/>
              <a:uLnTx/>
              <a:uFillTx/>
              <a:latin typeface="Arial" panose="020B0604020202020204" pitchFamily="34" charset="0"/>
              <a:ea typeface="微软雅黑" panose="020B0503020204020204" charset="-122"/>
              <a:cs typeface="+mn-cs"/>
            </a:endParaRPr>
          </a:p>
        </p:txBody>
      </p:sp>
      <p:sp>
        <p:nvSpPr>
          <p:cNvPr id="126" name="矩形 125"/>
          <p:cNvSpPr/>
          <p:nvPr/>
        </p:nvSpPr>
        <p:spPr>
          <a:xfrm>
            <a:off x="3582191" y="2551592"/>
            <a:ext cx="8446544" cy="132343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rPr>
              <a:t>生产管理</a:t>
            </a:r>
            <a:r>
              <a:rPr kumimoji="0" lang="en-US" altLang="zh-CN" sz="40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rPr>
              <a:t>MPS/MRP</a:t>
            </a:r>
            <a:r>
              <a:rPr lang="en-US" altLang="zh-CN" sz="4000" b="1">
                <a:solidFill>
                  <a:prstClr val="white"/>
                </a:solidFill>
                <a:latin typeface="Arial" panose="020B0604020202020204" pitchFamily="34" charset="0"/>
                <a:ea typeface="微软雅黑" panose="020B0503020204020204" charset="-122"/>
              </a:rPr>
              <a:t>/APS/MES</a:t>
            </a:r>
            <a:endParaRPr kumimoji="0" lang="en-US" altLang="zh-CN" sz="40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rPr>
              <a:t>（通常为</a:t>
            </a:r>
            <a:r>
              <a:rPr kumimoji="0" lang="en-US" altLang="zh-CN" sz="40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rPr>
              <a:t>ERP</a:t>
            </a:r>
            <a:r>
              <a:rPr kumimoji="0" lang="zh-CN" altLang="en-US" sz="40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rPr>
              <a:t>应用，需与</a:t>
            </a:r>
            <a:r>
              <a:rPr kumimoji="0" lang="en-US" altLang="zh-CN" sz="40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rPr>
              <a:t>ERP</a:t>
            </a:r>
            <a:r>
              <a:rPr kumimoji="0" lang="zh-CN" altLang="en-US" sz="40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rPr>
              <a:t>集成）</a:t>
            </a:r>
            <a:endParaRPr kumimoji="0" lang="en-US" altLang="zh-CN" sz="4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文本占位符 76"/>
          <p:cNvSpPr>
            <a:spLocks noGrp="1"/>
          </p:cNvSpPr>
          <p:nvPr>
            <p:ph type="body" sz="quarter" idx="13"/>
          </p:nvPr>
        </p:nvSpPr>
        <p:spPr/>
        <p:txBody>
          <a:bodyPr vert="horz" lIns="90000" tIns="46800" rIns="90000" bIns="46800" rtlCol="0">
            <a:noAutofit/>
          </a:bodyPr>
          <a:lstStyle/>
          <a:p>
            <a:r>
              <a:rPr lang="zh-CN" altLang="en-US" sz="2800" spc="0">
                <a:latin typeface="+mn-ea"/>
                <a:ea typeface="+mn-ea"/>
                <a:sym typeface="微软雅黑" panose="020B0503020204020204" charset="-122"/>
              </a:rPr>
              <a:t>生产管理 </a:t>
            </a:r>
            <a:r>
              <a:rPr lang="en-US" altLang="zh-CN" sz="2000" spc="0">
                <a:latin typeface="+mn-ea"/>
                <a:ea typeface="+mn-ea"/>
              </a:rPr>
              <a:t>— MES</a:t>
            </a:r>
            <a:r>
              <a:rPr lang="zh-CN" altLang="en-US" sz="2000" spc="0">
                <a:latin typeface="+mn-ea"/>
                <a:ea typeface="+mn-ea"/>
              </a:rPr>
              <a:t>典型应用场景</a:t>
            </a:r>
            <a:endParaRPr lang="zh-CN" altLang="en-US" sz="2000" spc="0">
              <a:latin typeface="+mn-ea"/>
              <a:ea typeface="+mn-ea"/>
            </a:endParaRPr>
          </a:p>
        </p:txBody>
      </p:sp>
      <p:grpSp>
        <p:nvGrpSpPr>
          <p:cNvPr id="76" name="组合 75"/>
          <p:cNvGrpSpPr/>
          <p:nvPr/>
        </p:nvGrpSpPr>
        <p:grpSpPr>
          <a:xfrm>
            <a:off x="232420" y="1673656"/>
            <a:ext cx="11699936" cy="4651058"/>
            <a:chOff x="1045220" y="1515612"/>
            <a:chExt cx="10101560" cy="4651058"/>
          </a:xfrm>
        </p:grpSpPr>
        <p:sp>
          <p:nvSpPr>
            <p:cNvPr id="3" name="圆角矩形 4"/>
            <p:cNvSpPr/>
            <p:nvPr/>
          </p:nvSpPr>
          <p:spPr>
            <a:xfrm>
              <a:off x="1737041" y="2725432"/>
              <a:ext cx="717316" cy="427166"/>
            </a:xfrm>
            <a:prstGeom prst="roundRect">
              <a:avLst/>
            </a:prstGeom>
            <a:solidFill>
              <a:srgbClr val="0070C0"/>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lnSpc>
                  <a:spcPct val="120000"/>
                </a:lnSpc>
                <a:defRPr/>
              </a:pPr>
              <a:r>
                <a:rPr lang="zh-CN" altLang="en-US" sz="1100" dirty="0">
                  <a:solidFill>
                    <a:schemeClr val="bg1"/>
                  </a:solidFill>
                  <a:latin typeface="Arial" panose="020B0604020202020204" pitchFamily="34" charset="0"/>
                  <a:ea typeface="微软雅黑" panose="020B0503020204020204" charset="-122"/>
                  <a:cs typeface="+mn-ea"/>
                  <a:sym typeface="+mn-lt"/>
                </a:rPr>
                <a:t>原材料标签打印</a:t>
              </a:r>
              <a:endParaRPr lang="zh-CN" altLang="en-US" sz="1100" dirty="0">
                <a:solidFill>
                  <a:schemeClr val="bg1"/>
                </a:solidFill>
                <a:latin typeface="Arial" panose="020B0604020202020204" pitchFamily="34" charset="0"/>
                <a:ea typeface="微软雅黑" panose="020B0503020204020204" charset="-122"/>
                <a:cs typeface="+mn-ea"/>
                <a:sym typeface="+mn-lt"/>
              </a:endParaRPr>
            </a:p>
          </p:txBody>
        </p:sp>
        <p:sp>
          <p:nvSpPr>
            <p:cNvPr id="4" name="线形标注 2(带边框和强调线) 4"/>
            <p:cNvSpPr/>
            <p:nvPr/>
          </p:nvSpPr>
          <p:spPr>
            <a:xfrm>
              <a:off x="1982862" y="1983936"/>
              <a:ext cx="680779" cy="376121"/>
            </a:xfrm>
            <a:prstGeom prst="accentBorderCallout2">
              <a:avLst>
                <a:gd name="adj1" fmla="val 32260"/>
                <a:gd name="adj2" fmla="val 109647"/>
                <a:gd name="adj3" fmla="val 34511"/>
                <a:gd name="adj4" fmla="val 128331"/>
                <a:gd name="adj5" fmla="val 294874"/>
                <a:gd name="adj6" fmla="val 146964"/>
              </a:avLst>
            </a:prstGeom>
            <a:no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20000"/>
                </a:lnSpc>
                <a:defRPr/>
              </a:pPr>
              <a:r>
                <a:rPr lang="zh-CN" altLang="en-US" sz="1000" dirty="0">
                  <a:solidFill>
                    <a:schemeClr val="tx1"/>
                  </a:solidFill>
                  <a:latin typeface="Arial" panose="020B0604020202020204" pitchFamily="34" charset="0"/>
                  <a:ea typeface="微软雅黑" panose="020B0503020204020204" charset="-122"/>
                  <a:cs typeface="+mn-ea"/>
                  <a:sym typeface="+mn-lt"/>
                </a:rPr>
                <a:t>物料待验状态</a:t>
              </a:r>
              <a:endParaRPr lang="zh-CN" altLang="en-US" sz="1000" dirty="0">
                <a:solidFill>
                  <a:schemeClr val="tx1"/>
                </a:solidFill>
                <a:latin typeface="Arial" panose="020B0604020202020204" pitchFamily="34" charset="0"/>
                <a:ea typeface="微软雅黑" panose="020B0503020204020204" charset="-122"/>
                <a:cs typeface="+mn-ea"/>
                <a:sym typeface="+mn-lt"/>
              </a:endParaRPr>
            </a:p>
          </p:txBody>
        </p:sp>
        <p:sp>
          <p:nvSpPr>
            <p:cNvPr id="5" name="圆角矩形 6"/>
            <p:cNvSpPr/>
            <p:nvPr/>
          </p:nvSpPr>
          <p:spPr>
            <a:xfrm>
              <a:off x="2682447" y="2725432"/>
              <a:ext cx="758690" cy="427166"/>
            </a:xfrm>
            <a:prstGeom prst="roundRect">
              <a:avLst/>
            </a:prstGeom>
            <a:solidFill>
              <a:srgbClr val="0070C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120000"/>
                </a:lnSpc>
                <a:defRPr/>
              </a:pPr>
              <a:r>
                <a:rPr lang="zh-CN" altLang="en-US" sz="1000" dirty="0">
                  <a:latin typeface="Arial" panose="020B0604020202020204" pitchFamily="34" charset="0"/>
                  <a:ea typeface="微软雅黑" panose="020B0503020204020204" charset="-122"/>
                  <a:cs typeface="+mn-ea"/>
                  <a:sym typeface="+mn-lt"/>
                </a:rPr>
                <a:t>粘贴</a:t>
              </a:r>
              <a:endParaRPr lang="zh-CN" altLang="en-US" sz="1000" dirty="0">
                <a:latin typeface="Arial" panose="020B0604020202020204" pitchFamily="34" charset="0"/>
                <a:ea typeface="微软雅黑" panose="020B0503020204020204" charset="-122"/>
                <a:cs typeface="+mn-ea"/>
                <a:sym typeface="+mn-lt"/>
              </a:endParaRPr>
            </a:p>
            <a:p>
              <a:pPr algn="ctr" eaLnBrk="1" hangingPunct="1">
                <a:lnSpc>
                  <a:spcPct val="120000"/>
                </a:lnSpc>
                <a:defRPr/>
              </a:pPr>
              <a:r>
                <a:rPr lang="en-US" altLang="zh-CN" sz="1000" dirty="0">
                  <a:latin typeface="Arial" panose="020B0604020202020204" pitchFamily="34" charset="0"/>
                  <a:ea typeface="微软雅黑" panose="020B0503020204020204" charset="-122"/>
                  <a:cs typeface="+mn-ea"/>
                  <a:sym typeface="+mn-lt"/>
                </a:rPr>
                <a:t>(</a:t>
              </a:r>
              <a:r>
                <a:rPr lang="zh-CN" altLang="en-US" sz="1000" dirty="0">
                  <a:latin typeface="Arial" panose="020B0604020202020204" pitchFamily="34" charset="0"/>
                  <a:ea typeface="微软雅黑" panose="020B0503020204020204" charset="-122"/>
                  <a:cs typeface="+mn-ea"/>
                  <a:sym typeface="+mn-lt"/>
                </a:rPr>
                <a:t>厂商粘贴</a:t>
              </a:r>
              <a:r>
                <a:rPr lang="en-US" altLang="zh-CN" sz="1000" dirty="0">
                  <a:latin typeface="Arial" panose="020B0604020202020204" pitchFamily="34" charset="0"/>
                  <a:ea typeface="微软雅黑" panose="020B0503020204020204" charset="-122"/>
                  <a:cs typeface="+mn-ea"/>
                  <a:sym typeface="+mn-lt"/>
                </a:rPr>
                <a:t>)</a:t>
              </a:r>
              <a:endParaRPr lang="zh-CN" altLang="en-US" sz="1000" dirty="0">
                <a:latin typeface="Arial" panose="020B0604020202020204" pitchFamily="34" charset="0"/>
                <a:ea typeface="微软雅黑" panose="020B0503020204020204" charset="-122"/>
                <a:cs typeface="+mn-ea"/>
                <a:sym typeface="+mn-lt"/>
              </a:endParaRPr>
            </a:p>
          </p:txBody>
        </p:sp>
        <p:cxnSp>
          <p:nvCxnSpPr>
            <p:cNvPr id="6" name="直接箭头连接符 6"/>
            <p:cNvCxnSpPr>
              <a:stCxn id="3" idx="3"/>
              <a:endCxn id="5" idx="1"/>
            </p:cNvCxnSpPr>
            <p:nvPr/>
          </p:nvCxnSpPr>
          <p:spPr>
            <a:xfrm>
              <a:off x="2454356" y="2939015"/>
              <a:ext cx="22809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圆角矩形 8"/>
            <p:cNvSpPr/>
            <p:nvPr/>
          </p:nvSpPr>
          <p:spPr>
            <a:xfrm>
              <a:off x="3623557" y="2719522"/>
              <a:ext cx="732092" cy="427166"/>
            </a:xfrm>
            <a:prstGeom prst="roundRect">
              <a:avLst/>
            </a:prstGeom>
            <a:solidFill>
              <a:srgbClr val="0070C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120000"/>
                </a:lnSpc>
                <a:defRPr/>
              </a:pPr>
              <a:r>
                <a:rPr lang="zh-CN" altLang="en-US" sz="1100" dirty="0">
                  <a:latin typeface="Arial" panose="020B0604020202020204" pitchFamily="34" charset="0"/>
                  <a:ea typeface="微软雅黑" panose="020B0503020204020204" charset="-122"/>
                  <a:cs typeface="+mn-ea"/>
                  <a:sym typeface="+mn-lt"/>
                </a:rPr>
                <a:t>检验</a:t>
              </a:r>
              <a:endParaRPr lang="zh-CN" altLang="en-US" sz="1100" dirty="0">
                <a:latin typeface="Arial" panose="020B0604020202020204" pitchFamily="34" charset="0"/>
                <a:ea typeface="微软雅黑" panose="020B0503020204020204" charset="-122"/>
                <a:cs typeface="+mn-ea"/>
                <a:sym typeface="+mn-lt"/>
              </a:endParaRPr>
            </a:p>
          </p:txBody>
        </p:sp>
        <p:sp>
          <p:nvSpPr>
            <p:cNvPr id="8" name="线形标注 2(带边框和强调线) 9"/>
            <p:cNvSpPr/>
            <p:nvPr/>
          </p:nvSpPr>
          <p:spPr>
            <a:xfrm>
              <a:off x="2323251" y="1525877"/>
              <a:ext cx="914511" cy="365912"/>
            </a:xfrm>
            <a:prstGeom prst="accentBorderCallout2">
              <a:avLst>
                <a:gd name="adj1" fmla="val 32260"/>
                <a:gd name="adj2" fmla="val 109647"/>
                <a:gd name="adj3" fmla="val 34511"/>
                <a:gd name="adj4" fmla="val 128331"/>
                <a:gd name="adj5" fmla="val 340822"/>
                <a:gd name="adj6" fmla="val 182784"/>
              </a:avLst>
            </a:prstGeom>
            <a:no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ct val="120000"/>
                </a:lnSpc>
                <a:defRPr/>
              </a:pPr>
              <a:r>
                <a:rPr lang="en-US" altLang="zh-CN" sz="1000" dirty="0">
                  <a:solidFill>
                    <a:schemeClr val="tx1"/>
                  </a:solidFill>
                  <a:latin typeface="Arial" panose="020B0604020202020204" pitchFamily="34" charset="0"/>
                  <a:ea typeface="微软雅黑" panose="020B0503020204020204" charset="-122"/>
                  <a:cs typeface="+mn-ea"/>
                  <a:sym typeface="+mn-lt"/>
                </a:rPr>
                <a:t>NG:</a:t>
              </a:r>
              <a:r>
                <a:rPr lang="zh-CN" altLang="en-US" sz="1000" dirty="0">
                  <a:solidFill>
                    <a:schemeClr val="tx1"/>
                  </a:solidFill>
                  <a:latin typeface="Arial" panose="020B0604020202020204" pitchFamily="34" charset="0"/>
                  <a:ea typeface="微软雅黑" panose="020B0503020204020204" charset="-122"/>
                  <a:cs typeface="+mn-ea"/>
                  <a:sym typeface="+mn-lt"/>
                </a:rPr>
                <a:t>退回</a:t>
              </a:r>
              <a:endParaRPr lang="en-US" altLang="zh-CN" sz="1000" dirty="0">
                <a:solidFill>
                  <a:schemeClr val="tx1"/>
                </a:solidFill>
                <a:latin typeface="Arial" panose="020B0604020202020204" pitchFamily="34" charset="0"/>
                <a:ea typeface="微软雅黑" panose="020B0503020204020204" charset="-122"/>
                <a:cs typeface="+mn-ea"/>
                <a:sym typeface="+mn-lt"/>
              </a:endParaRPr>
            </a:p>
            <a:p>
              <a:pPr eaLnBrk="1" hangingPunct="1">
                <a:lnSpc>
                  <a:spcPct val="120000"/>
                </a:lnSpc>
                <a:defRPr/>
              </a:pPr>
              <a:r>
                <a:rPr lang="en-US" altLang="zh-CN" sz="1000" dirty="0">
                  <a:solidFill>
                    <a:schemeClr val="tx1"/>
                  </a:solidFill>
                  <a:latin typeface="Arial" panose="020B0604020202020204" pitchFamily="34" charset="0"/>
                  <a:ea typeface="微软雅黑" panose="020B0503020204020204" charset="-122"/>
                  <a:cs typeface="+mn-ea"/>
                  <a:sym typeface="+mn-lt"/>
                </a:rPr>
                <a:t>OK:</a:t>
              </a:r>
              <a:r>
                <a:rPr lang="zh-CN" altLang="en-US" sz="1000" dirty="0">
                  <a:solidFill>
                    <a:schemeClr val="tx1"/>
                  </a:solidFill>
                  <a:latin typeface="Arial" panose="020B0604020202020204" pitchFamily="34" charset="0"/>
                  <a:ea typeface="微软雅黑" panose="020B0503020204020204" charset="-122"/>
                  <a:cs typeface="+mn-ea"/>
                  <a:sym typeface="+mn-lt"/>
                </a:rPr>
                <a:t>入库</a:t>
              </a:r>
              <a:endParaRPr lang="zh-CN" altLang="en-US" sz="1000" dirty="0">
                <a:solidFill>
                  <a:schemeClr val="tx1"/>
                </a:solidFill>
                <a:latin typeface="Arial" panose="020B0604020202020204" pitchFamily="34" charset="0"/>
                <a:ea typeface="微软雅黑" panose="020B0503020204020204" charset="-122"/>
                <a:cs typeface="+mn-ea"/>
                <a:sym typeface="+mn-lt"/>
              </a:endParaRPr>
            </a:p>
          </p:txBody>
        </p:sp>
        <p:cxnSp>
          <p:nvCxnSpPr>
            <p:cNvPr id="9" name="直接箭头连接符 10"/>
            <p:cNvCxnSpPr/>
            <p:nvPr/>
          </p:nvCxnSpPr>
          <p:spPr>
            <a:xfrm>
              <a:off x="3440868" y="2908119"/>
              <a:ext cx="182687"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圆角矩形 12"/>
            <p:cNvSpPr/>
            <p:nvPr/>
          </p:nvSpPr>
          <p:spPr>
            <a:xfrm>
              <a:off x="4538335" y="2725433"/>
              <a:ext cx="730749" cy="427166"/>
            </a:xfrm>
            <a:prstGeom prst="roundRect">
              <a:avLst/>
            </a:prstGeom>
            <a:solidFill>
              <a:srgbClr val="0070C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120000"/>
                </a:lnSpc>
                <a:defRPr/>
              </a:pPr>
              <a:r>
                <a:rPr lang="zh-CN" altLang="en-US" sz="1100" dirty="0">
                  <a:latin typeface="Arial" panose="020B0604020202020204" pitchFamily="34" charset="0"/>
                  <a:ea typeface="微软雅黑" panose="020B0503020204020204" charset="-122"/>
                  <a:cs typeface="+mn-ea"/>
                  <a:sym typeface="+mn-lt"/>
                </a:rPr>
                <a:t>入库</a:t>
              </a:r>
              <a:endParaRPr lang="zh-CN" altLang="en-US" sz="1100" dirty="0">
                <a:latin typeface="Arial" panose="020B0604020202020204" pitchFamily="34" charset="0"/>
                <a:ea typeface="微软雅黑" panose="020B0503020204020204" charset="-122"/>
                <a:cs typeface="+mn-ea"/>
                <a:sym typeface="+mn-lt"/>
              </a:endParaRPr>
            </a:p>
          </p:txBody>
        </p:sp>
        <p:cxnSp>
          <p:nvCxnSpPr>
            <p:cNvPr id="11" name="直接箭头连接符 12"/>
            <p:cNvCxnSpPr/>
            <p:nvPr/>
          </p:nvCxnSpPr>
          <p:spPr>
            <a:xfrm>
              <a:off x="4355648" y="2908119"/>
              <a:ext cx="182687"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圆角矩形 14"/>
            <p:cNvSpPr/>
            <p:nvPr/>
          </p:nvSpPr>
          <p:spPr>
            <a:xfrm>
              <a:off x="6434523" y="2719520"/>
              <a:ext cx="638868" cy="440059"/>
            </a:xfrm>
            <a:prstGeom prst="roundRect">
              <a:avLst/>
            </a:prstGeom>
            <a:solidFill>
              <a:srgbClr val="0070C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120000"/>
                </a:lnSpc>
                <a:defRPr/>
              </a:pPr>
              <a:r>
                <a:rPr lang="zh-CN" altLang="en-US" sz="1100" dirty="0">
                  <a:latin typeface="Arial" panose="020B0604020202020204" pitchFamily="34" charset="0"/>
                  <a:ea typeface="微软雅黑" panose="020B0503020204020204" charset="-122"/>
                  <a:cs typeface="+mn-ea"/>
                  <a:sym typeface="+mn-lt"/>
                </a:rPr>
                <a:t>原材料出库</a:t>
              </a:r>
              <a:endParaRPr lang="zh-CN" altLang="en-US" sz="1100" dirty="0">
                <a:latin typeface="Arial" panose="020B0604020202020204" pitchFamily="34" charset="0"/>
                <a:ea typeface="微软雅黑" panose="020B0503020204020204" charset="-122"/>
                <a:cs typeface="+mn-ea"/>
                <a:sym typeface="+mn-lt"/>
              </a:endParaRPr>
            </a:p>
          </p:txBody>
        </p:sp>
        <p:cxnSp>
          <p:nvCxnSpPr>
            <p:cNvPr id="13" name="直接箭头连接符 14"/>
            <p:cNvCxnSpPr>
              <a:stCxn id="10" idx="3"/>
              <a:endCxn id="15" idx="1"/>
            </p:cNvCxnSpPr>
            <p:nvPr/>
          </p:nvCxnSpPr>
          <p:spPr>
            <a:xfrm>
              <a:off x="5269084" y="2939016"/>
              <a:ext cx="135672" cy="53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线形标注 2(带边框和强调线) 16"/>
            <p:cNvSpPr/>
            <p:nvPr/>
          </p:nvSpPr>
          <p:spPr>
            <a:xfrm>
              <a:off x="3949975" y="1543875"/>
              <a:ext cx="777496" cy="317016"/>
            </a:xfrm>
            <a:prstGeom prst="accentBorderCallout2">
              <a:avLst>
                <a:gd name="adj1" fmla="val 41016"/>
                <a:gd name="adj2" fmla="val 112370"/>
                <a:gd name="adj3" fmla="val 42711"/>
                <a:gd name="adj4" fmla="val 134277"/>
                <a:gd name="adj5" fmla="val 371694"/>
                <a:gd name="adj6" fmla="val 134346"/>
              </a:avLst>
            </a:prstGeom>
            <a:no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20000"/>
                </a:lnSpc>
                <a:defRPr/>
              </a:pPr>
              <a:r>
                <a:rPr lang="zh-CN" altLang="en-US" sz="900" dirty="0">
                  <a:solidFill>
                    <a:schemeClr val="tx1"/>
                  </a:solidFill>
                  <a:latin typeface="Arial" panose="020B0604020202020204" pitchFamily="34" charset="0"/>
                  <a:ea typeface="微软雅黑" panose="020B0503020204020204" charset="-122"/>
                  <a:cs typeface="+mn-ea"/>
                  <a:sym typeface="+mn-lt"/>
                </a:rPr>
                <a:t>物料可用状态</a:t>
              </a:r>
              <a:endParaRPr lang="zh-CN" altLang="en-US" sz="900" dirty="0">
                <a:solidFill>
                  <a:schemeClr val="tx1"/>
                </a:solidFill>
                <a:latin typeface="Arial" panose="020B0604020202020204" pitchFamily="34" charset="0"/>
                <a:ea typeface="微软雅黑" panose="020B0503020204020204" charset="-122"/>
                <a:cs typeface="+mn-ea"/>
                <a:sym typeface="+mn-lt"/>
              </a:endParaRPr>
            </a:p>
          </p:txBody>
        </p:sp>
        <p:sp>
          <p:nvSpPr>
            <p:cNvPr id="15" name="圆角矩形 18"/>
            <p:cNvSpPr/>
            <p:nvPr/>
          </p:nvSpPr>
          <p:spPr>
            <a:xfrm>
              <a:off x="5404756" y="2719521"/>
              <a:ext cx="853257" cy="440061"/>
            </a:xfrm>
            <a:prstGeom prst="roundRect">
              <a:avLst/>
            </a:prstGeom>
            <a:solidFill>
              <a:srgbClr val="0070C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120000"/>
                </a:lnSpc>
                <a:defRPr/>
              </a:pPr>
              <a:r>
                <a:rPr lang="zh-CN" altLang="en-US" sz="1100" dirty="0">
                  <a:latin typeface="Arial" panose="020B0604020202020204" pitchFamily="34" charset="0"/>
                  <a:ea typeface="微软雅黑" panose="020B0503020204020204" charset="-122"/>
                  <a:cs typeface="+mn-ea"/>
                  <a:sym typeface="+mn-lt"/>
                </a:rPr>
                <a:t>生成工单</a:t>
              </a:r>
              <a:endParaRPr lang="en-US" altLang="zh-CN" sz="1100" dirty="0">
                <a:latin typeface="Arial" panose="020B0604020202020204" pitchFamily="34" charset="0"/>
                <a:ea typeface="微软雅黑" panose="020B0503020204020204" charset="-122"/>
                <a:cs typeface="+mn-ea"/>
                <a:sym typeface="+mn-lt"/>
              </a:endParaRPr>
            </a:p>
          </p:txBody>
        </p:sp>
        <p:cxnSp>
          <p:nvCxnSpPr>
            <p:cNvPr id="16" name="直接箭头连接符 15"/>
            <p:cNvCxnSpPr>
              <a:stCxn id="15" idx="3"/>
              <a:endCxn id="12" idx="1"/>
            </p:cNvCxnSpPr>
            <p:nvPr/>
          </p:nvCxnSpPr>
          <p:spPr>
            <a:xfrm flipV="1">
              <a:off x="6258013" y="2939550"/>
              <a:ext cx="176511" cy="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线形标注 2(带边框和强调线) 20"/>
            <p:cNvSpPr/>
            <p:nvPr/>
          </p:nvSpPr>
          <p:spPr>
            <a:xfrm>
              <a:off x="6182521" y="1662486"/>
              <a:ext cx="819406" cy="619525"/>
            </a:xfrm>
            <a:prstGeom prst="accentBorderCallout2">
              <a:avLst>
                <a:gd name="adj1" fmla="val 32260"/>
                <a:gd name="adj2" fmla="val -10135"/>
                <a:gd name="adj3" fmla="val 32740"/>
                <a:gd name="adj4" fmla="val -39283"/>
                <a:gd name="adj5" fmla="val 166348"/>
                <a:gd name="adj6" fmla="val -46622"/>
              </a:avLst>
            </a:prstGeom>
            <a:no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20000"/>
                </a:lnSpc>
                <a:defRPr/>
              </a:pPr>
              <a:r>
                <a:rPr lang="zh-CN" altLang="en-US" sz="1000" dirty="0">
                  <a:solidFill>
                    <a:schemeClr val="tx1"/>
                  </a:solidFill>
                  <a:latin typeface="Arial" panose="020B0604020202020204" pitchFamily="34" charset="0"/>
                  <a:ea typeface="微软雅黑" panose="020B0503020204020204" charset="-122"/>
                  <a:cs typeface="+mn-ea"/>
                  <a:sym typeface="+mn-lt"/>
                </a:rPr>
                <a:t>工单排产功能</a:t>
              </a:r>
              <a:endParaRPr lang="zh-CN" altLang="en-US" sz="1000" dirty="0">
                <a:solidFill>
                  <a:schemeClr val="tx1"/>
                </a:solidFill>
                <a:latin typeface="Arial" panose="020B0604020202020204" pitchFamily="34" charset="0"/>
                <a:ea typeface="微软雅黑" panose="020B0503020204020204" charset="-122"/>
                <a:cs typeface="+mn-ea"/>
                <a:sym typeface="+mn-lt"/>
              </a:endParaRPr>
            </a:p>
          </p:txBody>
        </p:sp>
        <p:sp>
          <p:nvSpPr>
            <p:cNvPr id="18" name="圆角矩形 21"/>
            <p:cNvSpPr/>
            <p:nvPr/>
          </p:nvSpPr>
          <p:spPr>
            <a:xfrm>
              <a:off x="7370526" y="2725432"/>
              <a:ext cx="690988" cy="427166"/>
            </a:xfrm>
            <a:prstGeom prst="roundRect">
              <a:avLst/>
            </a:prstGeom>
            <a:solidFill>
              <a:srgbClr val="0070C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120000"/>
                </a:lnSpc>
                <a:defRPr/>
              </a:pPr>
              <a:r>
                <a:rPr lang="zh-CN" altLang="en-US" sz="1100" dirty="0">
                  <a:latin typeface="Arial" panose="020B0604020202020204" pitchFamily="34" charset="0"/>
                  <a:ea typeface="微软雅黑" panose="020B0503020204020204" charset="-122"/>
                  <a:cs typeface="+mn-ea"/>
                  <a:sym typeface="+mn-lt"/>
                </a:rPr>
                <a:t>工单下发</a:t>
              </a:r>
              <a:endParaRPr lang="en-US" altLang="zh-CN" sz="1100" dirty="0">
                <a:latin typeface="Arial" panose="020B0604020202020204" pitchFamily="34" charset="0"/>
                <a:ea typeface="微软雅黑" panose="020B0503020204020204" charset="-122"/>
                <a:cs typeface="+mn-ea"/>
                <a:sym typeface="+mn-lt"/>
              </a:endParaRPr>
            </a:p>
          </p:txBody>
        </p:sp>
        <p:cxnSp>
          <p:nvCxnSpPr>
            <p:cNvPr id="19" name="直接箭头连接符 18"/>
            <p:cNvCxnSpPr>
              <a:stCxn id="12" idx="3"/>
              <a:endCxn id="18" idx="1"/>
            </p:cNvCxnSpPr>
            <p:nvPr/>
          </p:nvCxnSpPr>
          <p:spPr>
            <a:xfrm flipV="1">
              <a:off x="7073391" y="2939015"/>
              <a:ext cx="297135" cy="53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线形标注 2(带边框和强调线) 23"/>
            <p:cNvSpPr/>
            <p:nvPr/>
          </p:nvSpPr>
          <p:spPr>
            <a:xfrm>
              <a:off x="8885756" y="2275161"/>
              <a:ext cx="828003" cy="329374"/>
            </a:xfrm>
            <a:prstGeom prst="accentBorderCallout2">
              <a:avLst>
                <a:gd name="adj1" fmla="val 36704"/>
                <a:gd name="adj2" fmla="val -10047"/>
                <a:gd name="adj3" fmla="val 38988"/>
                <a:gd name="adj4" fmla="val -38425"/>
                <a:gd name="adj5" fmla="val 150244"/>
                <a:gd name="adj6" fmla="val -44359"/>
              </a:avLst>
            </a:prstGeom>
            <a:no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20000"/>
                </a:lnSpc>
                <a:defRPr/>
              </a:pPr>
              <a:r>
                <a:rPr lang="zh-CN" altLang="en-US" sz="1000" dirty="0">
                  <a:solidFill>
                    <a:schemeClr val="tx1"/>
                  </a:solidFill>
                  <a:latin typeface="Arial" panose="020B0604020202020204" pitchFamily="34" charset="0"/>
                  <a:ea typeface="微软雅黑" panose="020B0503020204020204" charset="-122"/>
                  <a:cs typeface="+mn-ea"/>
                  <a:sym typeface="+mn-lt"/>
                </a:rPr>
                <a:t>确认工单开始执行</a:t>
              </a:r>
              <a:endParaRPr lang="zh-CN" altLang="en-US" sz="1000" dirty="0">
                <a:solidFill>
                  <a:schemeClr val="tx1"/>
                </a:solidFill>
                <a:latin typeface="Arial" panose="020B0604020202020204" pitchFamily="34" charset="0"/>
                <a:ea typeface="微软雅黑" panose="020B0503020204020204" charset="-122"/>
                <a:cs typeface="+mn-ea"/>
                <a:sym typeface="+mn-lt"/>
              </a:endParaRPr>
            </a:p>
          </p:txBody>
        </p:sp>
        <p:sp>
          <p:nvSpPr>
            <p:cNvPr id="21" name="圆角矩形 24"/>
            <p:cNvSpPr/>
            <p:nvPr/>
          </p:nvSpPr>
          <p:spPr>
            <a:xfrm>
              <a:off x="9149041" y="2713074"/>
              <a:ext cx="882810" cy="451345"/>
            </a:xfrm>
            <a:prstGeom prst="roundRect">
              <a:avLst/>
            </a:prstGeom>
            <a:solidFill>
              <a:srgbClr val="0070C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120000"/>
                </a:lnSpc>
                <a:defRPr/>
              </a:pPr>
              <a:r>
                <a:rPr lang="zh-CN" altLang="en-US" sz="1100" dirty="0">
                  <a:latin typeface="Arial" panose="020B0604020202020204" pitchFamily="34" charset="0"/>
                  <a:ea typeface="微软雅黑" panose="020B0503020204020204" charset="-122"/>
                  <a:cs typeface="+mn-ea"/>
                  <a:sym typeface="+mn-lt"/>
                </a:rPr>
                <a:t>工序</a:t>
              </a:r>
              <a:r>
                <a:rPr lang="en-US" altLang="zh-CN" sz="1100" dirty="0">
                  <a:latin typeface="Arial" panose="020B0604020202020204" pitchFamily="34" charset="0"/>
                  <a:ea typeface="微软雅黑" panose="020B0503020204020204" charset="-122"/>
                  <a:cs typeface="+mn-ea"/>
                  <a:sym typeface="+mn-lt"/>
                </a:rPr>
                <a:t>1</a:t>
              </a:r>
              <a:endParaRPr lang="en-US" altLang="zh-CN" sz="1100" dirty="0">
                <a:latin typeface="Arial" panose="020B0604020202020204" pitchFamily="34" charset="0"/>
                <a:ea typeface="微软雅黑" panose="020B0503020204020204" charset="-122"/>
                <a:cs typeface="+mn-ea"/>
                <a:sym typeface="+mn-lt"/>
              </a:endParaRPr>
            </a:p>
          </p:txBody>
        </p:sp>
        <p:cxnSp>
          <p:nvCxnSpPr>
            <p:cNvPr id="22" name="直接箭头连接符 21"/>
            <p:cNvCxnSpPr/>
            <p:nvPr/>
          </p:nvCxnSpPr>
          <p:spPr>
            <a:xfrm flipV="1">
              <a:off x="8098051" y="2939283"/>
              <a:ext cx="260598" cy="5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圆角矩形 28"/>
            <p:cNvSpPr/>
            <p:nvPr/>
          </p:nvSpPr>
          <p:spPr>
            <a:xfrm>
              <a:off x="6278970" y="3457526"/>
              <a:ext cx="730749" cy="425822"/>
            </a:xfrm>
            <a:prstGeom prst="roundRect">
              <a:avLst/>
            </a:prstGeom>
            <a:solidFill>
              <a:srgbClr val="0070C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120000"/>
                </a:lnSpc>
                <a:defRPr/>
              </a:pPr>
              <a:r>
                <a:rPr lang="zh-CN" altLang="en-US" sz="1100" dirty="0">
                  <a:latin typeface="Arial" panose="020B0604020202020204" pitchFamily="34" charset="0"/>
                  <a:ea typeface="微软雅黑" panose="020B0503020204020204" charset="-122"/>
                  <a:cs typeface="+mn-ea"/>
                  <a:sym typeface="+mn-lt"/>
                </a:rPr>
                <a:t>外发前  检验</a:t>
              </a:r>
              <a:endParaRPr lang="zh-CN" altLang="en-US" sz="1100" dirty="0">
                <a:latin typeface="Arial" panose="020B0604020202020204" pitchFamily="34" charset="0"/>
                <a:ea typeface="微软雅黑" panose="020B0503020204020204" charset="-122"/>
                <a:cs typeface="+mn-ea"/>
                <a:sym typeface="+mn-lt"/>
              </a:endParaRPr>
            </a:p>
          </p:txBody>
        </p:sp>
        <p:cxnSp>
          <p:nvCxnSpPr>
            <p:cNvPr id="24" name="直接箭头连接符 27"/>
            <p:cNvCxnSpPr>
              <a:stCxn id="47" idx="2"/>
              <a:endCxn id="43" idx="0"/>
            </p:cNvCxnSpPr>
            <p:nvPr/>
          </p:nvCxnSpPr>
          <p:spPr>
            <a:xfrm flipH="1">
              <a:off x="10680657" y="3189136"/>
              <a:ext cx="3494" cy="26220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线形标注 2(带边框和强调线) 31"/>
            <p:cNvSpPr/>
            <p:nvPr/>
          </p:nvSpPr>
          <p:spPr>
            <a:xfrm>
              <a:off x="7234048" y="4235826"/>
              <a:ext cx="1134273" cy="379882"/>
            </a:xfrm>
            <a:prstGeom prst="accentBorderCallout2">
              <a:avLst>
                <a:gd name="adj1" fmla="val 42392"/>
                <a:gd name="adj2" fmla="val -7432"/>
                <a:gd name="adj3" fmla="val 41265"/>
                <a:gd name="adj4" fmla="val -18468"/>
                <a:gd name="adj5" fmla="val -98348"/>
                <a:gd name="adj6" fmla="val -54148"/>
              </a:avLst>
            </a:prstGeom>
            <a:no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ct val="120000"/>
                </a:lnSpc>
                <a:defRPr/>
              </a:pPr>
              <a:r>
                <a:rPr lang="zh-CN" altLang="en-US" sz="900" dirty="0">
                  <a:solidFill>
                    <a:schemeClr val="tx1"/>
                  </a:solidFill>
                  <a:latin typeface="Arial" panose="020B0604020202020204" pitchFamily="34" charset="0"/>
                  <a:ea typeface="微软雅黑" panose="020B0503020204020204" charset="-122"/>
                  <a:cs typeface="+mn-ea"/>
                  <a:sym typeface="+mn-lt"/>
                </a:rPr>
                <a:t>检验状态</a:t>
              </a:r>
              <a:endParaRPr lang="en-US" altLang="zh-CN" sz="900" dirty="0">
                <a:solidFill>
                  <a:schemeClr val="tx1"/>
                </a:solidFill>
                <a:latin typeface="Arial" panose="020B0604020202020204" pitchFamily="34" charset="0"/>
                <a:ea typeface="微软雅黑" panose="020B0503020204020204" charset="-122"/>
                <a:cs typeface="+mn-ea"/>
                <a:sym typeface="+mn-lt"/>
              </a:endParaRPr>
            </a:p>
            <a:p>
              <a:pPr eaLnBrk="1" hangingPunct="1">
                <a:lnSpc>
                  <a:spcPct val="120000"/>
                </a:lnSpc>
                <a:defRPr/>
              </a:pPr>
              <a:r>
                <a:rPr lang="en-US" altLang="zh-CN" sz="900" dirty="0">
                  <a:solidFill>
                    <a:schemeClr val="tx1"/>
                  </a:solidFill>
                  <a:latin typeface="Arial" panose="020B0604020202020204" pitchFamily="34" charset="0"/>
                  <a:ea typeface="微软雅黑" panose="020B0503020204020204" charset="-122"/>
                  <a:cs typeface="+mn-ea"/>
                  <a:sym typeface="+mn-lt"/>
                </a:rPr>
                <a:t>OK:</a:t>
              </a:r>
              <a:r>
                <a:rPr lang="zh-CN" altLang="en-US" sz="900" dirty="0">
                  <a:solidFill>
                    <a:schemeClr val="tx1"/>
                  </a:solidFill>
                  <a:latin typeface="Arial" panose="020B0604020202020204" pitchFamily="34" charset="0"/>
                  <a:ea typeface="微软雅黑" panose="020B0503020204020204" charset="-122"/>
                  <a:cs typeface="+mn-ea"/>
                  <a:sym typeface="+mn-lt"/>
                </a:rPr>
                <a:t>通过</a:t>
              </a:r>
              <a:endParaRPr lang="en-US" altLang="zh-CN" sz="900" dirty="0">
                <a:solidFill>
                  <a:schemeClr val="tx1"/>
                </a:solidFill>
                <a:latin typeface="Arial" panose="020B0604020202020204" pitchFamily="34" charset="0"/>
                <a:ea typeface="微软雅黑" panose="020B0503020204020204" charset="-122"/>
                <a:cs typeface="+mn-ea"/>
                <a:sym typeface="+mn-lt"/>
              </a:endParaRPr>
            </a:p>
            <a:p>
              <a:pPr eaLnBrk="1" hangingPunct="1">
                <a:lnSpc>
                  <a:spcPct val="120000"/>
                </a:lnSpc>
                <a:defRPr/>
              </a:pPr>
              <a:r>
                <a:rPr lang="en-US" altLang="zh-CN" sz="900" dirty="0">
                  <a:solidFill>
                    <a:schemeClr val="tx1"/>
                  </a:solidFill>
                  <a:latin typeface="Arial" panose="020B0604020202020204" pitchFamily="34" charset="0"/>
                  <a:ea typeface="微软雅黑" panose="020B0503020204020204" charset="-122"/>
                  <a:cs typeface="+mn-ea"/>
                  <a:sym typeface="+mn-lt"/>
                </a:rPr>
                <a:t>NG:</a:t>
              </a:r>
              <a:r>
                <a:rPr lang="zh-CN" altLang="en-US" sz="900" dirty="0">
                  <a:solidFill>
                    <a:schemeClr val="tx1"/>
                  </a:solidFill>
                  <a:latin typeface="Arial" panose="020B0604020202020204" pitchFamily="34" charset="0"/>
                  <a:ea typeface="微软雅黑" panose="020B0503020204020204" charset="-122"/>
                  <a:cs typeface="+mn-ea"/>
                  <a:sym typeface="+mn-lt"/>
                </a:rPr>
                <a:t>退回产线或报废</a:t>
              </a:r>
              <a:endParaRPr lang="zh-CN" altLang="en-US" sz="900" dirty="0">
                <a:solidFill>
                  <a:schemeClr val="tx1"/>
                </a:solidFill>
                <a:latin typeface="Arial" panose="020B0604020202020204" pitchFamily="34" charset="0"/>
                <a:ea typeface="微软雅黑" panose="020B0503020204020204" charset="-122"/>
                <a:cs typeface="+mn-ea"/>
                <a:sym typeface="+mn-lt"/>
              </a:endParaRPr>
            </a:p>
          </p:txBody>
        </p:sp>
        <p:sp>
          <p:nvSpPr>
            <p:cNvPr id="26" name="圆角矩形 32"/>
            <p:cNvSpPr/>
            <p:nvPr/>
          </p:nvSpPr>
          <p:spPr>
            <a:xfrm>
              <a:off x="5350219" y="3446509"/>
              <a:ext cx="764600" cy="432002"/>
            </a:xfrm>
            <a:prstGeom prst="roundRect">
              <a:avLst/>
            </a:prstGeom>
            <a:solidFill>
              <a:srgbClr val="0070C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120000"/>
                </a:lnSpc>
                <a:defRPr/>
              </a:pPr>
              <a:r>
                <a:rPr lang="zh-CN" altLang="en-US" sz="1050" dirty="0">
                  <a:latin typeface="Arial" panose="020B0604020202020204" pitchFamily="34" charset="0"/>
                  <a:ea typeface="微软雅黑" panose="020B0503020204020204" charset="-122"/>
                  <a:cs typeface="+mn-ea"/>
                  <a:sym typeface="+mn-lt"/>
                </a:rPr>
                <a:t>入库</a:t>
              </a:r>
              <a:endParaRPr lang="zh-CN" altLang="en-US" sz="1050" dirty="0">
                <a:latin typeface="Arial" panose="020B0604020202020204" pitchFamily="34" charset="0"/>
                <a:ea typeface="微软雅黑" panose="020B0503020204020204" charset="-122"/>
                <a:cs typeface="+mn-ea"/>
                <a:sym typeface="+mn-lt"/>
              </a:endParaRPr>
            </a:p>
          </p:txBody>
        </p:sp>
        <p:cxnSp>
          <p:nvCxnSpPr>
            <p:cNvPr id="27" name="直接箭头连接符 30"/>
            <p:cNvCxnSpPr>
              <a:stCxn id="23" idx="1"/>
              <a:endCxn id="26" idx="3"/>
            </p:cNvCxnSpPr>
            <p:nvPr/>
          </p:nvCxnSpPr>
          <p:spPr>
            <a:xfrm flipH="1" flipV="1">
              <a:off x="6114819" y="3662510"/>
              <a:ext cx="164150" cy="792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圆角矩形 36"/>
            <p:cNvSpPr/>
            <p:nvPr/>
          </p:nvSpPr>
          <p:spPr>
            <a:xfrm>
              <a:off x="4478693" y="3446242"/>
              <a:ext cx="732093" cy="425822"/>
            </a:xfrm>
            <a:prstGeom prst="roundRect">
              <a:avLst/>
            </a:prstGeom>
            <a:solidFill>
              <a:srgbClr val="0070C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120000"/>
                </a:lnSpc>
                <a:defRPr/>
              </a:pPr>
              <a:r>
                <a:rPr lang="zh-CN" altLang="en-US" sz="1100" dirty="0">
                  <a:latin typeface="Arial" panose="020B0604020202020204" pitchFamily="34" charset="0"/>
                  <a:ea typeface="微软雅黑" panose="020B0503020204020204" charset="-122"/>
                  <a:cs typeface="+mn-ea"/>
                  <a:sym typeface="+mn-lt"/>
                </a:rPr>
                <a:t>外发</a:t>
              </a:r>
              <a:endParaRPr lang="zh-CN" altLang="en-US" sz="1100" dirty="0">
                <a:latin typeface="Arial" panose="020B0604020202020204" pitchFamily="34" charset="0"/>
                <a:ea typeface="微软雅黑" panose="020B0503020204020204" charset="-122"/>
                <a:cs typeface="+mn-ea"/>
                <a:sym typeface="+mn-lt"/>
              </a:endParaRPr>
            </a:p>
          </p:txBody>
        </p:sp>
        <p:cxnSp>
          <p:nvCxnSpPr>
            <p:cNvPr id="29" name="直接箭头连接符 33"/>
            <p:cNvCxnSpPr/>
            <p:nvPr/>
          </p:nvCxnSpPr>
          <p:spPr>
            <a:xfrm flipH="1">
              <a:off x="5161890" y="3662242"/>
              <a:ext cx="18806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圆角矩形 39"/>
            <p:cNvSpPr/>
            <p:nvPr/>
          </p:nvSpPr>
          <p:spPr>
            <a:xfrm>
              <a:off x="3807586" y="5354250"/>
              <a:ext cx="730749" cy="425822"/>
            </a:xfrm>
            <a:prstGeom prst="roundRect">
              <a:avLst/>
            </a:prstGeom>
            <a:solidFill>
              <a:srgbClr val="00B05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120000"/>
                </a:lnSpc>
                <a:defRPr/>
              </a:pPr>
              <a:r>
                <a:rPr lang="zh-CN" altLang="en-US" sz="1200" b="1" dirty="0">
                  <a:solidFill>
                    <a:schemeClr val="bg1"/>
                  </a:solidFill>
                  <a:latin typeface="Arial" panose="020B0604020202020204" pitchFamily="34" charset="0"/>
                  <a:ea typeface="微软雅黑" panose="020B0503020204020204" charset="-122"/>
                  <a:cs typeface="+mn-ea"/>
                  <a:sym typeface="+mn-lt"/>
                </a:rPr>
                <a:t>数据归档</a:t>
              </a:r>
              <a:endParaRPr lang="zh-CN" altLang="en-US" sz="1200" b="1" dirty="0">
                <a:solidFill>
                  <a:schemeClr val="bg1"/>
                </a:solidFill>
                <a:latin typeface="Arial" panose="020B0604020202020204" pitchFamily="34" charset="0"/>
                <a:ea typeface="微软雅黑" panose="020B0503020204020204" charset="-122"/>
                <a:cs typeface="+mn-ea"/>
                <a:sym typeface="+mn-lt"/>
              </a:endParaRPr>
            </a:p>
          </p:txBody>
        </p:sp>
        <p:sp>
          <p:nvSpPr>
            <p:cNvPr id="31" name="线形标注 2(带边框和强调线) 42"/>
            <p:cNvSpPr/>
            <p:nvPr/>
          </p:nvSpPr>
          <p:spPr>
            <a:xfrm>
              <a:off x="2954598" y="5923534"/>
              <a:ext cx="852988" cy="243136"/>
            </a:xfrm>
            <a:prstGeom prst="accentBorderCallout2">
              <a:avLst>
                <a:gd name="adj1" fmla="val 62681"/>
                <a:gd name="adj2" fmla="val 108810"/>
                <a:gd name="adj3" fmla="val 53402"/>
                <a:gd name="adj4" fmla="val 128580"/>
                <a:gd name="adj5" fmla="val -36923"/>
                <a:gd name="adj6" fmla="val 141319"/>
              </a:avLst>
            </a:prstGeom>
            <a:no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ct val="120000"/>
                </a:lnSpc>
                <a:defRPr/>
              </a:pPr>
              <a:r>
                <a:rPr lang="zh-CN" altLang="en-US" sz="1200" dirty="0">
                  <a:solidFill>
                    <a:schemeClr val="tx1"/>
                  </a:solidFill>
                  <a:latin typeface="Arial" panose="020B0604020202020204" pitchFamily="34" charset="0"/>
                  <a:ea typeface="微软雅黑" panose="020B0503020204020204" charset="-122"/>
                  <a:cs typeface="+mn-ea"/>
                  <a:sym typeface="+mn-lt"/>
                </a:rPr>
                <a:t>归档状态</a:t>
              </a:r>
              <a:endParaRPr lang="en-US" altLang="zh-CN" sz="1200" dirty="0">
                <a:solidFill>
                  <a:schemeClr val="tx1"/>
                </a:solidFill>
                <a:latin typeface="Arial" panose="020B0604020202020204" pitchFamily="34" charset="0"/>
                <a:ea typeface="微软雅黑" panose="020B0503020204020204" charset="-122"/>
                <a:cs typeface="+mn-ea"/>
                <a:sym typeface="+mn-lt"/>
              </a:endParaRPr>
            </a:p>
          </p:txBody>
        </p:sp>
        <p:sp>
          <p:nvSpPr>
            <p:cNvPr id="32" name="线形标注 2(带边框和强调线) 44"/>
            <p:cNvSpPr/>
            <p:nvPr/>
          </p:nvSpPr>
          <p:spPr>
            <a:xfrm>
              <a:off x="5269084" y="4235826"/>
              <a:ext cx="927407" cy="305195"/>
            </a:xfrm>
            <a:prstGeom prst="accentBorderCallout2">
              <a:avLst>
                <a:gd name="adj1" fmla="val 42392"/>
                <a:gd name="adj2" fmla="val -7432"/>
                <a:gd name="adj3" fmla="val 42229"/>
                <a:gd name="adj4" fmla="val -19055"/>
                <a:gd name="adj5" fmla="val -117533"/>
                <a:gd name="adj6" fmla="val -37008"/>
              </a:avLst>
            </a:prstGeom>
            <a:no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ct val="120000"/>
                </a:lnSpc>
                <a:defRPr/>
              </a:pPr>
              <a:r>
                <a:rPr lang="zh-CN" altLang="en-US" sz="1200" dirty="0">
                  <a:solidFill>
                    <a:schemeClr val="tx1"/>
                  </a:solidFill>
                  <a:latin typeface="Arial" panose="020B0604020202020204" pitchFamily="34" charset="0"/>
                  <a:ea typeface="微软雅黑" panose="020B0503020204020204" charset="-122"/>
                  <a:cs typeface="+mn-ea"/>
                  <a:sym typeface="+mn-lt"/>
                </a:rPr>
                <a:t>外发状态</a:t>
              </a:r>
              <a:endParaRPr lang="en-US" altLang="zh-CN" sz="1200" dirty="0">
                <a:solidFill>
                  <a:schemeClr val="tx1"/>
                </a:solidFill>
                <a:latin typeface="Arial" panose="020B0604020202020204" pitchFamily="34" charset="0"/>
                <a:ea typeface="微软雅黑" panose="020B0503020204020204" charset="-122"/>
                <a:cs typeface="+mn-ea"/>
                <a:sym typeface="+mn-lt"/>
              </a:endParaRPr>
            </a:p>
          </p:txBody>
        </p:sp>
        <p:sp>
          <p:nvSpPr>
            <p:cNvPr id="33" name="TextBox 45"/>
            <p:cNvSpPr txBox="1">
              <a:spLocks noChangeArrowheads="1"/>
            </p:cNvSpPr>
            <p:nvPr/>
          </p:nvSpPr>
          <p:spPr bwMode="auto">
            <a:xfrm>
              <a:off x="3386869" y="5253234"/>
              <a:ext cx="487614" cy="29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1350"/>
                </a:spcBef>
                <a:buClr>
                  <a:schemeClr val="accent1"/>
                </a:buClr>
                <a:buSzPct val="130000"/>
                <a:buBlip>
                  <a:blip r:embed="rId1"/>
                </a:buBlip>
                <a:defRPr sz="1500">
                  <a:solidFill>
                    <a:srgbClr val="1486AF"/>
                  </a:solidFill>
                  <a:latin typeface="Arial" panose="020B0604020202020204" pitchFamily="34" charset="0"/>
                  <a:ea typeface="微软雅黑" panose="020B0503020204020204" charset="-122"/>
                </a:defRPr>
              </a:lvl1pPr>
              <a:lvl2pPr marL="742950" indent="-285750" algn="just">
                <a:lnSpc>
                  <a:spcPct val="130000"/>
                </a:lnSpc>
                <a:spcAft>
                  <a:spcPts val="450"/>
                </a:spcAft>
                <a:buClr>
                  <a:srgbClr val="8EB5E4"/>
                </a:buClr>
                <a:buFont typeface="幼圆" panose="02010509060101010101" pitchFamily="49" charset="-122"/>
                <a:buChar char=" "/>
                <a:defRPr sz="1200">
                  <a:solidFill>
                    <a:srgbClr val="979797"/>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幼圆" panose="02010509060101010101" pitchFamily="49"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ea typeface="幼圆" panose="02010509060101010101" pitchFamily="49"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ea typeface="幼圆" panose="02010509060101010101" pitchFamily="49"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ea typeface="幼圆" panose="02010509060101010101" pitchFamily="49"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ea typeface="幼圆" panose="02010509060101010101" pitchFamily="49"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ea typeface="幼圆" panose="02010509060101010101" pitchFamily="49"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ea typeface="幼圆" panose="02010509060101010101" pitchFamily="49" charset="-122"/>
                </a:defRPr>
              </a:lvl9pPr>
            </a:lstStyle>
            <a:p>
              <a:pPr algn="l" eaLnBrk="1" hangingPunct="1">
                <a:lnSpc>
                  <a:spcPct val="120000"/>
                </a:lnSpc>
                <a:spcBef>
                  <a:spcPct val="0"/>
                </a:spcBef>
                <a:buClrTx/>
                <a:buSzTx/>
                <a:buFontTx/>
                <a:buNone/>
              </a:pPr>
              <a:r>
                <a:rPr lang="en-US" altLang="zh-CN" sz="1200">
                  <a:solidFill>
                    <a:schemeClr val="tx1"/>
                  </a:solidFill>
                  <a:ea typeface="微软雅黑" panose="020B0503020204020204" charset="-122"/>
                  <a:cs typeface="+mn-ea"/>
                  <a:sym typeface="+mn-lt"/>
                </a:rPr>
                <a:t>OK</a:t>
              </a:r>
              <a:endParaRPr lang="zh-CN" altLang="en-US" sz="1200">
                <a:solidFill>
                  <a:schemeClr val="tx1"/>
                </a:solidFill>
                <a:ea typeface="微软雅黑" panose="020B0503020204020204" charset="-122"/>
                <a:cs typeface="+mn-ea"/>
                <a:sym typeface="+mn-lt"/>
              </a:endParaRPr>
            </a:p>
          </p:txBody>
        </p:sp>
        <p:sp>
          <p:nvSpPr>
            <p:cNvPr id="34" name="圆角矩形 46"/>
            <p:cNvSpPr/>
            <p:nvPr/>
          </p:nvSpPr>
          <p:spPr>
            <a:xfrm>
              <a:off x="9346505" y="4157378"/>
              <a:ext cx="732092" cy="425823"/>
            </a:xfrm>
            <a:prstGeom prst="roundRect">
              <a:avLst/>
            </a:prstGeom>
            <a:solidFill>
              <a:srgbClr val="0070C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120000"/>
                </a:lnSpc>
                <a:defRPr/>
              </a:pPr>
              <a:r>
                <a:rPr lang="zh-CN" altLang="en-US" sz="1100" dirty="0">
                  <a:latin typeface="Arial" panose="020B0604020202020204" pitchFamily="34" charset="0"/>
                  <a:ea typeface="微软雅黑" panose="020B0503020204020204" charset="-122"/>
                  <a:cs typeface="+mn-ea"/>
                  <a:sym typeface="+mn-lt"/>
                </a:rPr>
                <a:t>提交返修</a:t>
              </a:r>
              <a:r>
                <a:rPr lang="en-US" altLang="zh-CN" sz="1100" dirty="0">
                  <a:latin typeface="Arial" panose="020B0604020202020204" pitchFamily="34" charset="0"/>
                  <a:ea typeface="微软雅黑" panose="020B0503020204020204" charset="-122"/>
                  <a:cs typeface="+mn-ea"/>
                  <a:sym typeface="+mn-lt"/>
                </a:rPr>
                <a:t>/</a:t>
              </a:r>
              <a:r>
                <a:rPr lang="zh-CN" altLang="en-US" sz="1100" dirty="0">
                  <a:latin typeface="Arial" panose="020B0604020202020204" pitchFamily="34" charset="0"/>
                  <a:ea typeface="微软雅黑" panose="020B0503020204020204" charset="-122"/>
                  <a:cs typeface="+mn-ea"/>
                  <a:sym typeface="+mn-lt"/>
                </a:rPr>
                <a:t>返工申请</a:t>
              </a:r>
              <a:endParaRPr lang="zh-CN" altLang="en-US" sz="1100" dirty="0">
                <a:latin typeface="Arial" panose="020B0604020202020204" pitchFamily="34" charset="0"/>
                <a:ea typeface="微软雅黑" panose="020B0503020204020204" charset="-122"/>
                <a:cs typeface="+mn-ea"/>
                <a:sym typeface="+mn-lt"/>
              </a:endParaRPr>
            </a:p>
          </p:txBody>
        </p:sp>
        <p:cxnSp>
          <p:nvCxnSpPr>
            <p:cNvPr id="35" name="直接箭头连接符 40"/>
            <p:cNvCxnSpPr>
              <a:endCxn id="34" idx="0"/>
            </p:cNvCxnSpPr>
            <p:nvPr/>
          </p:nvCxnSpPr>
          <p:spPr>
            <a:xfrm flipH="1">
              <a:off x="9712685" y="3883347"/>
              <a:ext cx="1075" cy="27403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TextBox 49"/>
            <p:cNvSpPr txBox="1">
              <a:spLocks noChangeArrowheads="1"/>
            </p:cNvSpPr>
            <p:nvPr/>
          </p:nvSpPr>
          <p:spPr bwMode="auto">
            <a:xfrm>
              <a:off x="9734177" y="3896780"/>
              <a:ext cx="884422" cy="29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just">
                <a:lnSpc>
                  <a:spcPct val="110000"/>
                </a:lnSpc>
                <a:spcBef>
                  <a:spcPts val="1350"/>
                </a:spcBef>
                <a:buClr>
                  <a:schemeClr val="accent1"/>
                </a:buClr>
                <a:buSzPct val="130000"/>
                <a:buBlip>
                  <a:blip r:embed="rId1"/>
                </a:buBlip>
                <a:defRPr sz="1500">
                  <a:solidFill>
                    <a:srgbClr val="1486AF"/>
                  </a:solidFill>
                  <a:latin typeface="Arial" panose="020B0604020202020204" pitchFamily="34" charset="0"/>
                  <a:ea typeface="微软雅黑" panose="020B0503020204020204" charset="-122"/>
                </a:defRPr>
              </a:lvl1pPr>
              <a:lvl2pPr marL="742950" indent="-285750" algn="just">
                <a:lnSpc>
                  <a:spcPct val="130000"/>
                </a:lnSpc>
                <a:spcAft>
                  <a:spcPts val="450"/>
                </a:spcAft>
                <a:buClr>
                  <a:srgbClr val="8EB5E4"/>
                </a:buClr>
                <a:buFont typeface="幼圆" panose="02010509060101010101" pitchFamily="49" charset="-122"/>
                <a:buChar char=" "/>
                <a:defRPr sz="1200">
                  <a:solidFill>
                    <a:srgbClr val="979797"/>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幼圆" panose="02010509060101010101" pitchFamily="49"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ea typeface="幼圆" panose="02010509060101010101" pitchFamily="49"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Arial" panose="020B0604020202020204" pitchFamily="34" charset="0"/>
                  <a:ea typeface="幼圆" panose="02010509060101010101" pitchFamily="49"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ea typeface="幼圆" panose="02010509060101010101" pitchFamily="49"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ea typeface="幼圆" panose="02010509060101010101" pitchFamily="49"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ea typeface="幼圆" panose="02010509060101010101" pitchFamily="49"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ea typeface="幼圆" panose="02010509060101010101" pitchFamily="49" charset="-122"/>
                </a:defRPr>
              </a:lvl9pPr>
            </a:lstStyle>
            <a:p>
              <a:pPr algn="l" eaLnBrk="1" hangingPunct="1">
                <a:lnSpc>
                  <a:spcPct val="120000"/>
                </a:lnSpc>
                <a:spcBef>
                  <a:spcPct val="0"/>
                </a:spcBef>
                <a:buClrTx/>
                <a:buSzTx/>
                <a:buFontTx/>
                <a:buNone/>
              </a:pPr>
              <a:r>
                <a:rPr lang="zh-CN" altLang="en-US" sz="1200">
                  <a:solidFill>
                    <a:schemeClr val="tx1"/>
                  </a:solidFill>
                  <a:ea typeface="微软雅黑" panose="020B0503020204020204" charset="-122"/>
                  <a:cs typeface="+mn-ea"/>
                  <a:sym typeface="+mn-lt"/>
                </a:rPr>
                <a:t>返修</a:t>
              </a:r>
              <a:r>
                <a:rPr lang="en-US" altLang="zh-CN" sz="1200">
                  <a:solidFill>
                    <a:schemeClr val="tx1"/>
                  </a:solidFill>
                  <a:ea typeface="微软雅黑" panose="020B0503020204020204" charset="-122"/>
                  <a:cs typeface="+mn-ea"/>
                  <a:sym typeface="+mn-lt"/>
                </a:rPr>
                <a:t>/</a:t>
              </a:r>
              <a:r>
                <a:rPr lang="zh-CN" altLang="en-US" sz="1200">
                  <a:solidFill>
                    <a:schemeClr val="tx1"/>
                  </a:solidFill>
                  <a:ea typeface="微软雅黑" panose="020B0503020204020204" charset="-122"/>
                  <a:cs typeface="+mn-ea"/>
                  <a:sym typeface="+mn-lt"/>
                </a:rPr>
                <a:t>返工</a:t>
              </a:r>
              <a:endParaRPr lang="zh-CN" altLang="en-US" sz="1200">
                <a:solidFill>
                  <a:schemeClr val="tx1"/>
                </a:solidFill>
                <a:ea typeface="微软雅黑" panose="020B0503020204020204" charset="-122"/>
                <a:cs typeface="+mn-ea"/>
                <a:sym typeface="+mn-lt"/>
              </a:endParaRPr>
            </a:p>
          </p:txBody>
        </p:sp>
        <p:sp>
          <p:nvSpPr>
            <p:cNvPr id="37" name="圆角矩形 51"/>
            <p:cNvSpPr/>
            <p:nvPr/>
          </p:nvSpPr>
          <p:spPr>
            <a:xfrm>
              <a:off x="9346773" y="4827948"/>
              <a:ext cx="731824" cy="425554"/>
            </a:xfrm>
            <a:prstGeom prst="roundRect">
              <a:avLst/>
            </a:prstGeom>
            <a:solidFill>
              <a:srgbClr val="0070C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120000"/>
                </a:lnSpc>
                <a:defRPr/>
              </a:pPr>
              <a:r>
                <a:rPr lang="zh-CN" altLang="en-US" sz="1100" dirty="0">
                  <a:latin typeface="Arial" panose="020B0604020202020204" pitchFamily="34" charset="0"/>
                  <a:ea typeface="微软雅黑" panose="020B0503020204020204" charset="-122"/>
                  <a:cs typeface="+mn-ea"/>
                  <a:sym typeface="+mn-lt"/>
                </a:rPr>
                <a:t>返修</a:t>
              </a:r>
              <a:r>
                <a:rPr lang="en-US" altLang="zh-CN" sz="1100" dirty="0">
                  <a:latin typeface="Arial" panose="020B0604020202020204" pitchFamily="34" charset="0"/>
                  <a:ea typeface="微软雅黑" panose="020B0503020204020204" charset="-122"/>
                  <a:cs typeface="+mn-ea"/>
                  <a:sym typeface="+mn-lt"/>
                </a:rPr>
                <a:t>/</a:t>
              </a:r>
              <a:r>
                <a:rPr lang="zh-CN" altLang="en-US" sz="1100" dirty="0">
                  <a:latin typeface="Arial" panose="020B0604020202020204" pitchFamily="34" charset="0"/>
                  <a:ea typeface="微软雅黑" panose="020B0503020204020204" charset="-122"/>
                  <a:cs typeface="+mn-ea"/>
                  <a:sym typeface="+mn-lt"/>
                </a:rPr>
                <a:t>返工</a:t>
              </a:r>
              <a:endParaRPr lang="zh-CN" altLang="en-US" sz="1100" dirty="0">
                <a:latin typeface="Arial" panose="020B0604020202020204" pitchFamily="34" charset="0"/>
                <a:ea typeface="微软雅黑" panose="020B0503020204020204" charset="-122"/>
                <a:cs typeface="+mn-ea"/>
                <a:sym typeface="+mn-lt"/>
              </a:endParaRPr>
            </a:p>
          </p:txBody>
        </p:sp>
        <p:cxnSp>
          <p:nvCxnSpPr>
            <p:cNvPr id="38" name="直接箭头连接符 44"/>
            <p:cNvCxnSpPr/>
            <p:nvPr/>
          </p:nvCxnSpPr>
          <p:spPr>
            <a:xfrm>
              <a:off x="9711879" y="4583202"/>
              <a:ext cx="0" cy="24447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线形标注 2(带边框和强调线) 53"/>
            <p:cNvSpPr/>
            <p:nvPr/>
          </p:nvSpPr>
          <p:spPr>
            <a:xfrm>
              <a:off x="8033036" y="5114337"/>
              <a:ext cx="852720" cy="455644"/>
            </a:xfrm>
            <a:prstGeom prst="accentBorderCallout2">
              <a:avLst>
                <a:gd name="adj1" fmla="val 62681"/>
                <a:gd name="adj2" fmla="val 108810"/>
                <a:gd name="adj3" fmla="val 53402"/>
                <a:gd name="adj4" fmla="val 131475"/>
                <a:gd name="adj5" fmla="val -50432"/>
                <a:gd name="adj6" fmla="val 156758"/>
              </a:avLst>
            </a:prstGeom>
            <a:no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ct val="120000"/>
                </a:lnSpc>
                <a:defRPr/>
              </a:pPr>
              <a:r>
                <a:rPr lang="zh-CN" altLang="en-US" sz="1000" dirty="0">
                  <a:solidFill>
                    <a:schemeClr val="tx1"/>
                  </a:solidFill>
                  <a:latin typeface="Arial" panose="020B0604020202020204" pitchFamily="34" charset="0"/>
                  <a:ea typeface="微软雅黑" panose="020B0503020204020204" charset="-122"/>
                  <a:cs typeface="+mn-ea"/>
                  <a:sym typeface="+mn-lt"/>
                </a:rPr>
                <a:t>返工状态</a:t>
              </a:r>
              <a:endParaRPr lang="zh-CN" altLang="en-US" sz="1000" dirty="0">
                <a:solidFill>
                  <a:schemeClr val="tx1"/>
                </a:solidFill>
                <a:latin typeface="Arial" panose="020B0604020202020204" pitchFamily="34" charset="0"/>
                <a:ea typeface="微软雅黑" panose="020B0503020204020204" charset="-122"/>
                <a:cs typeface="+mn-ea"/>
                <a:sym typeface="+mn-lt"/>
              </a:endParaRPr>
            </a:p>
            <a:p>
              <a:pPr eaLnBrk="1" hangingPunct="1">
                <a:lnSpc>
                  <a:spcPct val="120000"/>
                </a:lnSpc>
                <a:defRPr/>
              </a:pPr>
              <a:r>
                <a:rPr lang="zh-CN" altLang="en-US" sz="1000" dirty="0">
                  <a:solidFill>
                    <a:schemeClr val="tx1"/>
                  </a:solidFill>
                  <a:latin typeface="Arial" panose="020B0604020202020204" pitchFamily="34" charset="0"/>
                  <a:ea typeface="微软雅黑" panose="020B0503020204020204" charset="-122"/>
                  <a:cs typeface="+mn-ea"/>
                  <a:sym typeface="+mn-lt"/>
                </a:rPr>
                <a:t>绑定返工信息</a:t>
              </a:r>
              <a:endParaRPr lang="zh-CN" altLang="en-US" sz="1000" dirty="0">
                <a:solidFill>
                  <a:schemeClr val="tx1"/>
                </a:solidFill>
                <a:latin typeface="Arial" panose="020B0604020202020204" pitchFamily="34" charset="0"/>
                <a:ea typeface="微软雅黑" panose="020B0503020204020204" charset="-122"/>
                <a:cs typeface="+mn-ea"/>
                <a:sym typeface="+mn-lt"/>
              </a:endParaRPr>
            </a:p>
          </p:txBody>
        </p:sp>
        <p:sp>
          <p:nvSpPr>
            <p:cNvPr id="40" name="圆角矩形 54"/>
            <p:cNvSpPr/>
            <p:nvPr/>
          </p:nvSpPr>
          <p:spPr>
            <a:xfrm>
              <a:off x="9346773" y="5496906"/>
              <a:ext cx="731824" cy="336360"/>
            </a:xfrm>
            <a:prstGeom prst="roundRect">
              <a:avLst/>
            </a:prstGeom>
            <a:solidFill>
              <a:srgbClr val="0070C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120000"/>
                </a:lnSpc>
                <a:defRPr/>
              </a:pPr>
              <a:r>
                <a:rPr lang="zh-CN" altLang="en-US" sz="1100" dirty="0">
                  <a:latin typeface="Arial" panose="020B0604020202020204" pitchFamily="34" charset="0"/>
                  <a:ea typeface="微软雅黑" panose="020B0503020204020204" charset="-122"/>
                  <a:cs typeface="+mn-ea"/>
                  <a:sym typeface="+mn-lt"/>
                </a:rPr>
                <a:t>结束</a:t>
              </a:r>
              <a:endParaRPr lang="zh-CN" altLang="en-US" sz="1100" dirty="0">
                <a:latin typeface="Arial" panose="020B0604020202020204" pitchFamily="34" charset="0"/>
                <a:ea typeface="微软雅黑" panose="020B0503020204020204" charset="-122"/>
                <a:cs typeface="+mn-ea"/>
                <a:sym typeface="+mn-lt"/>
              </a:endParaRPr>
            </a:p>
          </p:txBody>
        </p:sp>
        <p:cxnSp>
          <p:nvCxnSpPr>
            <p:cNvPr id="41" name="直接箭头连接符 47"/>
            <p:cNvCxnSpPr/>
            <p:nvPr/>
          </p:nvCxnSpPr>
          <p:spPr>
            <a:xfrm>
              <a:off x="9711879" y="5253502"/>
              <a:ext cx="0" cy="24313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线形标注 2(带边框和强调线) 56"/>
            <p:cNvSpPr/>
            <p:nvPr/>
          </p:nvSpPr>
          <p:spPr>
            <a:xfrm>
              <a:off x="8032768" y="5832729"/>
              <a:ext cx="852988" cy="244479"/>
            </a:xfrm>
            <a:prstGeom prst="accentBorderCallout2">
              <a:avLst>
                <a:gd name="adj1" fmla="val 62681"/>
                <a:gd name="adj2" fmla="val 108810"/>
                <a:gd name="adj3" fmla="val 53402"/>
                <a:gd name="adj4" fmla="val 131475"/>
                <a:gd name="adj5" fmla="val -50432"/>
                <a:gd name="adj6" fmla="val 156758"/>
              </a:avLst>
            </a:prstGeom>
            <a:no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ct val="120000"/>
                </a:lnSpc>
                <a:defRPr/>
              </a:pPr>
              <a:r>
                <a:rPr lang="zh-CN" altLang="en-US" sz="1200" dirty="0">
                  <a:solidFill>
                    <a:schemeClr val="tx1"/>
                  </a:solidFill>
                  <a:latin typeface="Arial" panose="020B0604020202020204" pitchFamily="34" charset="0"/>
                  <a:ea typeface="微软雅黑" panose="020B0503020204020204" charset="-122"/>
                  <a:cs typeface="+mn-ea"/>
                  <a:sym typeface="+mn-lt"/>
                </a:rPr>
                <a:t>返工记录</a:t>
              </a:r>
              <a:endParaRPr lang="en-US" altLang="zh-CN" sz="1200" dirty="0">
                <a:solidFill>
                  <a:schemeClr val="tx1"/>
                </a:solidFill>
                <a:latin typeface="Arial" panose="020B0604020202020204" pitchFamily="34" charset="0"/>
                <a:ea typeface="微软雅黑" panose="020B0503020204020204" charset="-122"/>
                <a:cs typeface="+mn-ea"/>
                <a:sym typeface="+mn-lt"/>
              </a:endParaRPr>
            </a:p>
          </p:txBody>
        </p:sp>
        <p:sp>
          <p:nvSpPr>
            <p:cNvPr id="43" name="圆角矩形 21"/>
            <p:cNvSpPr/>
            <p:nvPr/>
          </p:nvSpPr>
          <p:spPr>
            <a:xfrm>
              <a:off x="10266656" y="3451345"/>
              <a:ext cx="828003" cy="427166"/>
            </a:xfrm>
            <a:prstGeom prst="roundRect">
              <a:avLst/>
            </a:prstGeom>
            <a:solidFill>
              <a:srgbClr val="0070C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120000"/>
                </a:lnSpc>
                <a:defRPr/>
              </a:pPr>
              <a:r>
                <a:rPr lang="zh-CN" altLang="en-US" sz="1100" dirty="0">
                  <a:latin typeface="Arial" panose="020B0604020202020204" pitchFamily="34" charset="0"/>
                  <a:ea typeface="微软雅黑" panose="020B0503020204020204" charset="-122"/>
                  <a:cs typeface="+mn-ea"/>
                  <a:sym typeface="+mn-lt"/>
                </a:rPr>
                <a:t>工序</a:t>
              </a:r>
              <a:r>
                <a:rPr lang="en-US" altLang="zh-CN" sz="1100" dirty="0">
                  <a:latin typeface="Arial" panose="020B0604020202020204" pitchFamily="34" charset="0"/>
                  <a:ea typeface="微软雅黑" panose="020B0503020204020204" charset="-122"/>
                  <a:cs typeface="+mn-ea"/>
                  <a:sym typeface="+mn-lt"/>
                </a:rPr>
                <a:t>3</a:t>
              </a:r>
              <a:endParaRPr lang="en-US" altLang="zh-CN" sz="1100" dirty="0">
                <a:latin typeface="Arial" panose="020B0604020202020204" pitchFamily="34" charset="0"/>
                <a:ea typeface="微软雅黑" panose="020B0503020204020204" charset="-122"/>
                <a:cs typeface="+mn-ea"/>
                <a:sym typeface="+mn-lt"/>
              </a:endParaRPr>
            </a:p>
          </p:txBody>
        </p:sp>
        <p:cxnSp>
          <p:nvCxnSpPr>
            <p:cNvPr id="44" name="直接箭头连接符 50"/>
            <p:cNvCxnSpPr>
              <a:stCxn id="21" idx="3"/>
            </p:cNvCxnSpPr>
            <p:nvPr/>
          </p:nvCxnSpPr>
          <p:spPr>
            <a:xfrm>
              <a:off x="10031850" y="2938746"/>
              <a:ext cx="20310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圆角矩形 24"/>
            <p:cNvSpPr/>
            <p:nvPr/>
          </p:nvSpPr>
          <p:spPr>
            <a:xfrm>
              <a:off x="8138887" y="3457793"/>
              <a:ext cx="919347" cy="425554"/>
            </a:xfrm>
            <a:prstGeom prst="roundRect">
              <a:avLst/>
            </a:prstGeom>
            <a:solidFill>
              <a:srgbClr val="0070C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120000"/>
                </a:lnSpc>
                <a:defRPr/>
              </a:pPr>
              <a:r>
                <a:rPr lang="zh-CN" altLang="en-US" sz="1100" dirty="0">
                  <a:latin typeface="Arial" panose="020B0604020202020204" pitchFamily="34" charset="0"/>
                  <a:ea typeface="微软雅黑" panose="020B0503020204020204" charset="-122"/>
                  <a:cs typeface="+mn-ea"/>
                  <a:sym typeface="+mn-lt"/>
                </a:rPr>
                <a:t>各工序报工</a:t>
              </a:r>
              <a:endParaRPr lang="en-US" altLang="zh-CN" sz="1100" dirty="0">
                <a:latin typeface="Arial" panose="020B0604020202020204" pitchFamily="34" charset="0"/>
                <a:ea typeface="微软雅黑" panose="020B0503020204020204" charset="-122"/>
                <a:cs typeface="+mn-ea"/>
                <a:sym typeface="+mn-lt"/>
              </a:endParaRPr>
            </a:p>
          </p:txBody>
        </p:sp>
        <p:sp>
          <p:nvSpPr>
            <p:cNvPr id="46" name="圆角矩形 21"/>
            <p:cNvSpPr/>
            <p:nvPr/>
          </p:nvSpPr>
          <p:spPr>
            <a:xfrm>
              <a:off x="7264674" y="3460748"/>
              <a:ext cx="622749" cy="427166"/>
            </a:xfrm>
            <a:prstGeom prst="roundRect">
              <a:avLst/>
            </a:prstGeom>
            <a:solidFill>
              <a:srgbClr val="0070C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120000"/>
                </a:lnSpc>
                <a:defRPr/>
              </a:pPr>
              <a:r>
                <a:rPr lang="zh-CN" altLang="en-US" sz="1400" dirty="0">
                  <a:latin typeface="Arial" panose="020B0604020202020204" pitchFamily="34" charset="0"/>
                  <a:ea typeface="微软雅黑" panose="020B0503020204020204" charset="-122"/>
                  <a:cs typeface="+mn-ea"/>
                  <a:sym typeface="+mn-lt"/>
                </a:rPr>
                <a:t>入库</a:t>
              </a:r>
              <a:endParaRPr lang="en-US" altLang="zh-CN" sz="1400" dirty="0">
                <a:latin typeface="Arial" panose="020B0604020202020204" pitchFamily="34" charset="0"/>
                <a:ea typeface="微软雅黑" panose="020B0503020204020204" charset="-122"/>
                <a:cs typeface="+mn-ea"/>
                <a:sym typeface="+mn-lt"/>
              </a:endParaRPr>
            </a:p>
          </p:txBody>
        </p:sp>
        <p:sp>
          <p:nvSpPr>
            <p:cNvPr id="47" name="圆角矩形 18"/>
            <p:cNvSpPr/>
            <p:nvPr/>
          </p:nvSpPr>
          <p:spPr>
            <a:xfrm>
              <a:off x="10221522" y="2689432"/>
              <a:ext cx="925258" cy="499704"/>
            </a:xfrm>
            <a:prstGeom prst="roundRect">
              <a:avLst/>
            </a:prstGeom>
            <a:solidFill>
              <a:srgbClr val="0070C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120000"/>
                </a:lnSpc>
                <a:defRPr/>
              </a:pPr>
              <a:r>
                <a:rPr lang="zh-CN" altLang="en-US" sz="1050" dirty="0">
                  <a:latin typeface="Arial" panose="020B0604020202020204" pitchFamily="34" charset="0"/>
                  <a:ea typeface="微软雅黑" panose="020B0503020204020204" charset="-122"/>
                  <a:cs typeface="+mn-ea"/>
                  <a:sym typeface="+mn-lt"/>
                </a:rPr>
                <a:t>工序</a:t>
              </a:r>
              <a:r>
                <a:rPr lang="en-US" altLang="zh-CN" sz="1050" dirty="0">
                  <a:latin typeface="Arial" panose="020B0604020202020204" pitchFamily="34" charset="0"/>
                  <a:ea typeface="微软雅黑" panose="020B0503020204020204" charset="-122"/>
                  <a:cs typeface="+mn-ea"/>
                  <a:sym typeface="+mn-lt"/>
                </a:rPr>
                <a:t>2</a:t>
              </a:r>
              <a:endParaRPr lang="en-US" altLang="zh-CN" sz="1050" dirty="0">
                <a:latin typeface="Arial" panose="020B0604020202020204" pitchFamily="34" charset="0"/>
                <a:ea typeface="微软雅黑" panose="020B0503020204020204" charset="-122"/>
                <a:cs typeface="+mn-ea"/>
                <a:sym typeface="+mn-lt"/>
              </a:endParaRPr>
            </a:p>
          </p:txBody>
        </p:sp>
        <p:cxnSp>
          <p:nvCxnSpPr>
            <p:cNvPr id="48" name="直接箭头连接符 56"/>
            <p:cNvCxnSpPr>
              <a:endCxn id="45" idx="3"/>
            </p:cNvCxnSpPr>
            <p:nvPr/>
          </p:nvCxnSpPr>
          <p:spPr>
            <a:xfrm flipH="1">
              <a:off x="9058234" y="3670033"/>
              <a:ext cx="249852" cy="5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直接箭头连接符 57"/>
            <p:cNvCxnSpPr>
              <a:stCxn id="45" idx="1"/>
              <a:endCxn id="46" idx="3"/>
            </p:cNvCxnSpPr>
            <p:nvPr/>
          </p:nvCxnSpPr>
          <p:spPr>
            <a:xfrm flipH="1">
              <a:off x="7887423" y="3670570"/>
              <a:ext cx="251464" cy="376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直接箭头连接符 58"/>
            <p:cNvCxnSpPr>
              <a:stCxn id="46" idx="1"/>
              <a:endCxn id="23" idx="3"/>
            </p:cNvCxnSpPr>
            <p:nvPr/>
          </p:nvCxnSpPr>
          <p:spPr>
            <a:xfrm flipH="1" flipV="1">
              <a:off x="7009719" y="3670437"/>
              <a:ext cx="254955" cy="389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圆角矩形 28"/>
            <p:cNvSpPr/>
            <p:nvPr/>
          </p:nvSpPr>
          <p:spPr>
            <a:xfrm>
              <a:off x="9300833" y="3456451"/>
              <a:ext cx="730749" cy="425822"/>
            </a:xfrm>
            <a:prstGeom prst="roundRect">
              <a:avLst/>
            </a:prstGeom>
            <a:solidFill>
              <a:srgbClr val="0070C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120000"/>
                </a:lnSpc>
                <a:defRPr/>
              </a:pPr>
              <a:r>
                <a:rPr lang="zh-CN" altLang="en-US" sz="1100" dirty="0">
                  <a:latin typeface="Arial" panose="020B0604020202020204" pitchFamily="34" charset="0"/>
                  <a:ea typeface="微软雅黑" panose="020B0503020204020204" charset="-122"/>
                  <a:cs typeface="+mn-ea"/>
                  <a:sym typeface="+mn-lt"/>
                </a:rPr>
                <a:t>检验</a:t>
              </a:r>
              <a:endParaRPr lang="zh-CN" altLang="en-US" sz="1100" dirty="0">
                <a:latin typeface="Arial" panose="020B0604020202020204" pitchFamily="34" charset="0"/>
                <a:ea typeface="微软雅黑" panose="020B0503020204020204" charset="-122"/>
                <a:cs typeface="+mn-ea"/>
                <a:sym typeface="+mn-lt"/>
              </a:endParaRPr>
            </a:p>
          </p:txBody>
        </p:sp>
        <p:cxnSp>
          <p:nvCxnSpPr>
            <p:cNvPr id="52" name="直接箭头连接符 60"/>
            <p:cNvCxnSpPr>
              <a:stCxn id="43" idx="1"/>
              <a:endCxn id="51" idx="3"/>
            </p:cNvCxnSpPr>
            <p:nvPr/>
          </p:nvCxnSpPr>
          <p:spPr>
            <a:xfrm flipH="1">
              <a:off x="10031582" y="3664928"/>
              <a:ext cx="235073" cy="44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3" name="圆角矩形 28"/>
            <p:cNvSpPr/>
            <p:nvPr/>
          </p:nvSpPr>
          <p:spPr>
            <a:xfrm>
              <a:off x="8358649" y="2734029"/>
              <a:ext cx="527107" cy="425554"/>
            </a:xfrm>
            <a:prstGeom prst="roundRect">
              <a:avLst/>
            </a:prstGeom>
            <a:solidFill>
              <a:srgbClr val="0070C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120000"/>
                </a:lnSpc>
                <a:defRPr/>
              </a:pPr>
              <a:r>
                <a:rPr lang="zh-CN" altLang="en-US" sz="1100" dirty="0">
                  <a:latin typeface="Arial" panose="020B0604020202020204" pitchFamily="34" charset="0"/>
                  <a:ea typeface="微软雅黑" panose="020B0503020204020204" charset="-122"/>
                  <a:cs typeface="+mn-ea"/>
                  <a:sym typeface="+mn-lt"/>
                </a:rPr>
                <a:t>工单执行</a:t>
              </a:r>
              <a:endParaRPr lang="zh-CN" altLang="en-US" sz="1100" dirty="0">
                <a:latin typeface="Arial" panose="020B0604020202020204" pitchFamily="34" charset="0"/>
                <a:ea typeface="微软雅黑" panose="020B0503020204020204" charset="-122"/>
                <a:cs typeface="+mn-ea"/>
                <a:sym typeface="+mn-lt"/>
              </a:endParaRPr>
            </a:p>
          </p:txBody>
        </p:sp>
        <p:cxnSp>
          <p:nvCxnSpPr>
            <p:cNvPr id="54" name="直接箭头连接符 62"/>
            <p:cNvCxnSpPr/>
            <p:nvPr/>
          </p:nvCxnSpPr>
          <p:spPr>
            <a:xfrm>
              <a:off x="8966891" y="2938746"/>
              <a:ext cx="174628" cy="26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 name="线形标注 2(带边框和强调线) 16"/>
            <p:cNvSpPr/>
            <p:nvPr/>
          </p:nvSpPr>
          <p:spPr>
            <a:xfrm>
              <a:off x="9849163" y="1698622"/>
              <a:ext cx="834988" cy="576540"/>
            </a:xfrm>
            <a:prstGeom prst="accentBorderCallout2">
              <a:avLst>
                <a:gd name="adj1" fmla="val 41016"/>
                <a:gd name="adj2" fmla="val 112370"/>
                <a:gd name="adj3" fmla="val 42711"/>
                <a:gd name="adj4" fmla="val 134277"/>
                <a:gd name="adj5" fmla="val 167287"/>
                <a:gd name="adj6" fmla="val 116460"/>
              </a:avLst>
            </a:prstGeom>
            <a:no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20000"/>
                </a:lnSpc>
                <a:defRPr/>
              </a:pPr>
              <a:r>
                <a:rPr lang="zh-CN" altLang="en-US" sz="1000" dirty="0">
                  <a:solidFill>
                    <a:schemeClr val="tx1"/>
                  </a:solidFill>
                  <a:latin typeface="Arial" panose="020B0604020202020204" pitchFamily="34" charset="0"/>
                  <a:ea typeface="微软雅黑" panose="020B0503020204020204" charset="-122"/>
                  <a:cs typeface="+mn-ea"/>
                  <a:sym typeface="+mn-lt"/>
                </a:rPr>
                <a:t>绑定各工序工单信息</a:t>
              </a:r>
              <a:r>
                <a:rPr lang="en-US" altLang="zh-CN" sz="1000" dirty="0">
                  <a:solidFill>
                    <a:schemeClr val="tx1"/>
                  </a:solidFill>
                  <a:latin typeface="Arial" panose="020B0604020202020204" pitchFamily="34" charset="0"/>
                  <a:ea typeface="微软雅黑" panose="020B0503020204020204" charset="-122"/>
                  <a:cs typeface="+mn-ea"/>
                  <a:sym typeface="+mn-lt"/>
                </a:rPr>
                <a:t>/</a:t>
              </a:r>
              <a:r>
                <a:rPr lang="zh-CN" altLang="en-US" sz="1000" dirty="0">
                  <a:solidFill>
                    <a:schemeClr val="tx1"/>
                  </a:solidFill>
                  <a:latin typeface="Arial" panose="020B0604020202020204" pitchFamily="34" charset="0"/>
                  <a:ea typeface="微软雅黑" panose="020B0503020204020204" charset="-122"/>
                  <a:cs typeface="+mn-ea"/>
                  <a:sym typeface="+mn-lt"/>
                </a:rPr>
                <a:t>操作员信息</a:t>
              </a:r>
              <a:endParaRPr lang="zh-CN" altLang="en-US" sz="1000" dirty="0">
                <a:solidFill>
                  <a:schemeClr val="tx1"/>
                </a:solidFill>
                <a:latin typeface="Arial" panose="020B0604020202020204" pitchFamily="34" charset="0"/>
                <a:ea typeface="微软雅黑" panose="020B0503020204020204" charset="-122"/>
                <a:cs typeface="+mn-ea"/>
                <a:sym typeface="+mn-lt"/>
              </a:endParaRPr>
            </a:p>
          </p:txBody>
        </p:sp>
        <p:sp>
          <p:nvSpPr>
            <p:cNvPr id="56" name="线形标注 2(带边框和强调线) 23"/>
            <p:cNvSpPr/>
            <p:nvPr/>
          </p:nvSpPr>
          <p:spPr>
            <a:xfrm>
              <a:off x="8248500" y="1636293"/>
              <a:ext cx="965556" cy="416420"/>
            </a:xfrm>
            <a:prstGeom prst="accentBorderCallout2">
              <a:avLst>
                <a:gd name="adj1" fmla="val 36704"/>
                <a:gd name="adj2" fmla="val -10047"/>
                <a:gd name="adj3" fmla="val 38988"/>
                <a:gd name="adj4" fmla="val -38425"/>
                <a:gd name="adj5" fmla="val 259612"/>
                <a:gd name="adj6" fmla="val -52587"/>
              </a:avLst>
            </a:prstGeom>
            <a:no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20000"/>
                </a:lnSpc>
                <a:defRPr/>
              </a:pPr>
              <a:r>
                <a:rPr lang="zh-CN" altLang="en-US" sz="1000" dirty="0">
                  <a:solidFill>
                    <a:schemeClr val="tx1"/>
                  </a:solidFill>
                  <a:latin typeface="Arial" panose="020B0604020202020204" pitchFamily="34" charset="0"/>
                  <a:ea typeface="微软雅黑" panose="020B0503020204020204" charset="-122"/>
                  <a:cs typeface="+mn-ea"/>
                  <a:sym typeface="+mn-lt"/>
                </a:rPr>
                <a:t>下发到现场</a:t>
              </a:r>
              <a:endParaRPr lang="zh-CN" altLang="en-US" sz="1000" dirty="0">
                <a:solidFill>
                  <a:schemeClr val="tx1"/>
                </a:solidFill>
                <a:latin typeface="Arial" panose="020B0604020202020204" pitchFamily="34" charset="0"/>
                <a:ea typeface="微软雅黑" panose="020B0503020204020204" charset="-122"/>
                <a:cs typeface="+mn-ea"/>
                <a:sym typeface="+mn-lt"/>
              </a:endParaRPr>
            </a:p>
          </p:txBody>
        </p:sp>
        <p:sp>
          <p:nvSpPr>
            <p:cNvPr id="57" name="圆角矩形 8"/>
            <p:cNvSpPr/>
            <p:nvPr/>
          </p:nvSpPr>
          <p:spPr>
            <a:xfrm>
              <a:off x="2591103" y="3444897"/>
              <a:ext cx="612540" cy="427166"/>
            </a:xfrm>
            <a:prstGeom prst="roundRect">
              <a:avLst/>
            </a:prstGeom>
            <a:solidFill>
              <a:srgbClr val="0070C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120000"/>
                </a:lnSpc>
                <a:defRPr/>
              </a:pPr>
              <a:r>
                <a:rPr lang="zh-CN" altLang="en-US" sz="1100" dirty="0">
                  <a:latin typeface="Arial" panose="020B0604020202020204" pitchFamily="34" charset="0"/>
                  <a:ea typeface="微软雅黑" panose="020B0503020204020204" charset="-122"/>
                  <a:cs typeface="+mn-ea"/>
                  <a:sym typeface="+mn-lt"/>
                </a:rPr>
                <a:t>检验</a:t>
              </a:r>
              <a:endParaRPr lang="zh-CN" altLang="en-US" sz="1100" dirty="0">
                <a:latin typeface="Arial" panose="020B0604020202020204" pitchFamily="34" charset="0"/>
                <a:ea typeface="微软雅黑" panose="020B0503020204020204" charset="-122"/>
                <a:cs typeface="+mn-ea"/>
                <a:sym typeface="+mn-lt"/>
              </a:endParaRPr>
            </a:p>
          </p:txBody>
        </p:sp>
        <p:sp>
          <p:nvSpPr>
            <p:cNvPr id="58" name="圆角矩形 60"/>
            <p:cNvSpPr/>
            <p:nvPr/>
          </p:nvSpPr>
          <p:spPr>
            <a:xfrm>
              <a:off x="3393853" y="3366449"/>
              <a:ext cx="961258" cy="514211"/>
            </a:xfrm>
            <a:prstGeom prst="roundRect">
              <a:avLst/>
            </a:prstGeom>
            <a:solidFill>
              <a:srgbClr val="0070C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120000"/>
                </a:lnSpc>
                <a:defRPr/>
              </a:pPr>
              <a:r>
                <a:rPr lang="zh-CN" altLang="en-US" sz="1100" dirty="0">
                  <a:latin typeface="Arial" panose="020B0604020202020204" pitchFamily="34" charset="0"/>
                  <a:ea typeface="微软雅黑" panose="020B0503020204020204" charset="-122"/>
                  <a:cs typeface="+mn-ea"/>
                  <a:sym typeface="+mn-lt"/>
                </a:rPr>
                <a:t>外发结束确认追溯码信息</a:t>
              </a:r>
              <a:endParaRPr lang="zh-CN" altLang="en-US" sz="1100" dirty="0">
                <a:latin typeface="Arial" panose="020B0604020202020204" pitchFamily="34" charset="0"/>
                <a:ea typeface="微软雅黑" panose="020B0503020204020204" charset="-122"/>
                <a:cs typeface="+mn-ea"/>
                <a:sym typeface="+mn-lt"/>
              </a:endParaRPr>
            </a:p>
          </p:txBody>
        </p:sp>
        <p:sp>
          <p:nvSpPr>
            <p:cNvPr id="59" name="圆角矩形 32"/>
            <p:cNvSpPr/>
            <p:nvPr/>
          </p:nvSpPr>
          <p:spPr>
            <a:xfrm>
              <a:off x="1788354" y="3452957"/>
              <a:ext cx="614689" cy="425554"/>
            </a:xfrm>
            <a:prstGeom prst="roundRect">
              <a:avLst/>
            </a:prstGeom>
            <a:solidFill>
              <a:srgbClr val="0070C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120000"/>
                </a:lnSpc>
                <a:defRPr/>
              </a:pPr>
              <a:r>
                <a:rPr lang="zh-CN" altLang="en-US" sz="1100" dirty="0">
                  <a:latin typeface="Arial" panose="020B0604020202020204" pitchFamily="34" charset="0"/>
                  <a:ea typeface="微软雅黑" panose="020B0503020204020204" charset="-122"/>
                  <a:cs typeface="+mn-ea"/>
                  <a:sym typeface="+mn-lt"/>
                </a:rPr>
                <a:t>入库</a:t>
              </a:r>
              <a:endParaRPr lang="zh-CN" altLang="en-US" sz="1100" dirty="0">
                <a:latin typeface="Arial" panose="020B0604020202020204" pitchFamily="34" charset="0"/>
                <a:ea typeface="微软雅黑" panose="020B0503020204020204" charset="-122"/>
                <a:cs typeface="+mn-ea"/>
                <a:sym typeface="+mn-lt"/>
              </a:endParaRPr>
            </a:p>
          </p:txBody>
        </p:sp>
        <p:cxnSp>
          <p:nvCxnSpPr>
            <p:cNvPr id="60" name="直接箭头连接符 68"/>
            <p:cNvCxnSpPr/>
            <p:nvPr/>
          </p:nvCxnSpPr>
          <p:spPr>
            <a:xfrm flipH="1">
              <a:off x="4290364" y="3666541"/>
              <a:ext cx="18806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直接箭头连接符 69"/>
            <p:cNvCxnSpPr/>
            <p:nvPr/>
          </p:nvCxnSpPr>
          <p:spPr>
            <a:xfrm flipH="1">
              <a:off x="3203643" y="3657137"/>
              <a:ext cx="183225" cy="10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直接箭头连接符 70"/>
            <p:cNvCxnSpPr/>
            <p:nvPr/>
          </p:nvCxnSpPr>
          <p:spPr>
            <a:xfrm flipH="1">
              <a:off x="2402775" y="3666541"/>
              <a:ext cx="18806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3" name="线形标注 2(带边框和强调线) 31"/>
            <p:cNvSpPr/>
            <p:nvPr/>
          </p:nvSpPr>
          <p:spPr>
            <a:xfrm>
              <a:off x="3344420" y="4049915"/>
              <a:ext cx="1134273" cy="478211"/>
            </a:xfrm>
            <a:prstGeom prst="accentBorderCallout2">
              <a:avLst>
                <a:gd name="adj1" fmla="val 42392"/>
                <a:gd name="adj2" fmla="val -7432"/>
                <a:gd name="adj3" fmla="val 41265"/>
                <a:gd name="adj4" fmla="val -18468"/>
                <a:gd name="adj5" fmla="val -39775"/>
                <a:gd name="adj6" fmla="val -37565"/>
              </a:avLst>
            </a:prstGeom>
            <a:no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ct val="120000"/>
                </a:lnSpc>
                <a:defRPr/>
              </a:pPr>
              <a:r>
                <a:rPr lang="zh-CN" altLang="en-US" sz="900" dirty="0">
                  <a:solidFill>
                    <a:schemeClr val="tx1"/>
                  </a:solidFill>
                  <a:latin typeface="Arial" panose="020B0604020202020204" pitchFamily="34" charset="0"/>
                  <a:ea typeface="微软雅黑" panose="020B0503020204020204" charset="-122"/>
                  <a:cs typeface="+mn-ea"/>
                  <a:sym typeface="+mn-lt"/>
                </a:rPr>
                <a:t>检验状态</a:t>
              </a:r>
              <a:endParaRPr lang="en-US" altLang="zh-CN" sz="900" dirty="0">
                <a:solidFill>
                  <a:schemeClr val="tx1"/>
                </a:solidFill>
                <a:latin typeface="Arial" panose="020B0604020202020204" pitchFamily="34" charset="0"/>
                <a:ea typeface="微软雅黑" panose="020B0503020204020204" charset="-122"/>
                <a:cs typeface="+mn-ea"/>
                <a:sym typeface="+mn-lt"/>
              </a:endParaRPr>
            </a:p>
            <a:p>
              <a:pPr eaLnBrk="1" hangingPunct="1">
                <a:lnSpc>
                  <a:spcPct val="120000"/>
                </a:lnSpc>
                <a:defRPr/>
              </a:pPr>
              <a:r>
                <a:rPr lang="en-US" altLang="zh-CN" sz="900" dirty="0">
                  <a:solidFill>
                    <a:schemeClr val="tx1"/>
                  </a:solidFill>
                  <a:latin typeface="Arial" panose="020B0604020202020204" pitchFamily="34" charset="0"/>
                  <a:ea typeface="微软雅黑" panose="020B0503020204020204" charset="-122"/>
                  <a:cs typeface="+mn-ea"/>
                  <a:sym typeface="+mn-lt"/>
                </a:rPr>
                <a:t>OK:</a:t>
              </a:r>
              <a:r>
                <a:rPr lang="zh-CN" altLang="en-US" sz="900" dirty="0">
                  <a:solidFill>
                    <a:schemeClr val="tx1"/>
                  </a:solidFill>
                  <a:latin typeface="Arial" panose="020B0604020202020204" pitchFamily="34" charset="0"/>
                  <a:ea typeface="微软雅黑" panose="020B0503020204020204" charset="-122"/>
                  <a:cs typeface="+mn-ea"/>
                  <a:sym typeface="+mn-lt"/>
                </a:rPr>
                <a:t>入库</a:t>
              </a:r>
              <a:endParaRPr lang="en-US" altLang="zh-CN" sz="900" dirty="0">
                <a:solidFill>
                  <a:schemeClr val="tx1"/>
                </a:solidFill>
                <a:latin typeface="Arial" panose="020B0604020202020204" pitchFamily="34" charset="0"/>
                <a:ea typeface="微软雅黑" panose="020B0503020204020204" charset="-122"/>
                <a:cs typeface="+mn-ea"/>
                <a:sym typeface="+mn-lt"/>
              </a:endParaRPr>
            </a:p>
            <a:p>
              <a:pPr eaLnBrk="1" hangingPunct="1">
                <a:lnSpc>
                  <a:spcPct val="120000"/>
                </a:lnSpc>
                <a:defRPr/>
              </a:pPr>
              <a:r>
                <a:rPr lang="en-US" altLang="zh-CN" sz="900" dirty="0">
                  <a:solidFill>
                    <a:schemeClr val="tx1"/>
                  </a:solidFill>
                  <a:latin typeface="Arial" panose="020B0604020202020204" pitchFamily="34" charset="0"/>
                  <a:ea typeface="微软雅黑" panose="020B0503020204020204" charset="-122"/>
                  <a:cs typeface="+mn-ea"/>
                  <a:sym typeface="+mn-lt"/>
                </a:rPr>
                <a:t>NG:</a:t>
              </a:r>
              <a:r>
                <a:rPr lang="zh-CN" altLang="en-US" sz="900" dirty="0">
                  <a:solidFill>
                    <a:schemeClr val="tx1"/>
                  </a:solidFill>
                  <a:latin typeface="Arial" panose="020B0604020202020204" pitchFamily="34" charset="0"/>
                  <a:ea typeface="微软雅黑" panose="020B0503020204020204" charset="-122"/>
                  <a:cs typeface="+mn-ea"/>
                  <a:sym typeface="+mn-lt"/>
                </a:rPr>
                <a:t>外发不良处理流程</a:t>
              </a:r>
              <a:endParaRPr lang="zh-CN" altLang="en-US" sz="900" dirty="0">
                <a:solidFill>
                  <a:schemeClr val="tx1"/>
                </a:solidFill>
                <a:latin typeface="Arial" panose="020B0604020202020204" pitchFamily="34" charset="0"/>
                <a:ea typeface="微软雅黑" panose="020B0503020204020204" charset="-122"/>
                <a:cs typeface="+mn-ea"/>
                <a:sym typeface="+mn-lt"/>
              </a:endParaRPr>
            </a:p>
          </p:txBody>
        </p:sp>
        <p:cxnSp>
          <p:nvCxnSpPr>
            <p:cNvPr id="64" name="直接箭头连接符 73"/>
            <p:cNvCxnSpPr/>
            <p:nvPr/>
          </p:nvCxnSpPr>
          <p:spPr>
            <a:xfrm>
              <a:off x="2119877" y="3911287"/>
              <a:ext cx="2149" cy="20525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5" name="圆角矩形 28"/>
            <p:cNvSpPr/>
            <p:nvPr/>
          </p:nvSpPr>
          <p:spPr>
            <a:xfrm>
              <a:off x="1437085" y="4129772"/>
              <a:ext cx="1334423" cy="425554"/>
            </a:xfrm>
            <a:prstGeom prst="roundRect">
              <a:avLst/>
            </a:prstGeom>
            <a:solidFill>
              <a:srgbClr val="0070C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120000"/>
                </a:lnSpc>
                <a:defRPr/>
              </a:pPr>
              <a:r>
                <a:rPr lang="zh-CN" altLang="en-US" sz="1200" dirty="0">
                  <a:latin typeface="Arial" panose="020B0604020202020204" pitchFamily="34" charset="0"/>
                  <a:ea typeface="微软雅黑" panose="020B0503020204020204" charset="-122"/>
                  <a:cs typeface="+mn-ea"/>
                  <a:sym typeface="+mn-lt"/>
                </a:rPr>
                <a:t>生产工序处理或结束生产工序</a:t>
              </a:r>
              <a:endParaRPr lang="zh-CN" altLang="en-US" sz="1200" dirty="0">
                <a:latin typeface="Arial" panose="020B0604020202020204" pitchFamily="34" charset="0"/>
                <a:ea typeface="微软雅黑" panose="020B0503020204020204" charset="-122"/>
                <a:cs typeface="+mn-ea"/>
                <a:sym typeface="+mn-lt"/>
              </a:endParaRPr>
            </a:p>
          </p:txBody>
        </p:sp>
        <p:sp>
          <p:nvSpPr>
            <p:cNvPr id="66" name="圆角矩形 28"/>
            <p:cNvSpPr/>
            <p:nvPr/>
          </p:nvSpPr>
          <p:spPr>
            <a:xfrm>
              <a:off x="1801787" y="4733380"/>
              <a:ext cx="683465" cy="425554"/>
            </a:xfrm>
            <a:prstGeom prst="roundRect">
              <a:avLst/>
            </a:prstGeom>
            <a:solidFill>
              <a:srgbClr val="0070C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120000"/>
                </a:lnSpc>
                <a:defRPr/>
              </a:pPr>
              <a:r>
                <a:rPr lang="zh-CN" altLang="en-US" sz="1100" dirty="0">
                  <a:latin typeface="Arial" panose="020B0604020202020204" pitchFamily="34" charset="0"/>
                  <a:ea typeface="微软雅黑" panose="020B0503020204020204" charset="-122"/>
                  <a:cs typeface="+mn-ea"/>
                  <a:sym typeface="+mn-lt"/>
                </a:rPr>
                <a:t>包装</a:t>
              </a:r>
              <a:endParaRPr lang="zh-CN" altLang="en-US" sz="1100" dirty="0">
                <a:latin typeface="Arial" panose="020B0604020202020204" pitchFamily="34" charset="0"/>
                <a:ea typeface="微软雅黑" panose="020B0503020204020204" charset="-122"/>
                <a:cs typeface="+mn-ea"/>
                <a:sym typeface="+mn-lt"/>
              </a:endParaRPr>
            </a:p>
          </p:txBody>
        </p:sp>
        <p:cxnSp>
          <p:nvCxnSpPr>
            <p:cNvPr id="67" name="直接箭头连接符 76"/>
            <p:cNvCxnSpPr/>
            <p:nvPr/>
          </p:nvCxnSpPr>
          <p:spPr>
            <a:xfrm>
              <a:off x="2118803" y="4528126"/>
              <a:ext cx="2149" cy="20525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直接箭头连接符 77"/>
            <p:cNvCxnSpPr/>
            <p:nvPr/>
          </p:nvCxnSpPr>
          <p:spPr>
            <a:xfrm>
              <a:off x="2122027" y="5158934"/>
              <a:ext cx="2149" cy="20525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9" name="圆角矩形 12"/>
            <p:cNvSpPr/>
            <p:nvPr/>
          </p:nvSpPr>
          <p:spPr>
            <a:xfrm>
              <a:off x="1755577" y="5356667"/>
              <a:ext cx="730749" cy="427166"/>
            </a:xfrm>
            <a:prstGeom prst="roundRect">
              <a:avLst/>
            </a:prstGeom>
            <a:solidFill>
              <a:srgbClr val="0070C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120000"/>
                </a:lnSpc>
                <a:defRPr/>
              </a:pPr>
              <a:r>
                <a:rPr lang="zh-CN" altLang="en-US" sz="1100" dirty="0">
                  <a:latin typeface="Arial" panose="020B0604020202020204" pitchFamily="34" charset="0"/>
                  <a:ea typeface="微软雅黑" panose="020B0503020204020204" charset="-122"/>
                  <a:cs typeface="+mn-ea"/>
                  <a:sym typeface="+mn-lt"/>
                </a:rPr>
                <a:t>入成品库</a:t>
              </a:r>
              <a:endParaRPr lang="zh-CN" altLang="en-US" sz="1100" dirty="0">
                <a:latin typeface="Arial" panose="020B0604020202020204" pitchFamily="34" charset="0"/>
                <a:ea typeface="微软雅黑" panose="020B0503020204020204" charset="-122"/>
                <a:cs typeface="+mn-ea"/>
                <a:sym typeface="+mn-lt"/>
              </a:endParaRPr>
            </a:p>
          </p:txBody>
        </p:sp>
        <p:sp>
          <p:nvSpPr>
            <p:cNvPr id="70" name="圆角矩形 12"/>
            <p:cNvSpPr/>
            <p:nvPr/>
          </p:nvSpPr>
          <p:spPr>
            <a:xfrm>
              <a:off x="2682447" y="5356667"/>
              <a:ext cx="730749" cy="427166"/>
            </a:xfrm>
            <a:prstGeom prst="round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120000"/>
                </a:lnSpc>
                <a:defRPr/>
              </a:pPr>
              <a:r>
                <a:rPr lang="zh-CN" altLang="en-US" sz="1200" b="1" dirty="0">
                  <a:solidFill>
                    <a:schemeClr val="bg1"/>
                  </a:solidFill>
                  <a:latin typeface="Arial" panose="020B0604020202020204" pitchFamily="34" charset="0"/>
                  <a:ea typeface="微软雅黑" panose="020B0503020204020204" charset="-122"/>
                  <a:cs typeface="+mn-ea"/>
                  <a:sym typeface="+mn-lt"/>
                </a:rPr>
                <a:t>出货</a:t>
              </a:r>
              <a:endParaRPr lang="zh-CN" altLang="en-US" sz="1200" b="1" dirty="0">
                <a:solidFill>
                  <a:schemeClr val="bg1"/>
                </a:solidFill>
                <a:latin typeface="Arial" panose="020B0604020202020204" pitchFamily="34" charset="0"/>
                <a:ea typeface="微软雅黑" panose="020B0503020204020204" charset="-122"/>
                <a:cs typeface="+mn-ea"/>
                <a:sym typeface="+mn-lt"/>
              </a:endParaRPr>
            </a:p>
          </p:txBody>
        </p:sp>
        <p:cxnSp>
          <p:nvCxnSpPr>
            <p:cNvPr id="71" name="直接箭头连接符 80"/>
            <p:cNvCxnSpPr/>
            <p:nvPr/>
          </p:nvCxnSpPr>
          <p:spPr>
            <a:xfrm>
              <a:off x="2486059" y="5569981"/>
              <a:ext cx="182687"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直接箭头连接符 81"/>
            <p:cNvCxnSpPr>
              <a:endCxn id="30" idx="1"/>
            </p:cNvCxnSpPr>
            <p:nvPr/>
          </p:nvCxnSpPr>
          <p:spPr>
            <a:xfrm>
              <a:off x="3386868" y="5563533"/>
              <a:ext cx="420718" cy="376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73" name="图片 72"/>
            <p:cNvPicPr>
              <a:picLocks noChangeAspect="1"/>
            </p:cNvPicPr>
            <p:nvPr/>
          </p:nvPicPr>
          <p:blipFill>
            <a:blip r:embed="rId2" cstate="hqprint"/>
            <a:srcRect/>
            <a:stretch>
              <a:fillRect/>
            </a:stretch>
          </p:blipFill>
          <p:spPr>
            <a:xfrm>
              <a:off x="1045220" y="2734029"/>
              <a:ext cx="628956" cy="469178"/>
            </a:xfrm>
            <a:prstGeom prst="rect">
              <a:avLst/>
            </a:prstGeom>
          </p:spPr>
        </p:pic>
        <p:pic>
          <p:nvPicPr>
            <p:cNvPr id="74" name="图片 17"/>
            <p:cNvPicPr>
              <a:picLocks noChangeAspect="1"/>
            </p:cNvPicPr>
            <p:nvPr/>
          </p:nvPicPr>
          <p:blipFill>
            <a:blip r:embed="rId3" cstate="print"/>
            <a:srcRect/>
            <a:stretch>
              <a:fillRect/>
            </a:stretch>
          </p:blipFill>
          <p:spPr bwMode="auto">
            <a:xfrm>
              <a:off x="9341716" y="1515612"/>
              <a:ext cx="497458" cy="590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图片 74"/>
            <p:cNvPicPr>
              <a:picLocks noChangeAspect="1"/>
            </p:cNvPicPr>
            <p:nvPr/>
          </p:nvPicPr>
          <p:blipFill>
            <a:blip r:embed="rId4"/>
            <a:stretch>
              <a:fillRect/>
            </a:stretch>
          </p:blipFill>
          <p:spPr>
            <a:xfrm>
              <a:off x="2651207" y="4696622"/>
              <a:ext cx="913200" cy="58474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矩形 66"/>
          <p:cNvSpPr/>
          <p:nvPr/>
        </p:nvSpPr>
        <p:spPr>
          <a:xfrm rot="5400000">
            <a:off x="4903951" y="-2751300"/>
            <a:ext cx="2384098" cy="12192000"/>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pic>
        <p:nvPicPr>
          <p:cNvPr id="127" name="图片 126"/>
          <p:cNvPicPr>
            <a:picLocks noChangeAspect="1"/>
          </p:cNvPicPr>
          <p:nvPr/>
        </p:nvPicPr>
        <p:blipFill rotWithShape="1">
          <a:blip r:embed="rId1" cstate="hqprint">
            <a:alphaModFix amt="12000"/>
          </a:blip>
          <a:srcRect/>
          <a:stretch>
            <a:fillRect/>
          </a:stretch>
        </p:blipFill>
        <p:spPr>
          <a:xfrm>
            <a:off x="-4" y="2152652"/>
            <a:ext cx="12192000" cy="2384098"/>
          </a:xfrm>
          <a:prstGeom prst="rect">
            <a:avLst/>
          </a:prstGeom>
        </p:spPr>
      </p:pic>
      <p:sp>
        <p:nvSpPr>
          <p:cNvPr id="125" name="矩形 124"/>
          <p:cNvSpPr/>
          <p:nvPr/>
        </p:nvSpPr>
        <p:spPr>
          <a:xfrm>
            <a:off x="545184" y="2690065"/>
            <a:ext cx="3974344" cy="1309269"/>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en-US" altLang="zh-CN" sz="7200" b="1" spc="300">
                <a:gradFill>
                  <a:gsLst>
                    <a:gs pos="41000">
                      <a:srgbClr val="FFFFFF"/>
                    </a:gs>
                    <a:gs pos="96000">
                      <a:srgbClr val="FFFFFF">
                        <a:lumMod val="85000"/>
                      </a:srgbClr>
                    </a:gs>
                  </a:gsLst>
                  <a:lin ang="5400000" scaled="0"/>
                </a:gradFill>
                <a:latin typeface="Arial" panose="020B0604020202020204" pitchFamily="34" charset="0"/>
                <a:ea typeface="微软雅黑" panose="020B0503020204020204" charset="-122"/>
              </a:rPr>
              <a:t>8</a:t>
            </a:r>
            <a:endParaRPr kumimoji="0" lang="zh-CN" altLang="en-US" sz="7200" b="1" i="0" u="none" strike="noStrike" kern="1200" cap="none" spc="300" normalizeH="0" baseline="0" noProof="0" dirty="0">
              <a:ln>
                <a:noFill/>
              </a:ln>
              <a:gradFill>
                <a:gsLst>
                  <a:gs pos="41000">
                    <a:srgbClr val="FFFFFF"/>
                  </a:gs>
                  <a:gs pos="96000">
                    <a:srgbClr val="FFFFFF">
                      <a:lumMod val="85000"/>
                    </a:srgbClr>
                  </a:gs>
                </a:gsLst>
                <a:lin ang="5400000" scaled="0"/>
              </a:gradFill>
              <a:effectLst/>
              <a:uLnTx/>
              <a:uFillTx/>
              <a:latin typeface="Arial" panose="020B0604020202020204" pitchFamily="34" charset="0"/>
              <a:ea typeface="微软雅黑" panose="020B0503020204020204" charset="-122"/>
              <a:cs typeface="+mn-cs"/>
            </a:endParaRPr>
          </a:p>
        </p:txBody>
      </p:sp>
      <p:sp>
        <p:nvSpPr>
          <p:cNvPr id="126" name="矩形 125"/>
          <p:cNvSpPr/>
          <p:nvPr/>
        </p:nvSpPr>
        <p:spPr>
          <a:xfrm>
            <a:off x="6701492" y="3011146"/>
            <a:ext cx="2236510"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rPr>
              <a:t>资产管理</a:t>
            </a:r>
            <a:endParaRPr kumimoji="0" lang="en-US" altLang="zh-CN" sz="4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759460" y="1259205"/>
            <a:ext cx="10481310" cy="4812030"/>
            <a:chOff x="1196" y="1983"/>
            <a:chExt cx="16506" cy="7578"/>
          </a:xfrm>
        </p:grpSpPr>
        <p:cxnSp>
          <p:nvCxnSpPr>
            <p:cNvPr id="24" name="肘形连接符 23"/>
            <p:cNvCxnSpPr>
              <a:stCxn id="364" idx="1"/>
              <a:endCxn id="170" idx="0"/>
            </p:cNvCxnSpPr>
            <p:nvPr/>
          </p:nvCxnSpPr>
          <p:spPr>
            <a:xfrm rot="10800000" flipV="1">
              <a:off x="2622" y="4895"/>
              <a:ext cx="5094" cy="245"/>
            </a:xfrm>
            <a:prstGeom prst="bentConnector2">
              <a:avLst/>
            </a:prstGeom>
            <a:ln>
              <a:solidFill>
                <a:srgbClr val="05B0F0"/>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65" name="肘形连接符 364"/>
            <p:cNvCxnSpPr>
              <a:stCxn id="364" idx="3"/>
              <a:endCxn id="336" idx="0"/>
            </p:cNvCxnSpPr>
            <p:nvPr/>
          </p:nvCxnSpPr>
          <p:spPr>
            <a:xfrm>
              <a:off x="11097" y="4895"/>
              <a:ext cx="5090" cy="245"/>
            </a:xfrm>
            <a:prstGeom prst="bentConnector2">
              <a:avLst/>
            </a:prstGeom>
            <a:ln>
              <a:solidFill>
                <a:srgbClr val="05B0F0"/>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70" name="矩形 169"/>
            <p:cNvSpPr/>
            <p:nvPr/>
          </p:nvSpPr>
          <p:spPr>
            <a:xfrm>
              <a:off x="1806" y="5140"/>
              <a:ext cx="1632" cy="410"/>
            </a:xfrm>
            <a:prstGeom prst="rect">
              <a:avLst/>
            </a:prstGeom>
            <a:solidFill>
              <a:srgbClr val="05B0F0"/>
            </a:solidFill>
            <a:ln w="6350" cap="flat" cmpd="sng" algn="ctr">
              <a:solidFill>
                <a:srgbClr val="0070C0"/>
              </a:solidFill>
              <a:prstDash val="sysDash"/>
              <a:miter lim="800000"/>
            </a:ln>
            <a:effectLst/>
          </p:spPr>
          <p:txBody>
            <a:bodyPr vert="horz" lIns="91424" tIns="45713" rIns="91424" bIns="45713" anchor="t"/>
            <a:lstStyle/>
            <a:p>
              <a:pPr algn="ctr" defTabSz="914400"/>
              <a:r>
                <a:rPr lang="zh-CN" altLang="en-US" sz="1200" b="1" kern="0" dirty="0">
                  <a:solidFill>
                    <a:schemeClr val="bg1"/>
                  </a:solidFill>
                  <a:latin typeface="微软雅黑" panose="020B0503020204020204" charset="-122"/>
                  <a:ea typeface="微软雅黑" panose="020B0503020204020204" charset="-122"/>
                </a:rPr>
                <a:t>基础管理</a:t>
              </a:r>
              <a:endParaRPr lang="zh-CN" altLang="en-US" sz="1200" b="1" kern="0" dirty="0">
                <a:solidFill>
                  <a:schemeClr val="bg1"/>
                </a:solidFill>
                <a:latin typeface="微软雅黑" panose="020B0503020204020204" charset="-122"/>
                <a:ea typeface="微软雅黑" panose="020B0503020204020204" charset="-122"/>
              </a:endParaRPr>
            </a:p>
          </p:txBody>
        </p:sp>
        <p:sp>
          <p:nvSpPr>
            <p:cNvPr id="179" name="矩形 178"/>
            <p:cNvSpPr/>
            <p:nvPr/>
          </p:nvSpPr>
          <p:spPr>
            <a:xfrm>
              <a:off x="1797" y="3950"/>
              <a:ext cx="15206" cy="710"/>
            </a:xfrm>
            <a:prstGeom prst="rect">
              <a:avLst/>
            </a:prstGeom>
            <a:solidFill>
              <a:schemeClr val="bg1">
                <a:lumMod val="95000"/>
              </a:schemeClr>
            </a:solidFill>
            <a:ln w="12700" cap="flat" cmpd="sng" algn="ctr">
              <a:noFill/>
              <a:prstDash val="solid"/>
              <a:miter lim="800000"/>
            </a:ln>
            <a:effectLst/>
          </p:spPr>
          <p:txBody>
            <a:bodyPr lIns="91424" tIns="45713" rIns="91424" bIns="45713" rtlCol="0" anchor="ctr"/>
            <a:lstStyle/>
            <a:p>
              <a:pPr defTabSz="914400"/>
              <a:r>
                <a:rPr kumimoji="1" lang="zh-CN" altLang="en-US" sz="1400" b="1" dirty="0">
                  <a:solidFill>
                    <a:srgbClr val="05B0F0"/>
                  </a:solidFill>
                  <a:latin typeface="微软雅黑" panose="020B0503020204020204" charset="-122"/>
                  <a:ea typeface="微软雅黑" panose="020B0503020204020204" charset="-122"/>
                </a:rPr>
                <a:t> 全生命周期</a:t>
              </a:r>
              <a:endParaRPr kumimoji="1" lang="zh-CN" altLang="en-US" sz="1400" b="1" dirty="0">
                <a:solidFill>
                  <a:srgbClr val="05B0F0"/>
                </a:solidFill>
                <a:latin typeface="微软雅黑" panose="020B0503020204020204" charset="-122"/>
                <a:ea typeface="微软雅黑" panose="020B0503020204020204" charset="-122"/>
              </a:endParaRPr>
            </a:p>
          </p:txBody>
        </p:sp>
        <p:cxnSp>
          <p:nvCxnSpPr>
            <p:cNvPr id="9" name="直接箭头连接符 8"/>
            <p:cNvCxnSpPr/>
            <p:nvPr/>
          </p:nvCxnSpPr>
          <p:spPr>
            <a:xfrm flipV="1">
              <a:off x="3526" y="4251"/>
              <a:ext cx="13454" cy="39"/>
            </a:xfrm>
            <a:prstGeom prst="straightConnector1">
              <a:avLst/>
            </a:prstGeom>
            <a:ln>
              <a:solidFill>
                <a:schemeClr val="accent6">
                  <a:lumMod val="60000"/>
                  <a:lumOff val="40000"/>
                </a:schemeClr>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9" name="矩形 458"/>
            <p:cNvSpPr/>
            <p:nvPr/>
          </p:nvSpPr>
          <p:spPr>
            <a:xfrm>
              <a:off x="1196" y="3950"/>
              <a:ext cx="502" cy="3917"/>
            </a:xfrm>
            <a:prstGeom prst="rect">
              <a:avLst/>
            </a:prstGeom>
            <a:solidFill>
              <a:srgbClr val="05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圆角矩形 9"/>
            <p:cNvSpPr/>
            <p:nvPr/>
          </p:nvSpPr>
          <p:spPr>
            <a:xfrm>
              <a:off x="1797" y="2877"/>
              <a:ext cx="15206" cy="936"/>
            </a:xfrm>
            <a:prstGeom prst="roundRect">
              <a:avLst>
                <a:gd name="adj" fmla="val 7992"/>
              </a:avLst>
            </a:prstGeom>
            <a:solidFill>
              <a:schemeClr val="bg1"/>
            </a:solidFill>
            <a:ln w="9525">
              <a:solidFill>
                <a:srgbClr val="05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r>
                <a:rPr kumimoji="1" lang="zh-CN" altLang="en-US" sz="1400" dirty="0">
                  <a:solidFill>
                    <a:srgbClr val="05B0F0"/>
                  </a:solidFill>
                  <a:latin typeface="微软雅黑" panose="020B0503020204020204" charset="-122"/>
                  <a:ea typeface="微软雅黑" panose="020B0503020204020204" charset="-122"/>
                </a:rPr>
                <a:t> </a:t>
              </a:r>
              <a:r>
                <a:rPr kumimoji="1" lang="zh-CN" altLang="en-US" sz="1400" b="1" dirty="0">
                  <a:solidFill>
                    <a:srgbClr val="05B0F0"/>
                  </a:solidFill>
                  <a:latin typeface="微软雅黑" panose="020B0503020204020204" charset="-122"/>
                  <a:ea typeface="微软雅黑" panose="020B0503020204020204" charset="-122"/>
                </a:rPr>
                <a:t>多角色门户</a:t>
              </a:r>
              <a:endParaRPr kumimoji="1" lang="zh-CN" altLang="en-US" sz="1400" b="1" dirty="0">
                <a:solidFill>
                  <a:srgbClr val="05B0F0"/>
                </a:solidFill>
                <a:latin typeface="微软雅黑" panose="020B0503020204020204" charset="-122"/>
                <a:ea typeface="微软雅黑" panose="020B0503020204020204" charset="-122"/>
              </a:endParaRPr>
            </a:p>
          </p:txBody>
        </p:sp>
        <p:sp>
          <p:nvSpPr>
            <p:cNvPr id="11" name="矩形 10"/>
            <p:cNvSpPr/>
            <p:nvPr/>
          </p:nvSpPr>
          <p:spPr>
            <a:xfrm>
              <a:off x="1196" y="4877"/>
              <a:ext cx="503" cy="2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kumimoji="1" lang="zh-CN" altLang="en-US" sz="1400" b="1" dirty="0">
                  <a:solidFill>
                    <a:schemeClr val="bg1"/>
                  </a:solidFill>
                  <a:latin typeface="微软雅黑" panose="020B0503020204020204" charset="-122"/>
                  <a:ea typeface="微软雅黑" panose="020B0503020204020204" charset="-122"/>
                </a:rPr>
                <a:t>管</a:t>
              </a:r>
              <a:endParaRPr kumimoji="1" lang="en-US" altLang="zh-CN" sz="1400" b="1" dirty="0">
                <a:solidFill>
                  <a:schemeClr val="bg1"/>
                </a:solidFill>
                <a:latin typeface="微软雅黑" panose="020B0503020204020204" charset="-122"/>
                <a:ea typeface="微软雅黑" panose="020B0503020204020204" charset="-122"/>
              </a:endParaRPr>
            </a:p>
            <a:p>
              <a:r>
                <a:rPr kumimoji="1" lang="zh-CN" altLang="en-US" sz="1400" b="1" dirty="0">
                  <a:solidFill>
                    <a:schemeClr val="bg1"/>
                  </a:solidFill>
                  <a:latin typeface="微软雅黑" panose="020B0503020204020204" charset="-122"/>
                  <a:ea typeface="微软雅黑" panose="020B0503020204020204" charset="-122"/>
                </a:rPr>
                <a:t>理</a:t>
              </a:r>
              <a:endParaRPr kumimoji="1" lang="en-US" altLang="zh-CN" sz="1400" b="1" dirty="0">
                <a:solidFill>
                  <a:schemeClr val="bg1"/>
                </a:solidFill>
                <a:latin typeface="微软雅黑" panose="020B0503020204020204" charset="-122"/>
                <a:ea typeface="微软雅黑" panose="020B0503020204020204" charset="-122"/>
              </a:endParaRPr>
            </a:p>
            <a:p>
              <a:r>
                <a:rPr kumimoji="1" lang="zh-CN" altLang="en-US" sz="1400" b="1" dirty="0">
                  <a:solidFill>
                    <a:schemeClr val="bg1"/>
                  </a:solidFill>
                  <a:latin typeface="微软雅黑" panose="020B0503020204020204" charset="-122"/>
                  <a:ea typeface="微软雅黑" panose="020B0503020204020204" charset="-122"/>
                </a:rPr>
                <a:t>中</a:t>
              </a:r>
              <a:endParaRPr kumimoji="1" lang="en-US" altLang="zh-CN" sz="1400" b="1" dirty="0">
                <a:solidFill>
                  <a:schemeClr val="bg1"/>
                </a:solidFill>
                <a:latin typeface="微软雅黑" panose="020B0503020204020204" charset="-122"/>
                <a:ea typeface="微软雅黑" panose="020B0503020204020204" charset="-122"/>
              </a:endParaRPr>
            </a:p>
            <a:p>
              <a:r>
                <a:rPr kumimoji="1" lang="zh-CN" altLang="en-US" sz="1400" b="1" dirty="0">
                  <a:solidFill>
                    <a:schemeClr val="bg1"/>
                  </a:solidFill>
                  <a:latin typeface="微软雅黑" panose="020B0503020204020204" charset="-122"/>
                  <a:ea typeface="微软雅黑" panose="020B0503020204020204" charset="-122"/>
                </a:rPr>
                <a:t>台</a:t>
              </a:r>
              <a:endParaRPr kumimoji="1" lang="zh-CN" altLang="en-US" sz="1400" b="1" dirty="0">
                <a:solidFill>
                  <a:schemeClr val="bg1"/>
                </a:solidFill>
                <a:latin typeface="微软雅黑" panose="020B0503020204020204" charset="-122"/>
                <a:ea typeface="微软雅黑" panose="020B0503020204020204" charset="-122"/>
              </a:endParaRPr>
            </a:p>
          </p:txBody>
        </p:sp>
        <p:grpSp>
          <p:nvGrpSpPr>
            <p:cNvPr id="107" name="组合 106"/>
            <p:cNvGrpSpPr/>
            <p:nvPr/>
          </p:nvGrpSpPr>
          <p:grpSpPr>
            <a:xfrm>
              <a:off x="1797" y="8821"/>
              <a:ext cx="15175" cy="543"/>
              <a:chOff x="85432" y="4666046"/>
              <a:chExt cx="7926804" cy="293784"/>
            </a:xfrm>
            <a:solidFill>
              <a:schemeClr val="bg2">
                <a:lumMod val="75000"/>
              </a:schemeClr>
            </a:solidFill>
          </p:grpSpPr>
          <p:sp>
            <p:nvSpPr>
              <p:cNvPr id="13" name="矩形 12"/>
              <p:cNvSpPr/>
              <p:nvPr/>
            </p:nvSpPr>
            <p:spPr>
              <a:xfrm>
                <a:off x="85432" y="4666046"/>
                <a:ext cx="7926804" cy="2937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kumimoji="1" lang="zh-CN" altLang="en-US" sz="1335" b="1" dirty="0">
                    <a:solidFill>
                      <a:srgbClr val="05B0F0"/>
                    </a:solidFill>
                    <a:latin typeface="微软雅黑" panose="020B0503020204020204" charset="-122"/>
                    <a:ea typeface="微软雅黑" panose="020B0503020204020204" charset="-122"/>
                  </a:rPr>
                  <a:t> 资源平台 </a:t>
                </a:r>
                <a:r>
                  <a:rPr kumimoji="1" lang="en-US" altLang="zh-CN" sz="1335" b="1" dirty="0">
                    <a:solidFill>
                      <a:srgbClr val="05B0F0"/>
                    </a:solidFill>
                    <a:latin typeface="微软雅黑" panose="020B0503020204020204" charset="-122"/>
                    <a:ea typeface="微软雅黑" panose="020B0503020204020204" charset="-122"/>
                  </a:rPr>
                  <a:t> </a:t>
                </a:r>
                <a:r>
                  <a:rPr kumimoji="1" lang="zh-CN" altLang="en-US" sz="1335" b="1" dirty="0">
                    <a:solidFill>
                      <a:srgbClr val="05B0F0"/>
                    </a:solidFill>
                    <a:latin typeface="微软雅黑" panose="020B0503020204020204" charset="-122"/>
                    <a:ea typeface="微软雅黑" panose="020B0503020204020204" charset="-122"/>
                  </a:rPr>
                  <a:t> </a:t>
                </a:r>
                <a:endParaRPr kumimoji="1" lang="zh-CN" altLang="en-US" sz="1335" b="1" dirty="0">
                  <a:solidFill>
                    <a:srgbClr val="05B0F0"/>
                  </a:solidFill>
                  <a:latin typeface="微软雅黑" panose="020B0503020204020204" charset="-122"/>
                  <a:ea typeface="微软雅黑" panose="020B0503020204020204" charset="-122"/>
                </a:endParaRPr>
              </a:p>
            </p:txBody>
          </p:sp>
          <p:sp>
            <p:nvSpPr>
              <p:cNvPr id="3" name="TextBox 2"/>
              <p:cNvSpPr txBox="1"/>
              <p:nvPr/>
            </p:nvSpPr>
            <p:spPr>
              <a:xfrm>
                <a:off x="901358" y="4740180"/>
                <a:ext cx="1289183" cy="187228"/>
              </a:xfrm>
              <a:prstGeom prst="rect">
                <a:avLst/>
              </a:prstGeom>
              <a:noFill/>
            </p:spPr>
            <p:txBody>
              <a:bodyPr wrap="square" lIns="91440" tIns="45720" rIns="91440" bIns="45720" rtlCol="0">
                <a:spAutoFit/>
              </a:bodyPr>
              <a:lstStyle/>
              <a:p>
                <a:r>
                  <a:rPr lang="zh-CN" altLang="en-US" sz="840" dirty="0">
                    <a:solidFill>
                      <a:schemeClr val="tx1">
                        <a:lumMod val="75000"/>
                        <a:lumOff val="25000"/>
                      </a:schemeClr>
                    </a:solidFill>
                    <a:latin typeface="微软雅黑" panose="020B0503020204020204" charset="-122"/>
                    <a:ea typeface="微软雅黑" panose="020B0503020204020204" charset="-122"/>
                  </a:rPr>
                  <a:t>多浏览器（</a:t>
                </a:r>
                <a:r>
                  <a:rPr lang="en-US" altLang="zh-CN" sz="840" dirty="0">
                    <a:solidFill>
                      <a:schemeClr val="tx1">
                        <a:lumMod val="75000"/>
                        <a:lumOff val="25000"/>
                      </a:schemeClr>
                    </a:solidFill>
                    <a:latin typeface="微软雅黑" panose="020B0503020204020204" charset="-122"/>
                    <a:ea typeface="微软雅黑" panose="020B0503020204020204" charset="-122"/>
                  </a:rPr>
                  <a:t>IE</a:t>
                </a:r>
                <a:r>
                  <a:rPr lang="zh-CN" altLang="en-US" sz="840" dirty="0">
                    <a:solidFill>
                      <a:schemeClr val="tx1">
                        <a:lumMod val="75000"/>
                        <a:lumOff val="25000"/>
                      </a:schemeClr>
                    </a:solidFill>
                    <a:latin typeface="微软雅黑" panose="020B0503020204020204" charset="-122"/>
                    <a:ea typeface="微软雅黑" panose="020B0503020204020204" charset="-122"/>
                  </a:rPr>
                  <a:t>、</a:t>
                </a:r>
                <a:r>
                  <a:rPr lang="en-US" altLang="zh-CN" sz="840" dirty="0">
                    <a:solidFill>
                      <a:schemeClr val="tx1">
                        <a:lumMod val="75000"/>
                        <a:lumOff val="25000"/>
                      </a:schemeClr>
                    </a:solidFill>
                    <a:latin typeface="微软雅黑" panose="020B0503020204020204" charset="-122"/>
                    <a:ea typeface="微软雅黑" panose="020B0503020204020204" charset="-122"/>
                  </a:rPr>
                  <a:t>360</a:t>
                </a:r>
                <a:r>
                  <a:rPr lang="zh-CN" altLang="en-US" sz="840" dirty="0">
                    <a:solidFill>
                      <a:schemeClr val="tx1">
                        <a:lumMod val="75000"/>
                        <a:lumOff val="25000"/>
                      </a:schemeClr>
                    </a:solidFill>
                    <a:latin typeface="微软雅黑" panose="020B0503020204020204" charset="-122"/>
                    <a:ea typeface="微软雅黑" panose="020B0503020204020204" charset="-122"/>
                  </a:rPr>
                  <a:t>、</a:t>
                </a:r>
                <a:r>
                  <a:rPr lang="en-US" altLang="zh-CN" sz="840" dirty="0">
                    <a:solidFill>
                      <a:schemeClr val="tx1">
                        <a:lumMod val="75000"/>
                        <a:lumOff val="25000"/>
                      </a:schemeClr>
                    </a:solidFill>
                    <a:latin typeface="微软雅黑" panose="020B0503020204020204" charset="-122"/>
                    <a:ea typeface="微软雅黑" panose="020B0503020204020204" charset="-122"/>
                  </a:rPr>
                  <a:t>FF…</a:t>
                </a:r>
                <a:r>
                  <a:rPr lang="zh-CN" altLang="en-US" sz="840" dirty="0">
                    <a:solidFill>
                      <a:schemeClr val="tx1">
                        <a:lumMod val="75000"/>
                        <a:lumOff val="25000"/>
                      </a:schemeClr>
                    </a:solidFill>
                    <a:latin typeface="微软雅黑" panose="020B0503020204020204" charset="-122"/>
                    <a:ea typeface="微软雅黑" panose="020B0503020204020204" charset="-122"/>
                  </a:rPr>
                  <a:t>）</a:t>
                </a:r>
                <a:endParaRPr lang="zh-CN" altLang="en-US" sz="840" dirty="0">
                  <a:solidFill>
                    <a:schemeClr val="tx1">
                      <a:lumMod val="75000"/>
                      <a:lumOff val="25000"/>
                    </a:schemeClr>
                  </a:solidFill>
                  <a:latin typeface="微软雅黑" panose="020B0503020204020204" charset="-122"/>
                  <a:ea typeface="微软雅黑" panose="020B0503020204020204" charset="-122"/>
                </a:endParaRPr>
              </a:p>
            </p:txBody>
          </p:sp>
          <p:sp>
            <p:nvSpPr>
              <p:cNvPr id="202" name="TextBox 201"/>
              <p:cNvSpPr txBox="1"/>
              <p:nvPr/>
            </p:nvSpPr>
            <p:spPr>
              <a:xfrm>
                <a:off x="2178004" y="4740180"/>
                <a:ext cx="2191297" cy="187228"/>
              </a:xfrm>
              <a:prstGeom prst="rect">
                <a:avLst/>
              </a:prstGeom>
              <a:noFill/>
            </p:spPr>
            <p:txBody>
              <a:bodyPr wrap="square" lIns="91440" tIns="45720" rIns="91440" bIns="45720" rtlCol="0">
                <a:spAutoFit/>
              </a:bodyPr>
              <a:lstStyle/>
              <a:p>
                <a:r>
                  <a:rPr lang="zh-CN" altLang="en-US" sz="840" dirty="0">
                    <a:solidFill>
                      <a:schemeClr val="tx1">
                        <a:lumMod val="75000"/>
                        <a:lumOff val="25000"/>
                      </a:schemeClr>
                    </a:solidFill>
                    <a:latin typeface="微软雅黑" panose="020B0503020204020204" charset="-122"/>
                    <a:ea typeface="微软雅黑" panose="020B0503020204020204" charset="-122"/>
                  </a:rPr>
                  <a:t>多数据库（</a:t>
                </a:r>
                <a:r>
                  <a:rPr lang="en-US" altLang="zh-CN" sz="840" dirty="0">
                    <a:solidFill>
                      <a:schemeClr val="tx1">
                        <a:lumMod val="75000"/>
                        <a:lumOff val="25000"/>
                      </a:schemeClr>
                    </a:solidFill>
                    <a:latin typeface="微软雅黑" panose="020B0503020204020204" charset="-122"/>
                    <a:ea typeface="微软雅黑" panose="020B0503020204020204" charset="-122"/>
                  </a:rPr>
                  <a:t>MySQL</a:t>
                </a:r>
                <a:r>
                  <a:rPr lang="zh-CN" altLang="en-US" sz="840" dirty="0">
                    <a:solidFill>
                      <a:schemeClr val="tx1">
                        <a:lumMod val="75000"/>
                        <a:lumOff val="25000"/>
                      </a:schemeClr>
                    </a:solidFill>
                    <a:latin typeface="微软雅黑" panose="020B0503020204020204" charset="-122"/>
                    <a:ea typeface="微软雅黑" panose="020B0503020204020204" charset="-122"/>
                  </a:rPr>
                  <a:t>、</a:t>
                </a:r>
                <a:r>
                  <a:rPr lang="en-US" altLang="zh-CN" sz="840" dirty="0">
                    <a:solidFill>
                      <a:schemeClr val="tx1">
                        <a:lumMod val="75000"/>
                        <a:lumOff val="25000"/>
                      </a:schemeClr>
                    </a:solidFill>
                    <a:latin typeface="微软雅黑" panose="020B0503020204020204" charset="-122"/>
                    <a:ea typeface="微软雅黑" panose="020B0503020204020204" charset="-122"/>
                  </a:rPr>
                  <a:t>Oracle</a:t>
                </a:r>
                <a:r>
                  <a:rPr lang="zh-CN" altLang="en-US" sz="840" dirty="0">
                    <a:solidFill>
                      <a:schemeClr val="tx1">
                        <a:lumMod val="75000"/>
                        <a:lumOff val="25000"/>
                      </a:schemeClr>
                    </a:solidFill>
                    <a:latin typeface="微软雅黑" panose="020B0503020204020204" charset="-122"/>
                    <a:ea typeface="微软雅黑" panose="020B0503020204020204" charset="-122"/>
                  </a:rPr>
                  <a:t>、</a:t>
                </a:r>
                <a:r>
                  <a:rPr lang="en-US" altLang="zh-CN" sz="840" dirty="0">
                    <a:solidFill>
                      <a:schemeClr val="tx1">
                        <a:lumMod val="75000"/>
                        <a:lumOff val="25000"/>
                      </a:schemeClr>
                    </a:solidFill>
                    <a:latin typeface="微软雅黑" panose="020B0503020204020204" charset="-122"/>
                    <a:ea typeface="微软雅黑" panose="020B0503020204020204" charset="-122"/>
                  </a:rPr>
                  <a:t>SQL Server</a:t>
                </a:r>
                <a:r>
                  <a:rPr lang="zh-CN" altLang="en-US" sz="840" dirty="0">
                    <a:solidFill>
                      <a:schemeClr val="tx1">
                        <a:lumMod val="75000"/>
                        <a:lumOff val="25000"/>
                      </a:schemeClr>
                    </a:solidFill>
                    <a:latin typeface="微软雅黑" panose="020B0503020204020204" charset="-122"/>
                    <a:ea typeface="微软雅黑" panose="020B0503020204020204" charset="-122"/>
                  </a:rPr>
                  <a:t>、</a:t>
                </a:r>
                <a:r>
                  <a:rPr lang="en-US" altLang="zh-CN" sz="840" dirty="0">
                    <a:solidFill>
                      <a:schemeClr val="tx1">
                        <a:lumMod val="75000"/>
                        <a:lumOff val="25000"/>
                      </a:schemeClr>
                    </a:solidFill>
                    <a:latin typeface="微软雅黑" panose="020B0503020204020204" charset="-122"/>
                    <a:ea typeface="微软雅黑" panose="020B0503020204020204" charset="-122"/>
                  </a:rPr>
                  <a:t>DB2</a:t>
                </a:r>
                <a:r>
                  <a:rPr lang="zh-CN" altLang="en-US" sz="840" dirty="0">
                    <a:solidFill>
                      <a:schemeClr val="tx1">
                        <a:lumMod val="75000"/>
                        <a:lumOff val="25000"/>
                      </a:schemeClr>
                    </a:solidFill>
                    <a:latin typeface="微软雅黑" panose="020B0503020204020204" charset="-122"/>
                    <a:ea typeface="微软雅黑" panose="020B0503020204020204" charset="-122"/>
                  </a:rPr>
                  <a:t>）</a:t>
                </a:r>
                <a:endParaRPr lang="zh-CN" altLang="en-US" sz="840" dirty="0">
                  <a:solidFill>
                    <a:schemeClr val="tx1">
                      <a:lumMod val="75000"/>
                      <a:lumOff val="25000"/>
                    </a:schemeClr>
                  </a:solidFill>
                  <a:latin typeface="微软雅黑" panose="020B0503020204020204" charset="-122"/>
                  <a:ea typeface="微软雅黑" panose="020B0503020204020204" charset="-122"/>
                </a:endParaRPr>
              </a:p>
            </p:txBody>
          </p:sp>
          <p:sp>
            <p:nvSpPr>
              <p:cNvPr id="203" name="TextBox 202"/>
              <p:cNvSpPr txBox="1"/>
              <p:nvPr/>
            </p:nvSpPr>
            <p:spPr>
              <a:xfrm>
                <a:off x="4369302" y="4740180"/>
                <a:ext cx="1958325" cy="187228"/>
              </a:xfrm>
              <a:prstGeom prst="rect">
                <a:avLst/>
              </a:prstGeom>
              <a:noFill/>
            </p:spPr>
            <p:txBody>
              <a:bodyPr wrap="square" lIns="91440" tIns="45720" rIns="91440" bIns="45720" rtlCol="0">
                <a:spAutoFit/>
              </a:bodyPr>
              <a:lstStyle/>
              <a:p>
                <a:r>
                  <a:rPr lang="zh-CN" altLang="en-US" sz="840" dirty="0">
                    <a:solidFill>
                      <a:schemeClr val="tx1">
                        <a:lumMod val="75000"/>
                        <a:lumOff val="25000"/>
                      </a:schemeClr>
                    </a:solidFill>
                    <a:latin typeface="微软雅黑" panose="020B0503020204020204" charset="-122"/>
                    <a:ea typeface="微软雅黑" panose="020B0503020204020204" charset="-122"/>
                  </a:rPr>
                  <a:t>多中间件（</a:t>
                </a:r>
                <a:r>
                  <a:rPr lang="en-US" altLang="zh-CN" sz="840" dirty="0">
                    <a:solidFill>
                      <a:schemeClr val="tx1">
                        <a:lumMod val="75000"/>
                        <a:lumOff val="25000"/>
                      </a:schemeClr>
                    </a:solidFill>
                    <a:latin typeface="微软雅黑" panose="020B0503020204020204" charset="-122"/>
                    <a:ea typeface="微软雅黑" panose="020B0503020204020204" charset="-122"/>
                  </a:rPr>
                  <a:t>Tomcat</a:t>
                </a:r>
                <a:r>
                  <a:rPr lang="zh-CN" altLang="en-US" sz="840" dirty="0">
                    <a:solidFill>
                      <a:schemeClr val="tx1">
                        <a:lumMod val="75000"/>
                        <a:lumOff val="25000"/>
                      </a:schemeClr>
                    </a:solidFill>
                    <a:latin typeface="微软雅黑" panose="020B0503020204020204" charset="-122"/>
                    <a:ea typeface="微软雅黑" panose="020B0503020204020204" charset="-122"/>
                  </a:rPr>
                  <a:t>、</a:t>
                </a:r>
                <a:r>
                  <a:rPr lang="en-US" altLang="zh-CN" sz="840" dirty="0">
                    <a:solidFill>
                      <a:schemeClr val="tx1">
                        <a:lumMod val="75000"/>
                        <a:lumOff val="25000"/>
                      </a:schemeClr>
                    </a:solidFill>
                    <a:latin typeface="微软雅黑" panose="020B0503020204020204" charset="-122"/>
                    <a:ea typeface="微软雅黑" panose="020B0503020204020204" charset="-122"/>
                  </a:rPr>
                  <a:t>Apache </a:t>
                </a:r>
                <a:r>
                  <a:rPr lang="zh-CN" altLang="en-US" sz="840" dirty="0">
                    <a:solidFill>
                      <a:schemeClr val="tx1">
                        <a:lumMod val="75000"/>
                        <a:lumOff val="25000"/>
                      </a:schemeClr>
                    </a:solidFill>
                    <a:latin typeface="微软雅黑" panose="020B0503020204020204" charset="-122"/>
                    <a:ea typeface="微软雅黑" panose="020B0503020204020204" charset="-122"/>
                  </a:rPr>
                  <a:t>、</a:t>
                </a:r>
                <a:r>
                  <a:rPr lang="en-US" altLang="zh-CN" sz="840" dirty="0" err="1">
                    <a:solidFill>
                      <a:schemeClr val="tx1">
                        <a:lumMod val="75000"/>
                        <a:lumOff val="25000"/>
                      </a:schemeClr>
                    </a:solidFill>
                    <a:latin typeface="微软雅黑" panose="020B0503020204020204" charset="-122"/>
                    <a:ea typeface="微软雅黑" panose="020B0503020204020204" charset="-122"/>
                  </a:rPr>
                  <a:t>Webloigc</a:t>
                </a:r>
                <a:r>
                  <a:rPr lang="zh-CN" altLang="en-US" sz="840" dirty="0">
                    <a:solidFill>
                      <a:schemeClr val="tx1">
                        <a:lumMod val="75000"/>
                        <a:lumOff val="25000"/>
                      </a:schemeClr>
                    </a:solidFill>
                    <a:latin typeface="微软雅黑" panose="020B0503020204020204" charset="-122"/>
                    <a:ea typeface="微软雅黑" panose="020B0503020204020204" charset="-122"/>
                  </a:rPr>
                  <a:t>）</a:t>
                </a:r>
                <a:endParaRPr lang="zh-CN" altLang="en-US" sz="840" dirty="0">
                  <a:solidFill>
                    <a:schemeClr val="tx1">
                      <a:lumMod val="75000"/>
                      <a:lumOff val="25000"/>
                    </a:schemeClr>
                  </a:solidFill>
                  <a:latin typeface="微软雅黑" panose="020B0503020204020204" charset="-122"/>
                  <a:ea typeface="微软雅黑" panose="020B0503020204020204" charset="-122"/>
                </a:endParaRPr>
              </a:p>
            </p:txBody>
          </p:sp>
          <p:sp>
            <p:nvSpPr>
              <p:cNvPr id="4" name="矩形 3"/>
              <p:cNvSpPr/>
              <p:nvPr/>
            </p:nvSpPr>
            <p:spPr>
              <a:xfrm>
                <a:off x="6287928" y="4740180"/>
                <a:ext cx="1666326" cy="187228"/>
              </a:xfrm>
              <a:prstGeom prst="rect">
                <a:avLst/>
              </a:prstGeom>
              <a:noFill/>
            </p:spPr>
            <p:txBody>
              <a:bodyPr wrap="square" lIns="91440" tIns="45720" rIns="91440" bIns="45720">
                <a:spAutoFit/>
              </a:bodyPr>
              <a:lstStyle/>
              <a:p>
                <a:r>
                  <a:rPr lang="zh-CN" altLang="en-US" sz="840" dirty="0">
                    <a:solidFill>
                      <a:schemeClr val="tx1">
                        <a:lumMod val="75000"/>
                        <a:lumOff val="25000"/>
                      </a:schemeClr>
                    </a:solidFill>
                    <a:latin typeface="微软雅黑" panose="020B0503020204020204" charset="-122"/>
                    <a:ea typeface="微软雅黑" panose="020B0503020204020204" charset="-122"/>
                  </a:rPr>
                  <a:t>多操作系统（</a:t>
                </a:r>
                <a:r>
                  <a:rPr lang="en-US" altLang="zh-CN" sz="840" dirty="0">
                    <a:solidFill>
                      <a:schemeClr val="tx1">
                        <a:lumMod val="75000"/>
                        <a:lumOff val="25000"/>
                      </a:schemeClr>
                    </a:solidFill>
                    <a:latin typeface="微软雅黑" panose="020B0503020204020204" charset="-122"/>
                    <a:ea typeface="微软雅黑" panose="020B0503020204020204" charset="-122"/>
                  </a:rPr>
                  <a:t>window</a:t>
                </a:r>
                <a:r>
                  <a:rPr lang="zh-CN" altLang="en-US" sz="840" dirty="0">
                    <a:solidFill>
                      <a:schemeClr val="tx1">
                        <a:lumMod val="75000"/>
                        <a:lumOff val="25000"/>
                      </a:schemeClr>
                    </a:solidFill>
                    <a:latin typeface="微软雅黑" panose="020B0503020204020204" charset="-122"/>
                    <a:ea typeface="微软雅黑" panose="020B0503020204020204" charset="-122"/>
                  </a:rPr>
                  <a:t>、</a:t>
                </a:r>
                <a:r>
                  <a:rPr lang="en-US" altLang="zh-CN" sz="840" dirty="0">
                    <a:solidFill>
                      <a:schemeClr val="tx1">
                        <a:lumMod val="75000"/>
                        <a:lumOff val="25000"/>
                      </a:schemeClr>
                    </a:solidFill>
                    <a:latin typeface="微软雅黑" panose="020B0503020204020204" charset="-122"/>
                    <a:ea typeface="微软雅黑" panose="020B0503020204020204" charset="-122"/>
                  </a:rPr>
                  <a:t>Linux</a:t>
                </a:r>
                <a:r>
                  <a:rPr lang="zh-CN" altLang="en-US" sz="840" dirty="0">
                    <a:solidFill>
                      <a:schemeClr val="tx1">
                        <a:lumMod val="75000"/>
                        <a:lumOff val="25000"/>
                      </a:schemeClr>
                    </a:solidFill>
                    <a:latin typeface="微软雅黑" panose="020B0503020204020204" charset="-122"/>
                    <a:ea typeface="微软雅黑" panose="020B0503020204020204" charset="-122"/>
                  </a:rPr>
                  <a:t>、</a:t>
                </a:r>
                <a:r>
                  <a:rPr lang="en-US" altLang="zh-CN" sz="840" dirty="0">
                    <a:solidFill>
                      <a:schemeClr val="tx1">
                        <a:lumMod val="75000"/>
                        <a:lumOff val="25000"/>
                      </a:schemeClr>
                    </a:solidFill>
                    <a:latin typeface="微软雅黑" panose="020B0503020204020204" charset="-122"/>
                    <a:ea typeface="微软雅黑" panose="020B0503020204020204" charset="-122"/>
                  </a:rPr>
                  <a:t>Mac</a:t>
                </a:r>
                <a:r>
                  <a:rPr lang="zh-CN" altLang="en-US" sz="840" dirty="0">
                    <a:solidFill>
                      <a:schemeClr val="tx1">
                        <a:lumMod val="75000"/>
                        <a:lumOff val="25000"/>
                      </a:schemeClr>
                    </a:solidFill>
                    <a:latin typeface="微软雅黑" panose="020B0503020204020204" charset="-122"/>
                    <a:ea typeface="微软雅黑" panose="020B0503020204020204" charset="-122"/>
                  </a:rPr>
                  <a:t>）</a:t>
                </a:r>
                <a:endParaRPr lang="zh-CN" altLang="en-US" sz="840" dirty="0">
                  <a:solidFill>
                    <a:schemeClr val="tx1">
                      <a:lumMod val="75000"/>
                      <a:lumOff val="25000"/>
                    </a:schemeClr>
                  </a:solidFill>
                  <a:latin typeface="微软雅黑" panose="020B0503020204020204" charset="-122"/>
                  <a:ea typeface="微软雅黑" panose="020B0503020204020204" charset="-122"/>
                </a:endParaRPr>
              </a:p>
            </p:txBody>
          </p:sp>
        </p:grpSp>
        <p:sp>
          <p:nvSpPr>
            <p:cNvPr id="163" name="剪去单角的矩形 162"/>
            <p:cNvSpPr/>
            <p:nvPr/>
          </p:nvSpPr>
          <p:spPr>
            <a:xfrm>
              <a:off x="3644" y="3392"/>
              <a:ext cx="2069" cy="311"/>
            </a:xfrm>
            <a:prstGeom prst="snip1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1065" b="1" dirty="0">
                  <a:solidFill>
                    <a:srgbClr val="05B0F0"/>
                  </a:solidFill>
                  <a:latin typeface="微软雅黑" panose="020B0503020204020204" charset="-122"/>
                  <a:ea typeface="微软雅黑" panose="020B0503020204020204" charset="-122"/>
                </a:rPr>
                <a:t>集团资产门户</a:t>
              </a:r>
              <a:endParaRPr kumimoji="1" lang="zh-CN" altLang="en-US" sz="1065" b="1" dirty="0">
                <a:solidFill>
                  <a:srgbClr val="05B0F0"/>
                </a:solidFill>
                <a:latin typeface="微软雅黑" panose="020B0503020204020204" charset="-122"/>
                <a:ea typeface="微软雅黑" panose="020B0503020204020204" charset="-122"/>
              </a:endParaRPr>
            </a:p>
          </p:txBody>
        </p:sp>
        <p:sp>
          <p:nvSpPr>
            <p:cNvPr id="164" name="剪去单角的矩形 163"/>
            <p:cNvSpPr/>
            <p:nvPr/>
          </p:nvSpPr>
          <p:spPr>
            <a:xfrm>
              <a:off x="5979" y="3392"/>
              <a:ext cx="1951" cy="311"/>
            </a:xfrm>
            <a:prstGeom prst="snip1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1065" b="1" dirty="0">
                  <a:solidFill>
                    <a:srgbClr val="05B0F0"/>
                  </a:solidFill>
                  <a:latin typeface="微软雅黑" panose="020B0503020204020204" charset="-122"/>
                  <a:ea typeface="微软雅黑" panose="020B0503020204020204" charset="-122"/>
                </a:rPr>
                <a:t>单位资产门户</a:t>
              </a:r>
              <a:endParaRPr kumimoji="1" lang="zh-CN" altLang="en-US" sz="1065" b="1" dirty="0">
                <a:solidFill>
                  <a:srgbClr val="05B0F0"/>
                </a:solidFill>
                <a:latin typeface="微软雅黑" panose="020B0503020204020204" charset="-122"/>
                <a:ea typeface="微软雅黑" panose="020B0503020204020204" charset="-122"/>
              </a:endParaRPr>
            </a:p>
          </p:txBody>
        </p:sp>
        <p:sp>
          <p:nvSpPr>
            <p:cNvPr id="165" name="剪去单角的矩形 164"/>
            <p:cNvSpPr/>
            <p:nvPr/>
          </p:nvSpPr>
          <p:spPr>
            <a:xfrm>
              <a:off x="8134" y="3392"/>
              <a:ext cx="1914" cy="311"/>
            </a:xfrm>
            <a:prstGeom prst="snip1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1065" b="1" dirty="0">
                  <a:solidFill>
                    <a:srgbClr val="05B0F0"/>
                  </a:solidFill>
                  <a:latin typeface="微软雅黑" panose="020B0503020204020204" charset="-122"/>
                  <a:ea typeface="微软雅黑" panose="020B0503020204020204" charset="-122"/>
                </a:rPr>
                <a:t>资产数字地图</a:t>
              </a:r>
              <a:endParaRPr kumimoji="1" lang="zh-CN" altLang="en-US" sz="1065" b="1" dirty="0">
                <a:solidFill>
                  <a:srgbClr val="05B0F0"/>
                </a:solidFill>
                <a:latin typeface="微软雅黑" panose="020B0503020204020204" charset="-122"/>
                <a:ea typeface="微软雅黑" panose="020B0503020204020204" charset="-122"/>
              </a:endParaRPr>
            </a:p>
          </p:txBody>
        </p:sp>
        <p:sp>
          <p:nvSpPr>
            <p:cNvPr id="166" name="剪去单角的矩形 165"/>
            <p:cNvSpPr/>
            <p:nvPr/>
          </p:nvSpPr>
          <p:spPr>
            <a:xfrm>
              <a:off x="10336" y="3392"/>
              <a:ext cx="1948" cy="311"/>
            </a:xfrm>
            <a:prstGeom prst="snip1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1065" b="1" dirty="0">
                  <a:solidFill>
                    <a:srgbClr val="05B0F0"/>
                  </a:solidFill>
                  <a:latin typeface="微软雅黑" panose="020B0503020204020204" charset="-122"/>
                  <a:ea typeface="微软雅黑" panose="020B0503020204020204" charset="-122"/>
                </a:rPr>
                <a:t>资产运营大屏</a:t>
              </a:r>
              <a:endParaRPr kumimoji="1" lang="zh-CN" altLang="en-US" sz="1065" b="1" dirty="0">
                <a:solidFill>
                  <a:srgbClr val="05B0F0"/>
                </a:solidFill>
                <a:latin typeface="微软雅黑" panose="020B0503020204020204" charset="-122"/>
                <a:ea typeface="微软雅黑" panose="020B0503020204020204" charset="-122"/>
              </a:endParaRPr>
            </a:p>
          </p:txBody>
        </p:sp>
        <p:sp>
          <p:nvSpPr>
            <p:cNvPr id="286" name="剪去单角的矩形 285"/>
            <p:cNvSpPr/>
            <p:nvPr/>
          </p:nvSpPr>
          <p:spPr>
            <a:xfrm>
              <a:off x="12466" y="3392"/>
              <a:ext cx="2117" cy="311"/>
            </a:xfrm>
            <a:prstGeom prst="snip1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1065" b="1" dirty="0">
                  <a:solidFill>
                    <a:srgbClr val="05B0F0"/>
                  </a:solidFill>
                  <a:latin typeface="微软雅黑" panose="020B0503020204020204" charset="-122"/>
                  <a:ea typeface="微软雅黑" panose="020B0503020204020204" charset="-122"/>
                </a:rPr>
                <a:t>分子公司资产分析</a:t>
              </a:r>
              <a:endParaRPr kumimoji="1" lang="zh-CN" altLang="en-US" sz="1065" b="1" dirty="0">
                <a:solidFill>
                  <a:srgbClr val="05B0F0"/>
                </a:solidFill>
                <a:latin typeface="微软雅黑" panose="020B0503020204020204" charset="-122"/>
                <a:ea typeface="微软雅黑" panose="020B0503020204020204" charset="-122"/>
              </a:endParaRPr>
            </a:p>
          </p:txBody>
        </p:sp>
        <p:sp>
          <p:nvSpPr>
            <p:cNvPr id="209" name="矩形 208"/>
            <p:cNvSpPr/>
            <p:nvPr/>
          </p:nvSpPr>
          <p:spPr>
            <a:xfrm>
              <a:off x="10091" y="2043"/>
              <a:ext cx="6912" cy="7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1400" b="1" dirty="0">
                  <a:solidFill>
                    <a:srgbClr val="05B0F0"/>
                  </a:solidFill>
                  <a:latin typeface="微软雅黑" panose="020B0503020204020204" charset="-122"/>
                  <a:ea typeface="微软雅黑" panose="020B0503020204020204" charset="-122"/>
                </a:rPr>
                <a:t>多端同步</a:t>
              </a:r>
              <a:endParaRPr kumimoji="1" lang="zh-CN" altLang="en-US" sz="1400" b="1" dirty="0">
                <a:solidFill>
                  <a:srgbClr val="05B0F0"/>
                </a:solidFill>
                <a:latin typeface="微软雅黑" panose="020B0503020204020204" charset="-122"/>
                <a:ea typeface="微软雅黑" panose="020B0503020204020204" charset="-122"/>
              </a:endParaRPr>
            </a:p>
          </p:txBody>
        </p:sp>
        <p:sp>
          <p:nvSpPr>
            <p:cNvPr id="210" name="矩形 209"/>
            <p:cNvSpPr/>
            <p:nvPr/>
          </p:nvSpPr>
          <p:spPr>
            <a:xfrm>
              <a:off x="1797" y="2039"/>
              <a:ext cx="8116" cy="765"/>
            </a:xfrm>
            <a:prstGeom prst="rect">
              <a:avLst/>
            </a:prstGeom>
            <a:solidFill>
              <a:schemeClr val="bg1">
                <a:lumMod val="95000"/>
              </a:schemeClr>
            </a:solidFill>
            <a:ln w="12700" cap="flat" cmpd="sng" algn="ctr">
              <a:noFill/>
              <a:prstDash val="solid"/>
              <a:miter lim="800000"/>
            </a:ln>
            <a:effectLst/>
          </p:spPr>
          <p:txBody>
            <a:bodyPr lIns="91424" tIns="45713" rIns="91424" bIns="45713" rtlCol="0" anchor="ctr"/>
            <a:lstStyle/>
            <a:p>
              <a:pPr defTabSz="914400"/>
              <a:r>
                <a:rPr kumimoji="1" lang="zh-CN" altLang="en-US" sz="1400" b="1" dirty="0">
                  <a:solidFill>
                    <a:srgbClr val="05B0F0"/>
                  </a:solidFill>
                  <a:latin typeface="微软雅黑" panose="020B0503020204020204" charset="-122"/>
                  <a:ea typeface="微软雅黑" panose="020B0503020204020204" charset="-122"/>
                </a:rPr>
                <a:t> 社会化协同</a:t>
              </a:r>
              <a:endParaRPr kumimoji="1" lang="zh-CN" altLang="en-US" sz="1400" b="1" dirty="0">
                <a:solidFill>
                  <a:srgbClr val="05B0F0"/>
                </a:solidFill>
                <a:latin typeface="微软雅黑" panose="020B0503020204020204" charset="-122"/>
                <a:ea typeface="微软雅黑" panose="020B0503020204020204" charset="-122"/>
              </a:endParaRPr>
            </a:p>
          </p:txBody>
        </p:sp>
        <p:sp>
          <p:nvSpPr>
            <p:cNvPr id="223" name="Freeform 10"/>
            <p:cNvSpPr>
              <a:spLocks noEditPoints="1"/>
            </p:cNvSpPr>
            <p:nvPr/>
          </p:nvSpPr>
          <p:spPr bwMode="auto">
            <a:xfrm>
              <a:off x="11997" y="2238"/>
              <a:ext cx="652" cy="412"/>
            </a:xfrm>
            <a:custGeom>
              <a:avLst/>
              <a:gdLst>
                <a:gd name="T0" fmla="*/ 87 w 782"/>
                <a:gd name="T1" fmla="*/ 232 h 493"/>
                <a:gd name="T2" fmla="*/ 195 w 782"/>
                <a:gd name="T3" fmla="*/ 0 h 493"/>
                <a:gd name="T4" fmla="*/ 724 w 782"/>
                <a:gd name="T5" fmla="*/ 467 h 493"/>
                <a:gd name="T6" fmla="*/ 612 w 782"/>
                <a:gd name="T7" fmla="*/ 369 h 493"/>
                <a:gd name="T8" fmla="*/ 565 w 782"/>
                <a:gd name="T9" fmla="*/ 349 h 493"/>
                <a:gd name="T10" fmla="*/ 605 w 782"/>
                <a:gd name="T11" fmla="*/ 354 h 493"/>
                <a:gd name="T12" fmla="*/ 366 w 782"/>
                <a:gd name="T13" fmla="*/ 366 h 493"/>
                <a:gd name="T14" fmla="*/ 372 w 782"/>
                <a:gd name="T15" fmla="*/ 348 h 493"/>
                <a:gd name="T16" fmla="*/ 410 w 782"/>
                <a:gd name="T17" fmla="*/ 351 h 493"/>
                <a:gd name="T18" fmla="*/ 409 w 782"/>
                <a:gd name="T19" fmla="*/ 406 h 493"/>
                <a:gd name="T20" fmla="*/ 362 w 782"/>
                <a:gd name="T21" fmla="*/ 405 h 493"/>
                <a:gd name="T22" fmla="*/ 288 w 782"/>
                <a:gd name="T23" fmla="*/ 400 h 493"/>
                <a:gd name="T24" fmla="*/ 339 w 782"/>
                <a:gd name="T25" fmla="*/ 389 h 493"/>
                <a:gd name="T26" fmla="*/ 322 w 782"/>
                <a:gd name="T27" fmla="*/ 409 h 493"/>
                <a:gd name="T28" fmla="*/ 302 w 782"/>
                <a:gd name="T29" fmla="*/ 353 h 493"/>
                <a:gd name="T30" fmla="*/ 345 w 782"/>
                <a:gd name="T31" fmla="*/ 351 h 493"/>
                <a:gd name="T32" fmla="*/ 213 w 782"/>
                <a:gd name="T33" fmla="*/ 402 h 493"/>
                <a:gd name="T34" fmla="*/ 267 w 782"/>
                <a:gd name="T35" fmla="*/ 387 h 493"/>
                <a:gd name="T36" fmla="*/ 213 w 782"/>
                <a:gd name="T37" fmla="*/ 406 h 493"/>
                <a:gd name="T38" fmla="*/ 199 w 782"/>
                <a:gd name="T39" fmla="*/ 369 h 493"/>
                <a:gd name="T40" fmla="*/ 214 w 782"/>
                <a:gd name="T41" fmla="*/ 348 h 493"/>
                <a:gd name="T42" fmla="*/ 233 w 782"/>
                <a:gd name="T43" fmla="*/ 361 h 493"/>
                <a:gd name="T44" fmla="*/ 280 w 782"/>
                <a:gd name="T45" fmla="*/ 350 h 493"/>
                <a:gd name="T46" fmla="*/ 273 w 782"/>
                <a:gd name="T47" fmla="*/ 367 h 493"/>
                <a:gd name="T48" fmla="*/ 159 w 782"/>
                <a:gd name="T49" fmla="*/ 452 h 493"/>
                <a:gd name="T50" fmla="*/ 107 w 782"/>
                <a:gd name="T51" fmla="*/ 448 h 493"/>
                <a:gd name="T52" fmla="*/ 137 w 782"/>
                <a:gd name="T53" fmla="*/ 424 h 493"/>
                <a:gd name="T54" fmla="*/ 188 w 782"/>
                <a:gd name="T55" fmla="*/ 402 h 493"/>
                <a:gd name="T56" fmla="*/ 142 w 782"/>
                <a:gd name="T57" fmla="*/ 409 h 493"/>
                <a:gd name="T58" fmla="*/ 153 w 782"/>
                <a:gd name="T59" fmla="*/ 385 h 493"/>
                <a:gd name="T60" fmla="*/ 196 w 782"/>
                <a:gd name="T61" fmla="*/ 389 h 493"/>
                <a:gd name="T62" fmla="*/ 407 w 782"/>
                <a:gd name="T63" fmla="*/ 455 h 493"/>
                <a:gd name="T64" fmla="*/ 200 w 782"/>
                <a:gd name="T65" fmla="*/ 458 h 493"/>
                <a:gd name="T66" fmla="*/ 203 w 782"/>
                <a:gd name="T67" fmla="*/ 427 h 493"/>
                <a:gd name="T68" fmla="*/ 402 w 782"/>
                <a:gd name="T69" fmla="*/ 423 h 493"/>
                <a:gd name="T70" fmla="*/ 411 w 782"/>
                <a:gd name="T71" fmla="*/ 448 h 493"/>
                <a:gd name="T72" fmla="*/ 438 w 782"/>
                <a:gd name="T73" fmla="*/ 347 h 493"/>
                <a:gd name="T74" fmla="*/ 471 w 782"/>
                <a:gd name="T75" fmla="*/ 369 h 493"/>
                <a:gd name="T76" fmla="*/ 434 w 782"/>
                <a:gd name="T77" fmla="*/ 366 h 493"/>
                <a:gd name="T78" fmla="*/ 484 w 782"/>
                <a:gd name="T79" fmla="*/ 395 h 493"/>
                <a:gd name="T80" fmla="*/ 473 w 782"/>
                <a:gd name="T81" fmla="*/ 409 h 493"/>
                <a:gd name="T82" fmla="*/ 437 w 782"/>
                <a:gd name="T83" fmla="*/ 404 h 493"/>
                <a:gd name="T84" fmla="*/ 440 w 782"/>
                <a:gd name="T85" fmla="*/ 451 h 493"/>
                <a:gd name="T86" fmla="*/ 438 w 782"/>
                <a:gd name="T87" fmla="*/ 428 h 493"/>
                <a:gd name="T88" fmla="*/ 447 w 782"/>
                <a:gd name="T89" fmla="*/ 423 h 493"/>
                <a:gd name="T90" fmla="*/ 483 w 782"/>
                <a:gd name="T91" fmla="*/ 424 h 493"/>
                <a:gd name="T92" fmla="*/ 502 w 782"/>
                <a:gd name="T93" fmla="*/ 363 h 493"/>
                <a:gd name="T94" fmla="*/ 536 w 782"/>
                <a:gd name="T95" fmla="*/ 350 h 493"/>
                <a:gd name="T96" fmla="*/ 547 w 782"/>
                <a:gd name="T97" fmla="*/ 366 h 493"/>
                <a:gd name="T98" fmla="*/ 519 w 782"/>
                <a:gd name="T99" fmla="*/ 405 h 493"/>
                <a:gd name="T100" fmla="*/ 559 w 782"/>
                <a:gd name="T101" fmla="*/ 389 h 493"/>
                <a:gd name="T102" fmla="*/ 564 w 782"/>
                <a:gd name="T103" fmla="*/ 408 h 493"/>
                <a:gd name="T104" fmla="*/ 588 w 782"/>
                <a:gd name="T105" fmla="*/ 453 h 493"/>
                <a:gd name="T106" fmla="*/ 548 w 782"/>
                <a:gd name="T107" fmla="*/ 457 h 493"/>
                <a:gd name="T108" fmla="*/ 536 w 782"/>
                <a:gd name="T109" fmla="*/ 423 h 493"/>
                <a:gd name="T110" fmla="*/ 588 w 782"/>
                <a:gd name="T111" fmla="*/ 448 h 493"/>
                <a:gd name="T112" fmla="*/ 591 w 782"/>
                <a:gd name="T113" fmla="*/ 382 h 493"/>
                <a:gd name="T114" fmla="*/ 635 w 782"/>
                <a:gd name="T115" fmla="*/ 409 h 493"/>
                <a:gd name="T116" fmla="*/ 616 w 782"/>
                <a:gd name="T117" fmla="*/ 449 h 493"/>
                <a:gd name="T118" fmla="*/ 639 w 782"/>
                <a:gd name="T119" fmla="*/ 423 h 493"/>
                <a:gd name="T120" fmla="*/ 670 w 782"/>
                <a:gd name="T121" fmla="*/ 449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82" h="493">
                  <a:moveTo>
                    <a:pt x="111" y="206"/>
                  </a:moveTo>
                  <a:cubicBezTo>
                    <a:pt x="91" y="187"/>
                    <a:pt x="91" y="152"/>
                    <a:pt x="111" y="134"/>
                  </a:cubicBezTo>
                  <a:cubicBezTo>
                    <a:pt x="97" y="136"/>
                    <a:pt x="84" y="151"/>
                    <a:pt x="84" y="170"/>
                  </a:cubicBezTo>
                  <a:cubicBezTo>
                    <a:pt x="84" y="188"/>
                    <a:pt x="97" y="203"/>
                    <a:pt x="111" y="206"/>
                  </a:cubicBezTo>
                  <a:close/>
                  <a:moveTo>
                    <a:pt x="698" y="170"/>
                  </a:moveTo>
                  <a:cubicBezTo>
                    <a:pt x="698" y="151"/>
                    <a:pt x="685" y="136"/>
                    <a:pt x="671" y="134"/>
                  </a:cubicBezTo>
                  <a:cubicBezTo>
                    <a:pt x="691" y="152"/>
                    <a:pt x="691" y="187"/>
                    <a:pt x="671" y="206"/>
                  </a:cubicBezTo>
                  <a:cubicBezTo>
                    <a:pt x="685" y="203"/>
                    <a:pt x="698" y="188"/>
                    <a:pt x="698" y="170"/>
                  </a:cubicBezTo>
                  <a:close/>
                  <a:moveTo>
                    <a:pt x="696" y="232"/>
                  </a:moveTo>
                  <a:cubicBezTo>
                    <a:pt x="716" y="224"/>
                    <a:pt x="737" y="200"/>
                    <a:pt x="737" y="170"/>
                  </a:cubicBezTo>
                  <a:cubicBezTo>
                    <a:pt x="737" y="139"/>
                    <a:pt x="716" y="115"/>
                    <a:pt x="696" y="108"/>
                  </a:cubicBezTo>
                  <a:cubicBezTo>
                    <a:pt x="712" y="124"/>
                    <a:pt x="723" y="147"/>
                    <a:pt x="723" y="170"/>
                  </a:cubicBezTo>
                  <a:cubicBezTo>
                    <a:pt x="723" y="193"/>
                    <a:pt x="712" y="215"/>
                    <a:pt x="696" y="232"/>
                  </a:cubicBezTo>
                  <a:close/>
                  <a:moveTo>
                    <a:pt x="87" y="232"/>
                  </a:moveTo>
                  <a:cubicBezTo>
                    <a:pt x="70" y="215"/>
                    <a:pt x="59" y="193"/>
                    <a:pt x="59" y="170"/>
                  </a:cubicBezTo>
                  <a:cubicBezTo>
                    <a:pt x="59" y="147"/>
                    <a:pt x="70" y="124"/>
                    <a:pt x="87" y="108"/>
                  </a:cubicBezTo>
                  <a:cubicBezTo>
                    <a:pt x="66" y="115"/>
                    <a:pt x="45" y="139"/>
                    <a:pt x="46" y="170"/>
                  </a:cubicBezTo>
                  <a:cubicBezTo>
                    <a:pt x="45" y="200"/>
                    <a:pt x="66" y="224"/>
                    <a:pt x="87" y="232"/>
                  </a:cubicBezTo>
                  <a:close/>
                  <a:moveTo>
                    <a:pt x="714" y="448"/>
                  </a:moveTo>
                  <a:cubicBezTo>
                    <a:pt x="706" y="438"/>
                    <a:pt x="697" y="428"/>
                    <a:pt x="689" y="419"/>
                  </a:cubicBezTo>
                  <a:cubicBezTo>
                    <a:pt x="671" y="397"/>
                    <a:pt x="653" y="376"/>
                    <a:pt x="635" y="355"/>
                  </a:cubicBezTo>
                  <a:cubicBezTo>
                    <a:pt x="634" y="354"/>
                    <a:pt x="633" y="353"/>
                    <a:pt x="632" y="352"/>
                  </a:cubicBezTo>
                  <a:cubicBezTo>
                    <a:pt x="629" y="347"/>
                    <a:pt x="623" y="345"/>
                    <a:pt x="617" y="343"/>
                  </a:cubicBezTo>
                  <a:cubicBezTo>
                    <a:pt x="612" y="341"/>
                    <a:pt x="606" y="339"/>
                    <a:pt x="599" y="339"/>
                  </a:cubicBezTo>
                  <a:cubicBezTo>
                    <a:pt x="621" y="333"/>
                    <a:pt x="637" y="314"/>
                    <a:pt x="637" y="291"/>
                  </a:cubicBezTo>
                  <a:cubicBezTo>
                    <a:pt x="637" y="50"/>
                    <a:pt x="637" y="50"/>
                    <a:pt x="637" y="50"/>
                  </a:cubicBezTo>
                  <a:cubicBezTo>
                    <a:pt x="637" y="22"/>
                    <a:pt x="614" y="0"/>
                    <a:pt x="587" y="0"/>
                  </a:cubicBezTo>
                  <a:cubicBezTo>
                    <a:pt x="195" y="0"/>
                    <a:pt x="195" y="0"/>
                    <a:pt x="195" y="0"/>
                  </a:cubicBezTo>
                  <a:cubicBezTo>
                    <a:pt x="168" y="0"/>
                    <a:pt x="145" y="22"/>
                    <a:pt x="145" y="50"/>
                  </a:cubicBezTo>
                  <a:cubicBezTo>
                    <a:pt x="145" y="291"/>
                    <a:pt x="145" y="291"/>
                    <a:pt x="145" y="291"/>
                  </a:cubicBezTo>
                  <a:cubicBezTo>
                    <a:pt x="145" y="314"/>
                    <a:pt x="161" y="334"/>
                    <a:pt x="183" y="339"/>
                  </a:cubicBezTo>
                  <a:cubicBezTo>
                    <a:pt x="171" y="340"/>
                    <a:pt x="157" y="344"/>
                    <a:pt x="149" y="354"/>
                  </a:cubicBezTo>
                  <a:cubicBezTo>
                    <a:pt x="143" y="361"/>
                    <a:pt x="136" y="369"/>
                    <a:pt x="130" y="377"/>
                  </a:cubicBezTo>
                  <a:cubicBezTo>
                    <a:pt x="111" y="399"/>
                    <a:pt x="91" y="422"/>
                    <a:pt x="72" y="446"/>
                  </a:cubicBezTo>
                  <a:cubicBezTo>
                    <a:pt x="67" y="451"/>
                    <a:pt x="58" y="459"/>
                    <a:pt x="58" y="467"/>
                  </a:cubicBezTo>
                  <a:cubicBezTo>
                    <a:pt x="58" y="489"/>
                    <a:pt x="58" y="478"/>
                    <a:pt x="58" y="478"/>
                  </a:cubicBezTo>
                  <a:cubicBezTo>
                    <a:pt x="58" y="481"/>
                    <a:pt x="59" y="483"/>
                    <a:pt x="60" y="485"/>
                  </a:cubicBezTo>
                  <a:cubicBezTo>
                    <a:pt x="65" y="492"/>
                    <a:pt x="75" y="493"/>
                    <a:pt x="83" y="493"/>
                  </a:cubicBezTo>
                  <a:cubicBezTo>
                    <a:pt x="94" y="493"/>
                    <a:pt x="667" y="493"/>
                    <a:pt x="684" y="493"/>
                  </a:cubicBezTo>
                  <a:cubicBezTo>
                    <a:pt x="693" y="493"/>
                    <a:pt x="702" y="492"/>
                    <a:pt x="711" y="490"/>
                  </a:cubicBezTo>
                  <a:cubicBezTo>
                    <a:pt x="716" y="489"/>
                    <a:pt x="723" y="486"/>
                    <a:pt x="724" y="479"/>
                  </a:cubicBezTo>
                  <a:cubicBezTo>
                    <a:pt x="724" y="456"/>
                    <a:pt x="724" y="467"/>
                    <a:pt x="724" y="467"/>
                  </a:cubicBezTo>
                  <a:cubicBezTo>
                    <a:pt x="725" y="462"/>
                    <a:pt x="722" y="457"/>
                    <a:pt x="718" y="453"/>
                  </a:cubicBezTo>
                  <a:cubicBezTo>
                    <a:pt x="717" y="451"/>
                    <a:pt x="715" y="449"/>
                    <a:pt x="714" y="448"/>
                  </a:cubicBezTo>
                  <a:close/>
                  <a:moveTo>
                    <a:pt x="164" y="299"/>
                  </a:moveTo>
                  <a:cubicBezTo>
                    <a:pt x="164" y="64"/>
                    <a:pt x="164" y="53"/>
                    <a:pt x="164" y="53"/>
                  </a:cubicBezTo>
                  <a:cubicBezTo>
                    <a:pt x="164" y="39"/>
                    <a:pt x="175" y="16"/>
                    <a:pt x="189" y="16"/>
                  </a:cubicBezTo>
                  <a:cubicBezTo>
                    <a:pt x="570" y="16"/>
                    <a:pt x="593" y="16"/>
                    <a:pt x="593" y="16"/>
                  </a:cubicBezTo>
                  <a:cubicBezTo>
                    <a:pt x="607" y="16"/>
                    <a:pt x="618" y="39"/>
                    <a:pt x="618" y="53"/>
                  </a:cubicBezTo>
                  <a:cubicBezTo>
                    <a:pt x="618" y="268"/>
                    <a:pt x="618" y="299"/>
                    <a:pt x="618" y="299"/>
                  </a:cubicBezTo>
                  <a:cubicBezTo>
                    <a:pt x="618" y="313"/>
                    <a:pt x="607" y="325"/>
                    <a:pt x="593" y="325"/>
                  </a:cubicBezTo>
                  <a:cubicBezTo>
                    <a:pt x="212" y="325"/>
                    <a:pt x="189" y="325"/>
                    <a:pt x="189" y="325"/>
                  </a:cubicBezTo>
                  <a:cubicBezTo>
                    <a:pt x="175" y="325"/>
                    <a:pt x="164" y="302"/>
                    <a:pt x="164" y="287"/>
                  </a:cubicBezTo>
                  <a:lnTo>
                    <a:pt x="164" y="299"/>
                  </a:lnTo>
                  <a:close/>
                  <a:moveTo>
                    <a:pt x="613" y="367"/>
                  </a:moveTo>
                  <a:cubicBezTo>
                    <a:pt x="613" y="367"/>
                    <a:pt x="613" y="368"/>
                    <a:pt x="612" y="369"/>
                  </a:cubicBezTo>
                  <a:cubicBezTo>
                    <a:pt x="612" y="369"/>
                    <a:pt x="612" y="369"/>
                    <a:pt x="612" y="369"/>
                  </a:cubicBezTo>
                  <a:cubicBezTo>
                    <a:pt x="612" y="369"/>
                    <a:pt x="612" y="369"/>
                    <a:pt x="612" y="369"/>
                  </a:cubicBezTo>
                  <a:cubicBezTo>
                    <a:pt x="612" y="369"/>
                    <a:pt x="612" y="369"/>
                    <a:pt x="612" y="369"/>
                  </a:cubicBezTo>
                  <a:cubicBezTo>
                    <a:pt x="612" y="369"/>
                    <a:pt x="612" y="369"/>
                    <a:pt x="611" y="369"/>
                  </a:cubicBezTo>
                  <a:cubicBezTo>
                    <a:pt x="611" y="369"/>
                    <a:pt x="611" y="369"/>
                    <a:pt x="611" y="369"/>
                  </a:cubicBezTo>
                  <a:cubicBezTo>
                    <a:pt x="611" y="369"/>
                    <a:pt x="611" y="369"/>
                    <a:pt x="610" y="369"/>
                  </a:cubicBezTo>
                  <a:cubicBezTo>
                    <a:pt x="608" y="371"/>
                    <a:pt x="604" y="371"/>
                    <a:pt x="600" y="371"/>
                  </a:cubicBezTo>
                  <a:cubicBezTo>
                    <a:pt x="584" y="371"/>
                    <a:pt x="584" y="371"/>
                    <a:pt x="584" y="371"/>
                  </a:cubicBezTo>
                  <a:cubicBezTo>
                    <a:pt x="580" y="371"/>
                    <a:pt x="577" y="370"/>
                    <a:pt x="574" y="369"/>
                  </a:cubicBezTo>
                  <a:cubicBezTo>
                    <a:pt x="573" y="368"/>
                    <a:pt x="572" y="367"/>
                    <a:pt x="571" y="367"/>
                  </a:cubicBezTo>
                  <a:cubicBezTo>
                    <a:pt x="570" y="366"/>
                    <a:pt x="569" y="365"/>
                    <a:pt x="569" y="365"/>
                  </a:cubicBezTo>
                  <a:cubicBezTo>
                    <a:pt x="568" y="363"/>
                    <a:pt x="568" y="363"/>
                    <a:pt x="568" y="363"/>
                  </a:cubicBezTo>
                  <a:cubicBezTo>
                    <a:pt x="566" y="360"/>
                    <a:pt x="564" y="357"/>
                    <a:pt x="563" y="354"/>
                  </a:cubicBezTo>
                  <a:cubicBezTo>
                    <a:pt x="561" y="351"/>
                    <a:pt x="563" y="350"/>
                    <a:pt x="565" y="349"/>
                  </a:cubicBezTo>
                  <a:cubicBezTo>
                    <a:pt x="565" y="349"/>
                    <a:pt x="566" y="349"/>
                    <a:pt x="566" y="349"/>
                  </a:cubicBezTo>
                  <a:cubicBezTo>
                    <a:pt x="567" y="348"/>
                    <a:pt x="569" y="348"/>
                    <a:pt x="570" y="348"/>
                  </a:cubicBezTo>
                  <a:cubicBezTo>
                    <a:pt x="573" y="348"/>
                    <a:pt x="573" y="348"/>
                    <a:pt x="573" y="348"/>
                  </a:cubicBezTo>
                  <a:cubicBezTo>
                    <a:pt x="573" y="348"/>
                    <a:pt x="573" y="348"/>
                    <a:pt x="573" y="348"/>
                  </a:cubicBezTo>
                  <a:cubicBezTo>
                    <a:pt x="577" y="348"/>
                    <a:pt x="581" y="348"/>
                    <a:pt x="586" y="348"/>
                  </a:cubicBezTo>
                  <a:cubicBezTo>
                    <a:pt x="586" y="348"/>
                    <a:pt x="586" y="348"/>
                    <a:pt x="586" y="348"/>
                  </a:cubicBezTo>
                  <a:cubicBezTo>
                    <a:pt x="590" y="348"/>
                    <a:pt x="590" y="348"/>
                    <a:pt x="590" y="348"/>
                  </a:cubicBezTo>
                  <a:cubicBezTo>
                    <a:pt x="592" y="348"/>
                    <a:pt x="594" y="348"/>
                    <a:pt x="595" y="348"/>
                  </a:cubicBezTo>
                  <a:cubicBezTo>
                    <a:pt x="596" y="349"/>
                    <a:pt x="597" y="349"/>
                    <a:pt x="598" y="349"/>
                  </a:cubicBezTo>
                  <a:cubicBezTo>
                    <a:pt x="598" y="349"/>
                    <a:pt x="598" y="349"/>
                    <a:pt x="598" y="349"/>
                  </a:cubicBezTo>
                  <a:cubicBezTo>
                    <a:pt x="598" y="350"/>
                    <a:pt x="598" y="350"/>
                    <a:pt x="599" y="350"/>
                  </a:cubicBezTo>
                  <a:cubicBezTo>
                    <a:pt x="599" y="350"/>
                    <a:pt x="599" y="350"/>
                    <a:pt x="599" y="350"/>
                  </a:cubicBezTo>
                  <a:cubicBezTo>
                    <a:pt x="600" y="350"/>
                    <a:pt x="602" y="351"/>
                    <a:pt x="603" y="351"/>
                  </a:cubicBezTo>
                  <a:cubicBezTo>
                    <a:pt x="604" y="352"/>
                    <a:pt x="604" y="353"/>
                    <a:pt x="605" y="354"/>
                  </a:cubicBezTo>
                  <a:cubicBezTo>
                    <a:pt x="608" y="359"/>
                    <a:pt x="608" y="359"/>
                    <a:pt x="608" y="359"/>
                  </a:cubicBezTo>
                  <a:cubicBezTo>
                    <a:pt x="609" y="360"/>
                    <a:pt x="611" y="362"/>
                    <a:pt x="612" y="364"/>
                  </a:cubicBezTo>
                  <a:cubicBezTo>
                    <a:pt x="612" y="364"/>
                    <a:pt x="612" y="364"/>
                    <a:pt x="612" y="364"/>
                  </a:cubicBezTo>
                  <a:cubicBezTo>
                    <a:pt x="613" y="365"/>
                    <a:pt x="613" y="366"/>
                    <a:pt x="613" y="367"/>
                  </a:cubicBezTo>
                  <a:close/>
                  <a:moveTo>
                    <a:pt x="410" y="363"/>
                  </a:moveTo>
                  <a:cubicBezTo>
                    <a:pt x="410" y="364"/>
                    <a:pt x="410" y="364"/>
                    <a:pt x="410" y="365"/>
                  </a:cubicBezTo>
                  <a:cubicBezTo>
                    <a:pt x="406" y="371"/>
                    <a:pt x="392" y="369"/>
                    <a:pt x="386" y="369"/>
                  </a:cubicBezTo>
                  <a:cubicBezTo>
                    <a:pt x="383" y="369"/>
                    <a:pt x="380" y="369"/>
                    <a:pt x="377" y="369"/>
                  </a:cubicBezTo>
                  <a:cubicBezTo>
                    <a:pt x="374" y="369"/>
                    <a:pt x="370" y="369"/>
                    <a:pt x="367" y="367"/>
                  </a:cubicBezTo>
                  <a:cubicBezTo>
                    <a:pt x="367" y="367"/>
                    <a:pt x="367" y="367"/>
                    <a:pt x="367" y="367"/>
                  </a:cubicBezTo>
                  <a:cubicBezTo>
                    <a:pt x="367" y="366"/>
                    <a:pt x="367" y="366"/>
                    <a:pt x="367" y="366"/>
                  </a:cubicBezTo>
                  <a:cubicBezTo>
                    <a:pt x="366" y="366"/>
                    <a:pt x="366" y="366"/>
                    <a:pt x="366" y="366"/>
                  </a:cubicBezTo>
                  <a:cubicBezTo>
                    <a:pt x="366" y="366"/>
                    <a:pt x="366" y="366"/>
                    <a:pt x="366" y="366"/>
                  </a:cubicBezTo>
                  <a:cubicBezTo>
                    <a:pt x="366" y="366"/>
                    <a:pt x="366" y="366"/>
                    <a:pt x="366" y="366"/>
                  </a:cubicBezTo>
                  <a:cubicBezTo>
                    <a:pt x="366" y="365"/>
                    <a:pt x="366" y="365"/>
                    <a:pt x="366" y="365"/>
                  </a:cubicBezTo>
                  <a:cubicBezTo>
                    <a:pt x="366" y="364"/>
                    <a:pt x="366" y="364"/>
                    <a:pt x="366" y="363"/>
                  </a:cubicBezTo>
                  <a:cubicBezTo>
                    <a:pt x="366" y="363"/>
                    <a:pt x="366" y="363"/>
                    <a:pt x="366" y="363"/>
                  </a:cubicBezTo>
                  <a:cubicBezTo>
                    <a:pt x="366" y="362"/>
                    <a:pt x="366" y="361"/>
                    <a:pt x="366" y="361"/>
                  </a:cubicBezTo>
                  <a:cubicBezTo>
                    <a:pt x="366" y="360"/>
                    <a:pt x="366" y="360"/>
                    <a:pt x="366" y="360"/>
                  </a:cubicBezTo>
                  <a:cubicBezTo>
                    <a:pt x="366" y="358"/>
                    <a:pt x="366" y="355"/>
                    <a:pt x="367" y="353"/>
                  </a:cubicBezTo>
                  <a:cubicBezTo>
                    <a:pt x="367" y="352"/>
                    <a:pt x="367" y="352"/>
                    <a:pt x="367" y="352"/>
                  </a:cubicBezTo>
                  <a:cubicBezTo>
                    <a:pt x="367" y="352"/>
                    <a:pt x="367" y="351"/>
                    <a:pt x="368" y="350"/>
                  </a:cubicBezTo>
                  <a:cubicBezTo>
                    <a:pt x="369" y="350"/>
                    <a:pt x="369" y="349"/>
                    <a:pt x="370" y="349"/>
                  </a:cubicBezTo>
                  <a:cubicBezTo>
                    <a:pt x="370" y="349"/>
                    <a:pt x="370" y="349"/>
                    <a:pt x="370" y="349"/>
                  </a:cubicBezTo>
                  <a:cubicBezTo>
                    <a:pt x="370" y="349"/>
                    <a:pt x="370" y="348"/>
                    <a:pt x="370" y="348"/>
                  </a:cubicBezTo>
                  <a:cubicBezTo>
                    <a:pt x="370" y="348"/>
                    <a:pt x="371" y="348"/>
                    <a:pt x="371" y="348"/>
                  </a:cubicBezTo>
                  <a:cubicBezTo>
                    <a:pt x="371" y="348"/>
                    <a:pt x="371" y="348"/>
                    <a:pt x="371" y="348"/>
                  </a:cubicBezTo>
                  <a:cubicBezTo>
                    <a:pt x="371" y="348"/>
                    <a:pt x="372" y="348"/>
                    <a:pt x="372" y="348"/>
                  </a:cubicBezTo>
                  <a:cubicBezTo>
                    <a:pt x="372" y="348"/>
                    <a:pt x="372" y="348"/>
                    <a:pt x="373" y="348"/>
                  </a:cubicBezTo>
                  <a:cubicBezTo>
                    <a:pt x="373" y="347"/>
                    <a:pt x="373" y="347"/>
                    <a:pt x="374" y="347"/>
                  </a:cubicBezTo>
                  <a:cubicBezTo>
                    <a:pt x="374" y="347"/>
                    <a:pt x="374" y="347"/>
                    <a:pt x="374" y="347"/>
                  </a:cubicBezTo>
                  <a:cubicBezTo>
                    <a:pt x="374" y="347"/>
                    <a:pt x="374" y="347"/>
                    <a:pt x="374" y="347"/>
                  </a:cubicBezTo>
                  <a:cubicBezTo>
                    <a:pt x="375" y="347"/>
                    <a:pt x="375" y="347"/>
                    <a:pt x="375" y="347"/>
                  </a:cubicBezTo>
                  <a:cubicBezTo>
                    <a:pt x="376" y="347"/>
                    <a:pt x="377" y="347"/>
                    <a:pt x="378" y="347"/>
                  </a:cubicBezTo>
                  <a:cubicBezTo>
                    <a:pt x="379" y="347"/>
                    <a:pt x="379" y="347"/>
                    <a:pt x="379" y="347"/>
                  </a:cubicBezTo>
                  <a:cubicBezTo>
                    <a:pt x="380" y="347"/>
                    <a:pt x="382" y="347"/>
                    <a:pt x="383" y="347"/>
                  </a:cubicBezTo>
                  <a:cubicBezTo>
                    <a:pt x="399" y="347"/>
                    <a:pt x="399" y="347"/>
                    <a:pt x="399" y="347"/>
                  </a:cubicBezTo>
                  <a:cubicBezTo>
                    <a:pt x="399" y="347"/>
                    <a:pt x="399" y="347"/>
                    <a:pt x="400" y="347"/>
                  </a:cubicBezTo>
                  <a:cubicBezTo>
                    <a:pt x="400" y="347"/>
                    <a:pt x="400" y="347"/>
                    <a:pt x="400" y="347"/>
                  </a:cubicBezTo>
                  <a:cubicBezTo>
                    <a:pt x="401" y="347"/>
                    <a:pt x="401" y="347"/>
                    <a:pt x="402" y="347"/>
                  </a:cubicBezTo>
                  <a:cubicBezTo>
                    <a:pt x="405" y="347"/>
                    <a:pt x="408" y="348"/>
                    <a:pt x="409" y="351"/>
                  </a:cubicBezTo>
                  <a:cubicBezTo>
                    <a:pt x="410" y="351"/>
                    <a:pt x="410" y="351"/>
                    <a:pt x="410" y="351"/>
                  </a:cubicBezTo>
                  <a:cubicBezTo>
                    <a:pt x="410" y="351"/>
                    <a:pt x="410" y="351"/>
                    <a:pt x="410" y="351"/>
                  </a:cubicBezTo>
                  <a:cubicBezTo>
                    <a:pt x="411" y="355"/>
                    <a:pt x="410" y="359"/>
                    <a:pt x="410" y="362"/>
                  </a:cubicBezTo>
                  <a:cubicBezTo>
                    <a:pt x="410" y="363"/>
                    <a:pt x="410" y="363"/>
                    <a:pt x="410" y="363"/>
                  </a:cubicBezTo>
                  <a:cubicBezTo>
                    <a:pt x="410" y="363"/>
                    <a:pt x="410" y="363"/>
                    <a:pt x="410" y="363"/>
                  </a:cubicBezTo>
                  <a:close/>
                  <a:moveTo>
                    <a:pt x="387" y="381"/>
                  </a:moveTo>
                  <a:cubicBezTo>
                    <a:pt x="393" y="381"/>
                    <a:pt x="407" y="380"/>
                    <a:pt x="410" y="386"/>
                  </a:cubicBezTo>
                  <a:cubicBezTo>
                    <a:pt x="410" y="387"/>
                    <a:pt x="411" y="387"/>
                    <a:pt x="411" y="388"/>
                  </a:cubicBezTo>
                  <a:cubicBezTo>
                    <a:pt x="411" y="395"/>
                    <a:pt x="411" y="395"/>
                    <a:pt x="411" y="395"/>
                  </a:cubicBezTo>
                  <a:cubicBezTo>
                    <a:pt x="411" y="397"/>
                    <a:pt x="411" y="399"/>
                    <a:pt x="411" y="401"/>
                  </a:cubicBezTo>
                  <a:cubicBezTo>
                    <a:pt x="411" y="401"/>
                    <a:pt x="411" y="401"/>
                    <a:pt x="411" y="401"/>
                  </a:cubicBezTo>
                  <a:cubicBezTo>
                    <a:pt x="411" y="402"/>
                    <a:pt x="411" y="402"/>
                    <a:pt x="411" y="402"/>
                  </a:cubicBezTo>
                  <a:cubicBezTo>
                    <a:pt x="411" y="402"/>
                    <a:pt x="410" y="404"/>
                    <a:pt x="410" y="404"/>
                  </a:cubicBezTo>
                  <a:cubicBezTo>
                    <a:pt x="409" y="405"/>
                    <a:pt x="409" y="405"/>
                    <a:pt x="409" y="405"/>
                  </a:cubicBezTo>
                  <a:cubicBezTo>
                    <a:pt x="409" y="405"/>
                    <a:pt x="409" y="405"/>
                    <a:pt x="409" y="406"/>
                  </a:cubicBezTo>
                  <a:cubicBezTo>
                    <a:pt x="409" y="406"/>
                    <a:pt x="409" y="406"/>
                    <a:pt x="409" y="406"/>
                  </a:cubicBezTo>
                  <a:cubicBezTo>
                    <a:pt x="407" y="407"/>
                    <a:pt x="405" y="408"/>
                    <a:pt x="403" y="409"/>
                  </a:cubicBezTo>
                  <a:cubicBezTo>
                    <a:pt x="403" y="409"/>
                    <a:pt x="403" y="409"/>
                    <a:pt x="403" y="409"/>
                  </a:cubicBezTo>
                  <a:cubicBezTo>
                    <a:pt x="403" y="409"/>
                    <a:pt x="403" y="409"/>
                    <a:pt x="403" y="409"/>
                  </a:cubicBezTo>
                  <a:cubicBezTo>
                    <a:pt x="402" y="409"/>
                    <a:pt x="401" y="409"/>
                    <a:pt x="401" y="409"/>
                  </a:cubicBezTo>
                  <a:cubicBezTo>
                    <a:pt x="400" y="409"/>
                    <a:pt x="400" y="409"/>
                    <a:pt x="400" y="409"/>
                  </a:cubicBezTo>
                  <a:cubicBezTo>
                    <a:pt x="399" y="409"/>
                    <a:pt x="398" y="409"/>
                    <a:pt x="398" y="409"/>
                  </a:cubicBezTo>
                  <a:cubicBezTo>
                    <a:pt x="398" y="409"/>
                    <a:pt x="398" y="409"/>
                    <a:pt x="398" y="409"/>
                  </a:cubicBezTo>
                  <a:cubicBezTo>
                    <a:pt x="373" y="409"/>
                    <a:pt x="373" y="409"/>
                    <a:pt x="373" y="409"/>
                  </a:cubicBezTo>
                  <a:cubicBezTo>
                    <a:pt x="371" y="409"/>
                    <a:pt x="367" y="409"/>
                    <a:pt x="364" y="407"/>
                  </a:cubicBezTo>
                  <a:cubicBezTo>
                    <a:pt x="364" y="407"/>
                    <a:pt x="364" y="407"/>
                    <a:pt x="364" y="407"/>
                  </a:cubicBezTo>
                  <a:cubicBezTo>
                    <a:pt x="364" y="407"/>
                    <a:pt x="364" y="407"/>
                    <a:pt x="364" y="407"/>
                  </a:cubicBezTo>
                  <a:cubicBezTo>
                    <a:pt x="364" y="407"/>
                    <a:pt x="364" y="406"/>
                    <a:pt x="363" y="406"/>
                  </a:cubicBezTo>
                  <a:cubicBezTo>
                    <a:pt x="363" y="406"/>
                    <a:pt x="362" y="405"/>
                    <a:pt x="362" y="405"/>
                  </a:cubicBezTo>
                  <a:cubicBezTo>
                    <a:pt x="362" y="405"/>
                    <a:pt x="362" y="405"/>
                    <a:pt x="362" y="404"/>
                  </a:cubicBezTo>
                  <a:cubicBezTo>
                    <a:pt x="362" y="404"/>
                    <a:pt x="361" y="403"/>
                    <a:pt x="361" y="402"/>
                  </a:cubicBezTo>
                  <a:cubicBezTo>
                    <a:pt x="362" y="400"/>
                    <a:pt x="362" y="400"/>
                    <a:pt x="362" y="400"/>
                  </a:cubicBezTo>
                  <a:cubicBezTo>
                    <a:pt x="362" y="400"/>
                    <a:pt x="362" y="400"/>
                    <a:pt x="362" y="400"/>
                  </a:cubicBezTo>
                  <a:cubicBezTo>
                    <a:pt x="362" y="396"/>
                    <a:pt x="362" y="392"/>
                    <a:pt x="363" y="388"/>
                  </a:cubicBezTo>
                  <a:cubicBezTo>
                    <a:pt x="363" y="388"/>
                    <a:pt x="363" y="388"/>
                    <a:pt x="363" y="388"/>
                  </a:cubicBezTo>
                  <a:cubicBezTo>
                    <a:pt x="363" y="388"/>
                    <a:pt x="363" y="388"/>
                    <a:pt x="363" y="388"/>
                  </a:cubicBezTo>
                  <a:cubicBezTo>
                    <a:pt x="364" y="379"/>
                    <a:pt x="381" y="381"/>
                    <a:pt x="387" y="381"/>
                  </a:cubicBezTo>
                  <a:close/>
                  <a:moveTo>
                    <a:pt x="289" y="407"/>
                  </a:moveTo>
                  <a:cubicBezTo>
                    <a:pt x="289" y="407"/>
                    <a:pt x="289" y="407"/>
                    <a:pt x="288" y="406"/>
                  </a:cubicBezTo>
                  <a:cubicBezTo>
                    <a:pt x="288" y="406"/>
                    <a:pt x="288" y="405"/>
                    <a:pt x="287" y="405"/>
                  </a:cubicBezTo>
                  <a:cubicBezTo>
                    <a:pt x="287" y="405"/>
                    <a:pt x="287" y="405"/>
                    <a:pt x="287" y="405"/>
                  </a:cubicBezTo>
                  <a:cubicBezTo>
                    <a:pt x="287" y="404"/>
                    <a:pt x="287" y="403"/>
                    <a:pt x="287" y="402"/>
                  </a:cubicBezTo>
                  <a:cubicBezTo>
                    <a:pt x="288" y="400"/>
                    <a:pt x="288" y="400"/>
                    <a:pt x="288" y="400"/>
                  </a:cubicBezTo>
                  <a:cubicBezTo>
                    <a:pt x="288" y="400"/>
                    <a:pt x="288" y="400"/>
                    <a:pt x="288" y="400"/>
                  </a:cubicBezTo>
                  <a:cubicBezTo>
                    <a:pt x="288" y="400"/>
                    <a:pt x="288" y="399"/>
                    <a:pt x="288" y="399"/>
                  </a:cubicBezTo>
                  <a:cubicBezTo>
                    <a:pt x="291" y="388"/>
                    <a:pt x="291" y="388"/>
                    <a:pt x="291" y="388"/>
                  </a:cubicBezTo>
                  <a:cubicBezTo>
                    <a:pt x="291" y="388"/>
                    <a:pt x="291" y="388"/>
                    <a:pt x="292" y="388"/>
                  </a:cubicBezTo>
                  <a:cubicBezTo>
                    <a:pt x="295" y="380"/>
                    <a:pt x="310" y="381"/>
                    <a:pt x="317" y="381"/>
                  </a:cubicBezTo>
                  <a:cubicBezTo>
                    <a:pt x="320" y="381"/>
                    <a:pt x="325" y="381"/>
                    <a:pt x="330" y="381"/>
                  </a:cubicBezTo>
                  <a:cubicBezTo>
                    <a:pt x="331" y="382"/>
                    <a:pt x="332" y="382"/>
                    <a:pt x="333" y="382"/>
                  </a:cubicBezTo>
                  <a:cubicBezTo>
                    <a:pt x="333" y="382"/>
                    <a:pt x="333" y="382"/>
                    <a:pt x="333" y="382"/>
                  </a:cubicBezTo>
                  <a:cubicBezTo>
                    <a:pt x="335" y="383"/>
                    <a:pt x="337" y="384"/>
                    <a:pt x="338" y="385"/>
                  </a:cubicBezTo>
                  <a:cubicBezTo>
                    <a:pt x="338" y="385"/>
                    <a:pt x="338" y="385"/>
                    <a:pt x="338" y="385"/>
                  </a:cubicBezTo>
                  <a:cubicBezTo>
                    <a:pt x="338" y="386"/>
                    <a:pt x="338" y="386"/>
                    <a:pt x="338" y="386"/>
                  </a:cubicBezTo>
                  <a:cubicBezTo>
                    <a:pt x="338" y="386"/>
                    <a:pt x="338" y="386"/>
                    <a:pt x="338" y="386"/>
                  </a:cubicBezTo>
                  <a:cubicBezTo>
                    <a:pt x="339" y="387"/>
                    <a:pt x="339" y="388"/>
                    <a:pt x="339" y="388"/>
                  </a:cubicBezTo>
                  <a:cubicBezTo>
                    <a:pt x="339" y="389"/>
                    <a:pt x="339" y="389"/>
                    <a:pt x="339" y="389"/>
                  </a:cubicBezTo>
                  <a:cubicBezTo>
                    <a:pt x="339" y="389"/>
                    <a:pt x="339" y="389"/>
                    <a:pt x="339" y="389"/>
                  </a:cubicBezTo>
                  <a:cubicBezTo>
                    <a:pt x="338" y="391"/>
                    <a:pt x="338" y="393"/>
                    <a:pt x="338" y="395"/>
                  </a:cubicBezTo>
                  <a:cubicBezTo>
                    <a:pt x="336" y="402"/>
                    <a:pt x="336" y="402"/>
                    <a:pt x="336" y="402"/>
                  </a:cubicBezTo>
                  <a:cubicBezTo>
                    <a:pt x="336" y="403"/>
                    <a:pt x="336" y="404"/>
                    <a:pt x="335" y="404"/>
                  </a:cubicBezTo>
                  <a:cubicBezTo>
                    <a:pt x="335" y="405"/>
                    <a:pt x="335" y="405"/>
                    <a:pt x="335" y="405"/>
                  </a:cubicBezTo>
                  <a:cubicBezTo>
                    <a:pt x="335" y="405"/>
                    <a:pt x="334" y="405"/>
                    <a:pt x="334" y="405"/>
                  </a:cubicBezTo>
                  <a:cubicBezTo>
                    <a:pt x="334" y="405"/>
                    <a:pt x="334" y="406"/>
                    <a:pt x="334" y="406"/>
                  </a:cubicBezTo>
                  <a:cubicBezTo>
                    <a:pt x="332" y="407"/>
                    <a:pt x="329" y="408"/>
                    <a:pt x="327" y="409"/>
                  </a:cubicBezTo>
                  <a:cubicBezTo>
                    <a:pt x="327" y="409"/>
                    <a:pt x="327" y="409"/>
                    <a:pt x="327" y="409"/>
                  </a:cubicBezTo>
                  <a:cubicBezTo>
                    <a:pt x="327" y="409"/>
                    <a:pt x="327" y="409"/>
                    <a:pt x="327" y="409"/>
                  </a:cubicBezTo>
                  <a:cubicBezTo>
                    <a:pt x="327" y="409"/>
                    <a:pt x="326" y="409"/>
                    <a:pt x="325" y="409"/>
                  </a:cubicBezTo>
                  <a:cubicBezTo>
                    <a:pt x="325" y="409"/>
                    <a:pt x="325" y="409"/>
                    <a:pt x="324" y="409"/>
                  </a:cubicBezTo>
                  <a:cubicBezTo>
                    <a:pt x="324" y="409"/>
                    <a:pt x="323" y="409"/>
                    <a:pt x="322" y="409"/>
                  </a:cubicBezTo>
                  <a:cubicBezTo>
                    <a:pt x="322" y="409"/>
                    <a:pt x="322" y="409"/>
                    <a:pt x="322" y="409"/>
                  </a:cubicBezTo>
                  <a:cubicBezTo>
                    <a:pt x="298" y="409"/>
                    <a:pt x="298" y="409"/>
                    <a:pt x="298" y="409"/>
                  </a:cubicBezTo>
                  <a:cubicBezTo>
                    <a:pt x="295" y="409"/>
                    <a:pt x="292" y="409"/>
                    <a:pt x="289" y="407"/>
                  </a:cubicBezTo>
                  <a:cubicBezTo>
                    <a:pt x="289" y="407"/>
                    <a:pt x="289" y="407"/>
                    <a:pt x="289" y="407"/>
                  </a:cubicBezTo>
                  <a:close/>
                  <a:moveTo>
                    <a:pt x="320" y="369"/>
                  </a:moveTo>
                  <a:cubicBezTo>
                    <a:pt x="316" y="369"/>
                    <a:pt x="312" y="369"/>
                    <a:pt x="309" y="369"/>
                  </a:cubicBezTo>
                  <a:cubicBezTo>
                    <a:pt x="306" y="369"/>
                    <a:pt x="301" y="369"/>
                    <a:pt x="299" y="366"/>
                  </a:cubicBezTo>
                  <a:cubicBezTo>
                    <a:pt x="299" y="365"/>
                    <a:pt x="299" y="365"/>
                    <a:pt x="299" y="365"/>
                  </a:cubicBezTo>
                  <a:cubicBezTo>
                    <a:pt x="299" y="365"/>
                    <a:pt x="299" y="364"/>
                    <a:pt x="299" y="364"/>
                  </a:cubicBezTo>
                  <a:cubicBezTo>
                    <a:pt x="299" y="364"/>
                    <a:pt x="299" y="364"/>
                    <a:pt x="299" y="363"/>
                  </a:cubicBezTo>
                  <a:cubicBezTo>
                    <a:pt x="299" y="363"/>
                    <a:pt x="299" y="363"/>
                    <a:pt x="299" y="363"/>
                  </a:cubicBezTo>
                  <a:cubicBezTo>
                    <a:pt x="299" y="363"/>
                    <a:pt x="299" y="363"/>
                    <a:pt x="299" y="363"/>
                  </a:cubicBezTo>
                  <a:cubicBezTo>
                    <a:pt x="299" y="362"/>
                    <a:pt x="299" y="361"/>
                    <a:pt x="300" y="361"/>
                  </a:cubicBezTo>
                  <a:cubicBezTo>
                    <a:pt x="300" y="358"/>
                    <a:pt x="301" y="355"/>
                    <a:pt x="302" y="353"/>
                  </a:cubicBezTo>
                  <a:cubicBezTo>
                    <a:pt x="302" y="353"/>
                    <a:pt x="302" y="353"/>
                    <a:pt x="302" y="353"/>
                  </a:cubicBezTo>
                  <a:cubicBezTo>
                    <a:pt x="302" y="352"/>
                    <a:pt x="303" y="351"/>
                    <a:pt x="303" y="350"/>
                  </a:cubicBezTo>
                  <a:cubicBezTo>
                    <a:pt x="304" y="350"/>
                    <a:pt x="304" y="350"/>
                    <a:pt x="305" y="349"/>
                  </a:cubicBezTo>
                  <a:cubicBezTo>
                    <a:pt x="306" y="348"/>
                    <a:pt x="308" y="348"/>
                    <a:pt x="310" y="347"/>
                  </a:cubicBezTo>
                  <a:cubicBezTo>
                    <a:pt x="310" y="347"/>
                    <a:pt x="310" y="347"/>
                    <a:pt x="310" y="347"/>
                  </a:cubicBezTo>
                  <a:cubicBezTo>
                    <a:pt x="312" y="347"/>
                    <a:pt x="313" y="347"/>
                    <a:pt x="315" y="347"/>
                  </a:cubicBezTo>
                  <a:cubicBezTo>
                    <a:pt x="317" y="347"/>
                    <a:pt x="317" y="347"/>
                    <a:pt x="317" y="347"/>
                  </a:cubicBezTo>
                  <a:cubicBezTo>
                    <a:pt x="317" y="347"/>
                    <a:pt x="318" y="347"/>
                    <a:pt x="319" y="347"/>
                  </a:cubicBezTo>
                  <a:cubicBezTo>
                    <a:pt x="323" y="347"/>
                    <a:pt x="328" y="347"/>
                    <a:pt x="332" y="347"/>
                  </a:cubicBezTo>
                  <a:cubicBezTo>
                    <a:pt x="333" y="347"/>
                    <a:pt x="334" y="347"/>
                    <a:pt x="334" y="347"/>
                  </a:cubicBezTo>
                  <a:cubicBezTo>
                    <a:pt x="335" y="347"/>
                    <a:pt x="335" y="347"/>
                    <a:pt x="335" y="347"/>
                  </a:cubicBezTo>
                  <a:cubicBezTo>
                    <a:pt x="335" y="347"/>
                    <a:pt x="335" y="347"/>
                    <a:pt x="336" y="347"/>
                  </a:cubicBezTo>
                  <a:cubicBezTo>
                    <a:pt x="336" y="347"/>
                    <a:pt x="337" y="347"/>
                    <a:pt x="337" y="347"/>
                  </a:cubicBezTo>
                  <a:cubicBezTo>
                    <a:pt x="337" y="347"/>
                    <a:pt x="337" y="347"/>
                    <a:pt x="337" y="347"/>
                  </a:cubicBezTo>
                  <a:cubicBezTo>
                    <a:pt x="341" y="347"/>
                    <a:pt x="345" y="348"/>
                    <a:pt x="345" y="351"/>
                  </a:cubicBezTo>
                  <a:cubicBezTo>
                    <a:pt x="345" y="351"/>
                    <a:pt x="345" y="351"/>
                    <a:pt x="345" y="351"/>
                  </a:cubicBezTo>
                  <a:cubicBezTo>
                    <a:pt x="345" y="351"/>
                    <a:pt x="345" y="351"/>
                    <a:pt x="345" y="352"/>
                  </a:cubicBezTo>
                  <a:cubicBezTo>
                    <a:pt x="345" y="355"/>
                    <a:pt x="344" y="359"/>
                    <a:pt x="343" y="362"/>
                  </a:cubicBezTo>
                  <a:cubicBezTo>
                    <a:pt x="343" y="362"/>
                    <a:pt x="343" y="362"/>
                    <a:pt x="343" y="362"/>
                  </a:cubicBezTo>
                  <a:cubicBezTo>
                    <a:pt x="343" y="363"/>
                    <a:pt x="343" y="363"/>
                    <a:pt x="343" y="363"/>
                  </a:cubicBezTo>
                  <a:cubicBezTo>
                    <a:pt x="343" y="364"/>
                    <a:pt x="343" y="364"/>
                    <a:pt x="342" y="365"/>
                  </a:cubicBezTo>
                  <a:cubicBezTo>
                    <a:pt x="342" y="365"/>
                    <a:pt x="342" y="365"/>
                    <a:pt x="342" y="366"/>
                  </a:cubicBezTo>
                  <a:cubicBezTo>
                    <a:pt x="342" y="366"/>
                    <a:pt x="342" y="366"/>
                    <a:pt x="342" y="366"/>
                  </a:cubicBezTo>
                  <a:cubicBezTo>
                    <a:pt x="342" y="366"/>
                    <a:pt x="342" y="366"/>
                    <a:pt x="342" y="366"/>
                  </a:cubicBezTo>
                  <a:cubicBezTo>
                    <a:pt x="337" y="371"/>
                    <a:pt x="325" y="369"/>
                    <a:pt x="320" y="369"/>
                  </a:cubicBezTo>
                  <a:close/>
                  <a:moveTo>
                    <a:pt x="212" y="404"/>
                  </a:moveTo>
                  <a:cubicBezTo>
                    <a:pt x="212" y="404"/>
                    <a:pt x="212" y="403"/>
                    <a:pt x="212" y="403"/>
                  </a:cubicBezTo>
                  <a:cubicBezTo>
                    <a:pt x="213" y="403"/>
                    <a:pt x="213" y="402"/>
                    <a:pt x="213" y="402"/>
                  </a:cubicBezTo>
                  <a:cubicBezTo>
                    <a:pt x="213" y="402"/>
                    <a:pt x="213" y="402"/>
                    <a:pt x="213" y="402"/>
                  </a:cubicBezTo>
                  <a:cubicBezTo>
                    <a:pt x="213" y="402"/>
                    <a:pt x="213" y="402"/>
                    <a:pt x="213" y="402"/>
                  </a:cubicBezTo>
                  <a:cubicBezTo>
                    <a:pt x="213" y="401"/>
                    <a:pt x="214" y="401"/>
                    <a:pt x="214" y="400"/>
                  </a:cubicBezTo>
                  <a:cubicBezTo>
                    <a:pt x="216" y="396"/>
                    <a:pt x="217" y="393"/>
                    <a:pt x="219" y="389"/>
                  </a:cubicBezTo>
                  <a:cubicBezTo>
                    <a:pt x="219" y="389"/>
                    <a:pt x="219" y="389"/>
                    <a:pt x="219" y="389"/>
                  </a:cubicBezTo>
                  <a:cubicBezTo>
                    <a:pt x="219" y="389"/>
                    <a:pt x="219" y="389"/>
                    <a:pt x="219" y="389"/>
                  </a:cubicBezTo>
                  <a:cubicBezTo>
                    <a:pt x="220" y="388"/>
                    <a:pt x="220" y="388"/>
                    <a:pt x="220" y="388"/>
                  </a:cubicBezTo>
                  <a:cubicBezTo>
                    <a:pt x="220" y="388"/>
                    <a:pt x="220" y="388"/>
                    <a:pt x="220" y="387"/>
                  </a:cubicBezTo>
                  <a:cubicBezTo>
                    <a:pt x="220" y="387"/>
                    <a:pt x="220" y="387"/>
                    <a:pt x="221" y="387"/>
                  </a:cubicBezTo>
                  <a:cubicBezTo>
                    <a:pt x="226" y="380"/>
                    <a:pt x="238" y="382"/>
                    <a:pt x="245" y="382"/>
                  </a:cubicBezTo>
                  <a:cubicBezTo>
                    <a:pt x="245" y="382"/>
                    <a:pt x="245" y="382"/>
                    <a:pt x="245" y="382"/>
                  </a:cubicBezTo>
                  <a:cubicBezTo>
                    <a:pt x="247" y="382"/>
                    <a:pt x="253" y="381"/>
                    <a:pt x="258" y="382"/>
                  </a:cubicBezTo>
                  <a:cubicBezTo>
                    <a:pt x="259" y="382"/>
                    <a:pt x="261" y="382"/>
                    <a:pt x="262" y="382"/>
                  </a:cubicBezTo>
                  <a:cubicBezTo>
                    <a:pt x="263" y="382"/>
                    <a:pt x="264" y="383"/>
                    <a:pt x="264" y="383"/>
                  </a:cubicBezTo>
                  <a:cubicBezTo>
                    <a:pt x="266" y="384"/>
                    <a:pt x="267" y="385"/>
                    <a:pt x="267" y="387"/>
                  </a:cubicBezTo>
                  <a:cubicBezTo>
                    <a:pt x="267" y="387"/>
                    <a:pt x="267" y="387"/>
                    <a:pt x="267" y="387"/>
                  </a:cubicBezTo>
                  <a:cubicBezTo>
                    <a:pt x="267" y="387"/>
                    <a:pt x="267" y="387"/>
                    <a:pt x="267" y="388"/>
                  </a:cubicBezTo>
                  <a:cubicBezTo>
                    <a:pt x="267" y="388"/>
                    <a:pt x="267" y="388"/>
                    <a:pt x="267" y="388"/>
                  </a:cubicBezTo>
                  <a:cubicBezTo>
                    <a:pt x="262" y="402"/>
                    <a:pt x="262" y="402"/>
                    <a:pt x="262" y="402"/>
                  </a:cubicBezTo>
                  <a:cubicBezTo>
                    <a:pt x="262" y="403"/>
                    <a:pt x="261" y="404"/>
                    <a:pt x="260" y="405"/>
                  </a:cubicBezTo>
                  <a:cubicBezTo>
                    <a:pt x="259" y="406"/>
                    <a:pt x="258" y="407"/>
                    <a:pt x="256" y="407"/>
                  </a:cubicBezTo>
                  <a:cubicBezTo>
                    <a:pt x="256" y="407"/>
                    <a:pt x="256" y="407"/>
                    <a:pt x="256" y="407"/>
                  </a:cubicBezTo>
                  <a:cubicBezTo>
                    <a:pt x="254" y="408"/>
                    <a:pt x="252" y="409"/>
                    <a:pt x="250" y="409"/>
                  </a:cubicBezTo>
                  <a:cubicBezTo>
                    <a:pt x="249" y="409"/>
                    <a:pt x="249" y="409"/>
                    <a:pt x="249" y="409"/>
                  </a:cubicBezTo>
                  <a:cubicBezTo>
                    <a:pt x="249" y="409"/>
                    <a:pt x="249" y="409"/>
                    <a:pt x="248" y="409"/>
                  </a:cubicBezTo>
                  <a:cubicBezTo>
                    <a:pt x="244" y="410"/>
                    <a:pt x="240" y="409"/>
                    <a:pt x="235" y="409"/>
                  </a:cubicBezTo>
                  <a:cubicBezTo>
                    <a:pt x="231" y="409"/>
                    <a:pt x="227" y="410"/>
                    <a:pt x="222" y="410"/>
                  </a:cubicBezTo>
                  <a:cubicBezTo>
                    <a:pt x="219" y="410"/>
                    <a:pt x="215" y="409"/>
                    <a:pt x="213" y="406"/>
                  </a:cubicBezTo>
                  <a:cubicBezTo>
                    <a:pt x="213" y="406"/>
                    <a:pt x="213" y="406"/>
                    <a:pt x="213" y="406"/>
                  </a:cubicBezTo>
                  <a:cubicBezTo>
                    <a:pt x="213" y="406"/>
                    <a:pt x="213" y="406"/>
                    <a:pt x="213" y="406"/>
                  </a:cubicBezTo>
                  <a:cubicBezTo>
                    <a:pt x="213" y="405"/>
                    <a:pt x="213" y="405"/>
                    <a:pt x="212" y="405"/>
                  </a:cubicBezTo>
                  <a:cubicBezTo>
                    <a:pt x="212" y="405"/>
                    <a:pt x="212" y="405"/>
                    <a:pt x="212" y="405"/>
                  </a:cubicBezTo>
                  <a:cubicBezTo>
                    <a:pt x="212" y="405"/>
                    <a:pt x="212" y="405"/>
                    <a:pt x="212" y="405"/>
                  </a:cubicBezTo>
                  <a:cubicBezTo>
                    <a:pt x="212" y="404"/>
                    <a:pt x="212" y="404"/>
                    <a:pt x="212" y="404"/>
                  </a:cubicBezTo>
                  <a:close/>
                  <a:moveTo>
                    <a:pt x="212" y="359"/>
                  </a:moveTo>
                  <a:cubicBezTo>
                    <a:pt x="212" y="359"/>
                    <a:pt x="212" y="359"/>
                    <a:pt x="212" y="359"/>
                  </a:cubicBezTo>
                  <a:cubicBezTo>
                    <a:pt x="209" y="364"/>
                    <a:pt x="209" y="364"/>
                    <a:pt x="209" y="364"/>
                  </a:cubicBezTo>
                  <a:cubicBezTo>
                    <a:pt x="209" y="364"/>
                    <a:pt x="208" y="365"/>
                    <a:pt x="207" y="366"/>
                  </a:cubicBezTo>
                  <a:cubicBezTo>
                    <a:pt x="206" y="367"/>
                    <a:pt x="205" y="367"/>
                    <a:pt x="203" y="368"/>
                  </a:cubicBezTo>
                  <a:cubicBezTo>
                    <a:pt x="203" y="368"/>
                    <a:pt x="203" y="368"/>
                    <a:pt x="202" y="368"/>
                  </a:cubicBezTo>
                  <a:cubicBezTo>
                    <a:pt x="202" y="369"/>
                    <a:pt x="202" y="369"/>
                    <a:pt x="202" y="369"/>
                  </a:cubicBezTo>
                  <a:cubicBezTo>
                    <a:pt x="202" y="369"/>
                    <a:pt x="202" y="369"/>
                    <a:pt x="202" y="369"/>
                  </a:cubicBezTo>
                  <a:cubicBezTo>
                    <a:pt x="201" y="369"/>
                    <a:pt x="200" y="369"/>
                    <a:pt x="199" y="369"/>
                  </a:cubicBezTo>
                  <a:cubicBezTo>
                    <a:pt x="197" y="370"/>
                    <a:pt x="196" y="370"/>
                    <a:pt x="194" y="370"/>
                  </a:cubicBezTo>
                  <a:cubicBezTo>
                    <a:pt x="189" y="370"/>
                    <a:pt x="189" y="370"/>
                    <a:pt x="189" y="370"/>
                  </a:cubicBezTo>
                  <a:cubicBezTo>
                    <a:pt x="189" y="370"/>
                    <a:pt x="189" y="370"/>
                    <a:pt x="189" y="370"/>
                  </a:cubicBezTo>
                  <a:cubicBezTo>
                    <a:pt x="184" y="370"/>
                    <a:pt x="178" y="370"/>
                    <a:pt x="172" y="370"/>
                  </a:cubicBezTo>
                  <a:cubicBezTo>
                    <a:pt x="170" y="370"/>
                    <a:pt x="165" y="369"/>
                    <a:pt x="164" y="366"/>
                  </a:cubicBezTo>
                  <a:cubicBezTo>
                    <a:pt x="164" y="366"/>
                    <a:pt x="164" y="365"/>
                    <a:pt x="164" y="365"/>
                  </a:cubicBezTo>
                  <a:cubicBezTo>
                    <a:pt x="165" y="364"/>
                    <a:pt x="166" y="362"/>
                    <a:pt x="166" y="362"/>
                  </a:cubicBezTo>
                  <a:cubicBezTo>
                    <a:pt x="168" y="358"/>
                    <a:pt x="170" y="355"/>
                    <a:pt x="173" y="352"/>
                  </a:cubicBezTo>
                  <a:cubicBezTo>
                    <a:pt x="173" y="352"/>
                    <a:pt x="173" y="352"/>
                    <a:pt x="173" y="352"/>
                  </a:cubicBezTo>
                  <a:cubicBezTo>
                    <a:pt x="173" y="352"/>
                    <a:pt x="173" y="352"/>
                    <a:pt x="173" y="352"/>
                  </a:cubicBezTo>
                  <a:cubicBezTo>
                    <a:pt x="180" y="345"/>
                    <a:pt x="193" y="347"/>
                    <a:pt x="201" y="347"/>
                  </a:cubicBezTo>
                  <a:cubicBezTo>
                    <a:pt x="205" y="347"/>
                    <a:pt x="210" y="346"/>
                    <a:pt x="213" y="348"/>
                  </a:cubicBezTo>
                  <a:cubicBezTo>
                    <a:pt x="213" y="348"/>
                    <a:pt x="213" y="348"/>
                    <a:pt x="213" y="348"/>
                  </a:cubicBezTo>
                  <a:cubicBezTo>
                    <a:pt x="214" y="348"/>
                    <a:pt x="214" y="348"/>
                    <a:pt x="214" y="348"/>
                  </a:cubicBezTo>
                  <a:cubicBezTo>
                    <a:pt x="214" y="348"/>
                    <a:pt x="214" y="349"/>
                    <a:pt x="214" y="349"/>
                  </a:cubicBezTo>
                  <a:cubicBezTo>
                    <a:pt x="215" y="349"/>
                    <a:pt x="216" y="350"/>
                    <a:pt x="216" y="350"/>
                  </a:cubicBezTo>
                  <a:cubicBezTo>
                    <a:pt x="216" y="351"/>
                    <a:pt x="216" y="352"/>
                    <a:pt x="215" y="353"/>
                  </a:cubicBezTo>
                  <a:cubicBezTo>
                    <a:pt x="215" y="353"/>
                    <a:pt x="215" y="353"/>
                    <a:pt x="215" y="353"/>
                  </a:cubicBezTo>
                  <a:cubicBezTo>
                    <a:pt x="214" y="355"/>
                    <a:pt x="213" y="357"/>
                    <a:pt x="212" y="359"/>
                  </a:cubicBezTo>
                  <a:close/>
                  <a:moveTo>
                    <a:pt x="266" y="369"/>
                  </a:moveTo>
                  <a:cubicBezTo>
                    <a:pt x="266" y="369"/>
                    <a:pt x="265" y="369"/>
                    <a:pt x="264" y="369"/>
                  </a:cubicBezTo>
                  <a:cubicBezTo>
                    <a:pt x="264" y="369"/>
                    <a:pt x="264" y="370"/>
                    <a:pt x="264" y="370"/>
                  </a:cubicBezTo>
                  <a:cubicBezTo>
                    <a:pt x="261" y="370"/>
                    <a:pt x="258" y="370"/>
                    <a:pt x="254" y="370"/>
                  </a:cubicBezTo>
                  <a:cubicBezTo>
                    <a:pt x="240" y="370"/>
                    <a:pt x="240" y="370"/>
                    <a:pt x="240" y="370"/>
                  </a:cubicBezTo>
                  <a:cubicBezTo>
                    <a:pt x="238" y="370"/>
                    <a:pt x="233" y="369"/>
                    <a:pt x="231" y="366"/>
                  </a:cubicBezTo>
                  <a:cubicBezTo>
                    <a:pt x="231" y="366"/>
                    <a:pt x="231" y="365"/>
                    <a:pt x="231" y="365"/>
                  </a:cubicBezTo>
                  <a:cubicBezTo>
                    <a:pt x="231" y="365"/>
                    <a:pt x="231" y="365"/>
                    <a:pt x="231" y="364"/>
                  </a:cubicBezTo>
                  <a:cubicBezTo>
                    <a:pt x="232" y="363"/>
                    <a:pt x="233" y="362"/>
                    <a:pt x="233" y="361"/>
                  </a:cubicBezTo>
                  <a:cubicBezTo>
                    <a:pt x="234" y="358"/>
                    <a:pt x="235" y="354"/>
                    <a:pt x="238" y="352"/>
                  </a:cubicBezTo>
                  <a:cubicBezTo>
                    <a:pt x="238" y="351"/>
                    <a:pt x="238" y="351"/>
                    <a:pt x="238" y="351"/>
                  </a:cubicBezTo>
                  <a:cubicBezTo>
                    <a:pt x="238" y="351"/>
                    <a:pt x="238" y="351"/>
                    <a:pt x="238" y="351"/>
                  </a:cubicBezTo>
                  <a:cubicBezTo>
                    <a:pt x="239" y="351"/>
                    <a:pt x="239" y="351"/>
                    <a:pt x="239" y="351"/>
                  </a:cubicBezTo>
                  <a:cubicBezTo>
                    <a:pt x="239" y="350"/>
                    <a:pt x="239" y="350"/>
                    <a:pt x="239" y="350"/>
                  </a:cubicBezTo>
                  <a:cubicBezTo>
                    <a:pt x="239" y="350"/>
                    <a:pt x="239" y="350"/>
                    <a:pt x="239" y="350"/>
                  </a:cubicBezTo>
                  <a:cubicBezTo>
                    <a:pt x="241" y="349"/>
                    <a:pt x="244" y="348"/>
                    <a:pt x="246" y="348"/>
                  </a:cubicBezTo>
                  <a:cubicBezTo>
                    <a:pt x="246" y="348"/>
                    <a:pt x="246" y="347"/>
                    <a:pt x="247" y="347"/>
                  </a:cubicBezTo>
                  <a:cubicBezTo>
                    <a:pt x="248" y="347"/>
                    <a:pt x="249" y="347"/>
                    <a:pt x="251" y="347"/>
                  </a:cubicBezTo>
                  <a:cubicBezTo>
                    <a:pt x="259" y="347"/>
                    <a:pt x="259" y="347"/>
                    <a:pt x="259" y="347"/>
                  </a:cubicBezTo>
                  <a:cubicBezTo>
                    <a:pt x="262" y="347"/>
                    <a:pt x="265" y="347"/>
                    <a:pt x="267" y="347"/>
                  </a:cubicBezTo>
                  <a:cubicBezTo>
                    <a:pt x="271" y="347"/>
                    <a:pt x="276" y="346"/>
                    <a:pt x="279" y="349"/>
                  </a:cubicBezTo>
                  <a:cubicBezTo>
                    <a:pt x="279" y="349"/>
                    <a:pt x="280" y="349"/>
                    <a:pt x="280" y="350"/>
                  </a:cubicBezTo>
                  <a:cubicBezTo>
                    <a:pt x="280" y="350"/>
                    <a:pt x="280" y="350"/>
                    <a:pt x="280" y="350"/>
                  </a:cubicBezTo>
                  <a:cubicBezTo>
                    <a:pt x="280" y="350"/>
                    <a:pt x="280" y="350"/>
                    <a:pt x="280" y="350"/>
                  </a:cubicBezTo>
                  <a:cubicBezTo>
                    <a:pt x="280" y="350"/>
                    <a:pt x="280" y="350"/>
                    <a:pt x="280" y="350"/>
                  </a:cubicBezTo>
                  <a:cubicBezTo>
                    <a:pt x="280" y="351"/>
                    <a:pt x="280" y="351"/>
                    <a:pt x="280" y="352"/>
                  </a:cubicBezTo>
                  <a:cubicBezTo>
                    <a:pt x="280" y="355"/>
                    <a:pt x="278" y="359"/>
                    <a:pt x="277" y="361"/>
                  </a:cubicBezTo>
                  <a:cubicBezTo>
                    <a:pt x="277" y="361"/>
                    <a:pt x="277" y="361"/>
                    <a:pt x="277" y="361"/>
                  </a:cubicBezTo>
                  <a:cubicBezTo>
                    <a:pt x="277" y="362"/>
                    <a:pt x="277" y="362"/>
                    <a:pt x="276" y="363"/>
                  </a:cubicBezTo>
                  <a:cubicBezTo>
                    <a:pt x="276" y="363"/>
                    <a:pt x="276" y="363"/>
                    <a:pt x="276" y="363"/>
                  </a:cubicBezTo>
                  <a:cubicBezTo>
                    <a:pt x="276" y="364"/>
                    <a:pt x="276" y="364"/>
                    <a:pt x="276" y="364"/>
                  </a:cubicBezTo>
                  <a:cubicBezTo>
                    <a:pt x="276" y="364"/>
                    <a:pt x="276" y="364"/>
                    <a:pt x="276" y="364"/>
                  </a:cubicBezTo>
                  <a:cubicBezTo>
                    <a:pt x="276" y="364"/>
                    <a:pt x="275" y="365"/>
                    <a:pt x="275" y="365"/>
                  </a:cubicBezTo>
                  <a:cubicBezTo>
                    <a:pt x="275" y="365"/>
                    <a:pt x="275" y="365"/>
                    <a:pt x="275" y="365"/>
                  </a:cubicBezTo>
                  <a:cubicBezTo>
                    <a:pt x="275" y="365"/>
                    <a:pt x="275" y="365"/>
                    <a:pt x="275" y="365"/>
                  </a:cubicBezTo>
                  <a:cubicBezTo>
                    <a:pt x="275" y="366"/>
                    <a:pt x="275" y="366"/>
                    <a:pt x="275" y="366"/>
                  </a:cubicBezTo>
                  <a:cubicBezTo>
                    <a:pt x="274" y="366"/>
                    <a:pt x="274" y="367"/>
                    <a:pt x="273" y="367"/>
                  </a:cubicBezTo>
                  <a:cubicBezTo>
                    <a:pt x="273" y="367"/>
                    <a:pt x="272" y="367"/>
                    <a:pt x="272" y="368"/>
                  </a:cubicBezTo>
                  <a:cubicBezTo>
                    <a:pt x="271" y="368"/>
                    <a:pt x="271" y="368"/>
                    <a:pt x="271" y="368"/>
                  </a:cubicBezTo>
                  <a:cubicBezTo>
                    <a:pt x="271" y="368"/>
                    <a:pt x="271" y="368"/>
                    <a:pt x="271" y="368"/>
                  </a:cubicBezTo>
                  <a:cubicBezTo>
                    <a:pt x="269" y="369"/>
                    <a:pt x="268" y="369"/>
                    <a:pt x="266" y="369"/>
                  </a:cubicBezTo>
                  <a:close/>
                  <a:moveTo>
                    <a:pt x="172" y="430"/>
                  </a:moveTo>
                  <a:cubicBezTo>
                    <a:pt x="172" y="430"/>
                    <a:pt x="172" y="430"/>
                    <a:pt x="172" y="430"/>
                  </a:cubicBezTo>
                  <a:cubicBezTo>
                    <a:pt x="172" y="433"/>
                    <a:pt x="169" y="437"/>
                    <a:pt x="167" y="439"/>
                  </a:cubicBezTo>
                  <a:cubicBezTo>
                    <a:pt x="167" y="439"/>
                    <a:pt x="167" y="439"/>
                    <a:pt x="167" y="439"/>
                  </a:cubicBezTo>
                  <a:cubicBezTo>
                    <a:pt x="165" y="443"/>
                    <a:pt x="164" y="447"/>
                    <a:pt x="161" y="450"/>
                  </a:cubicBezTo>
                  <a:cubicBezTo>
                    <a:pt x="161" y="450"/>
                    <a:pt x="161" y="450"/>
                    <a:pt x="161" y="451"/>
                  </a:cubicBezTo>
                  <a:cubicBezTo>
                    <a:pt x="160" y="451"/>
                    <a:pt x="160" y="451"/>
                    <a:pt x="160" y="451"/>
                  </a:cubicBezTo>
                  <a:cubicBezTo>
                    <a:pt x="160" y="451"/>
                    <a:pt x="160" y="451"/>
                    <a:pt x="160" y="452"/>
                  </a:cubicBezTo>
                  <a:cubicBezTo>
                    <a:pt x="159" y="452"/>
                    <a:pt x="159" y="452"/>
                    <a:pt x="159" y="452"/>
                  </a:cubicBezTo>
                  <a:cubicBezTo>
                    <a:pt x="159" y="452"/>
                    <a:pt x="159" y="452"/>
                    <a:pt x="159" y="452"/>
                  </a:cubicBezTo>
                  <a:cubicBezTo>
                    <a:pt x="156" y="455"/>
                    <a:pt x="153" y="456"/>
                    <a:pt x="150" y="457"/>
                  </a:cubicBezTo>
                  <a:cubicBezTo>
                    <a:pt x="149" y="457"/>
                    <a:pt x="149" y="457"/>
                    <a:pt x="149" y="458"/>
                  </a:cubicBezTo>
                  <a:cubicBezTo>
                    <a:pt x="146" y="458"/>
                    <a:pt x="144" y="458"/>
                    <a:pt x="142" y="458"/>
                  </a:cubicBezTo>
                  <a:cubicBezTo>
                    <a:pt x="141" y="458"/>
                    <a:pt x="141" y="458"/>
                    <a:pt x="141" y="458"/>
                  </a:cubicBezTo>
                  <a:cubicBezTo>
                    <a:pt x="141" y="458"/>
                    <a:pt x="141" y="458"/>
                    <a:pt x="141" y="458"/>
                  </a:cubicBezTo>
                  <a:cubicBezTo>
                    <a:pt x="132" y="458"/>
                    <a:pt x="124" y="458"/>
                    <a:pt x="115" y="458"/>
                  </a:cubicBezTo>
                  <a:cubicBezTo>
                    <a:pt x="114" y="458"/>
                    <a:pt x="114" y="458"/>
                    <a:pt x="113" y="458"/>
                  </a:cubicBezTo>
                  <a:cubicBezTo>
                    <a:pt x="112" y="458"/>
                    <a:pt x="111" y="458"/>
                    <a:pt x="110" y="458"/>
                  </a:cubicBezTo>
                  <a:cubicBezTo>
                    <a:pt x="109" y="457"/>
                    <a:pt x="107" y="456"/>
                    <a:pt x="107" y="456"/>
                  </a:cubicBezTo>
                  <a:cubicBezTo>
                    <a:pt x="106" y="455"/>
                    <a:pt x="106" y="453"/>
                    <a:pt x="106" y="452"/>
                  </a:cubicBezTo>
                  <a:cubicBezTo>
                    <a:pt x="106" y="451"/>
                    <a:pt x="106" y="451"/>
                    <a:pt x="107" y="450"/>
                  </a:cubicBezTo>
                  <a:cubicBezTo>
                    <a:pt x="107" y="449"/>
                    <a:pt x="107" y="449"/>
                    <a:pt x="107" y="449"/>
                  </a:cubicBezTo>
                  <a:cubicBezTo>
                    <a:pt x="107" y="449"/>
                    <a:pt x="107" y="449"/>
                    <a:pt x="107" y="449"/>
                  </a:cubicBezTo>
                  <a:cubicBezTo>
                    <a:pt x="107" y="448"/>
                    <a:pt x="107" y="448"/>
                    <a:pt x="107" y="448"/>
                  </a:cubicBezTo>
                  <a:cubicBezTo>
                    <a:pt x="107" y="448"/>
                    <a:pt x="107" y="448"/>
                    <a:pt x="107" y="448"/>
                  </a:cubicBezTo>
                  <a:cubicBezTo>
                    <a:pt x="109" y="445"/>
                    <a:pt x="112" y="442"/>
                    <a:pt x="114" y="439"/>
                  </a:cubicBezTo>
                  <a:cubicBezTo>
                    <a:pt x="116" y="436"/>
                    <a:pt x="117" y="433"/>
                    <a:pt x="119" y="431"/>
                  </a:cubicBezTo>
                  <a:cubicBezTo>
                    <a:pt x="120" y="431"/>
                    <a:pt x="120" y="430"/>
                    <a:pt x="120" y="430"/>
                  </a:cubicBezTo>
                  <a:cubicBezTo>
                    <a:pt x="120" y="430"/>
                    <a:pt x="120" y="430"/>
                    <a:pt x="120" y="430"/>
                  </a:cubicBezTo>
                  <a:cubicBezTo>
                    <a:pt x="121" y="430"/>
                    <a:pt x="121" y="429"/>
                    <a:pt x="122" y="429"/>
                  </a:cubicBezTo>
                  <a:cubicBezTo>
                    <a:pt x="122" y="429"/>
                    <a:pt x="122" y="429"/>
                    <a:pt x="122" y="429"/>
                  </a:cubicBezTo>
                  <a:cubicBezTo>
                    <a:pt x="122" y="429"/>
                    <a:pt x="122" y="429"/>
                    <a:pt x="122" y="429"/>
                  </a:cubicBezTo>
                  <a:cubicBezTo>
                    <a:pt x="125" y="426"/>
                    <a:pt x="128" y="425"/>
                    <a:pt x="132" y="424"/>
                  </a:cubicBezTo>
                  <a:cubicBezTo>
                    <a:pt x="132" y="424"/>
                    <a:pt x="132" y="424"/>
                    <a:pt x="132" y="424"/>
                  </a:cubicBezTo>
                  <a:cubicBezTo>
                    <a:pt x="132" y="424"/>
                    <a:pt x="132" y="424"/>
                    <a:pt x="132" y="424"/>
                  </a:cubicBezTo>
                  <a:cubicBezTo>
                    <a:pt x="133" y="424"/>
                    <a:pt x="133" y="424"/>
                    <a:pt x="134" y="424"/>
                  </a:cubicBezTo>
                  <a:cubicBezTo>
                    <a:pt x="135" y="424"/>
                    <a:pt x="135" y="424"/>
                    <a:pt x="135" y="424"/>
                  </a:cubicBezTo>
                  <a:cubicBezTo>
                    <a:pt x="136" y="424"/>
                    <a:pt x="136" y="424"/>
                    <a:pt x="137" y="424"/>
                  </a:cubicBezTo>
                  <a:cubicBezTo>
                    <a:pt x="137" y="423"/>
                    <a:pt x="137" y="423"/>
                    <a:pt x="138" y="423"/>
                  </a:cubicBezTo>
                  <a:cubicBezTo>
                    <a:pt x="138" y="423"/>
                    <a:pt x="138" y="423"/>
                    <a:pt x="138" y="423"/>
                  </a:cubicBezTo>
                  <a:cubicBezTo>
                    <a:pt x="138" y="423"/>
                    <a:pt x="138" y="423"/>
                    <a:pt x="138" y="423"/>
                  </a:cubicBezTo>
                  <a:cubicBezTo>
                    <a:pt x="146" y="423"/>
                    <a:pt x="153" y="423"/>
                    <a:pt x="161" y="423"/>
                  </a:cubicBezTo>
                  <a:cubicBezTo>
                    <a:pt x="161" y="423"/>
                    <a:pt x="161" y="423"/>
                    <a:pt x="161" y="423"/>
                  </a:cubicBezTo>
                  <a:cubicBezTo>
                    <a:pt x="163" y="423"/>
                    <a:pt x="163" y="423"/>
                    <a:pt x="163" y="423"/>
                  </a:cubicBezTo>
                  <a:cubicBezTo>
                    <a:pt x="165" y="423"/>
                    <a:pt x="166" y="424"/>
                    <a:pt x="167" y="424"/>
                  </a:cubicBezTo>
                  <a:cubicBezTo>
                    <a:pt x="168" y="424"/>
                    <a:pt x="168" y="424"/>
                    <a:pt x="169" y="425"/>
                  </a:cubicBezTo>
                  <a:cubicBezTo>
                    <a:pt x="169" y="425"/>
                    <a:pt x="169" y="425"/>
                    <a:pt x="169" y="425"/>
                  </a:cubicBezTo>
                  <a:cubicBezTo>
                    <a:pt x="169" y="425"/>
                    <a:pt x="169" y="425"/>
                    <a:pt x="170" y="425"/>
                  </a:cubicBezTo>
                  <a:cubicBezTo>
                    <a:pt x="172" y="426"/>
                    <a:pt x="173" y="428"/>
                    <a:pt x="172" y="430"/>
                  </a:cubicBezTo>
                  <a:close/>
                  <a:moveTo>
                    <a:pt x="188" y="402"/>
                  </a:moveTo>
                  <a:cubicBezTo>
                    <a:pt x="188" y="402"/>
                    <a:pt x="188" y="402"/>
                    <a:pt x="188" y="402"/>
                  </a:cubicBezTo>
                  <a:cubicBezTo>
                    <a:pt x="188" y="402"/>
                    <a:pt x="188" y="402"/>
                    <a:pt x="188" y="402"/>
                  </a:cubicBezTo>
                  <a:cubicBezTo>
                    <a:pt x="188" y="403"/>
                    <a:pt x="187" y="403"/>
                    <a:pt x="187" y="404"/>
                  </a:cubicBezTo>
                  <a:cubicBezTo>
                    <a:pt x="187" y="404"/>
                    <a:pt x="187" y="404"/>
                    <a:pt x="187" y="404"/>
                  </a:cubicBezTo>
                  <a:cubicBezTo>
                    <a:pt x="185" y="406"/>
                    <a:pt x="182" y="407"/>
                    <a:pt x="179" y="408"/>
                  </a:cubicBezTo>
                  <a:cubicBezTo>
                    <a:pt x="179" y="408"/>
                    <a:pt x="179" y="408"/>
                    <a:pt x="179" y="408"/>
                  </a:cubicBezTo>
                  <a:cubicBezTo>
                    <a:pt x="179" y="409"/>
                    <a:pt x="178" y="409"/>
                    <a:pt x="178" y="409"/>
                  </a:cubicBezTo>
                  <a:cubicBezTo>
                    <a:pt x="177" y="409"/>
                    <a:pt x="177" y="409"/>
                    <a:pt x="177" y="409"/>
                  </a:cubicBezTo>
                  <a:cubicBezTo>
                    <a:pt x="177" y="409"/>
                    <a:pt x="177" y="409"/>
                    <a:pt x="176" y="409"/>
                  </a:cubicBezTo>
                  <a:cubicBezTo>
                    <a:pt x="174" y="409"/>
                    <a:pt x="172" y="410"/>
                    <a:pt x="171" y="410"/>
                  </a:cubicBezTo>
                  <a:cubicBezTo>
                    <a:pt x="170" y="410"/>
                    <a:pt x="170" y="410"/>
                    <a:pt x="170" y="410"/>
                  </a:cubicBezTo>
                  <a:cubicBezTo>
                    <a:pt x="167" y="410"/>
                    <a:pt x="164" y="410"/>
                    <a:pt x="161" y="410"/>
                  </a:cubicBezTo>
                  <a:cubicBezTo>
                    <a:pt x="156" y="410"/>
                    <a:pt x="151" y="410"/>
                    <a:pt x="146" y="410"/>
                  </a:cubicBezTo>
                  <a:cubicBezTo>
                    <a:pt x="146" y="410"/>
                    <a:pt x="145" y="410"/>
                    <a:pt x="144" y="410"/>
                  </a:cubicBezTo>
                  <a:cubicBezTo>
                    <a:pt x="144" y="410"/>
                    <a:pt x="144" y="410"/>
                    <a:pt x="144" y="410"/>
                  </a:cubicBezTo>
                  <a:cubicBezTo>
                    <a:pt x="143" y="409"/>
                    <a:pt x="143" y="409"/>
                    <a:pt x="142" y="409"/>
                  </a:cubicBezTo>
                  <a:cubicBezTo>
                    <a:pt x="142" y="409"/>
                    <a:pt x="142" y="409"/>
                    <a:pt x="142" y="409"/>
                  </a:cubicBezTo>
                  <a:cubicBezTo>
                    <a:pt x="142" y="409"/>
                    <a:pt x="142" y="409"/>
                    <a:pt x="142" y="409"/>
                  </a:cubicBezTo>
                  <a:cubicBezTo>
                    <a:pt x="140" y="409"/>
                    <a:pt x="138" y="407"/>
                    <a:pt x="138" y="405"/>
                  </a:cubicBezTo>
                  <a:cubicBezTo>
                    <a:pt x="138" y="405"/>
                    <a:pt x="138" y="404"/>
                    <a:pt x="138" y="404"/>
                  </a:cubicBezTo>
                  <a:cubicBezTo>
                    <a:pt x="138" y="404"/>
                    <a:pt x="138" y="404"/>
                    <a:pt x="138" y="403"/>
                  </a:cubicBezTo>
                  <a:cubicBezTo>
                    <a:pt x="138" y="403"/>
                    <a:pt x="138" y="403"/>
                    <a:pt x="139" y="402"/>
                  </a:cubicBezTo>
                  <a:cubicBezTo>
                    <a:pt x="139" y="402"/>
                    <a:pt x="139" y="402"/>
                    <a:pt x="139" y="402"/>
                  </a:cubicBezTo>
                  <a:cubicBezTo>
                    <a:pt x="139" y="402"/>
                    <a:pt x="139" y="402"/>
                    <a:pt x="139" y="402"/>
                  </a:cubicBezTo>
                  <a:cubicBezTo>
                    <a:pt x="139" y="402"/>
                    <a:pt x="139" y="401"/>
                    <a:pt x="140" y="401"/>
                  </a:cubicBezTo>
                  <a:cubicBezTo>
                    <a:pt x="142" y="397"/>
                    <a:pt x="144" y="394"/>
                    <a:pt x="147" y="390"/>
                  </a:cubicBezTo>
                  <a:cubicBezTo>
                    <a:pt x="147" y="390"/>
                    <a:pt x="147" y="390"/>
                    <a:pt x="147" y="390"/>
                  </a:cubicBezTo>
                  <a:cubicBezTo>
                    <a:pt x="148" y="389"/>
                    <a:pt x="148" y="389"/>
                    <a:pt x="148" y="389"/>
                  </a:cubicBezTo>
                  <a:cubicBezTo>
                    <a:pt x="149" y="388"/>
                    <a:pt x="149" y="387"/>
                    <a:pt x="151" y="386"/>
                  </a:cubicBezTo>
                  <a:cubicBezTo>
                    <a:pt x="151" y="385"/>
                    <a:pt x="152" y="385"/>
                    <a:pt x="153" y="385"/>
                  </a:cubicBezTo>
                  <a:cubicBezTo>
                    <a:pt x="153" y="384"/>
                    <a:pt x="154" y="384"/>
                    <a:pt x="154" y="384"/>
                  </a:cubicBezTo>
                  <a:cubicBezTo>
                    <a:pt x="154" y="384"/>
                    <a:pt x="154" y="384"/>
                    <a:pt x="155" y="384"/>
                  </a:cubicBezTo>
                  <a:cubicBezTo>
                    <a:pt x="155" y="384"/>
                    <a:pt x="155" y="384"/>
                    <a:pt x="155" y="384"/>
                  </a:cubicBezTo>
                  <a:cubicBezTo>
                    <a:pt x="155" y="384"/>
                    <a:pt x="155" y="384"/>
                    <a:pt x="156" y="383"/>
                  </a:cubicBezTo>
                  <a:cubicBezTo>
                    <a:pt x="157" y="383"/>
                    <a:pt x="158" y="383"/>
                    <a:pt x="160" y="382"/>
                  </a:cubicBezTo>
                  <a:cubicBezTo>
                    <a:pt x="161" y="382"/>
                    <a:pt x="163" y="382"/>
                    <a:pt x="165" y="382"/>
                  </a:cubicBezTo>
                  <a:cubicBezTo>
                    <a:pt x="169" y="382"/>
                    <a:pt x="169" y="382"/>
                    <a:pt x="169" y="382"/>
                  </a:cubicBezTo>
                  <a:cubicBezTo>
                    <a:pt x="170" y="382"/>
                    <a:pt x="171" y="382"/>
                    <a:pt x="172" y="382"/>
                  </a:cubicBezTo>
                  <a:cubicBezTo>
                    <a:pt x="177" y="382"/>
                    <a:pt x="181" y="382"/>
                    <a:pt x="185" y="382"/>
                  </a:cubicBezTo>
                  <a:cubicBezTo>
                    <a:pt x="185" y="382"/>
                    <a:pt x="185" y="382"/>
                    <a:pt x="185" y="382"/>
                  </a:cubicBezTo>
                  <a:cubicBezTo>
                    <a:pt x="187" y="382"/>
                    <a:pt x="187" y="382"/>
                    <a:pt x="187" y="382"/>
                  </a:cubicBezTo>
                  <a:cubicBezTo>
                    <a:pt x="189" y="382"/>
                    <a:pt x="190" y="382"/>
                    <a:pt x="191" y="382"/>
                  </a:cubicBezTo>
                  <a:cubicBezTo>
                    <a:pt x="193" y="383"/>
                    <a:pt x="193" y="383"/>
                    <a:pt x="194" y="383"/>
                  </a:cubicBezTo>
                  <a:cubicBezTo>
                    <a:pt x="196" y="384"/>
                    <a:pt x="197" y="386"/>
                    <a:pt x="196" y="389"/>
                  </a:cubicBezTo>
                  <a:cubicBezTo>
                    <a:pt x="194" y="392"/>
                    <a:pt x="192" y="395"/>
                    <a:pt x="190" y="398"/>
                  </a:cubicBezTo>
                  <a:cubicBezTo>
                    <a:pt x="188" y="402"/>
                    <a:pt x="188" y="402"/>
                    <a:pt x="188" y="402"/>
                  </a:cubicBezTo>
                  <a:cubicBezTo>
                    <a:pt x="188" y="402"/>
                    <a:pt x="188" y="402"/>
                    <a:pt x="188" y="402"/>
                  </a:cubicBezTo>
                  <a:close/>
                  <a:moveTo>
                    <a:pt x="411" y="448"/>
                  </a:moveTo>
                  <a:cubicBezTo>
                    <a:pt x="411" y="449"/>
                    <a:pt x="411" y="449"/>
                    <a:pt x="411" y="450"/>
                  </a:cubicBezTo>
                  <a:cubicBezTo>
                    <a:pt x="411" y="450"/>
                    <a:pt x="411" y="450"/>
                    <a:pt x="411" y="450"/>
                  </a:cubicBezTo>
                  <a:cubicBezTo>
                    <a:pt x="411" y="451"/>
                    <a:pt x="411" y="451"/>
                    <a:pt x="410" y="451"/>
                  </a:cubicBezTo>
                  <a:cubicBezTo>
                    <a:pt x="410" y="451"/>
                    <a:pt x="410" y="451"/>
                    <a:pt x="410" y="452"/>
                  </a:cubicBezTo>
                  <a:cubicBezTo>
                    <a:pt x="410" y="452"/>
                    <a:pt x="410" y="452"/>
                    <a:pt x="410" y="452"/>
                  </a:cubicBezTo>
                  <a:cubicBezTo>
                    <a:pt x="410" y="452"/>
                    <a:pt x="409" y="453"/>
                    <a:pt x="409" y="453"/>
                  </a:cubicBezTo>
                  <a:cubicBezTo>
                    <a:pt x="409" y="453"/>
                    <a:pt x="409" y="453"/>
                    <a:pt x="409" y="453"/>
                  </a:cubicBezTo>
                  <a:cubicBezTo>
                    <a:pt x="408" y="454"/>
                    <a:pt x="408" y="454"/>
                    <a:pt x="407" y="455"/>
                  </a:cubicBezTo>
                  <a:cubicBezTo>
                    <a:pt x="407" y="455"/>
                    <a:pt x="407" y="455"/>
                    <a:pt x="407" y="455"/>
                  </a:cubicBezTo>
                  <a:cubicBezTo>
                    <a:pt x="407" y="455"/>
                    <a:pt x="407" y="455"/>
                    <a:pt x="407" y="455"/>
                  </a:cubicBezTo>
                  <a:cubicBezTo>
                    <a:pt x="406" y="455"/>
                    <a:pt x="406" y="456"/>
                    <a:pt x="405" y="456"/>
                  </a:cubicBezTo>
                  <a:cubicBezTo>
                    <a:pt x="405" y="456"/>
                    <a:pt x="405" y="456"/>
                    <a:pt x="405" y="456"/>
                  </a:cubicBezTo>
                  <a:cubicBezTo>
                    <a:pt x="404" y="456"/>
                    <a:pt x="404" y="456"/>
                    <a:pt x="404" y="456"/>
                  </a:cubicBezTo>
                  <a:cubicBezTo>
                    <a:pt x="403" y="456"/>
                    <a:pt x="403" y="457"/>
                    <a:pt x="403" y="457"/>
                  </a:cubicBezTo>
                  <a:cubicBezTo>
                    <a:pt x="403" y="457"/>
                    <a:pt x="403" y="457"/>
                    <a:pt x="402" y="457"/>
                  </a:cubicBezTo>
                  <a:cubicBezTo>
                    <a:pt x="402" y="457"/>
                    <a:pt x="402" y="457"/>
                    <a:pt x="402" y="457"/>
                  </a:cubicBezTo>
                  <a:cubicBezTo>
                    <a:pt x="402" y="457"/>
                    <a:pt x="401" y="457"/>
                    <a:pt x="400" y="457"/>
                  </a:cubicBezTo>
                  <a:cubicBezTo>
                    <a:pt x="400" y="457"/>
                    <a:pt x="399" y="457"/>
                    <a:pt x="399" y="457"/>
                  </a:cubicBezTo>
                  <a:cubicBezTo>
                    <a:pt x="398" y="458"/>
                    <a:pt x="398" y="458"/>
                    <a:pt x="397" y="458"/>
                  </a:cubicBezTo>
                  <a:cubicBezTo>
                    <a:pt x="397" y="458"/>
                    <a:pt x="397" y="458"/>
                    <a:pt x="397" y="458"/>
                  </a:cubicBezTo>
                  <a:cubicBezTo>
                    <a:pt x="396" y="458"/>
                    <a:pt x="396" y="458"/>
                    <a:pt x="396" y="458"/>
                  </a:cubicBezTo>
                  <a:cubicBezTo>
                    <a:pt x="396" y="458"/>
                    <a:pt x="396" y="458"/>
                    <a:pt x="396" y="458"/>
                  </a:cubicBezTo>
                  <a:cubicBezTo>
                    <a:pt x="393" y="458"/>
                    <a:pt x="390" y="458"/>
                    <a:pt x="387" y="458"/>
                  </a:cubicBezTo>
                  <a:cubicBezTo>
                    <a:pt x="373" y="458"/>
                    <a:pt x="212" y="458"/>
                    <a:pt x="200" y="458"/>
                  </a:cubicBezTo>
                  <a:cubicBezTo>
                    <a:pt x="199" y="458"/>
                    <a:pt x="198" y="458"/>
                    <a:pt x="198" y="458"/>
                  </a:cubicBezTo>
                  <a:cubicBezTo>
                    <a:pt x="197" y="458"/>
                    <a:pt x="196" y="458"/>
                    <a:pt x="195" y="457"/>
                  </a:cubicBezTo>
                  <a:cubicBezTo>
                    <a:pt x="193" y="457"/>
                    <a:pt x="192" y="456"/>
                    <a:pt x="191" y="455"/>
                  </a:cubicBezTo>
                  <a:cubicBezTo>
                    <a:pt x="190" y="454"/>
                    <a:pt x="190" y="453"/>
                    <a:pt x="189" y="452"/>
                  </a:cubicBezTo>
                  <a:cubicBezTo>
                    <a:pt x="189" y="451"/>
                    <a:pt x="189" y="450"/>
                    <a:pt x="190" y="449"/>
                  </a:cubicBezTo>
                  <a:cubicBezTo>
                    <a:pt x="191" y="448"/>
                    <a:pt x="191" y="448"/>
                    <a:pt x="191" y="448"/>
                  </a:cubicBezTo>
                  <a:cubicBezTo>
                    <a:pt x="191" y="448"/>
                    <a:pt x="191" y="448"/>
                    <a:pt x="191" y="448"/>
                  </a:cubicBezTo>
                  <a:cubicBezTo>
                    <a:pt x="192" y="444"/>
                    <a:pt x="194" y="440"/>
                    <a:pt x="196" y="437"/>
                  </a:cubicBezTo>
                  <a:cubicBezTo>
                    <a:pt x="196" y="436"/>
                    <a:pt x="197" y="435"/>
                    <a:pt x="197" y="435"/>
                  </a:cubicBezTo>
                  <a:cubicBezTo>
                    <a:pt x="198" y="432"/>
                    <a:pt x="198" y="432"/>
                    <a:pt x="198" y="432"/>
                  </a:cubicBezTo>
                  <a:cubicBezTo>
                    <a:pt x="199" y="431"/>
                    <a:pt x="200" y="430"/>
                    <a:pt x="201" y="428"/>
                  </a:cubicBezTo>
                  <a:cubicBezTo>
                    <a:pt x="201" y="428"/>
                    <a:pt x="202" y="428"/>
                    <a:pt x="202" y="428"/>
                  </a:cubicBezTo>
                  <a:cubicBezTo>
                    <a:pt x="202" y="428"/>
                    <a:pt x="202" y="428"/>
                    <a:pt x="203" y="428"/>
                  </a:cubicBezTo>
                  <a:cubicBezTo>
                    <a:pt x="203" y="427"/>
                    <a:pt x="203" y="427"/>
                    <a:pt x="203" y="427"/>
                  </a:cubicBezTo>
                  <a:cubicBezTo>
                    <a:pt x="203" y="427"/>
                    <a:pt x="203" y="427"/>
                    <a:pt x="203" y="427"/>
                  </a:cubicBezTo>
                  <a:cubicBezTo>
                    <a:pt x="204" y="427"/>
                    <a:pt x="204" y="427"/>
                    <a:pt x="204" y="427"/>
                  </a:cubicBezTo>
                  <a:cubicBezTo>
                    <a:pt x="204" y="426"/>
                    <a:pt x="205" y="426"/>
                    <a:pt x="205" y="426"/>
                  </a:cubicBezTo>
                  <a:cubicBezTo>
                    <a:pt x="205" y="426"/>
                    <a:pt x="206" y="426"/>
                    <a:pt x="206" y="425"/>
                  </a:cubicBezTo>
                  <a:cubicBezTo>
                    <a:pt x="206" y="425"/>
                    <a:pt x="207" y="425"/>
                    <a:pt x="207" y="425"/>
                  </a:cubicBezTo>
                  <a:cubicBezTo>
                    <a:pt x="208" y="425"/>
                    <a:pt x="208" y="425"/>
                    <a:pt x="209" y="424"/>
                  </a:cubicBezTo>
                  <a:cubicBezTo>
                    <a:pt x="209" y="424"/>
                    <a:pt x="210" y="424"/>
                    <a:pt x="210" y="424"/>
                  </a:cubicBezTo>
                  <a:cubicBezTo>
                    <a:pt x="210" y="424"/>
                    <a:pt x="210" y="424"/>
                    <a:pt x="210" y="424"/>
                  </a:cubicBezTo>
                  <a:cubicBezTo>
                    <a:pt x="212" y="423"/>
                    <a:pt x="214" y="423"/>
                    <a:pt x="216" y="423"/>
                  </a:cubicBezTo>
                  <a:cubicBezTo>
                    <a:pt x="216" y="423"/>
                    <a:pt x="385" y="423"/>
                    <a:pt x="392" y="423"/>
                  </a:cubicBezTo>
                  <a:cubicBezTo>
                    <a:pt x="393" y="423"/>
                    <a:pt x="395" y="423"/>
                    <a:pt x="397" y="423"/>
                  </a:cubicBezTo>
                  <a:cubicBezTo>
                    <a:pt x="398" y="423"/>
                    <a:pt x="399" y="423"/>
                    <a:pt x="400" y="423"/>
                  </a:cubicBezTo>
                  <a:cubicBezTo>
                    <a:pt x="400" y="423"/>
                    <a:pt x="400" y="423"/>
                    <a:pt x="400" y="423"/>
                  </a:cubicBezTo>
                  <a:cubicBezTo>
                    <a:pt x="401" y="423"/>
                    <a:pt x="402" y="423"/>
                    <a:pt x="402" y="423"/>
                  </a:cubicBezTo>
                  <a:cubicBezTo>
                    <a:pt x="403" y="423"/>
                    <a:pt x="403" y="423"/>
                    <a:pt x="403" y="423"/>
                  </a:cubicBezTo>
                  <a:cubicBezTo>
                    <a:pt x="403" y="423"/>
                    <a:pt x="403" y="423"/>
                    <a:pt x="403" y="423"/>
                  </a:cubicBezTo>
                  <a:cubicBezTo>
                    <a:pt x="404" y="424"/>
                    <a:pt x="404" y="424"/>
                    <a:pt x="405" y="424"/>
                  </a:cubicBezTo>
                  <a:cubicBezTo>
                    <a:pt x="405" y="424"/>
                    <a:pt x="405" y="424"/>
                    <a:pt x="405" y="424"/>
                  </a:cubicBezTo>
                  <a:cubicBezTo>
                    <a:pt x="406" y="425"/>
                    <a:pt x="406" y="425"/>
                    <a:pt x="407" y="425"/>
                  </a:cubicBezTo>
                  <a:cubicBezTo>
                    <a:pt x="407" y="425"/>
                    <a:pt x="407" y="425"/>
                    <a:pt x="407" y="425"/>
                  </a:cubicBezTo>
                  <a:cubicBezTo>
                    <a:pt x="407" y="425"/>
                    <a:pt x="407" y="425"/>
                    <a:pt x="407" y="425"/>
                  </a:cubicBezTo>
                  <a:cubicBezTo>
                    <a:pt x="408" y="426"/>
                    <a:pt x="408" y="426"/>
                    <a:pt x="408" y="426"/>
                  </a:cubicBezTo>
                  <a:cubicBezTo>
                    <a:pt x="409" y="427"/>
                    <a:pt x="409" y="427"/>
                    <a:pt x="410" y="428"/>
                  </a:cubicBezTo>
                  <a:cubicBezTo>
                    <a:pt x="411" y="429"/>
                    <a:pt x="411" y="430"/>
                    <a:pt x="411" y="431"/>
                  </a:cubicBezTo>
                  <a:cubicBezTo>
                    <a:pt x="411" y="432"/>
                    <a:pt x="411" y="432"/>
                    <a:pt x="411" y="432"/>
                  </a:cubicBezTo>
                  <a:cubicBezTo>
                    <a:pt x="411" y="432"/>
                    <a:pt x="411" y="432"/>
                    <a:pt x="411" y="432"/>
                  </a:cubicBezTo>
                  <a:cubicBezTo>
                    <a:pt x="411" y="436"/>
                    <a:pt x="411" y="441"/>
                    <a:pt x="411" y="445"/>
                  </a:cubicBezTo>
                  <a:cubicBezTo>
                    <a:pt x="411" y="446"/>
                    <a:pt x="411" y="447"/>
                    <a:pt x="411" y="448"/>
                  </a:cubicBezTo>
                  <a:close/>
                  <a:moveTo>
                    <a:pt x="434" y="366"/>
                  </a:moveTo>
                  <a:cubicBezTo>
                    <a:pt x="434" y="366"/>
                    <a:pt x="434" y="366"/>
                    <a:pt x="434" y="366"/>
                  </a:cubicBezTo>
                  <a:cubicBezTo>
                    <a:pt x="434" y="366"/>
                    <a:pt x="434" y="366"/>
                    <a:pt x="434" y="365"/>
                  </a:cubicBezTo>
                  <a:cubicBezTo>
                    <a:pt x="433" y="365"/>
                    <a:pt x="433" y="364"/>
                    <a:pt x="432" y="363"/>
                  </a:cubicBezTo>
                  <a:cubicBezTo>
                    <a:pt x="432" y="362"/>
                    <a:pt x="432" y="362"/>
                    <a:pt x="432" y="362"/>
                  </a:cubicBezTo>
                  <a:cubicBezTo>
                    <a:pt x="432" y="362"/>
                    <a:pt x="432" y="361"/>
                    <a:pt x="432" y="360"/>
                  </a:cubicBezTo>
                  <a:cubicBezTo>
                    <a:pt x="432" y="360"/>
                    <a:pt x="432" y="360"/>
                    <a:pt x="432" y="360"/>
                  </a:cubicBezTo>
                  <a:cubicBezTo>
                    <a:pt x="432" y="358"/>
                    <a:pt x="432" y="355"/>
                    <a:pt x="432" y="353"/>
                  </a:cubicBezTo>
                  <a:cubicBezTo>
                    <a:pt x="432" y="352"/>
                    <a:pt x="432" y="352"/>
                    <a:pt x="432" y="352"/>
                  </a:cubicBezTo>
                  <a:cubicBezTo>
                    <a:pt x="432" y="351"/>
                    <a:pt x="432" y="350"/>
                    <a:pt x="432" y="350"/>
                  </a:cubicBezTo>
                  <a:cubicBezTo>
                    <a:pt x="433" y="349"/>
                    <a:pt x="434" y="349"/>
                    <a:pt x="435" y="348"/>
                  </a:cubicBezTo>
                  <a:cubicBezTo>
                    <a:pt x="436" y="348"/>
                    <a:pt x="437" y="347"/>
                    <a:pt x="438" y="347"/>
                  </a:cubicBezTo>
                  <a:cubicBezTo>
                    <a:pt x="438" y="347"/>
                    <a:pt x="438" y="347"/>
                    <a:pt x="438" y="347"/>
                  </a:cubicBezTo>
                  <a:cubicBezTo>
                    <a:pt x="438" y="347"/>
                    <a:pt x="438" y="347"/>
                    <a:pt x="438" y="347"/>
                  </a:cubicBezTo>
                  <a:cubicBezTo>
                    <a:pt x="439" y="347"/>
                    <a:pt x="439" y="347"/>
                    <a:pt x="440" y="347"/>
                  </a:cubicBezTo>
                  <a:cubicBezTo>
                    <a:pt x="440" y="347"/>
                    <a:pt x="440" y="347"/>
                    <a:pt x="441" y="347"/>
                  </a:cubicBezTo>
                  <a:cubicBezTo>
                    <a:pt x="443" y="346"/>
                    <a:pt x="445" y="346"/>
                    <a:pt x="447" y="346"/>
                  </a:cubicBezTo>
                  <a:cubicBezTo>
                    <a:pt x="463" y="346"/>
                    <a:pt x="463" y="346"/>
                    <a:pt x="463" y="346"/>
                  </a:cubicBezTo>
                  <a:cubicBezTo>
                    <a:pt x="464" y="346"/>
                    <a:pt x="465" y="346"/>
                    <a:pt x="465" y="347"/>
                  </a:cubicBezTo>
                  <a:cubicBezTo>
                    <a:pt x="469" y="347"/>
                    <a:pt x="474" y="348"/>
                    <a:pt x="475" y="352"/>
                  </a:cubicBezTo>
                  <a:cubicBezTo>
                    <a:pt x="476" y="355"/>
                    <a:pt x="476" y="359"/>
                    <a:pt x="477" y="362"/>
                  </a:cubicBezTo>
                  <a:cubicBezTo>
                    <a:pt x="477" y="363"/>
                    <a:pt x="477" y="363"/>
                    <a:pt x="477" y="363"/>
                  </a:cubicBezTo>
                  <a:cubicBezTo>
                    <a:pt x="477" y="364"/>
                    <a:pt x="477" y="364"/>
                    <a:pt x="477" y="365"/>
                  </a:cubicBezTo>
                  <a:cubicBezTo>
                    <a:pt x="477" y="365"/>
                    <a:pt x="477" y="365"/>
                    <a:pt x="477" y="365"/>
                  </a:cubicBezTo>
                  <a:cubicBezTo>
                    <a:pt x="477" y="365"/>
                    <a:pt x="477" y="365"/>
                    <a:pt x="477" y="365"/>
                  </a:cubicBezTo>
                  <a:cubicBezTo>
                    <a:pt x="477" y="365"/>
                    <a:pt x="477" y="365"/>
                    <a:pt x="477" y="365"/>
                  </a:cubicBezTo>
                  <a:cubicBezTo>
                    <a:pt x="476" y="367"/>
                    <a:pt x="474" y="368"/>
                    <a:pt x="472" y="369"/>
                  </a:cubicBezTo>
                  <a:cubicBezTo>
                    <a:pt x="471" y="369"/>
                    <a:pt x="471" y="369"/>
                    <a:pt x="471" y="369"/>
                  </a:cubicBezTo>
                  <a:cubicBezTo>
                    <a:pt x="471" y="369"/>
                    <a:pt x="471" y="369"/>
                    <a:pt x="470" y="369"/>
                  </a:cubicBezTo>
                  <a:cubicBezTo>
                    <a:pt x="470" y="369"/>
                    <a:pt x="470" y="369"/>
                    <a:pt x="470" y="369"/>
                  </a:cubicBezTo>
                  <a:cubicBezTo>
                    <a:pt x="469" y="369"/>
                    <a:pt x="469" y="369"/>
                    <a:pt x="469" y="369"/>
                  </a:cubicBezTo>
                  <a:cubicBezTo>
                    <a:pt x="463" y="370"/>
                    <a:pt x="457" y="369"/>
                    <a:pt x="455" y="369"/>
                  </a:cubicBezTo>
                  <a:cubicBezTo>
                    <a:pt x="445" y="369"/>
                    <a:pt x="445" y="369"/>
                    <a:pt x="445" y="369"/>
                  </a:cubicBezTo>
                  <a:cubicBezTo>
                    <a:pt x="444" y="369"/>
                    <a:pt x="443" y="369"/>
                    <a:pt x="442" y="369"/>
                  </a:cubicBezTo>
                  <a:cubicBezTo>
                    <a:pt x="442" y="369"/>
                    <a:pt x="441" y="369"/>
                    <a:pt x="441" y="369"/>
                  </a:cubicBezTo>
                  <a:cubicBezTo>
                    <a:pt x="440" y="369"/>
                    <a:pt x="440" y="369"/>
                    <a:pt x="440" y="369"/>
                  </a:cubicBezTo>
                  <a:cubicBezTo>
                    <a:pt x="440" y="369"/>
                    <a:pt x="440" y="369"/>
                    <a:pt x="440" y="369"/>
                  </a:cubicBezTo>
                  <a:cubicBezTo>
                    <a:pt x="439" y="369"/>
                    <a:pt x="439" y="369"/>
                    <a:pt x="438" y="368"/>
                  </a:cubicBezTo>
                  <a:cubicBezTo>
                    <a:pt x="438" y="368"/>
                    <a:pt x="438" y="368"/>
                    <a:pt x="438" y="368"/>
                  </a:cubicBezTo>
                  <a:cubicBezTo>
                    <a:pt x="437" y="368"/>
                    <a:pt x="437" y="368"/>
                    <a:pt x="436" y="367"/>
                  </a:cubicBezTo>
                  <a:cubicBezTo>
                    <a:pt x="436" y="367"/>
                    <a:pt x="435" y="367"/>
                    <a:pt x="434" y="366"/>
                  </a:cubicBezTo>
                  <a:cubicBezTo>
                    <a:pt x="434" y="366"/>
                    <a:pt x="434" y="366"/>
                    <a:pt x="434" y="366"/>
                  </a:cubicBezTo>
                  <a:close/>
                  <a:moveTo>
                    <a:pt x="437" y="404"/>
                  </a:moveTo>
                  <a:cubicBezTo>
                    <a:pt x="436" y="403"/>
                    <a:pt x="436" y="402"/>
                    <a:pt x="435" y="402"/>
                  </a:cubicBezTo>
                  <a:cubicBezTo>
                    <a:pt x="435" y="400"/>
                    <a:pt x="435" y="400"/>
                    <a:pt x="435" y="400"/>
                  </a:cubicBezTo>
                  <a:cubicBezTo>
                    <a:pt x="435" y="400"/>
                    <a:pt x="435" y="400"/>
                    <a:pt x="435" y="400"/>
                  </a:cubicBezTo>
                  <a:cubicBezTo>
                    <a:pt x="435" y="396"/>
                    <a:pt x="435" y="392"/>
                    <a:pt x="434" y="388"/>
                  </a:cubicBezTo>
                  <a:cubicBezTo>
                    <a:pt x="434" y="388"/>
                    <a:pt x="434" y="388"/>
                    <a:pt x="434" y="388"/>
                  </a:cubicBezTo>
                  <a:cubicBezTo>
                    <a:pt x="434" y="388"/>
                    <a:pt x="434" y="388"/>
                    <a:pt x="434" y="388"/>
                  </a:cubicBezTo>
                  <a:cubicBezTo>
                    <a:pt x="434" y="388"/>
                    <a:pt x="434" y="388"/>
                    <a:pt x="434" y="387"/>
                  </a:cubicBezTo>
                  <a:cubicBezTo>
                    <a:pt x="435" y="379"/>
                    <a:pt x="453" y="381"/>
                    <a:pt x="458" y="381"/>
                  </a:cubicBezTo>
                  <a:cubicBezTo>
                    <a:pt x="465" y="381"/>
                    <a:pt x="477" y="380"/>
                    <a:pt x="481" y="386"/>
                  </a:cubicBezTo>
                  <a:cubicBezTo>
                    <a:pt x="481" y="387"/>
                    <a:pt x="482" y="387"/>
                    <a:pt x="482" y="388"/>
                  </a:cubicBezTo>
                  <a:cubicBezTo>
                    <a:pt x="482" y="389"/>
                    <a:pt x="482" y="389"/>
                    <a:pt x="482" y="389"/>
                  </a:cubicBezTo>
                  <a:cubicBezTo>
                    <a:pt x="482" y="389"/>
                    <a:pt x="482" y="389"/>
                    <a:pt x="482" y="389"/>
                  </a:cubicBezTo>
                  <a:cubicBezTo>
                    <a:pt x="483" y="391"/>
                    <a:pt x="483" y="392"/>
                    <a:pt x="484" y="395"/>
                  </a:cubicBezTo>
                  <a:cubicBezTo>
                    <a:pt x="485" y="401"/>
                    <a:pt x="485" y="401"/>
                    <a:pt x="485" y="401"/>
                  </a:cubicBezTo>
                  <a:cubicBezTo>
                    <a:pt x="485" y="402"/>
                    <a:pt x="485" y="403"/>
                    <a:pt x="484" y="404"/>
                  </a:cubicBezTo>
                  <a:cubicBezTo>
                    <a:pt x="484" y="405"/>
                    <a:pt x="484" y="405"/>
                    <a:pt x="483" y="406"/>
                  </a:cubicBezTo>
                  <a:cubicBezTo>
                    <a:pt x="483" y="406"/>
                    <a:pt x="483" y="406"/>
                    <a:pt x="482" y="407"/>
                  </a:cubicBezTo>
                  <a:cubicBezTo>
                    <a:pt x="482" y="407"/>
                    <a:pt x="482" y="407"/>
                    <a:pt x="482" y="407"/>
                  </a:cubicBezTo>
                  <a:cubicBezTo>
                    <a:pt x="482" y="407"/>
                    <a:pt x="482" y="407"/>
                    <a:pt x="482" y="407"/>
                  </a:cubicBezTo>
                  <a:cubicBezTo>
                    <a:pt x="481" y="407"/>
                    <a:pt x="481" y="407"/>
                    <a:pt x="481" y="407"/>
                  </a:cubicBezTo>
                  <a:cubicBezTo>
                    <a:pt x="480" y="408"/>
                    <a:pt x="480" y="408"/>
                    <a:pt x="480" y="408"/>
                  </a:cubicBezTo>
                  <a:cubicBezTo>
                    <a:pt x="479" y="408"/>
                    <a:pt x="479" y="408"/>
                    <a:pt x="479" y="408"/>
                  </a:cubicBezTo>
                  <a:cubicBezTo>
                    <a:pt x="479" y="408"/>
                    <a:pt x="479" y="408"/>
                    <a:pt x="478" y="408"/>
                  </a:cubicBezTo>
                  <a:cubicBezTo>
                    <a:pt x="478" y="408"/>
                    <a:pt x="478" y="409"/>
                    <a:pt x="477" y="409"/>
                  </a:cubicBezTo>
                  <a:cubicBezTo>
                    <a:pt x="477" y="409"/>
                    <a:pt x="477" y="409"/>
                    <a:pt x="477" y="409"/>
                  </a:cubicBezTo>
                  <a:cubicBezTo>
                    <a:pt x="477" y="409"/>
                    <a:pt x="476" y="409"/>
                    <a:pt x="475" y="409"/>
                  </a:cubicBezTo>
                  <a:cubicBezTo>
                    <a:pt x="474" y="409"/>
                    <a:pt x="474" y="409"/>
                    <a:pt x="473" y="409"/>
                  </a:cubicBezTo>
                  <a:cubicBezTo>
                    <a:pt x="473" y="409"/>
                    <a:pt x="473" y="409"/>
                    <a:pt x="473" y="409"/>
                  </a:cubicBezTo>
                  <a:cubicBezTo>
                    <a:pt x="473" y="409"/>
                    <a:pt x="473" y="409"/>
                    <a:pt x="473" y="409"/>
                  </a:cubicBezTo>
                  <a:cubicBezTo>
                    <a:pt x="473" y="409"/>
                    <a:pt x="473" y="409"/>
                    <a:pt x="473" y="409"/>
                  </a:cubicBezTo>
                  <a:cubicBezTo>
                    <a:pt x="465" y="409"/>
                    <a:pt x="457" y="409"/>
                    <a:pt x="449" y="409"/>
                  </a:cubicBezTo>
                  <a:cubicBezTo>
                    <a:pt x="448" y="409"/>
                    <a:pt x="447" y="409"/>
                    <a:pt x="447" y="409"/>
                  </a:cubicBezTo>
                  <a:cubicBezTo>
                    <a:pt x="446" y="409"/>
                    <a:pt x="446" y="409"/>
                    <a:pt x="446" y="409"/>
                  </a:cubicBezTo>
                  <a:cubicBezTo>
                    <a:pt x="445" y="409"/>
                    <a:pt x="445" y="409"/>
                    <a:pt x="444" y="409"/>
                  </a:cubicBezTo>
                  <a:cubicBezTo>
                    <a:pt x="444" y="409"/>
                    <a:pt x="444" y="409"/>
                    <a:pt x="444" y="409"/>
                  </a:cubicBezTo>
                  <a:cubicBezTo>
                    <a:pt x="444" y="408"/>
                    <a:pt x="444" y="408"/>
                    <a:pt x="444" y="408"/>
                  </a:cubicBezTo>
                  <a:cubicBezTo>
                    <a:pt x="443" y="408"/>
                    <a:pt x="442" y="408"/>
                    <a:pt x="442" y="408"/>
                  </a:cubicBezTo>
                  <a:cubicBezTo>
                    <a:pt x="441" y="408"/>
                    <a:pt x="441" y="407"/>
                    <a:pt x="441" y="407"/>
                  </a:cubicBezTo>
                  <a:cubicBezTo>
                    <a:pt x="441" y="407"/>
                    <a:pt x="440" y="407"/>
                    <a:pt x="440" y="407"/>
                  </a:cubicBezTo>
                  <a:cubicBezTo>
                    <a:pt x="440" y="407"/>
                    <a:pt x="440" y="407"/>
                    <a:pt x="440" y="407"/>
                  </a:cubicBezTo>
                  <a:cubicBezTo>
                    <a:pt x="439" y="406"/>
                    <a:pt x="437" y="405"/>
                    <a:pt x="437" y="404"/>
                  </a:cubicBezTo>
                  <a:close/>
                  <a:moveTo>
                    <a:pt x="494" y="451"/>
                  </a:moveTo>
                  <a:cubicBezTo>
                    <a:pt x="493" y="453"/>
                    <a:pt x="492" y="453"/>
                    <a:pt x="491" y="454"/>
                  </a:cubicBezTo>
                  <a:cubicBezTo>
                    <a:pt x="490" y="455"/>
                    <a:pt x="489" y="456"/>
                    <a:pt x="487" y="456"/>
                  </a:cubicBezTo>
                  <a:cubicBezTo>
                    <a:pt x="485" y="457"/>
                    <a:pt x="484" y="457"/>
                    <a:pt x="481" y="457"/>
                  </a:cubicBezTo>
                  <a:cubicBezTo>
                    <a:pt x="476" y="457"/>
                    <a:pt x="476" y="457"/>
                    <a:pt x="476" y="457"/>
                  </a:cubicBezTo>
                  <a:cubicBezTo>
                    <a:pt x="476" y="457"/>
                    <a:pt x="476" y="457"/>
                    <a:pt x="476" y="457"/>
                  </a:cubicBezTo>
                  <a:cubicBezTo>
                    <a:pt x="469" y="457"/>
                    <a:pt x="462" y="457"/>
                    <a:pt x="454" y="457"/>
                  </a:cubicBezTo>
                  <a:cubicBezTo>
                    <a:pt x="453" y="457"/>
                    <a:pt x="453" y="457"/>
                    <a:pt x="452" y="457"/>
                  </a:cubicBezTo>
                  <a:cubicBezTo>
                    <a:pt x="451" y="457"/>
                    <a:pt x="451" y="457"/>
                    <a:pt x="451" y="457"/>
                  </a:cubicBezTo>
                  <a:cubicBezTo>
                    <a:pt x="450" y="457"/>
                    <a:pt x="450" y="457"/>
                    <a:pt x="449" y="457"/>
                  </a:cubicBezTo>
                  <a:cubicBezTo>
                    <a:pt x="449" y="457"/>
                    <a:pt x="449" y="457"/>
                    <a:pt x="448" y="457"/>
                  </a:cubicBezTo>
                  <a:cubicBezTo>
                    <a:pt x="448" y="457"/>
                    <a:pt x="448" y="457"/>
                    <a:pt x="448" y="457"/>
                  </a:cubicBezTo>
                  <a:cubicBezTo>
                    <a:pt x="445" y="456"/>
                    <a:pt x="442" y="454"/>
                    <a:pt x="440" y="451"/>
                  </a:cubicBezTo>
                  <a:cubicBezTo>
                    <a:pt x="440" y="451"/>
                    <a:pt x="440" y="451"/>
                    <a:pt x="440" y="451"/>
                  </a:cubicBezTo>
                  <a:cubicBezTo>
                    <a:pt x="440" y="451"/>
                    <a:pt x="440" y="451"/>
                    <a:pt x="440" y="451"/>
                  </a:cubicBezTo>
                  <a:cubicBezTo>
                    <a:pt x="440" y="451"/>
                    <a:pt x="440" y="451"/>
                    <a:pt x="440" y="450"/>
                  </a:cubicBezTo>
                  <a:cubicBezTo>
                    <a:pt x="439" y="450"/>
                    <a:pt x="439" y="449"/>
                    <a:pt x="439" y="449"/>
                  </a:cubicBezTo>
                  <a:cubicBezTo>
                    <a:pt x="439" y="449"/>
                    <a:pt x="439" y="449"/>
                    <a:pt x="439" y="448"/>
                  </a:cubicBezTo>
                  <a:cubicBezTo>
                    <a:pt x="439" y="448"/>
                    <a:pt x="439" y="448"/>
                    <a:pt x="439" y="448"/>
                  </a:cubicBezTo>
                  <a:cubicBezTo>
                    <a:pt x="439" y="447"/>
                    <a:pt x="439" y="447"/>
                    <a:pt x="439" y="447"/>
                  </a:cubicBezTo>
                  <a:cubicBezTo>
                    <a:pt x="439" y="447"/>
                    <a:pt x="439" y="447"/>
                    <a:pt x="439" y="447"/>
                  </a:cubicBezTo>
                  <a:cubicBezTo>
                    <a:pt x="439" y="444"/>
                    <a:pt x="438" y="439"/>
                    <a:pt x="438" y="435"/>
                  </a:cubicBezTo>
                  <a:cubicBezTo>
                    <a:pt x="438" y="435"/>
                    <a:pt x="438" y="434"/>
                    <a:pt x="438" y="433"/>
                  </a:cubicBezTo>
                  <a:cubicBezTo>
                    <a:pt x="438" y="431"/>
                    <a:pt x="438" y="431"/>
                    <a:pt x="438" y="431"/>
                  </a:cubicBezTo>
                  <a:cubicBezTo>
                    <a:pt x="438" y="431"/>
                    <a:pt x="438" y="431"/>
                    <a:pt x="438" y="431"/>
                  </a:cubicBezTo>
                  <a:cubicBezTo>
                    <a:pt x="438" y="430"/>
                    <a:pt x="438" y="430"/>
                    <a:pt x="438" y="430"/>
                  </a:cubicBezTo>
                  <a:cubicBezTo>
                    <a:pt x="438" y="430"/>
                    <a:pt x="438" y="429"/>
                    <a:pt x="438" y="429"/>
                  </a:cubicBezTo>
                  <a:cubicBezTo>
                    <a:pt x="438" y="429"/>
                    <a:pt x="438" y="429"/>
                    <a:pt x="438" y="428"/>
                  </a:cubicBezTo>
                  <a:cubicBezTo>
                    <a:pt x="439" y="428"/>
                    <a:pt x="439" y="428"/>
                    <a:pt x="439" y="428"/>
                  </a:cubicBezTo>
                  <a:cubicBezTo>
                    <a:pt x="439" y="428"/>
                    <a:pt x="439" y="428"/>
                    <a:pt x="439" y="428"/>
                  </a:cubicBezTo>
                  <a:cubicBezTo>
                    <a:pt x="439" y="427"/>
                    <a:pt x="439" y="427"/>
                    <a:pt x="439" y="427"/>
                  </a:cubicBezTo>
                  <a:cubicBezTo>
                    <a:pt x="440" y="426"/>
                    <a:pt x="440" y="426"/>
                    <a:pt x="440" y="426"/>
                  </a:cubicBezTo>
                  <a:cubicBezTo>
                    <a:pt x="440" y="426"/>
                    <a:pt x="441" y="426"/>
                    <a:pt x="441" y="425"/>
                  </a:cubicBezTo>
                  <a:cubicBezTo>
                    <a:pt x="441" y="425"/>
                    <a:pt x="441" y="425"/>
                    <a:pt x="441" y="425"/>
                  </a:cubicBezTo>
                  <a:cubicBezTo>
                    <a:pt x="441" y="425"/>
                    <a:pt x="441" y="425"/>
                    <a:pt x="441" y="425"/>
                  </a:cubicBezTo>
                  <a:cubicBezTo>
                    <a:pt x="442" y="425"/>
                    <a:pt x="442" y="425"/>
                    <a:pt x="443" y="424"/>
                  </a:cubicBezTo>
                  <a:cubicBezTo>
                    <a:pt x="443" y="424"/>
                    <a:pt x="443" y="424"/>
                    <a:pt x="443" y="424"/>
                  </a:cubicBezTo>
                  <a:cubicBezTo>
                    <a:pt x="444" y="424"/>
                    <a:pt x="444" y="424"/>
                    <a:pt x="444" y="424"/>
                  </a:cubicBezTo>
                  <a:cubicBezTo>
                    <a:pt x="444" y="424"/>
                    <a:pt x="444" y="424"/>
                    <a:pt x="444" y="424"/>
                  </a:cubicBezTo>
                  <a:cubicBezTo>
                    <a:pt x="444" y="424"/>
                    <a:pt x="445" y="423"/>
                    <a:pt x="445" y="423"/>
                  </a:cubicBezTo>
                  <a:cubicBezTo>
                    <a:pt x="446" y="423"/>
                    <a:pt x="446" y="423"/>
                    <a:pt x="446" y="423"/>
                  </a:cubicBezTo>
                  <a:cubicBezTo>
                    <a:pt x="446" y="423"/>
                    <a:pt x="447" y="423"/>
                    <a:pt x="447" y="423"/>
                  </a:cubicBezTo>
                  <a:cubicBezTo>
                    <a:pt x="448" y="423"/>
                    <a:pt x="448" y="423"/>
                    <a:pt x="449" y="423"/>
                  </a:cubicBezTo>
                  <a:cubicBezTo>
                    <a:pt x="450" y="423"/>
                    <a:pt x="450" y="423"/>
                    <a:pt x="450" y="423"/>
                  </a:cubicBezTo>
                  <a:cubicBezTo>
                    <a:pt x="450" y="423"/>
                    <a:pt x="450" y="423"/>
                    <a:pt x="451" y="423"/>
                  </a:cubicBezTo>
                  <a:cubicBezTo>
                    <a:pt x="452" y="423"/>
                    <a:pt x="452" y="423"/>
                    <a:pt x="452" y="423"/>
                  </a:cubicBezTo>
                  <a:cubicBezTo>
                    <a:pt x="453" y="423"/>
                    <a:pt x="454" y="423"/>
                    <a:pt x="455" y="423"/>
                  </a:cubicBezTo>
                  <a:cubicBezTo>
                    <a:pt x="457" y="423"/>
                    <a:pt x="458" y="423"/>
                    <a:pt x="459" y="423"/>
                  </a:cubicBezTo>
                  <a:cubicBezTo>
                    <a:pt x="469" y="423"/>
                    <a:pt x="469" y="423"/>
                    <a:pt x="469" y="423"/>
                  </a:cubicBezTo>
                  <a:cubicBezTo>
                    <a:pt x="472" y="423"/>
                    <a:pt x="475" y="423"/>
                    <a:pt x="478" y="423"/>
                  </a:cubicBezTo>
                  <a:cubicBezTo>
                    <a:pt x="478" y="423"/>
                    <a:pt x="479" y="423"/>
                    <a:pt x="479" y="423"/>
                  </a:cubicBezTo>
                  <a:cubicBezTo>
                    <a:pt x="479" y="423"/>
                    <a:pt x="480" y="423"/>
                    <a:pt x="480" y="423"/>
                  </a:cubicBezTo>
                  <a:cubicBezTo>
                    <a:pt x="480" y="423"/>
                    <a:pt x="480" y="423"/>
                    <a:pt x="481" y="423"/>
                  </a:cubicBezTo>
                  <a:cubicBezTo>
                    <a:pt x="481" y="423"/>
                    <a:pt x="481" y="423"/>
                    <a:pt x="481" y="423"/>
                  </a:cubicBezTo>
                  <a:cubicBezTo>
                    <a:pt x="481" y="423"/>
                    <a:pt x="481" y="423"/>
                    <a:pt x="481" y="423"/>
                  </a:cubicBezTo>
                  <a:cubicBezTo>
                    <a:pt x="482" y="423"/>
                    <a:pt x="482" y="424"/>
                    <a:pt x="483" y="424"/>
                  </a:cubicBezTo>
                  <a:cubicBezTo>
                    <a:pt x="483" y="424"/>
                    <a:pt x="484" y="424"/>
                    <a:pt x="484" y="424"/>
                  </a:cubicBezTo>
                  <a:cubicBezTo>
                    <a:pt x="484" y="424"/>
                    <a:pt x="484" y="424"/>
                    <a:pt x="484" y="425"/>
                  </a:cubicBezTo>
                  <a:cubicBezTo>
                    <a:pt x="485" y="425"/>
                    <a:pt x="485" y="425"/>
                    <a:pt x="486" y="425"/>
                  </a:cubicBezTo>
                  <a:cubicBezTo>
                    <a:pt x="487" y="426"/>
                    <a:pt x="488" y="427"/>
                    <a:pt x="489" y="428"/>
                  </a:cubicBezTo>
                  <a:cubicBezTo>
                    <a:pt x="490" y="429"/>
                    <a:pt x="491" y="430"/>
                    <a:pt x="491" y="431"/>
                  </a:cubicBezTo>
                  <a:cubicBezTo>
                    <a:pt x="492" y="438"/>
                    <a:pt x="492" y="438"/>
                    <a:pt x="492" y="438"/>
                  </a:cubicBezTo>
                  <a:cubicBezTo>
                    <a:pt x="493" y="441"/>
                    <a:pt x="493" y="443"/>
                    <a:pt x="494" y="446"/>
                  </a:cubicBezTo>
                  <a:cubicBezTo>
                    <a:pt x="494" y="446"/>
                    <a:pt x="494" y="446"/>
                    <a:pt x="494" y="446"/>
                  </a:cubicBezTo>
                  <a:cubicBezTo>
                    <a:pt x="494" y="448"/>
                    <a:pt x="494" y="448"/>
                    <a:pt x="494" y="448"/>
                  </a:cubicBezTo>
                  <a:cubicBezTo>
                    <a:pt x="494" y="449"/>
                    <a:pt x="494" y="450"/>
                    <a:pt x="494" y="451"/>
                  </a:cubicBezTo>
                  <a:close/>
                  <a:moveTo>
                    <a:pt x="508" y="369"/>
                  </a:moveTo>
                  <a:cubicBezTo>
                    <a:pt x="507" y="368"/>
                    <a:pt x="505" y="368"/>
                    <a:pt x="505" y="367"/>
                  </a:cubicBezTo>
                  <a:cubicBezTo>
                    <a:pt x="504" y="366"/>
                    <a:pt x="503" y="365"/>
                    <a:pt x="503" y="365"/>
                  </a:cubicBezTo>
                  <a:cubicBezTo>
                    <a:pt x="502" y="363"/>
                    <a:pt x="502" y="363"/>
                    <a:pt x="502" y="363"/>
                  </a:cubicBezTo>
                  <a:cubicBezTo>
                    <a:pt x="502" y="361"/>
                    <a:pt x="501" y="359"/>
                    <a:pt x="500" y="357"/>
                  </a:cubicBezTo>
                  <a:cubicBezTo>
                    <a:pt x="500" y="356"/>
                    <a:pt x="499" y="355"/>
                    <a:pt x="499" y="353"/>
                  </a:cubicBezTo>
                  <a:cubicBezTo>
                    <a:pt x="499" y="353"/>
                    <a:pt x="499" y="353"/>
                    <a:pt x="499" y="353"/>
                  </a:cubicBezTo>
                  <a:cubicBezTo>
                    <a:pt x="499" y="353"/>
                    <a:pt x="499" y="353"/>
                    <a:pt x="499" y="353"/>
                  </a:cubicBezTo>
                  <a:cubicBezTo>
                    <a:pt x="499" y="352"/>
                    <a:pt x="499" y="352"/>
                    <a:pt x="499" y="352"/>
                  </a:cubicBezTo>
                  <a:cubicBezTo>
                    <a:pt x="499" y="352"/>
                    <a:pt x="499" y="352"/>
                    <a:pt x="499" y="352"/>
                  </a:cubicBezTo>
                  <a:cubicBezTo>
                    <a:pt x="499" y="352"/>
                    <a:pt x="499" y="352"/>
                    <a:pt x="499" y="352"/>
                  </a:cubicBezTo>
                  <a:cubicBezTo>
                    <a:pt x="501" y="348"/>
                    <a:pt x="508" y="348"/>
                    <a:pt x="511" y="348"/>
                  </a:cubicBezTo>
                  <a:cubicBezTo>
                    <a:pt x="528" y="348"/>
                    <a:pt x="528" y="348"/>
                    <a:pt x="528" y="348"/>
                  </a:cubicBezTo>
                  <a:cubicBezTo>
                    <a:pt x="529" y="348"/>
                    <a:pt x="531" y="348"/>
                    <a:pt x="532" y="349"/>
                  </a:cubicBezTo>
                  <a:cubicBezTo>
                    <a:pt x="532" y="349"/>
                    <a:pt x="533" y="349"/>
                    <a:pt x="533" y="349"/>
                  </a:cubicBezTo>
                  <a:cubicBezTo>
                    <a:pt x="533" y="349"/>
                    <a:pt x="534" y="349"/>
                    <a:pt x="534" y="349"/>
                  </a:cubicBezTo>
                  <a:cubicBezTo>
                    <a:pt x="534" y="349"/>
                    <a:pt x="534" y="349"/>
                    <a:pt x="534" y="349"/>
                  </a:cubicBezTo>
                  <a:cubicBezTo>
                    <a:pt x="535" y="349"/>
                    <a:pt x="536" y="350"/>
                    <a:pt x="536" y="350"/>
                  </a:cubicBezTo>
                  <a:cubicBezTo>
                    <a:pt x="536" y="350"/>
                    <a:pt x="536" y="350"/>
                    <a:pt x="536" y="350"/>
                  </a:cubicBezTo>
                  <a:cubicBezTo>
                    <a:pt x="536" y="350"/>
                    <a:pt x="536" y="350"/>
                    <a:pt x="536" y="350"/>
                  </a:cubicBezTo>
                  <a:cubicBezTo>
                    <a:pt x="537" y="350"/>
                    <a:pt x="537" y="350"/>
                    <a:pt x="538" y="350"/>
                  </a:cubicBezTo>
                  <a:cubicBezTo>
                    <a:pt x="538" y="351"/>
                    <a:pt x="538" y="351"/>
                    <a:pt x="538" y="351"/>
                  </a:cubicBezTo>
                  <a:cubicBezTo>
                    <a:pt x="538" y="351"/>
                    <a:pt x="538" y="351"/>
                    <a:pt x="539" y="351"/>
                  </a:cubicBezTo>
                  <a:cubicBezTo>
                    <a:pt x="539" y="351"/>
                    <a:pt x="539" y="351"/>
                    <a:pt x="539" y="351"/>
                  </a:cubicBezTo>
                  <a:cubicBezTo>
                    <a:pt x="539" y="352"/>
                    <a:pt x="539" y="352"/>
                    <a:pt x="539" y="352"/>
                  </a:cubicBezTo>
                  <a:cubicBezTo>
                    <a:pt x="540" y="352"/>
                    <a:pt x="541" y="353"/>
                    <a:pt x="541" y="354"/>
                  </a:cubicBezTo>
                  <a:cubicBezTo>
                    <a:pt x="541" y="354"/>
                    <a:pt x="541" y="354"/>
                    <a:pt x="541" y="354"/>
                  </a:cubicBezTo>
                  <a:cubicBezTo>
                    <a:pt x="543" y="356"/>
                    <a:pt x="544" y="359"/>
                    <a:pt x="545" y="361"/>
                  </a:cubicBezTo>
                  <a:cubicBezTo>
                    <a:pt x="545" y="361"/>
                    <a:pt x="545" y="361"/>
                    <a:pt x="545" y="361"/>
                  </a:cubicBezTo>
                  <a:cubicBezTo>
                    <a:pt x="546" y="363"/>
                    <a:pt x="547" y="364"/>
                    <a:pt x="547" y="365"/>
                  </a:cubicBezTo>
                  <a:cubicBezTo>
                    <a:pt x="547" y="366"/>
                    <a:pt x="547" y="366"/>
                    <a:pt x="547" y="366"/>
                  </a:cubicBezTo>
                  <a:cubicBezTo>
                    <a:pt x="547" y="366"/>
                    <a:pt x="547" y="366"/>
                    <a:pt x="547" y="366"/>
                  </a:cubicBezTo>
                  <a:cubicBezTo>
                    <a:pt x="547" y="368"/>
                    <a:pt x="545" y="369"/>
                    <a:pt x="543" y="370"/>
                  </a:cubicBezTo>
                  <a:cubicBezTo>
                    <a:pt x="542" y="370"/>
                    <a:pt x="542" y="370"/>
                    <a:pt x="542" y="370"/>
                  </a:cubicBezTo>
                  <a:cubicBezTo>
                    <a:pt x="542" y="370"/>
                    <a:pt x="542" y="370"/>
                    <a:pt x="542" y="370"/>
                  </a:cubicBezTo>
                  <a:cubicBezTo>
                    <a:pt x="542" y="370"/>
                    <a:pt x="541" y="370"/>
                    <a:pt x="541" y="371"/>
                  </a:cubicBezTo>
                  <a:cubicBezTo>
                    <a:pt x="540" y="371"/>
                    <a:pt x="540" y="371"/>
                    <a:pt x="540" y="371"/>
                  </a:cubicBezTo>
                  <a:cubicBezTo>
                    <a:pt x="540" y="371"/>
                    <a:pt x="539" y="371"/>
                    <a:pt x="539" y="371"/>
                  </a:cubicBezTo>
                  <a:cubicBezTo>
                    <a:pt x="539" y="371"/>
                    <a:pt x="538" y="371"/>
                    <a:pt x="538" y="371"/>
                  </a:cubicBezTo>
                  <a:cubicBezTo>
                    <a:pt x="538" y="371"/>
                    <a:pt x="538" y="371"/>
                    <a:pt x="538" y="371"/>
                  </a:cubicBezTo>
                  <a:cubicBezTo>
                    <a:pt x="538" y="371"/>
                    <a:pt x="538" y="371"/>
                    <a:pt x="538" y="371"/>
                  </a:cubicBezTo>
                  <a:cubicBezTo>
                    <a:pt x="535" y="371"/>
                    <a:pt x="532" y="371"/>
                    <a:pt x="530" y="371"/>
                  </a:cubicBezTo>
                  <a:cubicBezTo>
                    <a:pt x="526" y="371"/>
                    <a:pt x="521" y="371"/>
                    <a:pt x="517" y="371"/>
                  </a:cubicBezTo>
                  <a:cubicBezTo>
                    <a:pt x="514" y="371"/>
                    <a:pt x="511" y="370"/>
                    <a:pt x="508" y="369"/>
                  </a:cubicBezTo>
                  <a:cubicBezTo>
                    <a:pt x="508" y="369"/>
                    <a:pt x="508" y="369"/>
                    <a:pt x="508" y="369"/>
                  </a:cubicBezTo>
                  <a:close/>
                  <a:moveTo>
                    <a:pt x="519" y="405"/>
                  </a:moveTo>
                  <a:cubicBezTo>
                    <a:pt x="518" y="404"/>
                    <a:pt x="517" y="403"/>
                    <a:pt x="517" y="402"/>
                  </a:cubicBezTo>
                  <a:cubicBezTo>
                    <a:pt x="515" y="396"/>
                    <a:pt x="515" y="396"/>
                    <a:pt x="515" y="396"/>
                  </a:cubicBezTo>
                  <a:cubicBezTo>
                    <a:pt x="514" y="394"/>
                    <a:pt x="513" y="392"/>
                    <a:pt x="512" y="390"/>
                  </a:cubicBezTo>
                  <a:cubicBezTo>
                    <a:pt x="512" y="390"/>
                    <a:pt x="512" y="390"/>
                    <a:pt x="512" y="390"/>
                  </a:cubicBezTo>
                  <a:cubicBezTo>
                    <a:pt x="512" y="389"/>
                    <a:pt x="512" y="389"/>
                    <a:pt x="512" y="389"/>
                  </a:cubicBezTo>
                  <a:cubicBezTo>
                    <a:pt x="512" y="388"/>
                    <a:pt x="512" y="387"/>
                    <a:pt x="512" y="386"/>
                  </a:cubicBezTo>
                  <a:cubicBezTo>
                    <a:pt x="512" y="386"/>
                    <a:pt x="513" y="385"/>
                    <a:pt x="513" y="385"/>
                  </a:cubicBezTo>
                  <a:cubicBezTo>
                    <a:pt x="513" y="385"/>
                    <a:pt x="513" y="385"/>
                    <a:pt x="514" y="385"/>
                  </a:cubicBezTo>
                  <a:cubicBezTo>
                    <a:pt x="514" y="384"/>
                    <a:pt x="514" y="384"/>
                    <a:pt x="514" y="384"/>
                  </a:cubicBezTo>
                  <a:cubicBezTo>
                    <a:pt x="515" y="384"/>
                    <a:pt x="516" y="383"/>
                    <a:pt x="517" y="383"/>
                  </a:cubicBezTo>
                  <a:cubicBezTo>
                    <a:pt x="518" y="383"/>
                    <a:pt x="519" y="383"/>
                    <a:pt x="520" y="382"/>
                  </a:cubicBezTo>
                  <a:cubicBezTo>
                    <a:pt x="525" y="382"/>
                    <a:pt x="530" y="382"/>
                    <a:pt x="532" y="382"/>
                  </a:cubicBezTo>
                  <a:cubicBezTo>
                    <a:pt x="540" y="382"/>
                    <a:pt x="554" y="381"/>
                    <a:pt x="559" y="389"/>
                  </a:cubicBezTo>
                  <a:cubicBezTo>
                    <a:pt x="559" y="389"/>
                    <a:pt x="559" y="389"/>
                    <a:pt x="559" y="389"/>
                  </a:cubicBezTo>
                  <a:cubicBezTo>
                    <a:pt x="559" y="389"/>
                    <a:pt x="559" y="389"/>
                    <a:pt x="559" y="389"/>
                  </a:cubicBezTo>
                  <a:cubicBezTo>
                    <a:pt x="559" y="389"/>
                    <a:pt x="559" y="389"/>
                    <a:pt x="559" y="389"/>
                  </a:cubicBezTo>
                  <a:cubicBezTo>
                    <a:pt x="561" y="393"/>
                    <a:pt x="562" y="396"/>
                    <a:pt x="564" y="400"/>
                  </a:cubicBezTo>
                  <a:cubicBezTo>
                    <a:pt x="565" y="401"/>
                    <a:pt x="565" y="402"/>
                    <a:pt x="566" y="403"/>
                  </a:cubicBezTo>
                  <a:cubicBezTo>
                    <a:pt x="566" y="403"/>
                    <a:pt x="566" y="403"/>
                    <a:pt x="566" y="403"/>
                  </a:cubicBezTo>
                  <a:cubicBezTo>
                    <a:pt x="566" y="404"/>
                    <a:pt x="566" y="404"/>
                    <a:pt x="566" y="404"/>
                  </a:cubicBezTo>
                  <a:cubicBezTo>
                    <a:pt x="566" y="404"/>
                    <a:pt x="566" y="405"/>
                    <a:pt x="566" y="405"/>
                  </a:cubicBezTo>
                  <a:cubicBezTo>
                    <a:pt x="566" y="405"/>
                    <a:pt x="566" y="405"/>
                    <a:pt x="566" y="405"/>
                  </a:cubicBezTo>
                  <a:cubicBezTo>
                    <a:pt x="566" y="405"/>
                    <a:pt x="566" y="405"/>
                    <a:pt x="566" y="405"/>
                  </a:cubicBezTo>
                  <a:cubicBezTo>
                    <a:pt x="566" y="406"/>
                    <a:pt x="565" y="406"/>
                    <a:pt x="565" y="406"/>
                  </a:cubicBezTo>
                  <a:cubicBezTo>
                    <a:pt x="565" y="406"/>
                    <a:pt x="565" y="406"/>
                    <a:pt x="565" y="406"/>
                  </a:cubicBezTo>
                  <a:cubicBezTo>
                    <a:pt x="565" y="407"/>
                    <a:pt x="565" y="407"/>
                    <a:pt x="564" y="407"/>
                  </a:cubicBezTo>
                  <a:cubicBezTo>
                    <a:pt x="564" y="407"/>
                    <a:pt x="564" y="407"/>
                    <a:pt x="564" y="407"/>
                  </a:cubicBezTo>
                  <a:cubicBezTo>
                    <a:pt x="564" y="408"/>
                    <a:pt x="564" y="408"/>
                    <a:pt x="564" y="408"/>
                  </a:cubicBezTo>
                  <a:cubicBezTo>
                    <a:pt x="564" y="408"/>
                    <a:pt x="563" y="408"/>
                    <a:pt x="563" y="408"/>
                  </a:cubicBezTo>
                  <a:cubicBezTo>
                    <a:pt x="563" y="408"/>
                    <a:pt x="562" y="409"/>
                    <a:pt x="561" y="409"/>
                  </a:cubicBezTo>
                  <a:cubicBezTo>
                    <a:pt x="561" y="409"/>
                    <a:pt x="561" y="409"/>
                    <a:pt x="560" y="409"/>
                  </a:cubicBezTo>
                  <a:cubicBezTo>
                    <a:pt x="560" y="409"/>
                    <a:pt x="559" y="409"/>
                    <a:pt x="559" y="410"/>
                  </a:cubicBezTo>
                  <a:cubicBezTo>
                    <a:pt x="559" y="410"/>
                    <a:pt x="559" y="410"/>
                    <a:pt x="559" y="410"/>
                  </a:cubicBezTo>
                  <a:cubicBezTo>
                    <a:pt x="558" y="410"/>
                    <a:pt x="558" y="410"/>
                    <a:pt x="558" y="410"/>
                  </a:cubicBezTo>
                  <a:cubicBezTo>
                    <a:pt x="550" y="410"/>
                    <a:pt x="541" y="410"/>
                    <a:pt x="532" y="410"/>
                  </a:cubicBezTo>
                  <a:cubicBezTo>
                    <a:pt x="532" y="410"/>
                    <a:pt x="531" y="410"/>
                    <a:pt x="530" y="410"/>
                  </a:cubicBezTo>
                  <a:cubicBezTo>
                    <a:pt x="530" y="410"/>
                    <a:pt x="530" y="410"/>
                    <a:pt x="530" y="410"/>
                  </a:cubicBezTo>
                  <a:cubicBezTo>
                    <a:pt x="527" y="409"/>
                    <a:pt x="524" y="408"/>
                    <a:pt x="521" y="406"/>
                  </a:cubicBezTo>
                  <a:cubicBezTo>
                    <a:pt x="520" y="406"/>
                    <a:pt x="520" y="406"/>
                    <a:pt x="519" y="405"/>
                  </a:cubicBezTo>
                  <a:close/>
                  <a:moveTo>
                    <a:pt x="589" y="451"/>
                  </a:moveTo>
                  <a:cubicBezTo>
                    <a:pt x="589" y="452"/>
                    <a:pt x="588" y="452"/>
                    <a:pt x="588" y="452"/>
                  </a:cubicBezTo>
                  <a:cubicBezTo>
                    <a:pt x="588" y="452"/>
                    <a:pt x="588" y="452"/>
                    <a:pt x="588" y="453"/>
                  </a:cubicBezTo>
                  <a:cubicBezTo>
                    <a:pt x="588" y="453"/>
                    <a:pt x="588" y="453"/>
                    <a:pt x="588" y="453"/>
                  </a:cubicBezTo>
                  <a:cubicBezTo>
                    <a:pt x="588" y="453"/>
                    <a:pt x="588" y="453"/>
                    <a:pt x="588" y="454"/>
                  </a:cubicBezTo>
                  <a:cubicBezTo>
                    <a:pt x="588" y="454"/>
                    <a:pt x="588" y="454"/>
                    <a:pt x="587" y="454"/>
                  </a:cubicBezTo>
                  <a:cubicBezTo>
                    <a:pt x="587" y="454"/>
                    <a:pt x="587" y="454"/>
                    <a:pt x="587" y="454"/>
                  </a:cubicBezTo>
                  <a:cubicBezTo>
                    <a:pt x="587" y="454"/>
                    <a:pt x="587" y="454"/>
                    <a:pt x="587" y="455"/>
                  </a:cubicBezTo>
                  <a:cubicBezTo>
                    <a:pt x="585" y="456"/>
                    <a:pt x="583" y="457"/>
                    <a:pt x="581" y="457"/>
                  </a:cubicBezTo>
                  <a:cubicBezTo>
                    <a:pt x="581" y="457"/>
                    <a:pt x="581" y="457"/>
                    <a:pt x="581" y="457"/>
                  </a:cubicBezTo>
                  <a:cubicBezTo>
                    <a:pt x="580" y="457"/>
                    <a:pt x="579" y="457"/>
                    <a:pt x="578" y="457"/>
                  </a:cubicBezTo>
                  <a:cubicBezTo>
                    <a:pt x="578" y="457"/>
                    <a:pt x="578" y="457"/>
                    <a:pt x="578" y="457"/>
                  </a:cubicBezTo>
                  <a:cubicBezTo>
                    <a:pt x="577" y="457"/>
                    <a:pt x="577" y="457"/>
                    <a:pt x="577" y="457"/>
                  </a:cubicBezTo>
                  <a:cubicBezTo>
                    <a:pt x="577" y="457"/>
                    <a:pt x="576" y="457"/>
                    <a:pt x="575" y="457"/>
                  </a:cubicBezTo>
                  <a:cubicBezTo>
                    <a:pt x="552" y="457"/>
                    <a:pt x="552" y="457"/>
                    <a:pt x="552" y="457"/>
                  </a:cubicBezTo>
                  <a:cubicBezTo>
                    <a:pt x="551" y="457"/>
                    <a:pt x="550" y="457"/>
                    <a:pt x="549" y="457"/>
                  </a:cubicBezTo>
                  <a:cubicBezTo>
                    <a:pt x="549" y="457"/>
                    <a:pt x="549" y="457"/>
                    <a:pt x="548" y="457"/>
                  </a:cubicBezTo>
                  <a:cubicBezTo>
                    <a:pt x="543" y="456"/>
                    <a:pt x="538" y="454"/>
                    <a:pt x="535" y="450"/>
                  </a:cubicBezTo>
                  <a:cubicBezTo>
                    <a:pt x="534" y="449"/>
                    <a:pt x="534" y="449"/>
                    <a:pt x="534" y="448"/>
                  </a:cubicBezTo>
                  <a:cubicBezTo>
                    <a:pt x="534" y="448"/>
                    <a:pt x="534" y="448"/>
                    <a:pt x="534" y="448"/>
                  </a:cubicBezTo>
                  <a:cubicBezTo>
                    <a:pt x="534" y="448"/>
                    <a:pt x="534" y="448"/>
                    <a:pt x="534" y="448"/>
                  </a:cubicBezTo>
                  <a:cubicBezTo>
                    <a:pt x="533" y="444"/>
                    <a:pt x="531" y="441"/>
                    <a:pt x="530" y="438"/>
                  </a:cubicBezTo>
                  <a:cubicBezTo>
                    <a:pt x="530" y="436"/>
                    <a:pt x="528" y="434"/>
                    <a:pt x="528" y="432"/>
                  </a:cubicBezTo>
                  <a:cubicBezTo>
                    <a:pt x="528" y="432"/>
                    <a:pt x="528" y="432"/>
                    <a:pt x="528" y="432"/>
                  </a:cubicBezTo>
                  <a:cubicBezTo>
                    <a:pt x="528" y="431"/>
                    <a:pt x="528" y="431"/>
                    <a:pt x="528" y="431"/>
                  </a:cubicBezTo>
                  <a:cubicBezTo>
                    <a:pt x="528" y="431"/>
                    <a:pt x="528" y="431"/>
                    <a:pt x="528" y="431"/>
                  </a:cubicBezTo>
                  <a:cubicBezTo>
                    <a:pt x="528" y="430"/>
                    <a:pt x="528" y="429"/>
                    <a:pt x="528" y="428"/>
                  </a:cubicBezTo>
                  <a:cubicBezTo>
                    <a:pt x="528" y="428"/>
                    <a:pt x="528" y="427"/>
                    <a:pt x="528" y="427"/>
                  </a:cubicBezTo>
                  <a:cubicBezTo>
                    <a:pt x="528" y="427"/>
                    <a:pt x="528" y="427"/>
                    <a:pt x="528" y="427"/>
                  </a:cubicBezTo>
                  <a:cubicBezTo>
                    <a:pt x="530" y="425"/>
                    <a:pt x="532" y="424"/>
                    <a:pt x="535" y="423"/>
                  </a:cubicBezTo>
                  <a:cubicBezTo>
                    <a:pt x="535" y="423"/>
                    <a:pt x="535" y="423"/>
                    <a:pt x="536" y="423"/>
                  </a:cubicBezTo>
                  <a:cubicBezTo>
                    <a:pt x="536" y="423"/>
                    <a:pt x="537" y="423"/>
                    <a:pt x="538" y="423"/>
                  </a:cubicBezTo>
                  <a:cubicBezTo>
                    <a:pt x="538" y="423"/>
                    <a:pt x="538" y="423"/>
                    <a:pt x="538" y="423"/>
                  </a:cubicBezTo>
                  <a:cubicBezTo>
                    <a:pt x="540" y="423"/>
                    <a:pt x="540" y="423"/>
                    <a:pt x="540" y="423"/>
                  </a:cubicBezTo>
                  <a:cubicBezTo>
                    <a:pt x="540" y="423"/>
                    <a:pt x="540" y="423"/>
                    <a:pt x="541" y="423"/>
                  </a:cubicBezTo>
                  <a:cubicBezTo>
                    <a:pt x="548" y="423"/>
                    <a:pt x="555" y="423"/>
                    <a:pt x="563" y="423"/>
                  </a:cubicBezTo>
                  <a:cubicBezTo>
                    <a:pt x="563" y="423"/>
                    <a:pt x="563" y="423"/>
                    <a:pt x="563" y="423"/>
                  </a:cubicBezTo>
                  <a:cubicBezTo>
                    <a:pt x="563" y="423"/>
                    <a:pt x="563" y="423"/>
                    <a:pt x="563" y="423"/>
                  </a:cubicBezTo>
                  <a:cubicBezTo>
                    <a:pt x="563" y="423"/>
                    <a:pt x="564" y="423"/>
                    <a:pt x="565" y="423"/>
                  </a:cubicBezTo>
                  <a:cubicBezTo>
                    <a:pt x="565" y="423"/>
                    <a:pt x="565" y="423"/>
                    <a:pt x="565" y="423"/>
                  </a:cubicBezTo>
                  <a:cubicBezTo>
                    <a:pt x="570" y="424"/>
                    <a:pt x="576" y="426"/>
                    <a:pt x="579" y="430"/>
                  </a:cubicBezTo>
                  <a:cubicBezTo>
                    <a:pt x="579" y="430"/>
                    <a:pt x="579" y="431"/>
                    <a:pt x="580" y="431"/>
                  </a:cubicBezTo>
                  <a:cubicBezTo>
                    <a:pt x="581" y="433"/>
                    <a:pt x="581" y="433"/>
                    <a:pt x="581" y="433"/>
                  </a:cubicBezTo>
                  <a:cubicBezTo>
                    <a:pt x="582" y="436"/>
                    <a:pt x="584" y="439"/>
                    <a:pt x="585" y="442"/>
                  </a:cubicBezTo>
                  <a:cubicBezTo>
                    <a:pt x="586" y="443"/>
                    <a:pt x="588" y="446"/>
                    <a:pt x="588" y="448"/>
                  </a:cubicBezTo>
                  <a:cubicBezTo>
                    <a:pt x="589" y="449"/>
                    <a:pt x="589" y="450"/>
                    <a:pt x="589" y="451"/>
                  </a:cubicBezTo>
                  <a:close/>
                  <a:moveTo>
                    <a:pt x="594" y="406"/>
                  </a:moveTo>
                  <a:cubicBezTo>
                    <a:pt x="593" y="406"/>
                    <a:pt x="593" y="405"/>
                    <a:pt x="592" y="405"/>
                  </a:cubicBezTo>
                  <a:cubicBezTo>
                    <a:pt x="591" y="404"/>
                    <a:pt x="590" y="403"/>
                    <a:pt x="590" y="402"/>
                  </a:cubicBezTo>
                  <a:cubicBezTo>
                    <a:pt x="589" y="401"/>
                    <a:pt x="589" y="401"/>
                    <a:pt x="589" y="401"/>
                  </a:cubicBezTo>
                  <a:cubicBezTo>
                    <a:pt x="589" y="401"/>
                    <a:pt x="589" y="401"/>
                    <a:pt x="589" y="401"/>
                  </a:cubicBezTo>
                  <a:cubicBezTo>
                    <a:pt x="587" y="398"/>
                    <a:pt x="585" y="394"/>
                    <a:pt x="583" y="390"/>
                  </a:cubicBezTo>
                  <a:cubicBezTo>
                    <a:pt x="583" y="390"/>
                    <a:pt x="583" y="390"/>
                    <a:pt x="583" y="390"/>
                  </a:cubicBezTo>
                  <a:cubicBezTo>
                    <a:pt x="582" y="389"/>
                    <a:pt x="582" y="389"/>
                    <a:pt x="582" y="389"/>
                  </a:cubicBezTo>
                  <a:cubicBezTo>
                    <a:pt x="582" y="388"/>
                    <a:pt x="582" y="387"/>
                    <a:pt x="582" y="386"/>
                  </a:cubicBezTo>
                  <a:cubicBezTo>
                    <a:pt x="582" y="385"/>
                    <a:pt x="582" y="385"/>
                    <a:pt x="583" y="384"/>
                  </a:cubicBezTo>
                  <a:cubicBezTo>
                    <a:pt x="584" y="383"/>
                    <a:pt x="585" y="383"/>
                    <a:pt x="586" y="383"/>
                  </a:cubicBezTo>
                  <a:cubicBezTo>
                    <a:pt x="588" y="382"/>
                    <a:pt x="589" y="382"/>
                    <a:pt x="591" y="382"/>
                  </a:cubicBezTo>
                  <a:cubicBezTo>
                    <a:pt x="591" y="382"/>
                    <a:pt x="591" y="382"/>
                    <a:pt x="591" y="382"/>
                  </a:cubicBezTo>
                  <a:cubicBezTo>
                    <a:pt x="594" y="382"/>
                    <a:pt x="598" y="382"/>
                    <a:pt x="600" y="382"/>
                  </a:cubicBezTo>
                  <a:cubicBezTo>
                    <a:pt x="609" y="382"/>
                    <a:pt x="623" y="380"/>
                    <a:pt x="629" y="389"/>
                  </a:cubicBezTo>
                  <a:cubicBezTo>
                    <a:pt x="631" y="392"/>
                    <a:pt x="633" y="394"/>
                    <a:pt x="635" y="397"/>
                  </a:cubicBezTo>
                  <a:cubicBezTo>
                    <a:pt x="636" y="399"/>
                    <a:pt x="637" y="401"/>
                    <a:pt x="638" y="402"/>
                  </a:cubicBezTo>
                  <a:cubicBezTo>
                    <a:pt x="639" y="403"/>
                    <a:pt x="639" y="404"/>
                    <a:pt x="639" y="405"/>
                  </a:cubicBezTo>
                  <a:cubicBezTo>
                    <a:pt x="639" y="405"/>
                    <a:pt x="639" y="406"/>
                    <a:pt x="639" y="406"/>
                  </a:cubicBezTo>
                  <a:cubicBezTo>
                    <a:pt x="639" y="407"/>
                    <a:pt x="638" y="407"/>
                    <a:pt x="638" y="407"/>
                  </a:cubicBezTo>
                  <a:cubicBezTo>
                    <a:pt x="638" y="407"/>
                    <a:pt x="638" y="407"/>
                    <a:pt x="638" y="407"/>
                  </a:cubicBezTo>
                  <a:cubicBezTo>
                    <a:pt x="638" y="407"/>
                    <a:pt x="638" y="407"/>
                    <a:pt x="638" y="407"/>
                  </a:cubicBezTo>
                  <a:cubicBezTo>
                    <a:pt x="638" y="408"/>
                    <a:pt x="638" y="408"/>
                    <a:pt x="637" y="408"/>
                  </a:cubicBezTo>
                  <a:cubicBezTo>
                    <a:pt x="637" y="408"/>
                    <a:pt x="637" y="408"/>
                    <a:pt x="637" y="408"/>
                  </a:cubicBezTo>
                  <a:cubicBezTo>
                    <a:pt x="637" y="408"/>
                    <a:pt x="637" y="408"/>
                    <a:pt x="636" y="408"/>
                  </a:cubicBezTo>
                  <a:cubicBezTo>
                    <a:pt x="636" y="408"/>
                    <a:pt x="635" y="409"/>
                    <a:pt x="635" y="409"/>
                  </a:cubicBezTo>
                  <a:cubicBezTo>
                    <a:pt x="635" y="409"/>
                    <a:pt x="635" y="409"/>
                    <a:pt x="635" y="409"/>
                  </a:cubicBezTo>
                  <a:cubicBezTo>
                    <a:pt x="635" y="409"/>
                    <a:pt x="635" y="409"/>
                    <a:pt x="635" y="409"/>
                  </a:cubicBezTo>
                  <a:cubicBezTo>
                    <a:pt x="631" y="410"/>
                    <a:pt x="625" y="410"/>
                    <a:pt x="621" y="410"/>
                  </a:cubicBezTo>
                  <a:cubicBezTo>
                    <a:pt x="616" y="410"/>
                    <a:pt x="611" y="410"/>
                    <a:pt x="607" y="410"/>
                  </a:cubicBezTo>
                  <a:cubicBezTo>
                    <a:pt x="602" y="410"/>
                    <a:pt x="598" y="408"/>
                    <a:pt x="594" y="406"/>
                  </a:cubicBezTo>
                  <a:close/>
                  <a:moveTo>
                    <a:pt x="670" y="454"/>
                  </a:moveTo>
                  <a:cubicBezTo>
                    <a:pt x="670" y="454"/>
                    <a:pt x="670" y="454"/>
                    <a:pt x="670" y="454"/>
                  </a:cubicBezTo>
                  <a:cubicBezTo>
                    <a:pt x="669" y="455"/>
                    <a:pt x="668" y="456"/>
                    <a:pt x="666" y="456"/>
                  </a:cubicBezTo>
                  <a:cubicBezTo>
                    <a:pt x="665" y="457"/>
                    <a:pt x="664" y="457"/>
                    <a:pt x="662" y="457"/>
                  </a:cubicBezTo>
                  <a:cubicBezTo>
                    <a:pt x="660" y="457"/>
                    <a:pt x="660" y="457"/>
                    <a:pt x="660" y="457"/>
                  </a:cubicBezTo>
                  <a:cubicBezTo>
                    <a:pt x="660" y="457"/>
                    <a:pt x="660" y="457"/>
                    <a:pt x="660" y="457"/>
                  </a:cubicBezTo>
                  <a:cubicBezTo>
                    <a:pt x="651" y="457"/>
                    <a:pt x="643" y="457"/>
                    <a:pt x="635" y="457"/>
                  </a:cubicBezTo>
                  <a:cubicBezTo>
                    <a:pt x="634" y="457"/>
                    <a:pt x="633" y="457"/>
                    <a:pt x="632" y="457"/>
                  </a:cubicBezTo>
                  <a:cubicBezTo>
                    <a:pt x="632" y="457"/>
                    <a:pt x="632" y="457"/>
                    <a:pt x="632" y="457"/>
                  </a:cubicBezTo>
                  <a:cubicBezTo>
                    <a:pt x="626" y="456"/>
                    <a:pt x="620" y="454"/>
                    <a:pt x="616" y="449"/>
                  </a:cubicBezTo>
                  <a:cubicBezTo>
                    <a:pt x="616" y="449"/>
                    <a:pt x="616" y="448"/>
                    <a:pt x="615" y="448"/>
                  </a:cubicBezTo>
                  <a:cubicBezTo>
                    <a:pt x="615" y="448"/>
                    <a:pt x="615" y="448"/>
                    <a:pt x="615" y="448"/>
                  </a:cubicBezTo>
                  <a:cubicBezTo>
                    <a:pt x="615" y="448"/>
                    <a:pt x="615" y="448"/>
                    <a:pt x="615" y="448"/>
                  </a:cubicBezTo>
                  <a:cubicBezTo>
                    <a:pt x="614" y="445"/>
                    <a:pt x="612" y="441"/>
                    <a:pt x="610" y="438"/>
                  </a:cubicBezTo>
                  <a:cubicBezTo>
                    <a:pt x="609" y="436"/>
                    <a:pt x="606" y="433"/>
                    <a:pt x="606" y="430"/>
                  </a:cubicBezTo>
                  <a:cubicBezTo>
                    <a:pt x="606" y="430"/>
                    <a:pt x="606" y="430"/>
                    <a:pt x="606" y="430"/>
                  </a:cubicBezTo>
                  <a:cubicBezTo>
                    <a:pt x="605" y="429"/>
                    <a:pt x="605" y="429"/>
                    <a:pt x="605" y="429"/>
                  </a:cubicBezTo>
                  <a:cubicBezTo>
                    <a:pt x="605" y="426"/>
                    <a:pt x="607" y="425"/>
                    <a:pt x="610" y="424"/>
                  </a:cubicBezTo>
                  <a:cubicBezTo>
                    <a:pt x="610" y="424"/>
                    <a:pt x="610" y="424"/>
                    <a:pt x="610" y="424"/>
                  </a:cubicBezTo>
                  <a:cubicBezTo>
                    <a:pt x="610" y="424"/>
                    <a:pt x="610" y="424"/>
                    <a:pt x="610" y="424"/>
                  </a:cubicBezTo>
                  <a:cubicBezTo>
                    <a:pt x="610" y="424"/>
                    <a:pt x="610" y="424"/>
                    <a:pt x="611" y="423"/>
                  </a:cubicBezTo>
                  <a:cubicBezTo>
                    <a:pt x="612" y="423"/>
                    <a:pt x="613" y="423"/>
                    <a:pt x="615" y="423"/>
                  </a:cubicBezTo>
                  <a:cubicBezTo>
                    <a:pt x="631" y="423"/>
                    <a:pt x="631" y="423"/>
                    <a:pt x="631" y="423"/>
                  </a:cubicBezTo>
                  <a:cubicBezTo>
                    <a:pt x="634" y="423"/>
                    <a:pt x="637" y="423"/>
                    <a:pt x="639" y="423"/>
                  </a:cubicBezTo>
                  <a:cubicBezTo>
                    <a:pt x="639" y="423"/>
                    <a:pt x="639" y="423"/>
                    <a:pt x="639" y="423"/>
                  </a:cubicBezTo>
                  <a:cubicBezTo>
                    <a:pt x="639" y="423"/>
                    <a:pt x="639" y="423"/>
                    <a:pt x="640" y="423"/>
                  </a:cubicBezTo>
                  <a:cubicBezTo>
                    <a:pt x="640" y="423"/>
                    <a:pt x="641" y="423"/>
                    <a:pt x="642" y="423"/>
                  </a:cubicBezTo>
                  <a:cubicBezTo>
                    <a:pt x="642" y="423"/>
                    <a:pt x="642" y="423"/>
                    <a:pt x="642" y="423"/>
                  </a:cubicBezTo>
                  <a:cubicBezTo>
                    <a:pt x="647" y="424"/>
                    <a:pt x="653" y="426"/>
                    <a:pt x="656" y="429"/>
                  </a:cubicBezTo>
                  <a:cubicBezTo>
                    <a:pt x="657" y="429"/>
                    <a:pt x="657" y="430"/>
                    <a:pt x="657" y="430"/>
                  </a:cubicBezTo>
                  <a:cubicBezTo>
                    <a:pt x="657" y="430"/>
                    <a:pt x="657" y="430"/>
                    <a:pt x="657" y="431"/>
                  </a:cubicBezTo>
                  <a:cubicBezTo>
                    <a:pt x="658" y="431"/>
                    <a:pt x="658" y="431"/>
                    <a:pt x="658" y="431"/>
                  </a:cubicBezTo>
                  <a:cubicBezTo>
                    <a:pt x="658" y="431"/>
                    <a:pt x="658" y="431"/>
                    <a:pt x="658" y="431"/>
                  </a:cubicBezTo>
                  <a:cubicBezTo>
                    <a:pt x="659" y="432"/>
                    <a:pt x="659" y="432"/>
                    <a:pt x="659" y="432"/>
                  </a:cubicBezTo>
                  <a:cubicBezTo>
                    <a:pt x="660" y="434"/>
                    <a:pt x="662" y="436"/>
                    <a:pt x="663" y="439"/>
                  </a:cubicBezTo>
                  <a:cubicBezTo>
                    <a:pt x="663" y="439"/>
                    <a:pt x="663" y="439"/>
                    <a:pt x="663" y="439"/>
                  </a:cubicBezTo>
                  <a:cubicBezTo>
                    <a:pt x="665" y="442"/>
                    <a:pt x="668" y="445"/>
                    <a:pt x="670" y="449"/>
                  </a:cubicBezTo>
                  <a:cubicBezTo>
                    <a:pt x="670" y="449"/>
                    <a:pt x="670" y="449"/>
                    <a:pt x="670" y="449"/>
                  </a:cubicBezTo>
                  <a:cubicBezTo>
                    <a:pt x="670" y="449"/>
                    <a:pt x="670" y="449"/>
                    <a:pt x="670" y="449"/>
                  </a:cubicBezTo>
                  <a:cubicBezTo>
                    <a:pt x="671" y="451"/>
                    <a:pt x="671" y="453"/>
                    <a:pt x="670" y="454"/>
                  </a:cubicBezTo>
                  <a:close/>
                  <a:moveTo>
                    <a:pt x="729" y="79"/>
                  </a:moveTo>
                  <a:cubicBezTo>
                    <a:pt x="753" y="103"/>
                    <a:pt x="766" y="136"/>
                    <a:pt x="766" y="170"/>
                  </a:cubicBezTo>
                  <a:cubicBezTo>
                    <a:pt x="766" y="204"/>
                    <a:pt x="753" y="237"/>
                    <a:pt x="729" y="261"/>
                  </a:cubicBezTo>
                  <a:cubicBezTo>
                    <a:pt x="757" y="248"/>
                    <a:pt x="782" y="212"/>
                    <a:pt x="782" y="170"/>
                  </a:cubicBezTo>
                  <a:cubicBezTo>
                    <a:pt x="782" y="127"/>
                    <a:pt x="757" y="92"/>
                    <a:pt x="729" y="79"/>
                  </a:cubicBezTo>
                  <a:close/>
                  <a:moveTo>
                    <a:pt x="53" y="79"/>
                  </a:moveTo>
                  <a:cubicBezTo>
                    <a:pt x="26" y="92"/>
                    <a:pt x="0" y="127"/>
                    <a:pt x="0" y="170"/>
                  </a:cubicBezTo>
                  <a:cubicBezTo>
                    <a:pt x="0" y="212"/>
                    <a:pt x="26" y="248"/>
                    <a:pt x="53" y="261"/>
                  </a:cubicBezTo>
                  <a:cubicBezTo>
                    <a:pt x="30" y="237"/>
                    <a:pt x="16" y="204"/>
                    <a:pt x="16" y="170"/>
                  </a:cubicBezTo>
                  <a:cubicBezTo>
                    <a:pt x="16" y="136"/>
                    <a:pt x="30" y="103"/>
                    <a:pt x="53" y="79"/>
                  </a:cubicBezTo>
                  <a:close/>
                </a:path>
              </a:pathLst>
            </a:custGeom>
            <a:solidFill>
              <a:schemeClr val="accent1"/>
            </a:solidFill>
            <a:ln>
              <a:noFill/>
            </a:ln>
          </p:spPr>
          <p:txBody>
            <a:bodyPr vert="horz" wrap="square" lIns="121920" tIns="60960" rIns="121920" bIns="60960" numCol="1" anchor="t" anchorCtr="0" compatLnSpc="1"/>
            <a:lstStyle/>
            <a:p>
              <a:endParaRPr lang="en-GB" sz="2400"/>
            </a:p>
          </p:txBody>
        </p:sp>
        <p:sp>
          <p:nvSpPr>
            <p:cNvPr id="224" name="Freeform 73"/>
            <p:cNvSpPr>
              <a:spLocks noEditPoints="1"/>
            </p:cNvSpPr>
            <p:nvPr/>
          </p:nvSpPr>
          <p:spPr bwMode="auto">
            <a:xfrm>
              <a:off x="14244" y="2043"/>
              <a:ext cx="404" cy="755"/>
            </a:xfrm>
            <a:custGeom>
              <a:avLst/>
              <a:gdLst>
                <a:gd name="T0" fmla="*/ 81 w 96"/>
                <a:gd name="T1" fmla="*/ 0 h 180"/>
                <a:gd name="T2" fmla="*/ 15 w 96"/>
                <a:gd name="T3" fmla="*/ 0 h 180"/>
                <a:gd name="T4" fmla="*/ 0 w 96"/>
                <a:gd name="T5" fmla="*/ 15 h 180"/>
                <a:gd name="T6" fmla="*/ 0 w 96"/>
                <a:gd name="T7" fmla="*/ 165 h 180"/>
                <a:gd name="T8" fmla="*/ 15 w 96"/>
                <a:gd name="T9" fmla="*/ 180 h 180"/>
                <a:gd name="T10" fmla="*/ 81 w 96"/>
                <a:gd name="T11" fmla="*/ 180 h 180"/>
                <a:gd name="T12" fmla="*/ 96 w 96"/>
                <a:gd name="T13" fmla="*/ 165 h 180"/>
                <a:gd name="T14" fmla="*/ 96 w 96"/>
                <a:gd name="T15" fmla="*/ 15 h 180"/>
                <a:gd name="T16" fmla="*/ 81 w 96"/>
                <a:gd name="T17" fmla="*/ 0 h 180"/>
                <a:gd name="T18" fmla="*/ 39 w 96"/>
                <a:gd name="T19" fmla="*/ 12 h 180"/>
                <a:gd name="T20" fmla="*/ 57 w 96"/>
                <a:gd name="T21" fmla="*/ 12 h 180"/>
                <a:gd name="T22" fmla="*/ 60 w 96"/>
                <a:gd name="T23" fmla="*/ 15 h 180"/>
                <a:gd name="T24" fmla="*/ 57 w 96"/>
                <a:gd name="T25" fmla="*/ 18 h 180"/>
                <a:gd name="T26" fmla="*/ 39 w 96"/>
                <a:gd name="T27" fmla="*/ 18 h 180"/>
                <a:gd name="T28" fmla="*/ 36 w 96"/>
                <a:gd name="T29" fmla="*/ 15 h 180"/>
                <a:gd name="T30" fmla="*/ 39 w 96"/>
                <a:gd name="T31" fmla="*/ 12 h 180"/>
                <a:gd name="T32" fmla="*/ 48 w 96"/>
                <a:gd name="T33" fmla="*/ 174 h 180"/>
                <a:gd name="T34" fmla="*/ 39 w 96"/>
                <a:gd name="T35" fmla="*/ 165 h 180"/>
                <a:gd name="T36" fmla="*/ 48 w 96"/>
                <a:gd name="T37" fmla="*/ 156 h 180"/>
                <a:gd name="T38" fmla="*/ 57 w 96"/>
                <a:gd name="T39" fmla="*/ 165 h 180"/>
                <a:gd name="T40" fmla="*/ 48 w 96"/>
                <a:gd name="T41" fmla="*/ 174 h 180"/>
                <a:gd name="T42" fmla="*/ 90 w 96"/>
                <a:gd name="T43" fmla="*/ 150 h 180"/>
                <a:gd name="T44" fmla="*/ 6 w 96"/>
                <a:gd name="T45" fmla="*/ 150 h 180"/>
                <a:gd name="T46" fmla="*/ 6 w 96"/>
                <a:gd name="T47" fmla="*/ 30 h 180"/>
                <a:gd name="T48" fmla="*/ 90 w 96"/>
                <a:gd name="T49" fmla="*/ 30 h 180"/>
                <a:gd name="T50" fmla="*/ 90 w 96"/>
                <a:gd name="T51" fmla="*/ 15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180">
                  <a:moveTo>
                    <a:pt x="81" y="0"/>
                  </a:moveTo>
                  <a:cubicBezTo>
                    <a:pt x="15" y="0"/>
                    <a:pt x="15" y="0"/>
                    <a:pt x="15" y="0"/>
                  </a:cubicBezTo>
                  <a:cubicBezTo>
                    <a:pt x="7" y="0"/>
                    <a:pt x="0" y="7"/>
                    <a:pt x="0" y="15"/>
                  </a:cubicBezTo>
                  <a:cubicBezTo>
                    <a:pt x="0" y="165"/>
                    <a:pt x="0" y="165"/>
                    <a:pt x="0" y="165"/>
                  </a:cubicBezTo>
                  <a:cubicBezTo>
                    <a:pt x="0" y="173"/>
                    <a:pt x="7" y="180"/>
                    <a:pt x="15" y="180"/>
                  </a:cubicBezTo>
                  <a:cubicBezTo>
                    <a:pt x="81" y="180"/>
                    <a:pt x="81" y="180"/>
                    <a:pt x="81" y="180"/>
                  </a:cubicBezTo>
                  <a:cubicBezTo>
                    <a:pt x="89" y="180"/>
                    <a:pt x="96" y="173"/>
                    <a:pt x="96" y="165"/>
                  </a:cubicBezTo>
                  <a:cubicBezTo>
                    <a:pt x="96" y="15"/>
                    <a:pt x="96" y="15"/>
                    <a:pt x="96" y="15"/>
                  </a:cubicBezTo>
                  <a:cubicBezTo>
                    <a:pt x="96" y="7"/>
                    <a:pt x="89" y="0"/>
                    <a:pt x="81" y="0"/>
                  </a:cubicBezTo>
                  <a:moveTo>
                    <a:pt x="39" y="12"/>
                  </a:moveTo>
                  <a:cubicBezTo>
                    <a:pt x="57" y="12"/>
                    <a:pt x="57" y="12"/>
                    <a:pt x="57" y="12"/>
                  </a:cubicBezTo>
                  <a:cubicBezTo>
                    <a:pt x="59" y="12"/>
                    <a:pt x="60" y="13"/>
                    <a:pt x="60" y="15"/>
                  </a:cubicBezTo>
                  <a:cubicBezTo>
                    <a:pt x="60" y="17"/>
                    <a:pt x="59" y="18"/>
                    <a:pt x="57" y="18"/>
                  </a:cubicBezTo>
                  <a:cubicBezTo>
                    <a:pt x="39" y="18"/>
                    <a:pt x="39" y="18"/>
                    <a:pt x="39" y="18"/>
                  </a:cubicBezTo>
                  <a:cubicBezTo>
                    <a:pt x="37" y="18"/>
                    <a:pt x="36" y="17"/>
                    <a:pt x="36" y="15"/>
                  </a:cubicBezTo>
                  <a:cubicBezTo>
                    <a:pt x="36" y="13"/>
                    <a:pt x="37" y="12"/>
                    <a:pt x="39" y="12"/>
                  </a:cubicBezTo>
                  <a:moveTo>
                    <a:pt x="48" y="174"/>
                  </a:moveTo>
                  <a:cubicBezTo>
                    <a:pt x="43" y="174"/>
                    <a:pt x="39" y="170"/>
                    <a:pt x="39" y="165"/>
                  </a:cubicBezTo>
                  <a:cubicBezTo>
                    <a:pt x="39" y="160"/>
                    <a:pt x="43" y="156"/>
                    <a:pt x="48" y="156"/>
                  </a:cubicBezTo>
                  <a:cubicBezTo>
                    <a:pt x="53" y="156"/>
                    <a:pt x="57" y="160"/>
                    <a:pt x="57" y="165"/>
                  </a:cubicBezTo>
                  <a:cubicBezTo>
                    <a:pt x="57" y="170"/>
                    <a:pt x="53" y="174"/>
                    <a:pt x="48" y="174"/>
                  </a:cubicBezTo>
                  <a:moveTo>
                    <a:pt x="90" y="150"/>
                  </a:moveTo>
                  <a:cubicBezTo>
                    <a:pt x="6" y="150"/>
                    <a:pt x="6" y="150"/>
                    <a:pt x="6" y="150"/>
                  </a:cubicBezTo>
                  <a:cubicBezTo>
                    <a:pt x="6" y="30"/>
                    <a:pt x="6" y="30"/>
                    <a:pt x="6" y="30"/>
                  </a:cubicBezTo>
                  <a:cubicBezTo>
                    <a:pt x="90" y="30"/>
                    <a:pt x="90" y="30"/>
                    <a:pt x="90" y="30"/>
                  </a:cubicBezTo>
                  <a:lnTo>
                    <a:pt x="90" y="15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pic>
          <p:nvPicPr>
            <p:cNvPr id="238" name="Picture 7"/>
            <p:cNvPicPr>
              <a:picLocks noChangeAspect="1" noChangeArrowheads="1"/>
            </p:cNvPicPr>
            <p:nvPr/>
          </p:nvPicPr>
          <p:blipFill>
            <a:blip r:embed="rId1" cstate="print">
              <a:duotone>
                <a:schemeClr val="accent1">
                  <a:shade val="45000"/>
                  <a:satMod val="135000"/>
                </a:schemeClr>
                <a:prstClr val="white"/>
              </a:duotone>
              <a:extLst>
                <a:ext uri="{BEBA8EAE-BF5A-486C-A8C5-ECC9F3942E4B}">
                  <a14:imgProps xmlns:a14="http://schemas.microsoft.com/office/drawing/2010/main">
                    <a14:imgLayer r:embed="rId2">
                      <a14:imgEffect>
                        <a14:backgroundRemoval t="758" b="96591" l="9932" r="96918"/>
                      </a14:imgEffect>
                    </a14:imgLayer>
                  </a14:imgProps>
                </a:ext>
                <a:ext uri="{28A0092B-C50C-407E-A947-70E740481C1C}">
                  <a14:useLocalDpi xmlns:a14="http://schemas.microsoft.com/office/drawing/2010/main" val="0"/>
                </a:ext>
              </a:extLst>
            </a:blip>
            <a:srcRect/>
            <a:stretch>
              <a:fillRect/>
            </a:stretch>
          </p:blipFill>
          <p:spPr bwMode="auto">
            <a:xfrm>
              <a:off x="13126" y="2111"/>
              <a:ext cx="665" cy="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9" name="Picture 5"/>
            <p:cNvPicPr>
              <a:picLocks noChangeAspect="1" noChangeArrowheads="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3226" b="93190" l="10000" r="95172"/>
                      </a14:imgEffect>
                    </a14:imgLayer>
                  </a14:imgProps>
                </a:ext>
                <a:ext uri="{28A0092B-C50C-407E-A947-70E740481C1C}">
                  <a14:useLocalDpi xmlns:a14="http://schemas.microsoft.com/office/drawing/2010/main" val="0"/>
                </a:ext>
              </a:extLst>
            </a:blip>
            <a:srcRect/>
            <a:stretch>
              <a:fillRect/>
            </a:stretch>
          </p:blipFill>
          <p:spPr bwMode="auto">
            <a:xfrm>
              <a:off x="15141" y="2111"/>
              <a:ext cx="713" cy="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组合 11"/>
            <p:cNvGrpSpPr/>
            <p:nvPr/>
          </p:nvGrpSpPr>
          <p:grpSpPr>
            <a:xfrm>
              <a:off x="3779" y="2140"/>
              <a:ext cx="5161" cy="507"/>
              <a:chOff x="1509719" y="753003"/>
              <a:chExt cx="2722457" cy="265569"/>
            </a:xfrm>
          </p:grpSpPr>
          <p:pic>
            <p:nvPicPr>
              <p:cNvPr id="257" name="图片 256"/>
              <p:cNvPicPr/>
              <p:nvPr/>
            </p:nvPicPr>
            <p:blipFill>
              <a:blip r:embed="rId5" cstate="print">
                <a:extLst>
                  <a:ext uri="{28A0092B-C50C-407E-A947-70E740481C1C}">
                    <a14:useLocalDpi xmlns:a14="http://schemas.microsoft.com/office/drawing/2010/main" val="0"/>
                  </a:ext>
                </a:extLst>
              </a:blip>
              <a:stretch>
                <a:fillRect/>
              </a:stretch>
            </p:blipFill>
            <p:spPr>
              <a:xfrm>
                <a:off x="2000520" y="753003"/>
                <a:ext cx="265569" cy="26556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8" name="图片 257"/>
              <p:cNvPicPr/>
              <p:nvPr/>
            </p:nvPicPr>
            <p:blipFill>
              <a:blip r:embed="rId6" cstate="print"/>
              <a:stretch>
                <a:fillRect/>
              </a:stretch>
            </p:blipFill>
            <p:spPr>
              <a:xfrm>
                <a:off x="2983564" y="753003"/>
                <a:ext cx="265569" cy="26556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9" name="图片 258"/>
              <p:cNvPicPr/>
              <p:nvPr/>
            </p:nvPicPr>
            <p:blipFill>
              <a:blip r:embed="rId7" cstate="print"/>
              <a:stretch>
                <a:fillRect/>
              </a:stretch>
            </p:blipFill>
            <p:spPr>
              <a:xfrm>
                <a:off x="2492042" y="753003"/>
                <a:ext cx="265569" cy="26556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0" name="图片 259"/>
              <p:cNvPicPr/>
              <p:nvPr/>
            </p:nvPicPr>
            <p:blipFill rotWithShape="1">
              <a:blip r:embed="rId8" cstate="print"/>
              <a:srcRect l="26933" t="14119" r="27026" b="59996"/>
              <a:stretch>
                <a:fillRect/>
              </a:stretch>
            </p:blipFill>
            <p:spPr>
              <a:xfrm>
                <a:off x="1509719" y="753003"/>
                <a:ext cx="265569" cy="26556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314" name="Picture 2"/>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75086" y="753003"/>
                <a:ext cx="265569" cy="265569"/>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3315" name="Picture 3"/>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66607" y="753003"/>
                <a:ext cx="265569" cy="265569"/>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grpSp>
        <p:grpSp>
          <p:nvGrpSpPr>
            <p:cNvPr id="108" name="组合 107"/>
            <p:cNvGrpSpPr/>
            <p:nvPr/>
          </p:nvGrpSpPr>
          <p:grpSpPr>
            <a:xfrm>
              <a:off x="3688" y="3058"/>
              <a:ext cx="12798" cy="287"/>
              <a:chOff x="1322664" y="1203597"/>
              <a:chExt cx="6924005" cy="155270"/>
            </a:xfrm>
          </p:grpSpPr>
          <p:sp>
            <p:nvSpPr>
              <p:cNvPr id="216" name="AutoShape 48"/>
              <p:cNvSpPr>
                <a:spLocks noChangeArrowheads="1"/>
              </p:cNvSpPr>
              <p:nvPr/>
            </p:nvSpPr>
            <p:spPr bwMode="auto">
              <a:xfrm>
                <a:off x="1356078" y="1203598"/>
                <a:ext cx="540623" cy="137479"/>
              </a:xfrm>
              <a:prstGeom prst="flowChartAlternateProcess">
                <a:avLst/>
              </a:prstGeom>
              <a:noFill/>
              <a:ln>
                <a:noFill/>
              </a:ln>
              <a:effectLst/>
            </p:spPr>
            <p:txBody>
              <a:bodyPr lIns="0" tIns="0" rIns="0" bIns="0" anchor="ctr" anchorCtr="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400"/>
                <a:r>
                  <a:rPr lang="zh-CN" altLang="en-US" sz="1065" b="1" dirty="0">
                    <a:solidFill>
                      <a:schemeClr val="bg1">
                        <a:lumMod val="50000"/>
                      </a:schemeClr>
                    </a:solidFill>
                    <a:latin typeface="微软雅黑" panose="020B0503020204020204" charset="-122"/>
                    <a:ea typeface="微软雅黑" panose="020B0503020204020204" charset="-122"/>
                  </a:rPr>
                  <a:t>高管</a:t>
                </a:r>
                <a:endParaRPr lang="zh-CN" altLang="en-US" sz="1065" b="1" dirty="0">
                  <a:solidFill>
                    <a:schemeClr val="bg1">
                      <a:lumMod val="50000"/>
                    </a:schemeClr>
                  </a:solidFill>
                  <a:latin typeface="微软雅黑" panose="020B0503020204020204" charset="-122"/>
                  <a:ea typeface="微软雅黑" panose="020B0503020204020204" charset="-122"/>
                </a:endParaRPr>
              </a:p>
            </p:txBody>
          </p:sp>
          <p:pic>
            <p:nvPicPr>
              <p:cNvPr id="218" name="图片 217"/>
              <p:cNvPicPr>
                <a:picLocks noChangeAspect="1"/>
              </p:cNvPicPr>
              <p:nvPr/>
            </p:nvPicPr>
            <p:blipFill rotWithShape="1">
              <a:blip r:embed="rId11" cstate="print">
                <a:extLst>
                  <a:ext uri="{28A0092B-C50C-407E-A947-70E740481C1C}">
                    <a14:useLocalDpi xmlns:a14="http://schemas.microsoft.com/office/drawing/2010/main" val="0"/>
                  </a:ext>
                </a:extLst>
              </a:blip>
              <a:srcRect l="20034" r="62339" b="78179"/>
              <a:stretch>
                <a:fillRect/>
              </a:stretch>
            </p:blipFill>
            <p:spPr>
              <a:xfrm>
                <a:off x="2054542" y="1204971"/>
                <a:ext cx="157260" cy="134732"/>
              </a:xfrm>
              <a:prstGeom prst="rect">
                <a:avLst/>
              </a:prstGeom>
            </p:spPr>
          </p:pic>
          <p:pic>
            <p:nvPicPr>
              <p:cNvPr id="219" name="图片 218"/>
              <p:cNvPicPr>
                <a:picLocks noChangeAspect="1"/>
              </p:cNvPicPr>
              <p:nvPr/>
            </p:nvPicPr>
            <p:blipFill rotWithShape="1">
              <a:blip r:embed="rId12" cstate="print">
                <a:extLst>
                  <a:ext uri="{28A0092B-C50C-407E-A947-70E740481C1C}">
                    <a14:useLocalDpi xmlns:a14="http://schemas.microsoft.com/office/drawing/2010/main" val="0"/>
                  </a:ext>
                </a:extLst>
              </a:blip>
              <a:srcRect l="61975" r="20398" b="78179"/>
              <a:stretch>
                <a:fillRect/>
              </a:stretch>
            </p:blipFill>
            <p:spPr>
              <a:xfrm>
                <a:off x="3025001" y="1204971"/>
                <a:ext cx="157260" cy="134732"/>
              </a:xfrm>
              <a:prstGeom prst="rect">
                <a:avLst/>
              </a:prstGeom>
            </p:spPr>
          </p:pic>
          <p:pic>
            <p:nvPicPr>
              <p:cNvPr id="220" name="图片 219"/>
              <p:cNvPicPr>
                <a:picLocks noChangeAspect="1"/>
              </p:cNvPicPr>
              <p:nvPr/>
            </p:nvPicPr>
            <p:blipFill rotWithShape="1">
              <a:blip r:embed="rId13" cstate="print">
                <a:extLst>
                  <a:ext uri="{28A0092B-C50C-407E-A947-70E740481C1C}">
                    <a14:useLocalDpi xmlns:a14="http://schemas.microsoft.com/office/drawing/2010/main" val="0"/>
                  </a:ext>
                </a:extLst>
              </a:blip>
              <a:srcRect l="41327" t="25678" r="41046" b="52501"/>
              <a:stretch>
                <a:fillRect/>
              </a:stretch>
            </p:blipFill>
            <p:spPr>
              <a:xfrm>
                <a:off x="4896642" y="1204971"/>
                <a:ext cx="157260" cy="134732"/>
              </a:xfrm>
              <a:prstGeom prst="rect">
                <a:avLst/>
              </a:prstGeom>
            </p:spPr>
          </p:pic>
          <p:pic>
            <p:nvPicPr>
              <p:cNvPr id="221" name="图片 220"/>
              <p:cNvPicPr>
                <a:picLocks noChangeAspect="1"/>
              </p:cNvPicPr>
              <p:nvPr/>
            </p:nvPicPr>
            <p:blipFill rotWithShape="1">
              <a:blip r:embed="rId14" cstate="print">
                <a:extLst>
                  <a:ext uri="{28A0092B-C50C-407E-A947-70E740481C1C}">
                    <a14:useLocalDpi xmlns:a14="http://schemas.microsoft.com/office/drawing/2010/main" val="0"/>
                  </a:ext>
                </a:extLst>
              </a:blip>
              <a:srcRect l="41327" t="52015" r="41046" b="26164"/>
              <a:stretch>
                <a:fillRect/>
              </a:stretch>
            </p:blipFill>
            <p:spPr>
              <a:xfrm>
                <a:off x="1322664" y="1204971"/>
                <a:ext cx="157260" cy="134732"/>
              </a:xfrm>
              <a:prstGeom prst="rect">
                <a:avLst/>
              </a:prstGeom>
            </p:spPr>
          </p:pic>
          <p:pic>
            <p:nvPicPr>
              <p:cNvPr id="222" name="图片 221"/>
              <p:cNvPicPr>
                <a:picLocks noChangeAspect="1"/>
              </p:cNvPicPr>
              <p:nvPr/>
            </p:nvPicPr>
            <p:blipFill rotWithShape="1">
              <a:blip r:embed="rId11" cstate="print">
                <a:extLst>
                  <a:ext uri="{28A0092B-C50C-407E-A947-70E740481C1C}">
                    <a14:useLocalDpi xmlns:a14="http://schemas.microsoft.com/office/drawing/2010/main" val="0"/>
                  </a:ext>
                </a:extLst>
              </a:blip>
              <a:srcRect l="82622" t="52673" r="-249" b="25506"/>
              <a:stretch>
                <a:fillRect/>
              </a:stretch>
            </p:blipFill>
            <p:spPr>
              <a:xfrm>
                <a:off x="3947392" y="1204971"/>
                <a:ext cx="157260" cy="134732"/>
              </a:xfrm>
              <a:prstGeom prst="rect">
                <a:avLst/>
              </a:prstGeom>
            </p:spPr>
          </p:pic>
          <p:sp>
            <p:nvSpPr>
              <p:cNvPr id="261" name="AutoShape 48"/>
              <p:cNvSpPr>
                <a:spLocks noChangeArrowheads="1"/>
              </p:cNvSpPr>
              <p:nvPr/>
            </p:nvSpPr>
            <p:spPr bwMode="auto">
              <a:xfrm>
                <a:off x="2133172" y="1203598"/>
                <a:ext cx="697332" cy="137479"/>
              </a:xfrm>
              <a:prstGeom prst="flowChartAlternateProcess">
                <a:avLst/>
              </a:prstGeom>
              <a:noFill/>
              <a:ln>
                <a:noFill/>
              </a:ln>
              <a:effectLst/>
            </p:spPr>
            <p:txBody>
              <a:bodyPr lIns="0" tIns="0" rIns="0" bIns="0" anchor="ctr" anchorCtr="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400"/>
                <a:r>
                  <a:rPr lang="zh-CN" altLang="en-US" sz="1065" b="1" dirty="0">
                    <a:solidFill>
                      <a:schemeClr val="bg1">
                        <a:lumMod val="50000"/>
                      </a:schemeClr>
                    </a:solidFill>
                    <a:latin typeface="微软雅黑" panose="020B0503020204020204" charset="-122"/>
                    <a:ea typeface="微软雅黑" panose="020B0503020204020204" charset="-122"/>
                  </a:rPr>
                  <a:t>财务管理</a:t>
                </a:r>
                <a:endParaRPr lang="zh-CN" altLang="en-US" sz="1065" b="1" dirty="0">
                  <a:solidFill>
                    <a:schemeClr val="bg1">
                      <a:lumMod val="50000"/>
                    </a:schemeClr>
                  </a:solidFill>
                  <a:latin typeface="微软雅黑" panose="020B0503020204020204" charset="-122"/>
                  <a:ea typeface="微软雅黑" panose="020B0503020204020204" charset="-122"/>
                </a:endParaRPr>
              </a:p>
            </p:txBody>
          </p:sp>
          <p:sp>
            <p:nvSpPr>
              <p:cNvPr id="262" name="AutoShape 48"/>
              <p:cNvSpPr>
                <a:spLocks noChangeArrowheads="1"/>
              </p:cNvSpPr>
              <p:nvPr/>
            </p:nvSpPr>
            <p:spPr bwMode="auto">
              <a:xfrm>
                <a:off x="3231509" y="1203598"/>
                <a:ext cx="540623" cy="137479"/>
              </a:xfrm>
              <a:prstGeom prst="flowChartAlternateProcess">
                <a:avLst/>
              </a:prstGeom>
              <a:noFill/>
              <a:ln>
                <a:noFill/>
              </a:ln>
              <a:effectLst/>
            </p:spPr>
            <p:txBody>
              <a:bodyPr lIns="0" tIns="0" rIns="0" bIns="0" anchor="ctr" anchorCtr="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400"/>
                <a:r>
                  <a:rPr lang="zh-CN" altLang="en-US" sz="1065" b="1" dirty="0">
                    <a:solidFill>
                      <a:schemeClr val="bg1">
                        <a:lumMod val="50000"/>
                      </a:schemeClr>
                    </a:solidFill>
                    <a:latin typeface="微软雅黑" panose="020B0503020204020204" charset="-122"/>
                    <a:ea typeface="微软雅黑" panose="020B0503020204020204" charset="-122"/>
                  </a:rPr>
                  <a:t>资产管理</a:t>
                </a:r>
                <a:endParaRPr lang="zh-CN" altLang="en-US" sz="1065" b="1" dirty="0">
                  <a:solidFill>
                    <a:schemeClr val="bg1">
                      <a:lumMod val="50000"/>
                    </a:schemeClr>
                  </a:solidFill>
                  <a:latin typeface="微软雅黑" panose="020B0503020204020204" charset="-122"/>
                  <a:ea typeface="微软雅黑" panose="020B0503020204020204" charset="-122"/>
                </a:endParaRPr>
              </a:p>
            </p:txBody>
          </p:sp>
          <p:sp>
            <p:nvSpPr>
              <p:cNvPr id="264" name="AutoShape 48"/>
              <p:cNvSpPr>
                <a:spLocks noChangeArrowheads="1"/>
              </p:cNvSpPr>
              <p:nvPr/>
            </p:nvSpPr>
            <p:spPr bwMode="auto">
              <a:xfrm>
                <a:off x="4150014" y="1203598"/>
                <a:ext cx="540623" cy="137479"/>
              </a:xfrm>
              <a:prstGeom prst="flowChartAlternateProcess">
                <a:avLst/>
              </a:prstGeom>
              <a:noFill/>
              <a:ln>
                <a:noFill/>
              </a:ln>
              <a:effectLst/>
            </p:spPr>
            <p:txBody>
              <a:bodyPr lIns="0" tIns="0" rIns="0" bIns="0" anchor="ctr" anchorCtr="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400"/>
                <a:r>
                  <a:rPr lang="zh-CN" altLang="en-US" sz="1065" b="1" dirty="0">
                    <a:solidFill>
                      <a:schemeClr val="bg1">
                        <a:lumMod val="50000"/>
                      </a:schemeClr>
                    </a:solidFill>
                    <a:latin typeface="微软雅黑" panose="020B0503020204020204" charset="-122"/>
                    <a:ea typeface="微软雅黑" panose="020B0503020204020204" charset="-122"/>
                  </a:rPr>
                  <a:t>办公室</a:t>
                </a:r>
                <a:endParaRPr lang="zh-CN" altLang="en-US" sz="1065" b="1" dirty="0">
                  <a:solidFill>
                    <a:schemeClr val="bg1">
                      <a:lumMod val="50000"/>
                    </a:schemeClr>
                  </a:solidFill>
                  <a:latin typeface="微软雅黑" panose="020B0503020204020204" charset="-122"/>
                  <a:ea typeface="微软雅黑" panose="020B0503020204020204" charset="-122"/>
                </a:endParaRPr>
              </a:p>
            </p:txBody>
          </p:sp>
          <p:sp>
            <p:nvSpPr>
              <p:cNvPr id="266" name="AutoShape 48"/>
              <p:cNvSpPr>
                <a:spLocks noChangeArrowheads="1"/>
              </p:cNvSpPr>
              <p:nvPr/>
            </p:nvSpPr>
            <p:spPr bwMode="auto">
              <a:xfrm>
                <a:off x="5096217" y="1203598"/>
                <a:ext cx="540623" cy="137479"/>
              </a:xfrm>
              <a:prstGeom prst="flowChartAlternateProcess">
                <a:avLst/>
              </a:prstGeom>
              <a:noFill/>
              <a:ln>
                <a:noFill/>
              </a:ln>
              <a:effectLst/>
            </p:spPr>
            <p:txBody>
              <a:bodyPr lIns="0" tIns="0" rIns="0" bIns="0" anchor="ctr" anchorCtr="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400"/>
                <a:r>
                  <a:rPr lang="zh-CN" altLang="en-US" sz="1065" b="1" dirty="0">
                    <a:solidFill>
                      <a:schemeClr val="bg1">
                        <a:lumMod val="50000"/>
                      </a:schemeClr>
                    </a:solidFill>
                    <a:latin typeface="微软雅黑" panose="020B0503020204020204" charset="-122"/>
                    <a:ea typeface="微软雅黑" panose="020B0503020204020204" charset="-122"/>
                  </a:rPr>
                  <a:t>投资管理</a:t>
                </a:r>
                <a:endParaRPr lang="zh-CN" altLang="en-US" sz="1065" b="1" dirty="0">
                  <a:solidFill>
                    <a:schemeClr val="bg1">
                      <a:lumMod val="50000"/>
                    </a:schemeClr>
                  </a:solidFill>
                  <a:latin typeface="微软雅黑" panose="020B0503020204020204" charset="-122"/>
                  <a:ea typeface="微软雅黑" panose="020B0503020204020204" charset="-122"/>
                </a:endParaRPr>
              </a:p>
            </p:txBody>
          </p:sp>
          <p:pic>
            <p:nvPicPr>
              <p:cNvPr id="267" name="图片 266"/>
              <p:cNvPicPr>
                <a:picLocks noChangeAspect="1"/>
              </p:cNvPicPr>
              <p:nvPr/>
            </p:nvPicPr>
            <p:blipFill rotWithShape="1">
              <a:blip r:embed="rId11" cstate="print">
                <a:extLst>
                  <a:ext uri="{28A0092B-C50C-407E-A947-70E740481C1C}">
                    <a14:useLocalDpi xmlns:a14="http://schemas.microsoft.com/office/drawing/2010/main" val="0"/>
                  </a:ext>
                </a:extLst>
              </a:blip>
              <a:srcRect l="82622" t="52673" r="-249" b="25506"/>
              <a:stretch>
                <a:fillRect/>
              </a:stretch>
            </p:blipFill>
            <p:spPr>
              <a:xfrm>
                <a:off x="5786749" y="1204971"/>
                <a:ext cx="157260" cy="134732"/>
              </a:xfrm>
              <a:prstGeom prst="rect">
                <a:avLst/>
              </a:prstGeom>
            </p:spPr>
          </p:pic>
          <p:sp>
            <p:nvSpPr>
              <p:cNvPr id="268" name="AutoShape 48"/>
              <p:cNvSpPr>
                <a:spLocks noChangeArrowheads="1"/>
              </p:cNvSpPr>
              <p:nvPr/>
            </p:nvSpPr>
            <p:spPr bwMode="auto">
              <a:xfrm>
                <a:off x="6039949" y="1203597"/>
                <a:ext cx="755032" cy="155270"/>
              </a:xfrm>
              <a:prstGeom prst="flowChartAlternateProcess">
                <a:avLst/>
              </a:prstGeom>
              <a:noFill/>
              <a:ln>
                <a:noFill/>
              </a:ln>
              <a:effectLst/>
            </p:spPr>
            <p:txBody>
              <a:bodyPr lIns="0" tIns="0" rIns="0" bIns="0" anchor="ctr" anchorCtr="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400"/>
                <a:r>
                  <a:rPr lang="zh-CN" altLang="en-US" sz="1065" b="1" dirty="0">
                    <a:solidFill>
                      <a:schemeClr val="bg1">
                        <a:lumMod val="50000"/>
                      </a:schemeClr>
                    </a:solidFill>
                    <a:latin typeface="微软雅黑" panose="020B0503020204020204" charset="-122"/>
                    <a:ea typeface="微软雅黑" panose="020B0503020204020204" charset="-122"/>
                  </a:rPr>
                  <a:t>招商租赁管理</a:t>
                </a:r>
                <a:endParaRPr lang="zh-CN" altLang="en-US" sz="1065" b="1" dirty="0">
                  <a:solidFill>
                    <a:schemeClr val="bg1">
                      <a:lumMod val="50000"/>
                    </a:schemeClr>
                  </a:solidFill>
                  <a:latin typeface="微软雅黑" panose="020B0503020204020204" charset="-122"/>
                  <a:ea typeface="微软雅黑" panose="020B0503020204020204" charset="-122"/>
                </a:endParaRPr>
              </a:p>
            </p:txBody>
          </p:sp>
          <p:pic>
            <p:nvPicPr>
              <p:cNvPr id="269" name="图片 268"/>
              <p:cNvPicPr>
                <a:picLocks noChangeAspect="1"/>
              </p:cNvPicPr>
              <p:nvPr/>
            </p:nvPicPr>
            <p:blipFill rotWithShape="1">
              <a:blip r:embed="rId14" cstate="print">
                <a:extLst>
                  <a:ext uri="{28A0092B-C50C-407E-A947-70E740481C1C}">
                    <a14:useLocalDpi xmlns:a14="http://schemas.microsoft.com/office/drawing/2010/main" val="0"/>
                  </a:ext>
                </a:extLst>
              </a:blip>
              <a:srcRect l="41327" t="52015" r="41046" b="26164"/>
              <a:stretch>
                <a:fillRect/>
              </a:stretch>
            </p:blipFill>
            <p:spPr>
              <a:xfrm>
                <a:off x="6830119" y="1204971"/>
                <a:ext cx="157260" cy="134732"/>
              </a:xfrm>
              <a:prstGeom prst="rect">
                <a:avLst/>
              </a:prstGeom>
            </p:spPr>
          </p:pic>
          <p:sp>
            <p:nvSpPr>
              <p:cNvPr id="272" name="AutoShape 48"/>
              <p:cNvSpPr>
                <a:spLocks noChangeArrowheads="1"/>
              </p:cNvSpPr>
              <p:nvPr/>
            </p:nvSpPr>
            <p:spPr bwMode="auto">
              <a:xfrm>
                <a:off x="7020267" y="1203598"/>
                <a:ext cx="393450" cy="137479"/>
              </a:xfrm>
              <a:prstGeom prst="flowChartAlternateProcess">
                <a:avLst/>
              </a:prstGeom>
              <a:noFill/>
              <a:ln>
                <a:noFill/>
              </a:ln>
              <a:effectLst/>
            </p:spPr>
            <p:txBody>
              <a:bodyPr lIns="0" tIns="0" rIns="0" bIns="0" anchor="ctr" anchorCtr="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400"/>
                <a:r>
                  <a:rPr lang="zh-CN" altLang="en-US" sz="1065" b="1" dirty="0">
                    <a:solidFill>
                      <a:schemeClr val="bg1">
                        <a:lumMod val="50000"/>
                      </a:schemeClr>
                    </a:solidFill>
                    <a:latin typeface="微软雅黑" panose="020B0503020204020204" charset="-122"/>
                    <a:ea typeface="微软雅黑" panose="020B0503020204020204" charset="-122"/>
                  </a:rPr>
                  <a:t>使用人</a:t>
                </a:r>
                <a:endParaRPr lang="zh-CN" altLang="en-US" sz="1065" b="1" dirty="0">
                  <a:solidFill>
                    <a:schemeClr val="bg1">
                      <a:lumMod val="50000"/>
                    </a:schemeClr>
                  </a:solidFill>
                  <a:latin typeface="微软雅黑" panose="020B0503020204020204" charset="-122"/>
                  <a:ea typeface="微软雅黑" panose="020B0503020204020204" charset="-122"/>
                </a:endParaRPr>
              </a:p>
            </p:txBody>
          </p:sp>
          <p:pic>
            <p:nvPicPr>
              <p:cNvPr id="274" name="图片 273"/>
              <p:cNvPicPr>
                <a:picLocks noChangeAspect="1"/>
              </p:cNvPicPr>
              <p:nvPr/>
            </p:nvPicPr>
            <p:blipFill rotWithShape="1">
              <a:blip r:embed="rId12" cstate="print">
                <a:extLst>
                  <a:ext uri="{28A0092B-C50C-407E-A947-70E740481C1C}">
                    <a14:useLocalDpi xmlns:a14="http://schemas.microsoft.com/office/drawing/2010/main" val="0"/>
                  </a:ext>
                </a:extLst>
              </a:blip>
              <a:srcRect l="61975" r="20398" b="78179"/>
              <a:stretch>
                <a:fillRect/>
              </a:stretch>
            </p:blipFill>
            <p:spPr>
              <a:xfrm>
                <a:off x="7481401" y="1204971"/>
                <a:ext cx="157260" cy="134732"/>
              </a:xfrm>
              <a:prstGeom prst="rect">
                <a:avLst/>
              </a:prstGeom>
            </p:spPr>
          </p:pic>
          <p:sp>
            <p:nvSpPr>
              <p:cNvPr id="275" name="AutoShape 48"/>
              <p:cNvSpPr>
                <a:spLocks noChangeArrowheads="1"/>
              </p:cNvSpPr>
              <p:nvPr/>
            </p:nvSpPr>
            <p:spPr bwMode="auto">
              <a:xfrm>
                <a:off x="7614259" y="1203598"/>
                <a:ext cx="632410" cy="137479"/>
              </a:xfrm>
              <a:prstGeom prst="flowChartAlternateProcess">
                <a:avLst/>
              </a:prstGeom>
              <a:noFill/>
              <a:ln>
                <a:noFill/>
              </a:ln>
              <a:effectLst/>
            </p:spPr>
            <p:txBody>
              <a:bodyPr lIns="0" tIns="0" rIns="0" bIns="0" anchor="ctr" anchorCtr="1"/>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400"/>
                <a:r>
                  <a:rPr lang="en-US" altLang="zh-CN" sz="1065" b="1" dirty="0">
                    <a:solidFill>
                      <a:schemeClr val="bg1">
                        <a:lumMod val="50000"/>
                      </a:schemeClr>
                    </a:solidFill>
                    <a:latin typeface="微软雅黑" panose="020B0503020204020204" charset="-122"/>
                    <a:ea typeface="微软雅黑" panose="020B0503020204020204" charset="-122"/>
                  </a:rPr>
                  <a:t>......</a:t>
                </a:r>
                <a:endParaRPr lang="en-US" altLang="zh-CN" sz="1065" b="1" dirty="0">
                  <a:solidFill>
                    <a:schemeClr val="bg1">
                      <a:lumMod val="50000"/>
                    </a:schemeClr>
                  </a:solidFill>
                  <a:latin typeface="微软雅黑" panose="020B0503020204020204" charset="-122"/>
                  <a:ea typeface="微软雅黑" panose="020B0503020204020204" charset="-122"/>
                </a:endParaRPr>
              </a:p>
            </p:txBody>
          </p:sp>
        </p:grpSp>
        <p:sp>
          <p:nvSpPr>
            <p:cNvPr id="421" name="矩形 420"/>
            <p:cNvSpPr/>
            <p:nvPr/>
          </p:nvSpPr>
          <p:spPr>
            <a:xfrm>
              <a:off x="17108" y="2043"/>
              <a:ext cx="595" cy="7321"/>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noAutofit/>
            </a:bodyPr>
            <a:lstStyle/>
            <a:p>
              <a:pPr algn="ctr"/>
              <a:endParaRPr kumimoji="1" lang="zh-CN" altLang="en-US" sz="1065" dirty="0">
                <a:latin typeface="微软雅黑" panose="020B0503020204020204" charset="-122"/>
                <a:ea typeface="微软雅黑" panose="020B0503020204020204" charset="-122"/>
              </a:endParaRPr>
            </a:p>
          </p:txBody>
        </p:sp>
        <p:sp>
          <p:nvSpPr>
            <p:cNvPr id="423" name="矩形 422"/>
            <p:cNvSpPr/>
            <p:nvPr/>
          </p:nvSpPr>
          <p:spPr>
            <a:xfrm>
              <a:off x="17154" y="2272"/>
              <a:ext cx="503" cy="1440"/>
            </a:xfrm>
            <a:prstGeom prst="rect">
              <a:avLst/>
            </a:prstGeom>
          </p:spPr>
          <p:txBody>
            <a:bodyPr wrap="square">
              <a:spAutoFit/>
            </a:bodyPr>
            <a:lstStyle/>
            <a:p>
              <a:pPr algn="ctr"/>
              <a:r>
                <a:rPr kumimoji="1" lang="zh-CN" altLang="en-US" sz="1335" b="1" dirty="0">
                  <a:solidFill>
                    <a:schemeClr val="tx1">
                      <a:lumMod val="75000"/>
                      <a:lumOff val="25000"/>
                    </a:schemeClr>
                  </a:solidFill>
                  <a:latin typeface="微软雅黑" panose="020B0503020204020204" charset="-122"/>
                  <a:ea typeface="微软雅黑" panose="020B0503020204020204" charset="-122"/>
                </a:rPr>
                <a:t>安</a:t>
              </a:r>
              <a:endParaRPr kumimoji="1" lang="en-US" altLang="zh-CN" sz="1335" b="1" dirty="0">
                <a:solidFill>
                  <a:schemeClr val="tx1">
                    <a:lumMod val="75000"/>
                    <a:lumOff val="25000"/>
                  </a:schemeClr>
                </a:solidFill>
                <a:latin typeface="微软雅黑" panose="020B0503020204020204" charset="-122"/>
                <a:ea typeface="微软雅黑" panose="020B0503020204020204" charset="-122"/>
              </a:endParaRPr>
            </a:p>
            <a:p>
              <a:pPr algn="ctr"/>
              <a:r>
                <a:rPr kumimoji="1" lang="zh-CN" altLang="en-US" sz="1335" b="1" dirty="0">
                  <a:solidFill>
                    <a:schemeClr val="tx1">
                      <a:lumMod val="75000"/>
                      <a:lumOff val="25000"/>
                    </a:schemeClr>
                  </a:solidFill>
                  <a:latin typeface="微软雅黑" panose="020B0503020204020204" charset="-122"/>
                  <a:ea typeface="微软雅黑" panose="020B0503020204020204" charset="-122"/>
                </a:rPr>
                <a:t>全</a:t>
              </a:r>
              <a:endParaRPr kumimoji="1" lang="en-US" altLang="zh-CN" sz="1335" b="1" dirty="0">
                <a:solidFill>
                  <a:schemeClr val="tx1">
                    <a:lumMod val="75000"/>
                    <a:lumOff val="25000"/>
                  </a:schemeClr>
                </a:solidFill>
                <a:latin typeface="微软雅黑" panose="020B0503020204020204" charset="-122"/>
                <a:ea typeface="微软雅黑" panose="020B0503020204020204" charset="-122"/>
              </a:endParaRPr>
            </a:p>
            <a:p>
              <a:pPr algn="ctr"/>
              <a:r>
                <a:rPr kumimoji="1" lang="zh-CN" altLang="en-US" sz="1335" b="1" dirty="0">
                  <a:solidFill>
                    <a:schemeClr val="tx1">
                      <a:lumMod val="75000"/>
                      <a:lumOff val="25000"/>
                    </a:schemeClr>
                  </a:solidFill>
                  <a:latin typeface="微软雅黑" panose="020B0503020204020204" charset="-122"/>
                  <a:ea typeface="微软雅黑" panose="020B0503020204020204" charset="-122"/>
                </a:rPr>
                <a:t>体</a:t>
              </a:r>
              <a:endParaRPr kumimoji="1" lang="en-US" altLang="zh-CN" sz="1335" b="1" dirty="0">
                <a:solidFill>
                  <a:schemeClr val="tx1">
                    <a:lumMod val="75000"/>
                    <a:lumOff val="25000"/>
                  </a:schemeClr>
                </a:solidFill>
                <a:latin typeface="微软雅黑" panose="020B0503020204020204" charset="-122"/>
                <a:ea typeface="微软雅黑" panose="020B0503020204020204" charset="-122"/>
              </a:endParaRPr>
            </a:p>
            <a:p>
              <a:pPr algn="ctr"/>
              <a:r>
                <a:rPr kumimoji="1" lang="zh-CN" altLang="en-US" sz="1335" b="1" dirty="0">
                  <a:solidFill>
                    <a:schemeClr val="tx1">
                      <a:lumMod val="75000"/>
                      <a:lumOff val="25000"/>
                    </a:schemeClr>
                  </a:solidFill>
                  <a:latin typeface="微软雅黑" panose="020B0503020204020204" charset="-122"/>
                  <a:ea typeface="微软雅黑" panose="020B0503020204020204" charset="-122"/>
                </a:rPr>
                <a:t>系</a:t>
              </a:r>
              <a:endParaRPr kumimoji="1" lang="zh-CN" altLang="en-US" sz="1335" b="1" dirty="0">
                <a:solidFill>
                  <a:schemeClr val="tx1">
                    <a:lumMod val="75000"/>
                    <a:lumOff val="25000"/>
                  </a:schemeClr>
                </a:solidFill>
                <a:latin typeface="微软雅黑" panose="020B0503020204020204" charset="-122"/>
                <a:ea typeface="微软雅黑" panose="020B0503020204020204" charset="-122"/>
              </a:endParaRPr>
            </a:p>
          </p:txBody>
        </p:sp>
        <p:sp>
          <p:nvSpPr>
            <p:cNvPr id="430" name="矩形 429"/>
            <p:cNvSpPr/>
            <p:nvPr/>
          </p:nvSpPr>
          <p:spPr>
            <a:xfrm>
              <a:off x="1797" y="7994"/>
              <a:ext cx="15175" cy="77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noAutofit/>
            </a:bodyPr>
            <a:lstStyle/>
            <a:p>
              <a:r>
                <a:rPr kumimoji="1" lang="zh-CN" altLang="en-US" sz="1400" b="1" dirty="0">
                  <a:solidFill>
                    <a:srgbClr val="05B0F0"/>
                  </a:solidFill>
                  <a:latin typeface="微软雅黑" panose="020B0503020204020204" charset="-122"/>
                  <a:ea typeface="微软雅黑" panose="020B0503020204020204" charset="-122"/>
                </a:rPr>
                <a:t>三方系统集成</a:t>
              </a:r>
              <a:endParaRPr kumimoji="1" lang="zh-CN" altLang="en-US" sz="1400" b="1" dirty="0">
                <a:solidFill>
                  <a:srgbClr val="05B0F0"/>
                </a:solidFill>
                <a:latin typeface="微软雅黑" panose="020B0503020204020204" charset="-122"/>
                <a:ea typeface="微软雅黑" panose="020B0503020204020204" charset="-122"/>
              </a:endParaRPr>
            </a:p>
          </p:txBody>
        </p:sp>
        <p:sp>
          <p:nvSpPr>
            <p:cNvPr id="439" name="矩形 438"/>
            <p:cNvSpPr/>
            <p:nvPr/>
          </p:nvSpPr>
          <p:spPr>
            <a:xfrm>
              <a:off x="1196" y="7841"/>
              <a:ext cx="503" cy="1720"/>
            </a:xfrm>
            <a:prstGeom prst="rect">
              <a:avLst/>
            </a:prstGeom>
            <a:solidFill>
              <a:srgbClr val="05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kumimoji="1" lang="zh-CN" altLang="en-US" sz="1400" b="1" dirty="0">
                  <a:solidFill>
                    <a:schemeClr val="bg1"/>
                  </a:solidFill>
                  <a:latin typeface="微软雅黑" panose="020B0503020204020204" charset="-122"/>
                  <a:ea typeface="微软雅黑" panose="020B0503020204020204" charset="-122"/>
                </a:rPr>
                <a:t>业务后台</a:t>
              </a:r>
              <a:endParaRPr kumimoji="1" lang="zh-CN" altLang="en-US" sz="1400" b="1" dirty="0">
                <a:solidFill>
                  <a:schemeClr val="bg1"/>
                </a:solidFill>
                <a:latin typeface="微软雅黑" panose="020B0503020204020204" charset="-122"/>
                <a:ea typeface="微软雅黑" panose="020B0503020204020204" charset="-122"/>
              </a:endParaRPr>
            </a:p>
          </p:txBody>
        </p:sp>
        <p:sp>
          <p:nvSpPr>
            <p:cNvPr id="458" name="TextBox 457"/>
            <p:cNvSpPr txBox="1"/>
            <p:nvPr/>
          </p:nvSpPr>
          <p:spPr>
            <a:xfrm>
              <a:off x="15494" y="7225"/>
              <a:ext cx="1127" cy="1307"/>
            </a:xfrm>
            <a:prstGeom prst="rect">
              <a:avLst/>
            </a:prstGeom>
            <a:noFill/>
          </p:spPr>
          <p:txBody>
            <a:bodyPr wrap="square" rtlCol="0">
              <a:spAutoFit/>
            </a:bodyPr>
            <a:lstStyle/>
            <a:p>
              <a:r>
                <a:rPr lang="en-US" altLang="zh-CN" sz="2400" dirty="0">
                  <a:solidFill>
                    <a:schemeClr val="bg1"/>
                  </a:solidFill>
                </a:rPr>
                <a:t>……</a:t>
              </a:r>
              <a:endParaRPr lang="zh-CN" altLang="en-US" sz="2400" dirty="0">
                <a:solidFill>
                  <a:schemeClr val="bg1"/>
                </a:solidFill>
              </a:endParaRPr>
            </a:p>
          </p:txBody>
        </p:sp>
        <p:grpSp>
          <p:nvGrpSpPr>
            <p:cNvPr id="30" name="组合 29"/>
            <p:cNvGrpSpPr/>
            <p:nvPr/>
          </p:nvGrpSpPr>
          <p:grpSpPr>
            <a:xfrm>
              <a:off x="3971" y="8217"/>
              <a:ext cx="11101" cy="359"/>
              <a:chOff x="1791960" y="3965026"/>
              <a:chExt cx="6419666" cy="207190"/>
            </a:xfrm>
          </p:grpSpPr>
          <p:sp>
            <p:nvSpPr>
              <p:cNvPr id="432" name="Rectangle 15"/>
              <p:cNvSpPr>
                <a:spLocks noChangeArrowheads="1"/>
              </p:cNvSpPr>
              <p:nvPr/>
            </p:nvSpPr>
            <p:spPr bwMode="auto">
              <a:xfrm>
                <a:off x="1791960" y="3965026"/>
                <a:ext cx="799108" cy="207190"/>
              </a:xfrm>
              <a:prstGeom prst="roundRect">
                <a:avLst/>
              </a:prstGeom>
              <a:solidFill>
                <a:schemeClr val="bg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1065" kern="0" dirty="0">
                    <a:solidFill>
                      <a:schemeClr val="tx1">
                        <a:lumMod val="75000"/>
                        <a:lumOff val="25000"/>
                      </a:schemeClr>
                    </a:solidFill>
                    <a:latin typeface="微软雅黑" panose="020B0503020204020204" charset="-122"/>
                    <a:ea typeface="微软雅黑" panose="020B0503020204020204" charset="-122"/>
                  </a:rPr>
                  <a:t>财务系统</a:t>
                </a:r>
                <a:endParaRPr lang="zh-CN" altLang="en-US" sz="1065" kern="0" dirty="0">
                  <a:solidFill>
                    <a:schemeClr val="tx1">
                      <a:lumMod val="75000"/>
                      <a:lumOff val="25000"/>
                    </a:schemeClr>
                  </a:solidFill>
                  <a:latin typeface="微软雅黑" panose="020B0503020204020204" charset="-122"/>
                  <a:ea typeface="微软雅黑" panose="020B0503020204020204" charset="-122"/>
                </a:endParaRPr>
              </a:p>
            </p:txBody>
          </p:sp>
          <p:sp>
            <p:nvSpPr>
              <p:cNvPr id="433" name="Rectangle 15"/>
              <p:cNvSpPr>
                <a:spLocks noChangeArrowheads="1"/>
              </p:cNvSpPr>
              <p:nvPr/>
            </p:nvSpPr>
            <p:spPr bwMode="auto">
              <a:xfrm>
                <a:off x="2676662" y="3965026"/>
                <a:ext cx="799108" cy="207190"/>
              </a:xfrm>
              <a:prstGeom prst="roundRect">
                <a:avLst/>
              </a:prstGeom>
              <a:solidFill>
                <a:schemeClr val="bg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1065" kern="0" dirty="0">
                    <a:solidFill>
                      <a:schemeClr val="tx1">
                        <a:lumMod val="75000"/>
                        <a:lumOff val="25000"/>
                      </a:schemeClr>
                    </a:solidFill>
                    <a:latin typeface="微软雅黑" panose="020B0503020204020204" charset="-122"/>
                    <a:ea typeface="微软雅黑" panose="020B0503020204020204" charset="-122"/>
                  </a:rPr>
                  <a:t>采购管理</a:t>
                </a:r>
                <a:endParaRPr lang="zh-CN" altLang="en-US" sz="1065" kern="0" dirty="0">
                  <a:solidFill>
                    <a:schemeClr val="tx1">
                      <a:lumMod val="75000"/>
                      <a:lumOff val="25000"/>
                    </a:schemeClr>
                  </a:solidFill>
                  <a:latin typeface="微软雅黑" panose="020B0503020204020204" charset="-122"/>
                  <a:ea typeface="微软雅黑" panose="020B0503020204020204" charset="-122"/>
                </a:endParaRPr>
              </a:p>
            </p:txBody>
          </p:sp>
          <p:sp>
            <p:nvSpPr>
              <p:cNvPr id="434" name="Rectangle 15"/>
              <p:cNvSpPr>
                <a:spLocks noChangeArrowheads="1"/>
              </p:cNvSpPr>
              <p:nvPr/>
            </p:nvSpPr>
            <p:spPr bwMode="auto">
              <a:xfrm>
                <a:off x="3549746" y="3965026"/>
                <a:ext cx="799108" cy="207190"/>
              </a:xfrm>
              <a:prstGeom prst="roundRect">
                <a:avLst/>
              </a:prstGeom>
              <a:solidFill>
                <a:schemeClr val="bg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1065" kern="0" dirty="0">
                    <a:solidFill>
                      <a:schemeClr val="tx1">
                        <a:lumMod val="75000"/>
                        <a:lumOff val="25000"/>
                      </a:schemeClr>
                    </a:solidFill>
                    <a:latin typeface="微软雅黑" panose="020B0503020204020204" charset="-122"/>
                    <a:ea typeface="微软雅黑" panose="020B0503020204020204" charset="-122"/>
                  </a:rPr>
                  <a:t>合同系统</a:t>
                </a:r>
                <a:endParaRPr lang="zh-CN" altLang="en-US" sz="1065" kern="0" dirty="0">
                  <a:solidFill>
                    <a:schemeClr val="tx1">
                      <a:lumMod val="75000"/>
                      <a:lumOff val="25000"/>
                    </a:schemeClr>
                  </a:solidFill>
                  <a:latin typeface="微软雅黑" panose="020B0503020204020204" charset="-122"/>
                  <a:ea typeface="微软雅黑" panose="020B0503020204020204" charset="-122"/>
                </a:endParaRPr>
              </a:p>
            </p:txBody>
          </p:sp>
          <p:sp>
            <p:nvSpPr>
              <p:cNvPr id="435" name="Rectangle 15"/>
              <p:cNvSpPr>
                <a:spLocks noChangeArrowheads="1"/>
              </p:cNvSpPr>
              <p:nvPr/>
            </p:nvSpPr>
            <p:spPr bwMode="auto">
              <a:xfrm>
                <a:off x="4418118" y="3965026"/>
                <a:ext cx="799108" cy="207190"/>
              </a:xfrm>
              <a:prstGeom prst="roundRect">
                <a:avLst/>
              </a:prstGeom>
              <a:solidFill>
                <a:schemeClr val="bg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en-US" altLang="zh-CN" sz="1065" kern="0" dirty="0">
                    <a:solidFill>
                      <a:schemeClr val="tx1">
                        <a:lumMod val="75000"/>
                        <a:lumOff val="25000"/>
                      </a:schemeClr>
                    </a:solidFill>
                    <a:latin typeface="微软雅黑" panose="020B0503020204020204" charset="-122"/>
                    <a:ea typeface="微软雅黑" panose="020B0503020204020204" charset="-122"/>
                  </a:rPr>
                  <a:t>GIS</a:t>
                </a:r>
                <a:r>
                  <a:rPr lang="zh-CN" altLang="en-US" sz="1065" kern="0" dirty="0">
                    <a:solidFill>
                      <a:schemeClr val="tx1">
                        <a:lumMod val="75000"/>
                        <a:lumOff val="25000"/>
                      </a:schemeClr>
                    </a:solidFill>
                    <a:latin typeface="微软雅黑" panose="020B0503020204020204" charset="-122"/>
                    <a:ea typeface="微软雅黑" panose="020B0503020204020204" charset="-122"/>
                  </a:rPr>
                  <a:t>地图</a:t>
                </a:r>
                <a:endParaRPr lang="zh-CN" altLang="en-US" sz="1065" kern="0" dirty="0">
                  <a:solidFill>
                    <a:schemeClr val="tx1">
                      <a:lumMod val="75000"/>
                      <a:lumOff val="25000"/>
                    </a:schemeClr>
                  </a:solidFill>
                  <a:latin typeface="微软雅黑" panose="020B0503020204020204" charset="-122"/>
                  <a:ea typeface="微软雅黑" panose="020B0503020204020204" charset="-122"/>
                </a:endParaRPr>
              </a:p>
            </p:txBody>
          </p:sp>
          <p:sp>
            <p:nvSpPr>
              <p:cNvPr id="436" name="Rectangle 15"/>
              <p:cNvSpPr>
                <a:spLocks noChangeArrowheads="1"/>
              </p:cNvSpPr>
              <p:nvPr/>
            </p:nvSpPr>
            <p:spPr bwMode="auto">
              <a:xfrm>
                <a:off x="7046166" y="3965026"/>
                <a:ext cx="799108" cy="207190"/>
              </a:xfrm>
              <a:prstGeom prst="roundRect">
                <a:avLst/>
              </a:prstGeom>
              <a:solidFill>
                <a:schemeClr val="bg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en-US" altLang="zh-CN" sz="1065" kern="0" dirty="0">
                    <a:solidFill>
                      <a:schemeClr val="tx1">
                        <a:lumMod val="75000"/>
                        <a:lumOff val="25000"/>
                      </a:schemeClr>
                    </a:solidFill>
                    <a:latin typeface="微软雅黑" panose="020B0503020204020204" charset="-122"/>
                    <a:ea typeface="微软雅黑" panose="020B0503020204020204" charset="-122"/>
                  </a:rPr>
                  <a:t>OCR</a:t>
                </a:r>
                <a:r>
                  <a:rPr lang="zh-CN" altLang="en-US" sz="1065" kern="0" dirty="0">
                    <a:solidFill>
                      <a:schemeClr val="tx1">
                        <a:lumMod val="75000"/>
                        <a:lumOff val="25000"/>
                      </a:schemeClr>
                    </a:solidFill>
                    <a:latin typeface="微软雅黑" panose="020B0503020204020204" charset="-122"/>
                    <a:ea typeface="微软雅黑" panose="020B0503020204020204" charset="-122"/>
                  </a:rPr>
                  <a:t>识别</a:t>
                </a:r>
                <a:endParaRPr lang="zh-CN" altLang="en-US" sz="1065" kern="0" dirty="0">
                  <a:solidFill>
                    <a:schemeClr val="tx1">
                      <a:lumMod val="75000"/>
                      <a:lumOff val="25000"/>
                    </a:schemeClr>
                  </a:solidFill>
                  <a:latin typeface="微软雅黑" panose="020B0503020204020204" charset="-122"/>
                  <a:ea typeface="微软雅黑" panose="020B0503020204020204" charset="-122"/>
                </a:endParaRPr>
              </a:p>
            </p:txBody>
          </p:sp>
          <p:sp>
            <p:nvSpPr>
              <p:cNvPr id="437" name="Rectangle 15"/>
              <p:cNvSpPr>
                <a:spLocks noChangeArrowheads="1"/>
              </p:cNvSpPr>
              <p:nvPr/>
            </p:nvSpPr>
            <p:spPr bwMode="auto">
              <a:xfrm>
                <a:off x="5297451" y="3965026"/>
                <a:ext cx="799108" cy="207190"/>
              </a:xfrm>
              <a:prstGeom prst="roundRect">
                <a:avLst/>
              </a:prstGeom>
              <a:solidFill>
                <a:schemeClr val="bg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en-US" altLang="zh-CN" sz="1065" kern="0" dirty="0">
                    <a:solidFill>
                      <a:schemeClr val="tx1">
                        <a:lumMod val="75000"/>
                        <a:lumOff val="25000"/>
                      </a:schemeClr>
                    </a:solidFill>
                    <a:latin typeface="微软雅黑" panose="020B0503020204020204" charset="-122"/>
                    <a:ea typeface="微软雅黑" panose="020B0503020204020204" charset="-122"/>
                  </a:rPr>
                  <a:t>BIM</a:t>
                </a:r>
                <a:r>
                  <a:rPr lang="zh-CN" altLang="en-US" sz="1065" kern="0" dirty="0">
                    <a:solidFill>
                      <a:schemeClr val="tx1">
                        <a:lumMod val="75000"/>
                        <a:lumOff val="25000"/>
                      </a:schemeClr>
                    </a:solidFill>
                    <a:latin typeface="微软雅黑" panose="020B0503020204020204" charset="-122"/>
                    <a:ea typeface="微软雅黑" panose="020B0503020204020204" charset="-122"/>
                  </a:rPr>
                  <a:t>集成</a:t>
                </a:r>
                <a:endParaRPr lang="zh-CN" altLang="en-US" sz="1065" kern="0" dirty="0">
                  <a:solidFill>
                    <a:schemeClr val="tx1">
                      <a:lumMod val="75000"/>
                      <a:lumOff val="25000"/>
                    </a:schemeClr>
                  </a:solidFill>
                  <a:latin typeface="微软雅黑" panose="020B0503020204020204" charset="-122"/>
                  <a:ea typeface="微软雅黑" panose="020B0503020204020204" charset="-122"/>
                </a:endParaRPr>
              </a:p>
            </p:txBody>
          </p:sp>
          <p:sp>
            <p:nvSpPr>
              <p:cNvPr id="438" name="Rectangle 15"/>
              <p:cNvSpPr>
                <a:spLocks noChangeArrowheads="1"/>
              </p:cNvSpPr>
              <p:nvPr/>
            </p:nvSpPr>
            <p:spPr bwMode="auto">
              <a:xfrm>
                <a:off x="6152608" y="3965026"/>
                <a:ext cx="799108" cy="207190"/>
              </a:xfrm>
              <a:prstGeom prst="roundRect">
                <a:avLst/>
              </a:prstGeom>
              <a:solidFill>
                <a:schemeClr val="bg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en-US" altLang="zh-CN" sz="1065" kern="0" dirty="0">
                    <a:solidFill>
                      <a:schemeClr val="tx1">
                        <a:lumMod val="75000"/>
                        <a:lumOff val="25000"/>
                      </a:schemeClr>
                    </a:solidFill>
                    <a:latin typeface="微软雅黑" panose="020B0503020204020204" charset="-122"/>
                    <a:ea typeface="微软雅黑" panose="020B0503020204020204" charset="-122"/>
                  </a:rPr>
                  <a:t>RFID</a:t>
                </a:r>
                <a:r>
                  <a:rPr lang="zh-CN" altLang="en-US" sz="1065" kern="0" dirty="0">
                    <a:solidFill>
                      <a:schemeClr val="tx1">
                        <a:lumMod val="75000"/>
                        <a:lumOff val="25000"/>
                      </a:schemeClr>
                    </a:solidFill>
                    <a:latin typeface="微软雅黑" panose="020B0503020204020204" charset="-122"/>
                    <a:ea typeface="微软雅黑" panose="020B0503020204020204" charset="-122"/>
                  </a:rPr>
                  <a:t>技术</a:t>
                </a:r>
                <a:endParaRPr lang="zh-CN" altLang="en-US" sz="1065" kern="0" dirty="0">
                  <a:solidFill>
                    <a:schemeClr val="tx1">
                      <a:lumMod val="75000"/>
                      <a:lumOff val="25000"/>
                    </a:schemeClr>
                  </a:solidFill>
                  <a:latin typeface="微软雅黑" panose="020B0503020204020204" charset="-122"/>
                  <a:ea typeface="微软雅黑" panose="020B0503020204020204" charset="-122"/>
                </a:endParaRPr>
              </a:p>
            </p:txBody>
          </p:sp>
          <p:sp>
            <p:nvSpPr>
              <p:cNvPr id="429" name="Rectangle 15"/>
              <p:cNvSpPr>
                <a:spLocks noChangeArrowheads="1"/>
              </p:cNvSpPr>
              <p:nvPr/>
            </p:nvSpPr>
            <p:spPr bwMode="auto">
              <a:xfrm>
                <a:off x="7982530" y="3971451"/>
                <a:ext cx="229096" cy="194341"/>
              </a:xfrm>
              <a:prstGeom prst="roundRect">
                <a:avLst/>
              </a:prstGeom>
              <a:solidFill>
                <a:schemeClr val="bg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en-US" altLang="zh-CN" sz="665" kern="0" dirty="0">
                    <a:solidFill>
                      <a:schemeClr val="tx1">
                        <a:lumMod val="75000"/>
                        <a:lumOff val="25000"/>
                      </a:schemeClr>
                    </a:solidFill>
                    <a:latin typeface="微软雅黑" panose="020B0503020204020204" charset="-122"/>
                    <a:ea typeface="微软雅黑" panose="020B0503020204020204" charset="-122"/>
                  </a:rPr>
                  <a:t>….</a:t>
                </a:r>
                <a:endParaRPr lang="zh-CN" altLang="en-US" sz="665" kern="0" dirty="0">
                  <a:solidFill>
                    <a:schemeClr val="tx1">
                      <a:lumMod val="75000"/>
                      <a:lumOff val="25000"/>
                    </a:schemeClr>
                  </a:solidFill>
                  <a:latin typeface="微软雅黑" panose="020B0503020204020204" charset="-122"/>
                  <a:ea typeface="微软雅黑" panose="020B0503020204020204" charset="-122"/>
                </a:endParaRPr>
              </a:p>
            </p:txBody>
          </p:sp>
        </p:grpSp>
        <p:sp>
          <p:nvSpPr>
            <p:cNvPr id="461" name="矩形 460"/>
            <p:cNvSpPr/>
            <p:nvPr/>
          </p:nvSpPr>
          <p:spPr>
            <a:xfrm>
              <a:off x="1196" y="1983"/>
              <a:ext cx="503" cy="2113"/>
            </a:xfrm>
            <a:prstGeom prst="rect">
              <a:avLst/>
            </a:prstGeom>
            <a:solidFill>
              <a:srgbClr val="05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kumimoji="1" lang="zh-CN" altLang="en-US" sz="1400" b="1" dirty="0">
                  <a:solidFill>
                    <a:schemeClr val="bg1"/>
                  </a:solidFill>
                  <a:latin typeface="微软雅黑" panose="020B0503020204020204" charset="-122"/>
                  <a:ea typeface="微软雅黑" panose="020B0503020204020204" charset="-122"/>
                </a:rPr>
                <a:t>运营前台</a:t>
              </a:r>
              <a:endParaRPr kumimoji="1" lang="zh-CN" altLang="en-US" sz="1400" b="1" dirty="0">
                <a:solidFill>
                  <a:schemeClr val="bg1"/>
                </a:solidFill>
                <a:latin typeface="微软雅黑" panose="020B0503020204020204" charset="-122"/>
                <a:ea typeface="微软雅黑" panose="020B0503020204020204" charset="-122"/>
              </a:endParaRPr>
            </a:p>
          </p:txBody>
        </p:sp>
        <p:grpSp>
          <p:nvGrpSpPr>
            <p:cNvPr id="31" name="组合 30"/>
            <p:cNvGrpSpPr/>
            <p:nvPr/>
          </p:nvGrpSpPr>
          <p:grpSpPr>
            <a:xfrm>
              <a:off x="17230" y="3784"/>
              <a:ext cx="351" cy="5486"/>
              <a:chOff x="8786893" y="1620400"/>
              <a:chExt cx="185400" cy="3195062"/>
            </a:xfrm>
          </p:grpSpPr>
          <p:sp>
            <p:nvSpPr>
              <p:cNvPr id="424" name="Rectangle 15"/>
              <p:cNvSpPr>
                <a:spLocks noChangeArrowheads="1"/>
              </p:cNvSpPr>
              <p:nvPr/>
            </p:nvSpPr>
            <p:spPr bwMode="auto">
              <a:xfrm rot="5400000">
                <a:off x="8468095" y="1951508"/>
                <a:ext cx="822997" cy="160781"/>
              </a:xfrm>
              <a:prstGeom prst="roundRect">
                <a:avLst/>
              </a:prstGeom>
              <a:solidFill>
                <a:schemeClr val="bg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en-US" altLang="zh-CN" sz="800" b="1" kern="0" dirty="0">
                    <a:solidFill>
                      <a:schemeClr val="tx1">
                        <a:lumMod val="75000"/>
                        <a:lumOff val="25000"/>
                      </a:schemeClr>
                    </a:solidFill>
                    <a:latin typeface="微软雅黑" panose="020B0503020204020204" charset="-122"/>
                    <a:ea typeface="微软雅黑" panose="020B0503020204020204" charset="-122"/>
                  </a:rPr>
                  <a:t>ISO27001 </a:t>
                </a:r>
                <a:r>
                  <a:rPr lang="zh-CN" altLang="en-US" sz="800" b="1" kern="0" dirty="0">
                    <a:solidFill>
                      <a:schemeClr val="tx1">
                        <a:lumMod val="75000"/>
                        <a:lumOff val="25000"/>
                      </a:schemeClr>
                    </a:solidFill>
                    <a:latin typeface="微软雅黑" panose="020B0503020204020204" charset="-122"/>
                    <a:ea typeface="微软雅黑" panose="020B0503020204020204" charset="-122"/>
                  </a:rPr>
                  <a:t>认证</a:t>
                </a:r>
                <a:endParaRPr lang="zh-CN" altLang="en-US" sz="800" b="1" kern="0" dirty="0">
                  <a:solidFill>
                    <a:schemeClr val="tx1">
                      <a:lumMod val="75000"/>
                      <a:lumOff val="25000"/>
                    </a:schemeClr>
                  </a:solidFill>
                  <a:latin typeface="微软雅黑" panose="020B0503020204020204" charset="-122"/>
                  <a:ea typeface="微软雅黑" panose="020B0503020204020204" charset="-122"/>
                </a:endParaRPr>
              </a:p>
            </p:txBody>
          </p:sp>
          <p:sp>
            <p:nvSpPr>
              <p:cNvPr id="427" name="Rectangle 15"/>
              <p:cNvSpPr>
                <a:spLocks noChangeArrowheads="1"/>
              </p:cNvSpPr>
              <p:nvPr/>
            </p:nvSpPr>
            <p:spPr bwMode="auto">
              <a:xfrm>
                <a:off x="8786893" y="2473988"/>
                <a:ext cx="185400" cy="769351"/>
              </a:xfrm>
              <a:prstGeom prst="roundRect">
                <a:avLst/>
              </a:prstGeom>
              <a:solidFill>
                <a:schemeClr val="bg1"/>
              </a:solidFill>
              <a:ln w="6350" cap="flat" cmpd="sng" algn="ctr">
                <a:noFill/>
                <a:prstDash val="solid"/>
                <a:miter lim="800000"/>
              </a:ln>
              <a:effectLst/>
            </p:spPr>
            <p:txBody>
              <a:bodyPr lIns="71988" tIns="71988" rIns="71988" bIns="71988" anchor="ctr"/>
              <a:lstStyle/>
              <a:p>
                <a:pPr algn="ctr" defTabSz="914400" eaLnBrk="0" hangingPunct="0">
                  <a:lnSpc>
                    <a:spcPct val="80000"/>
                  </a:lnSpc>
                  <a:spcBef>
                    <a:spcPct val="20000"/>
                  </a:spcBef>
                  <a:defRPr/>
                </a:pPr>
                <a:r>
                  <a:rPr lang="zh-CN" altLang="en-US" sz="800" b="1" kern="0" dirty="0">
                    <a:solidFill>
                      <a:schemeClr val="tx1">
                        <a:lumMod val="75000"/>
                        <a:lumOff val="25000"/>
                      </a:schemeClr>
                    </a:solidFill>
                    <a:latin typeface="微软雅黑" panose="020B0503020204020204" charset="-122"/>
                    <a:ea typeface="微软雅黑" panose="020B0503020204020204" charset="-122"/>
                  </a:rPr>
                  <a:t>国</a:t>
                </a:r>
                <a:endParaRPr lang="en-US" altLang="zh-CN" sz="800" b="1" kern="0" dirty="0">
                  <a:solidFill>
                    <a:schemeClr val="tx1">
                      <a:lumMod val="75000"/>
                      <a:lumOff val="25000"/>
                    </a:schemeClr>
                  </a:solidFill>
                  <a:latin typeface="微软雅黑" panose="020B0503020204020204" charset="-122"/>
                  <a:ea typeface="微软雅黑" panose="020B0503020204020204" charset="-122"/>
                </a:endParaRPr>
              </a:p>
              <a:p>
                <a:pPr algn="ctr" defTabSz="914400" eaLnBrk="0" hangingPunct="0">
                  <a:lnSpc>
                    <a:spcPct val="80000"/>
                  </a:lnSpc>
                  <a:spcBef>
                    <a:spcPct val="20000"/>
                  </a:spcBef>
                  <a:defRPr/>
                </a:pPr>
                <a:r>
                  <a:rPr lang="zh-CN" altLang="en-US" sz="800" b="1" kern="0" dirty="0">
                    <a:solidFill>
                      <a:schemeClr val="tx1">
                        <a:lumMod val="75000"/>
                        <a:lumOff val="25000"/>
                      </a:schemeClr>
                    </a:solidFill>
                    <a:latin typeface="微软雅黑" panose="020B0503020204020204" charset="-122"/>
                    <a:ea typeface="微软雅黑" panose="020B0503020204020204" charset="-122"/>
                  </a:rPr>
                  <a:t>家</a:t>
                </a:r>
                <a:endParaRPr lang="en-US" altLang="zh-CN" sz="800" b="1" kern="0" dirty="0">
                  <a:solidFill>
                    <a:schemeClr val="tx1">
                      <a:lumMod val="75000"/>
                      <a:lumOff val="25000"/>
                    </a:schemeClr>
                  </a:solidFill>
                  <a:latin typeface="微软雅黑" panose="020B0503020204020204" charset="-122"/>
                  <a:ea typeface="微软雅黑" panose="020B0503020204020204" charset="-122"/>
                </a:endParaRPr>
              </a:p>
              <a:p>
                <a:pPr algn="ctr" defTabSz="914400" eaLnBrk="0" hangingPunct="0">
                  <a:lnSpc>
                    <a:spcPct val="80000"/>
                  </a:lnSpc>
                  <a:spcBef>
                    <a:spcPct val="20000"/>
                  </a:spcBef>
                  <a:defRPr/>
                </a:pPr>
                <a:r>
                  <a:rPr lang="zh-CN" altLang="en-US" sz="800" b="1" kern="0" dirty="0">
                    <a:solidFill>
                      <a:schemeClr val="tx1">
                        <a:lumMod val="75000"/>
                        <a:lumOff val="25000"/>
                      </a:schemeClr>
                    </a:solidFill>
                    <a:latin typeface="微软雅黑" panose="020B0503020204020204" charset="-122"/>
                    <a:ea typeface="微软雅黑" panose="020B0503020204020204" charset="-122"/>
                  </a:rPr>
                  <a:t>等</a:t>
                </a:r>
                <a:endParaRPr lang="en-US" altLang="zh-CN" sz="800" b="1" kern="0" dirty="0">
                  <a:solidFill>
                    <a:schemeClr val="tx1">
                      <a:lumMod val="75000"/>
                      <a:lumOff val="25000"/>
                    </a:schemeClr>
                  </a:solidFill>
                  <a:latin typeface="微软雅黑" panose="020B0503020204020204" charset="-122"/>
                  <a:ea typeface="微软雅黑" panose="020B0503020204020204" charset="-122"/>
                </a:endParaRPr>
              </a:p>
              <a:p>
                <a:pPr algn="ctr" defTabSz="914400" eaLnBrk="0" hangingPunct="0">
                  <a:lnSpc>
                    <a:spcPct val="80000"/>
                  </a:lnSpc>
                  <a:spcBef>
                    <a:spcPct val="20000"/>
                  </a:spcBef>
                  <a:defRPr/>
                </a:pPr>
                <a:r>
                  <a:rPr lang="zh-CN" altLang="en-US" sz="800" b="1" kern="0" dirty="0">
                    <a:solidFill>
                      <a:schemeClr val="tx1">
                        <a:lumMod val="75000"/>
                        <a:lumOff val="25000"/>
                      </a:schemeClr>
                    </a:solidFill>
                    <a:latin typeface="微软雅黑" panose="020B0503020204020204" charset="-122"/>
                    <a:ea typeface="微软雅黑" panose="020B0503020204020204" charset="-122"/>
                  </a:rPr>
                  <a:t>保</a:t>
                </a:r>
                <a:endParaRPr lang="en-US" altLang="zh-CN" sz="800" b="1" kern="0" dirty="0">
                  <a:solidFill>
                    <a:schemeClr val="tx1">
                      <a:lumMod val="75000"/>
                      <a:lumOff val="25000"/>
                    </a:schemeClr>
                  </a:solidFill>
                  <a:latin typeface="微软雅黑" panose="020B0503020204020204" charset="-122"/>
                  <a:ea typeface="微软雅黑" panose="020B0503020204020204" charset="-122"/>
                </a:endParaRPr>
              </a:p>
              <a:p>
                <a:pPr algn="ctr" defTabSz="914400" eaLnBrk="0" hangingPunct="0">
                  <a:lnSpc>
                    <a:spcPct val="80000"/>
                  </a:lnSpc>
                  <a:spcBef>
                    <a:spcPct val="20000"/>
                  </a:spcBef>
                  <a:defRPr/>
                </a:pPr>
                <a:r>
                  <a:rPr lang="zh-CN" altLang="en-US" sz="800" b="1" kern="0" dirty="0">
                    <a:solidFill>
                      <a:schemeClr val="tx1">
                        <a:lumMod val="75000"/>
                        <a:lumOff val="25000"/>
                      </a:schemeClr>
                    </a:solidFill>
                    <a:latin typeface="微软雅黑" panose="020B0503020204020204" charset="-122"/>
                    <a:ea typeface="微软雅黑" panose="020B0503020204020204" charset="-122"/>
                  </a:rPr>
                  <a:t>三</a:t>
                </a:r>
                <a:endParaRPr lang="en-US" altLang="zh-CN" sz="800" b="1" kern="0" dirty="0">
                  <a:solidFill>
                    <a:schemeClr val="tx1">
                      <a:lumMod val="75000"/>
                      <a:lumOff val="25000"/>
                    </a:schemeClr>
                  </a:solidFill>
                  <a:latin typeface="微软雅黑" panose="020B0503020204020204" charset="-122"/>
                  <a:ea typeface="微软雅黑" panose="020B0503020204020204" charset="-122"/>
                </a:endParaRPr>
              </a:p>
              <a:p>
                <a:pPr algn="ctr" defTabSz="914400" eaLnBrk="0" hangingPunct="0">
                  <a:lnSpc>
                    <a:spcPct val="80000"/>
                  </a:lnSpc>
                  <a:spcBef>
                    <a:spcPct val="20000"/>
                  </a:spcBef>
                  <a:defRPr/>
                </a:pPr>
                <a:r>
                  <a:rPr lang="zh-CN" altLang="en-US" sz="800" b="1" kern="0" dirty="0">
                    <a:solidFill>
                      <a:schemeClr val="tx1">
                        <a:lumMod val="75000"/>
                        <a:lumOff val="25000"/>
                      </a:schemeClr>
                    </a:solidFill>
                    <a:latin typeface="微软雅黑" panose="020B0503020204020204" charset="-122"/>
                    <a:ea typeface="微软雅黑" panose="020B0503020204020204" charset="-122"/>
                  </a:rPr>
                  <a:t>级</a:t>
                </a:r>
                <a:endParaRPr lang="zh-CN" altLang="en-US" sz="800" b="1" kern="0" dirty="0">
                  <a:solidFill>
                    <a:schemeClr val="tx1">
                      <a:lumMod val="75000"/>
                      <a:lumOff val="25000"/>
                    </a:schemeClr>
                  </a:solidFill>
                  <a:latin typeface="微软雅黑" panose="020B0503020204020204" charset="-122"/>
                  <a:ea typeface="微软雅黑" panose="020B0503020204020204" charset="-122"/>
                </a:endParaRPr>
              </a:p>
            </p:txBody>
          </p:sp>
          <p:sp>
            <p:nvSpPr>
              <p:cNvPr id="428" name="Rectangle 15"/>
              <p:cNvSpPr>
                <a:spLocks noChangeArrowheads="1"/>
              </p:cNvSpPr>
              <p:nvPr/>
            </p:nvSpPr>
            <p:spPr bwMode="auto">
              <a:xfrm rot="5400000">
                <a:off x="8532974" y="4383802"/>
                <a:ext cx="702539" cy="160781"/>
              </a:xfrm>
              <a:prstGeom prst="roundRect">
                <a:avLst/>
              </a:prstGeom>
              <a:solidFill>
                <a:schemeClr val="bg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en-US" altLang="zh-CN" sz="800" kern="0" dirty="0">
                    <a:solidFill>
                      <a:schemeClr val="tx1">
                        <a:lumMod val="75000"/>
                        <a:lumOff val="25000"/>
                      </a:schemeClr>
                    </a:solidFill>
                    <a:latin typeface="微软雅黑" panose="020B0503020204020204" charset="-122"/>
                    <a:ea typeface="微软雅黑" panose="020B0503020204020204" charset="-122"/>
                  </a:rPr>
                  <a:t>OWASP</a:t>
                </a:r>
                <a:r>
                  <a:rPr lang="zh-CN" altLang="en-US" sz="800" kern="0" dirty="0">
                    <a:solidFill>
                      <a:schemeClr val="tx1">
                        <a:lumMod val="75000"/>
                        <a:lumOff val="25000"/>
                      </a:schemeClr>
                    </a:solidFill>
                    <a:latin typeface="微软雅黑" panose="020B0503020204020204" charset="-122"/>
                    <a:ea typeface="微软雅黑" panose="020B0503020204020204" charset="-122"/>
                  </a:rPr>
                  <a:t>标准</a:t>
                </a:r>
                <a:endParaRPr lang="zh-CN" altLang="en-US" sz="800" kern="0" dirty="0">
                  <a:solidFill>
                    <a:schemeClr val="tx1">
                      <a:lumMod val="75000"/>
                      <a:lumOff val="25000"/>
                    </a:schemeClr>
                  </a:solidFill>
                  <a:latin typeface="微软雅黑" panose="020B0503020204020204" charset="-122"/>
                  <a:ea typeface="微软雅黑" panose="020B0503020204020204" charset="-122"/>
                </a:endParaRPr>
              </a:p>
            </p:txBody>
          </p:sp>
          <p:sp>
            <p:nvSpPr>
              <p:cNvPr id="462" name="Rectangle 15"/>
              <p:cNvSpPr>
                <a:spLocks noChangeArrowheads="1"/>
              </p:cNvSpPr>
              <p:nvPr/>
            </p:nvSpPr>
            <p:spPr bwMode="auto">
              <a:xfrm>
                <a:off x="8786893" y="3286229"/>
                <a:ext cx="185400" cy="769351"/>
              </a:xfrm>
              <a:prstGeom prst="roundRect">
                <a:avLst/>
              </a:prstGeom>
              <a:solidFill>
                <a:schemeClr val="bg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800" b="1" kern="0" dirty="0">
                    <a:solidFill>
                      <a:schemeClr val="tx1">
                        <a:lumMod val="75000"/>
                        <a:lumOff val="25000"/>
                      </a:schemeClr>
                    </a:solidFill>
                    <a:latin typeface="微软雅黑" panose="020B0503020204020204" charset="-122"/>
                    <a:ea typeface="微软雅黑" panose="020B0503020204020204" charset="-122"/>
                  </a:rPr>
                  <a:t>安全管理后台</a:t>
                </a:r>
                <a:endParaRPr lang="zh-CN" altLang="en-US" sz="800" b="1" kern="0" dirty="0">
                  <a:solidFill>
                    <a:schemeClr val="tx1">
                      <a:lumMod val="75000"/>
                      <a:lumOff val="25000"/>
                    </a:schemeClr>
                  </a:solidFill>
                  <a:latin typeface="微软雅黑" panose="020B0503020204020204" charset="-122"/>
                  <a:ea typeface="微软雅黑" panose="020B0503020204020204" charset="-122"/>
                </a:endParaRPr>
              </a:p>
            </p:txBody>
          </p:sp>
        </p:grpSp>
        <p:sp>
          <p:nvSpPr>
            <p:cNvPr id="180" name="Rectangle 15"/>
            <p:cNvSpPr>
              <a:spLocks noChangeArrowheads="1"/>
            </p:cNvSpPr>
            <p:nvPr/>
          </p:nvSpPr>
          <p:spPr bwMode="auto">
            <a:xfrm>
              <a:off x="3685" y="4125"/>
              <a:ext cx="1520" cy="330"/>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1065" b="1" kern="0" dirty="0">
                  <a:solidFill>
                    <a:schemeClr val="bg1"/>
                  </a:solidFill>
                  <a:latin typeface="微软雅黑" panose="020B0503020204020204" charset="-122"/>
                  <a:ea typeface="微软雅黑" panose="020B0503020204020204" charset="-122"/>
                </a:rPr>
                <a:t>资产采购</a:t>
              </a:r>
              <a:endParaRPr lang="zh-CN" altLang="en-US" sz="1065" b="1" kern="0" dirty="0">
                <a:solidFill>
                  <a:schemeClr val="bg1"/>
                </a:solidFill>
                <a:latin typeface="微软雅黑" panose="020B0503020204020204" charset="-122"/>
                <a:ea typeface="微软雅黑" panose="020B0503020204020204" charset="-122"/>
              </a:endParaRPr>
            </a:p>
          </p:txBody>
        </p:sp>
        <p:sp>
          <p:nvSpPr>
            <p:cNvPr id="181" name="Rectangle 15"/>
            <p:cNvSpPr>
              <a:spLocks noChangeArrowheads="1"/>
            </p:cNvSpPr>
            <p:nvPr/>
          </p:nvSpPr>
          <p:spPr bwMode="auto">
            <a:xfrm>
              <a:off x="5352" y="4125"/>
              <a:ext cx="1520" cy="330"/>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1065" b="1" kern="0" dirty="0">
                  <a:solidFill>
                    <a:schemeClr val="bg1"/>
                  </a:solidFill>
                  <a:latin typeface="微软雅黑" panose="020B0503020204020204" charset="-122"/>
                  <a:ea typeface="微软雅黑" panose="020B0503020204020204" charset="-122"/>
                </a:rPr>
                <a:t>资产配置</a:t>
              </a:r>
              <a:endParaRPr lang="zh-CN" altLang="en-US" sz="1065" b="1" kern="0" dirty="0">
                <a:solidFill>
                  <a:schemeClr val="bg1"/>
                </a:solidFill>
                <a:latin typeface="微软雅黑" panose="020B0503020204020204" charset="-122"/>
                <a:ea typeface="微软雅黑" panose="020B0503020204020204" charset="-122"/>
              </a:endParaRPr>
            </a:p>
          </p:txBody>
        </p:sp>
        <p:sp>
          <p:nvSpPr>
            <p:cNvPr id="182" name="Rectangle 15"/>
            <p:cNvSpPr>
              <a:spLocks noChangeArrowheads="1"/>
            </p:cNvSpPr>
            <p:nvPr/>
          </p:nvSpPr>
          <p:spPr bwMode="auto">
            <a:xfrm>
              <a:off x="7068" y="4125"/>
              <a:ext cx="1519" cy="330"/>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1065" b="1" kern="0" dirty="0">
                  <a:solidFill>
                    <a:schemeClr val="bg1"/>
                  </a:solidFill>
                  <a:latin typeface="微软雅黑" panose="020B0503020204020204" charset="-122"/>
                  <a:ea typeface="微软雅黑" panose="020B0503020204020204" charset="-122"/>
                </a:rPr>
                <a:t>资产经营</a:t>
              </a:r>
              <a:endParaRPr lang="zh-CN" altLang="en-US" sz="1065" b="1" kern="0" dirty="0">
                <a:solidFill>
                  <a:schemeClr val="bg1"/>
                </a:solidFill>
                <a:latin typeface="微软雅黑" panose="020B0503020204020204" charset="-122"/>
                <a:ea typeface="微软雅黑" panose="020B0503020204020204" charset="-122"/>
              </a:endParaRPr>
            </a:p>
          </p:txBody>
        </p:sp>
        <p:sp>
          <p:nvSpPr>
            <p:cNvPr id="183" name="Rectangle 15"/>
            <p:cNvSpPr>
              <a:spLocks noChangeArrowheads="1"/>
            </p:cNvSpPr>
            <p:nvPr/>
          </p:nvSpPr>
          <p:spPr bwMode="auto">
            <a:xfrm>
              <a:off x="8728" y="4125"/>
              <a:ext cx="1520" cy="330"/>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1065" b="1" kern="0" dirty="0">
                  <a:solidFill>
                    <a:schemeClr val="bg1"/>
                  </a:solidFill>
                  <a:latin typeface="微软雅黑" panose="020B0503020204020204" charset="-122"/>
                  <a:ea typeface="微软雅黑" panose="020B0503020204020204" charset="-122"/>
                </a:rPr>
                <a:t>资产评估</a:t>
              </a:r>
              <a:endParaRPr lang="zh-CN" altLang="en-US" sz="1065" b="1" kern="0" dirty="0">
                <a:solidFill>
                  <a:schemeClr val="bg1"/>
                </a:solidFill>
                <a:latin typeface="微软雅黑" panose="020B0503020204020204" charset="-122"/>
                <a:ea typeface="微软雅黑" panose="020B0503020204020204" charset="-122"/>
              </a:endParaRPr>
            </a:p>
          </p:txBody>
        </p:sp>
        <p:sp>
          <p:nvSpPr>
            <p:cNvPr id="184" name="Rectangle 15"/>
            <p:cNvSpPr>
              <a:spLocks noChangeArrowheads="1"/>
            </p:cNvSpPr>
            <p:nvPr/>
          </p:nvSpPr>
          <p:spPr bwMode="auto">
            <a:xfrm>
              <a:off x="10373" y="4125"/>
              <a:ext cx="1520" cy="330"/>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1065" b="1" kern="0" dirty="0">
                  <a:solidFill>
                    <a:schemeClr val="bg1"/>
                  </a:solidFill>
                  <a:latin typeface="微软雅黑" panose="020B0503020204020204" charset="-122"/>
                  <a:ea typeface="微软雅黑" panose="020B0503020204020204" charset="-122"/>
                </a:rPr>
                <a:t>资产盘点</a:t>
              </a:r>
              <a:endParaRPr lang="zh-CN" altLang="en-US" sz="1065" b="1" kern="0" dirty="0">
                <a:solidFill>
                  <a:schemeClr val="bg1"/>
                </a:solidFill>
                <a:latin typeface="微软雅黑" panose="020B0503020204020204" charset="-122"/>
                <a:ea typeface="微软雅黑" panose="020B0503020204020204" charset="-122"/>
              </a:endParaRPr>
            </a:p>
          </p:txBody>
        </p:sp>
        <p:sp>
          <p:nvSpPr>
            <p:cNvPr id="185" name="Rectangle 15"/>
            <p:cNvSpPr>
              <a:spLocks noChangeArrowheads="1"/>
            </p:cNvSpPr>
            <p:nvPr/>
          </p:nvSpPr>
          <p:spPr bwMode="auto">
            <a:xfrm>
              <a:off x="12041" y="4125"/>
              <a:ext cx="1520" cy="330"/>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1065" b="1" kern="0" dirty="0">
                  <a:solidFill>
                    <a:schemeClr val="bg1"/>
                  </a:solidFill>
                  <a:latin typeface="微软雅黑" panose="020B0503020204020204" charset="-122"/>
                  <a:ea typeface="微软雅黑" panose="020B0503020204020204" charset="-122"/>
                </a:rPr>
                <a:t>资产处置</a:t>
              </a:r>
              <a:endParaRPr lang="zh-CN" altLang="en-US" sz="1065" b="1" kern="0" dirty="0">
                <a:solidFill>
                  <a:schemeClr val="bg1"/>
                </a:solidFill>
                <a:latin typeface="微软雅黑" panose="020B0503020204020204" charset="-122"/>
                <a:ea typeface="微软雅黑" panose="020B0503020204020204" charset="-122"/>
              </a:endParaRPr>
            </a:p>
          </p:txBody>
        </p:sp>
        <p:sp>
          <p:nvSpPr>
            <p:cNvPr id="186" name="Rectangle 15"/>
            <p:cNvSpPr>
              <a:spLocks noChangeArrowheads="1"/>
            </p:cNvSpPr>
            <p:nvPr/>
          </p:nvSpPr>
          <p:spPr bwMode="auto">
            <a:xfrm>
              <a:off x="13671" y="4125"/>
              <a:ext cx="1520" cy="330"/>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1065" b="1" kern="0" dirty="0">
                  <a:solidFill>
                    <a:schemeClr val="bg1"/>
                  </a:solidFill>
                  <a:latin typeface="微软雅黑" panose="020B0503020204020204" charset="-122"/>
                  <a:ea typeface="微软雅黑" panose="020B0503020204020204" charset="-122"/>
                </a:rPr>
                <a:t>资产对账</a:t>
              </a:r>
              <a:endParaRPr lang="zh-CN" altLang="en-US" sz="1065" b="1" kern="0" dirty="0">
                <a:solidFill>
                  <a:schemeClr val="bg1"/>
                </a:solidFill>
                <a:latin typeface="微软雅黑" panose="020B0503020204020204" charset="-122"/>
                <a:ea typeface="微软雅黑" panose="020B0503020204020204" charset="-122"/>
              </a:endParaRPr>
            </a:p>
          </p:txBody>
        </p:sp>
        <p:sp>
          <p:nvSpPr>
            <p:cNvPr id="187" name="Rectangle 15"/>
            <p:cNvSpPr>
              <a:spLocks noChangeArrowheads="1"/>
            </p:cNvSpPr>
            <p:nvPr/>
          </p:nvSpPr>
          <p:spPr bwMode="auto">
            <a:xfrm>
              <a:off x="15339" y="4125"/>
              <a:ext cx="1434" cy="330"/>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1065" b="1" kern="0" dirty="0">
                  <a:solidFill>
                    <a:schemeClr val="bg1"/>
                  </a:solidFill>
                  <a:latin typeface="微软雅黑" panose="020B0503020204020204" charset="-122"/>
                  <a:ea typeface="微软雅黑" panose="020B0503020204020204" charset="-122"/>
                </a:rPr>
                <a:t>资产报表</a:t>
              </a:r>
              <a:endParaRPr lang="zh-CN" altLang="en-US" sz="1065" b="1" kern="0" dirty="0">
                <a:solidFill>
                  <a:schemeClr val="bg1"/>
                </a:solidFill>
                <a:latin typeface="微软雅黑" panose="020B0503020204020204" charset="-122"/>
                <a:ea typeface="微软雅黑" panose="020B0503020204020204" charset="-122"/>
              </a:endParaRPr>
            </a:p>
          </p:txBody>
        </p:sp>
        <p:sp>
          <p:nvSpPr>
            <p:cNvPr id="189" name="矩形 188"/>
            <p:cNvSpPr/>
            <p:nvPr/>
          </p:nvSpPr>
          <p:spPr>
            <a:xfrm>
              <a:off x="1806" y="5550"/>
              <a:ext cx="1632" cy="2317"/>
            </a:xfrm>
            <a:prstGeom prst="rect">
              <a:avLst/>
            </a:prstGeom>
            <a:solidFill>
              <a:schemeClr val="accent1">
                <a:lumMod val="20000"/>
                <a:lumOff val="80000"/>
              </a:schemeClr>
            </a:solidFill>
            <a:ln w="6350" cap="flat" cmpd="sng" algn="ctr">
              <a:solidFill>
                <a:srgbClr val="0070C0"/>
              </a:solidFill>
              <a:prstDash val="sysDash"/>
              <a:miter lim="800000"/>
            </a:ln>
            <a:effectLst/>
          </p:spPr>
          <p:txBody>
            <a:bodyPr vert="horz" lIns="91424" tIns="45713" rIns="91424" bIns="45713" anchor="t"/>
            <a:lstStyle/>
            <a:p>
              <a:pPr algn="ctr" defTabSz="914400"/>
              <a:endParaRPr lang="zh-CN" altLang="en-US" sz="1335" b="1" kern="0" dirty="0">
                <a:solidFill>
                  <a:schemeClr val="bg1"/>
                </a:solidFill>
                <a:latin typeface="微软雅黑" panose="020B0503020204020204" charset="-122"/>
                <a:ea typeface="微软雅黑" panose="020B0503020204020204" charset="-122"/>
              </a:endParaRPr>
            </a:p>
          </p:txBody>
        </p:sp>
        <p:sp>
          <p:nvSpPr>
            <p:cNvPr id="190" name="Rectangle 15"/>
            <p:cNvSpPr>
              <a:spLocks noChangeArrowheads="1"/>
            </p:cNvSpPr>
            <p:nvPr/>
          </p:nvSpPr>
          <p:spPr bwMode="auto">
            <a:xfrm>
              <a:off x="1894" y="5638"/>
              <a:ext cx="1465"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固定资产卡片</a:t>
              </a:r>
              <a:endParaRPr lang="zh-CN" altLang="en-US" sz="935" kern="0" dirty="0">
                <a:solidFill>
                  <a:schemeClr val="bg1"/>
                </a:solidFill>
                <a:latin typeface="微软雅黑" panose="020B0503020204020204" charset="-122"/>
                <a:ea typeface="微软雅黑" panose="020B0503020204020204" charset="-122"/>
              </a:endParaRPr>
            </a:p>
          </p:txBody>
        </p:sp>
        <p:sp>
          <p:nvSpPr>
            <p:cNvPr id="197" name="Rectangle 15"/>
            <p:cNvSpPr>
              <a:spLocks noChangeArrowheads="1"/>
            </p:cNvSpPr>
            <p:nvPr/>
          </p:nvSpPr>
          <p:spPr bwMode="auto">
            <a:xfrm>
              <a:off x="1894" y="6002"/>
              <a:ext cx="1465"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低值易耗品卡</a:t>
              </a:r>
              <a:endParaRPr lang="zh-CN" altLang="en-US" sz="935" kern="0" dirty="0">
                <a:solidFill>
                  <a:schemeClr val="bg1"/>
                </a:solidFill>
                <a:latin typeface="微软雅黑" panose="020B0503020204020204" charset="-122"/>
                <a:ea typeface="微软雅黑" panose="020B0503020204020204" charset="-122"/>
              </a:endParaRPr>
            </a:p>
          </p:txBody>
        </p:sp>
        <p:sp>
          <p:nvSpPr>
            <p:cNvPr id="217" name="Rectangle 15"/>
            <p:cNvSpPr>
              <a:spLocks noChangeArrowheads="1"/>
            </p:cNvSpPr>
            <p:nvPr/>
          </p:nvSpPr>
          <p:spPr bwMode="auto">
            <a:xfrm>
              <a:off x="1894" y="6731"/>
              <a:ext cx="1465"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仓库信息表</a:t>
              </a:r>
              <a:endParaRPr lang="zh-CN" altLang="en-US" sz="935" kern="0" dirty="0">
                <a:solidFill>
                  <a:schemeClr val="bg1"/>
                </a:solidFill>
                <a:latin typeface="微软雅黑" panose="020B0503020204020204" charset="-122"/>
                <a:ea typeface="微软雅黑" panose="020B0503020204020204" charset="-122"/>
              </a:endParaRPr>
            </a:p>
          </p:txBody>
        </p:sp>
        <p:sp>
          <p:nvSpPr>
            <p:cNvPr id="161" name="Rectangle 15"/>
            <p:cNvSpPr>
              <a:spLocks noChangeArrowheads="1"/>
            </p:cNvSpPr>
            <p:nvPr/>
          </p:nvSpPr>
          <p:spPr bwMode="auto">
            <a:xfrm>
              <a:off x="1894" y="6366"/>
              <a:ext cx="1465"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存放地点表</a:t>
              </a:r>
              <a:endParaRPr lang="zh-CN" altLang="en-US" sz="935" kern="0" dirty="0">
                <a:solidFill>
                  <a:schemeClr val="bg1"/>
                </a:solidFill>
                <a:latin typeface="微软雅黑" panose="020B0503020204020204" charset="-122"/>
                <a:ea typeface="微软雅黑" panose="020B0503020204020204" charset="-122"/>
              </a:endParaRPr>
            </a:p>
          </p:txBody>
        </p:sp>
        <p:sp>
          <p:nvSpPr>
            <p:cNvPr id="168" name="剪去单角的矩形 167"/>
            <p:cNvSpPr/>
            <p:nvPr/>
          </p:nvSpPr>
          <p:spPr>
            <a:xfrm>
              <a:off x="14702" y="3392"/>
              <a:ext cx="2117" cy="311"/>
            </a:xfrm>
            <a:prstGeom prst="snip1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1065" b="1" dirty="0">
                  <a:solidFill>
                    <a:srgbClr val="05B0F0"/>
                  </a:solidFill>
                  <a:latin typeface="微软雅黑" panose="020B0503020204020204" charset="-122"/>
                  <a:ea typeface="微软雅黑" panose="020B0503020204020204" charset="-122"/>
                </a:rPr>
                <a:t>员工自助门户</a:t>
              </a:r>
              <a:endParaRPr kumimoji="1" lang="zh-CN" altLang="en-US" sz="1065" b="1" dirty="0">
                <a:solidFill>
                  <a:srgbClr val="05B0F0"/>
                </a:solidFill>
                <a:latin typeface="微软雅黑" panose="020B0503020204020204" charset="-122"/>
                <a:ea typeface="微软雅黑" panose="020B0503020204020204" charset="-122"/>
              </a:endParaRPr>
            </a:p>
          </p:txBody>
        </p:sp>
        <p:sp>
          <p:nvSpPr>
            <p:cNvPr id="192" name="矩形 191"/>
            <p:cNvSpPr/>
            <p:nvPr/>
          </p:nvSpPr>
          <p:spPr>
            <a:xfrm>
              <a:off x="3526" y="5140"/>
              <a:ext cx="1633" cy="410"/>
            </a:xfrm>
            <a:prstGeom prst="rect">
              <a:avLst/>
            </a:prstGeom>
            <a:solidFill>
              <a:srgbClr val="05B0F0"/>
            </a:solidFill>
            <a:ln w="6350" cap="flat" cmpd="sng" algn="ctr">
              <a:solidFill>
                <a:srgbClr val="0070C0"/>
              </a:solidFill>
              <a:prstDash val="sysDash"/>
              <a:miter lim="800000"/>
            </a:ln>
            <a:effectLst/>
          </p:spPr>
          <p:txBody>
            <a:bodyPr vert="horz" lIns="91424" tIns="45713" rIns="91424" bIns="45713" anchor="t"/>
            <a:lstStyle/>
            <a:p>
              <a:pPr algn="ctr" defTabSz="914400"/>
              <a:r>
                <a:rPr lang="zh-CN" altLang="en-US" sz="1200" b="1" kern="0" dirty="0">
                  <a:solidFill>
                    <a:schemeClr val="bg1"/>
                  </a:solidFill>
                  <a:latin typeface="微软雅黑" panose="020B0503020204020204" charset="-122"/>
                  <a:ea typeface="微软雅黑" panose="020B0503020204020204" charset="-122"/>
                </a:rPr>
                <a:t>采购管理</a:t>
              </a:r>
              <a:endParaRPr lang="zh-CN" altLang="en-US" sz="1200" b="1" kern="0" dirty="0">
                <a:solidFill>
                  <a:schemeClr val="bg1"/>
                </a:solidFill>
                <a:latin typeface="微软雅黑" panose="020B0503020204020204" charset="-122"/>
                <a:ea typeface="微软雅黑" panose="020B0503020204020204" charset="-122"/>
              </a:endParaRPr>
            </a:p>
          </p:txBody>
        </p:sp>
        <p:sp>
          <p:nvSpPr>
            <p:cNvPr id="193" name="矩形 192"/>
            <p:cNvSpPr/>
            <p:nvPr/>
          </p:nvSpPr>
          <p:spPr>
            <a:xfrm>
              <a:off x="3526" y="5550"/>
              <a:ext cx="1633" cy="2317"/>
            </a:xfrm>
            <a:prstGeom prst="rect">
              <a:avLst/>
            </a:prstGeom>
            <a:solidFill>
              <a:schemeClr val="accent1">
                <a:lumMod val="20000"/>
                <a:lumOff val="80000"/>
              </a:schemeClr>
            </a:solidFill>
            <a:ln w="6350" cap="flat" cmpd="sng" algn="ctr">
              <a:solidFill>
                <a:srgbClr val="0070C0"/>
              </a:solidFill>
              <a:prstDash val="sysDash"/>
              <a:miter lim="800000"/>
            </a:ln>
            <a:effectLst/>
          </p:spPr>
          <p:txBody>
            <a:bodyPr vert="horz" lIns="91424" tIns="45713" rIns="91424" bIns="45713" anchor="t"/>
            <a:lstStyle/>
            <a:p>
              <a:pPr algn="ctr" defTabSz="914400"/>
              <a:endParaRPr lang="zh-CN" altLang="en-US" sz="1335" b="1" kern="0" dirty="0">
                <a:solidFill>
                  <a:schemeClr val="bg1"/>
                </a:solidFill>
                <a:latin typeface="微软雅黑" panose="020B0503020204020204" charset="-122"/>
                <a:ea typeface="微软雅黑" panose="020B0503020204020204" charset="-122"/>
              </a:endParaRPr>
            </a:p>
          </p:txBody>
        </p:sp>
        <p:sp>
          <p:nvSpPr>
            <p:cNvPr id="194" name="Rectangle 15"/>
            <p:cNvSpPr>
              <a:spLocks noChangeArrowheads="1"/>
            </p:cNvSpPr>
            <p:nvPr/>
          </p:nvSpPr>
          <p:spPr bwMode="auto">
            <a:xfrm>
              <a:off x="3615" y="5638"/>
              <a:ext cx="1465"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资产申请单</a:t>
              </a:r>
              <a:endParaRPr lang="zh-CN" altLang="en-US" sz="935" kern="0" dirty="0">
                <a:solidFill>
                  <a:schemeClr val="bg1"/>
                </a:solidFill>
                <a:latin typeface="微软雅黑" panose="020B0503020204020204" charset="-122"/>
                <a:ea typeface="微软雅黑" panose="020B0503020204020204" charset="-122"/>
              </a:endParaRPr>
            </a:p>
          </p:txBody>
        </p:sp>
        <p:sp>
          <p:nvSpPr>
            <p:cNvPr id="195" name="Rectangle 15"/>
            <p:cNvSpPr>
              <a:spLocks noChangeArrowheads="1"/>
            </p:cNvSpPr>
            <p:nvPr/>
          </p:nvSpPr>
          <p:spPr bwMode="auto">
            <a:xfrm>
              <a:off x="3615" y="6002"/>
              <a:ext cx="1465"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申请档案</a:t>
              </a:r>
              <a:endParaRPr lang="zh-CN" altLang="en-US" sz="935" kern="0" dirty="0">
                <a:solidFill>
                  <a:schemeClr val="bg1"/>
                </a:solidFill>
                <a:latin typeface="微软雅黑" panose="020B0503020204020204" charset="-122"/>
                <a:ea typeface="微软雅黑" panose="020B0503020204020204" charset="-122"/>
              </a:endParaRPr>
            </a:p>
          </p:txBody>
        </p:sp>
        <p:sp>
          <p:nvSpPr>
            <p:cNvPr id="196" name="Rectangle 15"/>
            <p:cNvSpPr>
              <a:spLocks noChangeArrowheads="1"/>
            </p:cNvSpPr>
            <p:nvPr/>
          </p:nvSpPr>
          <p:spPr bwMode="auto">
            <a:xfrm>
              <a:off x="3615" y="6731"/>
              <a:ext cx="1465"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采购档案</a:t>
              </a:r>
              <a:endParaRPr lang="zh-CN" altLang="en-US" sz="935" kern="0" dirty="0">
                <a:solidFill>
                  <a:schemeClr val="bg1"/>
                </a:solidFill>
                <a:latin typeface="微软雅黑" panose="020B0503020204020204" charset="-122"/>
                <a:ea typeface="微软雅黑" panose="020B0503020204020204" charset="-122"/>
              </a:endParaRPr>
            </a:p>
          </p:txBody>
        </p:sp>
        <p:sp>
          <p:nvSpPr>
            <p:cNvPr id="200" name="Rectangle 15"/>
            <p:cNvSpPr>
              <a:spLocks noChangeArrowheads="1"/>
            </p:cNvSpPr>
            <p:nvPr/>
          </p:nvSpPr>
          <p:spPr bwMode="auto">
            <a:xfrm>
              <a:off x="3615" y="6366"/>
              <a:ext cx="1465"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采购计划任务</a:t>
              </a:r>
              <a:endParaRPr lang="zh-CN" altLang="en-US" sz="935" kern="0" dirty="0">
                <a:solidFill>
                  <a:schemeClr val="bg1"/>
                </a:solidFill>
                <a:latin typeface="微软雅黑" panose="020B0503020204020204" charset="-122"/>
                <a:ea typeface="微软雅黑" panose="020B0503020204020204" charset="-122"/>
              </a:endParaRPr>
            </a:p>
          </p:txBody>
        </p:sp>
        <p:sp>
          <p:nvSpPr>
            <p:cNvPr id="256" name="Rectangle 15"/>
            <p:cNvSpPr>
              <a:spLocks noChangeArrowheads="1"/>
            </p:cNvSpPr>
            <p:nvPr/>
          </p:nvSpPr>
          <p:spPr bwMode="auto">
            <a:xfrm>
              <a:off x="1894" y="7462"/>
              <a:ext cx="1465"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电子标签管理</a:t>
              </a:r>
              <a:endParaRPr lang="zh-CN" altLang="en-US" sz="935" kern="0" dirty="0">
                <a:solidFill>
                  <a:schemeClr val="bg1"/>
                </a:solidFill>
                <a:latin typeface="微软雅黑" panose="020B0503020204020204" charset="-122"/>
                <a:ea typeface="微软雅黑" panose="020B0503020204020204" charset="-122"/>
              </a:endParaRPr>
            </a:p>
          </p:txBody>
        </p:sp>
        <p:sp>
          <p:nvSpPr>
            <p:cNvPr id="263" name="Rectangle 15"/>
            <p:cNvSpPr>
              <a:spLocks noChangeArrowheads="1"/>
            </p:cNvSpPr>
            <p:nvPr/>
          </p:nvSpPr>
          <p:spPr bwMode="auto">
            <a:xfrm>
              <a:off x="1894" y="7097"/>
              <a:ext cx="1465"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标签条码管理</a:t>
              </a:r>
              <a:endParaRPr lang="zh-CN" altLang="en-US" sz="935" kern="0" dirty="0">
                <a:solidFill>
                  <a:schemeClr val="bg1"/>
                </a:solidFill>
                <a:latin typeface="微软雅黑" panose="020B0503020204020204" charset="-122"/>
                <a:ea typeface="微软雅黑" panose="020B0503020204020204" charset="-122"/>
              </a:endParaRPr>
            </a:p>
          </p:txBody>
        </p:sp>
        <p:sp>
          <p:nvSpPr>
            <p:cNvPr id="271" name="Rectangle 15"/>
            <p:cNvSpPr>
              <a:spLocks noChangeArrowheads="1"/>
            </p:cNvSpPr>
            <p:nvPr/>
          </p:nvSpPr>
          <p:spPr bwMode="auto">
            <a:xfrm>
              <a:off x="3607" y="7462"/>
              <a:ext cx="1466"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资产入库单</a:t>
              </a:r>
              <a:endParaRPr lang="zh-CN" altLang="en-US" sz="935" kern="0" dirty="0">
                <a:solidFill>
                  <a:schemeClr val="bg1"/>
                </a:solidFill>
                <a:latin typeface="微软雅黑" panose="020B0503020204020204" charset="-122"/>
                <a:ea typeface="微软雅黑" panose="020B0503020204020204" charset="-122"/>
              </a:endParaRPr>
            </a:p>
          </p:txBody>
        </p:sp>
        <p:sp>
          <p:nvSpPr>
            <p:cNvPr id="273" name="Rectangle 15"/>
            <p:cNvSpPr>
              <a:spLocks noChangeArrowheads="1"/>
            </p:cNvSpPr>
            <p:nvPr/>
          </p:nvSpPr>
          <p:spPr bwMode="auto">
            <a:xfrm>
              <a:off x="3607" y="7097"/>
              <a:ext cx="1466"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到货检验单</a:t>
              </a:r>
              <a:endParaRPr lang="zh-CN" altLang="en-US" sz="935" kern="0" dirty="0">
                <a:solidFill>
                  <a:schemeClr val="bg1"/>
                </a:solidFill>
                <a:latin typeface="微软雅黑" panose="020B0503020204020204" charset="-122"/>
                <a:ea typeface="微软雅黑" panose="020B0503020204020204" charset="-122"/>
              </a:endParaRPr>
            </a:p>
          </p:txBody>
        </p:sp>
        <p:sp>
          <p:nvSpPr>
            <p:cNvPr id="276" name="矩形 275"/>
            <p:cNvSpPr/>
            <p:nvPr/>
          </p:nvSpPr>
          <p:spPr>
            <a:xfrm>
              <a:off x="5239" y="5140"/>
              <a:ext cx="1633" cy="410"/>
            </a:xfrm>
            <a:prstGeom prst="rect">
              <a:avLst/>
            </a:prstGeom>
            <a:solidFill>
              <a:srgbClr val="05B0F0"/>
            </a:solidFill>
            <a:ln w="6350" cap="flat" cmpd="sng" algn="ctr">
              <a:solidFill>
                <a:srgbClr val="0070C0"/>
              </a:solidFill>
              <a:prstDash val="sysDash"/>
              <a:miter lim="800000"/>
            </a:ln>
            <a:effectLst/>
          </p:spPr>
          <p:txBody>
            <a:bodyPr vert="horz" lIns="91424" tIns="45713" rIns="91424" bIns="45713" anchor="t"/>
            <a:lstStyle/>
            <a:p>
              <a:pPr algn="ctr" defTabSz="914400"/>
              <a:r>
                <a:rPr lang="zh-CN" altLang="en-US" sz="1200" b="1" kern="0" dirty="0">
                  <a:solidFill>
                    <a:schemeClr val="bg1"/>
                  </a:solidFill>
                  <a:latin typeface="微软雅黑" panose="020B0503020204020204" charset="-122"/>
                  <a:ea typeface="微软雅黑" panose="020B0503020204020204" charset="-122"/>
                </a:rPr>
                <a:t>资产配置</a:t>
              </a:r>
              <a:endParaRPr lang="zh-CN" altLang="en-US" sz="1200" b="1" kern="0" dirty="0">
                <a:solidFill>
                  <a:schemeClr val="bg1"/>
                </a:solidFill>
                <a:latin typeface="微软雅黑" panose="020B0503020204020204" charset="-122"/>
                <a:ea typeface="微软雅黑" panose="020B0503020204020204" charset="-122"/>
              </a:endParaRPr>
            </a:p>
          </p:txBody>
        </p:sp>
        <p:sp>
          <p:nvSpPr>
            <p:cNvPr id="277" name="矩形 276"/>
            <p:cNvSpPr/>
            <p:nvPr/>
          </p:nvSpPr>
          <p:spPr>
            <a:xfrm>
              <a:off x="5239" y="5550"/>
              <a:ext cx="1633" cy="2317"/>
            </a:xfrm>
            <a:prstGeom prst="rect">
              <a:avLst/>
            </a:prstGeom>
            <a:solidFill>
              <a:schemeClr val="accent1">
                <a:lumMod val="20000"/>
                <a:lumOff val="80000"/>
              </a:schemeClr>
            </a:solidFill>
            <a:ln w="6350" cap="flat" cmpd="sng" algn="ctr">
              <a:solidFill>
                <a:srgbClr val="0070C0"/>
              </a:solidFill>
              <a:prstDash val="sysDash"/>
              <a:miter lim="800000"/>
            </a:ln>
            <a:effectLst/>
          </p:spPr>
          <p:txBody>
            <a:bodyPr vert="horz" lIns="91424" tIns="45713" rIns="91424" bIns="45713" anchor="t"/>
            <a:lstStyle/>
            <a:p>
              <a:pPr algn="ctr" defTabSz="914400"/>
              <a:endParaRPr lang="zh-CN" altLang="en-US" sz="1335" b="1" kern="0" dirty="0">
                <a:solidFill>
                  <a:schemeClr val="bg1"/>
                </a:solidFill>
                <a:latin typeface="微软雅黑" panose="020B0503020204020204" charset="-122"/>
                <a:ea typeface="微软雅黑" panose="020B0503020204020204" charset="-122"/>
              </a:endParaRPr>
            </a:p>
          </p:txBody>
        </p:sp>
        <p:sp>
          <p:nvSpPr>
            <p:cNvPr id="278" name="Rectangle 15"/>
            <p:cNvSpPr>
              <a:spLocks noChangeArrowheads="1"/>
            </p:cNvSpPr>
            <p:nvPr/>
          </p:nvSpPr>
          <p:spPr bwMode="auto">
            <a:xfrm>
              <a:off x="5327" y="5638"/>
              <a:ext cx="1466"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固定资产档案</a:t>
              </a:r>
              <a:endParaRPr lang="zh-CN" altLang="en-US" sz="935" kern="0" dirty="0">
                <a:solidFill>
                  <a:schemeClr val="bg1"/>
                </a:solidFill>
                <a:latin typeface="微软雅黑" panose="020B0503020204020204" charset="-122"/>
                <a:ea typeface="微软雅黑" panose="020B0503020204020204" charset="-122"/>
              </a:endParaRPr>
            </a:p>
          </p:txBody>
        </p:sp>
        <p:sp>
          <p:nvSpPr>
            <p:cNvPr id="279" name="Rectangle 15"/>
            <p:cNvSpPr>
              <a:spLocks noChangeArrowheads="1"/>
            </p:cNvSpPr>
            <p:nvPr/>
          </p:nvSpPr>
          <p:spPr bwMode="auto">
            <a:xfrm>
              <a:off x="5327" y="6002"/>
              <a:ext cx="1466"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低值易耗品档案</a:t>
              </a:r>
              <a:endParaRPr lang="zh-CN" altLang="en-US" sz="935" kern="0" dirty="0">
                <a:solidFill>
                  <a:schemeClr val="bg1"/>
                </a:solidFill>
                <a:latin typeface="微软雅黑" panose="020B0503020204020204" charset="-122"/>
                <a:ea typeface="微软雅黑" panose="020B0503020204020204" charset="-122"/>
              </a:endParaRPr>
            </a:p>
          </p:txBody>
        </p:sp>
        <p:sp>
          <p:nvSpPr>
            <p:cNvPr id="280" name="Rectangle 15"/>
            <p:cNvSpPr>
              <a:spLocks noChangeArrowheads="1"/>
            </p:cNvSpPr>
            <p:nvPr/>
          </p:nvSpPr>
          <p:spPr bwMode="auto">
            <a:xfrm>
              <a:off x="5327" y="6731"/>
              <a:ext cx="1466"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在建工程转固</a:t>
              </a:r>
              <a:endParaRPr lang="zh-CN" altLang="en-US" sz="935" kern="0" dirty="0">
                <a:solidFill>
                  <a:schemeClr val="bg1"/>
                </a:solidFill>
                <a:latin typeface="微软雅黑" panose="020B0503020204020204" charset="-122"/>
                <a:ea typeface="微软雅黑" panose="020B0503020204020204" charset="-122"/>
              </a:endParaRPr>
            </a:p>
          </p:txBody>
        </p:sp>
        <p:sp>
          <p:nvSpPr>
            <p:cNvPr id="281" name="Rectangle 15"/>
            <p:cNvSpPr>
              <a:spLocks noChangeArrowheads="1"/>
            </p:cNvSpPr>
            <p:nvPr/>
          </p:nvSpPr>
          <p:spPr bwMode="auto">
            <a:xfrm>
              <a:off x="5327" y="6366"/>
              <a:ext cx="1466"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研发资本化转固</a:t>
              </a:r>
              <a:endParaRPr lang="zh-CN" altLang="en-US" sz="935" kern="0" dirty="0">
                <a:solidFill>
                  <a:schemeClr val="bg1"/>
                </a:solidFill>
                <a:latin typeface="微软雅黑" panose="020B0503020204020204" charset="-122"/>
                <a:ea typeface="微软雅黑" panose="020B0503020204020204" charset="-122"/>
              </a:endParaRPr>
            </a:p>
          </p:txBody>
        </p:sp>
        <p:sp>
          <p:nvSpPr>
            <p:cNvPr id="282" name="Rectangle 15"/>
            <p:cNvSpPr>
              <a:spLocks noChangeArrowheads="1"/>
            </p:cNvSpPr>
            <p:nvPr/>
          </p:nvSpPr>
          <p:spPr bwMode="auto">
            <a:xfrm>
              <a:off x="5320" y="7462"/>
              <a:ext cx="1465"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固定资产交接单</a:t>
              </a:r>
              <a:endParaRPr lang="zh-CN" altLang="en-US" sz="935" kern="0" dirty="0">
                <a:solidFill>
                  <a:schemeClr val="bg1"/>
                </a:solidFill>
                <a:latin typeface="微软雅黑" panose="020B0503020204020204" charset="-122"/>
                <a:ea typeface="微软雅黑" panose="020B0503020204020204" charset="-122"/>
              </a:endParaRPr>
            </a:p>
          </p:txBody>
        </p:sp>
        <p:sp>
          <p:nvSpPr>
            <p:cNvPr id="283" name="Rectangle 15"/>
            <p:cNvSpPr>
              <a:spLocks noChangeArrowheads="1"/>
            </p:cNvSpPr>
            <p:nvPr/>
          </p:nvSpPr>
          <p:spPr bwMode="auto">
            <a:xfrm>
              <a:off x="5320" y="7097"/>
              <a:ext cx="1465"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固定资产领用单</a:t>
              </a:r>
              <a:endParaRPr lang="zh-CN" altLang="en-US" sz="935" kern="0" dirty="0">
                <a:solidFill>
                  <a:schemeClr val="bg1"/>
                </a:solidFill>
                <a:latin typeface="微软雅黑" panose="020B0503020204020204" charset="-122"/>
                <a:ea typeface="微软雅黑" panose="020B0503020204020204" charset="-122"/>
              </a:endParaRPr>
            </a:p>
          </p:txBody>
        </p:sp>
        <p:grpSp>
          <p:nvGrpSpPr>
            <p:cNvPr id="21" name="组合 20"/>
            <p:cNvGrpSpPr/>
            <p:nvPr/>
          </p:nvGrpSpPr>
          <p:grpSpPr>
            <a:xfrm>
              <a:off x="10307" y="5140"/>
              <a:ext cx="1632" cy="2727"/>
              <a:chOff x="3358380" y="2067695"/>
              <a:chExt cx="861329" cy="1438414"/>
            </a:xfrm>
          </p:grpSpPr>
          <p:sp>
            <p:nvSpPr>
              <p:cNvPr id="291" name="矩形 290"/>
              <p:cNvSpPr/>
              <p:nvPr/>
            </p:nvSpPr>
            <p:spPr>
              <a:xfrm>
                <a:off x="3358380" y="2067695"/>
                <a:ext cx="861329" cy="216024"/>
              </a:xfrm>
              <a:prstGeom prst="rect">
                <a:avLst/>
              </a:prstGeom>
              <a:solidFill>
                <a:srgbClr val="05B0F0"/>
              </a:solidFill>
              <a:ln w="6350" cap="flat" cmpd="sng" algn="ctr">
                <a:solidFill>
                  <a:srgbClr val="0070C0"/>
                </a:solidFill>
                <a:prstDash val="sysDash"/>
                <a:miter lim="800000"/>
              </a:ln>
              <a:effectLst/>
            </p:spPr>
            <p:txBody>
              <a:bodyPr vert="horz" lIns="91424" tIns="45713" rIns="91424" bIns="45713" anchor="t"/>
              <a:lstStyle/>
              <a:p>
                <a:pPr algn="ctr" defTabSz="914400"/>
                <a:r>
                  <a:rPr lang="zh-CN" altLang="en-US" sz="1200" b="1" kern="0" dirty="0">
                    <a:solidFill>
                      <a:schemeClr val="bg1"/>
                    </a:solidFill>
                    <a:latin typeface="微软雅黑" panose="020B0503020204020204" charset="-122"/>
                    <a:ea typeface="微软雅黑" panose="020B0503020204020204" charset="-122"/>
                  </a:rPr>
                  <a:t>资产盘点</a:t>
                </a:r>
                <a:endParaRPr lang="zh-CN" altLang="en-US" sz="1200" b="1" kern="0" dirty="0">
                  <a:solidFill>
                    <a:schemeClr val="bg1"/>
                  </a:solidFill>
                  <a:latin typeface="微软雅黑" panose="020B0503020204020204" charset="-122"/>
                  <a:ea typeface="微软雅黑" panose="020B0503020204020204" charset="-122"/>
                </a:endParaRPr>
              </a:p>
            </p:txBody>
          </p:sp>
          <p:sp>
            <p:nvSpPr>
              <p:cNvPr id="292" name="矩形 291"/>
              <p:cNvSpPr/>
              <p:nvPr/>
            </p:nvSpPr>
            <p:spPr>
              <a:xfrm>
                <a:off x="3358380" y="2283719"/>
                <a:ext cx="861329" cy="1222390"/>
              </a:xfrm>
              <a:prstGeom prst="rect">
                <a:avLst/>
              </a:prstGeom>
              <a:solidFill>
                <a:schemeClr val="accent1">
                  <a:lumMod val="20000"/>
                  <a:lumOff val="80000"/>
                </a:schemeClr>
              </a:solidFill>
              <a:ln w="6350" cap="flat" cmpd="sng" algn="ctr">
                <a:solidFill>
                  <a:srgbClr val="0070C0"/>
                </a:solidFill>
                <a:prstDash val="sysDash"/>
                <a:miter lim="800000"/>
              </a:ln>
              <a:effectLst/>
            </p:spPr>
            <p:txBody>
              <a:bodyPr vert="horz" lIns="91424" tIns="45713" rIns="91424" bIns="45713" anchor="t"/>
              <a:lstStyle/>
              <a:p>
                <a:pPr algn="ctr" defTabSz="914400"/>
                <a:endParaRPr lang="zh-CN" altLang="en-US" sz="1335" b="1" kern="0" dirty="0">
                  <a:solidFill>
                    <a:schemeClr val="bg1"/>
                  </a:solidFill>
                  <a:latin typeface="微软雅黑" panose="020B0503020204020204" charset="-122"/>
                  <a:ea typeface="微软雅黑" panose="020B0503020204020204" charset="-122"/>
                </a:endParaRPr>
              </a:p>
            </p:txBody>
          </p:sp>
          <p:sp>
            <p:nvSpPr>
              <p:cNvPr id="293" name="Rectangle 15"/>
              <p:cNvSpPr>
                <a:spLocks noChangeArrowheads="1"/>
              </p:cNvSpPr>
              <p:nvPr/>
            </p:nvSpPr>
            <p:spPr bwMode="auto">
              <a:xfrm>
                <a:off x="3404852" y="2330313"/>
                <a:ext cx="773143" cy="174855"/>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资产盘点计划</a:t>
                </a:r>
                <a:endParaRPr lang="zh-CN" altLang="en-US" sz="935" kern="0" dirty="0">
                  <a:solidFill>
                    <a:schemeClr val="bg1"/>
                  </a:solidFill>
                  <a:latin typeface="微软雅黑" panose="020B0503020204020204" charset="-122"/>
                  <a:ea typeface="微软雅黑" panose="020B0503020204020204" charset="-122"/>
                </a:endParaRPr>
              </a:p>
            </p:txBody>
          </p:sp>
          <p:sp>
            <p:nvSpPr>
              <p:cNvPr id="294" name="Rectangle 15"/>
              <p:cNvSpPr>
                <a:spLocks noChangeArrowheads="1"/>
              </p:cNvSpPr>
              <p:nvPr/>
            </p:nvSpPr>
            <p:spPr bwMode="auto">
              <a:xfrm>
                <a:off x="3404852" y="2522187"/>
                <a:ext cx="773143" cy="174855"/>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资产盘点任务</a:t>
                </a:r>
                <a:endParaRPr lang="zh-CN" altLang="en-US" sz="935" kern="0" dirty="0">
                  <a:solidFill>
                    <a:schemeClr val="bg1"/>
                  </a:solidFill>
                  <a:latin typeface="微软雅黑" panose="020B0503020204020204" charset="-122"/>
                  <a:ea typeface="微软雅黑" panose="020B0503020204020204" charset="-122"/>
                </a:endParaRPr>
              </a:p>
            </p:txBody>
          </p:sp>
          <p:sp>
            <p:nvSpPr>
              <p:cNvPr id="295" name="Rectangle 15"/>
              <p:cNvSpPr>
                <a:spLocks noChangeArrowheads="1"/>
              </p:cNvSpPr>
              <p:nvPr/>
            </p:nvSpPr>
            <p:spPr bwMode="auto">
              <a:xfrm>
                <a:off x="3404852" y="2906846"/>
                <a:ext cx="773143" cy="174855"/>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资产盘盘亏</a:t>
                </a:r>
                <a:endParaRPr lang="zh-CN" altLang="en-US" sz="935" kern="0" dirty="0">
                  <a:solidFill>
                    <a:schemeClr val="bg1"/>
                  </a:solidFill>
                  <a:latin typeface="微软雅黑" panose="020B0503020204020204" charset="-122"/>
                  <a:ea typeface="微软雅黑" panose="020B0503020204020204" charset="-122"/>
                </a:endParaRPr>
              </a:p>
            </p:txBody>
          </p:sp>
          <p:sp>
            <p:nvSpPr>
              <p:cNvPr id="296" name="Rectangle 15"/>
              <p:cNvSpPr>
                <a:spLocks noChangeArrowheads="1"/>
              </p:cNvSpPr>
              <p:nvPr/>
            </p:nvSpPr>
            <p:spPr bwMode="auto">
              <a:xfrm>
                <a:off x="3404852" y="2714331"/>
                <a:ext cx="773143" cy="174855"/>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资产盘点执行</a:t>
                </a:r>
                <a:endParaRPr lang="zh-CN" altLang="en-US" sz="935" kern="0" dirty="0">
                  <a:solidFill>
                    <a:schemeClr val="bg1"/>
                  </a:solidFill>
                  <a:latin typeface="微软雅黑" panose="020B0503020204020204" charset="-122"/>
                  <a:ea typeface="微软雅黑" panose="020B0503020204020204" charset="-122"/>
                </a:endParaRPr>
              </a:p>
            </p:txBody>
          </p:sp>
          <p:sp>
            <p:nvSpPr>
              <p:cNvPr id="297" name="Rectangle 15"/>
              <p:cNvSpPr>
                <a:spLocks noChangeArrowheads="1"/>
              </p:cNvSpPr>
              <p:nvPr/>
            </p:nvSpPr>
            <p:spPr bwMode="auto">
              <a:xfrm>
                <a:off x="3400952" y="3292468"/>
                <a:ext cx="773143" cy="174855"/>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资产盘点报告</a:t>
                </a:r>
                <a:endParaRPr lang="zh-CN" altLang="en-US" sz="935" kern="0" dirty="0">
                  <a:solidFill>
                    <a:schemeClr val="bg1"/>
                  </a:solidFill>
                  <a:latin typeface="微软雅黑" panose="020B0503020204020204" charset="-122"/>
                  <a:ea typeface="微软雅黑" panose="020B0503020204020204" charset="-122"/>
                </a:endParaRPr>
              </a:p>
            </p:txBody>
          </p:sp>
          <p:sp>
            <p:nvSpPr>
              <p:cNvPr id="298" name="Rectangle 15"/>
              <p:cNvSpPr>
                <a:spLocks noChangeArrowheads="1"/>
              </p:cNvSpPr>
              <p:nvPr/>
            </p:nvSpPr>
            <p:spPr bwMode="auto">
              <a:xfrm>
                <a:off x="3400952" y="3099953"/>
                <a:ext cx="773143" cy="174855"/>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资产盘盈表</a:t>
                </a:r>
                <a:endParaRPr lang="zh-CN" altLang="en-US" sz="935" kern="0" dirty="0">
                  <a:solidFill>
                    <a:schemeClr val="bg1"/>
                  </a:solidFill>
                  <a:latin typeface="微软雅黑" panose="020B0503020204020204" charset="-122"/>
                  <a:ea typeface="微软雅黑" panose="020B0503020204020204" charset="-122"/>
                </a:endParaRPr>
              </a:p>
            </p:txBody>
          </p:sp>
        </p:grpSp>
        <p:sp>
          <p:nvSpPr>
            <p:cNvPr id="304" name="矩形 303"/>
            <p:cNvSpPr/>
            <p:nvPr/>
          </p:nvSpPr>
          <p:spPr>
            <a:xfrm>
              <a:off x="11978" y="5140"/>
              <a:ext cx="1632" cy="410"/>
            </a:xfrm>
            <a:prstGeom prst="rect">
              <a:avLst/>
            </a:prstGeom>
            <a:solidFill>
              <a:srgbClr val="05B0F0"/>
            </a:solidFill>
            <a:ln w="6350" cap="flat" cmpd="sng" algn="ctr">
              <a:solidFill>
                <a:srgbClr val="0070C0"/>
              </a:solidFill>
              <a:prstDash val="sysDash"/>
              <a:miter lim="800000"/>
            </a:ln>
            <a:effectLst/>
          </p:spPr>
          <p:txBody>
            <a:bodyPr vert="horz" lIns="91424" tIns="45713" rIns="91424" bIns="45713" anchor="t"/>
            <a:lstStyle/>
            <a:p>
              <a:pPr algn="ctr" defTabSz="914400"/>
              <a:r>
                <a:rPr lang="zh-CN" altLang="en-US" sz="1200" b="1" kern="0" dirty="0">
                  <a:solidFill>
                    <a:schemeClr val="bg1"/>
                  </a:solidFill>
                  <a:latin typeface="微软雅黑" panose="020B0503020204020204" charset="-122"/>
                  <a:ea typeface="微软雅黑" panose="020B0503020204020204" charset="-122"/>
                </a:rPr>
                <a:t>资产维保</a:t>
              </a:r>
              <a:endParaRPr lang="zh-CN" altLang="en-US" sz="1200" b="1" kern="0" dirty="0">
                <a:solidFill>
                  <a:schemeClr val="bg1"/>
                </a:solidFill>
                <a:latin typeface="微软雅黑" panose="020B0503020204020204" charset="-122"/>
                <a:ea typeface="微软雅黑" panose="020B0503020204020204" charset="-122"/>
              </a:endParaRPr>
            </a:p>
          </p:txBody>
        </p:sp>
        <p:sp>
          <p:nvSpPr>
            <p:cNvPr id="305" name="矩形 304"/>
            <p:cNvSpPr/>
            <p:nvPr/>
          </p:nvSpPr>
          <p:spPr>
            <a:xfrm>
              <a:off x="11978" y="5550"/>
              <a:ext cx="1632" cy="2317"/>
            </a:xfrm>
            <a:prstGeom prst="rect">
              <a:avLst/>
            </a:prstGeom>
            <a:solidFill>
              <a:schemeClr val="accent1">
                <a:lumMod val="20000"/>
                <a:lumOff val="80000"/>
              </a:schemeClr>
            </a:solidFill>
            <a:ln w="6350" cap="flat" cmpd="sng" algn="ctr">
              <a:solidFill>
                <a:srgbClr val="0070C0"/>
              </a:solidFill>
              <a:prstDash val="sysDash"/>
              <a:miter lim="800000"/>
            </a:ln>
            <a:effectLst/>
          </p:spPr>
          <p:txBody>
            <a:bodyPr vert="horz" lIns="91424" tIns="45713" rIns="91424" bIns="45713" anchor="t"/>
            <a:lstStyle/>
            <a:p>
              <a:pPr algn="ctr" defTabSz="914400"/>
              <a:endParaRPr lang="zh-CN" altLang="en-US" sz="1335" b="1" kern="0" dirty="0">
                <a:solidFill>
                  <a:schemeClr val="bg1"/>
                </a:solidFill>
                <a:latin typeface="微软雅黑" panose="020B0503020204020204" charset="-122"/>
                <a:ea typeface="微软雅黑" panose="020B0503020204020204" charset="-122"/>
              </a:endParaRPr>
            </a:p>
          </p:txBody>
        </p:sp>
        <p:sp>
          <p:nvSpPr>
            <p:cNvPr id="306" name="Rectangle 15"/>
            <p:cNvSpPr>
              <a:spLocks noChangeArrowheads="1"/>
            </p:cNvSpPr>
            <p:nvPr/>
          </p:nvSpPr>
          <p:spPr bwMode="auto">
            <a:xfrm>
              <a:off x="12066" y="5638"/>
              <a:ext cx="1465"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维修申报单</a:t>
              </a:r>
              <a:endParaRPr lang="zh-CN" altLang="en-US" sz="935" kern="0" dirty="0">
                <a:solidFill>
                  <a:schemeClr val="bg1"/>
                </a:solidFill>
                <a:latin typeface="微软雅黑" panose="020B0503020204020204" charset="-122"/>
                <a:ea typeface="微软雅黑" panose="020B0503020204020204" charset="-122"/>
              </a:endParaRPr>
            </a:p>
          </p:txBody>
        </p:sp>
        <p:sp>
          <p:nvSpPr>
            <p:cNvPr id="307" name="Rectangle 15"/>
            <p:cNvSpPr>
              <a:spLocks noChangeArrowheads="1"/>
            </p:cNvSpPr>
            <p:nvPr/>
          </p:nvSpPr>
          <p:spPr bwMode="auto">
            <a:xfrm>
              <a:off x="12066" y="6002"/>
              <a:ext cx="1465"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维修派工单</a:t>
              </a:r>
              <a:endParaRPr lang="zh-CN" altLang="en-US" sz="935" kern="0" dirty="0">
                <a:solidFill>
                  <a:schemeClr val="bg1"/>
                </a:solidFill>
                <a:latin typeface="微软雅黑" panose="020B0503020204020204" charset="-122"/>
                <a:ea typeface="微软雅黑" panose="020B0503020204020204" charset="-122"/>
              </a:endParaRPr>
            </a:p>
          </p:txBody>
        </p:sp>
        <p:sp>
          <p:nvSpPr>
            <p:cNvPr id="308" name="Rectangle 15"/>
            <p:cNvSpPr>
              <a:spLocks noChangeArrowheads="1"/>
            </p:cNvSpPr>
            <p:nvPr/>
          </p:nvSpPr>
          <p:spPr bwMode="auto">
            <a:xfrm>
              <a:off x="12066" y="6731"/>
              <a:ext cx="1465"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维修评价单</a:t>
              </a:r>
              <a:endParaRPr lang="zh-CN" altLang="en-US" sz="935" kern="0" dirty="0">
                <a:solidFill>
                  <a:schemeClr val="bg1"/>
                </a:solidFill>
                <a:latin typeface="微软雅黑" panose="020B0503020204020204" charset="-122"/>
                <a:ea typeface="微软雅黑" panose="020B0503020204020204" charset="-122"/>
              </a:endParaRPr>
            </a:p>
          </p:txBody>
        </p:sp>
        <p:sp>
          <p:nvSpPr>
            <p:cNvPr id="309" name="Rectangle 15"/>
            <p:cNvSpPr>
              <a:spLocks noChangeArrowheads="1"/>
            </p:cNvSpPr>
            <p:nvPr/>
          </p:nvSpPr>
          <p:spPr bwMode="auto">
            <a:xfrm>
              <a:off x="12066" y="6366"/>
              <a:ext cx="1465"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维修验收单</a:t>
              </a:r>
              <a:endParaRPr lang="zh-CN" altLang="en-US" sz="935" kern="0" dirty="0">
                <a:solidFill>
                  <a:schemeClr val="bg1"/>
                </a:solidFill>
                <a:latin typeface="微软雅黑" panose="020B0503020204020204" charset="-122"/>
                <a:ea typeface="微软雅黑" panose="020B0503020204020204" charset="-122"/>
              </a:endParaRPr>
            </a:p>
          </p:txBody>
        </p:sp>
        <p:sp>
          <p:nvSpPr>
            <p:cNvPr id="310" name="Rectangle 15"/>
            <p:cNvSpPr>
              <a:spLocks noChangeArrowheads="1"/>
            </p:cNvSpPr>
            <p:nvPr/>
          </p:nvSpPr>
          <p:spPr bwMode="auto">
            <a:xfrm>
              <a:off x="12058" y="7462"/>
              <a:ext cx="1466"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保养反馈单</a:t>
              </a:r>
              <a:endParaRPr lang="zh-CN" altLang="en-US" sz="935" kern="0" dirty="0">
                <a:solidFill>
                  <a:schemeClr val="bg1"/>
                </a:solidFill>
                <a:latin typeface="微软雅黑" panose="020B0503020204020204" charset="-122"/>
                <a:ea typeface="微软雅黑" panose="020B0503020204020204" charset="-122"/>
              </a:endParaRPr>
            </a:p>
          </p:txBody>
        </p:sp>
        <p:sp>
          <p:nvSpPr>
            <p:cNvPr id="311" name="Rectangle 15"/>
            <p:cNvSpPr>
              <a:spLocks noChangeArrowheads="1"/>
            </p:cNvSpPr>
            <p:nvPr/>
          </p:nvSpPr>
          <p:spPr bwMode="auto">
            <a:xfrm>
              <a:off x="12058" y="7097"/>
              <a:ext cx="1466"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保养计划表</a:t>
              </a:r>
              <a:endParaRPr lang="zh-CN" altLang="en-US" sz="935" kern="0" dirty="0">
                <a:solidFill>
                  <a:schemeClr val="bg1"/>
                </a:solidFill>
                <a:latin typeface="微软雅黑" panose="020B0503020204020204" charset="-122"/>
                <a:ea typeface="微软雅黑" panose="020B0503020204020204" charset="-122"/>
              </a:endParaRPr>
            </a:p>
          </p:txBody>
        </p:sp>
        <p:sp>
          <p:nvSpPr>
            <p:cNvPr id="312" name="矩形 311"/>
            <p:cNvSpPr/>
            <p:nvPr/>
          </p:nvSpPr>
          <p:spPr>
            <a:xfrm>
              <a:off x="13681" y="5140"/>
              <a:ext cx="1633" cy="410"/>
            </a:xfrm>
            <a:prstGeom prst="rect">
              <a:avLst/>
            </a:prstGeom>
            <a:solidFill>
              <a:srgbClr val="05B0F0"/>
            </a:solidFill>
            <a:ln w="6350" cap="flat" cmpd="sng" algn="ctr">
              <a:solidFill>
                <a:srgbClr val="0070C0"/>
              </a:solidFill>
              <a:prstDash val="sysDash"/>
              <a:miter lim="800000"/>
            </a:ln>
            <a:effectLst/>
          </p:spPr>
          <p:txBody>
            <a:bodyPr vert="horz" lIns="91424" tIns="45713" rIns="91424" bIns="45713" anchor="t"/>
            <a:lstStyle/>
            <a:p>
              <a:pPr algn="ctr" defTabSz="914400"/>
              <a:r>
                <a:rPr lang="zh-CN" altLang="en-US" sz="1200" b="1" kern="0" dirty="0">
                  <a:solidFill>
                    <a:schemeClr val="bg1"/>
                  </a:solidFill>
                  <a:latin typeface="微软雅黑" panose="020B0503020204020204" charset="-122"/>
                  <a:ea typeface="微软雅黑" panose="020B0503020204020204" charset="-122"/>
                </a:rPr>
                <a:t>处置管理</a:t>
              </a:r>
              <a:endParaRPr lang="zh-CN" altLang="en-US" sz="1200" b="1" kern="0" dirty="0">
                <a:solidFill>
                  <a:schemeClr val="bg1"/>
                </a:solidFill>
                <a:latin typeface="微软雅黑" panose="020B0503020204020204" charset="-122"/>
                <a:ea typeface="微软雅黑" panose="020B0503020204020204" charset="-122"/>
              </a:endParaRPr>
            </a:p>
          </p:txBody>
        </p:sp>
        <p:sp>
          <p:nvSpPr>
            <p:cNvPr id="313" name="矩形 312"/>
            <p:cNvSpPr/>
            <p:nvPr/>
          </p:nvSpPr>
          <p:spPr>
            <a:xfrm>
              <a:off x="13681" y="5550"/>
              <a:ext cx="1633" cy="2317"/>
            </a:xfrm>
            <a:prstGeom prst="rect">
              <a:avLst/>
            </a:prstGeom>
            <a:solidFill>
              <a:schemeClr val="accent1">
                <a:lumMod val="20000"/>
                <a:lumOff val="80000"/>
              </a:schemeClr>
            </a:solidFill>
            <a:ln w="6350" cap="flat" cmpd="sng" algn="ctr">
              <a:solidFill>
                <a:srgbClr val="0070C0"/>
              </a:solidFill>
              <a:prstDash val="sysDash"/>
              <a:miter lim="800000"/>
            </a:ln>
            <a:effectLst/>
          </p:spPr>
          <p:txBody>
            <a:bodyPr vert="horz" lIns="91424" tIns="45713" rIns="91424" bIns="45713" anchor="t"/>
            <a:lstStyle/>
            <a:p>
              <a:pPr algn="ctr" defTabSz="914400"/>
              <a:endParaRPr lang="zh-CN" altLang="en-US" sz="1335" b="1" kern="0" dirty="0">
                <a:solidFill>
                  <a:schemeClr val="bg1"/>
                </a:solidFill>
                <a:latin typeface="微软雅黑" panose="020B0503020204020204" charset="-122"/>
                <a:ea typeface="微软雅黑" panose="020B0503020204020204" charset="-122"/>
              </a:endParaRPr>
            </a:p>
          </p:txBody>
        </p:sp>
        <p:sp>
          <p:nvSpPr>
            <p:cNvPr id="314" name="Rectangle 15"/>
            <p:cNvSpPr>
              <a:spLocks noChangeArrowheads="1"/>
            </p:cNvSpPr>
            <p:nvPr/>
          </p:nvSpPr>
          <p:spPr bwMode="auto">
            <a:xfrm>
              <a:off x="13770" y="5638"/>
              <a:ext cx="1465"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报废申请</a:t>
              </a:r>
              <a:endParaRPr lang="zh-CN" altLang="en-US" sz="935" kern="0" dirty="0">
                <a:solidFill>
                  <a:schemeClr val="bg1"/>
                </a:solidFill>
                <a:latin typeface="微软雅黑" panose="020B0503020204020204" charset="-122"/>
                <a:ea typeface="微软雅黑" panose="020B0503020204020204" charset="-122"/>
              </a:endParaRPr>
            </a:p>
          </p:txBody>
        </p:sp>
        <p:sp>
          <p:nvSpPr>
            <p:cNvPr id="315" name="Rectangle 15"/>
            <p:cNvSpPr>
              <a:spLocks noChangeArrowheads="1"/>
            </p:cNvSpPr>
            <p:nvPr/>
          </p:nvSpPr>
          <p:spPr bwMode="auto">
            <a:xfrm>
              <a:off x="13770" y="6002"/>
              <a:ext cx="1465"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资产调拨单</a:t>
              </a:r>
              <a:endParaRPr lang="zh-CN" altLang="en-US" sz="935" kern="0" dirty="0">
                <a:solidFill>
                  <a:schemeClr val="bg1"/>
                </a:solidFill>
                <a:latin typeface="微软雅黑" panose="020B0503020204020204" charset="-122"/>
                <a:ea typeface="微软雅黑" panose="020B0503020204020204" charset="-122"/>
              </a:endParaRPr>
            </a:p>
          </p:txBody>
        </p:sp>
        <p:sp>
          <p:nvSpPr>
            <p:cNvPr id="316" name="Rectangle 15"/>
            <p:cNvSpPr>
              <a:spLocks noChangeArrowheads="1"/>
            </p:cNvSpPr>
            <p:nvPr/>
          </p:nvSpPr>
          <p:spPr bwMode="auto">
            <a:xfrm>
              <a:off x="13770" y="6731"/>
              <a:ext cx="1465"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出售申请</a:t>
              </a:r>
              <a:endParaRPr lang="zh-CN" altLang="en-US" sz="935" kern="0" dirty="0">
                <a:solidFill>
                  <a:schemeClr val="bg1"/>
                </a:solidFill>
                <a:latin typeface="微软雅黑" panose="020B0503020204020204" charset="-122"/>
                <a:ea typeface="微软雅黑" panose="020B0503020204020204" charset="-122"/>
              </a:endParaRPr>
            </a:p>
          </p:txBody>
        </p:sp>
        <p:sp>
          <p:nvSpPr>
            <p:cNvPr id="317" name="Rectangle 15"/>
            <p:cNvSpPr>
              <a:spLocks noChangeArrowheads="1"/>
            </p:cNvSpPr>
            <p:nvPr/>
          </p:nvSpPr>
          <p:spPr bwMode="auto">
            <a:xfrm>
              <a:off x="13770" y="6366"/>
              <a:ext cx="1465"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转增申请</a:t>
              </a:r>
              <a:endParaRPr lang="zh-CN" altLang="en-US" sz="935" kern="0" dirty="0">
                <a:solidFill>
                  <a:schemeClr val="bg1"/>
                </a:solidFill>
                <a:latin typeface="微软雅黑" panose="020B0503020204020204" charset="-122"/>
                <a:ea typeface="微软雅黑" panose="020B0503020204020204" charset="-122"/>
              </a:endParaRPr>
            </a:p>
          </p:txBody>
        </p:sp>
        <p:sp>
          <p:nvSpPr>
            <p:cNvPr id="318" name="Rectangle 15"/>
            <p:cNvSpPr>
              <a:spLocks noChangeArrowheads="1"/>
            </p:cNvSpPr>
            <p:nvPr/>
          </p:nvSpPr>
          <p:spPr bwMode="auto">
            <a:xfrm>
              <a:off x="13762" y="7462"/>
              <a:ext cx="1466"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启封申请</a:t>
              </a:r>
              <a:endParaRPr lang="zh-CN" altLang="en-US" sz="935" kern="0" dirty="0">
                <a:solidFill>
                  <a:schemeClr val="bg1"/>
                </a:solidFill>
                <a:latin typeface="微软雅黑" panose="020B0503020204020204" charset="-122"/>
                <a:ea typeface="微软雅黑" panose="020B0503020204020204" charset="-122"/>
              </a:endParaRPr>
            </a:p>
          </p:txBody>
        </p:sp>
        <p:sp>
          <p:nvSpPr>
            <p:cNvPr id="319" name="Rectangle 15"/>
            <p:cNvSpPr>
              <a:spLocks noChangeArrowheads="1"/>
            </p:cNvSpPr>
            <p:nvPr/>
          </p:nvSpPr>
          <p:spPr bwMode="auto">
            <a:xfrm>
              <a:off x="13762" y="7097"/>
              <a:ext cx="1466"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封存申请</a:t>
              </a:r>
              <a:endParaRPr lang="zh-CN" altLang="en-US" sz="935" kern="0" dirty="0">
                <a:solidFill>
                  <a:schemeClr val="bg1"/>
                </a:solidFill>
                <a:latin typeface="微软雅黑" panose="020B0503020204020204" charset="-122"/>
                <a:ea typeface="微软雅黑" panose="020B0503020204020204" charset="-122"/>
              </a:endParaRPr>
            </a:p>
          </p:txBody>
        </p:sp>
        <p:sp>
          <p:nvSpPr>
            <p:cNvPr id="320" name="矩形 319"/>
            <p:cNvSpPr/>
            <p:nvPr/>
          </p:nvSpPr>
          <p:spPr>
            <a:xfrm>
              <a:off x="6927" y="5140"/>
              <a:ext cx="1632" cy="410"/>
            </a:xfrm>
            <a:prstGeom prst="rect">
              <a:avLst/>
            </a:prstGeom>
            <a:solidFill>
              <a:srgbClr val="05B0F0"/>
            </a:solidFill>
            <a:ln w="6350" cap="flat" cmpd="sng" algn="ctr">
              <a:solidFill>
                <a:srgbClr val="0070C0"/>
              </a:solidFill>
              <a:prstDash val="sysDash"/>
              <a:miter lim="800000"/>
            </a:ln>
            <a:effectLst/>
          </p:spPr>
          <p:txBody>
            <a:bodyPr vert="horz" lIns="91424" tIns="45713" rIns="91424" bIns="45713" anchor="t"/>
            <a:lstStyle/>
            <a:p>
              <a:pPr algn="ctr" defTabSz="914400"/>
              <a:r>
                <a:rPr lang="zh-CN" altLang="en-US" sz="1200" b="1" kern="0" dirty="0">
                  <a:solidFill>
                    <a:schemeClr val="bg1"/>
                  </a:solidFill>
                  <a:latin typeface="微软雅黑" panose="020B0503020204020204" charset="-122"/>
                  <a:ea typeface="微软雅黑" panose="020B0503020204020204" charset="-122"/>
                </a:rPr>
                <a:t>租赁管理</a:t>
              </a:r>
              <a:endParaRPr lang="zh-CN" altLang="en-US" sz="1200" b="1" kern="0" dirty="0">
                <a:solidFill>
                  <a:schemeClr val="bg1"/>
                </a:solidFill>
                <a:latin typeface="微软雅黑" panose="020B0503020204020204" charset="-122"/>
                <a:ea typeface="微软雅黑" panose="020B0503020204020204" charset="-122"/>
              </a:endParaRPr>
            </a:p>
          </p:txBody>
        </p:sp>
        <p:sp>
          <p:nvSpPr>
            <p:cNvPr id="321" name="矩形 320"/>
            <p:cNvSpPr/>
            <p:nvPr/>
          </p:nvSpPr>
          <p:spPr>
            <a:xfrm>
              <a:off x="6927" y="5550"/>
              <a:ext cx="1632" cy="2317"/>
            </a:xfrm>
            <a:prstGeom prst="rect">
              <a:avLst/>
            </a:prstGeom>
            <a:solidFill>
              <a:schemeClr val="accent1">
                <a:lumMod val="20000"/>
                <a:lumOff val="80000"/>
              </a:schemeClr>
            </a:solidFill>
            <a:ln w="6350" cap="flat" cmpd="sng" algn="ctr">
              <a:solidFill>
                <a:srgbClr val="0070C0"/>
              </a:solidFill>
              <a:prstDash val="sysDash"/>
              <a:miter lim="800000"/>
            </a:ln>
            <a:effectLst/>
          </p:spPr>
          <p:txBody>
            <a:bodyPr vert="horz" lIns="91424" tIns="45713" rIns="91424" bIns="45713" anchor="t"/>
            <a:lstStyle/>
            <a:p>
              <a:pPr algn="ctr" defTabSz="914400"/>
              <a:endParaRPr lang="zh-CN" altLang="en-US" sz="1335" b="1" kern="0" dirty="0">
                <a:solidFill>
                  <a:schemeClr val="bg1"/>
                </a:solidFill>
                <a:latin typeface="微软雅黑" panose="020B0503020204020204" charset="-122"/>
                <a:ea typeface="微软雅黑" panose="020B0503020204020204" charset="-122"/>
              </a:endParaRPr>
            </a:p>
          </p:txBody>
        </p:sp>
        <p:sp>
          <p:nvSpPr>
            <p:cNvPr id="322" name="Rectangle 15"/>
            <p:cNvSpPr>
              <a:spLocks noChangeArrowheads="1"/>
            </p:cNvSpPr>
            <p:nvPr/>
          </p:nvSpPr>
          <p:spPr bwMode="auto">
            <a:xfrm>
              <a:off x="7015" y="5638"/>
              <a:ext cx="1465"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租赁申请</a:t>
              </a:r>
              <a:endParaRPr lang="zh-CN" altLang="en-US" sz="935" kern="0" dirty="0">
                <a:solidFill>
                  <a:schemeClr val="bg1"/>
                </a:solidFill>
                <a:latin typeface="微软雅黑" panose="020B0503020204020204" charset="-122"/>
                <a:ea typeface="微软雅黑" panose="020B0503020204020204" charset="-122"/>
              </a:endParaRPr>
            </a:p>
          </p:txBody>
        </p:sp>
        <p:sp>
          <p:nvSpPr>
            <p:cNvPr id="323" name="Rectangle 15"/>
            <p:cNvSpPr>
              <a:spLocks noChangeArrowheads="1"/>
            </p:cNvSpPr>
            <p:nvPr/>
          </p:nvSpPr>
          <p:spPr bwMode="auto">
            <a:xfrm>
              <a:off x="7015" y="6002"/>
              <a:ext cx="1465"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租赁合同审批</a:t>
              </a:r>
              <a:endParaRPr lang="zh-CN" altLang="en-US" sz="935" kern="0" dirty="0">
                <a:solidFill>
                  <a:schemeClr val="bg1"/>
                </a:solidFill>
                <a:latin typeface="微软雅黑" panose="020B0503020204020204" charset="-122"/>
                <a:ea typeface="微软雅黑" panose="020B0503020204020204" charset="-122"/>
              </a:endParaRPr>
            </a:p>
          </p:txBody>
        </p:sp>
        <p:sp>
          <p:nvSpPr>
            <p:cNvPr id="324" name="Rectangle 15"/>
            <p:cNvSpPr>
              <a:spLocks noChangeArrowheads="1"/>
            </p:cNvSpPr>
            <p:nvPr/>
          </p:nvSpPr>
          <p:spPr bwMode="auto">
            <a:xfrm>
              <a:off x="7015" y="6731"/>
              <a:ext cx="1465"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租赁归还登记</a:t>
              </a:r>
              <a:endParaRPr lang="zh-CN" altLang="en-US" sz="935" kern="0" dirty="0">
                <a:solidFill>
                  <a:schemeClr val="bg1"/>
                </a:solidFill>
                <a:latin typeface="微软雅黑" panose="020B0503020204020204" charset="-122"/>
                <a:ea typeface="微软雅黑" panose="020B0503020204020204" charset="-122"/>
              </a:endParaRPr>
            </a:p>
          </p:txBody>
        </p:sp>
        <p:sp>
          <p:nvSpPr>
            <p:cNvPr id="325" name="Rectangle 15"/>
            <p:cNvSpPr>
              <a:spLocks noChangeArrowheads="1"/>
            </p:cNvSpPr>
            <p:nvPr/>
          </p:nvSpPr>
          <p:spPr bwMode="auto">
            <a:xfrm>
              <a:off x="7015" y="6366"/>
              <a:ext cx="1465"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财务收款单</a:t>
              </a:r>
              <a:endParaRPr lang="zh-CN" altLang="en-US" sz="935" kern="0" dirty="0">
                <a:solidFill>
                  <a:schemeClr val="bg1"/>
                </a:solidFill>
                <a:latin typeface="微软雅黑" panose="020B0503020204020204" charset="-122"/>
                <a:ea typeface="微软雅黑" panose="020B0503020204020204" charset="-122"/>
              </a:endParaRPr>
            </a:p>
          </p:txBody>
        </p:sp>
        <p:sp>
          <p:nvSpPr>
            <p:cNvPr id="326" name="Rectangle 15"/>
            <p:cNvSpPr>
              <a:spLocks noChangeArrowheads="1"/>
            </p:cNvSpPr>
            <p:nvPr/>
          </p:nvSpPr>
          <p:spPr bwMode="auto">
            <a:xfrm>
              <a:off x="7007" y="7462"/>
              <a:ext cx="1466"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租赁统计</a:t>
              </a:r>
              <a:endParaRPr lang="zh-CN" altLang="en-US" sz="935" kern="0" dirty="0">
                <a:solidFill>
                  <a:schemeClr val="bg1"/>
                </a:solidFill>
                <a:latin typeface="微软雅黑" panose="020B0503020204020204" charset="-122"/>
                <a:ea typeface="微软雅黑" panose="020B0503020204020204" charset="-122"/>
              </a:endParaRPr>
            </a:p>
          </p:txBody>
        </p:sp>
        <p:sp>
          <p:nvSpPr>
            <p:cNvPr id="327" name="Rectangle 15"/>
            <p:cNvSpPr>
              <a:spLocks noChangeArrowheads="1"/>
            </p:cNvSpPr>
            <p:nvPr/>
          </p:nvSpPr>
          <p:spPr bwMode="auto">
            <a:xfrm>
              <a:off x="7007" y="7097"/>
              <a:ext cx="1466"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客户统计</a:t>
              </a:r>
              <a:endParaRPr lang="zh-CN" altLang="en-US" sz="935" kern="0" dirty="0">
                <a:solidFill>
                  <a:schemeClr val="bg1"/>
                </a:solidFill>
                <a:latin typeface="微软雅黑" panose="020B0503020204020204" charset="-122"/>
                <a:ea typeface="微软雅黑" panose="020B0503020204020204" charset="-122"/>
              </a:endParaRPr>
            </a:p>
          </p:txBody>
        </p:sp>
        <p:sp>
          <p:nvSpPr>
            <p:cNvPr id="336" name="矩形 335"/>
            <p:cNvSpPr/>
            <p:nvPr/>
          </p:nvSpPr>
          <p:spPr>
            <a:xfrm>
              <a:off x="15371" y="5140"/>
              <a:ext cx="1632" cy="410"/>
            </a:xfrm>
            <a:prstGeom prst="rect">
              <a:avLst/>
            </a:prstGeom>
            <a:solidFill>
              <a:srgbClr val="05B0F0"/>
            </a:solidFill>
            <a:ln w="6350" cap="flat" cmpd="sng" algn="ctr">
              <a:solidFill>
                <a:srgbClr val="0070C0"/>
              </a:solidFill>
              <a:prstDash val="sysDash"/>
              <a:miter lim="800000"/>
            </a:ln>
            <a:effectLst/>
          </p:spPr>
          <p:txBody>
            <a:bodyPr vert="horz" lIns="91424" tIns="45713" rIns="91424" bIns="45713" anchor="t"/>
            <a:lstStyle/>
            <a:p>
              <a:pPr algn="ctr" defTabSz="914400"/>
              <a:r>
                <a:rPr lang="zh-CN" altLang="en-US" sz="1200" b="1" kern="0" dirty="0">
                  <a:solidFill>
                    <a:schemeClr val="bg1"/>
                  </a:solidFill>
                  <a:latin typeface="微软雅黑" panose="020B0503020204020204" charset="-122"/>
                  <a:ea typeface="微软雅黑" panose="020B0503020204020204" charset="-122"/>
                </a:rPr>
                <a:t>预警</a:t>
              </a:r>
              <a:r>
                <a:rPr lang="en-US" altLang="zh-CN" sz="1200" b="1" kern="0" dirty="0">
                  <a:solidFill>
                    <a:schemeClr val="bg1"/>
                  </a:solidFill>
                  <a:latin typeface="微软雅黑" panose="020B0503020204020204" charset="-122"/>
                  <a:ea typeface="微软雅黑" panose="020B0503020204020204" charset="-122"/>
                </a:rPr>
                <a:t>+</a:t>
              </a:r>
              <a:r>
                <a:rPr lang="zh-CN" altLang="en-US" sz="1200" b="1" kern="0" dirty="0">
                  <a:solidFill>
                    <a:schemeClr val="bg1"/>
                  </a:solidFill>
                  <a:latin typeface="微软雅黑" panose="020B0503020204020204" charset="-122"/>
                  <a:ea typeface="微软雅黑" panose="020B0503020204020204" charset="-122"/>
                </a:rPr>
                <a:t>报表</a:t>
              </a:r>
              <a:endParaRPr lang="zh-CN" altLang="en-US" sz="1200" b="1" kern="0" dirty="0">
                <a:solidFill>
                  <a:schemeClr val="bg1"/>
                </a:solidFill>
                <a:latin typeface="微软雅黑" panose="020B0503020204020204" charset="-122"/>
                <a:ea typeface="微软雅黑" panose="020B0503020204020204" charset="-122"/>
              </a:endParaRPr>
            </a:p>
          </p:txBody>
        </p:sp>
        <p:sp>
          <p:nvSpPr>
            <p:cNvPr id="337" name="矩形 336"/>
            <p:cNvSpPr/>
            <p:nvPr/>
          </p:nvSpPr>
          <p:spPr>
            <a:xfrm>
              <a:off x="15371" y="5550"/>
              <a:ext cx="1632" cy="2317"/>
            </a:xfrm>
            <a:prstGeom prst="rect">
              <a:avLst/>
            </a:prstGeom>
            <a:solidFill>
              <a:schemeClr val="accent1">
                <a:lumMod val="20000"/>
                <a:lumOff val="80000"/>
              </a:schemeClr>
            </a:solidFill>
            <a:ln w="6350" cap="flat" cmpd="sng" algn="ctr">
              <a:solidFill>
                <a:srgbClr val="0070C0"/>
              </a:solidFill>
              <a:prstDash val="sysDash"/>
              <a:miter lim="800000"/>
            </a:ln>
            <a:effectLst/>
          </p:spPr>
          <p:txBody>
            <a:bodyPr vert="horz" lIns="91424" tIns="45713" rIns="91424" bIns="45713" anchor="t"/>
            <a:lstStyle/>
            <a:p>
              <a:pPr algn="ctr" defTabSz="914400"/>
              <a:endParaRPr lang="zh-CN" altLang="en-US" sz="1335" b="1" kern="0" dirty="0">
                <a:solidFill>
                  <a:schemeClr val="bg1"/>
                </a:solidFill>
                <a:latin typeface="微软雅黑" panose="020B0503020204020204" charset="-122"/>
                <a:ea typeface="微软雅黑" panose="020B0503020204020204" charset="-122"/>
              </a:endParaRPr>
            </a:p>
          </p:txBody>
        </p:sp>
        <p:sp>
          <p:nvSpPr>
            <p:cNvPr id="338" name="Rectangle 15"/>
            <p:cNvSpPr>
              <a:spLocks noChangeArrowheads="1"/>
            </p:cNvSpPr>
            <p:nvPr/>
          </p:nvSpPr>
          <p:spPr bwMode="auto">
            <a:xfrm>
              <a:off x="15459" y="5638"/>
              <a:ext cx="1465"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库存预警</a:t>
              </a:r>
              <a:endParaRPr lang="zh-CN" altLang="en-US" sz="935" kern="0" dirty="0">
                <a:solidFill>
                  <a:schemeClr val="bg1"/>
                </a:solidFill>
                <a:latin typeface="微软雅黑" panose="020B0503020204020204" charset="-122"/>
                <a:ea typeface="微软雅黑" panose="020B0503020204020204" charset="-122"/>
              </a:endParaRPr>
            </a:p>
          </p:txBody>
        </p:sp>
        <p:sp>
          <p:nvSpPr>
            <p:cNvPr id="339" name="Rectangle 15"/>
            <p:cNvSpPr>
              <a:spLocks noChangeArrowheads="1"/>
            </p:cNvSpPr>
            <p:nvPr/>
          </p:nvSpPr>
          <p:spPr bwMode="auto">
            <a:xfrm>
              <a:off x="15459" y="6002"/>
              <a:ext cx="1465"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租赁收款预警</a:t>
              </a:r>
              <a:endParaRPr lang="zh-CN" altLang="en-US" sz="935" kern="0" dirty="0">
                <a:solidFill>
                  <a:schemeClr val="bg1"/>
                </a:solidFill>
                <a:latin typeface="微软雅黑" panose="020B0503020204020204" charset="-122"/>
                <a:ea typeface="微软雅黑" panose="020B0503020204020204" charset="-122"/>
              </a:endParaRPr>
            </a:p>
          </p:txBody>
        </p:sp>
        <p:sp>
          <p:nvSpPr>
            <p:cNvPr id="340" name="Rectangle 15"/>
            <p:cNvSpPr>
              <a:spLocks noChangeArrowheads="1"/>
            </p:cNvSpPr>
            <p:nvPr/>
          </p:nvSpPr>
          <p:spPr bwMode="auto">
            <a:xfrm>
              <a:off x="15459" y="6731"/>
              <a:ext cx="1465"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资产库查询</a:t>
              </a:r>
              <a:endParaRPr lang="zh-CN" altLang="en-US" sz="935" kern="0" dirty="0">
                <a:solidFill>
                  <a:schemeClr val="bg1"/>
                </a:solidFill>
                <a:latin typeface="微软雅黑" panose="020B0503020204020204" charset="-122"/>
                <a:ea typeface="微软雅黑" panose="020B0503020204020204" charset="-122"/>
              </a:endParaRPr>
            </a:p>
          </p:txBody>
        </p:sp>
        <p:sp>
          <p:nvSpPr>
            <p:cNvPr id="341" name="Rectangle 15"/>
            <p:cNvSpPr>
              <a:spLocks noChangeArrowheads="1"/>
            </p:cNvSpPr>
            <p:nvPr/>
          </p:nvSpPr>
          <p:spPr bwMode="auto">
            <a:xfrm>
              <a:off x="15459" y="6366"/>
              <a:ext cx="1465"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盘亏预警</a:t>
              </a:r>
              <a:endParaRPr lang="zh-CN" altLang="en-US" sz="935" kern="0" dirty="0">
                <a:solidFill>
                  <a:schemeClr val="bg1"/>
                </a:solidFill>
                <a:latin typeface="微软雅黑" panose="020B0503020204020204" charset="-122"/>
                <a:ea typeface="微软雅黑" panose="020B0503020204020204" charset="-122"/>
              </a:endParaRPr>
            </a:p>
          </p:txBody>
        </p:sp>
        <p:sp>
          <p:nvSpPr>
            <p:cNvPr id="342" name="Rectangle 15"/>
            <p:cNvSpPr>
              <a:spLocks noChangeArrowheads="1"/>
            </p:cNvSpPr>
            <p:nvPr/>
          </p:nvSpPr>
          <p:spPr bwMode="auto">
            <a:xfrm>
              <a:off x="15451" y="7462"/>
              <a:ext cx="1466"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资产损益统计</a:t>
              </a:r>
              <a:endParaRPr lang="zh-CN" altLang="en-US" sz="935" kern="0" dirty="0">
                <a:solidFill>
                  <a:schemeClr val="bg1"/>
                </a:solidFill>
                <a:latin typeface="微软雅黑" panose="020B0503020204020204" charset="-122"/>
                <a:ea typeface="微软雅黑" panose="020B0503020204020204" charset="-122"/>
              </a:endParaRPr>
            </a:p>
          </p:txBody>
        </p:sp>
        <p:sp>
          <p:nvSpPr>
            <p:cNvPr id="343" name="Rectangle 15"/>
            <p:cNvSpPr>
              <a:spLocks noChangeArrowheads="1"/>
            </p:cNvSpPr>
            <p:nvPr/>
          </p:nvSpPr>
          <p:spPr bwMode="auto">
            <a:xfrm>
              <a:off x="15451" y="7097"/>
              <a:ext cx="1466" cy="332"/>
            </a:xfrm>
            <a:prstGeom prst="roundRect">
              <a:avLst/>
            </a:prstGeom>
            <a:solidFill>
              <a:srgbClr val="92D051"/>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维保到期统计</a:t>
              </a:r>
              <a:endParaRPr lang="zh-CN" altLang="en-US" sz="935" kern="0" dirty="0">
                <a:solidFill>
                  <a:schemeClr val="bg1"/>
                </a:solidFill>
                <a:latin typeface="微软雅黑" panose="020B0503020204020204" charset="-122"/>
                <a:ea typeface="微软雅黑" panose="020B0503020204020204" charset="-122"/>
              </a:endParaRPr>
            </a:p>
          </p:txBody>
        </p:sp>
        <p:sp>
          <p:nvSpPr>
            <p:cNvPr id="344" name="矩形 343"/>
            <p:cNvSpPr/>
            <p:nvPr/>
          </p:nvSpPr>
          <p:spPr>
            <a:xfrm>
              <a:off x="8624" y="5140"/>
              <a:ext cx="1633" cy="410"/>
            </a:xfrm>
            <a:prstGeom prst="rect">
              <a:avLst/>
            </a:prstGeom>
            <a:solidFill>
              <a:srgbClr val="00B0F0"/>
            </a:solidFill>
            <a:ln w="6350" cap="flat" cmpd="sng" algn="ctr">
              <a:solidFill>
                <a:srgbClr val="0070C0"/>
              </a:solidFill>
              <a:prstDash val="sysDash"/>
              <a:miter lim="800000"/>
            </a:ln>
            <a:effectLst/>
          </p:spPr>
          <p:txBody>
            <a:bodyPr vert="horz" lIns="91424" tIns="45713" rIns="91424" bIns="45713" anchor="t"/>
            <a:lstStyle/>
            <a:p>
              <a:pPr algn="ctr" defTabSz="914400"/>
              <a:r>
                <a:rPr lang="zh-CN" altLang="en-US" sz="1200" b="1" kern="0" dirty="0">
                  <a:solidFill>
                    <a:schemeClr val="bg1"/>
                  </a:solidFill>
                  <a:latin typeface="微软雅黑" panose="020B0503020204020204" charset="-122"/>
                  <a:ea typeface="微软雅黑" panose="020B0503020204020204" charset="-122"/>
                </a:rPr>
                <a:t>资产评估</a:t>
              </a:r>
              <a:endParaRPr lang="zh-CN" altLang="en-US" sz="1200" b="1" kern="0" dirty="0">
                <a:solidFill>
                  <a:schemeClr val="bg1"/>
                </a:solidFill>
                <a:latin typeface="微软雅黑" panose="020B0503020204020204" charset="-122"/>
                <a:ea typeface="微软雅黑" panose="020B0503020204020204" charset="-122"/>
              </a:endParaRPr>
            </a:p>
          </p:txBody>
        </p:sp>
        <p:sp>
          <p:nvSpPr>
            <p:cNvPr id="345" name="矩形 344"/>
            <p:cNvSpPr/>
            <p:nvPr/>
          </p:nvSpPr>
          <p:spPr>
            <a:xfrm>
              <a:off x="8624" y="5550"/>
              <a:ext cx="1633" cy="2317"/>
            </a:xfrm>
            <a:prstGeom prst="rect">
              <a:avLst/>
            </a:prstGeom>
            <a:solidFill>
              <a:schemeClr val="accent1">
                <a:lumMod val="20000"/>
                <a:lumOff val="80000"/>
              </a:schemeClr>
            </a:solidFill>
            <a:ln w="6350" cap="flat" cmpd="sng" algn="ctr">
              <a:solidFill>
                <a:srgbClr val="0070C0"/>
              </a:solidFill>
              <a:prstDash val="sysDash"/>
              <a:miter lim="800000"/>
            </a:ln>
            <a:effectLst/>
          </p:spPr>
          <p:txBody>
            <a:bodyPr vert="horz" lIns="91424" tIns="45713" rIns="91424" bIns="45713" anchor="t"/>
            <a:lstStyle/>
            <a:p>
              <a:pPr algn="ctr" defTabSz="914400"/>
              <a:endParaRPr lang="zh-CN" altLang="en-US" sz="1335" b="1" kern="0" dirty="0">
                <a:solidFill>
                  <a:schemeClr val="bg1"/>
                </a:solidFill>
                <a:latin typeface="微软雅黑" panose="020B0503020204020204" charset="-122"/>
                <a:ea typeface="微软雅黑" panose="020B0503020204020204" charset="-122"/>
              </a:endParaRPr>
            </a:p>
          </p:txBody>
        </p:sp>
        <p:sp>
          <p:nvSpPr>
            <p:cNvPr id="346" name="Rectangle 15"/>
            <p:cNvSpPr>
              <a:spLocks noChangeArrowheads="1"/>
            </p:cNvSpPr>
            <p:nvPr/>
          </p:nvSpPr>
          <p:spPr bwMode="auto">
            <a:xfrm>
              <a:off x="8712" y="5638"/>
              <a:ext cx="1466" cy="332"/>
            </a:xfrm>
            <a:prstGeom prst="roundRect">
              <a:avLst/>
            </a:prstGeom>
            <a:solidFill>
              <a:srgbClr val="00B0F0"/>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折旧信息维护</a:t>
              </a:r>
              <a:endParaRPr lang="zh-CN" altLang="en-US" sz="935" kern="0" dirty="0">
                <a:solidFill>
                  <a:schemeClr val="bg1"/>
                </a:solidFill>
                <a:latin typeface="微软雅黑" panose="020B0503020204020204" charset="-122"/>
                <a:ea typeface="微软雅黑" panose="020B0503020204020204" charset="-122"/>
              </a:endParaRPr>
            </a:p>
          </p:txBody>
        </p:sp>
        <p:sp>
          <p:nvSpPr>
            <p:cNvPr id="347" name="Rectangle 15"/>
            <p:cNvSpPr>
              <a:spLocks noChangeArrowheads="1"/>
            </p:cNvSpPr>
            <p:nvPr/>
          </p:nvSpPr>
          <p:spPr bwMode="auto">
            <a:xfrm>
              <a:off x="8712" y="6002"/>
              <a:ext cx="1466" cy="332"/>
            </a:xfrm>
            <a:prstGeom prst="roundRect">
              <a:avLst/>
            </a:prstGeom>
            <a:solidFill>
              <a:srgbClr val="00B0F0"/>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预置折旧算法</a:t>
              </a:r>
              <a:endParaRPr lang="zh-CN" altLang="en-US" sz="935" kern="0" dirty="0">
                <a:solidFill>
                  <a:schemeClr val="bg1"/>
                </a:solidFill>
                <a:latin typeface="微软雅黑" panose="020B0503020204020204" charset="-122"/>
                <a:ea typeface="微软雅黑" panose="020B0503020204020204" charset="-122"/>
              </a:endParaRPr>
            </a:p>
          </p:txBody>
        </p:sp>
        <p:sp>
          <p:nvSpPr>
            <p:cNvPr id="348" name="Rectangle 15"/>
            <p:cNvSpPr>
              <a:spLocks noChangeArrowheads="1"/>
            </p:cNvSpPr>
            <p:nvPr/>
          </p:nvSpPr>
          <p:spPr bwMode="auto">
            <a:xfrm>
              <a:off x="8712" y="6731"/>
              <a:ext cx="1466" cy="332"/>
            </a:xfrm>
            <a:prstGeom prst="roundRect">
              <a:avLst/>
            </a:prstGeom>
            <a:solidFill>
              <a:srgbClr val="00B0F0"/>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双倍余额法</a:t>
              </a:r>
              <a:endParaRPr lang="zh-CN" altLang="en-US" sz="935" kern="0" dirty="0">
                <a:solidFill>
                  <a:schemeClr val="bg1"/>
                </a:solidFill>
                <a:latin typeface="微软雅黑" panose="020B0503020204020204" charset="-122"/>
                <a:ea typeface="微软雅黑" panose="020B0503020204020204" charset="-122"/>
              </a:endParaRPr>
            </a:p>
          </p:txBody>
        </p:sp>
        <p:sp>
          <p:nvSpPr>
            <p:cNvPr id="349" name="Rectangle 15"/>
            <p:cNvSpPr>
              <a:spLocks noChangeArrowheads="1"/>
            </p:cNvSpPr>
            <p:nvPr/>
          </p:nvSpPr>
          <p:spPr bwMode="auto">
            <a:xfrm>
              <a:off x="8712" y="6366"/>
              <a:ext cx="1466" cy="332"/>
            </a:xfrm>
            <a:prstGeom prst="roundRect">
              <a:avLst/>
            </a:prstGeom>
            <a:solidFill>
              <a:srgbClr val="00B0F0"/>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平均年限法</a:t>
              </a:r>
              <a:endParaRPr lang="zh-CN" altLang="en-US" sz="935" kern="0" dirty="0">
                <a:solidFill>
                  <a:schemeClr val="bg1"/>
                </a:solidFill>
                <a:latin typeface="微软雅黑" panose="020B0503020204020204" charset="-122"/>
                <a:ea typeface="微软雅黑" panose="020B0503020204020204" charset="-122"/>
              </a:endParaRPr>
            </a:p>
          </p:txBody>
        </p:sp>
        <p:sp>
          <p:nvSpPr>
            <p:cNvPr id="350" name="Rectangle 15"/>
            <p:cNvSpPr>
              <a:spLocks noChangeArrowheads="1"/>
            </p:cNvSpPr>
            <p:nvPr/>
          </p:nvSpPr>
          <p:spPr bwMode="auto">
            <a:xfrm>
              <a:off x="8705" y="7462"/>
              <a:ext cx="1466" cy="332"/>
            </a:xfrm>
            <a:prstGeom prst="roundRect">
              <a:avLst/>
            </a:prstGeom>
            <a:solidFill>
              <a:srgbClr val="00B0F0"/>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折旧统计</a:t>
              </a:r>
              <a:endParaRPr lang="zh-CN" altLang="en-US" sz="935" kern="0" dirty="0">
                <a:solidFill>
                  <a:schemeClr val="bg1"/>
                </a:solidFill>
                <a:latin typeface="微软雅黑" panose="020B0503020204020204" charset="-122"/>
                <a:ea typeface="微软雅黑" panose="020B0503020204020204" charset="-122"/>
              </a:endParaRPr>
            </a:p>
          </p:txBody>
        </p:sp>
        <p:sp>
          <p:nvSpPr>
            <p:cNvPr id="351" name="Rectangle 15"/>
            <p:cNvSpPr>
              <a:spLocks noChangeArrowheads="1"/>
            </p:cNvSpPr>
            <p:nvPr/>
          </p:nvSpPr>
          <p:spPr bwMode="auto">
            <a:xfrm>
              <a:off x="8705" y="7097"/>
              <a:ext cx="1466" cy="332"/>
            </a:xfrm>
            <a:prstGeom prst="roundRect">
              <a:avLst/>
            </a:prstGeom>
            <a:solidFill>
              <a:srgbClr val="00B0F0"/>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935" kern="0" dirty="0">
                  <a:solidFill>
                    <a:schemeClr val="bg1"/>
                  </a:solidFill>
                  <a:latin typeface="微软雅黑" panose="020B0503020204020204" charset="-122"/>
                  <a:ea typeface="微软雅黑" panose="020B0503020204020204" charset="-122"/>
                </a:rPr>
                <a:t>年数总和法</a:t>
              </a:r>
              <a:endParaRPr lang="zh-CN" altLang="en-US" sz="935" kern="0" dirty="0">
                <a:solidFill>
                  <a:schemeClr val="bg1"/>
                </a:solidFill>
                <a:latin typeface="微软雅黑" panose="020B0503020204020204" charset="-122"/>
                <a:ea typeface="微软雅黑" panose="020B0503020204020204" charset="-122"/>
              </a:endParaRPr>
            </a:p>
          </p:txBody>
        </p:sp>
        <p:sp>
          <p:nvSpPr>
            <p:cNvPr id="364" name="TextBox 363"/>
            <p:cNvSpPr txBox="1"/>
            <p:nvPr/>
          </p:nvSpPr>
          <p:spPr>
            <a:xfrm>
              <a:off x="7716" y="4629"/>
              <a:ext cx="3381" cy="531"/>
            </a:xfrm>
            <a:prstGeom prst="rect">
              <a:avLst/>
            </a:prstGeom>
            <a:noFill/>
          </p:spPr>
          <p:txBody>
            <a:bodyPr wrap="square" rtlCol="0">
              <a:spAutoFit/>
            </a:bodyPr>
            <a:lstStyle/>
            <a:p>
              <a:r>
                <a:rPr kumimoji="1" lang="en-US" altLang="zh-CN" sz="1600" b="1" dirty="0">
                  <a:solidFill>
                    <a:srgbClr val="05B0F0"/>
                  </a:solidFill>
                  <a:latin typeface="微软雅黑" panose="020B0503020204020204" charset="-122"/>
                  <a:ea typeface="微软雅黑" panose="020B0503020204020204" charset="-122"/>
                </a:rPr>
                <a:t>/ </a:t>
              </a:r>
              <a:r>
                <a:rPr kumimoji="1" lang="zh-CN" altLang="en-US" sz="1600" b="1" dirty="0">
                  <a:solidFill>
                    <a:srgbClr val="05B0F0"/>
                  </a:solidFill>
                  <a:latin typeface="微软雅黑" panose="020B0503020204020204" charset="-122"/>
                  <a:ea typeface="微软雅黑" panose="020B0503020204020204" charset="-122"/>
                </a:rPr>
                <a:t>资产共享作业中心 </a:t>
              </a:r>
              <a:r>
                <a:rPr kumimoji="1" lang="en-US" altLang="zh-CN" sz="1600" b="1" dirty="0">
                  <a:solidFill>
                    <a:srgbClr val="05B0F0"/>
                  </a:solidFill>
                  <a:latin typeface="微软雅黑" panose="020B0503020204020204" charset="-122"/>
                  <a:ea typeface="微软雅黑" panose="020B0503020204020204" charset="-122"/>
                </a:rPr>
                <a:t>/</a:t>
              </a:r>
              <a:endParaRPr kumimoji="1" lang="zh-CN" altLang="en-US" sz="1600" b="1" dirty="0">
                <a:solidFill>
                  <a:srgbClr val="05B0F0"/>
                </a:solidFill>
                <a:latin typeface="微软雅黑" panose="020B0503020204020204" charset="-122"/>
                <a:ea typeface="微软雅黑" panose="020B0503020204020204" charset="-122"/>
              </a:endParaRPr>
            </a:p>
          </p:txBody>
        </p:sp>
      </p:grpSp>
      <p:sp>
        <p:nvSpPr>
          <p:cNvPr id="2" name="文本占位符 1"/>
          <p:cNvSpPr>
            <a:spLocks noGrp="1"/>
          </p:cNvSpPr>
          <p:nvPr>
            <p:ph type="body" sz="quarter" idx="13"/>
          </p:nvPr>
        </p:nvSpPr>
        <p:spPr/>
        <p:txBody>
          <a:bodyPr vert="horz" lIns="90000" tIns="46800" rIns="90000" bIns="46800" rtlCol="0">
            <a:noAutofit/>
          </a:bodyPr>
          <a:lstStyle/>
          <a:p>
            <a:r>
              <a:rPr lang="zh-CN" altLang="en-US" sz="2800" spc="0">
                <a:latin typeface="+mn-ea"/>
                <a:ea typeface="+mn-ea"/>
                <a:sym typeface="+mn-ea"/>
              </a:rPr>
              <a:t>资产管理架构图</a:t>
            </a:r>
            <a:endParaRPr lang="zh-CN" altLang="en-US" sz="2800" spc="0">
              <a:latin typeface="+mn-ea"/>
              <a:ea typeface="+mn-ea"/>
              <a:sym typeface="+mn-e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矩形 107"/>
          <p:cNvSpPr>
            <a:spLocks noChangeArrowheads="1"/>
          </p:cNvSpPr>
          <p:nvPr/>
        </p:nvSpPr>
        <p:spPr bwMode="auto">
          <a:xfrm>
            <a:off x="3614177" y="202237"/>
            <a:ext cx="4814539"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Font typeface="Arial" panose="020B0604020202020204" pitchFamily="34" charset="0"/>
              <a:buNone/>
            </a:pPr>
            <a:endParaRPr kumimoji="1" lang="zh-CN" altLang="en-US" sz="3200" b="1" dirty="0">
              <a:solidFill>
                <a:srgbClr val="0070C0"/>
              </a:solidFill>
              <a:latin typeface="微软雅黑" panose="020B0503020204020204" charset="-122"/>
              <a:ea typeface="微软雅黑" panose="020B0503020204020204" charset="-122"/>
            </a:endParaRPr>
          </a:p>
        </p:txBody>
      </p:sp>
      <p:sp>
        <p:nvSpPr>
          <p:cNvPr id="2" name="矩形 1"/>
          <p:cNvSpPr/>
          <p:nvPr/>
        </p:nvSpPr>
        <p:spPr>
          <a:xfrm>
            <a:off x="653114" y="6091641"/>
            <a:ext cx="130424" cy="1304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9" name="TextBox 158"/>
          <p:cNvSpPr txBox="1"/>
          <p:nvPr/>
        </p:nvSpPr>
        <p:spPr>
          <a:xfrm>
            <a:off x="718327" y="6033742"/>
            <a:ext cx="589280" cy="213995"/>
          </a:xfrm>
          <a:prstGeom prst="rect">
            <a:avLst/>
          </a:prstGeom>
          <a:noFill/>
        </p:spPr>
        <p:txBody>
          <a:bodyPr wrap="none" rtlCol="0">
            <a:spAutoFit/>
          </a:bodyPr>
          <a:lstStyle/>
          <a:p>
            <a:r>
              <a:rPr lang="zh-CN" altLang="en-US" sz="800" dirty="0">
                <a:solidFill>
                  <a:srgbClr val="C00000"/>
                </a:solidFill>
                <a:latin typeface="微软雅黑" panose="020B0503020204020204" charset="-122"/>
                <a:ea typeface="微软雅黑" panose="020B0503020204020204" charset="-122"/>
              </a:rPr>
              <a:t>集成系统</a:t>
            </a:r>
            <a:endParaRPr lang="zh-CN" altLang="en-US" sz="800" dirty="0">
              <a:solidFill>
                <a:srgbClr val="C00000"/>
              </a:solidFill>
              <a:latin typeface="微软雅黑" panose="020B0503020204020204" charset="-122"/>
              <a:ea typeface="微软雅黑" panose="020B0503020204020204" charset="-122"/>
            </a:endParaRPr>
          </a:p>
        </p:txBody>
      </p:sp>
      <p:sp>
        <p:nvSpPr>
          <p:cNvPr id="205" name="矩形 204"/>
          <p:cNvSpPr/>
          <p:nvPr/>
        </p:nvSpPr>
        <p:spPr>
          <a:xfrm>
            <a:off x="1318318" y="6091641"/>
            <a:ext cx="130424" cy="1304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6" name="TextBox 205"/>
          <p:cNvSpPr txBox="1"/>
          <p:nvPr/>
        </p:nvSpPr>
        <p:spPr>
          <a:xfrm>
            <a:off x="1400092" y="6033742"/>
            <a:ext cx="589280" cy="213995"/>
          </a:xfrm>
          <a:prstGeom prst="rect">
            <a:avLst/>
          </a:prstGeom>
          <a:noFill/>
        </p:spPr>
        <p:txBody>
          <a:bodyPr wrap="none" rtlCol="0">
            <a:spAutoFit/>
          </a:bodyPr>
          <a:lstStyle/>
          <a:p>
            <a:r>
              <a:rPr lang="zh-CN" altLang="en-US" sz="800" dirty="0">
                <a:solidFill>
                  <a:srgbClr val="0070C0"/>
                </a:solidFill>
                <a:latin typeface="微软雅黑" panose="020B0503020204020204" charset="-122"/>
                <a:ea typeface="微软雅黑" panose="020B0503020204020204" charset="-122"/>
              </a:rPr>
              <a:t>管理表单</a:t>
            </a:r>
            <a:endParaRPr lang="zh-CN" altLang="en-US" sz="800" dirty="0">
              <a:solidFill>
                <a:srgbClr val="0070C0"/>
              </a:solidFill>
              <a:latin typeface="微软雅黑" panose="020B0503020204020204" charset="-122"/>
              <a:ea typeface="微软雅黑" panose="020B0503020204020204" charset="-122"/>
            </a:endParaRPr>
          </a:p>
        </p:txBody>
      </p:sp>
      <p:sp>
        <p:nvSpPr>
          <p:cNvPr id="207" name="矩形 206"/>
          <p:cNvSpPr/>
          <p:nvPr/>
        </p:nvSpPr>
        <p:spPr>
          <a:xfrm>
            <a:off x="2014688" y="6091641"/>
            <a:ext cx="130424" cy="130424"/>
          </a:xfrm>
          <a:prstGeom prst="rect">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8" name="TextBox 207"/>
          <p:cNvSpPr txBox="1"/>
          <p:nvPr/>
        </p:nvSpPr>
        <p:spPr>
          <a:xfrm>
            <a:off x="2065655" y="6033742"/>
            <a:ext cx="792480" cy="213995"/>
          </a:xfrm>
          <a:prstGeom prst="rect">
            <a:avLst/>
          </a:prstGeom>
          <a:noFill/>
        </p:spPr>
        <p:txBody>
          <a:bodyPr wrap="none" rtlCol="0">
            <a:spAutoFit/>
          </a:bodyPr>
          <a:lstStyle/>
          <a:p>
            <a:r>
              <a:rPr lang="zh-CN" altLang="en-US" sz="800" dirty="0">
                <a:solidFill>
                  <a:srgbClr val="0070C0"/>
                </a:solidFill>
                <a:latin typeface="微软雅黑" panose="020B0503020204020204" charset="-122"/>
                <a:ea typeface="微软雅黑" panose="020B0503020204020204" charset="-122"/>
              </a:rPr>
              <a:t>系统管理过程</a:t>
            </a:r>
            <a:endParaRPr lang="zh-CN" altLang="en-US" sz="800" dirty="0">
              <a:solidFill>
                <a:srgbClr val="0070C0"/>
              </a:solidFill>
              <a:latin typeface="微软雅黑" panose="020B0503020204020204" charset="-122"/>
              <a:ea typeface="微软雅黑" panose="020B0503020204020204" charset="-122"/>
            </a:endParaRPr>
          </a:p>
        </p:txBody>
      </p:sp>
      <p:grpSp>
        <p:nvGrpSpPr>
          <p:cNvPr id="3" name="组合 2"/>
          <p:cNvGrpSpPr/>
          <p:nvPr/>
        </p:nvGrpSpPr>
        <p:grpSpPr>
          <a:xfrm>
            <a:off x="633730" y="1252855"/>
            <a:ext cx="10746105" cy="4780915"/>
            <a:chOff x="998" y="1973"/>
            <a:chExt cx="17204" cy="8248"/>
          </a:xfrm>
        </p:grpSpPr>
        <p:cxnSp>
          <p:nvCxnSpPr>
            <p:cNvPr id="309" name="肘形连接符 308"/>
            <p:cNvCxnSpPr>
              <a:stCxn id="289" idx="1"/>
              <a:endCxn id="248" idx="1"/>
            </p:cNvCxnSpPr>
            <p:nvPr/>
          </p:nvCxnSpPr>
          <p:spPr>
            <a:xfrm rot="10800000" flipH="1">
              <a:off x="14700" y="4873"/>
              <a:ext cx="1033" cy="4180"/>
            </a:xfrm>
            <a:prstGeom prst="bentConnector3">
              <a:avLst>
                <a:gd name="adj1" fmla="val -36302"/>
              </a:avLst>
            </a:prstGeom>
            <a:ln w="635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0" name="矩形 79"/>
            <p:cNvSpPr/>
            <p:nvPr/>
          </p:nvSpPr>
          <p:spPr>
            <a:xfrm>
              <a:off x="1037" y="6517"/>
              <a:ext cx="870" cy="3044"/>
            </a:xfrm>
            <a:prstGeom prst="rect">
              <a:avLst/>
            </a:prstGeom>
            <a:solidFill>
              <a:srgbClr val="92D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charset="-122"/>
                <a:ea typeface="微软雅黑" panose="020B0503020204020204" charset="-122"/>
              </a:endParaRPr>
            </a:p>
          </p:txBody>
        </p:sp>
        <p:cxnSp>
          <p:nvCxnSpPr>
            <p:cNvPr id="313" name="直接连接符 312"/>
            <p:cNvCxnSpPr/>
            <p:nvPr/>
          </p:nvCxnSpPr>
          <p:spPr>
            <a:xfrm>
              <a:off x="17558" y="4297"/>
              <a:ext cx="0" cy="4559"/>
            </a:xfrm>
            <a:prstGeom prst="line">
              <a:avLst/>
            </a:prstGeom>
            <a:ln w="6350">
              <a:solidFill>
                <a:schemeClr val="bg1">
                  <a:lumMod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4" name="直接连接符 313"/>
            <p:cNvCxnSpPr/>
            <p:nvPr/>
          </p:nvCxnSpPr>
          <p:spPr>
            <a:xfrm>
              <a:off x="17558" y="4975"/>
              <a:ext cx="0" cy="4559"/>
            </a:xfrm>
            <a:prstGeom prst="line">
              <a:avLst/>
            </a:prstGeom>
            <a:ln w="6350">
              <a:solidFill>
                <a:schemeClr val="bg1">
                  <a:lumMod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7" name="直接连接符 306"/>
            <p:cNvCxnSpPr>
              <a:endCxn id="295" idx="0"/>
            </p:cNvCxnSpPr>
            <p:nvPr/>
          </p:nvCxnSpPr>
          <p:spPr>
            <a:xfrm>
              <a:off x="17558" y="2839"/>
              <a:ext cx="0" cy="2203"/>
            </a:xfrm>
            <a:prstGeom prst="line">
              <a:avLst/>
            </a:prstGeom>
            <a:ln w="6350">
              <a:solidFill>
                <a:schemeClr val="bg1">
                  <a:lumMod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5" name="直接连接符 284"/>
            <p:cNvCxnSpPr/>
            <p:nvPr/>
          </p:nvCxnSpPr>
          <p:spPr>
            <a:xfrm>
              <a:off x="17558" y="3241"/>
              <a:ext cx="0" cy="4559"/>
            </a:xfrm>
            <a:prstGeom prst="line">
              <a:avLst/>
            </a:prstGeom>
            <a:ln w="6350">
              <a:solidFill>
                <a:schemeClr val="bg1">
                  <a:lumMod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7" name="直接连接符 276"/>
            <p:cNvCxnSpPr/>
            <p:nvPr/>
          </p:nvCxnSpPr>
          <p:spPr>
            <a:xfrm>
              <a:off x="18202" y="2015"/>
              <a:ext cx="0" cy="7601"/>
            </a:xfrm>
            <a:prstGeom prst="line">
              <a:avLst/>
            </a:prstGeom>
            <a:l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5" name="直接连接符 214"/>
            <p:cNvCxnSpPr/>
            <p:nvPr/>
          </p:nvCxnSpPr>
          <p:spPr>
            <a:xfrm>
              <a:off x="14872" y="3810"/>
              <a:ext cx="0" cy="3847"/>
            </a:xfrm>
            <a:prstGeom prst="line">
              <a:avLst/>
            </a:prstGeom>
            <a:ln w="635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9" name="Rectangle 15"/>
            <p:cNvSpPr>
              <a:spLocks noChangeArrowheads="1"/>
            </p:cNvSpPr>
            <p:nvPr/>
          </p:nvSpPr>
          <p:spPr bwMode="auto">
            <a:xfrm>
              <a:off x="14453" y="2893"/>
              <a:ext cx="2109" cy="1060"/>
            </a:xfrm>
            <a:prstGeom prst="roundRect">
              <a:avLst>
                <a:gd name="adj" fmla="val 0"/>
              </a:avLst>
            </a:prstGeom>
            <a:solidFill>
              <a:schemeClr val="bg1"/>
            </a:solidFill>
            <a:ln w="6350" cap="flat" cmpd="sng" algn="ctr">
              <a:solidFill>
                <a:srgbClr val="0070C0"/>
              </a:solidFill>
              <a:prstDash val="sysDash"/>
              <a:miter lim="800000"/>
            </a:ln>
            <a:effectLst/>
          </p:spPr>
          <p:txBody>
            <a:bodyPr lIns="71988" tIns="71988" rIns="71988" bIns="71988" anchor="ctr"/>
            <a:lstStyle/>
            <a:p>
              <a:pPr algn="ctr" defTabSz="914400" eaLnBrk="0" hangingPunct="0">
                <a:spcBef>
                  <a:spcPct val="20000"/>
                </a:spcBef>
                <a:defRPr/>
              </a:pPr>
              <a:endParaRPr lang="zh-CN" altLang="en-US" sz="700" kern="0" dirty="0">
                <a:solidFill>
                  <a:srgbClr val="0070C0"/>
                </a:solidFill>
                <a:latin typeface="微软雅黑" panose="020B0503020204020204" charset="-122"/>
                <a:ea typeface="微软雅黑" panose="020B0503020204020204" charset="-122"/>
              </a:endParaRPr>
            </a:p>
          </p:txBody>
        </p:sp>
        <p:cxnSp>
          <p:nvCxnSpPr>
            <p:cNvPr id="203" name="直接连接符 202"/>
            <p:cNvCxnSpPr/>
            <p:nvPr/>
          </p:nvCxnSpPr>
          <p:spPr>
            <a:xfrm>
              <a:off x="13949" y="4021"/>
              <a:ext cx="0" cy="3747"/>
            </a:xfrm>
            <a:prstGeom prst="line">
              <a:avLst/>
            </a:prstGeom>
            <a:ln w="635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0" name="肘形连接符 179"/>
            <p:cNvCxnSpPr>
              <a:stCxn id="570" idx="2"/>
              <a:endCxn id="163" idx="0"/>
            </p:cNvCxnSpPr>
            <p:nvPr/>
          </p:nvCxnSpPr>
          <p:spPr>
            <a:xfrm rot="5400000" flipV="1">
              <a:off x="13545" y="3264"/>
              <a:ext cx="388" cy="419"/>
            </a:xfrm>
            <a:prstGeom prst="bentConnector3">
              <a:avLst>
                <a:gd name="adj1" fmla="val 50000"/>
              </a:avLst>
            </a:prstGeom>
            <a:ln w="635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1037" y="1973"/>
              <a:ext cx="863" cy="5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charset="-122"/>
                <a:ea typeface="微软雅黑" panose="020B0503020204020204" charset="-122"/>
              </a:endParaRPr>
            </a:p>
          </p:txBody>
        </p:sp>
        <p:cxnSp>
          <p:nvCxnSpPr>
            <p:cNvPr id="561" name="直接连接符 560"/>
            <p:cNvCxnSpPr/>
            <p:nvPr/>
          </p:nvCxnSpPr>
          <p:spPr>
            <a:xfrm>
              <a:off x="12438" y="7090"/>
              <a:ext cx="0" cy="654"/>
            </a:xfrm>
            <a:prstGeom prst="line">
              <a:avLst/>
            </a:prstGeom>
            <a:ln w="635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4" name="直接连接符 553"/>
            <p:cNvCxnSpPr/>
            <p:nvPr/>
          </p:nvCxnSpPr>
          <p:spPr>
            <a:xfrm>
              <a:off x="12420" y="4725"/>
              <a:ext cx="0" cy="2001"/>
            </a:xfrm>
            <a:prstGeom prst="line">
              <a:avLst/>
            </a:prstGeom>
            <a:ln w="635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1" name="直接连接符 530"/>
            <p:cNvCxnSpPr/>
            <p:nvPr/>
          </p:nvCxnSpPr>
          <p:spPr>
            <a:xfrm flipV="1">
              <a:off x="11578" y="7799"/>
              <a:ext cx="0" cy="928"/>
            </a:xfrm>
            <a:prstGeom prst="line">
              <a:avLst/>
            </a:prstGeom>
            <a:ln w="635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7" name="直接连接符 516"/>
            <p:cNvCxnSpPr/>
            <p:nvPr/>
          </p:nvCxnSpPr>
          <p:spPr>
            <a:xfrm>
              <a:off x="9964" y="7305"/>
              <a:ext cx="0" cy="1458"/>
            </a:xfrm>
            <a:prstGeom prst="line">
              <a:avLst/>
            </a:prstGeom>
            <a:ln w="635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4" name="直接连接符 513"/>
            <p:cNvCxnSpPr/>
            <p:nvPr/>
          </p:nvCxnSpPr>
          <p:spPr>
            <a:xfrm>
              <a:off x="9964" y="6263"/>
              <a:ext cx="0" cy="475"/>
            </a:xfrm>
            <a:prstGeom prst="line">
              <a:avLst/>
            </a:prstGeom>
            <a:ln w="635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3" name="Rectangle 15"/>
            <p:cNvSpPr>
              <a:spLocks noChangeArrowheads="1"/>
            </p:cNvSpPr>
            <p:nvPr/>
          </p:nvSpPr>
          <p:spPr bwMode="auto">
            <a:xfrm>
              <a:off x="8901" y="5736"/>
              <a:ext cx="2182" cy="591"/>
            </a:xfrm>
            <a:prstGeom prst="roundRect">
              <a:avLst>
                <a:gd name="adj" fmla="val 0"/>
              </a:avLst>
            </a:prstGeom>
            <a:solidFill>
              <a:schemeClr val="bg1"/>
            </a:solidFill>
            <a:ln w="6350" cap="flat" cmpd="sng" algn="ctr">
              <a:solidFill>
                <a:srgbClr val="0070C0"/>
              </a:solidFill>
              <a:prstDash val="sysDash"/>
              <a:miter lim="800000"/>
            </a:ln>
            <a:effectLst/>
          </p:spPr>
          <p:txBody>
            <a:bodyPr lIns="71988" tIns="71988" rIns="71988" bIns="71988" anchor="ctr"/>
            <a:lstStyle/>
            <a:p>
              <a:pPr algn="ctr" defTabSz="914400" eaLnBrk="0" hangingPunct="0">
                <a:spcBef>
                  <a:spcPct val="20000"/>
                </a:spcBef>
                <a:defRPr/>
              </a:pPr>
              <a:endParaRPr lang="zh-CN" altLang="en-US" sz="700" kern="0" dirty="0">
                <a:solidFill>
                  <a:srgbClr val="0070C0"/>
                </a:solidFill>
                <a:latin typeface="微软雅黑" panose="020B0503020204020204" charset="-122"/>
                <a:ea typeface="微软雅黑" panose="020B0503020204020204" charset="-122"/>
              </a:endParaRPr>
            </a:p>
          </p:txBody>
        </p:sp>
        <p:cxnSp>
          <p:nvCxnSpPr>
            <p:cNvPr id="508" name="直接连接符 507"/>
            <p:cNvCxnSpPr/>
            <p:nvPr/>
          </p:nvCxnSpPr>
          <p:spPr>
            <a:xfrm>
              <a:off x="9964" y="4891"/>
              <a:ext cx="0" cy="475"/>
            </a:xfrm>
            <a:prstGeom prst="line">
              <a:avLst/>
            </a:prstGeom>
            <a:ln w="635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269" name="直接连接符 11268"/>
            <p:cNvCxnSpPr/>
            <p:nvPr/>
          </p:nvCxnSpPr>
          <p:spPr>
            <a:xfrm>
              <a:off x="1097" y="4199"/>
              <a:ext cx="16988"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96" name="Rectangle 15"/>
            <p:cNvSpPr>
              <a:spLocks noChangeArrowheads="1"/>
            </p:cNvSpPr>
            <p:nvPr/>
          </p:nvSpPr>
          <p:spPr bwMode="auto">
            <a:xfrm>
              <a:off x="8901" y="3317"/>
              <a:ext cx="2182" cy="1802"/>
            </a:xfrm>
            <a:prstGeom prst="roundRect">
              <a:avLst>
                <a:gd name="adj" fmla="val 0"/>
              </a:avLst>
            </a:prstGeom>
            <a:solidFill>
              <a:schemeClr val="bg1"/>
            </a:solidFill>
            <a:ln w="6350" cap="flat" cmpd="sng" algn="ctr">
              <a:solidFill>
                <a:srgbClr val="0070C0"/>
              </a:solidFill>
              <a:prstDash val="sysDash"/>
              <a:miter lim="800000"/>
            </a:ln>
            <a:effectLst/>
          </p:spPr>
          <p:txBody>
            <a:bodyPr lIns="71988" tIns="71988" rIns="71988" bIns="71988" anchor="ctr"/>
            <a:lstStyle/>
            <a:p>
              <a:pPr algn="ctr" defTabSz="914400" eaLnBrk="0" hangingPunct="0">
                <a:spcBef>
                  <a:spcPct val="20000"/>
                </a:spcBef>
                <a:defRPr/>
              </a:pPr>
              <a:endParaRPr lang="zh-CN" altLang="en-US" sz="700" kern="0" dirty="0">
                <a:solidFill>
                  <a:srgbClr val="0070C0"/>
                </a:solidFill>
                <a:latin typeface="微软雅黑" panose="020B0503020204020204" charset="-122"/>
                <a:ea typeface="微软雅黑" panose="020B0503020204020204" charset="-122"/>
              </a:endParaRPr>
            </a:p>
          </p:txBody>
        </p:sp>
        <p:cxnSp>
          <p:nvCxnSpPr>
            <p:cNvPr id="458" name="直接连接符 457"/>
            <p:cNvCxnSpPr/>
            <p:nvPr/>
          </p:nvCxnSpPr>
          <p:spPr>
            <a:xfrm flipV="1">
              <a:off x="6076" y="8231"/>
              <a:ext cx="0" cy="342"/>
            </a:xfrm>
            <a:prstGeom prst="line">
              <a:avLst/>
            </a:prstGeom>
            <a:ln>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5" name="肘形连接符 454"/>
            <p:cNvCxnSpPr/>
            <p:nvPr/>
          </p:nvCxnSpPr>
          <p:spPr>
            <a:xfrm rot="16200000" flipH="1">
              <a:off x="6028" y="8022"/>
              <a:ext cx="25" cy="1239"/>
            </a:xfrm>
            <a:prstGeom prst="bentConnector3">
              <a:avLst>
                <a:gd name="adj1" fmla="val -350000"/>
              </a:avLst>
            </a:prstGeom>
            <a:ln>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432" name="直接连接符 431"/>
            <p:cNvCxnSpPr>
              <a:endCxn id="431" idx="2"/>
            </p:cNvCxnSpPr>
            <p:nvPr/>
          </p:nvCxnSpPr>
          <p:spPr>
            <a:xfrm>
              <a:off x="5343" y="6560"/>
              <a:ext cx="3" cy="1041"/>
            </a:xfrm>
            <a:prstGeom prst="line">
              <a:avLst/>
            </a:prstGeom>
            <a:ln w="635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0" name="直接连接符 429"/>
            <p:cNvCxnSpPr/>
            <p:nvPr/>
          </p:nvCxnSpPr>
          <p:spPr>
            <a:xfrm>
              <a:off x="6938" y="4751"/>
              <a:ext cx="0" cy="2051"/>
            </a:xfrm>
            <a:prstGeom prst="line">
              <a:avLst/>
            </a:prstGeom>
            <a:ln w="635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9" name="直接连接符 428"/>
            <p:cNvCxnSpPr/>
            <p:nvPr/>
          </p:nvCxnSpPr>
          <p:spPr>
            <a:xfrm>
              <a:off x="6938" y="4073"/>
              <a:ext cx="0" cy="1304"/>
            </a:xfrm>
            <a:prstGeom prst="line">
              <a:avLst/>
            </a:prstGeom>
            <a:ln w="635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6" name="直接连接符 425"/>
            <p:cNvCxnSpPr/>
            <p:nvPr/>
          </p:nvCxnSpPr>
          <p:spPr>
            <a:xfrm>
              <a:off x="6938" y="3907"/>
              <a:ext cx="0" cy="404"/>
            </a:xfrm>
            <a:prstGeom prst="line">
              <a:avLst/>
            </a:prstGeom>
            <a:ln w="635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2" name="直接连接符 301"/>
            <p:cNvCxnSpPr/>
            <p:nvPr/>
          </p:nvCxnSpPr>
          <p:spPr>
            <a:xfrm>
              <a:off x="1227" y="6517"/>
              <a:ext cx="16859"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3" name="直接连接符 302"/>
            <p:cNvCxnSpPr/>
            <p:nvPr/>
          </p:nvCxnSpPr>
          <p:spPr>
            <a:xfrm>
              <a:off x="1900" y="8369"/>
              <a:ext cx="16301"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2" name="直接连接符 381"/>
            <p:cNvCxnSpPr/>
            <p:nvPr/>
          </p:nvCxnSpPr>
          <p:spPr>
            <a:xfrm>
              <a:off x="2869" y="9012"/>
              <a:ext cx="378" cy="0"/>
            </a:xfrm>
            <a:prstGeom prst="line">
              <a:avLst/>
            </a:prstGeom>
            <a:ln>
              <a:solidFill>
                <a:schemeClr val="bg1">
                  <a:lumMod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1" name="直接连接符 380"/>
            <p:cNvCxnSpPr/>
            <p:nvPr/>
          </p:nvCxnSpPr>
          <p:spPr>
            <a:xfrm>
              <a:off x="2538" y="9082"/>
              <a:ext cx="4" cy="516"/>
            </a:xfrm>
            <a:prstGeom prst="line">
              <a:avLst/>
            </a:prstGeom>
            <a:ln>
              <a:solidFill>
                <a:schemeClr val="bg1">
                  <a:lumMod val="5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6" name="直接连接符 345"/>
            <p:cNvCxnSpPr/>
            <p:nvPr/>
          </p:nvCxnSpPr>
          <p:spPr>
            <a:xfrm>
              <a:off x="2446" y="3198"/>
              <a:ext cx="0" cy="404"/>
            </a:xfrm>
            <a:prstGeom prst="line">
              <a:avLst/>
            </a:prstGeom>
            <a:ln>
              <a:solidFill>
                <a:schemeClr val="bg1">
                  <a:lumMod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 name="矩形 101"/>
            <p:cNvSpPr/>
            <p:nvPr/>
          </p:nvSpPr>
          <p:spPr>
            <a:xfrm>
              <a:off x="1900" y="1973"/>
              <a:ext cx="15452" cy="570"/>
            </a:xfrm>
            <a:prstGeom prst="rect">
              <a:avLst/>
            </a:prstGeom>
            <a:solidFill>
              <a:srgbClr val="05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charset="-122"/>
                <a:ea typeface="微软雅黑" panose="020B0503020204020204" charset="-122"/>
              </a:endParaRPr>
            </a:p>
          </p:txBody>
        </p:sp>
        <p:sp>
          <p:nvSpPr>
            <p:cNvPr id="347" name="矩形 346"/>
            <p:cNvSpPr/>
            <p:nvPr/>
          </p:nvSpPr>
          <p:spPr>
            <a:xfrm>
              <a:off x="4692" y="1973"/>
              <a:ext cx="13510" cy="570"/>
            </a:xfrm>
            <a:prstGeom prst="rect">
              <a:avLst/>
            </a:prstGeom>
            <a:solidFill>
              <a:srgbClr val="05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charset="-122"/>
                <a:ea typeface="微软雅黑" panose="020B0503020204020204" charset="-122"/>
              </a:endParaRPr>
            </a:p>
          </p:txBody>
        </p:sp>
        <p:sp>
          <p:nvSpPr>
            <p:cNvPr id="373" name="矩形 372"/>
            <p:cNvSpPr/>
            <p:nvPr/>
          </p:nvSpPr>
          <p:spPr>
            <a:xfrm>
              <a:off x="1029" y="9561"/>
              <a:ext cx="17172" cy="661"/>
            </a:xfrm>
            <a:prstGeom prst="rect">
              <a:avLst/>
            </a:prstGeom>
            <a:solidFill>
              <a:srgbClr val="05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charset="-122"/>
                <a:ea typeface="微软雅黑" panose="020B0503020204020204" charset="-122"/>
              </a:endParaRPr>
            </a:p>
          </p:txBody>
        </p:sp>
        <p:sp>
          <p:nvSpPr>
            <p:cNvPr id="27" name="Rectangle 15"/>
            <p:cNvSpPr>
              <a:spLocks noChangeArrowheads="1"/>
            </p:cNvSpPr>
            <p:nvPr/>
          </p:nvSpPr>
          <p:spPr bwMode="auto">
            <a:xfrm>
              <a:off x="2019" y="3602"/>
              <a:ext cx="1045" cy="354"/>
            </a:xfrm>
            <a:prstGeom prst="roundRect">
              <a:avLst/>
            </a:prstGeom>
            <a:solidFill>
              <a:schemeClr val="bg1">
                <a:lumMod val="95000"/>
              </a:schemeClr>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chemeClr val="tx1">
                      <a:lumMod val="75000"/>
                      <a:lumOff val="25000"/>
                    </a:schemeClr>
                  </a:solidFill>
                  <a:latin typeface="微软雅黑" panose="020B0503020204020204" charset="-122"/>
                  <a:ea typeface="微软雅黑" panose="020B0503020204020204" charset="-122"/>
                </a:rPr>
                <a:t>购置计划</a:t>
              </a:r>
              <a:endParaRPr lang="zh-CN" altLang="en-US" sz="700" kern="0" dirty="0">
                <a:solidFill>
                  <a:schemeClr val="tx1">
                    <a:lumMod val="75000"/>
                    <a:lumOff val="25000"/>
                  </a:schemeClr>
                </a:solidFill>
                <a:latin typeface="微软雅黑" panose="020B0503020204020204" charset="-122"/>
                <a:ea typeface="微软雅黑" panose="020B0503020204020204" charset="-122"/>
              </a:endParaRPr>
            </a:p>
          </p:txBody>
        </p:sp>
        <p:cxnSp>
          <p:nvCxnSpPr>
            <p:cNvPr id="29" name="直接连接符 28"/>
            <p:cNvCxnSpPr>
              <a:stCxn id="72" idx="3"/>
              <a:endCxn id="342" idx="1"/>
            </p:cNvCxnSpPr>
            <p:nvPr/>
          </p:nvCxnSpPr>
          <p:spPr>
            <a:xfrm>
              <a:off x="2760" y="2996"/>
              <a:ext cx="415" cy="8"/>
            </a:xfrm>
            <a:prstGeom prst="line">
              <a:avLst/>
            </a:prstGeom>
            <a:ln>
              <a:solidFill>
                <a:schemeClr val="bg1">
                  <a:lumMod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6893" y="1973"/>
              <a:ext cx="0" cy="5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4529" y="1999"/>
              <a:ext cx="0" cy="5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2392" y="2052"/>
              <a:ext cx="1388" cy="423"/>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设计与规划</a:t>
              </a:r>
              <a:endParaRPr lang="zh-CN" altLang="en-US" sz="1000" dirty="0">
                <a:solidFill>
                  <a:schemeClr val="bg1"/>
                </a:solidFill>
                <a:latin typeface="微软雅黑" panose="020B0503020204020204" charset="-122"/>
                <a:ea typeface="微软雅黑" panose="020B0503020204020204" charset="-122"/>
              </a:endParaRPr>
            </a:p>
          </p:txBody>
        </p:sp>
        <p:cxnSp>
          <p:nvCxnSpPr>
            <p:cNvPr id="57" name="直接连接符 56"/>
            <p:cNvCxnSpPr/>
            <p:nvPr/>
          </p:nvCxnSpPr>
          <p:spPr>
            <a:xfrm>
              <a:off x="7806" y="1973"/>
              <a:ext cx="0" cy="5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8" name="直接连接符 227"/>
            <p:cNvCxnSpPr/>
            <p:nvPr/>
          </p:nvCxnSpPr>
          <p:spPr>
            <a:xfrm>
              <a:off x="13221" y="1973"/>
              <a:ext cx="0" cy="5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3" name="组合 72"/>
            <p:cNvGrpSpPr/>
            <p:nvPr/>
          </p:nvGrpSpPr>
          <p:grpSpPr>
            <a:xfrm>
              <a:off x="2138" y="2738"/>
              <a:ext cx="622" cy="531"/>
              <a:chOff x="1171918" y="1107037"/>
              <a:chExt cx="314137" cy="268224"/>
            </a:xfrm>
            <a:solidFill>
              <a:srgbClr val="05B0F0"/>
            </a:solidFill>
          </p:grpSpPr>
          <p:sp>
            <p:nvSpPr>
              <p:cNvPr id="70" name="六边形 69"/>
              <p:cNvSpPr/>
              <p:nvPr/>
            </p:nvSpPr>
            <p:spPr>
              <a:xfrm>
                <a:off x="1171918" y="1107037"/>
                <a:ext cx="311140" cy="26822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a:latin typeface="微软雅黑" panose="020B0503020204020204" charset="-122"/>
                  <a:ea typeface="微软雅黑" panose="020B0503020204020204" charset="-122"/>
                </a:endParaRPr>
              </a:p>
            </p:txBody>
          </p:sp>
          <p:sp>
            <p:nvSpPr>
              <p:cNvPr id="72" name="TextBox 71"/>
              <p:cNvSpPr txBox="1"/>
              <p:nvPr/>
            </p:nvSpPr>
            <p:spPr>
              <a:xfrm>
                <a:off x="1175780" y="1150030"/>
                <a:ext cx="310275" cy="173294"/>
              </a:xfrm>
              <a:prstGeom prst="rect">
                <a:avLst/>
              </a:prstGeom>
              <a:noFill/>
            </p:spPr>
            <p:txBody>
              <a:bodyPr wrap="square" rtlCol="0">
                <a:spAutoFit/>
              </a:bodyPr>
              <a:lstStyle/>
              <a:p>
                <a:r>
                  <a:rPr lang="zh-CN" altLang="en-US" sz="700" dirty="0">
                    <a:solidFill>
                      <a:schemeClr val="bg1"/>
                    </a:solidFill>
                    <a:latin typeface="微软雅黑" panose="020B0503020204020204" charset="-122"/>
                    <a:ea typeface="微软雅黑" panose="020B0503020204020204" charset="-122"/>
                  </a:rPr>
                  <a:t>开始</a:t>
                </a:r>
                <a:endParaRPr lang="zh-CN" altLang="en-US" sz="700" dirty="0">
                  <a:solidFill>
                    <a:schemeClr val="bg1"/>
                  </a:solidFill>
                  <a:latin typeface="微软雅黑" panose="020B0503020204020204" charset="-122"/>
                  <a:ea typeface="微软雅黑" panose="020B0503020204020204" charset="-122"/>
                </a:endParaRPr>
              </a:p>
            </p:txBody>
          </p:sp>
        </p:grpSp>
        <p:sp>
          <p:nvSpPr>
            <p:cNvPr id="342" name="Rectangle 15"/>
            <p:cNvSpPr>
              <a:spLocks noChangeArrowheads="1"/>
            </p:cNvSpPr>
            <p:nvPr/>
          </p:nvSpPr>
          <p:spPr bwMode="auto">
            <a:xfrm>
              <a:off x="3174" y="2827"/>
              <a:ext cx="1212" cy="354"/>
            </a:xfrm>
            <a:prstGeom prst="roundRect">
              <a:avLst/>
            </a:prstGeom>
            <a:solidFill>
              <a:schemeClr val="bg1">
                <a:lumMod val="95000"/>
              </a:schemeClr>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chemeClr val="tx1">
                      <a:lumMod val="75000"/>
                      <a:lumOff val="25000"/>
                    </a:schemeClr>
                  </a:solidFill>
                  <a:latin typeface="微软雅黑" panose="020B0503020204020204" charset="-122"/>
                  <a:ea typeface="微软雅黑" panose="020B0503020204020204" charset="-122"/>
                </a:rPr>
                <a:t>项目建议书</a:t>
              </a:r>
              <a:endParaRPr lang="zh-CN" altLang="en-US" sz="700" kern="0" dirty="0">
                <a:solidFill>
                  <a:schemeClr val="tx1">
                    <a:lumMod val="75000"/>
                    <a:lumOff val="25000"/>
                  </a:schemeClr>
                </a:solidFill>
                <a:latin typeface="微软雅黑" panose="020B0503020204020204" charset="-122"/>
                <a:ea typeface="微软雅黑" panose="020B0503020204020204" charset="-122"/>
              </a:endParaRPr>
            </a:p>
          </p:txBody>
        </p:sp>
        <p:cxnSp>
          <p:nvCxnSpPr>
            <p:cNvPr id="343" name="直接连接符 342"/>
            <p:cNvCxnSpPr/>
            <p:nvPr/>
          </p:nvCxnSpPr>
          <p:spPr>
            <a:xfrm flipH="1">
              <a:off x="4498" y="2582"/>
              <a:ext cx="30" cy="6979"/>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44" name="Rectangle 15"/>
            <p:cNvSpPr>
              <a:spLocks noChangeArrowheads="1"/>
            </p:cNvSpPr>
            <p:nvPr/>
          </p:nvSpPr>
          <p:spPr bwMode="auto">
            <a:xfrm>
              <a:off x="3174" y="3602"/>
              <a:ext cx="1212" cy="354"/>
            </a:xfrm>
            <a:prstGeom prst="roundRect">
              <a:avLst/>
            </a:prstGeom>
            <a:solidFill>
              <a:schemeClr val="bg1">
                <a:lumMod val="95000"/>
              </a:schemeClr>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chemeClr val="tx1">
                      <a:lumMod val="75000"/>
                      <a:lumOff val="25000"/>
                    </a:schemeClr>
                  </a:solidFill>
                  <a:latin typeface="微软雅黑" panose="020B0503020204020204" charset="-122"/>
                  <a:ea typeface="微软雅黑" panose="020B0503020204020204" charset="-122"/>
                </a:rPr>
                <a:t>可研报告</a:t>
              </a:r>
              <a:endParaRPr lang="zh-CN" altLang="en-US" sz="700" kern="0" dirty="0">
                <a:solidFill>
                  <a:schemeClr val="tx1">
                    <a:lumMod val="75000"/>
                    <a:lumOff val="25000"/>
                  </a:schemeClr>
                </a:solidFill>
                <a:latin typeface="微软雅黑" panose="020B0503020204020204" charset="-122"/>
                <a:ea typeface="微软雅黑" panose="020B0503020204020204" charset="-122"/>
              </a:endParaRPr>
            </a:p>
          </p:txBody>
        </p:sp>
        <p:cxnSp>
          <p:nvCxnSpPr>
            <p:cNvPr id="345" name="直接连接符 344"/>
            <p:cNvCxnSpPr>
              <a:stCxn id="342" idx="2"/>
              <a:endCxn id="344" idx="0"/>
            </p:cNvCxnSpPr>
            <p:nvPr/>
          </p:nvCxnSpPr>
          <p:spPr>
            <a:xfrm>
              <a:off x="3781" y="3180"/>
              <a:ext cx="0" cy="422"/>
            </a:xfrm>
            <a:prstGeom prst="line">
              <a:avLst/>
            </a:prstGeom>
            <a:ln>
              <a:solidFill>
                <a:schemeClr val="bg1">
                  <a:lumMod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17" name="组合 116"/>
            <p:cNvGrpSpPr/>
            <p:nvPr/>
          </p:nvGrpSpPr>
          <p:grpSpPr>
            <a:xfrm>
              <a:off x="2176" y="4717"/>
              <a:ext cx="1888" cy="803"/>
              <a:chOff x="1150737" y="2048378"/>
              <a:chExt cx="954107" cy="405606"/>
            </a:xfrm>
          </p:grpSpPr>
          <p:sp>
            <p:nvSpPr>
              <p:cNvPr id="349" name="Rectangle 15"/>
              <p:cNvSpPr>
                <a:spLocks noChangeArrowheads="1"/>
              </p:cNvSpPr>
              <p:nvPr/>
            </p:nvSpPr>
            <p:spPr bwMode="auto">
              <a:xfrm>
                <a:off x="1150737" y="2048378"/>
                <a:ext cx="954107" cy="405606"/>
              </a:xfrm>
              <a:prstGeom prst="roundRect">
                <a:avLst/>
              </a:prstGeom>
              <a:solidFill>
                <a:schemeClr val="bg1">
                  <a:lumMod val="95000"/>
                </a:schemeClr>
              </a:solidFill>
              <a:ln w="6350" cap="flat" cmpd="sng" algn="ctr">
                <a:noFill/>
                <a:prstDash val="solid"/>
                <a:miter lim="800000"/>
              </a:ln>
              <a:effectLst/>
            </p:spPr>
            <p:txBody>
              <a:bodyPr lIns="71988" tIns="71988" rIns="71988" bIns="71988" anchor="t"/>
              <a:lstStyle/>
              <a:p>
                <a:pPr algn="ctr" defTabSz="914400" eaLnBrk="0" hangingPunct="0">
                  <a:spcBef>
                    <a:spcPct val="20000"/>
                  </a:spcBef>
                  <a:defRPr/>
                </a:pPr>
                <a:r>
                  <a:rPr lang="zh-CN" altLang="en-US" sz="700" kern="0" dirty="0">
                    <a:solidFill>
                      <a:schemeClr val="tx1">
                        <a:lumMod val="75000"/>
                        <a:lumOff val="25000"/>
                      </a:schemeClr>
                    </a:solidFill>
                    <a:latin typeface="微软雅黑" panose="020B0503020204020204" charset="-122"/>
                    <a:ea typeface="微软雅黑" panose="020B0503020204020204" charset="-122"/>
                  </a:rPr>
                  <a:t>汇总审核（流程）</a:t>
                </a:r>
                <a:endParaRPr lang="zh-CN" altLang="en-US" sz="700" kern="0" dirty="0">
                  <a:solidFill>
                    <a:schemeClr val="tx1">
                      <a:lumMod val="75000"/>
                      <a:lumOff val="25000"/>
                    </a:schemeClr>
                  </a:solidFill>
                  <a:latin typeface="微软雅黑" panose="020B0503020204020204" charset="-122"/>
                  <a:ea typeface="微软雅黑" panose="020B0503020204020204" charset="-122"/>
                </a:endParaRPr>
              </a:p>
            </p:txBody>
          </p:sp>
          <p:sp>
            <p:nvSpPr>
              <p:cNvPr id="336" name="TextBox 335"/>
              <p:cNvSpPr txBox="1"/>
              <p:nvPr/>
            </p:nvSpPr>
            <p:spPr>
              <a:xfrm>
                <a:off x="1150737" y="2223258"/>
                <a:ext cx="759357" cy="146719"/>
              </a:xfrm>
              <a:prstGeom prst="rect">
                <a:avLst/>
              </a:prstGeom>
              <a:noFill/>
            </p:spPr>
            <p:txBody>
              <a:bodyPr wrap="square" rtlCol="0">
                <a:spAutoFit/>
              </a:bodyPr>
              <a:lstStyle/>
              <a:p>
                <a:r>
                  <a:rPr lang="zh-CN" altLang="en-US" sz="500" dirty="0">
                    <a:solidFill>
                      <a:schemeClr val="tx1">
                        <a:lumMod val="75000"/>
                        <a:lumOff val="25000"/>
                      </a:schemeClr>
                    </a:solidFill>
                    <a:latin typeface="微软雅黑" panose="020B0503020204020204" charset="-122"/>
                    <a:ea typeface="微软雅黑" panose="020B0503020204020204" charset="-122"/>
                  </a:rPr>
                  <a:t>涉及业务部门进行会审</a:t>
                </a:r>
                <a:endParaRPr lang="zh-CN" altLang="en-US" sz="500" dirty="0">
                  <a:solidFill>
                    <a:schemeClr val="tx1">
                      <a:lumMod val="75000"/>
                      <a:lumOff val="25000"/>
                    </a:schemeClr>
                  </a:solidFill>
                  <a:latin typeface="微软雅黑" panose="020B0503020204020204" charset="-122"/>
                  <a:ea typeface="微软雅黑" panose="020B0503020204020204" charset="-122"/>
                </a:endParaRPr>
              </a:p>
            </p:txBody>
          </p:sp>
        </p:grpSp>
        <p:cxnSp>
          <p:nvCxnSpPr>
            <p:cNvPr id="110" name="肘形连接符 109"/>
            <p:cNvCxnSpPr>
              <a:stCxn id="27" idx="2"/>
              <a:endCxn id="344" idx="2"/>
            </p:cNvCxnSpPr>
            <p:nvPr/>
          </p:nvCxnSpPr>
          <p:spPr>
            <a:xfrm rot="16200000" flipH="1">
              <a:off x="3161" y="3336"/>
              <a:ext cx="25" cy="1239"/>
            </a:xfrm>
            <a:prstGeom prst="bentConnector3">
              <a:avLst>
                <a:gd name="adj1" fmla="val 1450000"/>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0" name="直接连接符 349"/>
            <p:cNvCxnSpPr/>
            <p:nvPr/>
          </p:nvCxnSpPr>
          <p:spPr>
            <a:xfrm>
              <a:off x="3120" y="4317"/>
              <a:ext cx="0" cy="404"/>
            </a:xfrm>
            <a:prstGeom prst="line">
              <a:avLst/>
            </a:prstGeom>
            <a:ln>
              <a:solidFill>
                <a:schemeClr val="bg1">
                  <a:lumMod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2" name="Rectangle 15"/>
            <p:cNvSpPr>
              <a:spLocks noChangeArrowheads="1"/>
            </p:cNvSpPr>
            <p:nvPr/>
          </p:nvSpPr>
          <p:spPr bwMode="auto">
            <a:xfrm>
              <a:off x="1980" y="6877"/>
              <a:ext cx="1213" cy="582"/>
            </a:xfrm>
            <a:prstGeom prst="roundRect">
              <a:avLst/>
            </a:prstGeom>
            <a:solidFill>
              <a:schemeClr val="bg1">
                <a:lumMod val="95000"/>
              </a:schemeClr>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chemeClr val="tx1">
                      <a:lumMod val="75000"/>
                      <a:lumOff val="25000"/>
                    </a:schemeClr>
                  </a:solidFill>
                  <a:latin typeface="微软雅黑" panose="020B0503020204020204" charset="-122"/>
                  <a:ea typeface="微软雅黑" panose="020B0503020204020204" charset="-122"/>
                </a:rPr>
                <a:t>汇总审核</a:t>
              </a:r>
              <a:endParaRPr lang="en-US" altLang="zh-CN" sz="700" kern="0" dirty="0">
                <a:solidFill>
                  <a:schemeClr val="tx1">
                    <a:lumMod val="75000"/>
                    <a:lumOff val="25000"/>
                  </a:schemeClr>
                </a:solidFill>
                <a:latin typeface="微软雅黑" panose="020B0503020204020204" charset="-122"/>
                <a:ea typeface="微软雅黑" panose="020B0503020204020204" charset="-122"/>
              </a:endParaRPr>
            </a:p>
            <a:p>
              <a:pPr algn="ctr" defTabSz="914400" eaLnBrk="0" hangingPunct="0">
                <a:spcBef>
                  <a:spcPct val="20000"/>
                </a:spcBef>
                <a:defRPr/>
              </a:pPr>
              <a:r>
                <a:rPr lang="zh-CN" altLang="en-US" sz="700" kern="0" dirty="0">
                  <a:solidFill>
                    <a:schemeClr val="tx1">
                      <a:lumMod val="75000"/>
                      <a:lumOff val="25000"/>
                    </a:schemeClr>
                  </a:solidFill>
                  <a:latin typeface="微软雅黑" panose="020B0503020204020204" charset="-122"/>
                  <a:ea typeface="微软雅黑" panose="020B0503020204020204" charset="-122"/>
                </a:rPr>
                <a:t>（流程）</a:t>
              </a:r>
              <a:endParaRPr lang="zh-CN" altLang="en-US" sz="700" kern="0" dirty="0">
                <a:solidFill>
                  <a:schemeClr val="tx1">
                    <a:lumMod val="75000"/>
                    <a:lumOff val="25000"/>
                  </a:schemeClr>
                </a:solidFill>
                <a:latin typeface="微软雅黑" panose="020B0503020204020204" charset="-122"/>
                <a:ea typeface="微软雅黑" panose="020B0503020204020204" charset="-122"/>
              </a:endParaRPr>
            </a:p>
          </p:txBody>
        </p:sp>
        <p:cxnSp>
          <p:nvCxnSpPr>
            <p:cNvPr id="353" name="肘形连接符 352"/>
            <p:cNvCxnSpPr>
              <a:stCxn id="349" idx="2"/>
              <a:endCxn id="352" idx="0"/>
            </p:cNvCxnSpPr>
            <p:nvPr/>
          </p:nvCxnSpPr>
          <p:spPr>
            <a:xfrm rot="5400000">
              <a:off x="2175" y="5932"/>
              <a:ext cx="1358" cy="534"/>
            </a:xfrm>
            <a:prstGeom prst="bentConnector3">
              <a:avLst>
                <a:gd name="adj1" fmla="val 50000"/>
              </a:avLst>
            </a:prstGeom>
            <a:ln w="6350">
              <a:solidFill>
                <a:schemeClr val="bg1">
                  <a:lumMod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7" name="Rectangle 15"/>
            <p:cNvSpPr>
              <a:spLocks noChangeArrowheads="1"/>
            </p:cNvSpPr>
            <p:nvPr/>
          </p:nvSpPr>
          <p:spPr bwMode="auto">
            <a:xfrm>
              <a:off x="1716" y="9714"/>
              <a:ext cx="1214" cy="354"/>
            </a:xfrm>
            <a:prstGeom prst="roundRect">
              <a:avLst/>
            </a:prstGeom>
            <a:solidFill>
              <a:schemeClr val="bg1">
                <a:lumMod val="50000"/>
              </a:schemeClr>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chemeClr val="bg1"/>
                  </a:solidFill>
                  <a:latin typeface="微软雅黑" panose="020B0503020204020204" charset="-122"/>
                  <a:ea typeface="微软雅黑" panose="020B0503020204020204" charset="-122"/>
                </a:rPr>
                <a:t>预算编报</a:t>
              </a:r>
              <a:endParaRPr lang="zh-CN" altLang="en-US" sz="700" kern="0" dirty="0">
                <a:solidFill>
                  <a:schemeClr val="bg1"/>
                </a:solidFill>
                <a:latin typeface="微软雅黑" panose="020B0503020204020204" charset="-122"/>
                <a:ea typeface="微软雅黑" panose="020B0503020204020204" charset="-122"/>
              </a:endParaRPr>
            </a:p>
          </p:txBody>
        </p:sp>
        <p:sp>
          <p:nvSpPr>
            <p:cNvPr id="365" name="Rectangle 15"/>
            <p:cNvSpPr>
              <a:spLocks noChangeArrowheads="1"/>
            </p:cNvSpPr>
            <p:nvPr/>
          </p:nvSpPr>
          <p:spPr bwMode="auto">
            <a:xfrm>
              <a:off x="3128" y="9714"/>
              <a:ext cx="1207" cy="354"/>
            </a:xfrm>
            <a:prstGeom prst="roundRect">
              <a:avLst/>
            </a:prstGeom>
            <a:solidFill>
              <a:schemeClr val="bg1">
                <a:lumMod val="50000"/>
              </a:schemeClr>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chemeClr val="bg1"/>
                  </a:solidFill>
                  <a:latin typeface="微软雅黑" panose="020B0503020204020204" charset="-122"/>
                  <a:ea typeface="微软雅黑" panose="020B0503020204020204" charset="-122"/>
                </a:rPr>
                <a:t>预算管理</a:t>
              </a:r>
              <a:endParaRPr lang="zh-CN" altLang="en-US" sz="700" kern="0" dirty="0">
                <a:solidFill>
                  <a:schemeClr val="bg1"/>
                </a:solidFill>
                <a:latin typeface="微软雅黑" panose="020B0503020204020204" charset="-122"/>
                <a:ea typeface="微软雅黑" panose="020B0503020204020204" charset="-122"/>
              </a:endParaRPr>
            </a:p>
          </p:txBody>
        </p:sp>
        <p:sp>
          <p:nvSpPr>
            <p:cNvPr id="366" name="Rectangle 15"/>
            <p:cNvSpPr>
              <a:spLocks noChangeArrowheads="1"/>
            </p:cNvSpPr>
            <p:nvPr/>
          </p:nvSpPr>
          <p:spPr bwMode="auto">
            <a:xfrm>
              <a:off x="16582" y="9714"/>
              <a:ext cx="509" cy="354"/>
            </a:xfrm>
            <a:prstGeom prst="roundRect">
              <a:avLst/>
            </a:prstGeom>
            <a:solidFill>
              <a:schemeClr val="bg1">
                <a:lumMod val="50000"/>
              </a:schemeClr>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en-US" altLang="zh-CN" sz="700" kern="0" dirty="0">
                  <a:solidFill>
                    <a:schemeClr val="bg1"/>
                  </a:solidFill>
                  <a:latin typeface="微软雅黑" panose="020B0503020204020204" charset="-122"/>
                  <a:ea typeface="微软雅黑" panose="020B0503020204020204" charset="-122"/>
                  <a:cs typeface="微软雅黑" panose="020B0503020204020204" charset="-122"/>
                </a:rPr>
                <a:t>…</a:t>
              </a:r>
              <a:endParaRPr lang="en-US" altLang="zh-CN" sz="700" kern="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70" name="Rectangle 15"/>
            <p:cNvSpPr>
              <a:spLocks noChangeArrowheads="1"/>
            </p:cNvSpPr>
            <p:nvPr/>
          </p:nvSpPr>
          <p:spPr bwMode="auto">
            <a:xfrm>
              <a:off x="12059" y="9714"/>
              <a:ext cx="1567" cy="354"/>
            </a:xfrm>
            <a:prstGeom prst="roundRect">
              <a:avLst/>
            </a:prstGeom>
            <a:solidFill>
              <a:schemeClr val="bg1">
                <a:lumMod val="50000"/>
              </a:schemeClr>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chemeClr val="bg1"/>
                  </a:solidFill>
                  <a:latin typeface="微软雅黑" panose="020B0503020204020204" charset="-122"/>
                  <a:ea typeface="微软雅黑" panose="020B0503020204020204" charset="-122"/>
                </a:rPr>
                <a:t>资产登记管理</a:t>
              </a:r>
              <a:endParaRPr lang="zh-CN" altLang="en-US" sz="700" kern="0" dirty="0">
                <a:solidFill>
                  <a:schemeClr val="bg1"/>
                </a:solidFill>
                <a:latin typeface="微软雅黑" panose="020B0503020204020204" charset="-122"/>
                <a:ea typeface="微软雅黑" panose="020B0503020204020204" charset="-122"/>
              </a:endParaRPr>
            </a:p>
          </p:txBody>
        </p:sp>
        <p:sp>
          <p:nvSpPr>
            <p:cNvPr id="372" name="Rectangle 15"/>
            <p:cNvSpPr>
              <a:spLocks noChangeArrowheads="1"/>
            </p:cNvSpPr>
            <p:nvPr/>
          </p:nvSpPr>
          <p:spPr bwMode="auto">
            <a:xfrm>
              <a:off x="13847" y="9714"/>
              <a:ext cx="1114" cy="354"/>
            </a:xfrm>
            <a:prstGeom prst="roundRect">
              <a:avLst/>
            </a:prstGeom>
            <a:solidFill>
              <a:schemeClr val="bg1">
                <a:lumMod val="50000"/>
              </a:schemeClr>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chemeClr val="bg1"/>
                  </a:solidFill>
                  <a:latin typeface="微软雅黑" panose="020B0503020204020204" charset="-122"/>
                  <a:ea typeface="微软雅黑" panose="020B0503020204020204" charset="-122"/>
                </a:rPr>
                <a:t>资产统计</a:t>
              </a:r>
              <a:endParaRPr lang="zh-CN" altLang="en-US" sz="700" kern="0" dirty="0">
                <a:solidFill>
                  <a:schemeClr val="bg1"/>
                </a:solidFill>
                <a:latin typeface="微软雅黑" panose="020B0503020204020204" charset="-122"/>
                <a:ea typeface="微软雅黑" panose="020B0503020204020204" charset="-122"/>
              </a:endParaRPr>
            </a:p>
          </p:txBody>
        </p:sp>
        <p:sp>
          <p:nvSpPr>
            <p:cNvPr id="375" name="Rectangle 15"/>
            <p:cNvSpPr>
              <a:spLocks noChangeArrowheads="1"/>
            </p:cNvSpPr>
            <p:nvPr/>
          </p:nvSpPr>
          <p:spPr bwMode="auto">
            <a:xfrm>
              <a:off x="15163" y="9714"/>
              <a:ext cx="1114" cy="354"/>
            </a:xfrm>
            <a:prstGeom prst="roundRect">
              <a:avLst/>
            </a:prstGeom>
            <a:solidFill>
              <a:schemeClr val="bg1">
                <a:lumMod val="50000"/>
              </a:schemeClr>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chemeClr val="bg1"/>
                  </a:solidFill>
                  <a:latin typeface="微软雅黑" panose="020B0503020204020204" charset="-122"/>
                  <a:ea typeface="微软雅黑" panose="020B0503020204020204" charset="-122"/>
                </a:rPr>
                <a:t>决算管理</a:t>
              </a:r>
              <a:endParaRPr lang="zh-CN" altLang="en-US" sz="700" kern="0" dirty="0">
                <a:solidFill>
                  <a:schemeClr val="bg1"/>
                </a:solidFill>
                <a:latin typeface="微软雅黑" panose="020B0503020204020204" charset="-122"/>
                <a:ea typeface="微软雅黑" panose="020B0503020204020204" charset="-122"/>
              </a:endParaRPr>
            </a:p>
          </p:txBody>
        </p:sp>
        <p:sp>
          <p:nvSpPr>
            <p:cNvPr id="377" name="Rectangle 15"/>
            <p:cNvSpPr>
              <a:spLocks noChangeArrowheads="1"/>
            </p:cNvSpPr>
            <p:nvPr/>
          </p:nvSpPr>
          <p:spPr bwMode="auto">
            <a:xfrm>
              <a:off x="2019" y="8836"/>
              <a:ext cx="1045" cy="354"/>
            </a:xfrm>
            <a:prstGeom prst="roundRect">
              <a:avLst/>
            </a:prstGeom>
            <a:solidFill>
              <a:schemeClr val="bg1">
                <a:lumMod val="95000"/>
              </a:schemeClr>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chemeClr val="tx1">
                      <a:lumMod val="75000"/>
                      <a:lumOff val="25000"/>
                    </a:schemeClr>
                  </a:solidFill>
                  <a:latin typeface="微软雅黑" panose="020B0503020204020204" charset="-122"/>
                  <a:ea typeface="微软雅黑" panose="020B0503020204020204" charset="-122"/>
                </a:rPr>
                <a:t>审核上报</a:t>
              </a:r>
              <a:endParaRPr lang="zh-CN" altLang="en-US" sz="700" kern="0" dirty="0">
                <a:solidFill>
                  <a:schemeClr val="tx1">
                    <a:lumMod val="75000"/>
                    <a:lumOff val="25000"/>
                  </a:schemeClr>
                </a:solidFill>
                <a:latin typeface="微软雅黑" panose="020B0503020204020204" charset="-122"/>
                <a:ea typeface="微软雅黑" panose="020B0503020204020204" charset="-122"/>
              </a:endParaRPr>
            </a:p>
          </p:txBody>
        </p:sp>
        <p:sp>
          <p:nvSpPr>
            <p:cNvPr id="378" name="Rectangle 15"/>
            <p:cNvSpPr>
              <a:spLocks noChangeArrowheads="1"/>
            </p:cNvSpPr>
            <p:nvPr/>
          </p:nvSpPr>
          <p:spPr bwMode="auto">
            <a:xfrm>
              <a:off x="3258" y="8760"/>
              <a:ext cx="1045" cy="504"/>
            </a:xfrm>
            <a:prstGeom prst="roundRect">
              <a:avLst/>
            </a:prstGeom>
            <a:solidFill>
              <a:schemeClr val="bg1">
                <a:lumMod val="95000"/>
              </a:schemeClr>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chemeClr val="tx1">
                      <a:lumMod val="75000"/>
                      <a:lumOff val="25000"/>
                    </a:schemeClr>
                  </a:solidFill>
                  <a:latin typeface="微软雅黑" panose="020B0503020204020204" charset="-122"/>
                  <a:ea typeface="微软雅黑" panose="020B0503020204020204" charset="-122"/>
                </a:rPr>
                <a:t>资产投资</a:t>
              </a:r>
              <a:endParaRPr lang="en-US" altLang="zh-CN" sz="700" kern="0" dirty="0">
                <a:solidFill>
                  <a:schemeClr val="tx1">
                    <a:lumMod val="75000"/>
                    <a:lumOff val="25000"/>
                  </a:schemeClr>
                </a:solidFill>
                <a:latin typeface="微软雅黑" panose="020B0503020204020204" charset="-122"/>
                <a:ea typeface="微软雅黑" panose="020B0503020204020204" charset="-122"/>
              </a:endParaRPr>
            </a:p>
            <a:p>
              <a:pPr algn="ctr" defTabSz="914400" eaLnBrk="0" hangingPunct="0">
                <a:spcBef>
                  <a:spcPct val="20000"/>
                </a:spcBef>
                <a:defRPr/>
              </a:pPr>
              <a:r>
                <a:rPr lang="zh-CN" altLang="en-US" sz="700" kern="0" dirty="0">
                  <a:solidFill>
                    <a:schemeClr val="tx1">
                      <a:lumMod val="75000"/>
                      <a:lumOff val="25000"/>
                    </a:schemeClr>
                  </a:solidFill>
                  <a:latin typeface="微软雅黑" panose="020B0503020204020204" charset="-122"/>
                  <a:ea typeface="微软雅黑" panose="020B0503020204020204" charset="-122"/>
                </a:rPr>
                <a:t>计划确认</a:t>
              </a:r>
              <a:endParaRPr lang="zh-CN" altLang="en-US" sz="700" kern="0" dirty="0">
                <a:solidFill>
                  <a:schemeClr val="tx1">
                    <a:lumMod val="75000"/>
                    <a:lumOff val="25000"/>
                  </a:schemeClr>
                </a:solidFill>
                <a:latin typeface="微软雅黑" panose="020B0503020204020204" charset="-122"/>
                <a:ea typeface="微软雅黑" panose="020B0503020204020204" charset="-122"/>
              </a:endParaRPr>
            </a:p>
          </p:txBody>
        </p:sp>
        <p:cxnSp>
          <p:nvCxnSpPr>
            <p:cNvPr id="380" name="直接连接符 379"/>
            <p:cNvCxnSpPr>
              <a:endCxn id="377" idx="0"/>
            </p:cNvCxnSpPr>
            <p:nvPr/>
          </p:nvCxnSpPr>
          <p:spPr>
            <a:xfrm>
              <a:off x="2538" y="7496"/>
              <a:ext cx="4" cy="1339"/>
            </a:xfrm>
            <a:prstGeom prst="line">
              <a:avLst/>
            </a:prstGeom>
            <a:ln>
              <a:solidFill>
                <a:schemeClr val="bg1">
                  <a:lumMod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6" name="TextBox 385"/>
            <p:cNvSpPr txBox="1"/>
            <p:nvPr/>
          </p:nvSpPr>
          <p:spPr>
            <a:xfrm>
              <a:off x="3393" y="7775"/>
              <a:ext cx="768" cy="290"/>
            </a:xfrm>
            <a:prstGeom prst="rect">
              <a:avLst/>
            </a:prstGeom>
            <a:solidFill>
              <a:schemeClr val="bg1"/>
            </a:solidFill>
            <a:ln w="6350">
              <a:solidFill>
                <a:srgbClr val="0070C0"/>
              </a:solidFill>
            </a:ln>
          </p:spPr>
          <p:txBody>
            <a:bodyPr wrap="square" rtlCol="0">
              <a:spAutoFit/>
            </a:bodyPr>
            <a:lstStyle/>
            <a:p>
              <a:r>
                <a:rPr lang="zh-CN" altLang="en-US" sz="500" dirty="0">
                  <a:solidFill>
                    <a:schemeClr val="bg1">
                      <a:lumMod val="50000"/>
                    </a:schemeClr>
                  </a:solidFill>
                  <a:latin typeface="微软雅黑" panose="020B0503020204020204" charset="-122"/>
                  <a:ea typeface="微软雅黑" panose="020B0503020204020204" charset="-122"/>
                </a:rPr>
                <a:t>预算下达</a:t>
              </a:r>
              <a:endParaRPr lang="zh-CN" altLang="en-US" sz="500" dirty="0">
                <a:solidFill>
                  <a:schemeClr val="bg1">
                    <a:lumMod val="50000"/>
                  </a:schemeClr>
                </a:solidFill>
                <a:latin typeface="微软雅黑" panose="020B0503020204020204" charset="-122"/>
                <a:ea typeface="微软雅黑" panose="020B0503020204020204" charset="-122"/>
              </a:endParaRPr>
            </a:p>
          </p:txBody>
        </p:sp>
        <p:cxnSp>
          <p:nvCxnSpPr>
            <p:cNvPr id="387" name="直接连接符 386"/>
            <p:cNvCxnSpPr>
              <a:stCxn id="378" idx="0"/>
              <a:endCxn id="386" idx="2"/>
            </p:cNvCxnSpPr>
            <p:nvPr/>
          </p:nvCxnSpPr>
          <p:spPr>
            <a:xfrm flipH="1" flipV="1">
              <a:off x="3777" y="8065"/>
              <a:ext cx="3" cy="695"/>
            </a:xfrm>
            <a:prstGeom prst="line">
              <a:avLst/>
            </a:prstGeom>
            <a:ln>
              <a:solidFill>
                <a:schemeClr val="bg1">
                  <a:lumMod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9" name="TextBox 388"/>
            <p:cNvSpPr txBox="1"/>
            <p:nvPr/>
          </p:nvSpPr>
          <p:spPr>
            <a:xfrm>
              <a:off x="5421" y="2052"/>
              <a:ext cx="1388" cy="423"/>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购置与建设</a:t>
              </a:r>
              <a:endParaRPr lang="zh-CN" altLang="en-US" sz="1000" dirty="0">
                <a:solidFill>
                  <a:schemeClr val="bg1"/>
                </a:solidFill>
                <a:latin typeface="微软雅黑" panose="020B0503020204020204" charset="-122"/>
                <a:ea typeface="微软雅黑" panose="020B0503020204020204" charset="-122"/>
              </a:endParaRPr>
            </a:p>
          </p:txBody>
        </p:sp>
        <p:cxnSp>
          <p:nvCxnSpPr>
            <p:cNvPr id="390" name="直接连接符 389"/>
            <p:cNvCxnSpPr/>
            <p:nvPr/>
          </p:nvCxnSpPr>
          <p:spPr>
            <a:xfrm flipH="1">
              <a:off x="7777" y="2582"/>
              <a:ext cx="30" cy="6979"/>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1281" name="组合 11280"/>
            <p:cNvGrpSpPr/>
            <p:nvPr/>
          </p:nvGrpSpPr>
          <p:grpSpPr>
            <a:xfrm>
              <a:off x="4672" y="4266"/>
              <a:ext cx="1227" cy="2317"/>
              <a:chOff x="-797884" y="486009"/>
              <a:chExt cx="620123" cy="1170777"/>
            </a:xfrm>
          </p:grpSpPr>
          <p:sp>
            <p:nvSpPr>
              <p:cNvPr id="23" name="Rectangle 15"/>
              <p:cNvSpPr>
                <a:spLocks noChangeArrowheads="1"/>
              </p:cNvSpPr>
              <p:nvPr/>
            </p:nvSpPr>
            <p:spPr bwMode="auto">
              <a:xfrm>
                <a:off x="-797884" y="486009"/>
                <a:ext cx="620123" cy="178726"/>
              </a:xfrm>
              <a:prstGeom prst="roundRect">
                <a:avLst>
                  <a:gd name="adj" fmla="val 0"/>
                </a:avLst>
              </a:prstGeom>
              <a:solidFill>
                <a:schemeClr val="bg1">
                  <a:lumMod val="65000"/>
                </a:schemeClr>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500" kern="0" dirty="0">
                    <a:solidFill>
                      <a:schemeClr val="bg1"/>
                    </a:solidFill>
                    <a:latin typeface="微软雅黑" panose="020B0503020204020204" charset="-122"/>
                    <a:ea typeface="微软雅黑" panose="020B0503020204020204" charset="-122"/>
                  </a:rPr>
                  <a:t>资产开发系统</a:t>
                </a:r>
                <a:endParaRPr lang="zh-CN" altLang="en-US" sz="500" kern="0" dirty="0">
                  <a:solidFill>
                    <a:schemeClr val="bg1"/>
                  </a:solidFill>
                  <a:latin typeface="微软雅黑" panose="020B0503020204020204" charset="-122"/>
                  <a:ea typeface="微软雅黑" panose="020B0503020204020204" charset="-122"/>
                </a:endParaRPr>
              </a:p>
            </p:txBody>
          </p:sp>
          <p:sp>
            <p:nvSpPr>
              <p:cNvPr id="24" name="矩形 23"/>
              <p:cNvSpPr/>
              <p:nvPr/>
            </p:nvSpPr>
            <p:spPr>
              <a:xfrm>
                <a:off x="-797884" y="664734"/>
                <a:ext cx="620123" cy="992052"/>
              </a:xfrm>
              <a:prstGeom prst="rect">
                <a:avLst/>
              </a:prstGeom>
              <a:noFill/>
              <a:ln w="635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charset="-122"/>
                  <a:ea typeface="微软雅黑" panose="020B0503020204020204" charset="-122"/>
                </a:endParaRPr>
              </a:p>
            </p:txBody>
          </p:sp>
          <p:sp>
            <p:nvSpPr>
              <p:cNvPr id="34" name="Rectangle 15"/>
              <p:cNvSpPr>
                <a:spLocks noChangeArrowheads="1"/>
              </p:cNvSpPr>
              <p:nvPr/>
            </p:nvSpPr>
            <p:spPr bwMode="auto">
              <a:xfrm>
                <a:off x="-753871" y="914776"/>
                <a:ext cx="528164" cy="178726"/>
              </a:xfrm>
              <a:prstGeom prst="roundRect">
                <a:avLst/>
              </a:prstGeom>
              <a:solidFill>
                <a:schemeClr val="bg1">
                  <a:lumMod val="65000"/>
                </a:schemeClr>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chemeClr val="bg1"/>
                    </a:solidFill>
                    <a:latin typeface="微软雅黑" panose="020B0503020204020204" charset="-122"/>
                    <a:ea typeface="微软雅黑" panose="020B0503020204020204" charset="-122"/>
                  </a:rPr>
                  <a:t>进度管理</a:t>
                </a:r>
                <a:endParaRPr lang="zh-CN" altLang="en-US" sz="700" kern="0" dirty="0">
                  <a:solidFill>
                    <a:schemeClr val="bg1"/>
                  </a:solidFill>
                  <a:latin typeface="微软雅黑" panose="020B0503020204020204" charset="-122"/>
                  <a:ea typeface="微软雅黑" panose="020B0503020204020204" charset="-122"/>
                </a:endParaRPr>
              </a:p>
            </p:txBody>
          </p:sp>
          <p:sp>
            <p:nvSpPr>
              <p:cNvPr id="35" name="Rectangle 15"/>
              <p:cNvSpPr>
                <a:spLocks noChangeArrowheads="1"/>
              </p:cNvSpPr>
              <p:nvPr/>
            </p:nvSpPr>
            <p:spPr bwMode="auto">
              <a:xfrm>
                <a:off x="-753871" y="1123418"/>
                <a:ext cx="528164" cy="178726"/>
              </a:xfrm>
              <a:prstGeom prst="roundRect">
                <a:avLst/>
              </a:prstGeom>
              <a:solidFill>
                <a:schemeClr val="bg1">
                  <a:lumMod val="65000"/>
                </a:schemeClr>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chemeClr val="bg1"/>
                    </a:solidFill>
                    <a:latin typeface="微软雅黑" panose="020B0503020204020204" charset="-122"/>
                    <a:ea typeface="微软雅黑" panose="020B0503020204020204" charset="-122"/>
                  </a:rPr>
                  <a:t>现场管理</a:t>
                </a:r>
                <a:endParaRPr lang="zh-CN" altLang="en-US" sz="700" kern="0" dirty="0">
                  <a:solidFill>
                    <a:schemeClr val="bg1"/>
                  </a:solidFill>
                  <a:latin typeface="微软雅黑" panose="020B0503020204020204" charset="-122"/>
                  <a:ea typeface="微软雅黑" panose="020B0503020204020204" charset="-122"/>
                </a:endParaRPr>
              </a:p>
            </p:txBody>
          </p:sp>
          <p:sp>
            <p:nvSpPr>
              <p:cNvPr id="37" name="Rectangle 15"/>
              <p:cNvSpPr>
                <a:spLocks noChangeArrowheads="1"/>
              </p:cNvSpPr>
              <p:nvPr/>
            </p:nvSpPr>
            <p:spPr bwMode="auto">
              <a:xfrm>
                <a:off x="-753871" y="1332750"/>
                <a:ext cx="528164" cy="178726"/>
              </a:xfrm>
              <a:prstGeom prst="roundRect">
                <a:avLst/>
              </a:prstGeom>
              <a:solidFill>
                <a:schemeClr val="bg1">
                  <a:lumMod val="65000"/>
                </a:schemeClr>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chemeClr val="bg1"/>
                    </a:solidFill>
                    <a:latin typeface="微软雅黑" panose="020B0503020204020204" charset="-122"/>
                    <a:ea typeface="微软雅黑" panose="020B0503020204020204" charset="-122"/>
                  </a:rPr>
                  <a:t>竣工验收</a:t>
                </a:r>
                <a:endParaRPr lang="zh-CN" altLang="en-US" sz="700" kern="0" dirty="0">
                  <a:solidFill>
                    <a:schemeClr val="bg1"/>
                  </a:solidFill>
                  <a:latin typeface="微软雅黑" panose="020B0503020204020204" charset="-122"/>
                  <a:ea typeface="微软雅黑" panose="020B0503020204020204" charset="-122"/>
                </a:endParaRPr>
              </a:p>
            </p:txBody>
          </p:sp>
          <p:sp>
            <p:nvSpPr>
              <p:cNvPr id="11267" name="TextBox 11266"/>
              <p:cNvSpPr txBox="1"/>
              <p:nvPr/>
            </p:nvSpPr>
            <p:spPr>
              <a:xfrm>
                <a:off x="-630590" y="1404758"/>
                <a:ext cx="238830" cy="213711"/>
              </a:xfrm>
              <a:prstGeom prst="rect">
                <a:avLst/>
              </a:prstGeom>
              <a:noFill/>
            </p:spPr>
            <p:txBody>
              <a:bodyPr wrap="square" rtlCol="0">
                <a:spAutoFit/>
              </a:bodyPr>
              <a:lstStyle/>
              <a:p>
                <a:r>
                  <a:rPr lang="en-US" altLang="zh-CN" sz="1000" dirty="0">
                    <a:latin typeface="微软雅黑" panose="020B0503020204020204" charset="-122"/>
                    <a:ea typeface="微软雅黑" panose="020B0503020204020204" charset="-122"/>
                    <a:cs typeface="微软雅黑" panose="020B0503020204020204" charset="-122"/>
                  </a:rPr>
                  <a:t>…</a:t>
                </a:r>
                <a:endParaRPr lang="en-US" altLang="zh-CN" sz="1000" dirty="0">
                  <a:latin typeface="微软雅黑" panose="020B0503020204020204" charset="-122"/>
                  <a:ea typeface="微软雅黑" panose="020B0503020204020204" charset="-122"/>
                  <a:cs typeface="微软雅黑" panose="020B0503020204020204" charset="-122"/>
                </a:endParaRPr>
              </a:p>
            </p:txBody>
          </p:sp>
          <p:sp>
            <p:nvSpPr>
              <p:cNvPr id="392" name="Rectangle 15"/>
              <p:cNvSpPr>
                <a:spLocks noChangeArrowheads="1"/>
              </p:cNvSpPr>
              <p:nvPr/>
            </p:nvSpPr>
            <p:spPr bwMode="auto">
              <a:xfrm>
                <a:off x="-753871" y="699674"/>
                <a:ext cx="528164" cy="178726"/>
              </a:xfrm>
              <a:prstGeom prst="roundRect">
                <a:avLst/>
              </a:prstGeom>
              <a:solidFill>
                <a:schemeClr val="bg1">
                  <a:lumMod val="65000"/>
                </a:schemeClr>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chemeClr val="bg1"/>
                    </a:solidFill>
                    <a:latin typeface="微软雅黑" panose="020B0503020204020204" charset="-122"/>
                    <a:ea typeface="微软雅黑" panose="020B0503020204020204" charset="-122"/>
                  </a:rPr>
                  <a:t>资产设计</a:t>
                </a:r>
                <a:endParaRPr lang="zh-CN" altLang="en-US" sz="700" kern="0" dirty="0">
                  <a:solidFill>
                    <a:schemeClr val="bg1"/>
                  </a:solidFill>
                  <a:latin typeface="微软雅黑" panose="020B0503020204020204" charset="-122"/>
                  <a:ea typeface="微软雅黑" panose="020B0503020204020204" charset="-122"/>
                </a:endParaRPr>
              </a:p>
            </p:txBody>
          </p:sp>
        </p:grpSp>
        <p:cxnSp>
          <p:nvCxnSpPr>
            <p:cNvPr id="393" name="肘形连接符 392"/>
            <p:cNvCxnSpPr>
              <a:stCxn id="386" idx="0"/>
              <a:endCxn id="24" idx="1"/>
            </p:cNvCxnSpPr>
            <p:nvPr/>
          </p:nvCxnSpPr>
          <p:spPr>
            <a:xfrm rot="16200000">
              <a:off x="3137" y="6241"/>
              <a:ext cx="2175" cy="894"/>
            </a:xfrm>
            <a:prstGeom prst="bentConnector2">
              <a:avLst/>
            </a:prstGeom>
            <a:ln w="6350">
              <a:solidFill>
                <a:schemeClr val="bg1">
                  <a:lumMod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94" name="组合 393"/>
            <p:cNvGrpSpPr/>
            <p:nvPr/>
          </p:nvGrpSpPr>
          <p:grpSpPr>
            <a:xfrm>
              <a:off x="5312" y="2738"/>
              <a:ext cx="616" cy="531"/>
              <a:chOff x="1155899" y="1107037"/>
              <a:chExt cx="311140" cy="268224"/>
            </a:xfrm>
            <a:solidFill>
              <a:srgbClr val="05B0F0"/>
            </a:solidFill>
          </p:grpSpPr>
          <p:sp>
            <p:nvSpPr>
              <p:cNvPr id="395" name="六边形 394"/>
              <p:cNvSpPr/>
              <p:nvPr/>
            </p:nvSpPr>
            <p:spPr>
              <a:xfrm>
                <a:off x="1155899" y="1107037"/>
                <a:ext cx="311140" cy="26822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a:latin typeface="微软雅黑" panose="020B0503020204020204" charset="-122"/>
                  <a:ea typeface="微软雅黑" panose="020B0503020204020204" charset="-122"/>
                </a:endParaRPr>
              </a:p>
            </p:txBody>
          </p:sp>
          <p:sp>
            <p:nvSpPr>
              <p:cNvPr id="396" name="TextBox 395"/>
              <p:cNvSpPr txBox="1"/>
              <p:nvPr/>
            </p:nvSpPr>
            <p:spPr>
              <a:xfrm>
                <a:off x="1156330" y="1150030"/>
                <a:ext cx="310275" cy="173294"/>
              </a:xfrm>
              <a:prstGeom prst="rect">
                <a:avLst/>
              </a:prstGeom>
            </p:spPr>
            <p:txBody>
              <a:bodyPr wrap="square" rtlCol="0">
                <a:spAutoFit/>
              </a:bodyPr>
              <a:lstStyle/>
              <a:p>
                <a:pPr algn="ctr"/>
                <a:r>
                  <a:rPr lang="zh-CN" altLang="en-US" sz="700" dirty="0">
                    <a:solidFill>
                      <a:schemeClr val="bg1"/>
                    </a:solidFill>
                    <a:latin typeface="微软雅黑" panose="020B0503020204020204" charset="-122"/>
                    <a:ea typeface="微软雅黑" panose="020B0503020204020204" charset="-122"/>
                  </a:rPr>
                  <a:t>开始</a:t>
                </a:r>
                <a:endParaRPr lang="zh-CN" altLang="en-US" sz="700" dirty="0">
                  <a:solidFill>
                    <a:schemeClr val="bg1"/>
                  </a:solidFill>
                  <a:latin typeface="微软雅黑" panose="020B0503020204020204" charset="-122"/>
                  <a:ea typeface="微软雅黑" panose="020B0503020204020204" charset="-122"/>
                </a:endParaRPr>
              </a:p>
            </p:txBody>
          </p:sp>
        </p:grpSp>
        <p:cxnSp>
          <p:nvCxnSpPr>
            <p:cNvPr id="405" name="直接连接符 404"/>
            <p:cNvCxnSpPr/>
            <p:nvPr/>
          </p:nvCxnSpPr>
          <p:spPr>
            <a:xfrm>
              <a:off x="5954" y="3021"/>
              <a:ext cx="378" cy="0"/>
            </a:xfrm>
            <a:prstGeom prst="line">
              <a:avLst/>
            </a:prstGeom>
            <a:ln>
              <a:solidFill>
                <a:schemeClr val="bg1">
                  <a:lumMod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1" name="直接连接符 410"/>
            <p:cNvCxnSpPr/>
            <p:nvPr/>
          </p:nvCxnSpPr>
          <p:spPr>
            <a:xfrm>
              <a:off x="6938" y="3198"/>
              <a:ext cx="0" cy="404"/>
            </a:xfrm>
            <a:prstGeom prst="line">
              <a:avLst/>
            </a:prstGeom>
            <a:ln w="635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3" name="Rectangle 15"/>
            <p:cNvSpPr>
              <a:spLocks noChangeArrowheads="1"/>
            </p:cNvSpPr>
            <p:nvPr/>
          </p:nvSpPr>
          <p:spPr bwMode="auto">
            <a:xfrm>
              <a:off x="6288" y="2844"/>
              <a:ext cx="1297" cy="354"/>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资产申请单</a:t>
              </a:r>
              <a:endParaRPr lang="zh-CN" altLang="en-US" sz="700" kern="0" dirty="0">
                <a:solidFill>
                  <a:srgbClr val="0070C0"/>
                </a:solidFill>
                <a:latin typeface="微软雅黑" panose="020B0503020204020204" charset="-122"/>
                <a:ea typeface="微软雅黑" panose="020B0503020204020204" charset="-122"/>
              </a:endParaRPr>
            </a:p>
          </p:txBody>
        </p:sp>
        <p:sp>
          <p:nvSpPr>
            <p:cNvPr id="415" name="Rectangle 15"/>
            <p:cNvSpPr>
              <a:spLocks noChangeArrowheads="1"/>
            </p:cNvSpPr>
            <p:nvPr/>
          </p:nvSpPr>
          <p:spPr bwMode="auto">
            <a:xfrm>
              <a:off x="6159" y="3579"/>
              <a:ext cx="1427" cy="354"/>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采购计划清单</a:t>
              </a:r>
              <a:endParaRPr lang="zh-CN" altLang="en-US" sz="700" kern="0" dirty="0">
                <a:solidFill>
                  <a:srgbClr val="0070C0"/>
                </a:solidFill>
                <a:latin typeface="微软雅黑" panose="020B0503020204020204" charset="-122"/>
                <a:ea typeface="微软雅黑" panose="020B0503020204020204" charset="-122"/>
              </a:endParaRPr>
            </a:p>
          </p:txBody>
        </p:sp>
        <p:sp>
          <p:nvSpPr>
            <p:cNvPr id="416" name="Rectangle 15"/>
            <p:cNvSpPr>
              <a:spLocks noChangeArrowheads="1"/>
            </p:cNvSpPr>
            <p:nvPr/>
          </p:nvSpPr>
          <p:spPr bwMode="auto">
            <a:xfrm>
              <a:off x="4692" y="6762"/>
              <a:ext cx="1310" cy="354"/>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在建工程转固</a:t>
              </a:r>
              <a:endParaRPr lang="zh-CN" altLang="en-US" sz="700" kern="0" dirty="0">
                <a:solidFill>
                  <a:srgbClr val="0070C0"/>
                </a:solidFill>
                <a:latin typeface="微软雅黑" panose="020B0503020204020204" charset="-122"/>
                <a:ea typeface="微软雅黑" panose="020B0503020204020204" charset="-122"/>
              </a:endParaRPr>
            </a:p>
          </p:txBody>
        </p:sp>
        <p:sp>
          <p:nvSpPr>
            <p:cNvPr id="425" name="Rectangle 15"/>
            <p:cNvSpPr>
              <a:spLocks noChangeArrowheads="1"/>
            </p:cNvSpPr>
            <p:nvPr/>
          </p:nvSpPr>
          <p:spPr bwMode="auto">
            <a:xfrm>
              <a:off x="6159" y="5921"/>
              <a:ext cx="1427" cy="354"/>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资产入库单</a:t>
              </a:r>
              <a:endParaRPr lang="zh-CN" altLang="en-US" sz="700" kern="0" dirty="0">
                <a:solidFill>
                  <a:srgbClr val="0070C0"/>
                </a:solidFill>
                <a:latin typeface="微软雅黑" panose="020B0503020204020204" charset="-122"/>
                <a:ea typeface="微软雅黑" panose="020B0503020204020204" charset="-122"/>
              </a:endParaRPr>
            </a:p>
          </p:txBody>
        </p:sp>
        <p:sp>
          <p:nvSpPr>
            <p:cNvPr id="427" name="Rectangle 15"/>
            <p:cNvSpPr>
              <a:spLocks noChangeArrowheads="1"/>
            </p:cNvSpPr>
            <p:nvPr/>
          </p:nvSpPr>
          <p:spPr bwMode="auto">
            <a:xfrm>
              <a:off x="6159" y="5382"/>
              <a:ext cx="1427" cy="354"/>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到货检验单</a:t>
              </a:r>
              <a:endParaRPr lang="zh-CN" altLang="en-US" sz="700" kern="0" dirty="0">
                <a:solidFill>
                  <a:srgbClr val="0070C0"/>
                </a:solidFill>
                <a:latin typeface="微软雅黑" panose="020B0503020204020204" charset="-122"/>
                <a:ea typeface="微软雅黑" panose="020B0503020204020204" charset="-122"/>
              </a:endParaRPr>
            </a:p>
          </p:txBody>
        </p:sp>
        <p:sp>
          <p:nvSpPr>
            <p:cNvPr id="431" name="Rectangle 15"/>
            <p:cNvSpPr>
              <a:spLocks noChangeArrowheads="1"/>
            </p:cNvSpPr>
            <p:nvPr/>
          </p:nvSpPr>
          <p:spPr bwMode="auto">
            <a:xfrm>
              <a:off x="4692" y="7247"/>
              <a:ext cx="1310" cy="354"/>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研发费用转固</a:t>
              </a:r>
              <a:endParaRPr lang="zh-CN" altLang="en-US" sz="700" kern="0" dirty="0">
                <a:solidFill>
                  <a:srgbClr val="0070C0"/>
                </a:solidFill>
                <a:latin typeface="微软雅黑" panose="020B0503020204020204" charset="-122"/>
                <a:ea typeface="微软雅黑" panose="020B0503020204020204" charset="-122"/>
              </a:endParaRPr>
            </a:p>
          </p:txBody>
        </p:sp>
        <p:sp>
          <p:nvSpPr>
            <p:cNvPr id="433" name="Rectangle 15"/>
            <p:cNvSpPr>
              <a:spLocks noChangeArrowheads="1"/>
            </p:cNvSpPr>
            <p:nvPr/>
          </p:nvSpPr>
          <p:spPr bwMode="auto">
            <a:xfrm>
              <a:off x="5405" y="7932"/>
              <a:ext cx="1357" cy="354"/>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b="1" kern="0" dirty="0">
                  <a:solidFill>
                    <a:srgbClr val="0070C0"/>
                  </a:solidFill>
                  <a:latin typeface="微软雅黑" panose="020B0503020204020204" charset="-122"/>
                  <a:ea typeface="微软雅黑" panose="020B0503020204020204" charset="-122"/>
                </a:rPr>
                <a:t>资产主数据库</a:t>
              </a:r>
              <a:endParaRPr lang="zh-CN" altLang="en-US" sz="700" b="1" kern="0" dirty="0">
                <a:solidFill>
                  <a:srgbClr val="0070C0"/>
                </a:solidFill>
                <a:latin typeface="微软雅黑" panose="020B0503020204020204" charset="-122"/>
                <a:ea typeface="微软雅黑" panose="020B0503020204020204" charset="-122"/>
              </a:endParaRPr>
            </a:p>
          </p:txBody>
        </p:sp>
        <p:cxnSp>
          <p:nvCxnSpPr>
            <p:cNvPr id="434" name="肘形连接符 433"/>
            <p:cNvCxnSpPr>
              <a:stCxn id="440" idx="2"/>
              <a:endCxn id="433" idx="0"/>
            </p:cNvCxnSpPr>
            <p:nvPr/>
          </p:nvCxnSpPr>
          <p:spPr>
            <a:xfrm rot="5400000">
              <a:off x="6200" y="7224"/>
              <a:ext cx="592" cy="824"/>
            </a:xfrm>
            <a:prstGeom prst="bentConnector3">
              <a:avLst>
                <a:gd name="adj1" fmla="val 50000"/>
              </a:avLst>
            </a:prstGeom>
            <a:ln w="635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9" name="六边形 438"/>
            <p:cNvSpPr/>
            <p:nvPr/>
          </p:nvSpPr>
          <p:spPr>
            <a:xfrm>
              <a:off x="6603" y="6813"/>
              <a:ext cx="616" cy="531"/>
            </a:xfrm>
            <a:prstGeom prst="hexagon">
              <a:avLst/>
            </a:prstGeom>
            <a:solidFill>
              <a:srgbClr val="05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anose="020B0503020204020204" charset="-122"/>
                <a:ea typeface="微软雅黑" panose="020B0503020204020204" charset="-122"/>
              </a:endParaRPr>
            </a:p>
          </p:txBody>
        </p:sp>
        <p:sp>
          <p:nvSpPr>
            <p:cNvPr id="440" name="TextBox 439"/>
            <p:cNvSpPr txBox="1"/>
            <p:nvPr/>
          </p:nvSpPr>
          <p:spPr>
            <a:xfrm>
              <a:off x="6604" y="6811"/>
              <a:ext cx="608" cy="529"/>
            </a:xfrm>
            <a:prstGeom prst="rect">
              <a:avLst/>
            </a:prstGeom>
            <a:noFill/>
            <a:ln>
              <a:noFill/>
            </a:ln>
          </p:spPr>
          <p:txBody>
            <a:bodyPr wrap="square" rtlCol="0">
              <a:spAutoFit/>
            </a:bodyPr>
            <a:lstStyle/>
            <a:p>
              <a:r>
                <a:rPr lang="zh-CN" altLang="en-US" sz="700" dirty="0">
                  <a:solidFill>
                    <a:schemeClr val="bg1"/>
                  </a:solidFill>
                  <a:latin typeface="微软雅黑" panose="020B0503020204020204" charset="-122"/>
                  <a:ea typeface="微软雅黑" panose="020B0503020204020204" charset="-122"/>
                </a:rPr>
                <a:t>财务</a:t>
              </a:r>
              <a:endParaRPr lang="en-US" altLang="zh-CN" sz="700" dirty="0">
                <a:solidFill>
                  <a:schemeClr val="bg1"/>
                </a:solidFill>
                <a:latin typeface="微软雅黑" panose="020B0503020204020204" charset="-122"/>
                <a:ea typeface="微软雅黑" panose="020B0503020204020204" charset="-122"/>
              </a:endParaRPr>
            </a:p>
            <a:p>
              <a:r>
                <a:rPr lang="zh-CN" altLang="en-US" sz="700" dirty="0">
                  <a:solidFill>
                    <a:schemeClr val="bg1"/>
                  </a:solidFill>
                  <a:latin typeface="微软雅黑" panose="020B0503020204020204" charset="-122"/>
                  <a:ea typeface="微软雅黑" panose="020B0503020204020204" charset="-122"/>
                </a:rPr>
                <a:t>记账</a:t>
              </a:r>
              <a:endParaRPr lang="zh-CN" altLang="en-US" sz="700" dirty="0">
                <a:solidFill>
                  <a:schemeClr val="bg1"/>
                </a:solidFill>
                <a:latin typeface="微软雅黑" panose="020B0503020204020204" charset="-122"/>
                <a:ea typeface="微软雅黑" panose="020B0503020204020204" charset="-122"/>
              </a:endParaRPr>
            </a:p>
          </p:txBody>
        </p:sp>
        <p:cxnSp>
          <p:nvCxnSpPr>
            <p:cNvPr id="446" name="肘形连接符 445"/>
            <p:cNvCxnSpPr>
              <a:stCxn id="431" idx="2"/>
              <a:endCxn id="433" idx="0"/>
            </p:cNvCxnSpPr>
            <p:nvPr/>
          </p:nvCxnSpPr>
          <p:spPr>
            <a:xfrm rot="16200000" flipH="1">
              <a:off x="5550" y="7398"/>
              <a:ext cx="331" cy="737"/>
            </a:xfrm>
            <a:prstGeom prst="bentConnector3">
              <a:avLst>
                <a:gd name="adj1" fmla="val 50000"/>
              </a:avLst>
            </a:prstGeom>
            <a:ln w="635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2" name="Rectangle 15"/>
            <p:cNvSpPr>
              <a:spLocks noChangeArrowheads="1"/>
            </p:cNvSpPr>
            <p:nvPr/>
          </p:nvSpPr>
          <p:spPr bwMode="auto">
            <a:xfrm>
              <a:off x="4692" y="8586"/>
              <a:ext cx="1310" cy="354"/>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仓库信息表</a:t>
              </a:r>
              <a:endParaRPr lang="zh-CN" altLang="en-US" sz="700" kern="0" dirty="0">
                <a:solidFill>
                  <a:srgbClr val="0070C0"/>
                </a:solidFill>
                <a:latin typeface="微软雅黑" panose="020B0503020204020204" charset="-122"/>
                <a:ea typeface="微软雅黑" panose="020B0503020204020204" charset="-122"/>
              </a:endParaRPr>
            </a:p>
          </p:txBody>
        </p:sp>
        <p:sp>
          <p:nvSpPr>
            <p:cNvPr id="453" name="Rectangle 15"/>
            <p:cNvSpPr>
              <a:spLocks noChangeArrowheads="1"/>
            </p:cNvSpPr>
            <p:nvPr/>
          </p:nvSpPr>
          <p:spPr bwMode="auto">
            <a:xfrm>
              <a:off x="6143" y="8586"/>
              <a:ext cx="1310" cy="354"/>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存放地点表</a:t>
              </a:r>
              <a:endParaRPr lang="zh-CN" altLang="en-US" sz="700" kern="0" dirty="0">
                <a:solidFill>
                  <a:srgbClr val="0070C0"/>
                </a:solidFill>
                <a:latin typeface="微软雅黑" panose="020B0503020204020204" charset="-122"/>
                <a:ea typeface="微软雅黑" panose="020B0503020204020204" charset="-122"/>
              </a:endParaRPr>
            </a:p>
          </p:txBody>
        </p:sp>
        <p:sp>
          <p:nvSpPr>
            <p:cNvPr id="454" name="Rectangle 15"/>
            <p:cNvSpPr>
              <a:spLocks noChangeArrowheads="1"/>
            </p:cNvSpPr>
            <p:nvPr/>
          </p:nvSpPr>
          <p:spPr bwMode="auto">
            <a:xfrm>
              <a:off x="5174" y="9072"/>
              <a:ext cx="1819" cy="354"/>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资产信息配置管理</a:t>
              </a:r>
              <a:endParaRPr lang="zh-CN" altLang="en-US" sz="700" kern="0" dirty="0">
                <a:solidFill>
                  <a:srgbClr val="0070C0"/>
                </a:solidFill>
                <a:latin typeface="微软雅黑" panose="020B0503020204020204" charset="-122"/>
                <a:ea typeface="微软雅黑" panose="020B0503020204020204" charset="-122"/>
              </a:endParaRPr>
            </a:p>
          </p:txBody>
        </p:sp>
        <p:sp>
          <p:nvSpPr>
            <p:cNvPr id="463" name="矩形 462"/>
            <p:cNvSpPr/>
            <p:nvPr/>
          </p:nvSpPr>
          <p:spPr>
            <a:xfrm>
              <a:off x="1037" y="2543"/>
              <a:ext cx="884" cy="1656"/>
            </a:xfrm>
            <a:prstGeom prst="rect">
              <a:avLst/>
            </a:prstGeom>
            <a:solidFill>
              <a:srgbClr val="92D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charset="-122"/>
                <a:ea typeface="微软雅黑" panose="020B0503020204020204" charset="-122"/>
              </a:endParaRPr>
            </a:p>
          </p:txBody>
        </p:sp>
        <p:sp>
          <p:nvSpPr>
            <p:cNvPr id="462" name="矩形 461"/>
            <p:cNvSpPr/>
            <p:nvPr/>
          </p:nvSpPr>
          <p:spPr>
            <a:xfrm>
              <a:off x="1037" y="4214"/>
              <a:ext cx="884" cy="2303"/>
            </a:xfrm>
            <a:prstGeom prst="rect">
              <a:avLst/>
            </a:prstGeom>
            <a:solidFill>
              <a:srgbClr val="92D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charset="-122"/>
                <a:ea typeface="微软雅黑" panose="020B0503020204020204" charset="-122"/>
              </a:endParaRPr>
            </a:p>
          </p:txBody>
        </p:sp>
        <p:cxnSp>
          <p:nvCxnSpPr>
            <p:cNvPr id="15" name="直接连接符 14"/>
            <p:cNvCxnSpPr/>
            <p:nvPr/>
          </p:nvCxnSpPr>
          <p:spPr>
            <a:xfrm>
              <a:off x="1900" y="1973"/>
              <a:ext cx="0" cy="5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107" y="2015"/>
              <a:ext cx="728" cy="423"/>
            </a:xfrm>
            <a:prstGeom prst="rect">
              <a:avLst/>
            </a:prstGeom>
            <a:noFill/>
          </p:spPr>
          <p:txBody>
            <a:bodyPr wrap="square" rtlCol="0">
              <a:spAutoFit/>
            </a:bodyPr>
            <a:lstStyle/>
            <a:p>
              <a:r>
                <a:rPr lang="zh-CN" altLang="en-US" sz="1000" dirty="0">
                  <a:latin typeface="微软雅黑" panose="020B0503020204020204" charset="-122"/>
                  <a:ea typeface="微软雅黑" panose="020B0503020204020204" charset="-122"/>
                </a:rPr>
                <a:t>部门</a:t>
              </a:r>
              <a:endParaRPr lang="zh-CN" altLang="en-US" sz="1000" dirty="0">
                <a:latin typeface="微软雅黑" panose="020B0503020204020204" charset="-122"/>
                <a:ea typeface="微软雅黑" panose="020B0503020204020204" charset="-122"/>
              </a:endParaRPr>
            </a:p>
          </p:txBody>
        </p:sp>
        <p:cxnSp>
          <p:nvCxnSpPr>
            <p:cNvPr id="305" name="直接连接符 304"/>
            <p:cNvCxnSpPr/>
            <p:nvPr/>
          </p:nvCxnSpPr>
          <p:spPr>
            <a:xfrm>
              <a:off x="1920" y="2582"/>
              <a:ext cx="0" cy="6979"/>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06" name="TextBox 305"/>
            <p:cNvSpPr txBox="1"/>
            <p:nvPr/>
          </p:nvSpPr>
          <p:spPr>
            <a:xfrm>
              <a:off x="1087" y="2890"/>
              <a:ext cx="768" cy="688"/>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使用</a:t>
              </a:r>
              <a:endParaRPr lang="en-US" altLang="zh-CN" sz="1000" dirty="0">
                <a:solidFill>
                  <a:schemeClr val="bg1"/>
                </a:solidFill>
                <a:latin typeface="微软雅黑" panose="020B0503020204020204" charset="-122"/>
                <a:ea typeface="微软雅黑" panose="020B0503020204020204" charset="-122"/>
              </a:endParaRPr>
            </a:p>
            <a:p>
              <a:r>
                <a:rPr lang="zh-CN" altLang="en-US" sz="1000" dirty="0">
                  <a:solidFill>
                    <a:schemeClr val="bg1"/>
                  </a:solidFill>
                  <a:latin typeface="微软雅黑" panose="020B0503020204020204" charset="-122"/>
                  <a:ea typeface="微软雅黑" panose="020B0503020204020204" charset="-122"/>
                </a:rPr>
                <a:t>单位</a:t>
              </a:r>
              <a:endParaRPr lang="zh-CN" altLang="en-US" sz="1000" dirty="0">
                <a:solidFill>
                  <a:schemeClr val="bg1"/>
                </a:solidFill>
                <a:latin typeface="微软雅黑" panose="020B0503020204020204" charset="-122"/>
                <a:ea typeface="微软雅黑" panose="020B0503020204020204" charset="-122"/>
              </a:endParaRPr>
            </a:p>
          </p:txBody>
        </p:sp>
        <p:sp>
          <p:nvSpPr>
            <p:cNvPr id="310" name="TextBox 309"/>
            <p:cNvSpPr txBox="1"/>
            <p:nvPr/>
          </p:nvSpPr>
          <p:spPr>
            <a:xfrm>
              <a:off x="998" y="6756"/>
              <a:ext cx="528" cy="2016"/>
            </a:xfrm>
            <a:prstGeom prst="rect">
              <a:avLst/>
            </a:prstGeom>
            <a:noFill/>
          </p:spPr>
          <p:txBody>
            <a:bodyPr wrap="square" rtlCol="0">
              <a:spAutoFit/>
            </a:bodyPr>
            <a:lstStyle/>
            <a:p>
              <a:endParaRPr lang="en-US" altLang="zh-CN" sz="1000" dirty="0">
                <a:solidFill>
                  <a:schemeClr val="bg1"/>
                </a:solidFill>
                <a:latin typeface="微软雅黑" panose="020B0503020204020204" charset="-122"/>
                <a:ea typeface="微软雅黑" panose="020B0503020204020204" charset="-122"/>
              </a:endParaRPr>
            </a:p>
            <a:p>
              <a:r>
                <a:rPr lang="zh-CN" altLang="en-US" sz="1000" dirty="0">
                  <a:solidFill>
                    <a:schemeClr val="bg1"/>
                  </a:solidFill>
                  <a:latin typeface="微软雅黑" panose="020B0503020204020204" charset="-122"/>
                  <a:ea typeface="微软雅黑" panose="020B0503020204020204" charset="-122"/>
                </a:rPr>
                <a:t>规</a:t>
              </a:r>
              <a:endParaRPr lang="en-US" altLang="zh-CN" sz="1000" dirty="0">
                <a:solidFill>
                  <a:schemeClr val="bg1"/>
                </a:solidFill>
                <a:latin typeface="微软雅黑" panose="020B0503020204020204" charset="-122"/>
                <a:ea typeface="微软雅黑" panose="020B0503020204020204" charset="-122"/>
              </a:endParaRPr>
            </a:p>
            <a:p>
              <a:r>
                <a:rPr lang="zh-CN" altLang="en-US" sz="1000" dirty="0">
                  <a:solidFill>
                    <a:schemeClr val="bg1"/>
                  </a:solidFill>
                  <a:latin typeface="微软雅黑" panose="020B0503020204020204" charset="-122"/>
                  <a:ea typeface="微软雅黑" panose="020B0503020204020204" charset="-122"/>
                </a:rPr>
                <a:t>划</a:t>
              </a:r>
              <a:endParaRPr lang="en-US" altLang="zh-CN" sz="1000" dirty="0">
                <a:solidFill>
                  <a:schemeClr val="bg1"/>
                </a:solidFill>
                <a:latin typeface="微软雅黑" panose="020B0503020204020204" charset="-122"/>
                <a:ea typeface="微软雅黑" panose="020B0503020204020204" charset="-122"/>
              </a:endParaRPr>
            </a:p>
            <a:p>
              <a:r>
                <a:rPr lang="zh-CN" altLang="en-US" sz="1000" dirty="0">
                  <a:solidFill>
                    <a:schemeClr val="bg1"/>
                  </a:solidFill>
                  <a:latin typeface="微软雅黑" panose="020B0503020204020204" charset="-122"/>
                  <a:ea typeface="微软雅黑" panose="020B0503020204020204" charset="-122"/>
                </a:rPr>
                <a:t>监</a:t>
              </a:r>
              <a:endParaRPr lang="en-US" altLang="zh-CN" sz="1000" dirty="0">
                <a:solidFill>
                  <a:schemeClr val="bg1"/>
                </a:solidFill>
                <a:latin typeface="微软雅黑" panose="020B0503020204020204" charset="-122"/>
                <a:ea typeface="微软雅黑" panose="020B0503020204020204" charset="-122"/>
              </a:endParaRPr>
            </a:p>
            <a:p>
              <a:r>
                <a:rPr lang="zh-CN" altLang="en-US" sz="1000" dirty="0">
                  <a:solidFill>
                    <a:schemeClr val="bg1"/>
                  </a:solidFill>
                  <a:latin typeface="微软雅黑" panose="020B0503020204020204" charset="-122"/>
                  <a:ea typeface="微软雅黑" panose="020B0503020204020204" charset="-122"/>
                </a:rPr>
                <a:t>管</a:t>
              </a:r>
              <a:endParaRPr lang="en-US" altLang="zh-CN" sz="1000" dirty="0">
                <a:solidFill>
                  <a:schemeClr val="bg1"/>
                </a:solidFill>
                <a:latin typeface="微软雅黑" panose="020B0503020204020204" charset="-122"/>
                <a:ea typeface="微软雅黑" panose="020B0503020204020204" charset="-122"/>
              </a:endParaRPr>
            </a:p>
            <a:p>
              <a:r>
                <a:rPr lang="zh-CN" altLang="en-US" sz="1000" dirty="0">
                  <a:solidFill>
                    <a:schemeClr val="bg1"/>
                  </a:solidFill>
                  <a:latin typeface="微软雅黑" panose="020B0503020204020204" charset="-122"/>
                  <a:ea typeface="微软雅黑" panose="020B0503020204020204" charset="-122"/>
                </a:rPr>
                <a:t>单</a:t>
              </a:r>
              <a:endParaRPr lang="en-US" altLang="zh-CN" sz="1000" dirty="0">
                <a:solidFill>
                  <a:schemeClr val="bg1"/>
                </a:solidFill>
                <a:latin typeface="微软雅黑" panose="020B0503020204020204" charset="-122"/>
                <a:ea typeface="微软雅黑" panose="020B0503020204020204" charset="-122"/>
              </a:endParaRPr>
            </a:p>
            <a:p>
              <a:r>
                <a:rPr lang="zh-CN" altLang="en-US" sz="1000" dirty="0">
                  <a:solidFill>
                    <a:schemeClr val="bg1"/>
                  </a:solidFill>
                  <a:latin typeface="微软雅黑" panose="020B0503020204020204" charset="-122"/>
                  <a:ea typeface="微软雅黑" panose="020B0503020204020204" charset="-122"/>
                </a:rPr>
                <a:t>位</a:t>
              </a:r>
              <a:endParaRPr lang="zh-CN" altLang="en-US" sz="1000" dirty="0">
                <a:solidFill>
                  <a:schemeClr val="bg1"/>
                </a:solidFill>
                <a:latin typeface="微软雅黑" panose="020B0503020204020204" charset="-122"/>
                <a:ea typeface="微软雅黑" panose="020B0503020204020204" charset="-122"/>
              </a:endParaRPr>
            </a:p>
          </p:txBody>
        </p:sp>
        <p:sp>
          <p:nvSpPr>
            <p:cNvPr id="315" name="TextBox 314"/>
            <p:cNvSpPr txBox="1"/>
            <p:nvPr/>
          </p:nvSpPr>
          <p:spPr>
            <a:xfrm>
              <a:off x="1131" y="5445"/>
              <a:ext cx="688" cy="1113"/>
            </a:xfrm>
            <a:prstGeom prst="rect">
              <a:avLst/>
            </a:prstGeom>
            <a:noFill/>
          </p:spPr>
          <p:txBody>
            <a:bodyPr wrap="square" rtlCol="0">
              <a:spAutoFit/>
            </a:bodyPr>
            <a:lstStyle/>
            <a:p>
              <a:pPr algn="ctr"/>
              <a:r>
                <a:rPr lang="zh-CN" altLang="en-US" sz="900" dirty="0">
                  <a:solidFill>
                    <a:schemeClr val="bg1"/>
                  </a:solidFill>
                  <a:latin typeface="微软雅黑" panose="020B0503020204020204" charset="-122"/>
                  <a:ea typeface="微软雅黑" panose="020B0503020204020204" charset="-122"/>
                  <a:cs typeface="微软雅黑" panose="020B0503020204020204" charset="-122"/>
                </a:rPr>
                <a:t>采购</a:t>
              </a:r>
              <a:endParaRPr lang="en-US" altLang="zh-CN" sz="900" dirty="0">
                <a:solidFill>
                  <a:schemeClr val="bg1"/>
                </a:solidFill>
                <a:latin typeface="微软雅黑" panose="020B0503020204020204" charset="-122"/>
                <a:ea typeface="微软雅黑" panose="020B0503020204020204" charset="-122"/>
                <a:cs typeface="微软雅黑" panose="020B0503020204020204" charset="-122"/>
              </a:endParaRPr>
            </a:p>
            <a:p>
              <a:pPr algn="ctr"/>
              <a:r>
                <a:rPr lang="zh-CN" altLang="en-US" sz="900" dirty="0">
                  <a:solidFill>
                    <a:schemeClr val="bg1"/>
                  </a:solidFill>
                  <a:latin typeface="微软雅黑" panose="020B0503020204020204" charset="-122"/>
                  <a:ea typeface="微软雅黑" panose="020B0503020204020204" charset="-122"/>
                  <a:cs typeface="微软雅黑" panose="020B0503020204020204" charset="-122"/>
                </a:rPr>
                <a:t>资产</a:t>
              </a:r>
              <a:endParaRPr lang="en-US" altLang="zh-CN" sz="900" dirty="0">
                <a:solidFill>
                  <a:schemeClr val="bg1"/>
                </a:solidFill>
                <a:latin typeface="微软雅黑" panose="020B0503020204020204" charset="-122"/>
                <a:ea typeface="微软雅黑" panose="020B0503020204020204" charset="-122"/>
                <a:cs typeface="微软雅黑" panose="020B0503020204020204" charset="-122"/>
              </a:endParaRPr>
            </a:p>
            <a:p>
              <a:pPr algn="ctr"/>
              <a:r>
                <a:rPr lang="zh-CN" altLang="en-US" sz="900" dirty="0">
                  <a:solidFill>
                    <a:schemeClr val="bg1"/>
                  </a:solidFill>
                  <a:latin typeface="微软雅黑" panose="020B0503020204020204" charset="-122"/>
                  <a:ea typeface="微软雅黑" panose="020B0503020204020204" charset="-122"/>
                  <a:cs typeface="微软雅黑" panose="020B0503020204020204" charset="-122"/>
                </a:rPr>
                <a:t>运营</a:t>
              </a:r>
              <a:endParaRPr lang="en-US" altLang="zh-CN" sz="900" dirty="0">
                <a:solidFill>
                  <a:schemeClr val="bg1"/>
                </a:solidFill>
                <a:latin typeface="微软雅黑" panose="020B0503020204020204" charset="-122"/>
                <a:ea typeface="微软雅黑" panose="020B0503020204020204" charset="-122"/>
                <a:cs typeface="微软雅黑" panose="020B0503020204020204" charset="-122"/>
              </a:endParaRPr>
            </a:p>
            <a:p>
              <a:pPr algn="ctr"/>
              <a:r>
                <a:rPr lang="en-US" altLang="zh-CN" sz="900" dirty="0">
                  <a:solidFill>
                    <a:schemeClr val="bg1"/>
                  </a:solidFill>
                  <a:latin typeface="微软雅黑" panose="020B0503020204020204" charset="-122"/>
                  <a:ea typeface="微软雅黑" panose="020B0503020204020204" charset="-122"/>
                  <a:cs typeface="微软雅黑" panose="020B0503020204020204" charset="-122"/>
                </a:rPr>
                <a:t>…</a:t>
              </a:r>
              <a:endParaRPr lang="en-US" altLang="zh-CN" sz="9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18" name="TextBox 317"/>
            <p:cNvSpPr txBox="1"/>
            <p:nvPr/>
          </p:nvSpPr>
          <p:spPr>
            <a:xfrm>
              <a:off x="1395" y="6877"/>
              <a:ext cx="508" cy="954"/>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财</a:t>
              </a:r>
              <a:endParaRPr lang="en-US" altLang="zh-CN" sz="1000" dirty="0">
                <a:solidFill>
                  <a:schemeClr val="bg1"/>
                </a:solidFill>
                <a:latin typeface="微软雅黑" panose="020B0503020204020204" charset="-122"/>
                <a:ea typeface="微软雅黑" panose="020B0503020204020204" charset="-122"/>
              </a:endParaRPr>
            </a:p>
            <a:p>
              <a:r>
                <a:rPr lang="zh-CN" altLang="en-US" sz="1000" dirty="0">
                  <a:solidFill>
                    <a:schemeClr val="bg1"/>
                  </a:solidFill>
                  <a:latin typeface="微软雅黑" panose="020B0503020204020204" charset="-122"/>
                  <a:ea typeface="微软雅黑" panose="020B0503020204020204" charset="-122"/>
                </a:rPr>
                <a:t>务</a:t>
              </a:r>
              <a:endParaRPr lang="en-US" altLang="zh-CN" sz="1000" dirty="0">
                <a:solidFill>
                  <a:schemeClr val="bg1"/>
                </a:solidFill>
                <a:latin typeface="微软雅黑" panose="020B0503020204020204" charset="-122"/>
                <a:ea typeface="微软雅黑" panose="020B0503020204020204" charset="-122"/>
              </a:endParaRPr>
            </a:p>
            <a:p>
              <a:r>
                <a:rPr lang="zh-CN" altLang="en-US" sz="1000" dirty="0">
                  <a:solidFill>
                    <a:schemeClr val="bg1"/>
                  </a:solidFill>
                  <a:latin typeface="微软雅黑" panose="020B0503020204020204" charset="-122"/>
                  <a:ea typeface="微软雅黑" panose="020B0503020204020204" charset="-122"/>
                </a:rPr>
                <a:t>部</a:t>
              </a:r>
              <a:endParaRPr lang="zh-CN" altLang="en-US" sz="1000" dirty="0">
                <a:solidFill>
                  <a:schemeClr val="bg1"/>
                </a:solidFill>
                <a:latin typeface="微软雅黑" panose="020B0503020204020204" charset="-122"/>
                <a:ea typeface="微软雅黑" panose="020B0503020204020204" charset="-122"/>
              </a:endParaRPr>
            </a:p>
          </p:txBody>
        </p:sp>
        <p:sp>
          <p:nvSpPr>
            <p:cNvPr id="337" name="TextBox 336"/>
            <p:cNvSpPr txBox="1"/>
            <p:nvPr/>
          </p:nvSpPr>
          <p:spPr>
            <a:xfrm>
              <a:off x="1395" y="8464"/>
              <a:ext cx="508" cy="954"/>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投</a:t>
              </a:r>
              <a:endParaRPr lang="en-US" altLang="zh-CN" sz="1000" dirty="0">
                <a:solidFill>
                  <a:schemeClr val="bg1"/>
                </a:solidFill>
                <a:latin typeface="微软雅黑" panose="020B0503020204020204" charset="-122"/>
                <a:ea typeface="微软雅黑" panose="020B0503020204020204" charset="-122"/>
              </a:endParaRPr>
            </a:p>
            <a:p>
              <a:r>
                <a:rPr lang="zh-CN" altLang="en-US" sz="1000" dirty="0">
                  <a:solidFill>
                    <a:schemeClr val="bg1"/>
                  </a:solidFill>
                  <a:latin typeface="微软雅黑" panose="020B0503020204020204" charset="-122"/>
                  <a:ea typeface="微软雅黑" panose="020B0503020204020204" charset="-122"/>
                </a:rPr>
                <a:t>管</a:t>
              </a:r>
              <a:endParaRPr lang="en-US" altLang="zh-CN" sz="1000" dirty="0">
                <a:solidFill>
                  <a:schemeClr val="bg1"/>
                </a:solidFill>
                <a:latin typeface="微软雅黑" panose="020B0503020204020204" charset="-122"/>
                <a:ea typeface="微软雅黑" panose="020B0503020204020204" charset="-122"/>
              </a:endParaRPr>
            </a:p>
            <a:p>
              <a:r>
                <a:rPr lang="zh-CN" altLang="en-US" sz="1000" dirty="0">
                  <a:solidFill>
                    <a:schemeClr val="bg1"/>
                  </a:solidFill>
                  <a:latin typeface="微软雅黑" panose="020B0503020204020204" charset="-122"/>
                  <a:ea typeface="微软雅黑" panose="020B0503020204020204" charset="-122"/>
                </a:rPr>
                <a:t>部</a:t>
              </a:r>
              <a:endParaRPr lang="zh-CN" altLang="en-US" sz="1000" dirty="0">
                <a:solidFill>
                  <a:schemeClr val="bg1"/>
                </a:solidFill>
                <a:latin typeface="微软雅黑" panose="020B0503020204020204" charset="-122"/>
                <a:ea typeface="微软雅黑" panose="020B0503020204020204" charset="-122"/>
              </a:endParaRPr>
            </a:p>
          </p:txBody>
        </p:sp>
        <p:sp>
          <p:nvSpPr>
            <p:cNvPr id="461" name="TextBox 460"/>
            <p:cNvSpPr txBox="1"/>
            <p:nvPr/>
          </p:nvSpPr>
          <p:spPr>
            <a:xfrm>
              <a:off x="1087" y="4408"/>
              <a:ext cx="768" cy="954"/>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技术</a:t>
              </a:r>
              <a:endParaRPr lang="en-US" altLang="zh-CN" sz="1000" dirty="0">
                <a:solidFill>
                  <a:schemeClr val="bg1"/>
                </a:solidFill>
                <a:latin typeface="微软雅黑" panose="020B0503020204020204" charset="-122"/>
                <a:ea typeface="微软雅黑" panose="020B0503020204020204" charset="-122"/>
              </a:endParaRPr>
            </a:p>
            <a:p>
              <a:r>
                <a:rPr lang="zh-CN" altLang="en-US" sz="1000" dirty="0">
                  <a:solidFill>
                    <a:schemeClr val="bg1"/>
                  </a:solidFill>
                  <a:latin typeface="微软雅黑" panose="020B0503020204020204" charset="-122"/>
                  <a:ea typeface="微软雅黑" panose="020B0503020204020204" charset="-122"/>
                </a:rPr>
                <a:t>管理</a:t>
              </a:r>
              <a:endParaRPr lang="en-US" altLang="zh-CN" sz="1000" dirty="0">
                <a:solidFill>
                  <a:schemeClr val="bg1"/>
                </a:solidFill>
                <a:latin typeface="微软雅黑" panose="020B0503020204020204" charset="-122"/>
                <a:ea typeface="微软雅黑" panose="020B0503020204020204" charset="-122"/>
              </a:endParaRPr>
            </a:p>
            <a:p>
              <a:r>
                <a:rPr lang="zh-CN" altLang="en-US" sz="1000" dirty="0">
                  <a:solidFill>
                    <a:schemeClr val="bg1"/>
                  </a:solidFill>
                  <a:latin typeface="微软雅黑" panose="020B0503020204020204" charset="-122"/>
                  <a:ea typeface="微软雅黑" panose="020B0503020204020204" charset="-122"/>
                </a:rPr>
                <a:t>单位</a:t>
              </a:r>
              <a:endParaRPr lang="zh-CN" altLang="en-US" sz="1000" dirty="0">
                <a:solidFill>
                  <a:schemeClr val="bg1"/>
                </a:solidFill>
                <a:latin typeface="微软雅黑" panose="020B0503020204020204" charset="-122"/>
                <a:ea typeface="微软雅黑" panose="020B0503020204020204" charset="-122"/>
              </a:endParaRPr>
            </a:p>
          </p:txBody>
        </p:sp>
        <p:sp>
          <p:nvSpPr>
            <p:cNvPr id="465" name="TextBox 464"/>
            <p:cNvSpPr txBox="1"/>
            <p:nvPr/>
          </p:nvSpPr>
          <p:spPr>
            <a:xfrm>
              <a:off x="9576" y="2052"/>
              <a:ext cx="1388" cy="423"/>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使用与维护</a:t>
              </a:r>
              <a:endParaRPr lang="zh-CN" altLang="en-US" sz="1000" dirty="0">
                <a:solidFill>
                  <a:schemeClr val="bg1"/>
                </a:solidFill>
                <a:latin typeface="微软雅黑" panose="020B0503020204020204" charset="-122"/>
                <a:ea typeface="微软雅黑" panose="020B0503020204020204" charset="-122"/>
              </a:endParaRPr>
            </a:p>
          </p:txBody>
        </p:sp>
        <p:sp>
          <p:nvSpPr>
            <p:cNvPr id="468" name="Rectangle 15"/>
            <p:cNvSpPr>
              <a:spLocks noChangeArrowheads="1"/>
            </p:cNvSpPr>
            <p:nvPr/>
          </p:nvSpPr>
          <p:spPr bwMode="auto">
            <a:xfrm>
              <a:off x="7841" y="5917"/>
              <a:ext cx="978" cy="354"/>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固资卡片</a:t>
              </a:r>
              <a:endParaRPr lang="zh-CN" altLang="en-US" sz="700" kern="0" dirty="0">
                <a:solidFill>
                  <a:srgbClr val="0070C0"/>
                </a:solidFill>
                <a:latin typeface="微软雅黑" panose="020B0503020204020204" charset="-122"/>
                <a:ea typeface="微软雅黑" panose="020B0503020204020204" charset="-122"/>
              </a:endParaRPr>
            </a:p>
          </p:txBody>
        </p:sp>
        <p:cxnSp>
          <p:nvCxnSpPr>
            <p:cNvPr id="470" name="肘形连接符 469"/>
            <p:cNvCxnSpPr>
              <a:stCxn id="433" idx="3"/>
              <a:endCxn id="468" idx="2"/>
            </p:cNvCxnSpPr>
            <p:nvPr/>
          </p:nvCxnSpPr>
          <p:spPr>
            <a:xfrm flipV="1">
              <a:off x="6762" y="6271"/>
              <a:ext cx="1568" cy="1837"/>
            </a:xfrm>
            <a:prstGeom prst="bentConnector2">
              <a:avLst/>
            </a:prstGeom>
            <a:ln w="635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3" name="Rectangle 15"/>
            <p:cNvSpPr>
              <a:spLocks noChangeArrowheads="1"/>
            </p:cNvSpPr>
            <p:nvPr/>
          </p:nvSpPr>
          <p:spPr bwMode="auto">
            <a:xfrm>
              <a:off x="7841" y="3667"/>
              <a:ext cx="1018" cy="354"/>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领用单</a:t>
              </a:r>
              <a:endParaRPr lang="zh-CN" altLang="en-US" sz="700" kern="0" dirty="0">
                <a:solidFill>
                  <a:srgbClr val="0070C0"/>
                </a:solidFill>
                <a:latin typeface="微软雅黑" panose="020B0503020204020204" charset="-122"/>
                <a:ea typeface="微软雅黑" panose="020B0503020204020204" charset="-122"/>
              </a:endParaRPr>
            </a:p>
          </p:txBody>
        </p:sp>
        <p:sp>
          <p:nvSpPr>
            <p:cNvPr id="479" name="Rectangle 15"/>
            <p:cNvSpPr>
              <a:spLocks noChangeArrowheads="1"/>
            </p:cNvSpPr>
            <p:nvPr/>
          </p:nvSpPr>
          <p:spPr bwMode="auto">
            <a:xfrm>
              <a:off x="8901" y="2957"/>
              <a:ext cx="2182" cy="354"/>
            </a:xfrm>
            <a:prstGeom prst="roundRect">
              <a:avLst>
                <a:gd name="adj" fmla="val 0"/>
              </a:avLst>
            </a:prstGeom>
            <a:no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资产维护管理</a:t>
              </a:r>
              <a:endParaRPr lang="zh-CN" altLang="en-US" sz="700" kern="0" dirty="0">
                <a:solidFill>
                  <a:srgbClr val="0070C0"/>
                </a:solidFill>
                <a:latin typeface="微软雅黑" panose="020B0503020204020204" charset="-122"/>
                <a:ea typeface="微软雅黑" panose="020B0503020204020204" charset="-122"/>
              </a:endParaRPr>
            </a:p>
          </p:txBody>
        </p:sp>
        <p:sp>
          <p:nvSpPr>
            <p:cNvPr id="480" name="Rectangle 15"/>
            <p:cNvSpPr>
              <a:spLocks noChangeArrowheads="1"/>
            </p:cNvSpPr>
            <p:nvPr/>
          </p:nvSpPr>
          <p:spPr bwMode="auto">
            <a:xfrm>
              <a:off x="8946" y="3366"/>
              <a:ext cx="1018" cy="354"/>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维修申请</a:t>
              </a:r>
              <a:endParaRPr lang="zh-CN" altLang="en-US" sz="700" kern="0" dirty="0">
                <a:solidFill>
                  <a:srgbClr val="0070C0"/>
                </a:solidFill>
                <a:latin typeface="微软雅黑" panose="020B0503020204020204" charset="-122"/>
                <a:ea typeface="微软雅黑" panose="020B0503020204020204" charset="-122"/>
              </a:endParaRPr>
            </a:p>
          </p:txBody>
        </p:sp>
        <p:sp>
          <p:nvSpPr>
            <p:cNvPr id="481" name="Rectangle 15"/>
            <p:cNvSpPr>
              <a:spLocks noChangeArrowheads="1"/>
            </p:cNvSpPr>
            <p:nvPr/>
          </p:nvSpPr>
          <p:spPr bwMode="auto">
            <a:xfrm>
              <a:off x="10024" y="3366"/>
              <a:ext cx="1018" cy="354"/>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维修派工</a:t>
              </a:r>
              <a:endParaRPr lang="zh-CN" altLang="en-US" sz="700" kern="0" dirty="0">
                <a:solidFill>
                  <a:srgbClr val="0070C0"/>
                </a:solidFill>
                <a:latin typeface="微软雅黑" panose="020B0503020204020204" charset="-122"/>
                <a:ea typeface="微软雅黑" panose="020B0503020204020204" charset="-122"/>
              </a:endParaRPr>
            </a:p>
          </p:txBody>
        </p:sp>
        <p:cxnSp>
          <p:nvCxnSpPr>
            <p:cNvPr id="482" name="肘形连接符 481"/>
            <p:cNvCxnSpPr>
              <a:stCxn id="473" idx="0"/>
              <a:endCxn id="479" idx="0"/>
            </p:cNvCxnSpPr>
            <p:nvPr/>
          </p:nvCxnSpPr>
          <p:spPr>
            <a:xfrm rot="5400000" flipH="1" flipV="1">
              <a:off x="8816" y="2491"/>
              <a:ext cx="711" cy="1642"/>
            </a:xfrm>
            <a:prstGeom prst="bentConnector3">
              <a:avLst>
                <a:gd name="adj1" fmla="val 130055"/>
              </a:avLst>
            </a:prstGeom>
            <a:ln w="635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0" name="Rectangle 15"/>
            <p:cNvSpPr>
              <a:spLocks noChangeArrowheads="1"/>
            </p:cNvSpPr>
            <p:nvPr/>
          </p:nvSpPr>
          <p:spPr bwMode="auto">
            <a:xfrm>
              <a:off x="8946" y="3782"/>
              <a:ext cx="1018" cy="354"/>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保养计划</a:t>
              </a:r>
              <a:endParaRPr lang="zh-CN" altLang="en-US" sz="700" kern="0" dirty="0">
                <a:solidFill>
                  <a:srgbClr val="0070C0"/>
                </a:solidFill>
                <a:latin typeface="微软雅黑" panose="020B0503020204020204" charset="-122"/>
                <a:ea typeface="微软雅黑" panose="020B0503020204020204" charset="-122"/>
              </a:endParaRPr>
            </a:p>
          </p:txBody>
        </p:sp>
        <p:sp>
          <p:nvSpPr>
            <p:cNvPr id="491" name="Rectangle 15"/>
            <p:cNvSpPr>
              <a:spLocks noChangeArrowheads="1"/>
            </p:cNvSpPr>
            <p:nvPr/>
          </p:nvSpPr>
          <p:spPr bwMode="auto">
            <a:xfrm>
              <a:off x="10024" y="3782"/>
              <a:ext cx="1018" cy="354"/>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保养反馈</a:t>
              </a:r>
              <a:endParaRPr lang="zh-CN" altLang="en-US" sz="700" kern="0" dirty="0">
                <a:solidFill>
                  <a:srgbClr val="0070C0"/>
                </a:solidFill>
                <a:latin typeface="微软雅黑" panose="020B0503020204020204" charset="-122"/>
                <a:ea typeface="微软雅黑" panose="020B0503020204020204" charset="-122"/>
              </a:endParaRPr>
            </a:p>
          </p:txBody>
        </p:sp>
        <p:sp>
          <p:nvSpPr>
            <p:cNvPr id="492" name="Rectangle 15"/>
            <p:cNvSpPr>
              <a:spLocks noChangeArrowheads="1"/>
            </p:cNvSpPr>
            <p:nvPr/>
          </p:nvSpPr>
          <p:spPr bwMode="auto">
            <a:xfrm>
              <a:off x="8946" y="4237"/>
              <a:ext cx="1018" cy="354"/>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chemeClr val="bg1">
                      <a:lumMod val="50000"/>
                    </a:schemeClr>
                  </a:solidFill>
                  <a:latin typeface="微软雅黑" panose="020B0503020204020204" charset="-122"/>
                  <a:ea typeface="微软雅黑" panose="020B0503020204020204" charset="-122"/>
                </a:rPr>
                <a:t>大修</a:t>
              </a:r>
              <a:endParaRPr lang="zh-CN" altLang="en-US" sz="700" kern="0" dirty="0">
                <a:solidFill>
                  <a:schemeClr val="bg1">
                    <a:lumMod val="50000"/>
                  </a:schemeClr>
                </a:solidFill>
                <a:latin typeface="微软雅黑" panose="020B0503020204020204" charset="-122"/>
                <a:ea typeface="微软雅黑" panose="020B0503020204020204" charset="-122"/>
              </a:endParaRPr>
            </a:p>
          </p:txBody>
        </p:sp>
        <p:sp>
          <p:nvSpPr>
            <p:cNvPr id="493" name="Rectangle 15"/>
            <p:cNvSpPr>
              <a:spLocks noChangeArrowheads="1"/>
            </p:cNvSpPr>
            <p:nvPr/>
          </p:nvSpPr>
          <p:spPr bwMode="auto">
            <a:xfrm>
              <a:off x="10024" y="4237"/>
              <a:ext cx="1018" cy="354"/>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chemeClr val="bg1">
                      <a:lumMod val="50000"/>
                    </a:schemeClr>
                  </a:solidFill>
                  <a:latin typeface="微软雅黑" panose="020B0503020204020204" charset="-122"/>
                  <a:ea typeface="微软雅黑" panose="020B0503020204020204" charset="-122"/>
                </a:rPr>
                <a:t>委外维修</a:t>
              </a:r>
              <a:endParaRPr lang="zh-CN" altLang="en-US" sz="700" kern="0" dirty="0">
                <a:solidFill>
                  <a:schemeClr val="bg1">
                    <a:lumMod val="50000"/>
                  </a:schemeClr>
                </a:solidFill>
                <a:latin typeface="微软雅黑" panose="020B0503020204020204" charset="-122"/>
                <a:ea typeface="微软雅黑" panose="020B0503020204020204" charset="-122"/>
              </a:endParaRPr>
            </a:p>
          </p:txBody>
        </p:sp>
        <p:sp>
          <p:nvSpPr>
            <p:cNvPr id="494" name="Rectangle 15"/>
            <p:cNvSpPr>
              <a:spLocks noChangeArrowheads="1"/>
            </p:cNvSpPr>
            <p:nvPr/>
          </p:nvSpPr>
          <p:spPr bwMode="auto">
            <a:xfrm>
              <a:off x="8946" y="4664"/>
              <a:ext cx="2096" cy="354"/>
            </a:xfrm>
            <a:prstGeom prst="roundRect">
              <a:avLst/>
            </a:prstGeom>
            <a:solidFill>
              <a:schemeClr val="bg1">
                <a:lumMod val="65000"/>
              </a:schemeClr>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chemeClr val="bg1"/>
                  </a:solidFill>
                  <a:latin typeface="微软雅黑" panose="020B0503020204020204" charset="-122"/>
                  <a:ea typeface="微软雅黑" panose="020B0503020204020204" charset="-122"/>
                </a:rPr>
                <a:t>设备管理系统</a:t>
              </a:r>
              <a:endParaRPr lang="zh-CN" altLang="en-US" sz="700" kern="0" dirty="0">
                <a:solidFill>
                  <a:schemeClr val="bg1"/>
                </a:solidFill>
                <a:latin typeface="微软雅黑" panose="020B0503020204020204" charset="-122"/>
                <a:ea typeface="微软雅黑" panose="020B0503020204020204" charset="-122"/>
              </a:endParaRPr>
            </a:p>
          </p:txBody>
        </p:sp>
        <p:sp>
          <p:nvSpPr>
            <p:cNvPr id="499" name="Rectangle 15"/>
            <p:cNvSpPr>
              <a:spLocks noChangeArrowheads="1"/>
            </p:cNvSpPr>
            <p:nvPr/>
          </p:nvSpPr>
          <p:spPr bwMode="auto">
            <a:xfrm>
              <a:off x="8901" y="5382"/>
              <a:ext cx="2182" cy="354"/>
            </a:xfrm>
            <a:prstGeom prst="roundRect">
              <a:avLst>
                <a:gd name="adj" fmla="val 0"/>
              </a:avLst>
            </a:prstGeom>
            <a:no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资产后续计量</a:t>
              </a:r>
              <a:endParaRPr lang="zh-CN" altLang="en-US" sz="700" kern="0" dirty="0">
                <a:solidFill>
                  <a:srgbClr val="0070C0"/>
                </a:solidFill>
                <a:latin typeface="微软雅黑" panose="020B0503020204020204" charset="-122"/>
                <a:ea typeface="微软雅黑" panose="020B0503020204020204" charset="-122"/>
              </a:endParaRPr>
            </a:p>
          </p:txBody>
        </p:sp>
        <p:sp>
          <p:nvSpPr>
            <p:cNvPr id="501" name="六边形 500"/>
            <p:cNvSpPr/>
            <p:nvPr/>
          </p:nvSpPr>
          <p:spPr>
            <a:xfrm>
              <a:off x="9671" y="6813"/>
              <a:ext cx="616" cy="531"/>
            </a:xfrm>
            <a:prstGeom prst="hexagon">
              <a:avLst/>
            </a:prstGeom>
            <a:solidFill>
              <a:srgbClr val="05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anose="020B0503020204020204" charset="-122"/>
                <a:ea typeface="微软雅黑" panose="020B0503020204020204" charset="-122"/>
              </a:endParaRPr>
            </a:p>
          </p:txBody>
        </p:sp>
        <p:sp>
          <p:nvSpPr>
            <p:cNvPr id="502" name="TextBox 501"/>
            <p:cNvSpPr txBox="1"/>
            <p:nvPr/>
          </p:nvSpPr>
          <p:spPr>
            <a:xfrm>
              <a:off x="9671" y="6811"/>
              <a:ext cx="608" cy="529"/>
            </a:xfrm>
            <a:prstGeom prst="rect">
              <a:avLst/>
            </a:prstGeom>
            <a:noFill/>
            <a:ln>
              <a:noFill/>
            </a:ln>
          </p:spPr>
          <p:txBody>
            <a:bodyPr wrap="square" rtlCol="0">
              <a:spAutoFit/>
            </a:bodyPr>
            <a:lstStyle/>
            <a:p>
              <a:r>
                <a:rPr lang="zh-CN" altLang="en-US" sz="700" dirty="0">
                  <a:solidFill>
                    <a:schemeClr val="bg1"/>
                  </a:solidFill>
                  <a:latin typeface="微软雅黑" panose="020B0503020204020204" charset="-122"/>
                  <a:ea typeface="微软雅黑" panose="020B0503020204020204" charset="-122"/>
                </a:rPr>
                <a:t>财务</a:t>
              </a:r>
              <a:endParaRPr lang="en-US" altLang="zh-CN" sz="700" dirty="0">
                <a:solidFill>
                  <a:schemeClr val="bg1"/>
                </a:solidFill>
                <a:latin typeface="微软雅黑" panose="020B0503020204020204" charset="-122"/>
                <a:ea typeface="微软雅黑" panose="020B0503020204020204" charset="-122"/>
              </a:endParaRPr>
            </a:p>
            <a:p>
              <a:r>
                <a:rPr lang="zh-CN" altLang="en-US" sz="700" dirty="0">
                  <a:solidFill>
                    <a:schemeClr val="bg1"/>
                  </a:solidFill>
                  <a:latin typeface="微软雅黑" panose="020B0503020204020204" charset="-122"/>
                  <a:ea typeface="微软雅黑" panose="020B0503020204020204" charset="-122"/>
                </a:rPr>
                <a:t>记账</a:t>
              </a:r>
              <a:endParaRPr lang="zh-CN" altLang="en-US" sz="700" dirty="0">
                <a:solidFill>
                  <a:schemeClr val="bg1"/>
                </a:solidFill>
                <a:latin typeface="微软雅黑" panose="020B0503020204020204" charset="-122"/>
                <a:ea typeface="微软雅黑" panose="020B0503020204020204" charset="-122"/>
              </a:endParaRPr>
            </a:p>
          </p:txBody>
        </p:sp>
        <p:sp>
          <p:nvSpPr>
            <p:cNvPr id="511" name="Rectangle 15"/>
            <p:cNvSpPr>
              <a:spLocks noChangeArrowheads="1"/>
            </p:cNvSpPr>
            <p:nvPr/>
          </p:nvSpPr>
          <p:spPr bwMode="auto">
            <a:xfrm>
              <a:off x="8966" y="5805"/>
              <a:ext cx="978" cy="354"/>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资产折旧</a:t>
              </a:r>
              <a:endParaRPr lang="zh-CN" altLang="en-US" sz="700" kern="0" dirty="0">
                <a:solidFill>
                  <a:srgbClr val="0070C0"/>
                </a:solidFill>
                <a:latin typeface="微软雅黑" panose="020B0503020204020204" charset="-122"/>
                <a:ea typeface="微软雅黑" panose="020B0503020204020204" charset="-122"/>
              </a:endParaRPr>
            </a:p>
          </p:txBody>
        </p:sp>
        <p:sp>
          <p:nvSpPr>
            <p:cNvPr id="512" name="Rectangle 15"/>
            <p:cNvSpPr>
              <a:spLocks noChangeArrowheads="1"/>
            </p:cNvSpPr>
            <p:nvPr/>
          </p:nvSpPr>
          <p:spPr bwMode="auto">
            <a:xfrm>
              <a:off x="10064" y="5805"/>
              <a:ext cx="978" cy="354"/>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chemeClr val="bg1">
                      <a:lumMod val="50000"/>
                    </a:schemeClr>
                  </a:solidFill>
                  <a:latin typeface="微软雅黑" panose="020B0503020204020204" charset="-122"/>
                  <a:ea typeface="微软雅黑" panose="020B0503020204020204" charset="-122"/>
                </a:rPr>
                <a:t>资产支出</a:t>
              </a:r>
              <a:endParaRPr lang="zh-CN" altLang="en-US" sz="700" kern="0" dirty="0">
                <a:solidFill>
                  <a:schemeClr val="bg1">
                    <a:lumMod val="50000"/>
                  </a:schemeClr>
                </a:solidFill>
                <a:latin typeface="微软雅黑" panose="020B0503020204020204" charset="-122"/>
                <a:ea typeface="微软雅黑" panose="020B0503020204020204" charset="-122"/>
              </a:endParaRPr>
            </a:p>
          </p:txBody>
        </p:sp>
        <p:sp>
          <p:nvSpPr>
            <p:cNvPr id="516" name="Rectangle 15"/>
            <p:cNvSpPr>
              <a:spLocks noChangeArrowheads="1"/>
            </p:cNvSpPr>
            <p:nvPr/>
          </p:nvSpPr>
          <p:spPr bwMode="auto">
            <a:xfrm>
              <a:off x="9186" y="8848"/>
              <a:ext cx="1554" cy="354"/>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维护管理报表</a:t>
              </a:r>
              <a:endParaRPr lang="zh-CN" altLang="en-US" sz="700" kern="0" dirty="0">
                <a:solidFill>
                  <a:srgbClr val="0070C0"/>
                </a:solidFill>
                <a:latin typeface="微软雅黑" panose="020B0503020204020204" charset="-122"/>
                <a:ea typeface="微软雅黑" panose="020B0503020204020204" charset="-122"/>
              </a:endParaRPr>
            </a:p>
          </p:txBody>
        </p:sp>
        <p:sp>
          <p:nvSpPr>
            <p:cNvPr id="521" name="Rectangle 15"/>
            <p:cNvSpPr>
              <a:spLocks noChangeArrowheads="1"/>
            </p:cNvSpPr>
            <p:nvPr/>
          </p:nvSpPr>
          <p:spPr bwMode="auto">
            <a:xfrm>
              <a:off x="10798" y="7446"/>
              <a:ext cx="1334" cy="354"/>
            </a:xfrm>
            <a:prstGeom prst="roundRect">
              <a:avLst>
                <a:gd name="adj" fmla="val 0"/>
              </a:avLst>
            </a:prstGeom>
            <a:no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总体盘点计划</a:t>
              </a:r>
              <a:endParaRPr lang="zh-CN" altLang="en-US" sz="700" kern="0" dirty="0">
                <a:solidFill>
                  <a:srgbClr val="0070C0"/>
                </a:solidFill>
                <a:latin typeface="微软雅黑" panose="020B0503020204020204" charset="-122"/>
                <a:ea typeface="微软雅黑" panose="020B0503020204020204" charset="-122"/>
              </a:endParaRPr>
            </a:p>
          </p:txBody>
        </p:sp>
        <p:sp>
          <p:nvSpPr>
            <p:cNvPr id="526" name="六边形 525"/>
            <p:cNvSpPr/>
            <p:nvPr/>
          </p:nvSpPr>
          <p:spPr>
            <a:xfrm>
              <a:off x="11257" y="8664"/>
              <a:ext cx="616" cy="531"/>
            </a:xfrm>
            <a:prstGeom prst="hexagon">
              <a:avLst/>
            </a:prstGeom>
            <a:solidFill>
              <a:srgbClr val="05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anose="020B0503020204020204" charset="-122"/>
                <a:ea typeface="微软雅黑" panose="020B0503020204020204" charset="-122"/>
              </a:endParaRPr>
            </a:p>
          </p:txBody>
        </p:sp>
        <p:sp>
          <p:nvSpPr>
            <p:cNvPr id="527" name="TextBox 526"/>
            <p:cNvSpPr txBox="1"/>
            <p:nvPr/>
          </p:nvSpPr>
          <p:spPr>
            <a:xfrm>
              <a:off x="11258" y="8760"/>
              <a:ext cx="608" cy="343"/>
            </a:xfrm>
            <a:prstGeom prst="rect">
              <a:avLst/>
            </a:prstGeom>
            <a:noFill/>
          </p:spPr>
          <p:txBody>
            <a:bodyPr wrap="square" rtlCol="0">
              <a:spAutoFit/>
            </a:bodyPr>
            <a:lstStyle/>
            <a:p>
              <a:r>
                <a:rPr lang="zh-CN" altLang="en-US" sz="700" dirty="0">
                  <a:solidFill>
                    <a:schemeClr val="bg1"/>
                  </a:solidFill>
                  <a:latin typeface="微软雅黑" panose="020B0503020204020204" charset="-122"/>
                  <a:ea typeface="微软雅黑" panose="020B0503020204020204" charset="-122"/>
                </a:rPr>
                <a:t>发起</a:t>
              </a:r>
              <a:endParaRPr lang="zh-CN" altLang="en-US" sz="700" dirty="0">
                <a:solidFill>
                  <a:schemeClr val="bg1"/>
                </a:solidFill>
                <a:latin typeface="微软雅黑" panose="020B0503020204020204" charset="-122"/>
                <a:ea typeface="微软雅黑" panose="020B0503020204020204" charset="-122"/>
              </a:endParaRPr>
            </a:p>
          </p:txBody>
        </p:sp>
        <p:cxnSp>
          <p:nvCxnSpPr>
            <p:cNvPr id="537" name="直接连接符 536"/>
            <p:cNvCxnSpPr>
              <a:endCxn id="541" idx="2"/>
            </p:cNvCxnSpPr>
            <p:nvPr/>
          </p:nvCxnSpPr>
          <p:spPr>
            <a:xfrm flipV="1">
              <a:off x="11648" y="6271"/>
              <a:ext cx="0" cy="1158"/>
            </a:xfrm>
            <a:prstGeom prst="line">
              <a:avLst/>
            </a:prstGeom>
            <a:ln w="635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1" name="Rectangle 15"/>
            <p:cNvSpPr>
              <a:spLocks noChangeArrowheads="1"/>
            </p:cNvSpPr>
            <p:nvPr/>
          </p:nvSpPr>
          <p:spPr bwMode="auto">
            <a:xfrm>
              <a:off x="11159" y="5917"/>
              <a:ext cx="978" cy="354"/>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盘点任务</a:t>
              </a:r>
              <a:endParaRPr lang="zh-CN" altLang="en-US" sz="700" kern="0" dirty="0">
                <a:solidFill>
                  <a:srgbClr val="0070C0"/>
                </a:solidFill>
                <a:latin typeface="微软雅黑" panose="020B0503020204020204" charset="-122"/>
                <a:ea typeface="微软雅黑" panose="020B0503020204020204" charset="-122"/>
              </a:endParaRPr>
            </a:p>
          </p:txBody>
        </p:sp>
        <p:sp>
          <p:nvSpPr>
            <p:cNvPr id="543" name="Rectangle 15"/>
            <p:cNvSpPr>
              <a:spLocks noChangeArrowheads="1"/>
            </p:cNvSpPr>
            <p:nvPr/>
          </p:nvSpPr>
          <p:spPr bwMode="auto">
            <a:xfrm>
              <a:off x="11159" y="3319"/>
              <a:ext cx="978" cy="354"/>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盘点单</a:t>
              </a:r>
              <a:endParaRPr lang="zh-CN" altLang="en-US" sz="700" kern="0" dirty="0">
                <a:solidFill>
                  <a:srgbClr val="0070C0"/>
                </a:solidFill>
                <a:latin typeface="微软雅黑" panose="020B0503020204020204" charset="-122"/>
                <a:ea typeface="微软雅黑" panose="020B0503020204020204" charset="-122"/>
              </a:endParaRPr>
            </a:p>
          </p:txBody>
        </p:sp>
        <p:cxnSp>
          <p:nvCxnSpPr>
            <p:cNvPr id="544" name="直接连接符 543"/>
            <p:cNvCxnSpPr>
              <a:endCxn id="543" idx="2"/>
            </p:cNvCxnSpPr>
            <p:nvPr/>
          </p:nvCxnSpPr>
          <p:spPr>
            <a:xfrm flipV="1">
              <a:off x="11648" y="3673"/>
              <a:ext cx="0" cy="2258"/>
            </a:xfrm>
            <a:prstGeom prst="line">
              <a:avLst/>
            </a:prstGeom>
            <a:ln w="635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6" name="Rectangle 15"/>
            <p:cNvSpPr>
              <a:spLocks noChangeArrowheads="1"/>
            </p:cNvSpPr>
            <p:nvPr/>
          </p:nvSpPr>
          <p:spPr bwMode="auto">
            <a:xfrm>
              <a:off x="11746" y="4335"/>
              <a:ext cx="1332" cy="354"/>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盘点汇总表</a:t>
              </a:r>
              <a:endParaRPr lang="zh-CN" altLang="en-US" sz="700" kern="0" dirty="0">
                <a:solidFill>
                  <a:srgbClr val="0070C0"/>
                </a:solidFill>
                <a:latin typeface="微软雅黑" panose="020B0503020204020204" charset="-122"/>
                <a:ea typeface="微软雅黑" panose="020B0503020204020204" charset="-122"/>
              </a:endParaRPr>
            </a:p>
          </p:txBody>
        </p:sp>
        <p:cxnSp>
          <p:nvCxnSpPr>
            <p:cNvPr id="548" name="肘形连接符 547"/>
            <p:cNvCxnSpPr>
              <a:stCxn id="543" idx="3"/>
              <a:endCxn id="546" idx="0"/>
            </p:cNvCxnSpPr>
            <p:nvPr/>
          </p:nvCxnSpPr>
          <p:spPr>
            <a:xfrm>
              <a:off x="12137" y="3496"/>
              <a:ext cx="275" cy="839"/>
            </a:xfrm>
            <a:prstGeom prst="bentConnector2">
              <a:avLst/>
            </a:prstGeom>
            <a:ln w="635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2" name="Rectangle 15"/>
            <p:cNvSpPr>
              <a:spLocks noChangeArrowheads="1"/>
            </p:cNvSpPr>
            <p:nvPr/>
          </p:nvSpPr>
          <p:spPr bwMode="auto">
            <a:xfrm>
              <a:off x="11923" y="4886"/>
              <a:ext cx="978" cy="354"/>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盘亏登记</a:t>
              </a:r>
              <a:endParaRPr lang="zh-CN" altLang="en-US" sz="700" kern="0" dirty="0">
                <a:solidFill>
                  <a:srgbClr val="0070C0"/>
                </a:solidFill>
                <a:latin typeface="微软雅黑" panose="020B0503020204020204" charset="-122"/>
                <a:ea typeface="微软雅黑" panose="020B0503020204020204" charset="-122"/>
              </a:endParaRPr>
            </a:p>
          </p:txBody>
        </p:sp>
        <p:sp>
          <p:nvSpPr>
            <p:cNvPr id="553" name="Rectangle 15"/>
            <p:cNvSpPr>
              <a:spLocks noChangeArrowheads="1"/>
            </p:cNvSpPr>
            <p:nvPr/>
          </p:nvSpPr>
          <p:spPr bwMode="auto">
            <a:xfrm>
              <a:off x="11934" y="5366"/>
              <a:ext cx="978" cy="354"/>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盘盈记录</a:t>
              </a:r>
              <a:endParaRPr lang="zh-CN" altLang="en-US" sz="700" kern="0" dirty="0">
                <a:solidFill>
                  <a:srgbClr val="0070C0"/>
                </a:solidFill>
                <a:latin typeface="微软雅黑" panose="020B0503020204020204" charset="-122"/>
                <a:ea typeface="微软雅黑" panose="020B0503020204020204" charset="-122"/>
              </a:endParaRPr>
            </a:p>
          </p:txBody>
        </p:sp>
        <p:sp>
          <p:nvSpPr>
            <p:cNvPr id="557" name="六边形 556"/>
            <p:cNvSpPr/>
            <p:nvPr/>
          </p:nvSpPr>
          <p:spPr>
            <a:xfrm>
              <a:off x="12137" y="7782"/>
              <a:ext cx="616" cy="531"/>
            </a:xfrm>
            <a:prstGeom prst="hexagon">
              <a:avLst/>
            </a:prstGeom>
            <a:solidFill>
              <a:srgbClr val="05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anose="020B0503020204020204" charset="-122"/>
                <a:ea typeface="微软雅黑" panose="020B0503020204020204" charset="-122"/>
              </a:endParaRPr>
            </a:p>
          </p:txBody>
        </p:sp>
        <p:sp>
          <p:nvSpPr>
            <p:cNvPr id="558" name="TextBox 557"/>
            <p:cNvSpPr txBox="1"/>
            <p:nvPr/>
          </p:nvSpPr>
          <p:spPr>
            <a:xfrm>
              <a:off x="12138" y="7780"/>
              <a:ext cx="610" cy="529"/>
            </a:xfrm>
            <a:prstGeom prst="rect">
              <a:avLst/>
            </a:prstGeom>
            <a:noFill/>
            <a:ln>
              <a:noFill/>
            </a:ln>
          </p:spPr>
          <p:txBody>
            <a:bodyPr wrap="square" rtlCol="0">
              <a:spAutoFit/>
            </a:bodyPr>
            <a:lstStyle/>
            <a:p>
              <a:r>
                <a:rPr lang="zh-CN" altLang="en-US" sz="700" dirty="0">
                  <a:solidFill>
                    <a:schemeClr val="bg1"/>
                  </a:solidFill>
                  <a:latin typeface="微软雅黑" panose="020B0503020204020204" charset="-122"/>
                  <a:ea typeface="微软雅黑" panose="020B0503020204020204" charset="-122"/>
                </a:rPr>
                <a:t>财务</a:t>
              </a:r>
              <a:endParaRPr lang="en-US" altLang="zh-CN" sz="700" dirty="0">
                <a:solidFill>
                  <a:schemeClr val="bg1"/>
                </a:solidFill>
                <a:latin typeface="微软雅黑" panose="020B0503020204020204" charset="-122"/>
                <a:ea typeface="微软雅黑" panose="020B0503020204020204" charset="-122"/>
              </a:endParaRPr>
            </a:p>
            <a:p>
              <a:pPr algn="ctr"/>
              <a:r>
                <a:rPr lang="zh-CN" altLang="en-US" sz="700" dirty="0">
                  <a:solidFill>
                    <a:schemeClr val="bg1"/>
                  </a:solidFill>
                  <a:latin typeface="微软雅黑" panose="020B0503020204020204" charset="-122"/>
                  <a:ea typeface="微软雅黑" panose="020B0503020204020204" charset="-122"/>
                </a:rPr>
                <a:t>记账</a:t>
              </a:r>
              <a:endParaRPr lang="zh-CN" altLang="en-US" sz="700" dirty="0">
                <a:solidFill>
                  <a:schemeClr val="bg1"/>
                </a:solidFill>
                <a:latin typeface="微软雅黑" panose="020B0503020204020204" charset="-122"/>
                <a:ea typeface="微软雅黑" panose="020B0503020204020204" charset="-122"/>
              </a:endParaRPr>
            </a:p>
          </p:txBody>
        </p:sp>
        <p:sp>
          <p:nvSpPr>
            <p:cNvPr id="559" name="Rectangle 15"/>
            <p:cNvSpPr>
              <a:spLocks noChangeArrowheads="1"/>
            </p:cNvSpPr>
            <p:nvPr/>
          </p:nvSpPr>
          <p:spPr bwMode="auto">
            <a:xfrm>
              <a:off x="11758" y="6766"/>
              <a:ext cx="1318" cy="354"/>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盘点汇总统计</a:t>
              </a:r>
              <a:endParaRPr lang="zh-CN" altLang="en-US" sz="700" kern="0" dirty="0">
                <a:solidFill>
                  <a:srgbClr val="0070C0"/>
                </a:solidFill>
                <a:latin typeface="微软雅黑" panose="020B0503020204020204" charset="-122"/>
                <a:ea typeface="微软雅黑" panose="020B0503020204020204" charset="-122"/>
              </a:endParaRPr>
            </a:p>
          </p:txBody>
        </p:sp>
        <p:cxnSp>
          <p:nvCxnSpPr>
            <p:cNvPr id="563" name="直接连接符 562"/>
            <p:cNvCxnSpPr/>
            <p:nvPr/>
          </p:nvCxnSpPr>
          <p:spPr>
            <a:xfrm flipH="1">
              <a:off x="13191" y="2582"/>
              <a:ext cx="30" cy="6979"/>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4" name="直接连接符 563"/>
            <p:cNvCxnSpPr/>
            <p:nvPr/>
          </p:nvCxnSpPr>
          <p:spPr>
            <a:xfrm>
              <a:off x="12438" y="8310"/>
              <a:ext cx="0" cy="525"/>
            </a:xfrm>
            <a:prstGeom prst="line">
              <a:avLst/>
            </a:prstGeom>
            <a:ln w="635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6" name="Rectangle 15"/>
            <p:cNvSpPr>
              <a:spLocks noChangeArrowheads="1"/>
            </p:cNvSpPr>
            <p:nvPr/>
          </p:nvSpPr>
          <p:spPr bwMode="auto">
            <a:xfrm>
              <a:off x="11931" y="8848"/>
              <a:ext cx="1061" cy="354"/>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损益报表</a:t>
              </a:r>
              <a:endParaRPr lang="zh-CN" altLang="en-US" sz="700" kern="0" dirty="0">
                <a:solidFill>
                  <a:srgbClr val="0070C0"/>
                </a:solidFill>
                <a:latin typeface="微软雅黑" panose="020B0503020204020204" charset="-122"/>
                <a:ea typeface="微软雅黑" panose="020B0503020204020204" charset="-122"/>
              </a:endParaRPr>
            </a:p>
          </p:txBody>
        </p:sp>
        <p:cxnSp>
          <p:nvCxnSpPr>
            <p:cNvPr id="567" name="直接连接符 566"/>
            <p:cNvCxnSpPr/>
            <p:nvPr/>
          </p:nvCxnSpPr>
          <p:spPr>
            <a:xfrm>
              <a:off x="13954" y="9201"/>
              <a:ext cx="0" cy="416"/>
            </a:xfrm>
            <a:prstGeom prst="line">
              <a:avLst/>
            </a:prstGeom>
            <a:ln w="635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68" name="组合 567"/>
            <p:cNvGrpSpPr/>
            <p:nvPr/>
          </p:nvGrpSpPr>
          <p:grpSpPr>
            <a:xfrm>
              <a:off x="13222" y="2852"/>
              <a:ext cx="616" cy="531"/>
              <a:chOff x="1156213" y="1107037"/>
              <a:chExt cx="311140" cy="268224"/>
            </a:xfrm>
            <a:solidFill>
              <a:srgbClr val="05B0F0"/>
            </a:solidFill>
          </p:grpSpPr>
          <p:sp>
            <p:nvSpPr>
              <p:cNvPr id="569" name="六边形 568"/>
              <p:cNvSpPr/>
              <p:nvPr/>
            </p:nvSpPr>
            <p:spPr>
              <a:xfrm>
                <a:off x="1156213" y="1107037"/>
                <a:ext cx="311140" cy="26822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charset="-122"/>
                  <a:ea typeface="微软雅黑" panose="020B0503020204020204" charset="-122"/>
                </a:endParaRPr>
              </a:p>
            </p:txBody>
          </p:sp>
          <p:sp>
            <p:nvSpPr>
              <p:cNvPr id="570" name="TextBox 569"/>
              <p:cNvSpPr txBox="1"/>
              <p:nvPr/>
            </p:nvSpPr>
            <p:spPr>
              <a:xfrm>
                <a:off x="1156644" y="1150030"/>
                <a:ext cx="310275" cy="173294"/>
              </a:xfrm>
              <a:prstGeom prst="rect">
                <a:avLst/>
              </a:prstGeom>
            </p:spPr>
            <p:txBody>
              <a:bodyPr wrap="square" rtlCol="0">
                <a:spAutoFit/>
              </a:bodyPr>
              <a:lstStyle>
                <a:defPPr>
                  <a:defRPr lang="zh-CN"/>
                </a:defPPr>
                <a:lvl1pPr algn="ctr">
                  <a:defRPr sz="800">
                    <a:solidFill>
                      <a:schemeClr val="bg1"/>
                    </a:solidFill>
                    <a:latin typeface="微软雅黑" panose="020B0503020204020204" charset="-122"/>
                    <a:ea typeface="微软雅黑" panose="020B0503020204020204" charset="-122"/>
                  </a:defRPr>
                </a:lvl1pPr>
              </a:lstStyle>
              <a:p>
                <a:r>
                  <a:rPr lang="zh-CN" altLang="en-US" sz="700" dirty="0"/>
                  <a:t>开始</a:t>
                </a:r>
                <a:endParaRPr lang="zh-CN" altLang="en-US" sz="700" dirty="0"/>
              </a:p>
            </p:txBody>
          </p:sp>
        </p:grpSp>
        <p:sp>
          <p:nvSpPr>
            <p:cNvPr id="573" name="TextBox 572"/>
            <p:cNvSpPr txBox="1"/>
            <p:nvPr/>
          </p:nvSpPr>
          <p:spPr>
            <a:xfrm>
              <a:off x="14159" y="2052"/>
              <a:ext cx="1388" cy="423"/>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处置与报废</a:t>
              </a:r>
              <a:endParaRPr lang="zh-CN" altLang="en-US" sz="1000" dirty="0">
                <a:solidFill>
                  <a:schemeClr val="bg1"/>
                </a:solidFill>
                <a:latin typeface="微软雅黑" panose="020B0503020204020204" charset="-122"/>
                <a:ea typeface="微软雅黑" panose="020B0503020204020204" charset="-122"/>
              </a:endParaRPr>
            </a:p>
          </p:txBody>
        </p:sp>
        <p:sp>
          <p:nvSpPr>
            <p:cNvPr id="163" name="Rectangle 15"/>
            <p:cNvSpPr>
              <a:spLocks noChangeArrowheads="1"/>
            </p:cNvSpPr>
            <p:nvPr/>
          </p:nvSpPr>
          <p:spPr bwMode="auto">
            <a:xfrm>
              <a:off x="13459" y="3667"/>
              <a:ext cx="978" cy="354"/>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调拨申请</a:t>
              </a:r>
              <a:endParaRPr lang="zh-CN" altLang="en-US" sz="700" kern="0" dirty="0">
                <a:solidFill>
                  <a:srgbClr val="0070C0"/>
                </a:solidFill>
                <a:latin typeface="微软雅黑" panose="020B0503020204020204" charset="-122"/>
                <a:ea typeface="微软雅黑" panose="020B0503020204020204" charset="-122"/>
              </a:endParaRPr>
            </a:p>
          </p:txBody>
        </p:sp>
        <p:cxnSp>
          <p:nvCxnSpPr>
            <p:cNvPr id="187" name="肘形连接符 186"/>
            <p:cNvCxnSpPr>
              <a:stCxn id="569" idx="4"/>
              <a:endCxn id="229" idx="0"/>
            </p:cNvCxnSpPr>
            <p:nvPr/>
          </p:nvCxnSpPr>
          <p:spPr>
            <a:xfrm rot="16200000" flipH="1">
              <a:off x="14411" y="1796"/>
              <a:ext cx="41" cy="2153"/>
            </a:xfrm>
            <a:prstGeom prst="bentConnector3">
              <a:avLst>
                <a:gd name="adj1" fmla="val -875191"/>
              </a:avLst>
            </a:prstGeom>
            <a:ln w="635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1" name="六边形 200"/>
            <p:cNvSpPr/>
            <p:nvPr/>
          </p:nvSpPr>
          <p:spPr>
            <a:xfrm>
              <a:off x="13616" y="7751"/>
              <a:ext cx="616" cy="531"/>
            </a:xfrm>
            <a:prstGeom prst="hexagon">
              <a:avLst/>
            </a:prstGeom>
            <a:solidFill>
              <a:srgbClr val="05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anose="020B0503020204020204" charset="-122"/>
                <a:ea typeface="微软雅黑" panose="020B0503020204020204" charset="-122"/>
              </a:endParaRPr>
            </a:p>
          </p:txBody>
        </p:sp>
        <p:sp>
          <p:nvSpPr>
            <p:cNvPr id="202" name="TextBox 201"/>
            <p:cNvSpPr txBox="1"/>
            <p:nvPr/>
          </p:nvSpPr>
          <p:spPr>
            <a:xfrm>
              <a:off x="13617" y="7750"/>
              <a:ext cx="608" cy="529"/>
            </a:xfrm>
            <a:prstGeom prst="rect">
              <a:avLst/>
            </a:prstGeom>
            <a:noFill/>
            <a:ln>
              <a:noFill/>
            </a:ln>
          </p:spPr>
          <p:txBody>
            <a:bodyPr wrap="square" rtlCol="0">
              <a:spAutoFit/>
            </a:bodyPr>
            <a:lstStyle/>
            <a:p>
              <a:r>
                <a:rPr lang="zh-CN" altLang="en-US" sz="700" dirty="0">
                  <a:solidFill>
                    <a:schemeClr val="bg1"/>
                  </a:solidFill>
                  <a:latin typeface="微软雅黑" panose="020B0503020204020204" charset="-122"/>
                  <a:ea typeface="微软雅黑" panose="020B0503020204020204" charset="-122"/>
                </a:rPr>
                <a:t>冲减</a:t>
              </a:r>
              <a:endParaRPr lang="en-US" altLang="zh-CN" sz="700" dirty="0">
                <a:solidFill>
                  <a:schemeClr val="bg1"/>
                </a:solidFill>
                <a:latin typeface="微软雅黑" panose="020B0503020204020204" charset="-122"/>
                <a:ea typeface="微软雅黑" panose="020B0503020204020204" charset="-122"/>
              </a:endParaRPr>
            </a:p>
            <a:p>
              <a:r>
                <a:rPr lang="zh-CN" altLang="en-US" sz="700" dirty="0">
                  <a:solidFill>
                    <a:schemeClr val="bg1"/>
                  </a:solidFill>
                  <a:latin typeface="微软雅黑" panose="020B0503020204020204" charset="-122"/>
                  <a:ea typeface="微软雅黑" panose="020B0503020204020204" charset="-122"/>
                </a:rPr>
                <a:t>原值</a:t>
              </a:r>
              <a:endParaRPr lang="zh-CN" altLang="en-US" sz="700" dirty="0">
                <a:solidFill>
                  <a:schemeClr val="bg1"/>
                </a:solidFill>
                <a:latin typeface="微软雅黑" panose="020B0503020204020204" charset="-122"/>
                <a:ea typeface="微软雅黑" panose="020B0503020204020204" charset="-122"/>
              </a:endParaRPr>
            </a:p>
          </p:txBody>
        </p:sp>
        <p:sp>
          <p:nvSpPr>
            <p:cNvPr id="209" name="Rectangle 15"/>
            <p:cNvSpPr>
              <a:spLocks noChangeArrowheads="1"/>
            </p:cNvSpPr>
            <p:nvPr/>
          </p:nvSpPr>
          <p:spPr bwMode="auto">
            <a:xfrm>
              <a:off x="6159" y="4382"/>
              <a:ext cx="1448" cy="354"/>
            </a:xfrm>
            <a:prstGeom prst="roundRect">
              <a:avLst>
                <a:gd name="adj" fmla="val 0"/>
              </a:avLst>
            </a:prstGeom>
            <a:solidFill>
              <a:schemeClr val="bg1"/>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cs typeface="微软雅黑" panose="020B0503020204020204" charset="-122"/>
                </a:rPr>
                <a:t>企业采购</a:t>
              </a:r>
              <a:r>
                <a:rPr lang="en-US" altLang="zh-CN" sz="700" kern="0" dirty="0">
                  <a:solidFill>
                    <a:srgbClr val="0070C0"/>
                  </a:solidFill>
                  <a:latin typeface="微软雅黑" panose="020B0503020204020204" charset="-122"/>
                  <a:ea typeface="微软雅黑" panose="020B0503020204020204" charset="-122"/>
                  <a:cs typeface="微软雅黑" panose="020B0503020204020204" charset="-122"/>
                </a:rPr>
                <a:t>-JD</a:t>
              </a:r>
              <a:endParaRPr lang="en-US" altLang="zh-CN" sz="700" kern="0" dirty="0">
                <a:solidFill>
                  <a:srgbClr val="0070C0"/>
                </a:solidFill>
                <a:latin typeface="微软雅黑" panose="020B0503020204020204" charset="-122"/>
                <a:ea typeface="微软雅黑" panose="020B0503020204020204" charset="-122"/>
                <a:cs typeface="微软雅黑" panose="020B0503020204020204" charset="-122"/>
              </a:endParaRPr>
            </a:p>
          </p:txBody>
        </p:sp>
        <p:sp>
          <p:nvSpPr>
            <p:cNvPr id="210" name="Rectangle 15"/>
            <p:cNvSpPr>
              <a:spLocks noChangeArrowheads="1"/>
            </p:cNvSpPr>
            <p:nvPr/>
          </p:nvSpPr>
          <p:spPr bwMode="auto">
            <a:xfrm>
              <a:off x="6159" y="4813"/>
              <a:ext cx="1448" cy="354"/>
            </a:xfrm>
            <a:prstGeom prst="roundRect">
              <a:avLst>
                <a:gd name="adj" fmla="val 0"/>
              </a:avLst>
            </a:prstGeom>
            <a:solidFill>
              <a:schemeClr val="bg1"/>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集中采购</a:t>
              </a:r>
              <a:endParaRPr lang="zh-CN" altLang="en-US" sz="700" kern="0" dirty="0">
                <a:solidFill>
                  <a:srgbClr val="0070C0"/>
                </a:solidFill>
                <a:latin typeface="微软雅黑" panose="020B0503020204020204" charset="-122"/>
                <a:ea typeface="微软雅黑" panose="020B0503020204020204" charset="-122"/>
              </a:endParaRPr>
            </a:p>
          </p:txBody>
        </p:sp>
        <p:sp>
          <p:nvSpPr>
            <p:cNvPr id="213" name="六边形 212"/>
            <p:cNvSpPr/>
            <p:nvPr/>
          </p:nvSpPr>
          <p:spPr>
            <a:xfrm>
              <a:off x="14572" y="7741"/>
              <a:ext cx="616" cy="531"/>
            </a:xfrm>
            <a:prstGeom prst="hexagon">
              <a:avLst/>
            </a:prstGeom>
            <a:solidFill>
              <a:srgbClr val="05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anose="020B0503020204020204" charset="-122"/>
                <a:ea typeface="微软雅黑" panose="020B0503020204020204" charset="-122"/>
              </a:endParaRPr>
            </a:p>
          </p:txBody>
        </p:sp>
        <p:sp>
          <p:nvSpPr>
            <p:cNvPr id="214" name="TextBox 213"/>
            <p:cNvSpPr txBox="1"/>
            <p:nvPr/>
          </p:nvSpPr>
          <p:spPr>
            <a:xfrm>
              <a:off x="14572" y="7740"/>
              <a:ext cx="608" cy="529"/>
            </a:xfrm>
            <a:prstGeom prst="rect">
              <a:avLst/>
            </a:prstGeom>
            <a:noFill/>
            <a:ln>
              <a:noFill/>
            </a:ln>
          </p:spPr>
          <p:txBody>
            <a:bodyPr wrap="square" rtlCol="0">
              <a:spAutoFit/>
            </a:bodyPr>
            <a:lstStyle/>
            <a:p>
              <a:r>
                <a:rPr lang="zh-CN" altLang="en-US" sz="700" dirty="0">
                  <a:solidFill>
                    <a:schemeClr val="bg1"/>
                  </a:solidFill>
                  <a:latin typeface="微软雅黑" panose="020B0503020204020204" charset="-122"/>
                  <a:ea typeface="微软雅黑" panose="020B0503020204020204" charset="-122"/>
                </a:rPr>
                <a:t>财务</a:t>
              </a:r>
              <a:endParaRPr lang="en-US" altLang="zh-CN" sz="700" dirty="0">
                <a:solidFill>
                  <a:schemeClr val="bg1"/>
                </a:solidFill>
                <a:latin typeface="微软雅黑" panose="020B0503020204020204" charset="-122"/>
                <a:ea typeface="微软雅黑" panose="020B0503020204020204" charset="-122"/>
              </a:endParaRPr>
            </a:p>
            <a:p>
              <a:r>
                <a:rPr lang="zh-CN" altLang="en-US" sz="700" dirty="0">
                  <a:solidFill>
                    <a:schemeClr val="bg1"/>
                  </a:solidFill>
                  <a:latin typeface="微软雅黑" panose="020B0503020204020204" charset="-122"/>
                  <a:ea typeface="微软雅黑" panose="020B0503020204020204" charset="-122"/>
                </a:rPr>
                <a:t>处理</a:t>
              </a:r>
              <a:endParaRPr lang="zh-CN" altLang="en-US" sz="700" dirty="0">
                <a:solidFill>
                  <a:schemeClr val="bg1"/>
                </a:solidFill>
                <a:latin typeface="微软雅黑" panose="020B0503020204020204" charset="-122"/>
                <a:ea typeface="微软雅黑" panose="020B0503020204020204" charset="-122"/>
              </a:endParaRPr>
            </a:p>
          </p:txBody>
        </p:sp>
        <p:grpSp>
          <p:nvGrpSpPr>
            <p:cNvPr id="53" name="组合 52"/>
            <p:cNvGrpSpPr/>
            <p:nvPr/>
          </p:nvGrpSpPr>
          <p:grpSpPr>
            <a:xfrm>
              <a:off x="13304" y="5451"/>
              <a:ext cx="2240" cy="354"/>
              <a:chOff x="6516216" y="2465032"/>
              <a:chExt cx="1198026" cy="178726"/>
            </a:xfrm>
          </p:grpSpPr>
          <p:sp>
            <p:nvSpPr>
              <p:cNvPr id="196" name="Rectangle 15"/>
              <p:cNvSpPr>
                <a:spLocks noChangeArrowheads="1"/>
              </p:cNvSpPr>
              <p:nvPr/>
            </p:nvSpPr>
            <p:spPr bwMode="auto">
              <a:xfrm>
                <a:off x="6516216" y="2465032"/>
                <a:ext cx="596802" cy="178726"/>
              </a:xfrm>
              <a:prstGeom prst="roundRect">
                <a:avLst>
                  <a:gd name="adj" fmla="val 0"/>
                </a:avLst>
              </a:prstGeom>
              <a:solidFill>
                <a:schemeClr val="bg1"/>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管理性审批</a:t>
                </a:r>
                <a:endParaRPr lang="zh-CN" altLang="en-US" sz="700" kern="0" dirty="0">
                  <a:solidFill>
                    <a:srgbClr val="0070C0"/>
                  </a:solidFill>
                  <a:latin typeface="微软雅黑" panose="020B0503020204020204" charset="-122"/>
                  <a:ea typeface="微软雅黑" panose="020B0503020204020204" charset="-122"/>
                </a:endParaRPr>
              </a:p>
            </p:txBody>
          </p:sp>
          <p:sp>
            <p:nvSpPr>
              <p:cNvPr id="198" name="Rectangle 15"/>
              <p:cNvSpPr>
                <a:spLocks noChangeArrowheads="1"/>
              </p:cNvSpPr>
              <p:nvPr/>
            </p:nvSpPr>
            <p:spPr bwMode="auto">
              <a:xfrm>
                <a:off x="7127456" y="2465032"/>
                <a:ext cx="586786" cy="178726"/>
              </a:xfrm>
              <a:prstGeom prst="roundRect">
                <a:avLst>
                  <a:gd name="adj" fmla="val 0"/>
                </a:avLst>
              </a:prstGeom>
              <a:solidFill>
                <a:schemeClr val="bg1"/>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经营性审批</a:t>
                </a:r>
                <a:endParaRPr lang="zh-CN" altLang="en-US" sz="700" kern="0" dirty="0">
                  <a:solidFill>
                    <a:srgbClr val="0070C0"/>
                  </a:solidFill>
                  <a:latin typeface="微软雅黑" panose="020B0503020204020204" charset="-122"/>
                  <a:ea typeface="微软雅黑" panose="020B0503020204020204" charset="-122"/>
                </a:endParaRPr>
              </a:p>
            </p:txBody>
          </p:sp>
        </p:grpSp>
        <p:grpSp>
          <p:nvGrpSpPr>
            <p:cNvPr id="50" name="组合 49"/>
            <p:cNvGrpSpPr/>
            <p:nvPr/>
          </p:nvGrpSpPr>
          <p:grpSpPr>
            <a:xfrm>
              <a:off x="14500" y="3021"/>
              <a:ext cx="2016" cy="767"/>
              <a:chOff x="7143851" y="1236718"/>
              <a:chExt cx="1018874" cy="387707"/>
            </a:xfrm>
          </p:grpSpPr>
          <p:sp>
            <p:nvSpPr>
              <p:cNvPr id="164" name="Rectangle 15"/>
              <p:cNvSpPr>
                <a:spLocks noChangeArrowheads="1"/>
              </p:cNvSpPr>
              <p:nvPr/>
            </p:nvSpPr>
            <p:spPr bwMode="auto">
              <a:xfrm>
                <a:off x="7143851" y="1445699"/>
                <a:ext cx="494381" cy="178726"/>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出售申请</a:t>
                </a:r>
                <a:endParaRPr lang="zh-CN" altLang="en-US" sz="700" kern="0" dirty="0">
                  <a:solidFill>
                    <a:srgbClr val="0070C0"/>
                  </a:solidFill>
                  <a:latin typeface="微软雅黑" panose="020B0503020204020204" charset="-122"/>
                  <a:ea typeface="微软雅黑" panose="020B0503020204020204" charset="-122"/>
                </a:endParaRPr>
              </a:p>
            </p:txBody>
          </p:sp>
          <p:sp>
            <p:nvSpPr>
              <p:cNvPr id="167" name="Rectangle 15"/>
              <p:cNvSpPr>
                <a:spLocks noChangeArrowheads="1"/>
              </p:cNvSpPr>
              <p:nvPr/>
            </p:nvSpPr>
            <p:spPr bwMode="auto">
              <a:xfrm>
                <a:off x="7668344" y="1236718"/>
                <a:ext cx="494381" cy="178726"/>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出租申请</a:t>
                </a:r>
                <a:endParaRPr lang="zh-CN" altLang="en-US" sz="700" kern="0" dirty="0">
                  <a:solidFill>
                    <a:srgbClr val="0070C0"/>
                  </a:solidFill>
                  <a:latin typeface="微软雅黑" panose="020B0503020204020204" charset="-122"/>
                  <a:ea typeface="微软雅黑" panose="020B0503020204020204" charset="-122"/>
                </a:endParaRPr>
              </a:p>
            </p:txBody>
          </p:sp>
          <p:sp>
            <p:nvSpPr>
              <p:cNvPr id="168" name="Rectangle 15"/>
              <p:cNvSpPr>
                <a:spLocks noChangeArrowheads="1"/>
              </p:cNvSpPr>
              <p:nvPr/>
            </p:nvSpPr>
            <p:spPr bwMode="auto">
              <a:xfrm>
                <a:off x="7668344" y="1445699"/>
                <a:ext cx="494381" cy="178726"/>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转增申请</a:t>
                </a:r>
                <a:endParaRPr lang="zh-CN" altLang="en-US" sz="700" kern="0" dirty="0">
                  <a:solidFill>
                    <a:srgbClr val="0070C0"/>
                  </a:solidFill>
                  <a:latin typeface="微软雅黑" panose="020B0503020204020204" charset="-122"/>
                  <a:ea typeface="微软雅黑" panose="020B0503020204020204" charset="-122"/>
                </a:endParaRPr>
              </a:p>
            </p:txBody>
          </p:sp>
          <p:sp>
            <p:nvSpPr>
              <p:cNvPr id="218" name="Rectangle 15"/>
              <p:cNvSpPr>
                <a:spLocks noChangeArrowheads="1"/>
              </p:cNvSpPr>
              <p:nvPr/>
            </p:nvSpPr>
            <p:spPr bwMode="auto">
              <a:xfrm>
                <a:off x="7143852" y="1236718"/>
                <a:ext cx="494381" cy="178726"/>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报废申请</a:t>
                </a:r>
                <a:endParaRPr lang="zh-CN" altLang="en-US" sz="700" kern="0" dirty="0">
                  <a:solidFill>
                    <a:srgbClr val="0070C0"/>
                  </a:solidFill>
                  <a:latin typeface="微软雅黑" panose="020B0503020204020204" charset="-122"/>
                  <a:ea typeface="微软雅黑" panose="020B0503020204020204" charset="-122"/>
                </a:endParaRPr>
              </a:p>
            </p:txBody>
          </p:sp>
        </p:grpSp>
        <p:sp>
          <p:nvSpPr>
            <p:cNvPr id="223" name="Rectangle 15"/>
            <p:cNvSpPr>
              <a:spLocks noChangeArrowheads="1"/>
            </p:cNvSpPr>
            <p:nvPr/>
          </p:nvSpPr>
          <p:spPr bwMode="auto">
            <a:xfrm>
              <a:off x="13312" y="8876"/>
              <a:ext cx="1276" cy="354"/>
            </a:xfrm>
            <a:prstGeom prst="roundRect">
              <a:avLst>
                <a:gd name="adj" fmla="val 0"/>
              </a:avLst>
            </a:prstGeom>
            <a:solidFill>
              <a:schemeClr val="bg1"/>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资产调拨交接</a:t>
              </a:r>
              <a:endParaRPr lang="zh-CN" altLang="en-US" sz="700" kern="0" dirty="0">
                <a:solidFill>
                  <a:srgbClr val="0070C0"/>
                </a:solidFill>
                <a:latin typeface="微软雅黑" panose="020B0503020204020204" charset="-122"/>
                <a:ea typeface="微软雅黑" panose="020B0503020204020204" charset="-122"/>
              </a:endParaRPr>
            </a:p>
          </p:txBody>
        </p:sp>
        <p:cxnSp>
          <p:nvCxnSpPr>
            <p:cNvPr id="224" name="直接连接符 223"/>
            <p:cNvCxnSpPr/>
            <p:nvPr/>
          </p:nvCxnSpPr>
          <p:spPr>
            <a:xfrm>
              <a:off x="12467" y="9201"/>
              <a:ext cx="0" cy="416"/>
            </a:xfrm>
            <a:prstGeom prst="line">
              <a:avLst/>
            </a:prstGeom>
            <a:ln w="635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5" name="直接连接符 224"/>
            <p:cNvCxnSpPr>
              <a:endCxn id="223" idx="0"/>
            </p:cNvCxnSpPr>
            <p:nvPr/>
          </p:nvCxnSpPr>
          <p:spPr>
            <a:xfrm flipH="1">
              <a:off x="13950" y="8334"/>
              <a:ext cx="4" cy="543"/>
            </a:xfrm>
            <a:prstGeom prst="line">
              <a:avLst/>
            </a:prstGeom>
            <a:ln w="635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7" name="Rectangle 15"/>
            <p:cNvSpPr>
              <a:spLocks noChangeArrowheads="1"/>
            </p:cNvSpPr>
            <p:nvPr/>
          </p:nvSpPr>
          <p:spPr bwMode="auto">
            <a:xfrm>
              <a:off x="14444" y="6748"/>
              <a:ext cx="1161" cy="354"/>
            </a:xfrm>
            <a:prstGeom prst="roundRect">
              <a:avLst>
                <a:gd name="adj" fmla="val 0"/>
              </a:avLst>
            </a:prstGeom>
            <a:solidFill>
              <a:schemeClr val="bg1"/>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复核审批</a:t>
              </a:r>
              <a:endParaRPr lang="zh-CN" altLang="en-US" sz="700" kern="0" dirty="0">
                <a:solidFill>
                  <a:srgbClr val="0070C0"/>
                </a:solidFill>
                <a:latin typeface="微软雅黑" panose="020B0503020204020204" charset="-122"/>
                <a:ea typeface="微软雅黑" panose="020B0503020204020204" charset="-122"/>
              </a:endParaRPr>
            </a:p>
          </p:txBody>
        </p:sp>
        <p:sp>
          <p:nvSpPr>
            <p:cNvPr id="211" name="Rectangle 15"/>
            <p:cNvSpPr>
              <a:spLocks noChangeArrowheads="1"/>
            </p:cNvSpPr>
            <p:nvPr/>
          </p:nvSpPr>
          <p:spPr bwMode="auto">
            <a:xfrm>
              <a:off x="13304" y="6031"/>
              <a:ext cx="2340" cy="354"/>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资产信息维护</a:t>
              </a:r>
              <a:endParaRPr lang="zh-CN" altLang="en-US" sz="700" kern="0" dirty="0">
                <a:solidFill>
                  <a:srgbClr val="0070C0"/>
                </a:solidFill>
                <a:latin typeface="微软雅黑" panose="020B0503020204020204" charset="-122"/>
                <a:ea typeface="微软雅黑" panose="020B0503020204020204" charset="-122"/>
              </a:endParaRPr>
            </a:p>
          </p:txBody>
        </p:sp>
        <p:grpSp>
          <p:nvGrpSpPr>
            <p:cNvPr id="241" name="组合 240"/>
            <p:cNvGrpSpPr/>
            <p:nvPr/>
          </p:nvGrpSpPr>
          <p:grpSpPr>
            <a:xfrm>
              <a:off x="15656" y="4335"/>
              <a:ext cx="1100" cy="1719"/>
              <a:chOff x="-797884" y="486009"/>
              <a:chExt cx="620123" cy="968924"/>
            </a:xfrm>
          </p:grpSpPr>
          <p:sp>
            <p:nvSpPr>
              <p:cNvPr id="242" name="Rectangle 15"/>
              <p:cNvSpPr>
                <a:spLocks noChangeArrowheads="1"/>
              </p:cNvSpPr>
              <p:nvPr/>
            </p:nvSpPr>
            <p:spPr bwMode="auto">
              <a:xfrm>
                <a:off x="-797884" y="486009"/>
                <a:ext cx="620123" cy="178726"/>
              </a:xfrm>
              <a:prstGeom prst="roundRect">
                <a:avLst>
                  <a:gd name="adj" fmla="val 0"/>
                </a:avLst>
              </a:prstGeom>
              <a:solidFill>
                <a:schemeClr val="bg1">
                  <a:lumMod val="65000"/>
                </a:schemeClr>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500" kern="0" dirty="0">
                    <a:solidFill>
                      <a:schemeClr val="bg1"/>
                    </a:solidFill>
                    <a:latin typeface="微软雅黑" panose="020B0503020204020204" charset="-122"/>
                    <a:ea typeface="微软雅黑" panose="020B0503020204020204" charset="-122"/>
                  </a:rPr>
                  <a:t>合同系统</a:t>
                </a:r>
                <a:endParaRPr lang="zh-CN" altLang="en-US" sz="500" kern="0" dirty="0">
                  <a:solidFill>
                    <a:schemeClr val="bg1"/>
                  </a:solidFill>
                  <a:latin typeface="微软雅黑" panose="020B0503020204020204" charset="-122"/>
                  <a:ea typeface="微软雅黑" panose="020B0503020204020204" charset="-122"/>
                </a:endParaRPr>
              </a:p>
            </p:txBody>
          </p:sp>
          <p:sp>
            <p:nvSpPr>
              <p:cNvPr id="243" name="矩形 242"/>
              <p:cNvSpPr/>
              <p:nvPr/>
            </p:nvSpPr>
            <p:spPr>
              <a:xfrm>
                <a:off x="-797884" y="664733"/>
                <a:ext cx="620123" cy="777757"/>
              </a:xfrm>
              <a:prstGeom prst="rect">
                <a:avLst/>
              </a:prstGeom>
              <a:noFill/>
              <a:ln w="635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charset="-122"/>
                  <a:ea typeface="微软雅黑" panose="020B0503020204020204" charset="-122"/>
                </a:endParaRPr>
              </a:p>
            </p:txBody>
          </p:sp>
          <p:sp>
            <p:nvSpPr>
              <p:cNvPr id="244" name="Rectangle 15"/>
              <p:cNvSpPr>
                <a:spLocks noChangeArrowheads="1"/>
              </p:cNvSpPr>
              <p:nvPr/>
            </p:nvSpPr>
            <p:spPr bwMode="auto">
              <a:xfrm>
                <a:off x="-753871" y="914776"/>
                <a:ext cx="528164" cy="178726"/>
              </a:xfrm>
              <a:prstGeom prst="roundRect">
                <a:avLst/>
              </a:prstGeom>
              <a:solidFill>
                <a:schemeClr val="bg1">
                  <a:lumMod val="65000"/>
                </a:schemeClr>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500" kern="0" dirty="0">
                    <a:solidFill>
                      <a:schemeClr val="bg1"/>
                    </a:solidFill>
                    <a:latin typeface="微软雅黑" panose="020B0503020204020204" charset="-122"/>
                    <a:ea typeface="微软雅黑" panose="020B0503020204020204" charset="-122"/>
                  </a:rPr>
                  <a:t>财务收款</a:t>
                </a:r>
                <a:endParaRPr lang="zh-CN" altLang="en-US" sz="500" kern="0" dirty="0">
                  <a:solidFill>
                    <a:schemeClr val="bg1"/>
                  </a:solidFill>
                  <a:latin typeface="微软雅黑" panose="020B0503020204020204" charset="-122"/>
                  <a:ea typeface="微软雅黑" panose="020B0503020204020204" charset="-122"/>
                </a:endParaRPr>
              </a:p>
            </p:txBody>
          </p:sp>
          <p:sp>
            <p:nvSpPr>
              <p:cNvPr id="245" name="Rectangle 15"/>
              <p:cNvSpPr>
                <a:spLocks noChangeArrowheads="1"/>
              </p:cNvSpPr>
              <p:nvPr/>
            </p:nvSpPr>
            <p:spPr bwMode="auto">
              <a:xfrm>
                <a:off x="-753871" y="1123418"/>
                <a:ext cx="528164" cy="178726"/>
              </a:xfrm>
              <a:prstGeom prst="roundRect">
                <a:avLst/>
              </a:prstGeom>
              <a:solidFill>
                <a:schemeClr val="bg1">
                  <a:lumMod val="65000"/>
                </a:schemeClr>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500" kern="0" dirty="0">
                    <a:solidFill>
                      <a:schemeClr val="bg1"/>
                    </a:solidFill>
                    <a:latin typeface="微软雅黑" panose="020B0503020204020204" charset="-122"/>
                    <a:ea typeface="微软雅黑" panose="020B0503020204020204" charset="-122"/>
                  </a:rPr>
                  <a:t>合同档案</a:t>
                </a:r>
                <a:endParaRPr lang="zh-CN" altLang="en-US" sz="500" kern="0" dirty="0">
                  <a:solidFill>
                    <a:schemeClr val="bg1"/>
                  </a:solidFill>
                  <a:latin typeface="微软雅黑" panose="020B0503020204020204" charset="-122"/>
                  <a:ea typeface="微软雅黑" panose="020B0503020204020204" charset="-122"/>
                </a:endParaRPr>
              </a:p>
            </p:txBody>
          </p:sp>
          <p:sp>
            <p:nvSpPr>
              <p:cNvPr id="247" name="TextBox 246"/>
              <p:cNvSpPr txBox="1"/>
              <p:nvPr/>
            </p:nvSpPr>
            <p:spPr>
              <a:xfrm>
                <a:off x="-630590" y="1216615"/>
                <a:ext cx="266330" cy="238318"/>
              </a:xfrm>
              <a:prstGeom prst="rect">
                <a:avLst/>
              </a:prstGeom>
              <a:noFill/>
            </p:spPr>
            <p:txBody>
              <a:bodyPr wrap="square" rtlCol="0">
                <a:spAutoFit/>
              </a:bodyPr>
              <a:lstStyle/>
              <a:p>
                <a:r>
                  <a:rPr lang="en-US" altLang="zh-CN" sz="1000" dirty="0">
                    <a:latin typeface="微软雅黑" panose="020B0503020204020204" charset="-122"/>
                    <a:ea typeface="微软雅黑" panose="020B0503020204020204" charset="-122"/>
                    <a:cs typeface="微软雅黑" panose="020B0503020204020204" charset="-122"/>
                  </a:rPr>
                  <a:t>…</a:t>
                </a:r>
                <a:endParaRPr lang="en-US" altLang="zh-CN" sz="1000" dirty="0">
                  <a:latin typeface="微软雅黑" panose="020B0503020204020204" charset="-122"/>
                  <a:ea typeface="微软雅黑" panose="020B0503020204020204" charset="-122"/>
                  <a:cs typeface="微软雅黑" panose="020B0503020204020204" charset="-122"/>
                </a:endParaRPr>
              </a:p>
            </p:txBody>
          </p:sp>
          <p:sp>
            <p:nvSpPr>
              <p:cNvPr id="248" name="Rectangle 15"/>
              <p:cNvSpPr>
                <a:spLocks noChangeArrowheads="1"/>
              </p:cNvSpPr>
              <p:nvPr/>
            </p:nvSpPr>
            <p:spPr bwMode="auto">
              <a:xfrm>
                <a:off x="-753871" y="699674"/>
                <a:ext cx="528164" cy="178726"/>
              </a:xfrm>
              <a:prstGeom prst="roundRect">
                <a:avLst/>
              </a:prstGeom>
              <a:solidFill>
                <a:schemeClr val="bg1">
                  <a:lumMod val="65000"/>
                </a:schemeClr>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500" kern="0" dirty="0">
                    <a:solidFill>
                      <a:schemeClr val="bg1"/>
                    </a:solidFill>
                    <a:latin typeface="微软雅黑" panose="020B0503020204020204" charset="-122"/>
                    <a:ea typeface="微软雅黑" panose="020B0503020204020204" charset="-122"/>
                  </a:rPr>
                  <a:t>合同审批</a:t>
                </a:r>
                <a:endParaRPr lang="zh-CN" altLang="en-US" sz="500" kern="0" dirty="0">
                  <a:solidFill>
                    <a:schemeClr val="bg1"/>
                  </a:solidFill>
                  <a:latin typeface="微软雅黑" panose="020B0503020204020204" charset="-122"/>
                  <a:ea typeface="微软雅黑" panose="020B0503020204020204" charset="-122"/>
                </a:endParaRPr>
              </a:p>
            </p:txBody>
          </p:sp>
        </p:grpSp>
        <p:cxnSp>
          <p:nvCxnSpPr>
            <p:cNvPr id="250" name="肘形连接符 249"/>
            <p:cNvCxnSpPr>
              <a:stCxn id="167" idx="3"/>
            </p:cNvCxnSpPr>
            <p:nvPr/>
          </p:nvCxnSpPr>
          <p:spPr>
            <a:xfrm flipH="1">
              <a:off x="16261" y="3197"/>
              <a:ext cx="254" cy="1068"/>
            </a:xfrm>
            <a:prstGeom prst="bentConnector4">
              <a:avLst>
                <a:gd name="adj1" fmla="val -43466"/>
                <a:gd name="adj2" fmla="val 75212"/>
              </a:avLst>
            </a:prstGeom>
            <a:ln w="635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7" name="肘形连接符 256"/>
            <p:cNvCxnSpPr>
              <a:endCxn id="242" idx="1"/>
            </p:cNvCxnSpPr>
            <p:nvPr/>
          </p:nvCxnSpPr>
          <p:spPr>
            <a:xfrm rot="16200000" flipH="1">
              <a:off x="14973" y="3810"/>
              <a:ext cx="706" cy="661"/>
            </a:xfrm>
            <a:prstGeom prst="bentConnector2">
              <a:avLst/>
            </a:prstGeom>
            <a:ln w="635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2" name="直接连接符 261"/>
            <p:cNvCxnSpPr/>
            <p:nvPr/>
          </p:nvCxnSpPr>
          <p:spPr>
            <a:xfrm flipH="1">
              <a:off x="16867" y="2582"/>
              <a:ext cx="30" cy="6979"/>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7" name="TextBox 266"/>
            <p:cNvSpPr txBox="1"/>
            <p:nvPr/>
          </p:nvSpPr>
          <p:spPr>
            <a:xfrm>
              <a:off x="17133" y="2052"/>
              <a:ext cx="728" cy="423"/>
            </a:xfrm>
            <a:prstGeom prst="rect">
              <a:avLst/>
            </a:prstGeom>
            <a:noFill/>
          </p:spPr>
          <p:txBody>
            <a:bodyPr wrap="square" rtlCol="0">
              <a:spAutoFit/>
            </a:bodyPr>
            <a:lstStyle/>
            <a:p>
              <a:r>
                <a:rPr lang="zh-CN" altLang="en-US" sz="1000" dirty="0">
                  <a:solidFill>
                    <a:schemeClr val="bg1"/>
                  </a:solidFill>
                  <a:latin typeface="微软雅黑" panose="020B0503020204020204" charset="-122"/>
                  <a:ea typeface="微软雅黑" panose="020B0503020204020204" charset="-122"/>
                </a:rPr>
                <a:t>评估</a:t>
              </a:r>
              <a:endParaRPr lang="zh-CN" altLang="en-US" sz="1000" dirty="0">
                <a:solidFill>
                  <a:schemeClr val="bg1"/>
                </a:solidFill>
                <a:latin typeface="微软雅黑" panose="020B0503020204020204" charset="-122"/>
                <a:ea typeface="微软雅黑" panose="020B0503020204020204" charset="-122"/>
              </a:endParaRPr>
            </a:p>
          </p:txBody>
        </p:sp>
        <p:grpSp>
          <p:nvGrpSpPr>
            <p:cNvPr id="268" name="组合 267"/>
            <p:cNvGrpSpPr/>
            <p:nvPr/>
          </p:nvGrpSpPr>
          <p:grpSpPr>
            <a:xfrm>
              <a:off x="17252" y="2670"/>
              <a:ext cx="616" cy="531"/>
              <a:chOff x="1156213" y="1107037"/>
              <a:chExt cx="311140" cy="268224"/>
            </a:xfrm>
            <a:solidFill>
              <a:srgbClr val="05B0F0"/>
            </a:solidFill>
          </p:grpSpPr>
          <p:sp>
            <p:nvSpPr>
              <p:cNvPr id="269" name="六边形 268"/>
              <p:cNvSpPr/>
              <p:nvPr/>
            </p:nvSpPr>
            <p:spPr>
              <a:xfrm>
                <a:off x="1156213" y="1107037"/>
                <a:ext cx="311140" cy="268224"/>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charset="-122"/>
                  <a:ea typeface="微软雅黑" panose="020B0503020204020204" charset="-122"/>
                </a:endParaRPr>
              </a:p>
            </p:txBody>
          </p:sp>
          <p:sp>
            <p:nvSpPr>
              <p:cNvPr id="270" name="TextBox 269"/>
              <p:cNvSpPr txBox="1"/>
              <p:nvPr/>
            </p:nvSpPr>
            <p:spPr>
              <a:xfrm>
                <a:off x="1156644" y="1150030"/>
                <a:ext cx="310275" cy="173294"/>
              </a:xfrm>
              <a:prstGeom prst="rect">
                <a:avLst/>
              </a:prstGeom>
            </p:spPr>
            <p:txBody>
              <a:bodyPr wrap="square" rtlCol="0">
                <a:spAutoFit/>
              </a:bodyPr>
              <a:lstStyle>
                <a:defPPr>
                  <a:defRPr lang="zh-CN"/>
                </a:defPPr>
                <a:lvl1pPr algn="ctr">
                  <a:defRPr sz="800">
                    <a:solidFill>
                      <a:schemeClr val="bg1"/>
                    </a:solidFill>
                    <a:latin typeface="微软雅黑" panose="020B0503020204020204" charset="-122"/>
                    <a:ea typeface="微软雅黑" panose="020B0503020204020204" charset="-122"/>
                  </a:defRPr>
                </a:lvl1pPr>
              </a:lstStyle>
              <a:p>
                <a:r>
                  <a:rPr lang="zh-CN" altLang="en-US" sz="700" dirty="0"/>
                  <a:t>开始</a:t>
                </a:r>
                <a:endParaRPr lang="zh-CN" altLang="en-US" sz="700" dirty="0"/>
              </a:p>
            </p:txBody>
          </p:sp>
        </p:grpSp>
        <p:grpSp>
          <p:nvGrpSpPr>
            <p:cNvPr id="79" name="组合 78"/>
            <p:cNvGrpSpPr/>
            <p:nvPr/>
          </p:nvGrpSpPr>
          <p:grpSpPr>
            <a:xfrm>
              <a:off x="16971" y="3408"/>
              <a:ext cx="1196" cy="354"/>
              <a:chOff x="8358465" y="1563638"/>
              <a:chExt cx="604307" cy="178726"/>
            </a:xfrm>
          </p:grpSpPr>
          <p:sp>
            <p:nvSpPr>
              <p:cNvPr id="279" name="Rectangle 15"/>
              <p:cNvSpPr>
                <a:spLocks noChangeArrowheads="1"/>
              </p:cNvSpPr>
              <p:nvPr/>
            </p:nvSpPr>
            <p:spPr bwMode="auto">
              <a:xfrm>
                <a:off x="8358465" y="1563638"/>
                <a:ext cx="594092" cy="178726"/>
              </a:xfrm>
              <a:prstGeom prst="roundRect">
                <a:avLst/>
              </a:prstGeom>
              <a:solidFill>
                <a:schemeClr val="bg1">
                  <a:lumMod val="95000"/>
                </a:schemeClr>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endParaRPr lang="zh-CN" altLang="en-US" sz="500" kern="0" dirty="0">
                  <a:solidFill>
                    <a:schemeClr val="tx1">
                      <a:lumMod val="85000"/>
                      <a:lumOff val="15000"/>
                    </a:schemeClr>
                  </a:solidFill>
                  <a:latin typeface="微软雅黑" panose="020B0503020204020204" charset="-122"/>
                  <a:ea typeface="微软雅黑" panose="020B0503020204020204" charset="-122"/>
                </a:endParaRPr>
              </a:p>
            </p:txBody>
          </p:sp>
          <p:sp>
            <p:nvSpPr>
              <p:cNvPr id="78" name="矩形 77"/>
              <p:cNvSpPr/>
              <p:nvPr/>
            </p:nvSpPr>
            <p:spPr>
              <a:xfrm>
                <a:off x="8387130" y="1566381"/>
                <a:ext cx="575642" cy="146719"/>
              </a:xfrm>
              <a:prstGeom prst="rect">
                <a:avLst/>
              </a:prstGeom>
            </p:spPr>
            <p:txBody>
              <a:bodyPr wrap="square">
                <a:spAutoFit/>
              </a:bodyPr>
              <a:lstStyle/>
              <a:p>
                <a:pPr algn="ctr" defTabSz="914400" eaLnBrk="0" hangingPunct="0">
                  <a:spcBef>
                    <a:spcPct val="20000"/>
                  </a:spcBef>
                  <a:defRPr/>
                </a:pPr>
                <a:r>
                  <a:rPr lang="zh-CN" altLang="en-US" sz="500" kern="0" dirty="0">
                    <a:solidFill>
                      <a:schemeClr val="tx1">
                        <a:lumMod val="85000"/>
                        <a:lumOff val="15000"/>
                      </a:schemeClr>
                    </a:solidFill>
                    <a:latin typeface="微软雅黑" panose="020B0503020204020204" charset="-122"/>
                    <a:ea typeface="微软雅黑" panose="020B0503020204020204" charset="-122"/>
                  </a:rPr>
                  <a:t>资产评估（流）</a:t>
                </a:r>
                <a:endParaRPr lang="zh-CN" altLang="en-US" sz="500" kern="0"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282" name="组合 281"/>
            <p:cNvGrpSpPr/>
            <p:nvPr/>
          </p:nvGrpSpPr>
          <p:grpSpPr>
            <a:xfrm>
              <a:off x="16971" y="3810"/>
              <a:ext cx="1196" cy="354"/>
              <a:chOff x="8358465" y="1563638"/>
              <a:chExt cx="604307" cy="178726"/>
            </a:xfrm>
          </p:grpSpPr>
          <p:sp>
            <p:nvSpPr>
              <p:cNvPr id="283" name="Rectangle 15"/>
              <p:cNvSpPr>
                <a:spLocks noChangeArrowheads="1"/>
              </p:cNvSpPr>
              <p:nvPr/>
            </p:nvSpPr>
            <p:spPr bwMode="auto">
              <a:xfrm>
                <a:off x="8358465" y="1563638"/>
                <a:ext cx="594092" cy="178726"/>
              </a:xfrm>
              <a:prstGeom prst="roundRect">
                <a:avLst/>
              </a:prstGeom>
              <a:solidFill>
                <a:schemeClr val="bg1">
                  <a:lumMod val="95000"/>
                </a:schemeClr>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endParaRPr lang="zh-CN" altLang="en-US" sz="500" kern="0" dirty="0">
                  <a:solidFill>
                    <a:schemeClr val="tx1">
                      <a:lumMod val="85000"/>
                      <a:lumOff val="15000"/>
                    </a:schemeClr>
                  </a:solidFill>
                  <a:latin typeface="微软雅黑" panose="020B0503020204020204" charset="-122"/>
                  <a:ea typeface="微软雅黑" panose="020B0503020204020204" charset="-122"/>
                </a:endParaRPr>
              </a:p>
            </p:txBody>
          </p:sp>
          <p:sp>
            <p:nvSpPr>
              <p:cNvPr id="284" name="矩形 283"/>
              <p:cNvSpPr/>
              <p:nvPr/>
            </p:nvSpPr>
            <p:spPr>
              <a:xfrm>
                <a:off x="8387130" y="1566381"/>
                <a:ext cx="575642" cy="146719"/>
              </a:xfrm>
              <a:prstGeom prst="rect">
                <a:avLst/>
              </a:prstGeom>
            </p:spPr>
            <p:txBody>
              <a:bodyPr wrap="square">
                <a:spAutoFit/>
              </a:bodyPr>
              <a:lstStyle/>
              <a:p>
                <a:pPr algn="ctr" defTabSz="914400" eaLnBrk="0" hangingPunct="0">
                  <a:spcBef>
                    <a:spcPct val="20000"/>
                  </a:spcBef>
                  <a:defRPr/>
                </a:pPr>
                <a:r>
                  <a:rPr lang="zh-CN" altLang="en-US" sz="500" kern="0" dirty="0">
                    <a:solidFill>
                      <a:schemeClr val="tx1">
                        <a:lumMod val="85000"/>
                        <a:lumOff val="15000"/>
                      </a:schemeClr>
                    </a:solidFill>
                    <a:latin typeface="微软雅黑" panose="020B0503020204020204" charset="-122"/>
                    <a:ea typeface="微软雅黑" panose="020B0503020204020204" charset="-122"/>
                  </a:rPr>
                  <a:t>资产收益（流）</a:t>
                </a:r>
                <a:endParaRPr lang="zh-CN" altLang="en-US" sz="500" kern="0" dirty="0">
                  <a:solidFill>
                    <a:schemeClr val="tx1">
                      <a:lumMod val="85000"/>
                      <a:lumOff val="15000"/>
                    </a:schemeClr>
                  </a:solidFill>
                  <a:latin typeface="微软雅黑" panose="020B0503020204020204" charset="-122"/>
                  <a:ea typeface="微软雅黑" panose="020B0503020204020204" charset="-122"/>
                </a:endParaRPr>
              </a:p>
            </p:txBody>
          </p:sp>
        </p:grpSp>
        <p:sp>
          <p:nvSpPr>
            <p:cNvPr id="289" name="Rectangle 15"/>
            <p:cNvSpPr>
              <a:spLocks noChangeArrowheads="1"/>
            </p:cNvSpPr>
            <p:nvPr/>
          </p:nvSpPr>
          <p:spPr bwMode="auto">
            <a:xfrm>
              <a:off x="14701" y="8876"/>
              <a:ext cx="1554" cy="354"/>
            </a:xfrm>
            <a:prstGeom prst="roundRect">
              <a:avLst/>
            </a:prstGeom>
            <a:solidFill>
              <a:schemeClr val="accent1">
                <a:lumMod val="20000"/>
                <a:lumOff val="80000"/>
              </a:schemeClr>
            </a:solidFill>
            <a:ln w="6350" cap="flat" cmpd="sng" algn="ctr">
              <a:solidFill>
                <a:srgbClr val="0070C0"/>
              </a:solid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rgbClr val="0070C0"/>
                  </a:solidFill>
                  <a:latin typeface="微软雅黑" panose="020B0503020204020204" charset="-122"/>
                  <a:ea typeface="微软雅黑" panose="020B0503020204020204" charset="-122"/>
                </a:rPr>
                <a:t>资产处置报表</a:t>
              </a:r>
              <a:endParaRPr lang="zh-CN" altLang="en-US" sz="700" kern="0" dirty="0">
                <a:solidFill>
                  <a:srgbClr val="0070C0"/>
                </a:solidFill>
                <a:latin typeface="微软雅黑" panose="020B0503020204020204" charset="-122"/>
                <a:ea typeface="微软雅黑" panose="020B0503020204020204" charset="-122"/>
              </a:endParaRPr>
            </a:p>
          </p:txBody>
        </p:sp>
        <p:cxnSp>
          <p:nvCxnSpPr>
            <p:cNvPr id="290" name="肘形连接符 289"/>
            <p:cNvCxnSpPr>
              <a:stCxn id="214" idx="2"/>
              <a:endCxn id="289" idx="0"/>
            </p:cNvCxnSpPr>
            <p:nvPr/>
          </p:nvCxnSpPr>
          <p:spPr>
            <a:xfrm rot="5400000" flipV="1">
              <a:off x="14873" y="8271"/>
              <a:ext cx="607" cy="603"/>
            </a:xfrm>
            <a:prstGeom prst="bentConnector3">
              <a:avLst>
                <a:gd name="adj1" fmla="val 49910"/>
              </a:avLst>
            </a:prstGeom>
            <a:ln w="635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3" name="直接连接符 292"/>
            <p:cNvCxnSpPr/>
            <p:nvPr/>
          </p:nvCxnSpPr>
          <p:spPr>
            <a:xfrm>
              <a:off x="15478" y="9201"/>
              <a:ext cx="0" cy="416"/>
            </a:xfrm>
            <a:prstGeom prst="line">
              <a:avLst/>
            </a:prstGeom>
            <a:ln w="635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5" name="Rectangle 15"/>
            <p:cNvSpPr>
              <a:spLocks noChangeArrowheads="1"/>
            </p:cNvSpPr>
            <p:nvPr/>
          </p:nvSpPr>
          <p:spPr bwMode="auto">
            <a:xfrm>
              <a:off x="16971" y="5042"/>
              <a:ext cx="1176" cy="354"/>
            </a:xfrm>
            <a:prstGeom prst="roundRect">
              <a:avLst/>
            </a:prstGeom>
            <a:solidFill>
              <a:schemeClr val="bg1">
                <a:lumMod val="95000"/>
              </a:schemeClr>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chemeClr val="tx1">
                      <a:lumMod val="85000"/>
                      <a:lumOff val="15000"/>
                    </a:schemeClr>
                  </a:solidFill>
                  <a:latin typeface="微软雅黑" panose="020B0503020204020204" charset="-122"/>
                  <a:ea typeface="微软雅黑" panose="020B0503020204020204" charset="-122"/>
                </a:rPr>
                <a:t>汇总审核</a:t>
              </a:r>
              <a:endParaRPr lang="zh-CN" altLang="en-US" sz="700" kern="0" dirty="0">
                <a:solidFill>
                  <a:schemeClr val="tx1">
                    <a:lumMod val="85000"/>
                    <a:lumOff val="15000"/>
                  </a:schemeClr>
                </a:solidFill>
                <a:latin typeface="微软雅黑" panose="020B0503020204020204" charset="-122"/>
                <a:ea typeface="微软雅黑" panose="020B0503020204020204" charset="-122"/>
              </a:endParaRPr>
            </a:p>
          </p:txBody>
        </p:sp>
        <p:sp>
          <p:nvSpPr>
            <p:cNvPr id="297" name="Rectangle 15"/>
            <p:cNvSpPr>
              <a:spLocks noChangeArrowheads="1"/>
            </p:cNvSpPr>
            <p:nvPr/>
          </p:nvSpPr>
          <p:spPr bwMode="auto">
            <a:xfrm>
              <a:off x="16971" y="5534"/>
              <a:ext cx="1176" cy="354"/>
            </a:xfrm>
            <a:prstGeom prst="roundRect">
              <a:avLst/>
            </a:prstGeom>
            <a:solidFill>
              <a:schemeClr val="bg1">
                <a:lumMod val="95000"/>
              </a:schemeClr>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chemeClr val="tx1">
                      <a:lumMod val="85000"/>
                      <a:lumOff val="15000"/>
                    </a:schemeClr>
                  </a:solidFill>
                  <a:latin typeface="微软雅黑" panose="020B0503020204020204" charset="-122"/>
                  <a:ea typeface="微软雅黑" panose="020B0503020204020204" charset="-122"/>
                </a:rPr>
                <a:t>系统登记</a:t>
              </a:r>
              <a:endParaRPr lang="zh-CN" altLang="en-US" sz="700" kern="0" dirty="0">
                <a:solidFill>
                  <a:schemeClr val="tx1">
                    <a:lumMod val="85000"/>
                    <a:lumOff val="15000"/>
                  </a:schemeClr>
                </a:solidFill>
                <a:latin typeface="微软雅黑" panose="020B0503020204020204" charset="-122"/>
                <a:ea typeface="微软雅黑" panose="020B0503020204020204" charset="-122"/>
              </a:endParaRPr>
            </a:p>
          </p:txBody>
        </p:sp>
        <p:sp>
          <p:nvSpPr>
            <p:cNvPr id="298" name="Rectangle 15"/>
            <p:cNvSpPr>
              <a:spLocks noChangeArrowheads="1"/>
            </p:cNvSpPr>
            <p:nvPr/>
          </p:nvSpPr>
          <p:spPr bwMode="auto">
            <a:xfrm>
              <a:off x="16971" y="6022"/>
              <a:ext cx="1176" cy="354"/>
            </a:xfrm>
            <a:prstGeom prst="roundRect">
              <a:avLst/>
            </a:prstGeom>
            <a:solidFill>
              <a:schemeClr val="bg1">
                <a:lumMod val="95000"/>
              </a:schemeClr>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chemeClr val="tx1">
                      <a:lumMod val="85000"/>
                      <a:lumOff val="15000"/>
                    </a:schemeClr>
                  </a:solidFill>
                  <a:latin typeface="微软雅黑" panose="020B0503020204020204" charset="-122"/>
                  <a:ea typeface="微软雅黑" panose="020B0503020204020204" charset="-122"/>
                </a:rPr>
                <a:t>汇总申报</a:t>
              </a:r>
              <a:endParaRPr lang="zh-CN" altLang="en-US" sz="700" kern="0" dirty="0">
                <a:solidFill>
                  <a:schemeClr val="tx1">
                    <a:lumMod val="85000"/>
                    <a:lumOff val="15000"/>
                  </a:schemeClr>
                </a:solidFill>
                <a:latin typeface="微软雅黑" panose="020B0503020204020204" charset="-122"/>
                <a:ea typeface="微软雅黑" panose="020B0503020204020204" charset="-122"/>
              </a:endParaRPr>
            </a:p>
          </p:txBody>
        </p:sp>
        <p:sp>
          <p:nvSpPr>
            <p:cNvPr id="299" name="Rectangle 15"/>
            <p:cNvSpPr>
              <a:spLocks noChangeArrowheads="1"/>
            </p:cNvSpPr>
            <p:nvPr/>
          </p:nvSpPr>
          <p:spPr bwMode="auto">
            <a:xfrm>
              <a:off x="16971" y="6726"/>
              <a:ext cx="1176" cy="354"/>
            </a:xfrm>
            <a:prstGeom prst="roundRect">
              <a:avLst/>
            </a:prstGeom>
            <a:solidFill>
              <a:schemeClr val="bg1">
                <a:lumMod val="95000"/>
              </a:schemeClr>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chemeClr val="tx1">
                      <a:lumMod val="85000"/>
                      <a:lumOff val="15000"/>
                    </a:schemeClr>
                  </a:solidFill>
                  <a:latin typeface="微软雅黑" panose="020B0503020204020204" charset="-122"/>
                  <a:ea typeface="微软雅黑" panose="020B0503020204020204" charset="-122"/>
                </a:rPr>
                <a:t>审核</a:t>
              </a:r>
              <a:endParaRPr lang="zh-CN" altLang="en-US" sz="700" kern="0" dirty="0">
                <a:solidFill>
                  <a:schemeClr val="tx1">
                    <a:lumMod val="85000"/>
                    <a:lumOff val="15000"/>
                  </a:schemeClr>
                </a:solidFill>
                <a:latin typeface="微软雅黑" panose="020B0503020204020204" charset="-122"/>
                <a:ea typeface="微软雅黑" panose="020B0503020204020204" charset="-122"/>
              </a:endParaRPr>
            </a:p>
          </p:txBody>
        </p:sp>
        <p:sp>
          <p:nvSpPr>
            <p:cNvPr id="301" name="六边形 300"/>
            <p:cNvSpPr/>
            <p:nvPr/>
          </p:nvSpPr>
          <p:spPr>
            <a:xfrm>
              <a:off x="17215" y="7746"/>
              <a:ext cx="616" cy="531"/>
            </a:xfrm>
            <a:prstGeom prst="hexagon">
              <a:avLst/>
            </a:prstGeom>
            <a:solidFill>
              <a:srgbClr val="05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anose="020B0503020204020204" charset="-122"/>
                <a:ea typeface="微软雅黑" panose="020B0503020204020204" charset="-122"/>
              </a:endParaRPr>
            </a:p>
          </p:txBody>
        </p:sp>
        <p:sp>
          <p:nvSpPr>
            <p:cNvPr id="304" name="TextBox 303"/>
            <p:cNvSpPr txBox="1"/>
            <p:nvPr/>
          </p:nvSpPr>
          <p:spPr>
            <a:xfrm>
              <a:off x="17215" y="7745"/>
              <a:ext cx="608" cy="529"/>
            </a:xfrm>
            <a:prstGeom prst="rect">
              <a:avLst/>
            </a:prstGeom>
            <a:noFill/>
            <a:ln>
              <a:noFill/>
            </a:ln>
          </p:spPr>
          <p:txBody>
            <a:bodyPr wrap="square" rtlCol="0">
              <a:spAutoFit/>
            </a:bodyPr>
            <a:lstStyle/>
            <a:p>
              <a:r>
                <a:rPr lang="zh-CN" altLang="en-US" sz="700" dirty="0">
                  <a:solidFill>
                    <a:schemeClr val="bg1"/>
                  </a:solidFill>
                  <a:latin typeface="微软雅黑" panose="020B0503020204020204" charset="-122"/>
                  <a:ea typeface="微软雅黑" panose="020B0503020204020204" charset="-122"/>
                </a:rPr>
                <a:t>财务</a:t>
              </a:r>
              <a:endParaRPr lang="en-US" altLang="zh-CN" sz="700" dirty="0">
                <a:solidFill>
                  <a:schemeClr val="bg1"/>
                </a:solidFill>
                <a:latin typeface="微软雅黑" panose="020B0503020204020204" charset="-122"/>
                <a:ea typeface="微软雅黑" panose="020B0503020204020204" charset="-122"/>
              </a:endParaRPr>
            </a:p>
            <a:p>
              <a:r>
                <a:rPr lang="zh-CN" altLang="en-US" sz="700" dirty="0">
                  <a:solidFill>
                    <a:schemeClr val="bg1"/>
                  </a:solidFill>
                  <a:latin typeface="微软雅黑" panose="020B0503020204020204" charset="-122"/>
                  <a:ea typeface="微软雅黑" panose="020B0503020204020204" charset="-122"/>
                </a:rPr>
                <a:t>处理</a:t>
              </a:r>
              <a:endParaRPr lang="zh-CN" altLang="en-US" sz="700" dirty="0">
                <a:solidFill>
                  <a:schemeClr val="bg1"/>
                </a:solidFill>
                <a:latin typeface="微软雅黑" panose="020B0503020204020204" charset="-122"/>
                <a:ea typeface="微软雅黑" panose="020B0503020204020204" charset="-122"/>
              </a:endParaRPr>
            </a:p>
          </p:txBody>
        </p:sp>
        <p:sp>
          <p:nvSpPr>
            <p:cNvPr id="312" name="Rectangle 15"/>
            <p:cNvSpPr>
              <a:spLocks noChangeArrowheads="1"/>
            </p:cNvSpPr>
            <p:nvPr/>
          </p:nvSpPr>
          <p:spPr bwMode="auto">
            <a:xfrm>
              <a:off x="16971" y="8891"/>
              <a:ext cx="1176" cy="354"/>
            </a:xfrm>
            <a:prstGeom prst="roundRect">
              <a:avLst/>
            </a:prstGeom>
            <a:solidFill>
              <a:schemeClr val="bg1">
                <a:lumMod val="95000"/>
              </a:schemeClr>
            </a:solidFill>
            <a:ln w="6350" cap="flat" cmpd="sng" algn="ctr">
              <a:noFill/>
              <a:prstDash val="solid"/>
              <a:miter lim="800000"/>
            </a:ln>
            <a:effectLst/>
          </p:spPr>
          <p:txBody>
            <a:bodyPr lIns="71988" tIns="71988" rIns="71988" bIns="71988" anchor="ctr"/>
            <a:lstStyle/>
            <a:p>
              <a:pPr algn="ctr" defTabSz="914400" eaLnBrk="0" hangingPunct="0">
                <a:spcBef>
                  <a:spcPct val="20000"/>
                </a:spcBef>
                <a:defRPr/>
              </a:pPr>
              <a:r>
                <a:rPr lang="zh-CN" altLang="en-US" sz="700" kern="0" dirty="0">
                  <a:solidFill>
                    <a:schemeClr val="tx1">
                      <a:lumMod val="85000"/>
                      <a:lumOff val="15000"/>
                    </a:schemeClr>
                  </a:solidFill>
                  <a:latin typeface="微软雅黑" panose="020B0503020204020204" charset="-122"/>
                  <a:ea typeface="微软雅黑" panose="020B0503020204020204" charset="-122"/>
                </a:rPr>
                <a:t>效益评估表</a:t>
              </a:r>
              <a:endParaRPr lang="zh-CN" altLang="en-US" sz="700" kern="0" dirty="0">
                <a:solidFill>
                  <a:schemeClr val="tx1">
                    <a:lumMod val="85000"/>
                    <a:lumOff val="15000"/>
                  </a:schemeClr>
                </a:solidFill>
                <a:latin typeface="微软雅黑" panose="020B0503020204020204" charset="-122"/>
                <a:ea typeface="微软雅黑" panose="020B0503020204020204" charset="-122"/>
              </a:endParaRPr>
            </a:p>
          </p:txBody>
        </p:sp>
        <p:cxnSp>
          <p:nvCxnSpPr>
            <p:cNvPr id="222" name="直接连接符 221"/>
            <p:cNvCxnSpPr/>
            <p:nvPr/>
          </p:nvCxnSpPr>
          <p:spPr>
            <a:xfrm flipV="1">
              <a:off x="8350" y="4073"/>
              <a:ext cx="0" cy="1857"/>
            </a:xfrm>
            <a:prstGeom prst="line">
              <a:avLst/>
            </a:prstGeom>
            <a:ln w="6350">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0" name="直接连接符 276"/>
            <p:cNvCxnSpPr/>
            <p:nvPr/>
          </p:nvCxnSpPr>
          <p:spPr>
            <a:xfrm>
              <a:off x="1029" y="2052"/>
              <a:ext cx="0" cy="7601"/>
            </a:xfrm>
            <a:prstGeom prst="line">
              <a:avLst/>
            </a:prstGeom>
            <a:l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4" name="文本占位符 3"/>
          <p:cNvSpPr>
            <a:spLocks noGrp="1"/>
          </p:cNvSpPr>
          <p:nvPr>
            <p:ph type="body" sz="quarter" idx="13"/>
          </p:nvPr>
        </p:nvSpPr>
        <p:spPr/>
        <p:txBody>
          <a:bodyPr vert="horz" lIns="90000" tIns="46800" rIns="90000" bIns="46800" rtlCol="0">
            <a:noAutofit/>
          </a:bodyPr>
          <a:lstStyle/>
          <a:p>
            <a:r>
              <a:rPr lang="zh-CN" altLang="en-US" sz="2800" spc="0">
                <a:latin typeface="+mn-ea"/>
                <a:ea typeface="+mn-ea"/>
                <a:sym typeface="+mn-ea"/>
              </a:rPr>
              <a:t>资产精细化管理场景</a:t>
            </a:r>
            <a:endParaRPr lang="zh-CN" altLang="en-US" sz="2800" spc="0">
              <a:latin typeface="+mn-ea"/>
              <a:ea typeface="+mn-ea"/>
              <a:sym typeface="+mn-e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矩形 66"/>
          <p:cNvSpPr/>
          <p:nvPr/>
        </p:nvSpPr>
        <p:spPr>
          <a:xfrm rot="5400000">
            <a:off x="4903951" y="-2751300"/>
            <a:ext cx="2384098" cy="12192000"/>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pic>
        <p:nvPicPr>
          <p:cNvPr id="127" name="图片 126"/>
          <p:cNvPicPr>
            <a:picLocks noChangeAspect="1"/>
          </p:cNvPicPr>
          <p:nvPr/>
        </p:nvPicPr>
        <p:blipFill rotWithShape="1">
          <a:blip r:embed="rId1" cstate="hqprint">
            <a:alphaModFix amt="12000"/>
          </a:blip>
          <a:srcRect/>
          <a:stretch>
            <a:fillRect/>
          </a:stretch>
        </p:blipFill>
        <p:spPr>
          <a:xfrm>
            <a:off x="-4" y="2152652"/>
            <a:ext cx="12192000" cy="2384098"/>
          </a:xfrm>
          <a:prstGeom prst="rect">
            <a:avLst/>
          </a:prstGeom>
        </p:spPr>
      </p:pic>
      <p:sp>
        <p:nvSpPr>
          <p:cNvPr id="125" name="矩形 124"/>
          <p:cNvSpPr/>
          <p:nvPr/>
        </p:nvSpPr>
        <p:spPr>
          <a:xfrm>
            <a:off x="545184" y="2690065"/>
            <a:ext cx="3974344" cy="1309269"/>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en-US" altLang="zh-CN" sz="7200" b="1" spc="300">
                <a:gradFill>
                  <a:gsLst>
                    <a:gs pos="41000">
                      <a:srgbClr val="FFFFFF"/>
                    </a:gs>
                    <a:gs pos="96000">
                      <a:srgbClr val="FFFFFF">
                        <a:lumMod val="85000"/>
                      </a:srgbClr>
                    </a:gs>
                  </a:gsLst>
                  <a:lin ang="5400000" scaled="0"/>
                </a:gradFill>
                <a:latin typeface="Arial" panose="020B0604020202020204" pitchFamily="34" charset="0"/>
                <a:ea typeface="微软雅黑" panose="020B0503020204020204" charset="-122"/>
              </a:rPr>
              <a:t>9</a:t>
            </a:r>
            <a:endParaRPr kumimoji="0" lang="zh-CN" altLang="en-US" sz="7200" b="1" i="0" u="none" strike="noStrike" kern="1200" cap="none" spc="300" normalizeH="0" baseline="0" noProof="0" dirty="0">
              <a:ln>
                <a:noFill/>
              </a:ln>
              <a:gradFill>
                <a:gsLst>
                  <a:gs pos="41000">
                    <a:srgbClr val="FFFFFF"/>
                  </a:gs>
                  <a:gs pos="96000">
                    <a:srgbClr val="FFFFFF">
                      <a:lumMod val="85000"/>
                    </a:srgbClr>
                  </a:gs>
                </a:gsLst>
                <a:lin ang="5400000" scaled="0"/>
              </a:gradFill>
              <a:effectLst/>
              <a:uLnTx/>
              <a:uFillTx/>
              <a:latin typeface="Arial" panose="020B0604020202020204" pitchFamily="34" charset="0"/>
              <a:ea typeface="微软雅黑" panose="020B0503020204020204" charset="-122"/>
              <a:cs typeface="+mn-cs"/>
            </a:endParaRPr>
          </a:p>
        </p:txBody>
      </p:sp>
      <p:sp>
        <p:nvSpPr>
          <p:cNvPr id="126" name="矩形 125"/>
          <p:cNvSpPr/>
          <p:nvPr/>
        </p:nvSpPr>
        <p:spPr>
          <a:xfrm>
            <a:off x="6701492" y="3011146"/>
            <a:ext cx="2236510"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rPr>
              <a:t>设备管理</a:t>
            </a:r>
            <a:endParaRPr kumimoji="0" lang="en-US" altLang="zh-CN" sz="4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464185" y="1010920"/>
            <a:ext cx="11262995" cy="5408295"/>
            <a:chOff x="464185" y="1010920"/>
            <a:chExt cx="11262995" cy="5408295"/>
          </a:xfrm>
        </p:grpSpPr>
        <p:grpSp>
          <p:nvGrpSpPr>
            <p:cNvPr id="15" name="组合 14"/>
            <p:cNvGrpSpPr/>
            <p:nvPr/>
          </p:nvGrpSpPr>
          <p:grpSpPr>
            <a:xfrm>
              <a:off x="478790" y="1010920"/>
              <a:ext cx="11248390" cy="487680"/>
              <a:chOff x="478948" y="1318161"/>
              <a:chExt cx="11248696" cy="487646"/>
            </a:xfrm>
          </p:grpSpPr>
          <p:sp>
            <p:nvSpPr>
              <p:cNvPr id="147" name="圆角矩形 86"/>
              <p:cNvSpPr/>
              <p:nvPr/>
            </p:nvSpPr>
            <p:spPr>
              <a:xfrm>
                <a:off x="478948" y="1318161"/>
                <a:ext cx="11248696" cy="487646"/>
              </a:xfrm>
              <a:prstGeom prst="roundRect">
                <a:avLst>
                  <a:gd name="adj" fmla="val 9452"/>
                </a:avLst>
              </a:prstGeom>
              <a:noFill/>
              <a:ln w="9525">
                <a:solidFill>
                  <a:srgbClr val="305EB6"/>
                </a:solidFill>
                <a:prstDash val="dash"/>
              </a:ln>
            </p:spPr>
            <p:txBody>
              <a:bodyPr rtlCol="0" anchor="ctr">
                <a:noAutofit/>
              </a:bodyPr>
              <a:lstStyle/>
              <a:p>
                <a:pPr algn="ctr">
                  <a:lnSpc>
                    <a:spcPct val="150000"/>
                  </a:lnSpc>
                  <a:defRPr/>
                </a:pPr>
                <a:endParaRPr lang="zh-CN" altLang="en-US" sz="1200" kern="0" dirty="0">
                  <a:solidFill>
                    <a:prstClr val="black"/>
                  </a:solidFill>
                  <a:latin typeface="汉仪粗简黑简" panose="00020600040101010101" pitchFamily="18" charset="-122"/>
                  <a:ea typeface="汉仪粗简黑简" panose="00020600040101010101" pitchFamily="18" charset="-122"/>
                </a:endParaRPr>
              </a:p>
            </p:txBody>
          </p:sp>
          <p:sp>
            <p:nvSpPr>
              <p:cNvPr id="169" name="矩形 168"/>
              <p:cNvSpPr/>
              <p:nvPr/>
            </p:nvSpPr>
            <p:spPr>
              <a:xfrm>
                <a:off x="695921" y="1462503"/>
                <a:ext cx="863944" cy="244306"/>
              </a:xfrm>
              <a:prstGeom prst="rect">
                <a:avLst/>
              </a:prstGeom>
              <a:noFill/>
              <a:ln w="19050">
                <a:noFill/>
              </a:ln>
            </p:spPr>
            <p:txBody>
              <a:bodyPr wrap="square" lIns="0" tIns="0" rIns="0" bIns="0" rtlCol="0" anchor="ctr" anchorCtr="0">
                <a:noAutofit/>
              </a:bodyPr>
              <a:lstStyle/>
              <a:p>
                <a:r>
                  <a:rPr kumimoji="1" lang="zh-CN" altLang="en-US" sz="1400" b="1" dirty="0">
                    <a:solidFill>
                      <a:srgbClr val="305EB6"/>
                    </a:solidFill>
                    <a:latin typeface="汉仪粗简黑简" panose="00020600040101010101" pitchFamily="18" charset="-122"/>
                    <a:ea typeface="汉仪粗简黑简" panose="00020600040101010101" pitchFamily="18" charset="-122"/>
                  </a:rPr>
                  <a:t>展示层</a:t>
                </a:r>
                <a:endParaRPr kumimoji="1" lang="zh-CN" altLang="en-US" sz="1400" b="1" dirty="0">
                  <a:solidFill>
                    <a:srgbClr val="305EB6"/>
                  </a:solidFill>
                  <a:latin typeface="汉仪粗简黑简" panose="00020600040101010101" pitchFamily="18" charset="-122"/>
                  <a:ea typeface="汉仪粗简黑简" panose="00020600040101010101" pitchFamily="18" charset="-122"/>
                </a:endParaRPr>
              </a:p>
            </p:txBody>
          </p:sp>
          <p:sp>
            <p:nvSpPr>
              <p:cNvPr id="174" name="圆角矩形 87"/>
              <p:cNvSpPr/>
              <p:nvPr/>
            </p:nvSpPr>
            <p:spPr>
              <a:xfrm>
                <a:off x="1736479" y="1439577"/>
                <a:ext cx="1908000" cy="282956"/>
              </a:xfrm>
              <a:prstGeom prst="roundRect">
                <a:avLst>
                  <a:gd name="adj" fmla="val 9452"/>
                </a:avLst>
              </a:prstGeom>
              <a:solidFill>
                <a:srgbClr val="305EB6"/>
              </a:solidFill>
              <a:ln w="19050" cap="flat" cmpd="sng" algn="ctr">
                <a:noFill/>
                <a:prstDash val="solid"/>
              </a:ln>
              <a:effectLst/>
            </p:spPr>
            <p:txBody>
              <a:bodyPr vertOverflow="overflow" horzOverflow="overflow" vert="horz" wrap="square" lIns="30596" tIns="29142" rIns="30596" bIns="29142" numCol="1" spcCol="0" rtlCol="0" fromWordArt="0" anchor="ctr" anchorCtr="0" forceAA="0" compatLnSpc="1">
                <a:noAutofit/>
              </a:bodyPr>
              <a:lstStyle/>
              <a:p>
                <a:pPr algn="ctr">
                  <a:defRPr/>
                </a:pPr>
                <a:r>
                  <a:rPr kumimoji="1" lang="zh-CN" altLang="en-US" sz="1000" kern="0" dirty="0">
                    <a:solidFill>
                      <a:prstClr val="white"/>
                    </a:solidFill>
                    <a:latin typeface="汉仪粗简黑简" panose="00020600040101010101" pitchFamily="18" charset="-122"/>
                    <a:ea typeface="汉仪粗简黑简" panose="00020600040101010101" pitchFamily="18" charset="-122"/>
                  </a:rPr>
                  <a:t>分管领导门户</a:t>
                </a:r>
                <a:endParaRPr kumimoji="1" lang="zh-CN" altLang="en-US" sz="1000" kern="0" dirty="0">
                  <a:solidFill>
                    <a:prstClr val="white"/>
                  </a:solidFill>
                  <a:latin typeface="汉仪粗简黑简" panose="00020600040101010101" pitchFamily="18" charset="-122"/>
                  <a:ea typeface="汉仪粗简黑简" panose="00020600040101010101" pitchFamily="18" charset="-122"/>
                </a:endParaRPr>
              </a:p>
            </p:txBody>
          </p:sp>
          <p:sp>
            <p:nvSpPr>
              <p:cNvPr id="175" name="圆角矩形 88"/>
              <p:cNvSpPr/>
              <p:nvPr/>
            </p:nvSpPr>
            <p:spPr>
              <a:xfrm>
                <a:off x="3717190" y="1439577"/>
                <a:ext cx="1908000" cy="282956"/>
              </a:xfrm>
              <a:prstGeom prst="roundRect">
                <a:avLst>
                  <a:gd name="adj" fmla="val 9452"/>
                </a:avLst>
              </a:prstGeom>
              <a:solidFill>
                <a:srgbClr val="305EB6"/>
              </a:solidFill>
              <a:ln w="19050" cap="flat" cmpd="sng" algn="ctr">
                <a:noFill/>
                <a:prstDash val="solid"/>
              </a:ln>
              <a:effectLst/>
            </p:spPr>
            <p:txBody>
              <a:bodyPr vertOverflow="overflow" horzOverflow="overflow" vert="horz" wrap="square" lIns="30596" tIns="29142" rIns="30596" bIns="29142" numCol="1" spcCol="0" rtlCol="0" fromWordArt="0" anchor="ctr" anchorCtr="0" forceAA="0" compatLnSpc="1">
                <a:noAutofit/>
              </a:bodyPr>
              <a:lstStyle/>
              <a:p>
                <a:pPr algn="ctr"/>
                <a:r>
                  <a:rPr kumimoji="1" lang="zh-CN" altLang="en-US" sz="1000" kern="0" dirty="0">
                    <a:solidFill>
                      <a:prstClr val="white"/>
                    </a:solidFill>
                    <a:latin typeface="汉仪粗简黑简" panose="00020600040101010101" pitchFamily="18" charset="-122"/>
                    <a:ea typeface="汉仪粗简黑简" panose="00020600040101010101" pitchFamily="18" charset="-122"/>
                  </a:rPr>
                  <a:t>设备管理者门户</a:t>
                </a:r>
                <a:endParaRPr kumimoji="1" lang="zh-CN" altLang="en-US" sz="1000" kern="0" dirty="0">
                  <a:solidFill>
                    <a:prstClr val="white"/>
                  </a:solidFill>
                  <a:latin typeface="汉仪粗简黑简" panose="00020600040101010101" pitchFamily="18" charset="-122"/>
                  <a:ea typeface="汉仪粗简黑简" panose="00020600040101010101" pitchFamily="18" charset="-122"/>
                </a:endParaRPr>
              </a:p>
            </p:txBody>
          </p:sp>
          <p:sp>
            <p:nvSpPr>
              <p:cNvPr id="177" name="圆角矩形 89"/>
              <p:cNvSpPr/>
              <p:nvPr/>
            </p:nvSpPr>
            <p:spPr>
              <a:xfrm>
                <a:off x="5697901" y="1439577"/>
                <a:ext cx="1908000" cy="282956"/>
              </a:xfrm>
              <a:prstGeom prst="roundRect">
                <a:avLst>
                  <a:gd name="adj" fmla="val 9452"/>
                </a:avLst>
              </a:prstGeom>
              <a:solidFill>
                <a:srgbClr val="305EB6"/>
              </a:solidFill>
              <a:ln w="19050" cap="flat" cmpd="sng" algn="ctr">
                <a:noFill/>
                <a:prstDash val="solid"/>
              </a:ln>
              <a:effectLst/>
            </p:spPr>
            <p:txBody>
              <a:bodyPr vertOverflow="overflow" horzOverflow="overflow" vert="horz" wrap="square" lIns="30596" tIns="29142" rIns="30596" bIns="29142" numCol="1" spcCol="0" rtlCol="0" fromWordArt="0" anchor="ctr" anchorCtr="0" forceAA="0" compatLnSpc="1">
                <a:noAutofit/>
              </a:bodyPr>
              <a:lstStyle/>
              <a:p>
                <a:pPr algn="ctr">
                  <a:defRPr/>
                </a:pPr>
                <a:r>
                  <a:rPr kumimoji="1" lang="zh-CN" altLang="en-US" sz="1000" kern="0" dirty="0">
                    <a:solidFill>
                      <a:prstClr val="white"/>
                    </a:solidFill>
                    <a:latin typeface="汉仪粗简黑简" panose="00020600040101010101" pitchFamily="18" charset="-122"/>
                    <a:ea typeface="汉仪粗简黑简" panose="00020600040101010101" pitchFamily="18" charset="-122"/>
                  </a:rPr>
                  <a:t>设备运行监控</a:t>
                </a:r>
                <a:endParaRPr kumimoji="1" lang="zh-CN" altLang="en-US" sz="1000" kern="0" dirty="0">
                  <a:solidFill>
                    <a:prstClr val="white"/>
                  </a:solidFill>
                  <a:latin typeface="汉仪粗简黑简" panose="00020600040101010101" pitchFamily="18" charset="-122"/>
                  <a:ea typeface="汉仪粗简黑简" panose="00020600040101010101" pitchFamily="18" charset="-122"/>
                </a:endParaRPr>
              </a:p>
            </p:txBody>
          </p:sp>
          <p:sp>
            <p:nvSpPr>
              <p:cNvPr id="178" name="圆角矩形 90"/>
              <p:cNvSpPr/>
              <p:nvPr/>
            </p:nvSpPr>
            <p:spPr>
              <a:xfrm>
                <a:off x="7678612" y="1439577"/>
                <a:ext cx="1908000" cy="282956"/>
              </a:xfrm>
              <a:prstGeom prst="roundRect">
                <a:avLst>
                  <a:gd name="adj" fmla="val 9452"/>
                </a:avLst>
              </a:prstGeom>
              <a:solidFill>
                <a:srgbClr val="305EB6"/>
              </a:solidFill>
              <a:ln w="19050" cap="flat" cmpd="sng" algn="ctr">
                <a:noFill/>
                <a:prstDash val="solid"/>
              </a:ln>
              <a:effectLst/>
            </p:spPr>
            <p:txBody>
              <a:bodyPr vertOverflow="overflow" horzOverflow="overflow" vert="horz" wrap="square" lIns="30596" tIns="29142" rIns="30596" bIns="29142" numCol="1" spcCol="0" rtlCol="0" fromWordArt="0" anchor="ctr" anchorCtr="0" forceAA="0" compatLnSpc="1">
                <a:noAutofit/>
              </a:bodyPr>
              <a:lstStyle/>
              <a:p>
                <a:pPr algn="ctr"/>
                <a:r>
                  <a:rPr kumimoji="1" lang="zh-CN" altLang="en-US" sz="1000" kern="0" dirty="0">
                    <a:solidFill>
                      <a:prstClr val="white"/>
                    </a:solidFill>
                    <a:latin typeface="汉仪粗简黑简" panose="00020600040101010101" pitchFamily="18" charset="-122"/>
                    <a:ea typeface="汉仪粗简黑简" panose="00020600040101010101" pitchFamily="18" charset="-122"/>
                  </a:rPr>
                  <a:t>维修工作台</a:t>
                </a:r>
                <a:endParaRPr kumimoji="1" lang="zh-CN" altLang="en-US" sz="1000" kern="0" dirty="0">
                  <a:solidFill>
                    <a:prstClr val="white"/>
                  </a:solidFill>
                  <a:latin typeface="汉仪粗简黑简" panose="00020600040101010101" pitchFamily="18" charset="-122"/>
                  <a:ea typeface="汉仪粗简黑简" panose="00020600040101010101" pitchFamily="18" charset="-122"/>
                </a:endParaRPr>
              </a:p>
            </p:txBody>
          </p:sp>
          <p:sp>
            <p:nvSpPr>
              <p:cNvPr id="185" name="圆角矩形 90"/>
              <p:cNvSpPr/>
              <p:nvPr/>
            </p:nvSpPr>
            <p:spPr>
              <a:xfrm>
                <a:off x="9659324" y="1437853"/>
                <a:ext cx="1887284" cy="282956"/>
              </a:xfrm>
              <a:prstGeom prst="roundRect">
                <a:avLst>
                  <a:gd name="adj" fmla="val 9452"/>
                </a:avLst>
              </a:prstGeom>
              <a:solidFill>
                <a:srgbClr val="305EB6"/>
              </a:solidFill>
              <a:ln w="19050" cap="flat" cmpd="sng" algn="ctr">
                <a:noFill/>
                <a:prstDash val="solid"/>
              </a:ln>
              <a:effectLst/>
            </p:spPr>
            <p:txBody>
              <a:bodyPr vertOverflow="overflow" horzOverflow="overflow" vert="horz" wrap="square" lIns="30596" tIns="29142" rIns="30596" bIns="29142" numCol="1" spcCol="0" rtlCol="0" fromWordArt="0" anchor="ctr" anchorCtr="0" forceAA="0" compatLnSpc="1">
                <a:noAutofit/>
              </a:bodyPr>
              <a:lstStyle/>
              <a:p>
                <a:pPr algn="ctr"/>
                <a:r>
                  <a:rPr kumimoji="1" lang="en-US" altLang="zh-CN" sz="1000" kern="0" dirty="0">
                    <a:solidFill>
                      <a:prstClr val="white"/>
                    </a:solidFill>
                    <a:latin typeface="汉仪粗简黑简" panose="00020600040101010101" pitchFamily="18" charset="-122"/>
                    <a:ea typeface="汉仪粗简黑简" panose="00020600040101010101" pitchFamily="18" charset="-122"/>
                  </a:rPr>
                  <a:t>......</a:t>
                </a:r>
                <a:endParaRPr kumimoji="1" lang="en-US" altLang="zh-CN" sz="1000" kern="0" dirty="0">
                  <a:solidFill>
                    <a:prstClr val="white"/>
                  </a:solidFill>
                  <a:latin typeface="汉仪粗简黑简" panose="00020600040101010101" pitchFamily="18" charset="-122"/>
                  <a:ea typeface="汉仪粗简黑简" panose="00020600040101010101" pitchFamily="18" charset="-122"/>
                </a:endParaRPr>
              </a:p>
            </p:txBody>
          </p:sp>
        </p:grpSp>
        <p:sp>
          <p:nvSpPr>
            <p:cNvPr id="109" name="圆角矩形 100"/>
            <p:cNvSpPr/>
            <p:nvPr/>
          </p:nvSpPr>
          <p:spPr>
            <a:xfrm>
              <a:off x="464185" y="1714500"/>
              <a:ext cx="11248390" cy="3834765"/>
            </a:xfrm>
            <a:prstGeom prst="roundRect">
              <a:avLst>
                <a:gd name="adj" fmla="val 2412"/>
              </a:avLst>
            </a:prstGeom>
            <a:noFill/>
            <a:ln w="9525">
              <a:solidFill>
                <a:srgbClr val="305EB6"/>
              </a:solidFill>
              <a:prstDash val="dash"/>
            </a:ln>
          </p:spPr>
          <p:txBody>
            <a:bodyPr rtlCol="0" anchor="ctr">
              <a:noAutofit/>
            </a:bodyPr>
            <a:lstStyle/>
            <a:p>
              <a:pPr>
                <a:lnSpc>
                  <a:spcPct val="150000"/>
                </a:lnSpc>
                <a:defRPr/>
              </a:pPr>
              <a:endParaRPr lang="en-US" altLang="zh-CN" sz="1600" kern="0" dirty="0">
                <a:solidFill>
                  <a:prstClr val="black"/>
                </a:solidFill>
                <a:latin typeface="汉仪粗简黑简" panose="00020600040101010101" pitchFamily="18" charset="-122"/>
                <a:ea typeface="汉仪粗简黑简" panose="00020600040101010101" pitchFamily="18" charset="-122"/>
              </a:endParaRPr>
            </a:p>
          </p:txBody>
        </p:sp>
        <p:sp>
          <p:nvSpPr>
            <p:cNvPr id="216" name="矩形 215"/>
            <p:cNvSpPr/>
            <p:nvPr/>
          </p:nvSpPr>
          <p:spPr>
            <a:xfrm>
              <a:off x="695960" y="3387090"/>
              <a:ext cx="534670" cy="288925"/>
            </a:xfrm>
            <a:prstGeom prst="rect">
              <a:avLst/>
            </a:prstGeom>
            <a:noFill/>
            <a:ln w="19050">
              <a:noFill/>
            </a:ln>
          </p:spPr>
          <p:txBody>
            <a:bodyPr wrap="square" lIns="0" tIns="0" rIns="0" bIns="0" rtlCol="0" anchor="ctr" anchorCtr="0">
              <a:noAutofit/>
            </a:bodyPr>
            <a:lstStyle/>
            <a:p>
              <a:r>
                <a:rPr kumimoji="1" lang="zh-CN" altLang="en-US" sz="1400" b="1" dirty="0">
                  <a:solidFill>
                    <a:srgbClr val="305EB6"/>
                  </a:solidFill>
                  <a:latin typeface="汉仪粗简黑简" panose="00020600040101010101" pitchFamily="18" charset="-122"/>
                  <a:ea typeface="汉仪粗简黑简" panose="00020600040101010101" pitchFamily="18" charset="-122"/>
                </a:rPr>
                <a:t>应用层</a:t>
              </a:r>
              <a:endParaRPr kumimoji="1" lang="zh-CN" altLang="en-US" sz="1400" b="1" dirty="0">
                <a:solidFill>
                  <a:srgbClr val="305EB6"/>
                </a:solidFill>
                <a:latin typeface="汉仪粗简黑简" panose="00020600040101010101" pitchFamily="18" charset="-122"/>
                <a:ea typeface="汉仪粗简黑简" panose="00020600040101010101" pitchFamily="18" charset="-122"/>
              </a:endParaRPr>
            </a:p>
          </p:txBody>
        </p:sp>
        <p:grpSp>
          <p:nvGrpSpPr>
            <p:cNvPr id="26" name="组合 25"/>
            <p:cNvGrpSpPr/>
            <p:nvPr/>
          </p:nvGrpSpPr>
          <p:grpSpPr>
            <a:xfrm>
              <a:off x="10347325" y="1812290"/>
              <a:ext cx="1204595" cy="3451860"/>
              <a:chOff x="10347581" y="2235169"/>
              <a:chExt cx="1204787" cy="3451689"/>
            </a:xfrm>
          </p:grpSpPr>
          <p:sp>
            <p:nvSpPr>
              <p:cNvPr id="272" name="圆角矩形 2"/>
              <p:cNvSpPr/>
              <p:nvPr/>
            </p:nvSpPr>
            <p:spPr>
              <a:xfrm>
                <a:off x="10347581" y="2235169"/>
                <a:ext cx="1204787" cy="3451689"/>
              </a:xfrm>
              <a:prstGeom prst="roundRect">
                <a:avLst>
                  <a:gd name="adj" fmla="val 3380"/>
                </a:avLst>
              </a:prstGeom>
              <a:solidFill>
                <a:srgbClr val="C1C1C1">
                  <a:alpha val="20000"/>
                </a:srgbClr>
              </a:solidFill>
              <a:ln w="25400" cap="flat" cmpd="sng" algn="ctr">
                <a:noFill/>
                <a:prstDash val="solid"/>
              </a:ln>
              <a:effectLst/>
            </p:spPr>
            <p:txBody>
              <a:bodyPr rtlCol="0" anchor="ctr"/>
              <a:lstStyle/>
              <a:p>
                <a:pPr algn="ctr"/>
                <a:endParaRPr lang="zh-CN" altLang="en-US" sz="1350" kern="0" dirty="0">
                  <a:solidFill>
                    <a:srgbClr val="305EB6"/>
                  </a:solidFill>
                  <a:latin typeface="汉仪粗简黑简" panose="00020600040101010101" pitchFamily="18" charset="-122"/>
                  <a:ea typeface="汉仪粗简黑简" panose="00020600040101010101" pitchFamily="18" charset="-122"/>
                </a:endParaRPr>
              </a:p>
            </p:txBody>
          </p:sp>
          <p:sp>
            <p:nvSpPr>
              <p:cNvPr id="273" name="圆角矩形 102"/>
              <p:cNvSpPr/>
              <p:nvPr/>
            </p:nvSpPr>
            <p:spPr>
              <a:xfrm>
                <a:off x="10486402" y="2923398"/>
                <a:ext cx="921600" cy="404664"/>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需求计划</a:t>
                </a:r>
                <a:endPar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endParaRPr>
              </a:p>
            </p:txBody>
          </p:sp>
          <p:sp>
            <p:nvSpPr>
              <p:cNvPr id="274" name="圆角矩形 103"/>
              <p:cNvSpPr/>
              <p:nvPr/>
            </p:nvSpPr>
            <p:spPr>
              <a:xfrm>
                <a:off x="10486402" y="3480796"/>
                <a:ext cx="921600" cy="404664"/>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出入库</a:t>
                </a:r>
                <a:endParaRPr lang="en-US" alt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endParaRPr>
              </a:p>
            </p:txBody>
          </p:sp>
          <p:sp>
            <p:nvSpPr>
              <p:cNvPr id="275" name="圆角矩形 109"/>
              <p:cNvSpPr/>
              <p:nvPr/>
            </p:nvSpPr>
            <p:spPr>
              <a:xfrm>
                <a:off x="10486402" y="4038193"/>
                <a:ext cx="921600" cy="404664"/>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盘点</a:t>
                </a:r>
                <a:endPar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endParaRPr>
              </a:p>
            </p:txBody>
          </p:sp>
          <p:sp>
            <p:nvSpPr>
              <p:cNvPr id="276" name="圆角矩形 110"/>
              <p:cNvSpPr/>
              <p:nvPr/>
            </p:nvSpPr>
            <p:spPr>
              <a:xfrm>
                <a:off x="10486402" y="4595590"/>
                <a:ext cx="921600" cy="404664"/>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处置</a:t>
                </a:r>
                <a:endPar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endParaRPr>
              </a:p>
            </p:txBody>
          </p:sp>
          <p:sp>
            <p:nvSpPr>
              <p:cNvPr id="277" name="圆角矩形 111"/>
              <p:cNvSpPr/>
              <p:nvPr/>
            </p:nvSpPr>
            <p:spPr>
              <a:xfrm>
                <a:off x="10486402" y="5152988"/>
                <a:ext cx="921600" cy="404664"/>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库存预警</a:t>
                </a:r>
                <a:endParaRPr lang="en-US" alt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endParaRPr>
              </a:p>
            </p:txBody>
          </p:sp>
          <p:sp>
            <p:nvSpPr>
              <p:cNvPr id="278" name="矩形 277"/>
              <p:cNvSpPr/>
              <p:nvPr/>
            </p:nvSpPr>
            <p:spPr>
              <a:xfrm>
                <a:off x="10371986" y="2436968"/>
                <a:ext cx="1174622" cy="301679"/>
              </a:xfrm>
              <a:prstGeom prst="rect">
                <a:avLst/>
              </a:prstGeom>
              <a:noFill/>
              <a:ln w="19050">
                <a:noFill/>
              </a:ln>
            </p:spPr>
            <p:txBody>
              <a:bodyPr wrap="square" lIns="0" tIns="0" rIns="0" bIns="0" rtlCol="0" anchor="ctr" anchorCtr="0">
                <a:noAutofit/>
              </a:bodyPr>
              <a:lstStyle/>
              <a:p>
                <a:pPr algn="ctr">
                  <a:defRPr/>
                </a:pPr>
                <a:r>
                  <a:rPr lang="zh-CN" altLang="en-US" sz="1400" b="1" kern="0" dirty="0">
                    <a:solidFill>
                      <a:srgbClr val="305EB6"/>
                    </a:solidFill>
                    <a:latin typeface="汉仪粗简黑简" panose="00020600040101010101" pitchFamily="18" charset="-122"/>
                    <a:ea typeface="汉仪粗简黑简" panose="00020600040101010101" pitchFamily="18" charset="-122"/>
                  </a:rPr>
                  <a:t>备品备件</a:t>
                </a:r>
                <a:endParaRPr lang="zh-CN" altLang="en-US" sz="1400" b="1" kern="0" dirty="0">
                  <a:solidFill>
                    <a:srgbClr val="305EB6"/>
                  </a:solidFill>
                  <a:latin typeface="汉仪粗简黑简" panose="00020600040101010101" pitchFamily="18" charset="-122"/>
                  <a:ea typeface="汉仪粗简黑简" panose="00020600040101010101" pitchFamily="18" charset="-122"/>
                </a:endParaRPr>
              </a:p>
            </p:txBody>
          </p:sp>
        </p:grpSp>
        <p:grpSp>
          <p:nvGrpSpPr>
            <p:cNvPr id="29" name="组合 28"/>
            <p:cNvGrpSpPr/>
            <p:nvPr/>
          </p:nvGrpSpPr>
          <p:grpSpPr>
            <a:xfrm>
              <a:off x="3173095" y="1807210"/>
              <a:ext cx="1292225" cy="3628390"/>
              <a:chOff x="3181829" y="2230327"/>
              <a:chExt cx="1292137" cy="3628059"/>
            </a:xfrm>
          </p:grpSpPr>
          <p:sp>
            <p:nvSpPr>
              <p:cNvPr id="246" name="圆角矩形 2"/>
              <p:cNvSpPr/>
              <p:nvPr/>
            </p:nvSpPr>
            <p:spPr>
              <a:xfrm>
                <a:off x="3188026" y="2230327"/>
                <a:ext cx="1285875" cy="3628059"/>
              </a:xfrm>
              <a:prstGeom prst="roundRect">
                <a:avLst>
                  <a:gd name="adj" fmla="val 3380"/>
                </a:avLst>
              </a:prstGeom>
              <a:solidFill>
                <a:srgbClr val="C1C1C1">
                  <a:alpha val="20000"/>
                </a:srgbClr>
              </a:solidFill>
              <a:ln w="25400" cap="flat" cmpd="sng" algn="ctr">
                <a:noFill/>
                <a:prstDash val="solid"/>
              </a:ln>
              <a:effectLst/>
            </p:spPr>
            <p:txBody>
              <a:bodyPr rtlCol="0" anchor="ctr"/>
              <a:lstStyle/>
              <a:p>
                <a:pPr algn="ctr"/>
                <a:endParaRPr lang="zh-CN" altLang="en-US" sz="1350" kern="0" dirty="0">
                  <a:solidFill>
                    <a:prstClr val="white"/>
                  </a:solidFill>
                  <a:latin typeface="汉仪粗简黑简" panose="00020600040101010101" pitchFamily="18" charset="-122"/>
                  <a:ea typeface="汉仪粗简黑简" panose="00020600040101010101" pitchFamily="18" charset="-122"/>
                </a:endParaRPr>
              </a:p>
            </p:txBody>
          </p:sp>
          <p:sp>
            <p:nvSpPr>
              <p:cNvPr id="257" name="矩形 256"/>
              <p:cNvSpPr/>
              <p:nvPr/>
            </p:nvSpPr>
            <p:spPr>
              <a:xfrm>
                <a:off x="3181829" y="2432340"/>
                <a:ext cx="1292137" cy="277695"/>
              </a:xfrm>
              <a:prstGeom prst="rect">
                <a:avLst/>
              </a:prstGeom>
              <a:noFill/>
              <a:ln w="19050">
                <a:noFill/>
              </a:ln>
            </p:spPr>
            <p:txBody>
              <a:bodyPr wrap="square" lIns="0" tIns="0" rIns="0" bIns="0" rtlCol="0" anchor="ctr" anchorCtr="0">
                <a:noAutofit/>
              </a:bodyPr>
              <a:lstStyle/>
              <a:p>
                <a:pPr algn="ctr">
                  <a:defRPr/>
                </a:pPr>
                <a:r>
                  <a:rPr lang="zh-CN" altLang="en-US" sz="1400" b="1" kern="0" dirty="0">
                    <a:solidFill>
                      <a:srgbClr val="305EB6"/>
                    </a:solidFill>
                    <a:latin typeface="汉仪粗简黑简" panose="00020600040101010101" pitchFamily="18" charset="-122"/>
                    <a:ea typeface="汉仪粗简黑简" panose="00020600040101010101" pitchFamily="18" charset="-122"/>
                  </a:rPr>
                  <a:t>设备取得</a:t>
                </a:r>
                <a:endParaRPr lang="zh-CN" altLang="en-US" sz="1400" b="1" kern="0" dirty="0">
                  <a:solidFill>
                    <a:srgbClr val="305EB6"/>
                  </a:solidFill>
                  <a:latin typeface="汉仪粗简黑简" panose="00020600040101010101" pitchFamily="18" charset="-122"/>
                  <a:ea typeface="汉仪粗简黑简" panose="00020600040101010101" pitchFamily="18" charset="-122"/>
                </a:endParaRPr>
              </a:p>
            </p:txBody>
          </p:sp>
          <p:sp>
            <p:nvSpPr>
              <p:cNvPr id="247" name="圆角矩形 102"/>
              <p:cNvSpPr/>
              <p:nvPr/>
            </p:nvSpPr>
            <p:spPr>
              <a:xfrm>
                <a:off x="3372337" y="2917883"/>
                <a:ext cx="921600" cy="357303"/>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采购申请</a:t>
                </a:r>
                <a:endPar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endParaRPr>
              </a:p>
            </p:txBody>
          </p:sp>
          <p:sp>
            <p:nvSpPr>
              <p:cNvPr id="248" name="圆角矩形 103"/>
              <p:cNvSpPr/>
              <p:nvPr/>
            </p:nvSpPr>
            <p:spPr>
              <a:xfrm>
                <a:off x="3372337" y="3414055"/>
                <a:ext cx="921600" cy="357303"/>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验收</a:t>
                </a:r>
                <a:r>
                  <a:rPr lang="en-US" alt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a:t>
                </a:r>
                <a:r>
                  <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安装</a:t>
                </a:r>
                <a:r>
                  <a:rPr lang="en-US" alt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a:t>
                </a:r>
                <a:r>
                  <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调试</a:t>
                </a:r>
                <a:endPar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endParaRPr>
              </a:p>
            </p:txBody>
          </p:sp>
          <p:sp>
            <p:nvSpPr>
              <p:cNvPr id="253" name="圆角矩形 109"/>
              <p:cNvSpPr/>
              <p:nvPr/>
            </p:nvSpPr>
            <p:spPr>
              <a:xfrm>
                <a:off x="3372337" y="3914756"/>
                <a:ext cx="921600" cy="357303"/>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转固定资产</a:t>
                </a:r>
                <a:endParaRPr 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endParaRPr>
              </a:p>
            </p:txBody>
          </p:sp>
          <p:sp>
            <p:nvSpPr>
              <p:cNvPr id="254" name="圆角矩形 110"/>
              <p:cNvSpPr/>
              <p:nvPr/>
            </p:nvSpPr>
            <p:spPr>
              <a:xfrm>
                <a:off x="3372337" y="4411003"/>
                <a:ext cx="921600" cy="357303"/>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设备档案</a:t>
                </a:r>
                <a:endParaRPr 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endParaRPr>
              </a:p>
            </p:txBody>
          </p:sp>
          <p:sp>
            <p:nvSpPr>
              <p:cNvPr id="255" name="圆角矩形 111"/>
              <p:cNvSpPr/>
              <p:nvPr/>
            </p:nvSpPr>
            <p:spPr>
              <a:xfrm>
                <a:off x="3372337" y="4891584"/>
                <a:ext cx="921600" cy="357303"/>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设备二维码</a:t>
                </a:r>
                <a:r>
                  <a:rPr lang="en-US" alt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a:t>
                </a:r>
                <a:r>
                  <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打印</a:t>
                </a:r>
                <a:endPar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endParaRPr>
              </a:p>
            </p:txBody>
          </p:sp>
        </p:grpSp>
        <p:grpSp>
          <p:nvGrpSpPr>
            <p:cNvPr id="3" name="组合 2"/>
            <p:cNvGrpSpPr/>
            <p:nvPr/>
          </p:nvGrpSpPr>
          <p:grpSpPr>
            <a:xfrm>
              <a:off x="7991475" y="1809750"/>
              <a:ext cx="2204720" cy="3449320"/>
              <a:chOff x="7962626" y="2232696"/>
              <a:chExt cx="2242814" cy="3449295"/>
            </a:xfrm>
          </p:grpSpPr>
          <p:sp>
            <p:nvSpPr>
              <p:cNvPr id="2" name="圆角矩形 2"/>
              <p:cNvSpPr/>
              <p:nvPr/>
            </p:nvSpPr>
            <p:spPr>
              <a:xfrm>
                <a:off x="7962626" y="4021180"/>
                <a:ext cx="2218262" cy="1660811"/>
              </a:xfrm>
              <a:prstGeom prst="roundRect">
                <a:avLst>
                  <a:gd name="adj" fmla="val 3380"/>
                </a:avLst>
              </a:prstGeom>
              <a:solidFill>
                <a:srgbClr val="C1C1C1">
                  <a:alpha val="20000"/>
                </a:srgbClr>
              </a:solidFill>
              <a:ln w="25400" cap="flat" cmpd="sng" algn="ctr">
                <a:noFill/>
                <a:prstDash val="solid"/>
              </a:ln>
              <a:effectLst/>
            </p:spPr>
            <p:txBody>
              <a:bodyPr rtlCol="0" anchor="ctr"/>
              <a:lstStyle/>
              <a:p>
                <a:pPr algn="ctr"/>
                <a:endParaRPr lang="zh-CN" altLang="en-US" sz="1350" kern="0" dirty="0">
                  <a:solidFill>
                    <a:srgbClr val="305EB6"/>
                  </a:solidFill>
                  <a:latin typeface="汉仪粗简黑简" panose="00020600040101010101" pitchFamily="18" charset="-122"/>
                  <a:ea typeface="汉仪粗简黑简" panose="00020600040101010101" pitchFamily="18" charset="-122"/>
                </a:endParaRPr>
              </a:p>
            </p:txBody>
          </p:sp>
          <p:sp>
            <p:nvSpPr>
              <p:cNvPr id="4" name="矩形 3"/>
              <p:cNvSpPr/>
              <p:nvPr/>
            </p:nvSpPr>
            <p:spPr>
              <a:xfrm>
                <a:off x="7965140" y="4222978"/>
                <a:ext cx="2240300" cy="277695"/>
              </a:xfrm>
              <a:prstGeom prst="rect">
                <a:avLst/>
              </a:prstGeom>
              <a:noFill/>
              <a:ln w="19050">
                <a:noFill/>
              </a:ln>
            </p:spPr>
            <p:txBody>
              <a:bodyPr wrap="square" lIns="0" tIns="0" rIns="0" bIns="0" rtlCol="0" anchor="ctr" anchorCtr="0">
                <a:noAutofit/>
              </a:bodyPr>
              <a:lstStyle/>
              <a:p>
                <a:pPr algn="ctr">
                  <a:defRPr/>
                </a:pPr>
                <a:r>
                  <a:rPr lang="zh-CN" altLang="en-US" sz="1400" b="1" kern="0" dirty="0">
                    <a:solidFill>
                      <a:srgbClr val="305EB6"/>
                    </a:solidFill>
                    <a:latin typeface="汉仪粗简黑简" panose="00020600040101010101" pitchFamily="18" charset="-122"/>
                    <a:ea typeface="汉仪粗简黑简" panose="00020600040101010101" pitchFamily="18" charset="-122"/>
                  </a:rPr>
                  <a:t>设备盘点</a:t>
                </a:r>
                <a:endParaRPr lang="zh-CN" altLang="en-US" sz="1400" b="1" kern="0" dirty="0">
                  <a:solidFill>
                    <a:srgbClr val="305EB6"/>
                  </a:solidFill>
                  <a:latin typeface="汉仪粗简黑简" panose="00020600040101010101" pitchFamily="18" charset="-122"/>
                  <a:ea typeface="汉仪粗简黑简" panose="00020600040101010101" pitchFamily="18" charset="-122"/>
                </a:endParaRPr>
              </a:p>
            </p:txBody>
          </p:sp>
          <p:grpSp>
            <p:nvGrpSpPr>
              <p:cNvPr id="5" name="组合 4"/>
              <p:cNvGrpSpPr/>
              <p:nvPr/>
            </p:nvGrpSpPr>
            <p:grpSpPr>
              <a:xfrm>
                <a:off x="7962626" y="2232696"/>
                <a:ext cx="2224278" cy="1660811"/>
                <a:chOff x="1778523" y="2315045"/>
                <a:chExt cx="2403410" cy="1338595"/>
              </a:xfrm>
            </p:grpSpPr>
            <p:sp>
              <p:nvSpPr>
                <p:cNvPr id="6" name="圆角矩形 2"/>
                <p:cNvSpPr/>
                <p:nvPr/>
              </p:nvSpPr>
              <p:spPr>
                <a:xfrm>
                  <a:off x="1778523" y="2315045"/>
                  <a:ext cx="2403410" cy="1338595"/>
                </a:xfrm>
                <a:prstGeom prst="roundRect">
                  <a:avLst>
                    <a:gd name="adj" fmla="val 3380"/>
                  </a:avLst>
                </a:prstGeom>
                <a:solidFill>
                  <a:srgbClr val="C1C1C1">
                    <a:alpha val="20000"/>
                  </a:srgbClr>
                </a:solidFill>
                <a:ln w="25400" cap="flat" cmpd="sng" algn="ctr">
                  <a:noFill/>
                  <a:prstDash val="solid"/>
                </a:ln>
                <a:effectLst/>
              </p:spPr>
              <p:txBody>
                <a:bodyPr rtlCol="0" anchor="ctr"/>
                <a:lstStyle/>
                <a:p>
                  <a:pPr algn="ctr"/>
                  <a:endParaRPr lang="zh-CN" altLang="en-US" sz="1350" kern="0" dirty="0">
                    <a:solidFill>
                      <a:srgbClr val="305EB6"/>
                    </a:solidFill>
                    <a:latin typeface="汉仪粗简黑简" panose="00020600040101010101" pitchFamily="18" charset="-122"/>
                    <a:ea typeface="汉仪粗简黑简" panose="00020600040101010101" pitchFamily="18" charset="-122"/>
                  </a:endParaRPr>
                </a:p>
              </p:txBody>
            </p:sp>
            <p:sp>
              <p:nvSpPr>
                <p:cNvPr id="7" name="矩形 6"/>
                <p:cNvSpPr/>
                <p:nvPr/>
              </p:nvSpPr>
              <p:spPr>
                <a:xfrm>
                  <a:off x="1778523" y="2477692"/>
                  <a:ext cx="2396909" cy="223819"/>
                </a:xfrm>
                <a:prstGeom prst="rect">
                  <a:avLst/>
                </a:prstGeom>
                <a:noFill/>
                <a:ln w="19050">
                  <a:noFill/>
                </a:ln>
              </p:spPr>
              <p:txBody>
                <a:bodyPr wrap="square" lIns="0" tIns="0" rIns="0" bIns="0" rtlCol="0" anchor="ctr" anchorCtr="0">
                  <a:noAutofit/>
                </a:bodyPr>
                <a:lstStyle/>
                <a:p>
                  <a:pPr algn="ctr">
                    <a:defRPr/>
                  </a:pPr>
                  <a:r>
                    <a:rPr lang="zh-CN" altLang="en-US" sz="1400" b="1" kern="0" dirty="0">
                      <a:solidFill>
                        <a:srgbClr val="305EB6"/>
                      </a:solidFill>
                      <a:latin typeface="汉仪粗简黑简" panose="00020600040101010101" pitchFamily="18" charset="-122"/>
                      <a:ea typeface="汉仪粗简黑简" panose="00020600040101010101" pitchFamily="18" charset="-122"/>
                    </a:rPr>
                    <a:t>设备处置</a:t>
                  </a:r>
                  <a:endParaRPr lang="zh-CN" altLang="en-US" sz="1400" b="1" kern="0" dirty="0">
                    <a:solidFill>
                      <a:srgbClr val="305EB6"/>
                    </a:solidFill>
                    <a:latin typeface="汉仪粗简黑简" panose="00020600040101010101" pitchFamily="18" charset="-122"/>
                    <a:ea typeface="汉仪粗简黑简" panose="00020600040101010101" pitchFamily="18" charset="-122"/>
                  </a:endParaRPr>
                </a:p>
              </p:txBody>
            </p:sp>
          </p:grpSp>
          <p:sp>
            <p:nvSpPr>
              <p:cNvPr id="34" name="圆角矩形 102"/>
              <p:cNvSpPr/>
              <p:nvPr/>
            </p:nvSpPr>
            <p:spPr>
              <a:xfrm>
                <a:off x="8118296" y="2923398"/>
                <a:ext cx="921600" cy="357303"/>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altLang="en-US" sz="1000" kern="0" dirty="0">
                    <a:solidFill>
                      <a:schemeClr val="tx1"/>
                    </a:solidFill>
                    <a:latin typeface="汉仪粗简黑简" panose="00020600040101010101" pitchFamily="18" charset="-122"/>
                    <a:ea typeface="汉仪粗简黑简" panose="00020600040101010101" pitchFamily="18" charset="-122"/>
                  </a:rPr>
                  <a:t>报废</a:t>
                </a:r>
                <a:r>
                  <a:rPr lang="en-US" altLang="zh-CN" sz="1000" kern="0" dirty="0">
                    <a:solidFill>
                      <a:schemeClr val="tx1"/>
                    </a:solidFill>
                    <a:latin typeface="汉仪粗简黑简" panose="00020600040101010101" pitchFamily="18" charset="-122"/>
                    <a:ea typeface="汉仪粗简黑简" panose="00020600040101010101" pitchFamily="18" charset="-122"/>
                  </a:rPr>
                  <a:t>/</a:t>
                </a:r>
                <a:r>
                  <a:rPr lang="zh-CN" altLang="en-US" sz="1000" kern="0" dirty="0">
                    <a:solidFill>
                      <a:schemeClr val="tx1"/>
                    </a:solidFill>
                    <a:latin typeface="汉仪粗简黑简" panose="00020600040101010101" pitchFamily="18" charset="-122"/>
                    <a:ea typeface="汉仪粗简黑简" panose="00020600040101010101" pitchFamily="18" charset="-122"/>
                  </a:rPr>
                  <a:t>报损</a:t>
                </a:r>
                <a:endParaRPr lang="zh-CN" altLang="en-US" sz="1000" kern="0" dirty="0">
                  <a:solidFill>
                    <a:schemeClr val="tx1"/>
                  </a:solidFill>
                  <a:latin typeface="汉仪粗简黑简" panose="00020600040101010101" pitchFamily="18" charset="-122"/>
                  <a:ea typeface="汉仪粗简黑简" panose="00020600040101010101" pitchFamily="18" charset="-122"/>
                </a:endParaRPr>
              </a:p>
            </p:txBody>
          </p:sp>
          <p:sp>
            <p:nvSpPr>
              <p:cNvPr id="35" name="圆角矩形 103"/>
              <p:cNvSpPr/>
              <p:nvPr/>
            </p:nvSpPr>
            <p:spPr>
              <a:xfrm>
                <a:off x="8118294" y="3419570"/>
                <a:ext cx="921600" cy="357303"/>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altLang="en-US" sz="1000" kern="0" dirty="0">
                    <a:solidFill>
                      <a:schemeClr val="tx1"/>
                    </a:solidFill>
                    <a:latin typeface="汉仪粗简黑简" panose="00020600040101010101" pitchFamily="18" charset="-122"/>
                    <a:ea typeface="汉仪粗简黑简" panose="00020600040101010101" pitchFamily="18" charset="-122"/>
                  </a:rPr>
                  <a:t>出售</a:t>
                </a:r>
                <a:r>
                  <a:rPr lang="en-US" altLang="zh-CN" sz="1000" kern="0" dirty="0">
                    <a:solidFill>
                      <a:schemeClr val="tx1"/>
                    </a:solidFill>
                    <a:latin typeface="汉仪粗简黑简" panose="00020600040101010101" pitchFamily="18" charset="-122"/>
                    <a:ea typeface="汉仪粗简黑简" panose="00020600040101010101" pitchFamily="18" charset="-122"/>
                  </a:rPr>
                  <a:t>/</a:t>
                </a:r>
                <a:r>
                  <a:rPr lang="zh-CN" altLang="en-US" sz="1000" kern="0" dirty="0">
                    <a:solidFill>
                      <a:schemeClr val="tx1"/>
                    </a:solidFill>
                    <a:latin typeface="汉仪粗简黑简" panose="00020600040101010101" pitchFamily="18" charset="-122"/>
                    <a:ea typeface="汉仪粗简黑简" panose="00020600040101010101" pitchFamily="18" charset="-122"/>
                  </a:rPr>
                  <a:t>对外捐赠</a:t>
                </a:r>
                <a:endParaRPr lang="zh-CN" altLang="en-US" sz="1000" kern="0" dirty="0">
                  <a:solidFill>
                    <a:schemeClr val="tx1"/>
                  </a:solidFill>
                  <a:latin typeface="汉仪粗简黑简" panose="00020600040101010101" pitchFamily="18" charset="-122"/>
                  <a:ea typeface="汉仪粗简黑简" panose="00020600040101010101" pitchFamily="18" charset="-122"/>
                </a:endParaRPr>
              </a:p>
            </p:txBody>
          </p:sp>
          <p:sp>
            <p:nvSpPr>
              <p:cNvPr id="36" name="圆角矩形 106"/>
              <p:cNvSpPr/>
              <p:nvPr/>
            </p:nvSpPr>
            <p:spPr>
              <a:xfrm>
                <a:off x="9128648" y="2923398"/>
                <a:ext cx="921600" cy="357303"/>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altLang="en-US" sz="1000" kern="0" dirty="0">
                    <a:solidFill>
                      <a:schemeClr val="tx1"/>
                    </a:solidFill>
                    <a:latin typeface="汉仪粗简黑简" panose="00020600040101010101" pitchFamily="18" charset="-122"/>
                    <a:ea typeface="汉仪粗简黑简" panose="00020600040101010101" pitchFamily="18" charset="-122"/>
                  </a:rPr>
                  <a:t>调拨</a:t>
                </a:r>
                <a:endParaRPr lang="zh-CN" altLang="en-US" sz="1000" kern="0" dirty="0">
                  <a:solidFill>
                    <a:schemeClr val="tx1"/>
                  </a:solidFill>
                  <a:latin typeface="汉仪粗简黑简" panose="00020600040101010101" pitchFamily="18" charset="-122"/>
                  <a:ea typeface="汉仪粗简黑简" panose="00020600040101010101" pitchFamily="18" charset="-122"/>
                </a:endParaRPr>
              </a:p>
            </p:txBody>
          </p:sp>
          <p:sp>
            <p:nvSpPr>
              <p:cNvPr id="37" name="圆角矩形 107"/>
              <p:cNvSpPr/>
              <p:nvPr/>
            </p:nvSpPr>
            <p:spPr>
              <a:xfrm>
                <a:off x="9128648" y="3419570"/>
                <a:ext cx="921600" cy="357303"/>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altLang="en-US" sz="1000" kern="0" dirty="0">
                    <a:solidFill>
                      <a:schemeClr val="tx1"/>
                    </a:solidFill>
                    <a:latin typeface="汉仪粗简黑简" panose="00020600040101010101" pitchFamily="18" charset="-122"/>
                    <a:ea typeface="汉仪粗简黑简" panose="00020600040101010101" pitchFamily="18" charset="-122"/>
                  </a:rPr>
                  <a:t>出让</a:t>
                </a:r>
                <a:r>
                  <a:rPr lang="en-US" altLang="zh-CN" sz="1000" kern="0" dirty="0">
                    <a:solidFill>
                      <a:schemeClr val="tx1"/>
                    </a:solidFill>
                    <a:latin typeface="汉仪粗简黑简" panose="00020600040101010101" pitchFamily="18" charset="-122"/>
                    <a:ea typeface="汉仪粗简黑简" panose="00020600040101010101" pitchFamily="18" charset="-122"/>
                  </a:rPr>
                  <a:t>/</a:t>
                </a:r>
                <a:r>
                  <a:rPr lang="zh-CN" altLang="en-US" sz="1000" kern="0" dirty="0">
                    <a:solidFill>
                      <a:schemeClr val="tx1"/>
                    </a:solidFill>
                    <a:latin typeface="汉仪粗简黑简" panose="00020600040101010101" pitchFamily="18" charset="-122"/>
                    <a:ea typeface="汉仪粗简黑简" panose="00020600040101010101" pitchFamily="18" charset="-122"/>
                  </a:rPr>
                  <a:t>转让</a:t>
                </a:r>
                <a:r>
                  <a:rPr lang="en-US" altLang="zh-CN" sz="1000" kern="0" dirty="0">
                    <a:solidFill>
                      <a:schemeClr val="tx1"/>
                    </a:solidFill>
                    <a:latin typeface="汉仪粗简黑简" panose="00020600040101010101" pitchFamily="18" charset="-122"/>
                    <a:ea typeface="汉仪粗简黑简" panose="00020600040101010101" pitchFamily="18" charset="-122"/>
                  </a:rPr>
                  <a:t>/</a:t>
                </a:r>
                <a:r>
                  <a:rPr lang="zh-CN" altLang="en-US" sz="1000" kern="0" dirty="0">
                    <a:solidFill>
                      <a:schemeClr val="tx1"/>
                    </a:solidFill>
                    <a:latin typeface="汉仪粗简黑简" panose="00020600040101010101" pitchFamily="18" charset="-122"/>
                    <a:ea typeface="汉仪粗简黑简" panose="00020600040101010101" pitchFamily="18" charset="-122"/>
                  </a:rPr>
                  <a:t>置换</a:t>
                </a:r>
                <a:endParaRPr lang="zh-CN" altLang="en-US" sz="1000" kern="0" dirty="0">
                  <a:solidFill>
                    <a:schemeClr val="tx1"/>
                  </a:solidFill>
                  <a:latin typeface="汉仪粗简黑简" panose="00020600040101010101" pitchFamily="18" charset="-122"/>
                  <a:ea typeface="汉仪粗简黑简" panose="00020600040101010101" pitchFamily="18" charset="-122"/>
                </a:endParaRPr>
              </a:p>
            </p:txBody>
          </p:sp>
          <p:sp>
            <p:nvSpPr>
              <p:cNvPr id="38" name="圆角矩形 102"/>
              <p:cNvSpPr/>
              <p:nvPr/>
            </p:nvSpPr>
            <p:spPr>
              <a:xfrm>
                <a:off x="8123552" y="4721792"/>
                <a:ext cx="921600" cy="357303"/>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altLang="en-US" sz="1000" kern="0" dirty="0">
                    <a:solidFill>
                      <a:schemeClr val="tx1"/>
                    </a:solidFill>
                    <a:latin typeface="汉仪粗简黑简" panose="00020600040101010101" pitchFamily="18" charset="-122"/>
                    <a:ea typeface="汉仪粗简黑简" panose="00020600040101010101" pitchFamily="18" charset="-122"/>
                  </a:rPr>
                  <a:t>定时盘点计划</a:t>
                </a:r>
                <a:endParaRPr lang="zh-CN" altLang="en-US" sz="1000" kern="0" dirty="0">
                  <a:solidFill>
                    <a:schemeClr val="tx1"/>
                  </a:solidFill>
                  <a:latin typeface="汉仪粗简黑简" panose="00020600040101010101" pitchFamily="18" charset="-122"/>
                  <a:ea typeface="汉仪粗简黑简" panose="00020600040101010101" pitchFamily="18" charset="-122"/>
                </a:endParaRPr>
              </a:p>
            </p:txBody>
          </p:sp>
          <p:sp>
            <p:nvSpPr>
              <p:cNvPr id="39" name="圆角矩形 103"/>
              <p:cNvSpPr/>
              <p:nvPr/>
            </p:nvSpPr>
            <p:spPr>
              <a:xfrm>
                <a:off x="8123550" y="5210918"/>
                <a:ext cx="921600" cy="357303"/>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altLang="en-US" sz="1000" kern="0" dirty="0">
                    <a:solidFill>
                      <a:schemeClr val="tx1"/>
                    </a:solidFill>
                    <a:latin typeface="汉仪粗简黑简" panose="00020600040101010101" pitchFamily="18" charset="-122"/>
                    <a:ea typeface="汉仪粗简黑简" panose="00020600040101010101" pitchFamily="18" charset="-122"/>
                  </a:rPr>
                  <a:t>盘点登记</a:t>
                </a:r>
                <a:endParaRPr lang="zh-CN" altLang="en-US" sz="1000" kern="0" dirty="0">
                  <a:solidFill>
                    <a:schemeClr val="tx1"/>
                  </a:solidFill>
                  <a:latin typeface="汉仪粗简黑简" panose="00020600040101010101" pitchFamily="18" charset="-122"/>
                  <a:ea typeface="汉仪粗简黑简" panose="00020600040101010101" pitchFamily="18" charset="-122"/>
                </a:endParaRPr>
              </a:p>
            </p:txBody>
          </p:sp>
          <p:sp>
            <p:nvSpPr>
              <p:cNvPr id="40" name="圆角矩形 106"/>
              <p:cNvSpPr/>
              <p:nvPr/>
            </p:nvSpPr>
            <p:spPr>
              <a:xfrm>
                <a:off x="9133904" y="4721792"/>
                <a:ext cx="921600" cy="357303"/>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altLang="en-US" sz="1000" kern="0" dirty="0">
                    <a:solidFill>
                      <a:schemeClr val="tx1"/>
                    </a:solidFill>
                    <a:latin typeface="汉仪粗简黑简" panose="00020600040101010101" pitchFamily="18" charset="-122"/>
                    <a:ea typeface="汉仪粗简黑简" panose="00020600040101010101" pitchFamily="18" charset="-122"/>
                  </a:rPr>
                  <a:t>盘点任务</a:t>
                </a:r>
                <a:endParaRPr lang="zh-CN" altLang="en-US" sz="1000" kern="0" dirty="0">
                  <a:solidFill>
                    <a:schemeClr val="tx1"/>
                  </a:solidFill>
                  <a:latin typeface="汉仪粗简黑简" panose="00020600040101010101" pitchFamily="18" charset="-122"/>
                  <a:ea typeface="汉仪粗简黑简" panose="00020600040101010101" pitchFamily="18" charset="-122"/>
                </a:endParaRPr>
              </a:p>
            </p:txBody>
          </p:sp>
          <p:sp>
            <p:nvSpPr>
              <p:cNvPr id="41" name="圆角矩形 107"/>
              <p:cNvSpPr/>
              <p:nvPr/>
            </p:nvSpPr>
            <p:spPr>
              <a:xfrm>
                <a:off x="9133906" y="5210918"/>
                <a:ext cx="921600" cy="357303"/>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altLang="en-US" sz="1000" kern="0" dirty="0">
                    <a:solidFill>
                      <a:schemeClr val="tx1"/>
                    </a:solidFill>
                    <a:latin typeface="汉仪粗简黑简" panose="00020600040101010101" pitchFamily="18" charset="-122"/>
                    <a:ea typeface="汉仪粗简黑简" panose="00020600040101010101" pitchFamily="18" charset="-122"/>
                  </a:rPr>
                  <a:t>盘盈盘亏处理</a:t>
                </a:r>
                <a:endParaRPr lang="zh-CN" altLang="en-US" sz="1000" kern="0" dirty="0">
                  <a:solidFill>
                    <a:schemeClr val="tx1"/>
                  </a:solidFill>
                  <a:latin typeface="汉仪粗简黑简" panose="00020600040101010101" pitchFamily="18" charset="-122"/>
                  <a:ea typeface="汉仪粗简黑简" panose="00020600040101010101" pitchFamily="18" charset="-122"/>
                </a:endParaRPr>
              </a:p>
            </p:txBody>
          </p:sp>
        </p:grpSp>
        <p:grpSp>
          <p:nvGrpSpPr>
            <p:cNvPr id="30" name="组合 29"/>
            <p:cNvGrpSpPr/>
            <p:nvPr/>
          </p:nvGrpSpPr>
          <p:grpSpPr>
            <a:xfrm>
              <a:off x="1729740" y="1807210"/>
              <a:ext cx="1292225" cy="3628390"/>
              <a:chOff x="1730219" y="2230327"/>
              <a:chExt cx="1292137" cy="3628059"/>
            </a:xfrm>
          </p:grpSpPr>
          <p:sp>
            <p:nvSpPr>
              <p:cNvPr id="8" name="圆角矩形 2"/>
              <p:cNvSpPr/>
              <p:nvPr>
                <p:custDataLst>
                  <p:tags r:id="rId1"/>
                </p:custDataLst>
              </p:nvPr>
            </p:nvSpPr>
            <p:spPr>
              <a:xfrm>
                <a:off x="1736416" y="2230327"/>
                <a:ext cx="1285875" cy="3628059"/>
              </a:xfrm>
              <a:prstGeom prst="roundRect">
                <a:avLst>
                  <a:gd name="adj" fmla="val 3380"/>
                </a:avLst>
              </a:prstGeom>
              <a:solidFill>
                <a:srgbClr val="C1C1C1">
                  <a:alpha val="20000"/>
                </a:srgbClr>
              </a:solidFill>
              <a:ln w="25400" cap="flat" cmpd="sng" algn="ctr">
                <a:noFill/>
                <a:prstDash val="solid"/>
              </a:ln>
              <a:effectLst/>
            </p:spPr>
            <p:txBody>
              <a:bodyPr rtlCol="0" anchor="ctr"/>
              <a:lstStyle/>
              <a:p>
                <a:pPr algn="ctr"/>
                <a:endParaRPr lang="zh-CN" altLang="en-US" sz="1350" kern="0" dirty="0">
                  <a:solidFill>
                    <a:prstClr val="white"/>
                  </a:solidFill>
                  <a:latin typeface="汉仪粗简黑简" panose="00020600040101010101" pitchFamily="18" charset="-122"/>
                  <a:ea typeface="汉仪粗简黑简" panose="00020600040101010101" pitchFamily="18" charset="-122"/>
                </a:endParaRPr>
              </a:p>
            </p:txBody>
          </p:sp>
          <p:sp>
            <p:nvSpPr>
              <p:cNvPr id="16" name="矩形 15"/>
              <p:cNvSpPr/>
              <p:nvPr>
                <p:custDataLst>
                  <p:tags r:id="rId2"/>
                </p:custDataLst>
              </p:nvPr>
            </p:nvSpPr>
            <p:spPr>
              <a:xfrm>
                <a:off x="1730219" y="2432340"/>
                <a:ext cx="1292137" cy="277695"/>
              </a:xfrm>
              <a:prstGeom prst="rect">
                <a:avLst/>
              </a:prstGeom>
              <a:noFill/>
              <a:ln w="19050">
                <a:noFill/>
              </a:ln>
            </p:spPr>
            <p:txBody>
              <a:bodyPr wrap="square" lIns="0" tIns="0" rIns="0" bIns="0" rtlCol="0" anchor="ctr" anchorCtr="0">
                <a:noAutofit/>
              </a:bodyPr>
              <a:lstStyle/>
              <a:p>
                <a:pPr algn="ctr">
                  <a:defRPr/>
                </a:pPr>
                <a:r>
                  <a:rPr lang="zh-CN" altLang="en-US" sz="1400" b="1" kern="0" dirty="0">
                    <a:solidFill>
                      <a:srgbClr val="305EB6"/>
                    </a:solidFill>
                    <a:latin typeface="汉仪粗简黑简" panose="00020600040101010101" pitchFamily="18" charset="-122"/>
                    <a:ea typeface="汉仪粗简黑简" panose="00020600040101010101" pitchFamily="18" charset="-122"/>
                  </a:rPr>
                  <a:t>基础数据</a:t>
                </a:r>
                <a:endParaRPr lang="zh-CN" altLang="en-US" sz="1400" b="1" kern="0" dirty="0">
                  <a:solidFill>
                    <a:srgbClr val="305EB6"/>
                  </a:solidFill>
                  <a:latin typeface="汉仪粗简黑简" panose="00020600040101010101" pitchFamily="18" charset="-122"/>
                  <a:ea typeface="汉仪粗简黑简" panose="00020600040101010101" pitchFamily="18" charset="-122"/>
                </a:endParaRPr>
              </a:p>
            </p:txBody>
          </p:sp>
          <p:sp>
            <p:nvSpPr>
              <p:cNvPr id="17" name="圆角矩形 102"/>
              <p:cNvSpPr/>
              <p:nvPr>
                <p:custDataLst>
                  <p:tags r:id="rId3"/>
                </p:custDataLst>
              </p:nvPr>
            </p:nvSpPr>
            <p:spPr>
              <a:xfrm>
                <a:off x="1920727" y="2917883"/>
                <a:ext cx="921600" cy="357303"/>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设备主数据</a:t>
                </a:r>
                <a:endPar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endParaRPr>
              </a:p>
            </p:txBody>
          </p:sp>
          <p:sp>
            <p:nvSpPr>
              <p:cNvPr id="18" name="圆角矩形 103"/>
              <p:cNvSpPr/>
              <p:nvPr>
                <p:custDataLst>
                  <p:tags r:id="rId4"/>
                </p:custDataLst>
              </p:nvPr>
            </p:nvSpPr>
            <p:spPr>
              <a:xfrm>
                <a:off x="1920727" y="3414055"/>
                <a:ext cx="921600" cy="357303"/>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设备分类</a:t>
                </a:r>
                <a:r>
                  <a:rPr lang="en-US" alt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a:t>
                </a:r>
                <a:r>
                  <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参数</a:t>
                </a:r>
                <a:endPar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endParaRPr>
              </a:p>
            </p:txBody>
          </p:sp>
          <p:sp>
            <p:nvSpPr>
              <p:cNvPr id="19" name="圆角矩形 109"/>
              <p:cNvSpPr/>
              <p:nvPr>
                <p:custDataLst>
                  <p:tags r:id="rId5"/>
                </p:custDataLst>
              </p:nvPr>
            </p:nvSpPr>
            <p:spPr>
              <a:xfrm>
                <a:off x="1920727" y="3914756"/>
                <a:ext cx="921600" cy="357303"/>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仓库管理</a:t>
                </a:r>
                <a:endParaRPr 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endParaRPr>
              </a:p>
            </p:txBody>
          </p:sp>
          <p:sp>
            <p:nvSpPr>
              <p:cNvPr id="20" name="圆角矩形 110"/>
              <p:cNvSpPr/>
              <p:nvPr>
                <p:custDataLst>
                  <p:tags r:id="rId6"/>
                </p:custDataLst>
              </p:nvPr>
            </p:nvSpPr>
            <p:spPr>
              <a:xfrm>
                <a:off x="1920727" y="4411003"/>
                <a:ext cx="921600" cy="357303"/>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实验室管理</a:t>
                </a:r>
                <a:endParaRPr 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endParaRPr>
              </a:p>
            </p:txBody>
          </p:sp>
          <p:sp>
            <p:nvSpPr>
              <p:cNvPr id="21" name="圆角矩形 111"/>
              <p:cNvSpPr/>
              <p:nvPr>
                <p:custDataLst>
                  <p:tags r:id="rId7"/>
                </p:custDataLst>
              </p:nvPr>
            </p:nvSpPr>
            <p:spPr>
              <a:xfrm>
                <a:off x="1920727" y="4891584"/>
                <a:ext cx="921600" cy="357303"/>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设备规章制度</a:t>
                </a:r>
                <a:endParaRPr 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endParaRPr>
              </a:p>
            </p:txBody>
          </p:sp>
        </p:grpSp>
        <p:grpSp>
          <p:nvGrpSpPr>
            <p:cNvPr id="28" name="组合 27"/>
            <p:cNvGrpSpPr/>
            <p:nvPr/>
          </p:nvGrpSpPr>
          <p:grpSpPr>
            <a:xfrm>
              <a:off x="4615815" y="1812925"/>
              <a:ext cx="3225165" cy="3623310"/>
              <a:chOff x="4572961" y="2235842"/>
              <a:chExt cx="3225165" cy="3623332"/>
            </a:xfrm>
          </p:grpSpPr>
          <p:sp>
            <p:nvSpPr>
              <p:cNvPr id="259" name="圆角矩形 2"/>
              <p:cNvSpPr/>
              <p:nvPr/>
            </p:nvSpPr>
            <p:spPr>
              <a:xfrm>
                <a:off x="4572961" y="2235842"/>
                <a:ext cx="3225165" cy="3623332"/>
              </a:xfrm>
              <a:prstGeom prst="roundRect">
                <a:avLst>
                  <a:gd name="adj" fmla="val 3380"/>
                </a:avLst>
              </a:prstGeom>
              <a:solidFill>
                <a:srgbClr val="C1C1C1">
                  <a:alpha val="20000"/>
                </a:srgbClr>
              </a:solidFill>
              <a:ln w="25400" cap="flat" cmpd="sng" algn="ctr">
                <a:noFill/>
                <a:prstDash val="solid"/>
              </a:ln>
              <a:effectLst/>
            </p:spPr>
            <p:txBody>
              <a:bodyPr rtlCol="0" anchor="ctr"/>
              <a:lstStyle/>
              <a:p>
                <a:pPr algn="ctr"/>
                <a:endParaRPr lang="zh-CN" altLang="en-US" sz="1350" kern="0" dirty="0">
                  <a:solidFill>
                    <a:prstClr val="white"/>
                  </a:solidFill>
                  <a:latin typeface="汉仪粗简黑简" panose="00020600040101010101" pitchFamily="18" charset="-122"/>
                  <a:ea typeface="汉仪粗简黑简" panose="00020600040101010101" pitchFamily="18" charset="-122"/>
                </a:endParaRPr>
              </a:p>
            </p:txBody>
          </p:sp>
          <p:sp>
            <p:nvSpPr>
              <p:cNvPr id="260" name="圆角矩形 102"/>
              <p:cNvSpPr/>
              <p:nvPr/>
            </p:nvSpPr>
            <p:spPr>
              <a:xfrm>
                <a:off x="5707516" y="2923398"/>
                <a:ext cx="921600" cy="357303"/>
              </a:xfrm>
              <a:prstGeom prst="roundRect">
                <a:avLst>
                  <a:gd name="adj" fmla="val 9452"/>
                </a:avLst>
              </a:prstGeom>
              <a:solidFill>
                <a:srgbClr val="305EB6"/>
              </a:solidFill>
              <a:ln w="9525" cap="flat" cmpd="sng" algn="ctr">
                <a:noFill/>
                <a:prstDash val="solid"/>
              </a:ln>
              <a:effectLst/>
            </p:spPr>
            <p:txBody>
              <a:bodyPr lIns="0" rIns="0" rtlCol="0" anchor="ctr">
                <a:noAutofit/>
              </a:bodyPr>
              <a:lstStyle/>
              <a:p>
                <a:pPr lvl="0" algn="ctr">
                  <a:buClrTx/>
                  <a:buSzTx/>
                  <a:buFontTx/>
                </a:pPr>
                <a:r>
                  <a:rPr lang="zh-CN" altLang="en-US" sz="1000" kern="0" dirty="0">
                    <a:solidFill>
                      <a:schemeClr val="bg1"/>
                    </a:solidFill>
                    <a:latin typeface="汉仪粗简黑简" panose="00020600040101010101" pitchFamily="18" charset="-122"/>
                    <a:ea typeface="汉仪粗简黑简" panose="00020600040101010101" pitchFamily="18" charset="-122"/>
                    <a:sym typeface="+mn-ea"/>
                  </a:rPr>
                  <a:t>维修</a:t>
                </a:r>
                <a:r>
                  <a:rPr lang="en-US" altLang="zh-CN" sz="1000" kern="0" dirty="0">
                    <a:solidFill>
                      <a:schemeClr val="bg1"/>
                    </a:solidFill>
                    <a:latin typeface="汉仪粗简黑简" panose="00020600040101010101" pitchFamily="18" charset="-122"/>
                    <a:ea typeface="汉仪粗简黑简" panose="00020600040101010101" pitchFamily="18" charset="-122"/>
                    <a:sym typeface="+mn-ea"/>
                  </a:rPr>
                  <a:t>/</a:t>
                </a:r>
                <a:r>
                  <a:rPr lang="zh-CN" altLang="en-US" sz="1000" kern="0" dirty="0">
                    <a:solidFill>
                      <a:schemeClr val="bg1"/>
                    </a:solidFill>
                    <a:latin typeface="汉仪粗简黑简" panose="00020600040101010101" pitchFamily="18" charset="-122"/>
                    <a:ea typeface="汉仪粗简黑简" panose="00020600040101010101" pitchFamily="18" charset="-122"/>
                    <a:sym typeface="+mn-ea"/>
                  </a:rPr>
                  <a:t>保养</a:t>
                </a:r>
                <a:endParaRPr lang="zh-CN" altLang="en-US" sz="1000" kern="0" dirty="0">
                  <a:solidFill>
                    <a:schemeClr val="bg1"/>
                  </a:solidFill>
                  <a:latin typeface="汉仪粗简黑简" panose="00020600040101010101" pitchFamily="18" charset="-122"/>
                  <a:ea typeface="汉仪粗简黑简" panose="00020600040101010101" pitchFamily="18" charset="-122"/>
                  <a:sym typeface="+mn-ea"/>
                </a:endParaRPr>
              </a:p>
            </p:txBody>
          </p:sp>
          <p:sp>
            <p:nvSpPr>
              <p:cNvPr id="261" name="圆角矩形 103"/>
              <p:cNvSpPr/>
              <p:nvPr/>
            </p:nvSpPr>
            <p:spPr>
              <a:xfrm>
                <a:off x="5707516" y="3419570"/>
                <a:ext cx="921600" cy="357303"/>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扫码报修</a:t>
                </a:r>
                <a:endParaRPr lang="en-US" alt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endParaRPr>
              </a:p>
            </p:txBody>
          </p:sp>
          <p:sp>
            <p:nvSpPr>
              <p:cNvPr id="262" name="圆角矩形 104"/>
              <p:cNvSpPr/>
              <p:nvPr/>
            </p:nvSpPr>
            <p:spPr>
              <a:xfrm>
                <a:off x="6736292" y="3920271"/>
                <a:ext cx="921600" cy="357303"/>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点巡检方案</a:t>
                </a:r>
                <a:endPar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endParaRPr>
              </a:p>
            </p:txBody>
          </p:sp>
          <p:sp>
            <p:nvSpPr>
              <p:cNvPr id="263" name="圆角矩形 106"/>
              <p:cNvSpPr/>
              <p:nvPr/>
            </p:nvSpPr>
            <p:spPr>
              <a:xfrm>
                <a:off x="6736001" y="2923398"/>
                <a:ext cx="921600" cy="357303"/>
              </a:xfrm>
              <a:prstGeom prst="roundRect">
                <a:avLst>
                  <a:gd name="adj" fmla="val 9452"/>
                </a:avLst>
              </a:prstGeom>
              <a:solidFill>
                <a:srgbClr val="305EB6"/>
              </a:solidFill>
              <a:ln w="9525" cap="flat" cmpd="sng" algn="ctr">
                <a:noFill/>
                <a:prstDash val="solid"/>
              </a:ln>
              <a:effectLst/>
            </p:spPr>
            <p:txBody>
              <a:bodyPr lIns="0" rIns="0" rtlCol="0" anchor="ctr">
                <a:noAutofit/>
              </a:bodyPr>
              <a:lstStyle/>
              <a:p>
                <a:pPr lvl="0" algn="ctr">
                  <a:buClrTx/>
                  <a:buSzTx/>
                  <a:buFontTx/>
                </a:pPr>
                <a:r>
                  <a:rPr lang="zh-CN" altLang="en-US" sz="1000" kern="0" dirty="0">
                    <a:solidFill>
                      <a:schemeClr val="bg1"/>
                    </a:solidFill>
                    <a:latin typeface="汉仪粗简黑简" panose="00020600040101010101" pitchFamily="18" charset="-122"/>
                    <a:ea typeface="汉仪粗简黑简" panose="00020600040101010101" pitchFamily="18" charset="-122"/>
                    <a:sym typeface="+mn-ea"/>
                  </a:rPr>
                  <a:t>点巡检</a:t>
                </a:r>
                <a:endParaRPr lang="zh-CN" altLang="en-US" sz="1000" kern="0" dirty="0">
                  <a:solidFill>
                    <a:schemeClr val="bg1"/>
                  </a:solidFill>
                  <a:latin typeface="汉仪粗简黑简" panose="00020600040101010101" pitchFamily="18" charset="-122"/>
                  <a:ea typeface="汉仪粗简黑简" panose="00020600040101010101" pitchFamily="18" charset="-122"/>
                  <a:sym typeface="+mn-ea"/>
                </a:endParaRPr>
              </a:p>
            </p:txBody>
          </p:sp>
          <p:sp>
            <p:nvSpPr>
              <p:cNvPr id="264" name="圆角矩形 107"/>
              <p:cNvSpPr/>
              <p:nvPr/>
            </p:nvSpPr>
            <p:spPr>
              <a:xfrm>
                <a:off x="6736292" y="3419570"/>
                <a:ext cx="921600" cy="357303"/>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点巡检计划</a:t>
                </a:r>
                <a:endParaRPr 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endParaRPr>
              </a:p>
            </p:txBody>
          </p:sp>
          <p:sp>
            <p:nvSpPr>
              <p:cNvPr id="265" name="圆角矩形 108"/>
              <p:cNvSpPr/>
              <p:nvPr/>
            </p:nvSpPr>
            <p:spPr>
              <a:xfrm>
                <a:off x="6736292" y="4416518"/>
                <a:ext cx="921600" cy="357303"/>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点巡检单</a:t>
                </a:r>
                <a:endPar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endParaRPr>
              </a:p>
            </p:txBody>
          </p:sp>
          <p:sp>
            <p:nvSpPr>
              <p:cNvPr id="266" name="圆角矩形 109"/>
              <p:cNvSpPr/>
              <p:nvPr/>
            </p:nvSpPr>
            <p:spPr>
              <a:xfrm>
                <a:off x="5707516" y="3920271"/>
                <a:ext cx="921600" cy="357303"/>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维修</a:t>
                </a:r>
                <a:r>
                  <a:rPr lang="en-US" alt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a:t>
                </a:r>
                <a:r>
                  <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保养计划</a:t>
                </a:r>
                <a:endPar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endParaRPr>
              </a:p>
            </p:txBody>
          </p:sp>
          <p:sp>
            <p:nvSpPr>
              <p:cNvPr id="267" name="圆角矩形 110"/>
              <p:cNvSpPr/>
              <p:nvPr/>
            </p:nvSpPr>
            <p:spPr>
              <a:xfrm>
                <a:off x="5707516" y="4416518"/>
                <a:ext cx="921600" cy="357303"/>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维修</a:t>
                </a:r>
                <a:r>
                  <a:rPr lang="en-US" alt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a:t>
                </a:r>
                <a:r>
                  <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保养工单</a:t>
                </a:r>
                <a:endPar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endParaRPr>
              </a:p>
            </p:txBody>
          </p:sp>
          <p:sp>
            <p:nvSpPr>
              <p:cNvPr id="270" name="矩形 269"/>
              <p:cNvSpPr/>
              <p:nvPr/>
            </p:nvSpPr>
            <p:spPr>
              <a:xfrm>
                <a:off x="5078237" y="2461095"/>
                <a:ext cx="2215145" cy="277695"/>
              </a:xfrm>
              <a:prstGeom prst="rect">
                <a:avLst/>
              </a:prstGeom>
              <a:noFill/>
              <a:ln w="19050">
                <a:noFill/>
              </a:ln>
            </p:spPr>
            <p:txBody>
              <a:bodyPr wrap="square" lIns="0" tIns="0" rIns="0" bIns="0" rtlCol="0" anchor="ctr" anchorCtr="0">
                <a:noAutofit/>
              </a:bodyPr>
              <a:lstStyle/>
              <a:p>
                <a:pPr algn="ctr">
                  <a:defRPr/>
                </a:pPr>
                <a:r>
                  <a:rPr lang="zh-CN" altLang="en-US" sz="1400" b="1" kern="0" dirty="0">
                    <a:solidFill>
                      <a:srgbClr val="305EB6"/>
                    </a:solidFill>
                    <a:latin typeface="汉仪粗简黑简" panose="00020600040101010101" pitchFamily="18" charset="-122"/>
                    <a:ea typeface="汉仪粗简黑简" panose="00020600040101010101" pitchFamily="18" charset="-122"/>
                  </a:rPr>
                  <a:t>日常运行管理</a:t>
                </a:r>
                <a:endParaRPr lang="zh-CN" altLang="en-US" sz="1400" b="1" kern="0" dirty="0">
                  <a:solidFill>
                    <a:srgbClr val="305EB6"/>
                  </a:solidFill>
                  <a:latin typeface="汉仪粗简黑简" panose="00020600040101010101" pitchFamily="18" charset="-122"/>
                  <a:ea typeface="汉仪粗简黑简" panose="00020600040101010101" pitchFamily="18" charset="-122"/>
                </a:endParaRPr>
              </a:p>
            </p:txBody>
          </p:sp>
          <p:sp>
            <p:nvSpPr>
              <p:cNvPr id="22" name="圆角矩形 102"/>
              <p:cNvSpPr/>
              <p:nvPr>
                <p:custDataLst>
                  <p:tags r:id="rId8"/>
                </p:custDataLst>
              </p:nvPr>
            </p:nvSpPr>
            <p:spPr>
              <a:xfrm>
                <a:off x="4665481" y="2917095"/>
                <a:ext cx="921600" cy="357303"/>
              </a:xfrm>
              <a:prstGeom prst="roundRect">
                <a:avLst>
                  <a:gd name="adj" fmla="val 9452"/>
                </a:avLst>
              </a:prstGeom>
              <a:solidFill>
                <a:srgbClr val="305EB6"/>
              </a:solidFill>
              <a:ln w="9525" cap="flat" cmpd="sng" algn="ctr">
                <a:noFill/>
                <a:prstDash val="solid"/>
              </a:ln>
              <a:effectLst/>
            </p:spPr>
            <p:txBody>
              <a:bodyPr lIns="0" rIns="0" rtlCol="0" anchor="ctr"/>
              <a:lstStyle/>
              <a:p>
                <a:pPr algn="ctr"/>
                <a:r>
                  <a:rPr lang="zh-CN" altLang="en-US" sz="1000" kern="0" dirty="0">
                    <a:solidFill>
                      <a:schemeClr val="bg1"/>
                    </a:solidFill>
                    <a:latin typeface="汉仪粗简黑简" panose="00020600040101010101" pitchFamily="18" charset="-122"/>
                    <a:ea typeface="汉仪粗简黑简" panose="00020600040101010101" pitchFamily="18" charset="-122"/>
                  </a:rPr>
                  <a:t>设备使用</a:t>
                </a:r>
                <a:endParaRPr lang="zh-CN" altLang="en-US" sz="1000" kern="0" dirty="0">
                  <a:solidFill>
                    <a:schemeClr val="bg1"/>
                  </a:solidFill>
                  <a:latin typeface="汉仪粗简黑简" panose="00020600040101010101" pitchFamily="18" charset="-122"/>
                  <a:ea typeface="汉仪粗简黑简" panose="00020600040101010101" pitchFamily="18" charset="-122"/>
                </a:endParaRPr>
              </a:p>
            </p:txBody>
          </p:sp>
          <p:sp>
            <p:nvSpPr>
              <p:cNvPr id="23" name="圆角矩形 103"/>
              <p:cNvSpPr/>
              <p:nvPr>
                <p:custDataLst>
                  <p:tags r:id="rId9"/>
                </p:custDataLst>
              </p:nvPr>
            </p:nvSpPr>
            <p:spPr>
              <a:xfrm>
                <a:off x="4665481" y="3413267"/>
                <a:ext cx="921600" cy="357303"/>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设备运行记录</a:t>
                </a:r>
                <a:endPar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endParaRPr>
              </a:p>
            </p:txBody>
          </p:sp>
          <p:sp>
            <p:nvSpPr>
              <p:cNvPr id="9" name="圆角矩形 109"/>
              <p:cNvSpPr/>
              <p:nvPr>
                <p:custDataLst>
                  <p:tags r:id="rId10"/>
                </p:custDataLst>
              </p:nvPr>
            </p:nvSpPr>
            <p:spPr>
              <a:xfrm>
                <a:off x="4665481" y="3913969"/>
                <a:ext cx="921600" cy="357303"/>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设备能耗情况</a:t>
                </a:r>
                <a:endParaRPr lang="zh-CN" alt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endParaRPr>
              </a:p>
            </p:txBody>
          </p:sp>
          <p:sp>
            <p:nvSpPr>
              <p:cNvPr id="10" name="圆角矩形 110"/>
              <p:cNvSpPr/>
              <p:nvPr>
                <p:custDataLst>
                  <p:tags r:id="rId11"/>
                </p:custDataLst>
              </p:nvPr>
            </p:nvSpPr>
            <p:spPr>
              <a:xfrm>
                <a:off x="4665481" y="4410215"/>
                <a:ext cx="921600" cy="357303"/>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a:t>
                </a:r>
                <a:endParaRPr lang="en-US" sz="1000" kern="0" dirty="0">
                  <a:solidFill>
                    <a:schemeClr val="tx1">
                      <a:lumMod val="95000"/>
                      <a:lumOff val="5000"/>
                    </a:schemeClr>
                  </a:solidFill>
                  <a:latin typeface="汉仪粗简黑简" panose="00020600040101010101" pitchFamily="18" charset="-122"/>
                  <a:ea typeface="汉仪粗简黑简" panose="00020600040101010101" pitchFamily="18" charset="-122"/>
                </a:endParaRPr>
              </a:p>
            </p:txBody>
          </p:sp>
          <p:sp>
            <p:nvSpPr>
              <p:cNvPr id="11" name="圆角矩形 102"/>
              <p:cNvSpPr/>
              <p:nvPr>
                <p:custDataLst>
                  <p:tags r:id="rId12"/>
                </p:custDataLst>
              </p:nvPr>
            </p:nvSpPr>
            <p:spPr>
              <a:xfrm>
                <a:off x="4665481" y="4891452"/>
                <a:ext cx="921600" cy="357303"/>
              </a:xfrm>
              <a:prstGeom prst="roundRect">
                <a:avLst>
                  <a:gd name="adj" fmla="val 9452"/>
                </a:avLst>
              </a:prstGeom>
              <a:solidFill>
                <a:srgbClr val="305EB6"/>
              </a:solidFill>
              <a:ln w="9525" cap="flat" cmpd="sng" algn="ctr">
                <a:noFill/>
                <a:prstDash val="solid"/>
              </a:ln>
              <a:effectLst/>
            </p:spPr>
            <p:txBody>
              <a:bodyPr lIns="0" rIns="0" rtlCol="0" anchor="ctr"/>
              <a:lstStyle/>
              <a:p>
                <a:pPr algn="ctr"/>
                <a:r>
                  <a:rPr lang="zh-CN" altLang="en-US" sz="1000" kern="0" dirty="0">
                    <a:solidFill>
                      <a:schemeClr val="bg1"/>
                    </a:solidFill>
                    <a:latin typeface="汉仪粗简黑简" panose="00020600040101010101" pitchFamily="18" charset="-122"/>
                    <a:ea typeface="汉仪粗简黑简" panose="00020600040101010101" pitchFamily="18" charset="-122"/>
                  </a:rPr>
                  <a:t>检查检测</a:t>
                </a:r>
                <a:endParaRPr lang="zh-CN" altLang="en-US" sz="1000" kern="0" dirty="0">
                  <a:solidFill>
                    <a:schemeClr val="bg1"/>
                  </a:solidFill>
                  <a:latin typeface="汉仪粗简黑简" panose="00020600040101010101" pitchFamily="18" charset="-122"/>
                  <a:ea typeface="汉仪粗简黑简" panose="00020600040101010101" pitchFamily="18" charset="-122"/>
                </a:endParaRPr>
              </a:p>
            </p:txBody>
          </p:sp>
          <p:sp>
            <p:nvSpPr>
              <p:cNvPr id="12" name="圆角矩形 110"/>
              <p:cNvSpPr/>
              <p:nvPr>
                <p:custDataLst>
                  <p:tags r:id="rId13"/>
                </p:custDataLst>
              </p:nvPr>
            </p:nvSpPr>
            <p:spPr>
              <a:xfrm>
                <a:off x="5710056" y="4890805"/>
                <a:ext cx="921600" cy="357303"/>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检查检测计划</a:t>
                </a:r>
                <a:endParaRPr 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endParaRPr>
              </a:p>
            </p:txBody>
          </p:sp>
          <p:sp>
            <p:nvSpPr>
              <p:cNvPr id="42" name="圆角矩形 110"/>
              <p:cNvSpPr/>
              <p:nvPr>
                <p:custDataLst>
                  <p:tags r:id="rId14"/>
                </p:custDataLst>
              </p:nvPr>
            </p:nvSpPr>
            <p:spPr>
              <a:xfrm>
                <a:off x="6735581" y="4891592"/>
                <a:ext cx="921600" cy="357303"/>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检查检测结果</a:t>
                </a:r>
                <a:endParaRPr 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endParaRPr>
              </a:p>
              <a:p>
                <a:pPr algn="ctr"/>
                <a:r>
                  <a:rPr 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上报</a:t>
                </a:r>
                <a:endParaRPr lang="en-US" alt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endParaRPr>
              </a:p>
            </p:txBody>
          </p:sp>
          <p:sp>
            <p:nvSpPr>
              <p:cNvPr id="43" name="圆角矩形 102"/>
              <p:cNvSpPr/>
              <p:nvPr>
                <p:custDataLst>
                  <p:tags r:id="rId15"/>
                </p:custDataLst>
              </p:nvPr>
            </p:nvSpPr>
            <p:spPr>
              <a:xfrm>
                <a:off x="4665481" y="5368891"/>
                <a:ext cx="921600" cy="357303"/>
              </a:xfrm>
              <a:prstGeom prst="roundRect">
                <a:avLst>
                  <a:gd name="adj" fmla="val 9452"/>
                </a:avLst>
              </a:prstGeom>
              <a:solidFill>
                <a:srgbClr val="305EB6"/>
              </a:solidFill>
              <a:ln w="9525" cap="flat" cmpd="sng" algn="ctr">
                <a:noFill/>
                <a:prstDash val="solid"/>
              </a:ln>
              <a:effectLst/>
            </p:spPr>
            <p:txBody>
              <a:bodyPr lIns="0" rIns="0" rtlCol="0" anchor="ctr"/>
              <a:lstStyle/>
              <a:p>
                <a:pPr algn="ctr"/>
                <a:r>
                  <a:rPr lang="zh-CN" altLang="en-US" sz="1000" kern="0" dirty="0">
                    <a:solidFill>
                      <a:schemeClr val="bg1"/>
                    </a:solidFill>
                    <a:latin typeface="汉仪粗简黑简" panose="00020600040101010101" pitchFamily="18" charset="-122"/>
                    <a:ea typeface="汉仪粗简黑简" panose="00020600040101010101" pitchFamily="18" charset="-122"/>
                  </a:rPr>
                  <a:t>智能预警</a:t>
                </a:r>
                <a:endParaRPr lang="zh-CN" altLang="en-US" sz="1000" kern="0" dirty="0">
                  <a:solidFill>
                    <a:schemeClr val="bg1"/>
                  </a:solidFill>
                  <a:latin typeface="汉仪粗简黑简" panose="00020600040101010101" pitchFamily="18" charset="-122"/>
                  <a:ea typeface="汉仪粗简黑简" panose="00020600040101010101" pitchFamily="18" charset="-122"/>
                </a:endParaRPr>
              </a:p>
            </p:txBody>
          </p:sp>
          <p:sp>
            <p:nvSpPr>
              <p:cNvPr id="44" name="圆角矩形 110"/>
              <p:cNvSpPr/>
              <p:nvPr>
                <p:custDataLst>
                  <p:tags r:id="rId16"/>
                </p:custDataLst>
              </p:nvPr>
            </p:nvSpPr>
            <p:spPr>
              <a:xfrm>
                <a:off x="5710056" y="5368243"/>
                <a:ext cx="921600" cy="357303"/>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维保定检提醒</a:t>
                </a:r>
                <a:endParaRPr 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endParaRPr>
              </a:p>
            </p:txBody>
          </p:sp>
          <p:sp>
            <p:nvSpPr>
              <p:cNvPr id="45" name="圆角矩形 110"/>
              <p:cNvSpPr/>
              <p:nvPr>
                <p:custDataLst>
                  <p:tags r:id="rId17"/>
                </p:custDataLst>
              </p:nvPr>
            </p:nvSpPr>
            <p:spPr>
              <a:xfrm>
                <a:off x="6735581" y="5369031"/>
                <a:ext cx="921600" cy="357303"/>
              </a:xfrm>
              <a:prstGeom prst="roundRect">
                <a:avLst>
                  <a:gd name="adj" fmla="val 9452"/>
                </a:avLst>
              </a:prstGeom>
              <a:noFill/>
              <a:ln w="9525" cap="flat" cmpd="sng" algn="ctr">
                <a:solidFill>
                  <a:srgbClr val="305EB6"/>
                </a:solidFill>
                <a:prstDash val="solid"/>
              </a:ln>
              <a:effectLst/>
            </p:spPr>
            <p:txBody>
              <a:bodyPr lIns="0" rIns="0" rtlCol="0" anchor="ctr"/>
              <a:lstStyle/>
              <a:p>
                <a:pPr algn="ctr"/>
                <a:r>
                  <a:rPr lang="en-US" alt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rPr>
                  <a:t>......</a:t>
                </a:r>
                <a:endParaRPr lang="en-US" altLang="zh-CN" sz="1000" kern="0" dirty="0">
                  <a:solidFill>
                    <a:schemeClr val="tx1">
                      <a:lumMod val="95000"/>
                      <a:lumOff val="5000"/>
                    </a:schemeClr>
                  </a:solidFill>
                  <a:latin typeface="汉仪粗简黑简" panose="00020600040101010101" pitchFamily="18" charset="-122"/>
                  <a:ea typeface="汉仪粗简黑简" panose="00020600040101010101" pitchFamily="18" charset="-122"/>
                </a:endParaRPr>
              </a:p>
            </p:txBody>
          </p:sp>
        </p:grpSp>
        <p:grpSp>
          <p:nvGrpSpPr>
            <p:cNvPr id="24" name="组合 23"/>
            <p:cNvGrpSpPr/>
            <p:nvPr/>
          </p:nvGrpSpPr>
          <p:grpSpPr>
            <a:xfrm>
              <a:off x="701675" y="5939790"/>
              <a:ext cx="10844530" cy="367030"/>
              <a:chOff x="695921" y="6072527"/>
              <a:chExt cx="11031723" cy="367326"/>
            </a:xfrm>
          </p:grpSpPr>
          <p:sp>
            <p:nvSpPr>
              <p:cNvPr id="13" name="圆角矩形 134"/>
              <p:cNvSpPr/>
              <p:nvPr>
                <p:custDataLst>
                  <p:tags r:id="rId18"/>
                </p:custDataLst>
              </p:nvPr>
            </p:nvSpPr>
            <p:spPr>
              <a:xfrm>
                <a:off x="1730219" y="6072527"/>
                <a:ext cx="9997425" cy="367326"/>
              </a:xfrm>
              <a:prstGeom prst="roundRect">
                <a:avLst>
                  <a:gd name="adj" fmla="val 9452"/>
                </a:avLst>
              </a:prstGeom>
              <a:solidFill>
                <a:srgbClr val="305EB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4714" tIns="47357" rIns="94714" bIns="47357" numCol="1" spcCol="0" rtlCol="0" fromWordArt="0" anchor="ctr" anchorCtr="0" forceAA="0" compatLnSpc="1">
                <a:noAutofit/>
              </a:bodyPr>
              <a:lstStyle/>
              <a:p>
                <a:pPr lvl="0" algn="ctr">
                  <a:buClrTx/>
                  <a:buSzTx/>
                  <a:buFontTx/>
                  <a:defRPr/>
                </a:pPr>
                <a:r>
                  <a:rPr lang="zh-CN" altLang="en-US" dirty="0">
                    <a:latin typeface="汉仪粗简黑简" panose="00020600040101010101" pitchFamily="18" charset="-122"/>
                    <a:ea typeface="汉仪粗简黑简" panose="00020600040101010101" pitchFamily="18" charset="-122"/>
                    <a:sym typeface="微软雅黑" panose="020B0503020204020204" charset="-122"/>
                  </a:rPr>
                  <a:t>协同运营平台COP</a:t>
                </a:r>
                <a:endParaRPr lang="zh-CN" altLang="en-US" dirty="0">
                  <a:latin typeface="汉仪粗简黑简" panose="00020600040101010101" pitchFamily="18" charset="-122"/>
                  <a:ea typeface="汉仪粗简黑简" panose="00020600040101010101" pitchFamily="18" charset="-122"/>
                  <a:sym typeface="微软雅黑" panose="020B0503020204020204" charset="-122"/>
                </a:endParaRPr>
              </a:p>
            </p:txBody>
          </p:sp>
          <p:sp>
            <p:nvSpPr>
              <p:cNvPr id="14" name="矩形 13"/>
              <p:cNvSpPr/>
              <p:nvPr>
                <p:custDataLst>
                  <p:tags r:id="rId19"/>
                </p:custDataLst>
              </p:nvPr>
            </p:nvSpPr>
            <p:spPr>
              <a:xfrm>
                <a:off x="695921" y="6127062"/>
                <a:ext cx="657422" cy="258255"/>
              </a:xfrm>
              <a:prstGeom prst="rect">
                <a:avLst/>
              </a:prstGeom>
              <a:noFill/>
              <a:ln w="19050">
                <a:noFill/>
              </a:ln>
            </p:spPr>
            <p:txBody>
              <a:bodyPr wrap="square" lIns="0" tIns="0" rIns="0" bIns="0" rtlCol="0" anchor="ctr" anchorCtr="0">
                <a:noAutofit/>
              </a:bodyPr>
              <a:lstStyle/>
              <a:p>
                <a:pPr lvl="0" algn="l">
                  <a:buClrTx/>
                  <a:buSzTx/>
                  <a:buFontTx/>
                  <a:defRPr/>
                </a:pPr>
                <a:r>
                  <a:rPr kumimoji="1" lang="zh-CN" altLang="en-US" sz="1400" b="1" dirty="0">
                    <a:solidFill>
                      <a:srgbClr val="305EB6"/>
                    </a:solidFill>
                    <a:latin typeface="汉仪粗简黑简" panose="00020600040101010101" pitchFamily="18" charset="-122"/>
                    <a:ea typeface="汉仪粗简黑简" panose="00020600040101010101" pitchFamily="18" charset="-122"/>
                    <a:sym typeface="微软雅黑" panose="020B0503020204020204" charset="-122"/>
                  </a:rPr>
                  <a:t>支撑层</a:t>
                </a:r>
                <a:endParaRPr kumimoji="1" lang="zh-CN" altLang="en-US" sz="1400" b="1" dirty="0">
                  <a:solidFill>
                    <a:srgbClr val="305EB6"/>
                  </a:solidFill>
                  <a:latin typeface="汉仪粗简黑简" panose="00020600040101010101" pitchFamily="18" charset="-122"/>
                  <a:ea typeface="汉仪粗简黑简" panose="00020600040101010101" pitchFamily="18" charset="-122"/>
                  <a:sym typeface="微软雅黑" panose="020B0503020204020204" charset="-122"/>
                </a:endParaRPr>
              </a:p>
            </p:txBody>
          </p:sp>
        </p:grpSp>
        <p:sp>
          <p:nvSpPr>
            <p:cNvPr id="25" name="圆角矩形 100"/>
            <p:cNvSpPr/>
            <p:nvPr/>
          </p:nvSpPr>
          <p:spPr>
            <a:xfrm>
              <a:off x="464185" y="5822950"/>
              <a:ext cx="11248390" cy="596265"/>
            </a:xfrm>
            <a:prstGeom prst="roundRect">
              <a:avLst>
                <a:gd name="adj" fmla="val 2412"/>
              </a:avLst>
            </a:prstGeom>
            <a:noFill/>
            <a:ln w="9525">
              <a:solidFill>
                <a:srgbClr val="305EB6"/>
              </a:solidFill>
              <a:prstDash val="dash"/>
            </a:ln>
          </p:spPr>
          <p:txBody>
            <a:bodyPr rtlCol="0" anchor="ctr">
              <a:noAutofit/>
            </a:bodyPr>
            <a:lstStyle/>
            <a:p>
              <a:pPr>
                <a:lnSpc>
                  <a:spcPct val="150000"/>
                </a:lnSpc>
                <a:defRPr/>
              </a:pPr>
              <a:endParaRPr lang="en-US" altLang="zh-CN" sz="1600" kern="0" dirty="0">
                <a:solidFill>
                  <a:prstClr val="black"/>
                </a:solidFill>
                <a:latin typeface="汉仪粗简黑简" panose="00020600040101010101" pitchFamily="18" charset="-122"/>
                <a:ea typeface="汉仪粗简黑简" panose="00020600040101010101" pitchFamily="18" charset="-122"/>
              </a:endParaRPr>
            </a:p>
          </p:txBody>
        </p:sp>
      </p:grpSp>
      <p:sp>
        <p:nvSpPr>
          <p:cNvPr id="31" name="文本占位符 30"/>
          <p:cNvSpPr>
            <a:spLocks noGrp="1"/>
          </p:cNvSpPr>
          <p:nvPr>
            <p:ph type="body" sz="quarter" idx="13"/>
          </p:nvPr>
        </p:nvSpPr>
        <p:spPr/>
        <p:txBody>
          <a:bodyPr vert="horz" lIns="90000" tIns="46800" rIns="90000" bIns="46800" rtlCol="0">
            <a:noAutofit/>
          </a:bodyPr>
          <a:lstStyle/>
          <a:p>
            <a:r>
              <a:rPr lang="zh-CN" altLang="en-US" sz="2800" spc="0">
                <a:latin typeface="+mn-ea"/>
                <a:ea typeface="+mn-ea"/>
                <a:sym typeface="微软雅黑" panose="020B0503020204020204" charset="-122"/>
              </a:rPr>
              <a:t>设备管理 </a:t>
            </a:r>
            <a:r>
              <a:rPr lang="en-US" altLang="zh-CN" sz="2000" spc="0">
                <a:latin typeface="+mn-ea"/>
                <a:ea typeface="+mn-ea"/>
                <a:sym typeface="字魂105号-简雅黑" panose="00000500000000000000" pitchFamily="2" charset="-122"/>
              </a:rPr>
              <a:t>—</a:t>
            </a:r>
            <a:r>
              <a:rPr lang="zh-CN" altLang="en-US" sz="2000" spc="0">
                <a:latin typeface="+mn-ea"/>
                <a:ea typeface="+mn-ea"/>
                <a:sym typeface="字魂105号-简雅黑" panose="00000500000000000000" pitchFamily="2" charset="-122"/>
              </a:rPr>
              <a:t> 功能框架</a:t>
            </a:r>
            <a:endParaRPr lang="zh-CN" altLang="en-US" sz="2000" spc="0">
              <a:latin typeface="+mn-ea"/>
              <a:ea typeface="+mn-ea"/>
              <a:sym typeface="字魂105号-简雅黑" panose="00000500000000000000" pitchFamily="2" charset="-122"/>
            </a:endParaRPr>
          </a:p>
        </p:txBody>
      </p:sp>
    </p:spTree>
    <p:custDataLst>
      <p:tags r:id="rId20"/>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矩形 66"/>
          <p:cNvSpPr/>
          <p:nvPr/>
        </p:nvSpPr>
        <p:spPr>
          <a:xfrm rot="5400000">
            <a:off x="4903951" y="-2751300"/>
            <a:ext cx="2384098" cy="12192000"/>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pic>
        <p:nvPicPr>
          <p:cNvPr id="127" name="图片 126"/>
          <p:cNvPicPr>
            <a:picLocks noChangeAspect="1"/>
          </p:cNvPicPr>
          <p:nvPr/>
        </p:nvPicPr>
        <p:blipFill rotWithShape="1">
          <a:blip r:embed="rId1" cstate="hqprint">
            <a:alphaModFix amt="12000"/>
          </a:blip>
          <a:srcRect/>
          <a:stretch>
            <a:fillRect/>
          </a:stretch>
        </p:blipFill>
        <p:spPr>
          <a:xfrm>
            <a:off x="-4" y="2152652"/>
            <a:ext cx="12192000" cy="2384098"/>
          </a:xfrm>
          <a:prstGeom prst="rect">
            <a:avLst/>
          </a:prstGeom>
        </p:spPr>
      </p:pic>
      <p:sp>
        <p:nvSpPr>
          <p:cNvPr id="125" name="矩形 124"/>
          <p:cNvSpPr/>
          <p:nvPr/>
        </p:nvSpPr>
        <p:spPr>
          <a:xfrm>
            <a:off x="545184" y="2690065"/>
            <a:ext cx="3974344" cy="1309269"/>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en-US" altLang="zh-CN" sz="7200" b="1" spc="300">
                <a:gradFill>
                  <a:gsLst>
                    <a:gs pos="41000">
                      <a:srgbClr val="FFFFFF"/>
                    </a:gs>
                    <a:gs pos="96000">
                      <a:srgbClr val="FFFFFF">
                        <a:lumMod val="85000"/>
                      </a:srgbClr>
                    </a:gs>
                  </a:gsLst>
                  <a:lin ang="5400000" scaled="0"/>
                </a:gradFill>
                <a:latin typeface="Arial" panose="020B0604020202020204" pitchFamily="34" charset="0"/>
                <a:ea typeface="微软雅黑" panose="020B0503020204020204" charset="-122"/>
              </a:rPr>
              <a:t>10</a:t>
            </a:r>
            <a:endParaRPr kumimoji="0" lang="zh-CN" altLang="en-US" sz="7200" b="1" i="0" u="none" strike="noStrike" kern="1200" cap="none" spc="300" normalizeH="0" baseline="0" noProof="0" dirty="0">
              <a:ln>
                <a:noFill/>
              </a:ln>
              <a:gradFill>
                <a:gsLst>
                  <a:gs pos="41000">
                    <a:srgbClr val="FFFFFF"/>
                  </a:gs>
                  <a:gs pos="96000">
                    <a:srgbClr val="FFFFFF">
                      <a:lumMod val="85000"/>
                    </a:srgbClr>
                  </a:gs>
                </a:gsLst>
                <a:lin ang="5400000" scaled="0"/>
              </a:gradFill>
              <a:effectLst/>
              <a:uLnTx/>
              <a:uFillTx/>
              <a:latin typeface="Arial" panose="020B0604020202020204" pitchFamily="34" charset="0"/>
              <a:ea typeface="微软雅黑" panose="020B0503020204020204" charset="-122"/>
              <a:cs typeface="+mn-cs"/>
            </a:endParaRPr>
          </a:p>
        </p:txBody>
      </p:sp>
      <p:sp>
        <p:nvSpPr>
          <p:cNvPr id="126" name="矩形 125"/>
          <p:cNvSpPr/>
          <p:nvPr/>
        </p:nvSpPr>
        <p:spPr>
          <a:xfrm>
            <a:off x="6701493" y="3011146"/>
            <a:ext cx="2236510"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rPr>
              <a:t>质量管理</a:t>
            </a:r>
            <a:endParaRPr kumimoji="0" lang="en-US" altLang="zh-CN" sz="4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8"/>
          <p:cNvSpPr/>
          <p:nvPr>
            <p:custDataLst>
              <p:tags r:id="rId1"/>
            </p:custDataLst>
          </p:nvPr>
        </p:nvSpPr>
        <p:spPr>
          <a:xfrm>
            <a:off x="288290" y="610869"/>
            <a:ext cx="11564620" cy="885190"/>
          </a:xfrm>
          <a:custGeom>
            <a:avLst/>
            <a:gdLst/>
            <a:ahLst/>
            <a:cxnLst/>
            <a:rect l="l" t="t" r="r" b="b"/>
            <a:pathLst>
              <a:path w="11564620" h="885190">
                <a:moveTo>
                  <a:pt x="0" y="0"/>
                </a:moveTo>
                <a:lnTo>
                  <a:pt x="11564620" y="0"/>
                </a:lnTo>
                <a:lnTo>
                  <a:pt x="11564620" y="885190"/>
                </a:lnTo>
                <a:lnTo>
                  <a:pt x="0" y="885190"/>
                </a:lnTo>
                <a:lnTo>
                  <a:pt x="0" y="0"/>
                </a:lnTo>
                <a:close/>
              </a:path>
            </a:pathLst>
          </a:custGeom>
          <a:ln w="12700">
            <a:solidFill>
              <a:srgbClr val="FFFFFF"/>
            </a:solidFill>
          </a:ln>
        </p:spPr>
        <p:txBody>
          <a:bodyPr wrap="square" lIns="0" tIns="0" rIns="0" bIns="0" rtlCol="0"/>
          <a:lstStyle/>
          <a:p>
            <a:endParaRPr>
              <a:latin typeface="微软雅黑" panose="020B0503020204020204" charset="-122"/>
              <a:ea typeface="微软雅黑" panose="020B0503020204020204" charset="-122"/>
            </a:endParaRPr>
          </a:p>
        </p:txBody>
      </p:sp>
      <p:sp>
        <p:nvSpPr>
          <p:cNvPr id="3" name="object 19"/>
          <p:cNvSpPr txBox="1"/>
          <p:nvPr>
            <p:custDataLst>
              <p:tags r:id="rId2"/>
            </p:custDataLst>
          </p:nvPr>
        </p:nvSpPr>
        <p:spPr>
          <a:xfrm>
            <a:off x="288290" y="610869"/>
            <a:ext cx="11564620" cy="1268095"/>
          </a:xfrm>
          <a:prstGeom prst="rect">
            <a:avLst/>
          </a:prstGeom>
          <a:solidFill>
            <a:schemeClr val="accent5">
              <a:lumMod val="20000"/>
              <a:lumOff val="80000"/>
            </a:schemeClr>
          </a:solidFill>
        </p:spPr>
        <p:txBody>
          <a:bodyPr vert="horz" wrap="square" lIns="0" tIns="67945" rIns="0" bIns="0" rtlCol="0">
            <a:spAutoFit/>
          </a:bodyPr>
          <a:lstStyle/>
          <a:p>
            <a:pPr marL="90805" marR="84455" lvl="0" algn="l">
              <a:lnSpc>
                <a:spcPct val="150000"/>
              </a:lnSpc>
              <a:spcBef>
                <a:spcPts val="535"/>
              </a:spcBef>
              <a:buClrTx/>
              <a:buSzTx/>
              <a:buFontTx/>
            </a:pPr>
            <a:r>
              <a:rPr lang="zh-CN" sz="1300" b="1">
                <a:latin typeface="微软雅黑" panose="020B0503020204020204" charset="-122"/>
                <a:ea typeface="微软雅黑" panose="020B0503020204020204" charset="-122"/>
                <a:cs typeface="微软雅黑" panose="020B0503020204020204" charset="-122"/>
                <a:sym typeface="+mn-ea"/>
              </a:rPr>
              <a:t>传统制造企业转型升级的愿景是美好的，但现实的道路却荆棘密布。根据麦肯锡对全球800多家传统企业的调研，大约70%的企业停留在转型试点阶段，无法实现价值和竞争力的突破。灯塔工厂是制造企业成功转型的典范。他们根据自身特点，系统性地整合了工业4.0技术，充分贯彻了三大转型抓手并成功推动了技术与组织两大基础能力的提升。这些灯塔工厂如同明灯，在茫茫转型之路中指引着他们所处的企业、行业中的其他企业，甚至整个产业抵达智能制造的彼岸。</a:t>
            </a:r>
            <a:endParaRPr lang="zh-CN" sz="1300" b="1">
              <a:latin typeface="微软雅黑" panose="020B0503020204020204" charset="-122"/>
              <a:ea typeface="微软雅黑" panose="020B0503020204020204" charset="-122"/>
              <a:cs typeface="微软雅黑" panose="020B0503020204020204" charset="-122"/>
              <a:sym typeface="+mn-ea"/>
            </a:endParaRPr>
          </a:p>
        </p:txBody>
      </p:sp>
      <p:sp>
        <p:nvSpPr>
          <p:cNvPr id="4" name="object 20"/>
          <p:cNvSpPr/>
          <p:nvPr>
            <p:custDataLst>
              <p:tags r:id="rId3"/>
            </p:custDataLst>
          </p:nvPr>
        </p:nvSpPr>
        <p:spPr>
          <a:xfrm>
            <a:off x="286511" y="2020823"/>
            <a:ext cx="11567160" cy="4501896"/>
          </a:xfrm>
          <a:prstGeom prst="rect">
            <a:avLst/>
          </a:prstGeom>
          <a:blipFill>
            <a:blip r:embed="rId4" cstate="print"/>
            <a:stretch>
              <a:fillRect/>
            </a:stretch>
          </a:blipFill>
        </p:spPr>
        <p:txBody>
          <a:bodyPr wrap="square" lIns="0" tIns="0" rIns="0" bIns="0" rtlCol="0"/>
          <a:lstStyle/>
          <a:p>
            <a:endParaRPr>
              <a:latin typeface="微软雅黑" panose="020B0503020204020204" charset="-122"/>
              <a:ea typeface="微软雅黑" panose="020B0503020204020204" charset="-122"/>
            </a:endParaRPr>
          </a:p>
        </p:txBody>
      </p:sp>
      <p:sp>
        <p:nvSpPr>
          <p:cNvPr id="5" name="object 21"/>
          <p:cNvSpPr/>
          <p:nvPr>
            <p:custDataLst>
              <p:tags r:id="rId5"/>
            </p:custDataLst>
          </p:nvPr>
        </p:nvSpPr>
        <p:spPr>
          <a:xfrm>
            <a:off x="1901684" y="2687647"/>
            <a:ext cx="7682666" cy="3097664"/>
          </a:xfrm>
          <a:prstGeom prst="rect">
            <a:avLst/>
          </a:prstGeom>
          <a:blipFill>
            <a:blip r:embed="rId6" cstate="print"/>
            <a:stretch>
              <a:fillRect/>
            </a:stretch>
          </a:blipFill>
        </p:spPr>
        <p:txBody>
          <a:bodyPr wrap="square" lIns="0" tIns="0" rIns="0" bIns="0" rtlCol="0"/>
          <a:lstStyle/>
          <a:p>
            <a:endParaRPr>
              <a:latin typeface="微软雅黑" panose="020B0503020204020204" charset="-122"/>
              <a:ea typeface="微软雅黑" panose="020B0503020204020204" charset="-122"/>
            </a:endParaRPr>
          </a:p>
        </p:txBody>
      </p:sp>
      <p:sp>
        <p:nvSpPr>
          <p:cNvPr id="6" name="object 22"/>
          <p:cNvSpPr/>
          <p:nvPr>
            <p:custDataLst>
              <p:tags r:id="rId7"/>
            </p:custDataLst>
          </p:nvPr>
        </p:nvSpPr>
        <p:spPr>
          <a:xfrm>
            <a:off x="9709721" y="2633185"/>
            <a:ext cx="928369" cy="784860"/>
          </a:xfrm>
          <a:custGeom>
            <a:avLst/>
            <a:gdLst/>
            <a:ahLst/>
            <a:cxnLst/>
            <a:rect l="l" t="t" r="r" b="b"/>
            <a:pathLst>
              <a:path w="928370" h="784860">
                <a:moveTo>
                  <a:pt x="283770" y="599315"/>
                </a:moveTo>
                <a:lnTo>
                  <a:pt x="67483" y="599315"/>
                </a:lnTo>
                <a:lnTo>
                  <a:pt x="57088" y="600885"/>
                </a:lnTo>
                <a:lnTo>
                  <a:pt x="932" y="749366"/>
                </a:lnTo>
                <a:lnTo>
                  <a:pt x="0" y="755716"/>
                </a:lnTo>
                <a:lnTo>
                  <a:pt x="670" y="762026"/>
                </a:lnTo>
                <a:lnTo>
                  <a:pt x="31396" y="784315"/>
                </a:lnTo>
                <a:lnTo>
                  <a:pt x="896540" y="784315"/>
                </a:lnTo>
                <a:lnTo>
                  <a:pt x="908762" y="782111"/>
                </a:lnTo>
                <a:lnTo>
                  <a:pt x="918743" y="776101"/>
                </a:lnTo>
                <a:lnTo>
                  <a:pt x="925473" y="767187"/>
                </a:lnTo>
                <a:lnTo>
                  <a:pt x="927941" y="756272"/>
                </a:lnTo>
                <a:lnTo>
                  <a:pt x="927941" y="753132"/>
                </a:lnTo>
                <a:lnTo>
                  <a:pt x="927472" y="750202"/>
                </a:lnTo>
                <a:lnTo>
                  <a:pt x="926534" y="747692"/>
                </a:lnTo>
                <a:lnTo>
                  <a:pt x="921018" y="728019"/>
                </a:lnTo>
                <a:lnTo>
                  <a:pt x="71700" y="728019"/>
                </a:lnTo>
                <a:lnTo>
                  <a:pt x="92088" y="655401"/>
                </a:lnTo>
                <a:lnTo>
                  <a:pt x="900657" y="655401"/>
                </a:lnTo>
                <a:lnTo>
                  <a:pt x="896432" y="640332"/>
                </a:lnTo>
                <a:lnTo>
                  <a:pt x="319856" y="640332"/>
                </a:lnTo>
                <a:lnTo>
                  <a:pt x="314232" y="620661"/>
                </a:lnTo>
                <a:lnTo>
                  <a:pt x="310000" y="612029"/>
                </a:lnTo>
                <a:lnTo>
                  <a:pt x="303043" y="605279"/>
                </a:lnTo>
                <a:lnTo>
                  <a:pt x="294066" y="600885"/>
                </a:lnTo>
                <a:lnTo>
                  <a:pt x="283770" y="599315"/>
                </a:lnTo>
                <a:close/>
              </a:path>
              <a:path w="928370" h="784860">
                <a:moveTo>
                  <a:pt x="380313" y="655401"/>
                </a:moveTo>
                <a:lnTo>
                  <a:pt x="259164" y="655401"/>
                </a:lnTo>
                <a:lnTo>
                  <a:pt x="279551" y="728019"/>
                </a:lnTo>
                <a:lnTo>
                  <a:pt x="360161" y="728019"/>
                </a:lnTo>
                <a:lnTo>
                  <a:pt x="380313" y="655401"/>
                </a:lnTo>
                <a:close/>
              </a:path>
              <a:path w="928370" h="784860">
                <a:moveTo>
                  <a:pt x="668772" y="655401"/>
                </a:moveTo>
                <a:lnTo>
                  <a:pt x="547389" y="655401"/>
                </a:lnTo>
                <a:lnTo>
                  <a:pt x="567776" y="728019"/>
                </a:lnTo>
                <a:lnTo>
                  <a:pt x="648386" y="728019"/>
                </a:lnTo>
                <a:lnTo>
                  <a:pt x="668772" y="655401"/>
                </a:lnTo>
                <a:close/>
              </a:path>
              <a:path w="928370" h="784860">
                <a:moveTo>
                  <a:pt x="900657" y="655401"/>
                </a:moveTo>
                <a:lnTo>
                  <a:pt x="835849" y="655401"/>
                </a:lnTo>
                <a:lnTo>
                  <a:pt x="856237" y="728019"/>
                </a:lnTo>
                <a:lnTo>
                  <a:pt x="921018" y="728019"/>
                </a:lnTo>
                <a:lnTo>
                  <a:pt x="900657" y="655401"/>
                </a:lnTo>
                <a:close/>
              </a:path>
              <a:path w="928370" h="784860">
                <a:moveTo>
                  <a:pt x="571993" y="599315"/>
                </a:moveTo>
                <a:lnTo>
                  <a:pt x="355708" y="599315"/>
                </a:lnTo>
                <a:lnTo>
                  <a:pt x="345412" y="600885"/>
                </a:lnTo>
                <a:lnTo>
                  <a:pt x="336435" y="605279"/>
                </a:lnTo>
                <a:lnTo>
                  <a:pt x="329478" y="612029"/>
                </a:lnTo>
                <a:lnTo>
                  <a:pt x="325246" y="620661"/>
                </a:lnTo>
                <a:lnTo>
                  <a:pt x="319856" y="640332"/>
                </a:lnTo>
                <a:lnTo>
                  <a:pt x="608081" y="640332"/>
                </a:lnTo>
                <a:lnTo>
                  <a:pt x="591444" y="605279"/>
                </a:lnTo>
                <a:lnTo>
                  <a:pt x="571993" y="599315"/>
                </a:lnTo>
                <a:close/>
              </a:path>
              <a:path w="928370" h="784860">
                <a:moveTo>
                  <a:pt x="860453" y="599315"/>
                </a:moveTo>
                <a:lnTo>
                  <a:pt x="644167" y="599315"/>
                </a:lnTo>
                <a:lnTo>
                  <a:pt x="633773" y="600885"/>
                </a:lnTo>
                <a:lnTo>
                  <a:pt x="624806" y="605279"/>
                </a:lnTo>
                <a:lnTo>
                  <a:pt x="617905" y="612029"/>
                </a:lnTo>
                <a:lnTo>
                  <a:pt x="613705" y="620661"/>
                </a:lnTo>
                <a:lnTo>
                  <a:pt x="608081" y="640332"/>
                </a:lnTo>
                <a:lnTo>
                  <a:pt x="896432" y="640332"/>
                </a:lnTo>
                <a:lnTo>
                  <a:pt x="879727" y="605279"/>
                </a:lnTo>
                <a:lnTo>
                  <a:pt x="860453" y="599315"/>
                </a:lnTo>
                <a:close/>
              </a:path>
              <a:path w="928370" h="784860">
                <a:moveTo>
                  <a:pt x="427881" y="390734"/>
                </a:moveTo>
                <a:lnTo>
                  <a:pt x="211595" y="390734"/>
                </a:lnTo>
                <a:lnTo>
                  <a:pt x="201298" y="392304"/>
                </a:lnTo>
                <a:lnTo>
                  <a:pt x="145044" y="540785"/>
                </a:lnTo>
                <a:lnTo>
                  <a:pt x="144114" y="547227"/>
                </a:lnTo>
                <a:lnTo>
                  <a:pt x="144810" y="553551"/>
                </a:lnTo>
                <a:lnTo>
                  <a:pt x="175508" y="575734"/>
                </a:lnTo>
                <a:lnTo>
                  <a:pt x="752428" y="575734"/>
                </a:lnTo>
                <a:lnTo>
                  <a:pt x="764651" y="573530"/>
                </a:lnTo>
                <a:lnTo>
                  <a:pt x="774632" y="567520"/>
                </a:lnTo>
                <a:lnTo>
                  <a:pt x="781361" y="558606"/>
                </a:lnTo>
                <a:lnTo>
                  <a:pt x="783829" y="547691"/>
                </a:lnTo>
                <a:lnTo>
                  <a:pt x="783829" y="544761"/>
                </a:lnTo>
                <a:lnTo>
                  <a:pt x="783361" y="541831"/>
                </a:lnTo>
                <a:lnTo>
                  <a:pt x="782189" y="539111"/>
                </a:lnTo>
                <a:lnTo>
                  <a:pt x="776768" y="519647"/>
                </a:lnTo>
                <a:lnTo>
                  <a:pt x="215812" y="519647"/>
                </a:lnTo>
                <a:lnTo>
                  <a:pt x="236198" y="447029"/>
                </a:lnTo>
                <a:lnTo>
                  <a:pt x="756540" y="447029"/>
                </a:lnTo>
                <a:lnTo>
                  <a:pt x="752284" y="431751"/>
                </a:lnTo>
                <a:lnTo>
                  <a:pt x="463968" y="431751"/>
                </a:lnTo>
                <a:lnTo>
                  <a:pt x="458344" y="412080"/>
                </a:lnTo>
                <a:lnTo>
                  <a:pt x="454144" y="403448"/>
                </a:lnTo>
                <a:lnTo>
                  <a:pt x="447243" y="396698"/>
                </a:lnTo>
                <a:lnTo>
                  <a:pt x="438276" y="392304"/>
                </a:lnTo>
                <a:lnTo>
                  <a:pt x="427881" y="390734"/>
                </a:lnTo>
                <a:close/>
              </a:path>
              <a:path w="928370" h="784860">
                <a:moveTo>
                  <a:pt x="524425" y="447029"/>
                </a:moveTo>
                <a:lnTo>
                  <a:pt x="403276" y="447029"/>
                </a:lnTo>
                <a:lnTo>
                  <a:pt x="423663" y="519647"/>
                </a:lnTo>
                <a:lnTo>
                  <a:pt x="504273" y="519647"/>
                </a:lnTo>
                <a:lnTo>
                  <a:pt x="524425" y="447029"/>
                </a:lnTo>
                <a:close/>
              </a:path>
              <a:path w="928370" h="784860">
                <a:moveTo>
                  <a:pt x="756540" y="447029"/>
                </a:moveTo>
                <a:lnTo>
                  <a:pt x="691739" y="447029"/>
                </a:lnTo>
                <a:lnTo>
                  <a:pt x="711891" y="519647"/>
                </a:lnTo>
                <a:lnTo>
                  <a:pt x="776768" y="519647"/>
                </a:lnTo>
                <a:lnTo>
                  <a:pt x="756540" y="447029"/>
                </a:lnTo>
                <a:close/>
              </a:path>
              <a:path w="928370" h="784860">
                <a:moveTo>
                  <a:pt x="716107" y="390734"/>
                </a:moveTo>
                <a:lnTo>
                  <a:pt x="500055" y="390734"/>
                </a:lnTo>
                <a:lnTo>
                  <a:pt x="489624" y="392304"/>
                </a:lnTo>
                <a:lnTo>
                  <a:pt x="480576" y="396698"/>
                </a:lnTo>
                <a:lnTo>
                  <a:pt x="473594" y="403448"/>
                </a:lnTo>
                <a:lnTo>
                  <a:pt x="469358" y="412080"/>
                </a:lnTo>
                <a:lnTo>
                  <a:pt x="463968" y="431751"/>
                </a:lnTo>
                <a:lnTo>
                  <a:pt x="752284" y="431751"/>
                </a:lnTo>
                <a:lnTo>
                  <a:pt x="735586" y="396698"/>
                </a:lnTo>
                <a:lnTo>
                  <a:pt x="716107" y="390734"/>
                </a:lnTo>
                <a:close/>
              </a:path>
              <a:path w="928370" h="784860">
                <a:moveTo>
                  <a:pt x="571997" y="182250"/>
                </a:moveTo>
                <a:lnTo>
                  <a:pt x="355707" y="182250"/>
                </a:lnTo>
                <a:lnTo>
                  <a:pt x="345410" y="183816"/>
                </a:lnTo>
                <a:lnTo>
                  <a:pt x="289155" y="332300"/>
                </a:lnTo>
                <a:lnTo>
                  <a:pt x="288225" y="338621"/>
                </a:lnTo>
                <a:lnTo>
                  <a:pt x="288921" y="344883"/>
                </a:lnTo>
                <a:lnTo>
                  <a:pt x="319852" y="367249"/>
                </a:lnTo>
                <a:lnTo>
                  <a:pt x="608082" y="367249"/>
                </a:lnTo>
                <a:lnTo>
                  <a:pt x="620342" y="365013"/>
                </a:lnTo>
                <a:lnTo>
                  <a:pt x="630403" y="358931"/>
                </a:lnTo>
                <a:lnTo>
                  <a:pt x="637214" y="349945"/>
                </a:lnTo>
                <a:lnTo>
                  <a:pt x="639718" y="338998"/>
                </a:lnTo>
                <a:lnTo>
                  <a:pt x="639718" y="336068"/>
                </a:lnTo>
                <a:lnTo>
                  <a:pt x="639015" y="333137"/>
                </a:lnTo>
                <a:lnTo>
                  <a:pt x="638079" y="330417"/>
                </a:lnTo>
                <a:lnTo>
                  <a:pt x="632621" y="310954"/>
                </a:lnTo>
                <a:lnTo>
                  <a:pt x="360159" y="310954"/>
                </a:lnTo>
                <a:lnTo>
                  <a:pt x="380312" y="238337"/>
                </a:lnTo>
                <a:lnTo>
                  <a:pt x="612259" y="238337"/>
                </a:lnTo>
                <a:lnTo>
                  <a:pt x="602459" y="203386"/>
                </a:lnTo>
                <a:lnTo>
                  <a:pt x="598358" y="194875"/>
                </a:lnTo>
                <a:lnTo>
                  <a:pt x="591445" y="188188"/>
                </a:lnTo>
                <a:lnTo>
                  <a:pt x="582424" y="183816"/>
                </a:lnTo>
                <a:lnTo>
                  <a:pt x="571997" y="182250"/>
                </a:lnTo>
                <a:close/>
              </a:path>
              <a:path w="928370" h="784860">
                <a:moveTo>
                  <a:pt x="612259" y="238337"/>
                </a:moveTo>
                <a:lnTo>
                  <a:pt x="547390" y="238337"/>
                </a:lnTo>
                <a:lnTo>
                  <a:pt x="567778" y="310954"/>
                </a:lnTo>
                <a:lnTo>
                  <a:pt x="632621" y="310954"/>
                </a:lnTo>
                <a:lnTo>
                  <a:pt x="612259" y="238337"/>
                </a:lnTo>
                <a:close/>
              </a:path>
              <a:path w="928370" h="784860">
                <a:moveTo>
                  <a:pt x="769873" y="231733"/>
                </a:moveTo>
                <a:lnTo>
                  <a:pt x="764247" y="233565"/>
                </a:lnTo>
                <a:lnTo>
                  <a:pt x="759911" y="237329"/>
                </a:lnTo>
                <a:lnTo>
                  <a:pt x="754996" y="243854"/>
                </a:lnTo>
                <a:lnTo>
                  <a:pt x="753290" y="251242"/>
                </a:lnTo>
                <a:lnTo>
                  <a:pt x="754835" y="258629"/>
                </a:lnTo>
                <a:lnTo>
                  <a:pt x="759676" y="265153"/>
                </a:lnTo>
                <a:lnTo>
                  <a:pt x="772803" y="277287"/>
                </a:lnTo>
                <a:lnTo>
                  <a:pt x="759676" y="289212"/>
                </a:lnTo>
                <a:lnTo>
                  <a:pt x="754835" y="295736"/>
                </a:lnTo>
                <a:lnTo>
                  <a:pt x="753290" y="303123"/>
                </a:lnTo>
                <a:lnTo>
                  <a:pt x="754996" y="310510"/>
                </a:lnTo>
                <a:lnTo>
                  <a:pt x="759911" y="317035"/>
                </a:lnTo>
                <a:lnTo>
                  <a:pt x="764130" y="320801"/>
                </a:lnTo>
                <a:lnTo>
                  <a:pt x="769755" y="322684"/>
                </a:lnTo>
                <a:lnTo>
                  <a:pt x="781004" y="322684"/>
                </a:lnTo>
                <a:lnTo>
                  <a:pt x="786630" y="320591"/>
                </a:lnTo>
                <a:lnTo>
                  <a:pt x="791084" y="316826"/>
                </a:lnTo>
                <a:lnTo>
                  <a:pt x="803741" y="305319"/>
                </a:lnTo>
                <a:lnTo>
                  <a:pt x="853685" y="305319"/>
                </a:lnTo>
                <a:lnTo>
                  <a:pt x="854192" y="303123"/>
                </a:lnTo>
                <a:lnTo>
                  <a:pt x="852647" y="295736"/>
                </a:lnTo>
                <a:lnTo>
                  <a:pt x="847805" y="289212"/>
                </a:lnTo>
                <a:lnTo>
                  <a:pt x="834680" y="277287"/>
                </a:lnTo>
                <a:lnTo>
                  <a:pt x="847805" y="265153"/>
                </a:lnTo>
                <a:lnTo>
                  <a:pt x="852647" y="258629"/>
                </a:lnTo>
                <a:lnTo>
                  <a:pt x="854192" y="251242"/>
                </a:lnTo>
                <a:lnTo>
                  <a:pt x="853733" y="249254"/>
                </a:lnTo>
                <a:lnTo>
                  <a:pt x="803741" y="249254"/>
                </a:lnTo>
                <a:lnTo>
                  <a:pt x="791084" y="237749"/>
                </a:lnTo>
                <a:lnTo>
                  <a:pt x="786749" y="233876"/>
                </a:lnTo>
                <a:lnTo>
                  <a:pt x="781124" y="231890"/>
                </a:lnTo>
                <a:lnTo>
                  <a:pt x="769873" y="231733"/>
                </a:lnTo>
                <a:close/>
              </a:path>
              <a:path w="928370" h="784860">
                <a:moveTo>
                  <a:pt x="853685" y="305319"/>
                </a:moveTo>
                <a:lnTo>
                  <a:pt x="803741" y="305319"/>
                </a:lnTo>
                <a:lnTo>
                  <a:pt x="816397" y="316826"/>
                </a:lnTo>
                <a:lnTo>
                  <a:pt x="820851" y="320591"/>
                </a:lnTo>
                <a:lnTo>
                  <a:pt x="826477" y="322684"/>
                </a:lnTo>
                <a:lnTo>
                  <a:pt x="837726" y="322684"/>
                </a:lnTo>
                <a:lnTo>
                  <a:pt x="843351" y="320801"/>
                </a:lnTo>
                <a:lnTo>
                  <a:pt x="847570" y="317035"/>
                </a:lnTo>
                <a:lnTo>
                  <a:pt x="852485" y="310510"/>
                </a:lnTo>
                <a:lnTo>
                  <a:pt x="853685" y="305319"/>
                </a:lnTo>
                <a:close/>
              </a:path>
              <a:path w="928370" h="784860">
                <a:moveTo>
                  <a:pt x="831983" y="231812"/>
                </a:moveTo>
                <a:lnTo>
                  <a:pt x="823707" y="233358"/>
                </a:lnTo>
                <a:lnTo>
                  <a:pt x="816397" y="237749"/>
                </a:lnTo>
                <a:lnTo>
                  <a:pt x="803741" y="249254"/>
                </a:lnTo>
                <a:lnTo>
                  <a:pt x="853733" y="249254"/>
                </a:lnTo>
                <a:lnTo>
                  <a:pt x="852485" y="243854"/>
                </a:lnTo>
                <a:lnTo>
                  <a:pt x="847570" y="237329"/>
                </a:lnTo>
                <a:lnTo>
                  <a:pt x="840260" y="233129"/>
                </a:lnTo>
                <a:lnTo>
                  <a:pt x="831983" y="231812"/>
                </a:lnTo>
                <a:close/>
              </a:path>
              <a:path w="928370" h="784860">
                <a:moveTo>
                  <a:pt x="105627" y="144186"/>
                </a:moveTo>
                <a:lnTo>
                  <a:pt x="99949" y="146070"/>
                </a:lnTo>
                <a:lnTo>
                  <a:pt x="95616" y="149835"/>
                </a:lnTo>
                <a:lnTo>
                  <a:pt x="90738" y="156360"/>
                </a:lnTo>
                <a:lnTo>
                  <a:pt x="89088" y="163747"/>
                </a:lnTo>
                <a:lnTo>
                  <a:pt x="90643" y="171135"/>
                </a:lnTo>
                <a:lnTo>
                  <a:pt x="95382" y="177659"/>
                </a:lnTo>
                <a:lnTo>
                  <a:pt x="108731" y="189793"/>
                </a:lnTo>
                <a:lnTo>
                  <a:pt x="95382" y="201717"/>
                </a:lnTo>
                <a:lnTo>
                  <a:pt x="90680" y="208242"/>
                </a:lnTo>
                <a:lnTo>
                  <a:pt x="89205" y="215629"/>
                </a:lnTo>
                <a:lnTo>
                  <a:pt x="90936" y="223016"/>
                </a:lnTo>
                <a:lnTo>
                  <a:pt x="95851" y="229541"/>
                </a:lnTo>
                <a:lnTo>
                  <a:pt x="100066" y="233307"/>
                </a:lnTo>
                <a:lnTo>
                  <a:pt x="105687" y="235190"/>
                </a:lnTo>
                <a:lnTo>
                  <a:pt x="116926" y="235190"/>
                </a:lnTo>
                <a:lnTo>
                  <a:pt x="122547" y="233097"/>
                </a:lnTo>
                <a:lnTo>
                  <a:pt x="139643" y="217825"/>
                </a:lnTo>
                <a:lnTo>
                  <a:pt x="189473" y="217825"/>
                </a:lnTo>
                <a:lnTo>
                  <a:pt x="189964" y="215629"/>
                </a:lnTo>
                <a:lnTo>
                  <a:pt x="188408" y="208242"/>
                </a:lnTo>
                <a:lnTo>
                  <a:pt x="183670" y="201717"/>
                </a:lnTo>
                <a:lnTo>
                  <a:pt x="170321" y="189793"/>
                </a:lnTo>
                <a:lnTo>
                  <a:pt x="183670" y="177659"/>
                </a:lnTo>
                <a:lnTo>
                  <a:pt x="188408" y="171135"/>
                </a:lnTo>
                <a:lnTo>
                  <a:pt x="189964" y="163747"/>
                </a:lnTo>
                <a:lnTo>
                  <a:pt x="189519" y="161759"/>
                </a:lnTo>
                <a:lnTo>
                  <a:pt x="139643" y="161759"/>
                </a:lnTo>
                <a:lnTo>
                  <a:pt x="122547" y="146175"/>
                </a:lnTo>
                <a:lnTo>
                  <a:pt x="116926" y="144240"/>
                </a:lnTo>
                <a:lnTo>
                  <a:pt x="105627" y="144186"/>
                </a:lnTo>
                <a:close/>
              </a:path>
              <a:path w="928370" h="784860">
                <a:moveTo>
                  <a:pt x="189473" y="217825"/>
                </a:moveTo>
                <a:lnTo>
                  <a:pt x="139643" y="217825"/>
                </a:lnTo>
                <a:lnTo>
                  <a:pt x="152288" y="229332"/>
                </a:lnTo>
                <a:lnTo>
                  <a:pt x="156505" y="233097"/>
                </a:lnTo>
                <a:lnTo>
                  <a:pt x="162359" y="235190"/>
                </a:lnTo>
                <a:lnTo>
                  <a:pt x="173600" y="235190"/>
                </a:lnTo>
                <a:lnTo>
                  <a:pt x="178986" y="233307"/>
                </a:lnTo>
                <a:lnTo>
                  <a:pt x="183436" y="229541"/>
                </a:lnTo>
                <a:lnTo>
                  <a:pt x="188313" y="223016"/>
                </a:lnTo>
                <a:lnTo>
                  <a:pt x="189473" y="217825"/>
                </a:lnTo>
                <a:close/>
              </a:path>
              <a:path w="928370" h="784860">
                <a:moveTo>
                  <a:pt x="167775" y="144291"/>
                </a:moveTo>
                <a:lnTo>
                  <a:pt x="159494" y="145775"/>
                </a:lnTo>
                <a:lnTo>
                  <a:pt x="152288" y="150045"/>
                </a:lnTo>
                <a:lnTo>
                  <a:pt x="139643" y="161759"/>
                </a:lnTo>
                <a:lnTo>
                  <a:pt x="189519" y="161759"/>
                </a:lnTo>
                <a:lnTo>
                  <a:pt x="188313" y="156360"/>
                </a:lnTo>
                <a:lnTo>
                  <a:pt x="183436" y="149835"/>
                </a:lnTo>
                <a:lnTo>
                  <a:pt x="176100" y="145632"/>
                </a:lnTo>
                <a:lnTo>
                  <a:pt x="167775" y="144291"/>
                </a:lnTo>
                <a:close/>
              </a:path>
              <a:path w="928370" h="784860">
                <a:moveTo>
                  <a:pt x="430100" y="0"/>
                </a:moveTo>
                <a:lnTo>
                  <a:pt x="424475" y="1883"/>
                </a:lnTo>
                <a:lnTo>
                  <a:pt x="420138" y="5648"/>
                </a:lnTo>
                <a:lnTo>
                  <a:pt x="415222" y="12174"/>
                </a:lnTo>
                <a:lnTo>
                  <a:pt x="413515" y="19563"/>
                </a:lnTo>
                <a:lnTo>
                  <a:pt x="415060" y="26952"/>
                </a:lnTo>
                <a:lnTo>
                  <a:pt x="419903" y="33478"/>
                </a:lnTo>
                <a:lnTo>
                  <a:pt x="433029" y="45403"/>
                </a:lnTo>
                <a:lnTo>
                  <a:pt x="419903" y="57539"/>
                </a:lnTo>
                <a:lnTo>
                  <a:pt x="415060" y="64062"/>
                </a:lnTo>
                <a:lnTo>
                  <a:pt x="413515" y="71427"/>
                </a:lnTo>
                <a:lnTo>
                  <a:pt x="415222" y="78754"/>
                </a:lnTo>
                <a:lnTo>
                  <a:pt x="420138" y="85158"/>
                </a:lnTo>
                <a:lnTo>
                  <a:pt x="424357" y="88924"/>
                </a:lnTo>
                <a:lnTo>
                  <a:pt x="429983" y="90808"/>
                </a:lnTo>
                <a:lnTo>
                  <a:pt x="441235" y="90808"/>
                </a:lnTo>
                <a:lnTo>
                  <a:pt x="446862" y="88924"/>
                </a:lnTo>
                <a:lnTo>
                  <a:pt x="451315" y="84950"/>
                </a:lnTo>
                <a:lnTo>
                  <a:pt x="463974" y="73441"/>
                </a:lnTo>
                <a:lnTo>
                  <a:pt x="513894" y="73441"/>
                </a:lnTo>
                <a:lnTo>
                  <a:pt x="514348" y="71427"/>
                </a:lnTo>
                <a:lnTo>
                  <a:pt x="512792" y="64062"/>
                </a:lnTo>
                <a:lnTo>
                  <a:pt x="508048" y="57539"/>
                </a:lnTo>
                <a:lnTo>
                  <a:pt x="494919" y="45403"/>
                </a:lnTo>
                <a:lnTo>
                  <a:pt x="508048" y="33478"/>
                </a:lnTo>
                <a:lnTo>
                  <a:pt x="512792" y="26952"/>
                </a:lnTo>
                <a:lnTo>
                  <a:pt x="514348" y="19563"/>
                </a:lnTo>
                <a:lnTo>
                  <a:pt x="513857" y="17365"/>
                </a:lnTo>
                <a:lnTo>
                  <a:pt x="463974" y="17365"/>
                </a:lnTo>
                <a:lnTo>
                  <a:pt x="451315" y="5858"/>
                </a:lnTo>
                <a:lnTo>
                  <a:pt x="446979" y="1987"/>
                </a:lnTo>
                <a:lnTo>
                  <a:pt x="441353" y="52"/>
                </a:lnTo>
                <a:lnTo>
                  <a:pt x="430100" y="0"/>
                </a:lnTo>
                <a:close/>
              </a:path>
              <a:path w="928370" h="784860">
                <a:moveTo>
                  <a:pt x="513894" y="73441"/>
                </a:moveTo>
                <a:lnTo>
                  <a:pt x="463974" y="73441"/>
                </a:lnTo>
                <a:lnTo>
                  <a:pt x="476634" y="84950"/>
                </a:lnTo>
                <a:lnTo>
                  <a:pt x="481089" y="88924"/>
                </a:lnTo>
                <a:lnTo>
                  <a:pt x="486715" y="90808"/>
                </a:lnTo>
                <a:lnTo>
                  <a:pt x="497967" y="90808"/>
                </a:lnTo>
                <a:lnTo>
                  <a:pt x="503593" y="88924"/>
                </a:lnTo>
                <a:lnTo>
                  <a:pt x="507813" y="85158"/>
                </a:lnTo>
                <a:lnTo>
                  <a:pt x="512696" y="78754"/>
                </a:lnTo>
                <a:lnTo>
                  <a:pt x="513894" y="73441"/>
                </a:lnTo>
                <a:close/>
              </a:path>
              <a:path w="928370" h="784860">
                <a:moveTo>
                  <a:pt x="497850" y="0"/>
                </a:moveTo>
                <a:lnTo>
                  <a:pt x="486598" y="52"/>
                </a:lnTo>
                <a:lnTo>
                  <a:pt x="480969" y="1987"/>
                </a:lnTo>
                <a:lnTo>
                  <a:pt x="476634" y="5858"/>
                </a:lnTo>
                <a:lnTo>
                  <a:pt x="463974" y="17365"/>
                </a:lnTo>
                <a:lnTo>
                  <a:pt x="513857" y="17365"/>
                </a:lnTo>
                <a:lnTo>
                  <a:pt x="512696" y="12174"/>
                </a:lnTo>
                <a:lnTo>
                  <a:pt x="507813" y="5648"/>
                </a:lnTo>
                <a:lnTo>
                  <a:pt x="503478" y="1883"/>
                </a:lnTo>
                <a:lnTo>
                  <a:pt x="497850" y="0"/>
                </a:lnTo>
                <a:close/>
              </a:path>
            </a:pathLst>
          </a:custGeom>
          <a:solidFill>
            <a:srgbClr val="0A3576"/>
          </a:solidFill>
        </p:spPr>
        <p:txBody>
          <a:bodyPr wrap="square" lIns="0" tIns="0" rIns="0" bIns="0" rtlCol="0"/>
          <a:lstStyle/>
          <a:p>
            <a:endParaRPr>
              <a:latin typeface="微软雅黑" panose="020B0503020204020204" charset="-122"/>
              <a:ea typeface="微软雅黑" panose="020B0503020204020204" charset="-122"/>
            </a:endParaRPr>
          </a:p>
        </p:txBody>
      </p:sp>
      <p:sp>
        <p:nvSpPr>
          <p:cNvPr id="7" name="object 23"/>
          <p:cNvSpPr/>
          <p:nvPr>
            <p:custDataLst>
              <p:tags r:id="rId8"/>
            </p:custDataLst>
          </p:nvPr>
        </p:nvSpPr>
        <p:spPr>
          <a:xfrm>
            <a:off x="2630423" y="4331208"/>
            <a:ext cx="374904" cy="335280"/>
          </a:xfrm>
          <a:prstGeom prst="rect">
            <a:avLst/>
          </a:prstGeom>
          <a:blipFill>
            <a:blip r:embed="rId9" cstate="print"/>
            <a:stretch>
              <a:fillRect/>
            </a:stretch>
          </a:blipFill>
        </p:spPr>
        <p:txBody>
          <a:bodyPr wrap="square" lIns="0" tIns="0" rIns="0" bIns="0" rtlCol="0"/>
          <a:lstStyle/>
          <a:p>
            <a:endParaRPr>
              <a:latin typeface="微软雅黑" panose="020B0503020204020204" charset="-122"/>
              <a:ea typeface="微软雅黑" panose="020B0503020204020204" charset="-122"/>
            </a:endParaRPr>
          </a:p>
        </p:txBody>
      </p:sp>
      <p:sp>
        <p:nvSpPr>
          <p:cNvPr id="8" name="object 24"/>
          <p:cNvSpPr/>
          <p:nvPr>
            <p:custDataLst>
              <p:tags r:id="rId10"/>
            </p:custDataLst>
          </p:nvPr>
        </p:nvSpPr>
        <p:spPr>
          <a:xfrm>
            <a:off x="4693920" y="4428744"/>
            <a:ext cx="374903" cy="335280"/>
          </a:xfrm>
          <a:prstGeom prst="rect">
            <a:avLst/>
          </a:prstGeom>
          <a:blipFill>
            <a:blip r:embed="rId11" cstate="print"/>
            <a:stretch>
              <a:fillRect/>
            </a:stretch>
          </a:blipFill>
        </p:spPr>
        <p:txBody>
          <a:bodyPr wrap="square" lIns="0" tIns="0" rIns="0" bIns="0" rtlCol="0"/>
          <a:lstStyle/>
          <a:p>
            <a:endParaRPr>
              <a:latin typeface="微软雅黑" panose="020B0503020204020204" charset="-122"/>
              <a:ea typeface="微软雅黑" panose="020B0503020204020204" charset="-122"/>
            </a:endParaRPr>
          </a:p>
        </p:txBody>
      </p:sp>
      <p:sp>
        <p:nvSpPr>
          <p:cNvPr id="9" name="object 25"/>
          <p:cNvSpPr/>
          <p:nvPr>
            <p:custDataLst>
              <p:tags r:id="rId12"/>
            </p:custDataLst>
          </p:nvPr>
        </p:nvSpPr>
        <p:spPr>
          <a:xfrm>
            <a:off x="6163055" y="2855976"/>
            <a:ext cx="374903" cy="335279"/>
          </a:xfrm>
          <a:prstGeom prst="rect">
            <a:avLst/>
          </a:prstGeom>
          <a:blipFill>
            <a:blip r:embed="rId13" cstate="print"/>
            <a:stretch>
              <a:fillRect/>
            </a:stretch>
          </a:blipFill>
        </p:spPr>
        <p:txBody>
          <a:bodyPr wrap="square" lIns="0" tIns="0" rIns="0" bIns="0" rtlCol="0"/>
          <a:lstStyle/>
          <a:p>
            <a:endParaRPr>
              <a:latin typeface="微软雅黑" panose="020B0503020204020204" charset="-122"/>
              <a:ea typeface="微软雅黑" panose="020B0503020204020204" charset="-122"/>
            </a:endParaRPr>
          </a:p>
        </p:txBody>
      </p:sp>
      <p:sp>
        <p:nvSpPr>
          <p:cNvPr id="10" name="object 26"/>
          <p:cNvSpPr/>
          <p:nvPr>
            <p:custDataLst>
              <p:tags r:id="rId14"/>
            </p:custDataLst>
          </p:nvPr>
        </p:nvSpPr>
        <p:spPr>
          <a:xfrm>
            <a:off x="8065007" y="3041904"/>
            <a:ext cx="374903" cy="335279"/>
          </a:xfrm>
          <a:prstGeom prst="rect">
            <a:avLst/>
          </a:prstGeom>
          <a:blipFill>
            <a:blip r:embed="rId15" cstate="print"/>
            <a:stretch>
              <a:fillRect/>
            </a:stretch>
          </a:blipFill>
        </p:spPr>
        <p:txBody>
          <a:bodyPr wrap="square" lIns="0" tIns="0" rIns="0" bIns="0" rtlCol="0"/>
          <a:lstStyle/>
          <a:p>
            <a:endParaRPr>
              <a:latin typeface="微软雅黑" panose="020B0503020204020204" charset="-122"/>
              <a:ea typeface="微软雅黑" panose="020B0503020204020204" charset="-122"/>
            </a:endParaRPr>
          </a:p>
        </p:txBody>
      </p:sp>
      <p:sp>
        <p:nvSpPr>
          <p:cNvPr id="11" name="object 27"/>
          <p:cNvSpPr txBox="1"/>
          <p:nvPr>
            <p:custDataLst>
              <p:tags r:id="rId16"/>
            </p:custDataLst>
          </p:nvPr>
        </p:nvSpPr>
        <p:spPr>
          <a:xfrm>
            <a:off x="5573491" y="5629655"/>
            <a:ext cx="373380" cy="560705"/>
          </a:xfrm>
          <a:prstGeom prst="rect">
            <a:avLst/>
          </a:prstGeom>
        </p:spPr>
        <p:txBody>
          <a:bodyPr vert="horz" wrap="square" lIns="0" tIns="0" rIns="0" bIns="0" rtlCol="0">
            <a:spAutoFit/>
          </a:bodyPr>
          <a:lstStyle/>
          <a:p>
            <a:pPr marL="12700">
              <a:lnSpc>
                <a:spcPct val="100000"/>
              </a:lnSpc>
            </a:pPr>
            <a:r>
              <a:rPr sz="3600" b="1" spc="-5" dirty="0">
                <a:solidFill>
                  <a:srgbClr val="BA0C2F"/>
                </a:solidFill>
                <a:latin typeface="微软雅黑" panose="020B0503020204020204" charset="-122"/>
                <a:ea typeface="微软雅黑" panose="020B0503020204020204" charset="-122"/>
                <a:cs typeface="微软雅黑" panose="020B0503020204020204" charset="-122"/>
              </a:rPr>
              <a:t>×</a:t>
            </a:r>
            <a:endParaRPr sz="3600" b="1" spc="-5" dirty="0">
              <a:solidFill>
                <a:srgbClr val="BA0C2F"/>
              </a:solidFill>
              <a:latin typeface="微软雅黑" panose="020B0503020204020204" charset="-122"/>
              <a:ea typeface="微软雅黑" panose="020B0503020204020204" charset="-122"/>
              <a:cs typeface="微软雅黑" panose="020B0503020204020204" charset="-122"/>
            </a:endParaRPr>
          </a:p>
        </p:txBody>
      </p:sp>
      <p:sp>
        <p:nvSpPr>
          <p:cNvPr id="12" name="object 28"/>
          <p:cNvSpPr txBox="1"/>
          <p:nvPr>
            <p:custDataLst>
              <p:tags r:id="rId17"/>
            </p:custDataLst>
          </p:nvPr>
        </p:nvSpPr>
        <p:spPr>
          <a:xfrm>
            <a:off x="2979097" y="2417064"/>
            <a:ext cx="373380" cy="560705"/>
          </a:xfrm>
          <a:prstGeom prst="rect">
            <a:avLst/>
          </a:prstGeom>
        </p:spPr>
        <p:txBody>
          <a:bodyPr vert="horz" wrap="square" lIns="0" tIns="0" rIns="0" bIns="0" rtlCol="0">
            <a:spAutoFit/>
          </a:bodyPr>
          <a:lstStyle/>
          <a:p>
            <a:pPr marL="12700">
              <a:lnSpc>
                <a:spcPct val="100000"/>
              </a:lnSpc>
            </a:pPr>
            <a:r>
              <a:rPr sz="3600" b="1" spc="-5" dirty="0">
                <a:solidFill>
                  <a:srgbClr val="BA0C2F"/>
                </a:solidFill>
                <a:latin typeface="微软雅黑" panose="020B0503020204020204" charset="-122"/>
                <a:ea typeface="微软雅黑" panose="020B0503020204020204" charset="-122"/>
                <a:cs typeface="微软雅黑" panose="020B0503020204020204" charset="-122"/>
              </a:rPr>
              <a:t>×</a:t>
            </a:r>
            <a:endParaRPr sz="3600" b="1" spc="-5" dirty="0">
              <a:solidFill>
                <a:srgbClr val="BA0C2F"/>
              </a:solidFill>
              <a:latin typeface="微软雅黑" panose="020B0503020204020204" charset="-122"/>
              <a:ea typeface="微软雅黑" panose="020B0503020204020204" charset="-122"/>
              <a:cs typeface="微软雅黑" panose="020B0503020204020204" charset="-122"/>
            </a:endParaRPr>
          </a:p>
        </p:txBody>
      </p:sp>
      <p:sp>
        <p:nvSpPr>
          <p:cNvPr id="13" name="object 29"/>
          <p:cNvSpPr txBox="1"/>
          <p:nvPr>
            <p:custDataLst>
              <p:tags r:id="rId18"/>
            </p:custDataLst>
          </p:nvPr>
        </p:nvSpPr>
        <p:spPr>
          <a:xfrm>
            <a:off x="7219962" y="4294632"/>
            <a:ext cx="373380" cy="560705"/>
          </a:xfrm>
          <a:prstGeom prst="rect">
            <a:avLst/>
          </a:prstGeom>
        </p:spPr>
        <p:txBody>
          <a:bodyPr vert="horz" wrap="square" lIns="0" tIns="0" rIns="0" bIns="0" rtlCol="0">
            <a:spAutoFit/>
          </a:bodyPr>
          <a:lstStyle/>
          <a:p>
            <a:pPr marL="12700">
              <a:lnSpc>
                <a:spcPct val="100000"/>
              </a:lnSpc>
            </a:pPr>
            <a:r>
              <a:rPr sz="3600" b="1" spc="-5" dirty="0">
                <a:solidFill>
                  <a:srgbClr val="BA0C2F"/>
                </a:solidFill>
                <a:latin typeface="微软雅黑" panose="020B0503020204020204" charset="-122"/>
                <a:ea typeface="微软雅黑" panose="020B0503020204020204" charset="-122"/>
                <a:cs typeface="微软雅黑" panose="020B0503020204020204" charset="-122"/>
              </a:rPr>
              <a:t>×</a:t>
            </a:r>
            <a:endParaRPr sz="3600" b="1" spc="-5" dirty="0">
              <a:solidFill>
                <a:srgbClr val="BA0C2F"/>
              </a:solidFill>
              <a:latin typeface="微软雅黑" panose="020B0503020204020204" charset="-122"/>
              <a:ea typeface="微软雅黑" panose="020B0503020204020204" charset="-122"/>
              <a:cs typeface="微软雅黑" panose="020B0503020204020204" charset="-122"/>
            </a:endParaRPr>
          </a:p>
        </p:txBody>
      </p:sp>
      <p:sp>
        <p:nvSpPr>
          <p:cNvPr id="15" name="object 30"/>
          <p:cNvSpPr/>
          <p:nvPr>
            <p:custDataLst>
              <p:tags r:id="rId19"/>
            </p:custDataLst>
          </p:nvPr>
        </p:nvSpPr>
        <p:spPr>
          <a:xfrm>
            <a:off x="6923237" y="3368202"/>
            <a:ext cx="520330" cy="970102"/>
          </a:xfrm>
          <a:prstGeom prst="rect">
            <a:avLst/>
          </a:prstGeom>
          <a:blipFill>
            <a:blip r:embed="rId20" cstate="print"/>
            <a:stretch>
              <a:fillRect/>
            </a:stretch>
          </a:blipFill>
        </p:spPr>
        <p:txBody>
          <a:bodyPr wrap="square" lIns="0" tIns="0" rIns="0" bIns="0" rtlCol="0"/>
          <a:lstStyle/>
          <a:p>
            <a:endParaRPr>
              <a:latin typeface="微软雅黑" panose="020B0503020204020204" charset="-122"/>
              <a:ea typeface="微软雅黑" panose="020B0503020204020204" charset="-122"/>
            </a:endParaRPr>
          </a:p>
        </p:txBody>
      </p:sp>
      <p:sp>
        <p:nvSpPr>
          <p:cNvPr id="16" name="object 31"/>
          <p:cNvSpPr txBox="1"/>
          <p:nvPr>
            <p:custDataLst>
              <p:tags r:id="rId21"/>
            </p:custDataLst>
          </p:nvPr>
        </p:nvSpPr>
        <p:spPr>
          <a:xfrm>
            <a:off x="9323158" y="3523488"/>
            <a:ext cx="1701800" cy="476250"/>
          </a:xfrm>
          <a:prstGeom prst="rect">
            <a:avLst/>
          </a:prstGeom>
        </p:spPr>
        <p:txBody>
          <a:bodyPr vert="horz" wrap="square" lIns="0" tIns="0" rIns="0" bIns="0" rtlCol="0">
            <a:spAutoFit/>
          </a:bodyPr>
          <a:lstStyle/>
          <a:p>
            <a:pPr algn="ctr">
              <a:lnSpc>
                <a:spcPct val="100000"/>
              </a:lnSpc>
            </a:pPr>
            <a:r>
              <a:rPr sz="1800" b="1" dirty="0">
                <a:solidFill>
                  <a:srgbClr val="0A3576"/>
                </a:solidFill>
                <a:latin typeface="微软雅黑" panose="020B0503020204020204" charset="-122"/>
                <a:ea typeface="微软雅黑" panose="020B0503020204020204" charset="-122"/>
                <a:cs typeface="微软雅黑" panose="020B0503020204020204" charset="-122"/>
              </a:rPr>
              <a:t>智能制造愿景</a:t>
            </a:r>
            <a:endParaRPr sz="1800">
              <a:latin typeface="微软雅黑" panose="020B0503020204020204" charset="-122"/>
              <a:ea typeface="微软雅黑" panose="020B0503020204020204" charset="-122"/>
              <a:cs typeface="微软雅黑" panose="020B0503020204020204" charset="-122"/>
            </a:endParaRPr>
          </a:p>
          <a:p>
            <a:pPr algn="ctr">
              <a:lnSpc>
                <a:spcPct val="100000"/>
              </a:lnSpc>
              <a:spcBef>
                <a:spcPts val="45"/>
              </a:spcBef>
            </a:pPr>
            <a:r>
              <a:rPr sz="1200" dirty="0">
                <a:solidFill>
                  <a:srgbClr val="0A3576"/>
                </a:solidFill>
                <a:latin typeface="微软雅黑" panose="020B0503020204020204" charset="-122"/>
                <a:ea typeface="微软雅黑" panose="020B0503020204020204" charset="-122"/>
                <a:cs typeface="微软雅黑" panose="020B0503020204020204" charset="-122"/>
              </a:rPr>
              <a:t>端到端价值链重构与升级</a:t>
            </a:r>
            <a:endParaRPr sz="1200">
              <a:latin typeface="微软雅黑" panose="020B0503020204020204" charset="-122"/>
              <a:ea typeface="微软雅黑" panose="020B0503020204020204" charset="-122"/>
              <a:cs typeface="微软雅黑" panose="020B0503020204020204" charset="-122"/>
            </a:endParaRPr>
          </a:p>
        </p:txBody>
      </p:sp>
      <p:sp>
        <p:nvSpPr>
          <p:cNvPr id="17" name="object 32"/>
          <p:cNvSpPr txBox="1"/>
          <p:nvPr>
            <p:custDataLst>
              <p:tags r:id="rId22"/>
            </p:custDataLst>
          </p:nvPr>
        </p:nvSpPr>
        <p:spPr>
          <a:xfrm>
            <a:off x="10125950" y="5754623"/>
            <a:ext cx="939800" cy="287020"/>
          </a:xfrm>
          <a:prstGeom prst="rect">
            <a:avLst/>
          </a:prstGeom>
        </p:spPr>
        <p:txBody>
          <a:bodyPr vert="horz" wrap="square" lIns="0" tIns="0" rIns="0" bIns="0" rtlCol="0">
            <a:spAutoFit/>
          </a:bodyPr>
          <a:lstStyle/>
          <a:p>
            <a:pPr marL="12700">
              <a:lnSpc>
                <a:spcPct val="100000"/>
              </a:lnSpc>
            </a:pPr>
            <a:r>
              <a:rPr sz="1800" b="1" dirty="0">
                <a:solidFill>
                  <a:srgbClr val="0A3576"/>
                </a:solidFill>
                <a:latin typeface="微软雅黑" panose="020B0503020204020204" charset="-122"/>
                <a:ea typeface="微软雅黑" panose="020B0503020204020204" charset="-122"/>
                <a:cs typeface="微软雅黑" panose="020B0503020204020204" charset="-122"/>
              </a:rPr>
              <a:t>灯塔工厂</a:t>
            </a:r>
            <a:endParaRPr sz="1800" b="1" dirty="0">
              <a:solidFill>
                <a:srgbClr val="0A3576"/>
              </a:solidFill>
              <a:latin typeface="微软雅黑" panose="020B0503020204020204" charset="-122"/>
              <a:ea typeface="微软雅黑" panose="020B0503020204020204" charset="-122"/>
              <a:cs typeface="微软雅黑" panose="020B0503020204020204" charset="-122"/>
            </a:endParaRPr>
          </a:p>
        </p:txBody>
      </p:sp>
      <p:sp>
        <p:nvSpPr>
          <p:cNvPr id="46" name="object 33"/>
          <p:cNvSpPr/>
          <p:nvPr>
            <p:custDataLst>
              <p:tags r:id="rId23"/>
            </p:custDataLst>
          </p:nvPr>
        </p:nvSpPr>
        <p:spPr>
          <a:xfrm>
            <a:off x="9659111" y="5751576"/>
            <a:ext cx="374903" cy="338328"/>
          </a:xfrm>
          <a:prstGeom prst="rect">
            <a:avLst/>
          </a:prstGeom>
          <a:blipFill>
            <a:blip r:embed="rId24" cstate="print"/>
            <a:stretch>
              <a:fillRect/>
            </a:stretch>
          </a:blipFill>
        </p:spPr>
        <p:txBody>
          <a:bodyPr wrap="square" lIns="0" tIns="0" rIns="0" bIns="0" rtlCol="0"/>
          <a:lstStyle/>
          <a:p>
            <a:endParaRPr>
              <a:latin typeface="微软雅黑" panose="020B0503020204020204" charset="-122"/>
              <a:ea typeface="微软雅黑" panose="020B0503020204020204" charset="-122"/>
            </a:endParaRPr>
          </a:p>
        </p:txBody>
      </p:sp>
      <p:sp>
        <p:nvSpPr>
          <p:cNvPr id="47" name="object 34"/>
          <p:cNvSpPr txBox="1"/>
          <p:nvPr>
            <p:custDataLst>
              <p:tags r:id="rId25"/>
            </p:custDataLst>
          </p:nvPr>
        </p:nvSpPr>
        <p:spPr>
          <a:xfrm>
            <a:off x="6168114" y="5817616"/>
            <a:ext cx="1803400" cy="226060"/>
          </a:xfrm>
          <a:prstGeom prst="rect">
            <a:avLst/>
          </a:prstGeom>
        </p:spPr>
        <p:txBody>
          <a:bodyPr vert="horz" wrap="square" lIns="0" tIns="0" rIns="0" bIns="0" rtlCol="0">
            <a:spAutoFit/>
          </a:bodyPr>
          <a:lstStyle/>
          <a:p>
            <a:pPr marL="12700">
              <a:lnSpc>
                <a:spcPct val="100000"/>
              </a:lnSpc>
            </a:pPr>
            <a:r>
              <a:rPr sz="1400" b="1" dirty="0">
                <a:solidFill>
                  <a:srgbClr val="D00234"/>
                </a:solidFill>
                <a:latin typeface="微软雅黑" panose="020B0503020204020204" charset="-122"/>
                <a:ea typeface="微软雅黑" panose="020B0503020204020204" charset="-122"/>
                <a:cs typeface="微软雅黑" panose="020B0503020204020204" charset="-122"/>
              </a:rPr>
              <a:t>技术应用难以突破试点</a:t>
            </a:r>
            <a:endParaRPr sz="1400" b="1" dirty="0">
              <a:solidFill>
                <a:srgbClr val="D00234"/>
              </a:solidFill>
              <a:latin typeface="微软雅黑" panose="020B0503020204020204" charset="-122"/>
              <a:ea typeface="微软雅黑" panose="020B0503020204020204" charset="-122"/>
              <a:cs typeface="微软雅黑" panose="020B0503020204020204" charset="-122"/>
            </a:endParaRPr>
          </a:p>
        </p:txBody>
      </p:sp>
      <p:sp>
        <p:nvSpPr>
          <p:cNvPr id="48" name="object 35"/>
          <p:cNvSpPr txBox="1"/>
          <p:nvPr>
            <p:custDataLst>
              <p:tags r:id="rId26"/>
            </p:custDataLst>
          </p:nvPr>
        </p:nvSpPr>
        <p:spPr>
          <a:xfrm>
            <a:off x="1374579" y="2492309"/>
            <a:ext cx="1625600" cy="434340"/>
          </a:xfrm>
          <a:prstGeom prst="rect">
            <a:avLst/>
          </a:prstGeom>
        </p:spPr>
        <p:txBody>
          <a:bodyPr vert="horz" wrap="square" lIns="0" tIns="0" rIns="0" bIns="0" rtlCol="0">
            <a:spAutoFit/>
          </a:bodyPr>
          <a:lstStyle/>
          <a:p>
            <a:pPr marL="101600" marR="5080" indent="-88900">
              <a:lnSpc>
                <a:spcPct val="101000"/>
              </a:lnSpc>
            </a:pPr>
            <a:r>
              <a:rPr sz="1400" b="1" dirty="0">
                <a:solidFill>
                  <a:srgbClr val="D00234"/>
                </a:solidFill>
                <a:latin typeface="微软雅黑" panose="020B0503020204020204" charset="-122"/>
                <a:ea typeface="微软雅黑" panose="020B0503020204020204" charset="-122"/>
                <a:cs typeface="微软雅黑" panose="020B0503020204020204" charset="-122"/>
              </a:rPr>
              <a:t>缺少合理的顶层设计点状应用难以集成</a:t>
            </a:r>
            <a:endParaRPr sz="1400" b="1" dirty="0">
              <a:solidFill>
                <a:srgbClr val="D00234"/>
              </a:solidFill>
              <a:latin typeface="微软雅黑" panose="020B0503020204020204" charset="-122"/>
              <a:ea typeface="微软雅黑" panose="020B0503020204020204" charset="-122"/>
              <a:cs typeface="微软雅黑" panose="020B0503020204020204" charset="-122"/>
            </a:endParaRPr>
          </a:p>
        </p:txBody>
      </p:sp>
      <p:sp>
        <p:nvSpPr>
          <p:cNvPr id="49" name="object 36"/>
          <p:cNvSpPr txBox="1"/>
          <p:nvPr>
            <p:custDataLst>
              <p:tags r:id="rId27"/>
            </p:custDataLst>
          </p:nvPr>
        </p:nvSpPr>
        <p:spPr>
          <a:xfrm>
            <a:off x="6663266" y="4692964"/>
            <a:ext cx="1625600" cy="434340"/>
          </a:xfrm>
          <a:prstGeom prst="rect">
            <a:avLst/>
          </a:prstGeom>
        </p:spPr>
        <p:txBody>
          <a:bodyPr vert="horz" wrap="square" lIns="0" tIns="0" rIns="0" bIns="0" rtlCol="0">
            <a:spAutoFit/>
          </a:bodyPr>
          <a:lstStyle/>
          <a:p>
            <a:pPr marL="12700" marR="5080" indent="88900">
              <a:lnSpc>
                <a:spcPct val="101000"/>
              </a:lnSpc>
            </a:pPr>
            <a:r>
              <a:rPr sz="1400" b="1" dirty="0">
                <a:solidFill>
                  <a:srgbClr val="D00234"/>
                </a:solidFill>
                <a:latin typeface="微软雅黑" panose="020B0503020204020204" charset="-122"/>
                <a:ea typeface="微软雅黑" panose="020B0503020204020204" charset="-122"/>
                <a:cs typeface="微软雅黑" panose="020B0503020204020204" charset="-122"/>
              </a:rPr>
              <a:t>模式创新不足导致客户增值不足被淘汰</a:t>
            </a:r>
            <a:endParaRPr sz="1400" b="1" dirty="0">
              <a:solidFill>
                <a:srgbClr val="D00234"/>
              </a:solidFill>
              <a:latin typeface="微软雅黑" panose="020B0503020204020204" charset="-122"/>
              <a:ea typeface="微软雅黑" panose="020B0503020204020204" charset="-122"/>
              <a:cs typeface="微软雅黑" panose="020B0503020204020204" charset="-122"/>
            </a:endParaRPr>
          </a:p>
        </p:txBody>
      </p:sp>
      <p:sp>
        <p:nvSpPr>
          <p:cNvPr id="114" name="object 37"/>
          <p:cNvSpPr/>
          <p:nvPr>
            <p:custDataLst>
              <p:tags r:id="rId28"/>
            </p:custDataLst>
          </p:nvPr>
        </p:nvSpPr>
        <p:spPr>
          <a:xfrm>
            <a:off x="1051560" y="4925567"/>
            <a:ext cx="856488" cy="954024"/>
          </a:xfrm>
          <a:prstGeom prst="rect">
            <a:avLst/>
          </a:prstGeom>
          <a:blipFill>
            <a:blip r:embed="rId29" cstate="print"/>
            <a:stretch>
              <a:fillRect/>
            </a:stretch>
          </a:blipFill>
        </p:spPr>
        <p:txBody>
          <a:bodyPr wrap="square" lIns="0" tIns="0" rIns="0" bIns="0" rtlCol="0"/>
          <a:lstStyle/>
          <a:p>
            <a:endParaRPr>
              <a:latin typeface="微软雅黑" panose="020B0503020204020204" charset="-122"/>
              <a:ea typeface="微软雅黑" panose="020B0503020204020204" charset="-122"/>
            </a:endParaRPr>
          </a:p>
        </p:txBody>
      </p:sp>
      <p:sp>
        <p:nvSpPr>
          <p:cNvPr id="115" name="object 38"/>
          <p:cNvSpPr/>
          <p:nvPr>
            <p:custDataLst>
              <p:tags r:id="rId30"/>
            </p:custDataLst>
          </p:nvPr>
        </p:nvSpPr>
        <p:spPr>
          <a:xfrm>
            <a:off x="7580043" y="2535754"/>
            <a:ext cx="612204" cy="560098"/>
          </a:xfrm>
          <a:prstGeom prst="rect">
            <a:avLst/>
          </a:prstGeom>
          <a:blipFill>
            <a:blip r:embed="rId31" cstate="print"/>
            <a:stretch>
              <a:fillRect/>
            </a:stretch>
          </a:blipFill>
        </p:spPr>
        <p:txBody>
          <a:bodyPr wrap="square" lIns="0" tIns="0" rIns="0" bIns="0" rtlCol="0"/>
          <a:lstStyle/>
          <a:p>
            <a:endParaRPr>
              <a:latin typeface="微软雅黑" panose="020B0503020204020204" charset="-122"/>
              <a:ea typeface="微软雅黑" panose="020B0503020204020204" charset="-122"/>
            </a:endParaRPr>
          </a:p>
        </p:txBody>
      </p:sp>
      <p:sp>
        <p:nvSpPr>
          <p:cNvPr id="116" name="object 39"/>
          <p:cNvSpPr txBox="1"/>
          <p:nvPr>
            <p:custDataLst>
              <p:tags r:id="rId32"/>
            </p:custDataLst>
          </p:nvPr>
        </p:nvSpPr>
        <p:spPr>
          <a:xfrm>
            <a:off x="8144867" y="2188464"/>
            <a:ext cx="749935" cy="667385"/>
          </a:xfrm>
          <a:prstGeom prst="rect">
            <a:avLst/>
          </a:prstGeom>
        </p:spPr>
        <p:txBody>
          <a:bodyPr vert="horz" wrap="square" lIns="0" tIns="0" rIns="0" bIns="0" rtlCol="0">
            <a:spAutoFit/>
          </a:bodyPr>
          <a:lstStyle/>
          <a:p>
            <a:pPr marL="12700">
              <a:lnSpc>
                <a:spcPct val="100000"/>
              </a:lnSpc>
            </a:pPr>
            <a:r>
              <a:rPr sz="5400" b="1" spc="225" baseline="-13000" dirty="0">
                <a:solidFill>
                  <a:srgbClr val="BA0C2F"/>
                </a:solidFill>
                <a:latin typeface="微软雅黑" panose="020B0503020204020204" charset="-122"/>
                <a:ea typeface="微软雅黑" panose="020B0503020204020204" charset="-122"/>
                <a:cs typeface="微软雅黑" panose="020B0503020204020204" charset="-122"/>
              </a:rPr>
              <a:t>×</a:t>
            </a:r>
            <a:r>
              <a:rPr sz="1400" b="1" dirty="0">
                <a:solidFill>
                  <a:srgbClr val="D00234"/>
                </a:solidFill>
                <a:latin typeface="微软雅黑" panose="020B0503020204020204" charset="-122"/>
                <a:ea typeface="微软雅黑" panose="020B0503020204020204" charset="-122"/>
                <a:cs typeface="微软雅黑" panose="020B0503020204020204" charset="-122"/>
              </a:rPr>
              <a:t>……</a:t>
            </a:r>
            <a:endParaRPr sz="1400">
              <a:latin typeface="微软雅黑" panose="020B0503020204020204" charset="-122"/>
              <a:ea typeface="微软雅黑" panose="020B0503020204020204" charset="-122"/>
              <a:cs typeface="微软雅黑" panose="020B0503020204020204" charset="-122"/>
            </a:endParaRPr>
          </a:p>
        </p:txBody>
      </p:sp>
      <p:sp>
        <p:nvSpPr>
          <p:cNvPr id="18" name="文本占位符 17"/>
          <p:cNvSpPr>
            <a:spLocks noGrp="1"/>
          </p:cNvSpPr>
          <p:nvPr>
            <p:ph type="body" sz="quarter" idx="13"/>
          </p:nvPr>
        </p:nvSpPr>
        <p:spPr/>
        <p:txBody>
          <a:bodyPr/>
          <a:lstStyle/>
          <a:p>
            <a:r>
              <a:rPr lang="zh-CN" altLang="en-US" sz="2400" b="1" kern="0" spc="-5">
                <a:latin typeface="微软雅黑" panose="020B0503020204020204" charset="-122"/>
                <a:ea typeface="微软雅黑" panose="020B0503020204020204" charset="-122"/>
                <a:cs typeface="微软雅黑" panose="020B0503020204020204" charset="-122"/>
              </a:rPr>
              <a:t>中国制造业企业如何走出试点困境，实现数字化转型升级</a:t>
            </a:r>
            <a:endParaRPr lang="zh-CN" altLang="en-US" sz="2400" b="1" kern="0" spc="-5">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294640" y="2310022"/>
            <a:ext cx="9234805" cy="2967990"/>
          </a:xfrm>
          <a:prstGeom prst="rect">
            <a:avLst/>
          </a:prstGeom>
          <a:noFill/>
          <a:ln w="28575" cmpd="sng">
            <a:solidFill>
              <a:schemeClr val="accent1">
                <a:shade val="50000"/>
              </a:schemeClr>
            </a:solidFill>
            <a:prstDash val="solid"/>
          </a:ln>
        </p:spPr>
        <p:txBody>
          <a:bodyPr wrap="square" rtlCol="0">
            <a:noAutofit/>
          </a:bodyPr>
          <a:lstStyle/>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sp>
        <p:nvSpPr>
          <p:cNvPr id="199" name="矩形 198"/>
          <p:cNvSpPr/>
          <p:nvPr/>
        </p:nvSpPr>
        <p:spPr>
          <a:xfrm>
            <a:off x="294640" y="1403242"/>
            <a:ext cx="9244330" cy="808355"/>
          </a:xfrm>
          <a:prstGeom prst="rect">
            <a:avLst/>
          </a:prstGeom>
          <a:solidFill>
            <a:schemeClr val="bg1"/>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微软雅黑" panose="020B0503020204020204" charset="-122"/>
              <a:ea typeface="微软雅黑" panose="020B0503020204020204" charset="-122"/>
            </a:endParaRPr>
          </a:p>
        </p:txBody>
      </p:sp>
      <p:sp>
        <p:nvSpPr>
          <p:cNvPr id="25" name="矩形 24"/>
          <p:cNvSpPr/>
          <p:nvPr/>
        </p:nvSpPr>
        <p:spPr>
          <a:xfrm>
            <a:off x="1770117" y="1558535"/>
            <a:ext cx="1497088" cy="182275"/>
          </a:xfrm>
          <a:prstGeom prst="rect">
            <a:avLst/>
          </a:prstGeom>
          <a:solidFill>
            <a:srgbClr val="305EB6"/>
          </a:solidFill>
          <a:ln>
            <a:solidFill>
              <a:schemeClr val="accent6">
                <a:lumMod val="75000"/>
              </a:schemeClr>
            </a:solidFill>
          </a:ln>
        </p:spPr>
        <p:style>
          <a:lnRef idx="1">
            <a:schemeClr val="dk1"/>
          </a:lnRef>
          <a:fillRef idx="3">
            <a:schemeClr val="dk1"/>
          </a:fillRef>
          <a:effectRef idx="2">
            <a:schemeClr val="dk1"/>
          </a:effectRef>
          <a:fontRef idx="minor">
            <a:schemeClr val="lt1"/>
          </a:fontRef>
        </p:style>
        <p:txBody>
          <a:bodyPr rtlCol="0" anchor="ctr"/>
          <a:lstStyle/>
          <a:p>
            <a:pPr algn="ctr"/>
            <a:r>
              <a:rPr lang="en-US" altLang="zh-CN" sz="1200" dirty="0">
                <a:latin typeface="Arial" panose="020B0604020202020204" pitchFamily="34" charset="0"/>
                <a:ea typeface="微软雅黑" panose="020B0503020204020204" charset="-122"/>
              </a:rPr>
              <a:t>PC</a:t>
            </a:r>
            <a:endParaRPr lang="en-US" altLang="zh-CN" sz="1200" dirty="0">
              <a:latin typeface="Arial" panose="020B0604020202020204" pitchFamily="34" charset="0"/>
              <a:ea typeface="微软雅黑" panose="020B0503020204020204" charset="-122"/>
            </a:endParaRPr>
          </a:p>
        </p:txBody>
      </p:sp>
      <p:sp>
        <p:nvSpPr>
          <p:cNvPr id="26" name="矩形 25"/>
          <p:cNvSpPr/>
          <p:nvPr/>
        </p:nvSpPr>
        <p:spPr>
          <a:xfrm>
            <a:off x="3477693" y="1530705"/>
            <a:ext cx="1492631" cy="207540"/>
          </a:xfrm>
          <a:prstGeom prst="rect">
            <a:avLst/>
          </a:prstGeom>
          <a:solidFill>
            <a:srgbClr val="305EB6"/>
          </a:solidFill>
          <a:ln>
            <a:solidFill>
              <a:schemeClr val="accent6">
                <a:lumMod val="75000"/>
              </a:schemeClr>
            </a:solidFill>
          </a:ln>
        </p:spPr>
        <p:style>
          <a:lnRef idx="1">
            <a:schemeClr val="dk1"/>
          </a:lnRef>
          <a:fillRef idx="3">
            <a:schemeClr val="dk1"/>
          </a:fillRef>
          <a:effectRef idx="2">
            <a:schemeClr val="dk1"/>
          </a:effectRef>
          <a:fontRef idx="minor">
            <a:schemeClr val="lt1"/>
          </a:fontRef>
        </p:style>
        <p:txBody>
          <a:bodyPr rtlCol="0" anchor="ctr"/>
          <a:lstStyle/>
          <a:p>
            <a:pPr algn="ctr"/>
            <a:r>
              <a:rPr lang="en-US" altLang="zh-CN" sz="1200" dirty="0">
                <a:latin typeface="Arial" panose="020B0604020202020204" pitchFamily="34" charset="0"/>
                <a:ea typeface="微软雅黑" panose="020B0503020204020204" charset="-122"/>
              </a:rPr>
              <a:t>APP</a:t>
            </a:r>
            <a:endParaRPr lang="en-US" altLang="zh-CN" sz="1200" dirty="0">
              <a:latin typeface="Arial" panose="020B0604020202020204" pitchFamily="34" charset="0"/>
              <a:ea typeface="微软雅黑" panose="020B0503020204020204" charset="-122"/>
            </a:endParaRPr>
          </a:p>
        </p:txBody>
      </p:sp>
      <p:sp>
        <p:nvSpPr>
          <p:cNvPr id="27" name="矩形 26"/>
          <p:cNvSpPr/>
          <p:nvPr/>
        </p:nvSpPr>
        <p:spPr>
          <a:xfrm>
            <a:off x="5193815" y="1532500"/>
            <a:ext cx="1491338" cy="200923"/>
          </a:xfrm>
          <a:prstGeom prst="rect">
            <a:avLst/>
          </a:prstGeom>
          <a:solidFill>
            <a:srgbClr val="305EB6"/>
          </a:solidFill>
          <a:ln>
            <a:solidFill>
              <a:schemeClr val="accent6">
                <a:lumMod val="75000"/>
              </a:schemeClr>
            </a:solidFill>
          </a:ln>
        </p:spPr>
        <p:style>
          <a:lnRef idx="1">
            <a:schemeClr val="dk1"/>
          </a:lnRef>
          <a:fillRef idx="3">
            <a:schemeClr val="dk1"/>
          </a:fillRef>
          <a:effectRef idx="2">
            <a:schemeClr val="dk1"/>
          </a:effectRef>
          <a:fontRef idx="minor">
            <a:schemeClr val="lt1"/>
          </a:fontRef>
        </p:style>
        <p:txBody>
          <a:bodyPr rtlCol="0" anchor="ctr"/>
          <a:lstStyle/>
          <a:p>
            <a:pPr algn="ctr"/>
            <a:r>
              <a:rPr lang="zh-CN" altLang="en-US" sz="1200" dirty="0">
                <a:latin typeface="Arial" panose="020B0604020202020204" pitchFamily="34" charset="0"/>
                <a:ea typeface="微软雅黑" panose="020B0503020204020204" charset="-122"/>
              </a:rPr>
              <a:t>大屏</a:t>
            </a:r>
            <a:endParaRPr lang="zh-CN" altLang="en-US" sz="1200" dirty="0">
              <a:latin typeface="Arial" panose="020B0604020202020204" pitchFamily="34" charset="0"/>
              <a:ea typeface="微软雅黑" panose="020B0503020204020204" charset="-122"/>
            </a:endParaRPr>
          </a:p>
        </p:txBody>
      </p:sp>
      <p:sp>
        <p:nvSpPr>
          <p:cNvPr id="30" name="矩形 29"/>
          <p:cNvSpPr/>
          <p:nvPr/>
        </p:nvSpPr>
        <p:spPr>
          <a:xfrm>
            <a:off x="1770148" y="1880177"/>
            <a:ext cx="1497057" cy="186154"/>
          </a:xfrm>
          <a:prstGeom prst="rect">
            <a:avLst/>
          </a:prstGeom>
          <a:solidFill>
            <a:srgbClr val="305EB6"/>
          </a:solidFill>
          <a:ln>
            <a:solidFill>
              <a:schemeClr val="accent6">
                <a:lumMod val="75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zh-CN" altLang="en-US" sz="1200" dirty="0">
                <a:solidFill>
                  <a:schemeClr val="bg1"/>
                </a:solidFill>
                <a:latin typeface="Arial" panose="020B0604020202020204" pitchFamily="34" charset="0"/>
                <a:ea typeface="微软雅黑" panose="020B0503020204020204" charset="-122"/>
              </a:rPr>
              <a:t>车间看板</a:t>
            </a:r>
            <a:endParaRPr lang="zh-CN" altLang="en-US" sz="1200" dirty="0">
              <a:solidFill>
                <a:schemeClr val="bg1"/>
              </a:solidFill>
              <a:latin typeface="Arial" panose="020B0604020202020204" pitchFamily="34" charset="0"/>
              <a:ea typeface="微软雅黑" panose="020B0503020204020204" charset="-122"/>
            </a:endParaRPr>
          </a:p>
        </p:txBody>
      </p:sp>
      <p:sp>
        <p:nvSpPr>
          <p:cNvPr id="31" name="矩形 30"/>
          <p:cNvSpPr/>
          <p:nvPr/>
        </p:nvSpPr>
        <p:spPr>
          <a:xfrm>
            <a:off x="6895641" y="1504641"/>
            <a:ext cx="1502774" cy="212037"/>
          </a:xfrm>
          <a:prstGeom prst="rect">
            <a:avLst/>
          </a:prstGeom>
          <a:solidFill>
            <a:srgbClr val="305EB6"/>
          </a:solidFill>
          <a:ln>
            <a:solidFill>
              <a:schemeClr val="accent6">
                <a:lumMod val="75000"/>
              </a:schemeClr>
            </a:solidFill>
          </a:ln>
        </p:spPr>
        <p:style>
          <a:lnRef idx="1">
            <a:schemeClr val="dk1"/>
          </a:lnRef>
          <a:fillRef idx="3">
            <a:schemeClr val="dk1"/>
          </a:fillRef>
          <a:effectRef idx="2">
            <a:schemeClr val="dk1"/>
          </a:effectRef>
          <a:fontRef idx="minor">
            <a:schemeClr val="lt1"/>
          </a:fontRef>
        </p:style>
        <p:txBody>
          <a:bodyPr rtlCol="0" anchor="ctr"/>
          <a:lstStyle/>
          <a:p>
            <a:pPr algn="ctr"/>
            <a:r>
              <a:rPr lang="en-US" altLang="zh-CN" sz="1200" dirty="0">
                <a:latin typeface="Arial" panose="020B0604020202020204" pitchFamily="34" charset="0"/>
                <a:ea typeface="微软雅黑" panose="020B0503020204020204" charset="-122"/>
              </a:rPr>
              <a:t>pad</a:t>
            </a:r>
            <a:endParaRPr lang="en-US" altLang="zh-CN" sz="1200" dirty="0">
              <a:latin typeface="Arial" panose="020B0604020202020204" pitchFamily="34" charset="0"/>
              <a:ea typeface="微软雅黑" panose="020B0503020204020204" charset="-122"/>
            </a:endParaRPr>
          </a:p>
        </p:txBody>
      </p:sp>
      <p:sp>
        <p:nvSpPr>
          <p:cNvPr id="33" name="矩形 32"/>
          <p:cNvSpPr/>
          <p:nvPr/>
        </p:nvSpPr>
        <p:spPr>
          <a:xfrm>
            <a:off x="3480552" y="1875847"/>
            <a:ext cx="1497057" cy="209474"/>
          </a:xfrm>
          <a:prstGeom prst="rect">
            <a:avLst/>
          </a:prstGeom>
          <a:solidFill>
            <a:srgbClr val="305EB6"/>
          </a:solidFill>
        </p:spPr>
        <p:style>
          <a:lnRef idx="0">
            <a:schemeClr val="accent5"/>
          </a:lnRef>
          <a:fillRef idx="3">
            <a:schemeClr val="accent5"/>
          </a:fillRef>
          <a:effectRef idx="3">
            <a:schemeClr val="accent5"/>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200" dirty="0">
                <a:latin typeface="Arial" panose="020B0604020202020204" pitchFamily="34" charset="0"/>
                <a:ea typeface="微软雅黑" panose="020B0503020204020204" charset="-122"/>
                <a:sym typeface="+mn-ea"/>
              </a:rPr>
              <a:t>工段看板</a:t>
            </a:r>
            <a:endParaRPr lang="zh-CN" altLang="en-US" sz="1200" dirty="0">
              <a:latin typeface="Arial" panose="020B0604020202020204" pitchFamily="34" charset="0"/>
              <a:ea typeface="微软雅黑" panose="020B0503020204020204" charset="-122"/>
              <a:sym typeface="+mn-ea"/>
            </a:endParaRPr>
          </a:p>
        </p:txBody>
      </p:sp>
      <p:sp>
        <p:nvSpPr>
          <p:cNvPr id="34" name="矩形 33"/>
          <p:cNvSpPr/>
          <p:nvPr/>
        </p:nvSpPr>
        <p:spPr>
          <a:xfrm>
            <a:off x="5190956" y="1882087"/>
            <a:ext cx="1497057" cy="207802"/>
          </a:xfrm>
          <a:prstGeom prst="rect">
            <a:avLst/>
          </a:prstGeom>
          <a:solidFill>
            <a:srgbClr val="305EB6"/>
          </a:solidFill>
        </p:spPr>
        <p:style>
          <a:lnRef idx="0">
            <a:schemeClr val="accent5"/>
          </a:lnRef>
          <a:fillRef idx="3">
            <a:schemeClr val="accent5"/>
          </a:fillRef>
          <a:effectRef idx="3">
            <a:schemeClr val="accent5"/>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200" dirty="0">
                <a:latin typeface="Arial" panose="020B0604020202020204" pitchFamily="34" charset="0"/>
                <a:ea typeface="微软雅黑" panose="020B0503020204020204" charset="-122"/>
                <a:sym typeface="+mn-ea"/>
              </a:rPr>
              <a:t>班组看板</a:t>
            </a:r>
            <a:endParaRPr lang="zh-CN" altLang="en-US" sz="1200" dirty="0">
              <a:latin typeface="Arial" panose="020B0604020202020204" pitchFamily="34" charset="0"/>
              <a:ea typeface="微软雅黑" panose="020B0503020204020204" charset="-122"/>
              <a:sym typeface="+mn-ea"/>
            </a:endParaRPr>
          </a:p>
        </p:txBody>
      </p:sp>
      <p:sp>
        <p:nvSpPr>
          <p:cNvPr id="36" name="矩形 35"/>
          <p:cNvSpPr/>
          <p:nvPr/>
        </p:nvSpPr>
        <p:spPr>
          <a:xfrm>
            <a:off x="6901360" y="1875847"/>
            <a:ext cx="1497057" cy="217412"/>
          </a:xfrm>
          <a:prstGeom prst="rect">
            <a:avLst/>
          </a:prstGeom>
          <a:solidFill>
            <a:srgbClr val="305EB6"/>
          </a:solidFill>
          <a:ln>
            <a:solidFill>
              <a:schemeClr val="accent6">
                <a:lumMod val="75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zh-CN" altLang="en-US" sz="1200" dirty="0">
                <a:solidFill>
                  <a:schemeClr val="bg1"/>
                </a:solidFill>
                <a:latin typeface="Arial" panose="020B0604020202020204" pitchFamily="34" charset="0"/>
                <a:ea typeface="微软雅黑" panose="020B0503020204020204" charset="-122"/>
              </a:rPr>
              <a:t>个人任务台</a:t>
            </a:r>
            <a:endParaRPr lang="zh-CN" altLang="en-US" sz="1200" dirty="0">
              <a:solidFill>
                <a:schemeClr val="bg1"/>
              </a:solidFill>
              <a:latin typeface="Arial" panose="020B0604020202020204" pitchFamily="34" charset="0"/>
              <a:ea typeface="微软雅黑" panose="020B0503020204020204" charset="-122"/>
            </a:endParaRPr>
          </a:p>
        </p:txBody>
      </p:sp>
      <p:sp>
        <p:nvSpPr>
          <p:cNvPr id="43" name="矩形 42"/>
          <p:cNvSpPr/>
          <p:nvPr/>
        </p:nvSpPr>
        <p:spPr>
          <a:xfrm>
            <a:off x="1511935" y="2454802"/>
            <a:ext cx="1791335" cy="786130"/>
          </a:xfrm>
          <a:prstGeom prst="rect">
            <a:avLst/>
          </a:prstGeom>
          <a:solidFill>
            <a:srgbClr val="00B050"/>
          </a:solidFill>
        </p:spPr>
        <p:style>
          <a:lnRef idx="0">
            <a:schemeClr val="accent5"/>
          </a:lnRef>
          <a:fillRef idx="3">
            <a:schemeClr val="accent5"/>
          </a:fillRef>
          <a:effectRef idx="3">
            <a:schemeClr val="accent5"/>
          </a:effectRef>
          <a:fontRef idx="minor">
            <a:schemeClr val="lt1"/>
          </a:fontRef>
        </p:style>
        <p:txBody>
          <a:bodyPr rtlCol="0" anchor="ctr"/>
          <a:lstStyle/>
          <a:p>
            <a:pPr algn="ctr">
              <a:lnSpc>
                <a:spcPct val="90000"/>
              </a:lnSpc>
            </a:pPr>
            <a:endParaRPr lang="zh-CN" altLang="en-US" sz="1200" dirty="0">
              <a:latin typeface="Arial" panose="020B0604020202020204" pitchFamily="34" charset="0"/>
              <a:ea typeface="微软雅黑" panose="020B0503020204020204" charset="-122"/>
            </a:endParaRPr>
          </a:p>
          <a:p>
            <a:pPr algn="ctr">
              <a:lnSpc>
                <a:spcPct val="90000"/>
              </a:lnSpc>
            </a:pPr>
            <a:r>
              <a:rPr lang="en-US" altLang="zh-CN" sz="1200" dirty="0">
                <a:latin typeface="Arial" panose="020B0604020202020204" pitchFamily="34" charset="0"/>
                <a:ea typeface="微软雅黑" panose="020B0503020204020204" charset="-122"/>
              </a:rPr>
              <a:t>1.</a:t>
            </a:r>
            <a:r>
              <a:rPr lang="zh-CN" altLang="en-US" sz="1200" dirty="0">
                <a:latin typeface="Arial" panose="020B0604020202020204" pitchFamily="34" charset="0"/>
                <a:ea typeface="微软雅黑" panose="020B0503020204020204" charset="-122"/>
              </a:rPr>
              <a:t>质量先期策划</a:t>
            </a:r>
            <a:endParaRPr lang="zh-CN" altLang="en-US" sz="1200" dirty="0">
              <a:latin typeface="Arial" panose="020B0604020202020204" pitchFamily="34" charset="0"/>
              <a:ea typeface="微软雅黑" panose="020B0503020204020204" charset="-122"/>
            </a:endParaRPr>
          </a:p>
          <a:p>
            <a:pPr algn="ctr">
              <a:lnSpc>
                <a:spcPct val="90000"/>
              </a:lnSpc>
            </a:pPr>
            <a:r>
              <a:rPr lang="zh-CN" altLang="en-US" sz="1200" dirty="0">
                <a:latin typeface="Arial" panose="020B0604020202020204" pitchFamily="34" charset="0"/>
                <a:ea typeface="微软雅黑" panose="020B0503020204020204" charset="-122"/>
              </a:rPr>
              <a:t>（</a:t>
            </a:r>
            <a:r>
              <a:rPr lang="en-US" altLang="zh-CN" sz="1200" dirty="0">
                <a:latin typeface="Arial" panose="020B0604020202020204" pitchFamily="34" charset="0"/>
                <a:ea typeface="微软雅黑" panose="020B0503020204020204" charset="-122"/>
              </a:rPr>
              <a:t>APQP</a:t>
            </a:r>
            <a:r>
              <a:rPr lang="zh-CN" altLang="en-US" sz="1200" dirty="0">
                <a:latin typeface="Arial" panose="020B0604020202020204" pitchFamily="34" charset="0"/>
                <a:ea typeface="微软雅黑" panose="020B0503020204020204" charset="-122"/>
              </a:rPr>
              <a:t>，</a:t>
            </a:r>
            <a:r>
              <a:rPr lang="en-US" altLang="zh-CN" sz="1200" dirty="0">
                <a:latin typeface="Arial" panose="020B0604020202020204" pitchFamily="34" charset="0"/>
                <a:ea typeface="微软雅黑" panose="020B0503020204020204" charset="-122"/>
              </a:rPr>
              <a:t>PPAP</a:t>
            </a:r>
            <a:r>
              <a:rPr lang="zh-CN" altLang="en-US" sz="1200" dirty="0">
                <a:latin typeface="Arial" panose="020B0604020202020204" pitchFamily="34" charset="0"/>
                <a:ea typeface="微软雅黑" panose="020B0503020204020204" charset="-122"/>
              </a:rPr>
              <a:t>）</a:t>
            </a:r>
            <a:endParaRPr lang="zh-CN" altLang="en-US" sz="1200" dirty="0">
              <a:latin typeface="Arial" panose="020B0604020202020204" pitchFamily="34" charset="0"/>
              <a:ea typeface="微软雅黑" panose="020B0503020204020204" charset="-122"/>
            </a:endParaRPr>
          </a:p>
          <a:p>
            <a:pPr algn="ctr">
              <a:lnSpc>
                <a:spcPct val="90000"/>
              </a:lnSpc>
            </a:pPr>
            <a:endParaRPr lang="zh-CN" altLang="en-US" sz="1200" dirty="0">
              <a:latin typeface="Arial" panose="020B0604020202020204" pitchFamily="34" charset="0"/>
              <a:ea typeface="微软雅黑" panose="020B0503020204020204" charset="-122"/>
            </a:endParaRPr>
          </a:p>
        </p:txBody>
      </p:sp>
      <p:sp>
        <p:nvSpPr>
          <p:cNvPr id="163" name="矩形 162"/>
          <p:cNvSpPr/>
          <p:nvPr/>
        </p:nvSpPr>
        <p:spPr>
          <a:xfrm>
            <a:off x="10296674" y="656590"/>
            <a:ext cx="1791335" cy="2687320"/>
          </a:xfrm>
          <a:prstGeom prst="rect">
            <a:avLst/>
          </a:prstGeom>
          <a:solidFill>
            <a:schemeClr val="bg1"/>
          </a:solidFill>
          <a:ln>
            <a:solidFill>
              <a:srgbClr val="657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charset="-122"/>
              <a:ea typeface="微软雅黑" panose="020B0503020204020204" charset="-122"/>
            </a:endParaRPr>
          </a:p>
        </p:txBody>
      </p:sp>
      <p:sp>
        <p:nvSpPr>
          <p:cNvPr id="164" name="文本框 163"/>
          <p:cNvSpPr txBox="1"/>
          <p:nvPr/>
        </p:nvSpPr>
        <p:spPr>
          <a:xfrm>
            <a:off x="10638843" y="659889"/>
            <a:ext cx="1313494" cy="275590"/>
          </a:xfrm>
          <a:prstGeom prst="rect">
            <a:avLst/>
          </a:prstGeom>
          <a:noFill/>
        </p:spPr>
        <p:txBody>
          <a:bodyPr wrap="square" rtlCol="0">
            <a:spAutoFit/>
          </a:bodyPr>
          <a:lstStyle/>
          <a:p>
            <a:r>
              <a:rPr lang="zh-CN" altLang="en-US" sz="1200" b="1" dirty="0">
                <a:solidFill>
                  <a:schemeClr val="tx1"/>
                </a:solidFill>
                <a:latin typeface="Arial" panose="020B0604020202020204" pitchFamily="34" charset="0"/>
                <a:ea typeface="微软雅黑" panose="020B0503020204020204" charset="-122"/>
              </a:rPr>
              <a:t>企业系统集成</a:t>
            </a:r>
            <a:endParaRPr lang="zh-CN" altLang="en-US" sz="1200" b="1" dirty="0">
              <a:solidFill>
                <a:schemeClr val="tx1"/>
              </a:solidFill>
              <a:latin typeface="Arial" panose="020B0604020202020204" pitchFamily="34" charset="0"/>
              <a:ea typeface="微软雅黑" panose="020B0503020204020204" charset="-122"/>
            </a:endParaRPr>
          </a:p>
        </p:txBody>
      </p:sp>
      <p:sp>
        <p:nvSpPr>
          <p:cNvPr id="165" name="矩形 164"/>
          <p:cNvSpPr/>
          <p:nvPr/>
        </p:nvSpPr>
        <p:spPr>
          <a:xfrm>
            <a:off x="10417409" y="986269"/>
            <a:ext cx="1573514" cy="263828"/>
          </a:xfrm>
          <a:prstGeom prst="rect">
            <a:avLst/>
          </a:prstGeom>
          <a:solidFill>
            <a:srgbClr val="305EB6"/>
          </a:solidFill>
          <a:ln>
            <a:noFill/>
          </a:ln>
        </p:spPr>
        <p:style>
          <a:lnRef idx="1">
            <a:schemeClr val="dk1"/>
          </a:lnRef>
          <a:fillRef idx="3">
            <a:schemeClr val="dk1"/>
          </a:fillRef>
          <a:effectRef idx="2">
            <a:schemeClr val="dk1"/>
          </a:effectRef>
          <a:fontRef idx="minor">
            <a:schemeClr val="lt1"/>
          </a:fontRef>
        </p:style>
        <p:txBody>
          <a:bodyPr rtlCol="0" anchor="ctr"/>
          <a:lstStyle/>
          <a:p>
            <a:pPr algn="ctr"/>
            <a:r>
              <a:rPr lang="en-US" altLang="zh-CN" sz="1400" dirty="0">
                <a:solidFill>
                  <a:schemeClr val="bg1"/>
                </a:solidFill>
                <a:latin typeface="Arial" panose="020B0604020202020204" pitchFamily="34" charset="0"/>
                <a:ea typeface="微软雅黑" panose="020B0503020204020204" charset="-122"/>
              </a:rPr>
              <a:t>ERP</a:t>
            </a:r>
            <a:endParaRPr lang="en-US" altLang="zh-CN" sz="1400" dirty="0">
              <a:solidFill>
                <a:schemeClr val="bg1"/>
              </a:solidFill>
              <a:latin typeface="Arial" panose="020B0604020202020204" pitchFamily="34" charset="0"/>
              <a:ea typeface="微软雅黑" panose="020B0503020204020204" charset="-122"/>
            </a:endParaRPr>
          </a:p>
        </p:txBody>
      </p:sp>
      <p:sp>
        <p:nvSpPr>
          <p:cNvPr id="166" name="矩形 165"/>
          <p:cNvSpPr/>
          <p:nvPr/>
        </p:nvSpPr>
        <p:spPr>
          <a:xfrm>
            <a:off x="10432798" y="1462843"/>
            <a:ext cx="1573514" cy="263828"/>
          </a:xfrm>
          <a:prstGeom prst="rect">
            <a:avLst/>
          </a:prstGeom>
          <a:solidFill>
            <a:srgbClr val="305EB6"/>
          </a:solidFill>
          <a:ln>
            <a:noFill/>
          </a:ln>
        </p:spPr>
        <p:style>
          <a:lnRef idx="1">
            <a:schemeClr val="dk1"/>
          </a:lnRef>
          <a:fillRef idx="3">
            <a:schemeClr val="dk1"/>
          </a:fillRef>
          <a:effectRef idx="2">
            <a:schemeClr val="dk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1400" dirty="0">
                <a:solidFill>
                  <a:schemeClr val="bg1"/>
                </a:solidFill>
                <a:latin typeface="Arial" panose="020B0604020202020204" pitchFamily="34" charset="0"/>
                <a:ea typeface="微软雅黑" panose="020B0503020204020204" charset="-122"/>
                <a:sym typeface="+mn-ea"/>
              </a:rPr>
              <a:t>WMS</a:t>
            </a:r>
            <a:endParaRPr lang="en-US" altLang="zh-CN" sz="1400" dirty="0">
              <a:solidFill>
                <a:schemeClr val="bg1"/>
              </a:solidFill>
              <a:latin typeface="Arial" panose="020B0604020202020204" pitchFamily="34" charset="0"/>
              <a:ea typeface="微软雅黑" panose="020B0503020204020204" charset="-122"/>
              <a:sym typeface="+mn-ea"/>
            </a:endParaRPr>
          </a:p>
        </p:txBody>
      </p:sp>
      <p:sp>
        <p:nvSpPr>
          <p:cNvPr id="167" name="矩形 166"/>
          <p:cNvSpPr/>
          <p:nvPr/>
        </p:nvSpPr>
        <p:spPr>
          <a:xfrm>
            <a:off x="10417409" y="1951689"/>
            <a:ext cx="1573514" cy="263828"/>
          </a:xfrm>
          <a:prstGeom prst="rect">
            <a:avLst/>
          </a:prstGeom>
          <a:solidFill>
            <a:srgbClr val="305EB6"/>
          </a:solidFill>
          <a:ln>
            <a:noFill/>
          </a:ln>
        </p:spPr>
        <p:style>
          <a:lnRef idx="1">
            <a:schemeClr val="dk1"/>
          </a:lnRef>
          <a:fillRef idx="3">
            <a:schemeClr val="dk1"/>
          </a:fillRef>
          <a:effectRef idx="2">
            <a:schemeClr val="dk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1400" dirty="0">
                <a:solidFill>
                  <a:schemeClr val="bg1"/>
                </a:solidFill>
                <a:latin typeface="Arial" panose="020B0604020202020204" pitchFamily="34" charset="0"/>
                <a:ea typeface="微软雅黑" panose="020B0503020204020204" charset="-122"/>
                <a:sym typeface="+mn-ea"/>
              </a:rPr>
              <a:t>SRM</a:t>
            </a:r>
            <a:endParaRPr lang="en-US" altLang="zh-CN" sz="1400" dirty="0">
              <a:solidFill>
                <a:schemeClr val="bg1"/>
              </a:solidFill>
              <a:latin typeface="Arial" panose="020B0604020202020204" pitchFamily="34" charset="0"/>
              <a:ea typeface="微软雅黑" panose="020B0503020204020204" charset="-122"/>
              <a:sym typeface="+mn-ea"/>
            </a:endParaRPr>
          </a:p>
        </p:txBody>
      </p:sp>
      <p:sp>
        <p:nvSpPr>
          <p:cNvPr id="168" name="矩形 167"/>
          <p:cNvSpPr/>
          <p:nvPr/>
        </p:nvSpPr>
        <p:spPr>
          <a:xfrm>
            <a:off x="10432798" y="2428263"/>
            <a:ext cx="1573514" cy="263828"/>
          </a:xfrm>
          <a:prstGeom prst="rect">
            <a:avLst/>
          </a:prstGeom>
          <a:solidFill>
            <a:srgbClr val="305EB6"/>
          </a:solidFill>
          <a:ln>
            <a:noFill/>
          </a:ln>
        </p:spPr>
        <p:style>
          <a:lnRef idx="1">
            <a:schemeClr val="dk1"/>
          </a:lnRef>
          <a:fillRef idx="3">
            <a:schemeClr val="dk1"/>
          </a:fillRef>
          <a:effectRef idx="2">
            <a:schemeClr val="dk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1400" dirty="0">
                <a:solidFill>
                  <a:schemeClr val="bg1"/>
                </a:solidFill>
                <a:latin typeface="Arial" panose="020B0604020202020204" pitchFamily="34" charset="0"/>
                <a:ea typeface="微软雅黑" panose="020B0503020204020204" charset="-122"/>
                <a:sym typeface="+mn-ea"/>
              </a:rPr>
              <a:t>MES</a:t>
            </a:r>
            <a:endParaRPr lang="en-US" altLang="zh-CN" sz="1400" dirty="0">
              <a:solidFill>
                <a:schemeClr val="bg1"/>
              </a:solidFill>
              <a:latin typeface="Arial" panose="020B0604020202020204" pitchFamily="34" charset="0"/>
              <a:ea typeface="微软雅黑" panose="020B0503020204020204" charset="-122"/>
              <a:sym typeface="+mn-ea"/>
            </a:endParaRPr>
          </a:p>
        </p:txBody>
      </p:sp>
      <p:sp>
        <p:nvSpPr>
          <p:cNvPr id="169" name="矩形 168"/>
          <p:cNvSpPr/>
          <p:nvPr/>
        </p:nvSpPr>
        <p:spPr>
          <a:xfrm>
            <a:off x="10427260" y="2898416"/>
            <a:ext cx="1573514" cy="263828"/>
          </a:xfrm>
          <a:prstGeom prst="rect">
            <a:avLst/>
          </a:prstGeom>
          <a:solidFill>
            <a:srgbClr val="305EB6"/>
          </a:solidFill>
          <a:ln>
            <a:noFill/>
          </a:ln>
        </p:spPr>
        <p:style>
          <a:lnRef idx="1">
            <a:schemeClr val="dk1"/>
          </a:lnRef>
          <a:fillRef idx="3">
            <a:schemeClr val="dk1"/>
          </a:fillRef>
          <a:effectRef idx="2">
            <a:schemeClr val="dk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1400" dirty="0">
                <a:solidFill>
                  <a:schemeClr val="bg1"/>
                </a:solidFill>
                <a:latin typeface="Arial" panose="020B0604020202020204" pitchFamily="34" charset="0"/>
                <a:ea typeface="微软雅黑" panose="020B0503020204020204" charset="-122"/>
                <a:sym typeface="+mn-ea"/>
              </a:rPr>
              <a:t>APS</a:t>
            </a:r>
            <a:endParaRPr lang="en-US" altLang="zh-CN" sz="1400" dirty="0">
              <a:solidFill>
                <a:schemeClr val="bg1"/>
              </a:solidFill>
              <a:latin typeface="Arial" panose="020B0604020202020204" pitchFamily="34" charset="0"/>
              <a:ea typeface="微软雅黑" panose="020B0503020204020204" charset="-122"/>
              <a:sym typeface="+mn-ea"/>
            </a:endParaRPr>
          </a:p>
        </p:txBody>
      </p:sp>
      <p:sp>
        <p:nvSpPr>
          <p:cNvPr id="170" name="矩形 169"/>
          <p:cNvSpPr/>
          <p:nvPr/>
        </p:nvSpPr>
        <p:spPr>
          <a:xfrm>
            <a:off x="10307109" y="3425941"/>
            <a:ext cx="1791094" cy="2943229"/>
          </a:xfrm>
          <a:prstGeom prst="rect">
            <a:avLst/>
          </a:prstGeom>
          <a:solidFill>
            <a:schemeClr val="bg1"/>
          </a:solidFill>
          <a:ln>
            <a:solidFill>
              <a:srgbClr val="657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charset="-122"/>
              <a:ea typeface="微软雅黑" panose="020B0503020204020204" charset="-122"/>
            </a:endParaRPr>
          </a:p>
        </p:txBody>
      </p:sp>
      <p:sp>
        <p:nvSpPr>
          <p:cNvPr id="171" name="文本框 170"/>
          <p:cNvSpPr txBox="1"/>
          <p:nvPr/>
        </p:nvSpPr>
        <p:spPr>
          <a:xfrm>
            <a:off x="10681457" y="3542397"/>
            <a:ext cx="1313494" cy="275590"/>
          </a:xfrm>
          <a:prstGeom prst="rect">
            <a:avLst/>
          </a:prstGeom>
          <a:noFill/>
        </p:spPr>
        <p:txBody>
          <a:bodyPr wrap="square" rtlCol="0">
            <a:spAutoFit/>
          </a:bodyPr>
          <a:lstStyle/>
          <a:p>
            <a:r>
              <a:rPr lang="zh-CN" altLang="en-US" sz="1200" b="1" dirty="0">
                <a:solidFill>
                  <a:schemeClr val="tx1"/>
                </a:solidFill>
                <a:latin typeface="Arial" panose="020B0604020202020204" pitchFamily="34" charset="0"/>
                <a:ea typeface="微软雅黑" panose="020B0503020204020204" charset="-122"/>
              </a:rPr>
              <a:t>企业设备连接</a:t>
            </a:r>
            <a:endParaRPr lang="zh-CN" altLang="en-US" sz="1200" b="1" dirty="0">
              <a:solidFill>
                <a:schemeClr val="tx1"/>
              </a:solidFill>
              <a:latin typeface="Arial" panose="020B0604020202020204" pitchFamily="34" charset="0"/>
              <a:ea typeface="微软雅黑" panose="020B0503020204020204" charset="-122"/>
            </a:endParaRPr>
          </a:p>
        </p:txBody>
      </p:sp>
      <p:sp>
        <p:nvSpPr>
          <p:cNvPr id="172" name="矩形 171"/>
          <p:cNvSpPr/>
          <p:nvPr/>
        </p:nvSpPr>
        <p:spPr>
          <a:xfrm>
            <a:off x="10406048" y="3988792"/>
            <a:ext cx="1573514" cy="263828"/>
          </a:xfrm>
          <a:prstGeom prst="rect">
            <a:avLst/>
          </a:prstGeom>
          <a:solidFill>
            <a:srgbClr val="45BFAE"/>
          </a:solidFill>
          <a:ln>
            <a:noFill/>
          </a:ln>
        </p:spPr>
        <p:style>
          <a:lnRef idx="1">
            <a:schemeClr val="dk1"/>
          </a:lnRef>
          <a:fillRef idx="3">
            <a:schemeClr val="dk1"/>
          </a:fillRef>
          <a:effectRef idx="2">
            <a:schemeClr val="dk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1400" dirty="0">
                <a:solidFill>
                  <a:schemeClr val="bg1"/>
                </a:solidFill>
                <a:latin typeface="Arial" panose="020B0604020202020204" pitchFamily="34" charset="0"/>
                <a:ea typeface="微软雅黑" panose="020B0503020204020204" charset="-122"/>
                <a:sym typeface="+mn-ea"/>
              </a:rPr>
              <a:t>PLC</a:t>
            </a:r>
            <a:endParaRPr lang="en-US" altLang="zh-CN" sz="1400" dirty="0">
              <a:solidFill>
                <a:schemeClr val="bg1"/>
              </a:solidFill>
              <a:latin typeface="Arial" panose="020B0604020202020204" pitchFamily="34" charset="0"/>
              <a:ea typeface="微软雅黑" panose="020B0503020204020204" charset="-122"/>
              <a:sym typeface="+mn-ea"/>
            </a:endParaRPr>
          </a:p>
        </p:txBody>
      </p:sp>
      <p:sp>
        <p:nvSpPr>
          <p:cNvPr id="173" name="矩形 172"/>
          <p:cNvSpPr/>
          <p:nvPr/>
        </p:nvSpPr>
        <p:spPr>
          <a:xfrm>
            <a:off x="10421437" y="4465366"/>
            <a:ext cx="1573514" cy="263828"/>
          </a:xfrm>
          <a:prstGeom prst="rect">
            <a:avLst/>
          </a:prstGeom>
          <a:solidFill>
            <a:srgbClr val="45BFAE"/>
          </a:solidFill>
          <a:ln>
            <a:noFill/>
          </a:ln>
        </p:spPr>
        <p:style>
          <a:lnRef idx="1">
            <a:schemeClr val="dk1"/>
          </a:lnRef>
          <a:fillRef idx="3">
            <a:schemeClr val="dk1"/>
          </a:fillRef>
          <a:effectRef idx="2">
            <a:schemeClr val="dk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1400" dirty="0">
                <a:solidFill>
                  <a:schemeClr val="bg1"/>
                </a:solidFill>
                <a:latin typeface="Arial" panose="020B0604020202020204" pitchFamily="34" charset="0"/>
                <a:ea typeface="微软雅黑" panose="020B0503020204020204" charset="-122"/>
                <a:sym typeface="+mn-ea"/>
              </a:rPr>
              <a:t>工控机</a:t>
            </a:r>
            <a:endParaRPr lang="en-US" altLang="zh-CN" sz="1400" dirty="0">
              <a:solidFill>
                <a:schemeClr val="bg1"/>
              </a:solidFill>
              <a:latin typeface="Arial" panose="020B0604020202020204" pitchFamily="34" charset="0"/>
              <a:ea typeface="微软雅黑" panose="020B0503020204020204" charset="-122"/>
              <a:sym typeface="+mn-ea"/>
            </a:endParaRPr>
          </a:p>
        </p:txBody>
      </p:sp>
      <p:sp>
        <p:nvSpPr>
          <p:cNvPr id="174" name="矩形 173"/>
          <p:cNvSpPr/>
          <p:nvPr/>
        </p:nvSpPr>
        <p:spPr>
          <a:xfrm>
            <a:off x="10406048" y="4954212"/>
            <a:ext cx="1573514" cy="263828"/>
          </a:xfrm>
          <a:prstGeom prst="rect">
            <a:avLst/>
          </a:prstGeom>
          <a:solidFill>
            <a:srgbClr val="45BFAE"/>
          </a:solidFill>
          <a:ln>
            <a:noFill/>
          </a:ln>
        </p:spPr>
        <p:style>
          <a:lnRef idx="1">
            <a:schemeClr val="dk1"/>
          </a:lnRef>
          <a:fillRef idx="3">
            <a:schemeClr val="dk1"/>
          </a:fillRef>
          <a:effectRef idx="2">
            <a:schemeClr val="dk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1400" dirty="0">
                <a:solidFill>
                  <a:schemeClr val="bg1"/>
                </a:solidFill>
                <a:latin typeface="Arial" panose="020B0604020202020204" pitchFamily="34" charset="0"/>
                <a:ea typeface="微软雅黑" panose="020B0503020204020204" charset="-122"/>
                <a:sym typeface="+mn-ea"/>
              </a:rPr>
              <a:t>扫描枪</a:t>
            </a:r>
            <a:endParaRPr lang="en-US" altLang="zh-CN" sz="1400" dirty="0">
              <a:solidFill>
                <a:schemeClr val="bg1"/>
              </a:solidFill>
              <a:latin typeface="Arial" panose="020B0604020202020204" pitchFamily="34" charset="0"/>
              <a:ea typeface="微软雅黑" panose="020B0503020204020204" charset="-122"/>
              <a:sym typeface="+mn-ea"/>
            </a:endParaRPr>
          </a:p>
        </p:txBody>
      </p:sp>
      <p:sp>
        <p:nvSpPr>
          <p:cNvPr id="175" name="矩形 174"/>
          <p:cNvSpPr/>
          <p:nvPr/>
        </p:nvSpPr>
        <p:spPr>
          <a:xfrm>
            <a:off x="10421437" y="5430786"/>
            <a:ext cx="1573514" cy="263828"/>
          </a:xfrm>
          <a:prstGeom prst="rect">
            <a:avLst/>
          </a:prstGeom>
          <a:solidFill>
            <a:srgbClr val="45BFAE"/>
          </a:solidFill>
          <a:ln>
            <a:noFill/>
          </a:ln>
        </p:spPr>
        <p:style>
          <a:lnRef idx="1">
            <a:schemeClr val="dk1"/>
          </a:lnRef>
          <a:fillRef idx="3">
            <a:schemeClr val="dk1"/>
          </a:fillRef>
          <a:effectRef idx="2">
            <a:schemeClr val="dk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1400" dirty="0">
                <a:solidFill>
                  <a:schemeClr val="bg1"/>
                </a:solidFill>
                <a:latin typeface="Arial" panose="020B0604020202020204" pitchFamily="34" charset="0"/>
                <a:ea typeface="微软雅黑" panose="020B0503020204020204" charset="-122"/>
                <a:sym typeface="+mn-ea"/>
              </a:rPr>
              <a:t>测量仪器</a:t>
            </a:r>
            <a:endParaRPr lang="en-US" altLang="zh-CN" sz="1400" dirty="0">
              <a:solidFill>
                <a:schemeClr val="bg1"/>
              </a:solidFill>
              <a:latin typeface="Arial" panose="020B0604020202020204" pitchFamily="34" charset="0"/>
              <a:ea typeface="微软雅黑" panose="020B0503020204020204" charset="-122"/>
              <a:sym typeface="+mn-ea"/>
            </a:endParaRPr>
          </a:p>
        </p:txBody>
      </p:sp>
      <p:sp>
        <p:nvSpPr>
          <p:cNvPr id="176" name="矩形 175"/>
          <p:cNvSpPr/>
          <p:nvPr/>
        </p:nvSpPr>
        <p:spPr>
          <a:xfrm>
            <a:off x="10415899" y="5900939"/>
            <a:ext cx="1573514" cy="263828"/>
          </a:xfrm>
          <a:prstGeom prst="rect">
            <a:avLst/>
          </a:prstGeom>
          <a:solidFill>
            <a:srgbClr val="45BFAE"/>
          </a:solidFill>
          <a:ln>
            <a:noFill/>
          </a:ln>
        </p:spPr>
        <p:style>
          <a:lnRef idx="1">
            <a:schemeClr val="dk1"/>
          </a:lnRef>
          <a:fillRef idx="3">
            <a:schemeClr val="dk1"/>
          </a:fillRef>
          <a:effectRef idx="2">
            <a:schemeClr val="dk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1400" dirty="0">
                <a:solidFill>
                  <a:schemeClr val="bg1"/>
                </a:solidFill>
                <a:latin typeface="Arial" panose="020B0604020202020204" pitchFamily="34" charset="0"/>
                <a:ea typeface="微软雅黑" panose="020B0503020204020204" charset="-122"/>
                <a:sym typeface="+mn-ea"/>
              </a:rPr>
              <a:t>手持终端</a:t>
            </a:r>
            <a:endParaRPr lang="en-US" altLang="zh-CN" sz="1400" dirty="0">
              <a:solidFill>
                <a:schemeClr val="bg1"/>
              </a:solidFill>
              <a:latin typeface="Arial" panose="020B0604020202020204" pitchFamily="34" charset="0"/>
              <a:ea typeface="微软雅黑" panose="020B0503020204020204" charset="-122"/>
              <a:sym typeface="+mn-ea"/>
            </a:endParaRPr>
          </a:p>
        </p:txBody>
      </p:sp>
      <p:sp>
        <p:nvSpPr>
          <p:cNvPr id="203" name="文本框 202"/>
          <p:cNvSpPr txBox="1"/>
          <p:nvPr/>
        </p:nvSpPr>
        <p:spPr>
          <a:xfrm>
            <a:off x="733148" y="1851556"/>
            <a:ext cx="1035170" cy="275590"/>
          </a:xfrm>
          <a:prstGeom prst="rect">
            <a:avLst/>
          </a:prstGeom>
          <a:noFill/>
        </p:spPr>
        <p:txBody>
          <a:bodyPr wrap="square" rtlCol="0">
            <a:spAutoFit/>
          </a:bodyPr>
          <a:lstStyle/>
          <a:p>
            <a:r>
              <a:rPr kumimoji="1" lang="zh-CN" altLang="en-US" sz="1200" b="1" dirty="0">
                <a:latin typeface="Arial" panose="020B0604020202020204" pitchFamily="34" charset="0"/>
                <a:ea typeface="微软雅黑" panose="020B0503020204020204" charset="-122"/>
              </a:rPr>
              <a:t>展现层</a:t>
            </a:r>
            <a:endParaRPr kumimoji="1" lang="zh-CN" altLang="en-US" sz="1200" b="1" dirty="0">
              <a:latin typeface="Arial" panose="020B0604020202020204" pitchFamily="34" charset="0"/>
              <a:ea typeface="微软雅黑" panose="020B0503020204020204" charset="-122"/>
            </a:endParaRPr>
          </a:p>
        </p:txBody>
      </p:sp>
      <p:sp>
        <p:nvSpPr>
          <p:cNvPr id="204" name="文本框 203"/>
          <p:cNvSpPr txBox="1"/>
          <p:nvPr/>
        </p:nvSpPr>
        <p:spPr>
          <a:xfrm>
            <a:off x="733148" y="1519915"/>
            <a:ext cx="1035170" cy="275590"/>
          </a:xfrm>
          <a:prstGeom prst="rect">
            <a:avLst/>
          </a:prstGeom>
          <a:noFill/>
        </p:spPr>
        <p:txBody>
          <a:bodyPr wrap="square" rtlCol="0">
            <a:spAutoFit/>
          </a:bodyPr>
          <a:lstStyle/>
          <a:p>
            <a:r>
              <a:rPr kumimoji="1" lang="zh-CN" altLang="en-US" sz="1200" b="1" dirty="0">
                <a:latin typeface="Arial" panose="020B0604020202020204" pitchFamily="34" charset="0"/>
                <a:ea typeface="微软雅黑" panose="020B0503020204020204" charset="-122"/>
              </a:rPr>
              <a:t>载体层</a:t>
            </a:r>
            <a:endParaRPr kumimoji="1" lang="zh-CN" altLang="en-US" sz="1200" b="1" dirty="0">
              <a:latin typeface="Arial" panose="020B0604020202020204" pitchFamily="34" charset="0"/>
              <a:ea typeface="微软雅黑" panose="020B0503020204020204" charset="-122"/>
            </a:endParaRPr>
          </a:p>
        </p:txBody>
      </p:sp>
      <p:sp>
        <p:nvSpPr>
          <p:cNvPr id="2" name="矩形 1"/>
          <p:cNvSpPr/>
          <p:nvPr>
            <p:custDataLst>
              <p:tags r:id="rId1"/>
            </p:custDataLst>
          </p:nvPr>
        </p:nvSpPr>
        <p:spPr>
          <a:xfrm>
            <a:off x="5157470" y="2457342"/>
            <a:ext cx="1570990" cy="786130"/>
          </a:xfrm>
          <a:prstGeom prst="rect">
            <a:avLst/>
          </a:prstGeom>
          <a:solidFill>
            <a:srgbClr val="305EB6"/>
          </a:solidFill>
        </p:spPr>
        <p:style>
          <a:lnRef idx="0">
            <a:schemeClr val="accent5"/>
          </a:lnRef>
          <a:fillRef idx="3">
            <a:schemeClr val="accent5"/>
          </a:fillRef>
          <a:effectRef idx="3">
            <a:schemeClr val="accent5"/>
          </a:effectRef>
          <a:fontRef idx="minor">
            <a:schemeClr val="lt1"/>
          </a:fontRef>
        </p:style>
        <p:txBody>
          <a:bodyPr rtlCol="0" anchor="ctr"/>
          <a:lstStyle/>
          <a:p>
            <a:pPr algn="ctr">
              <a:lnSpc>
                <a:spcPct val="90000"/>
              </a:lnSpc>
            </a:pPr>
            <a:endParaRPr lang="zh-CN" altLang="en-US" sz="1200" dirty="0">
              <a:latin typeface="Arial" panose="020B0604020202020204" pitchFamily="34" charset="0"/>
              <a:ea typeface="微软雅黑" panose="020B0503020204020204" charset="-122"/>
            </a:endParaRPr>
          </a:p>
          <a:p>
            <a:pPr algn="ctr">
              <a:lnSpc>
                <a:spcPct val="90000"/>
              </a:lnSpc>
            </a:pPr>
            <a:r>
              <a:rPr lang="en-US" altLang="zh-CN" sz="1200" dirty="0">
                <a:latin typeface="Arial" panose="020B0604020202020204" pitchFamily="34" charset="0"/>
                <a:ea typeface="微软雅黑" panose="020B0503020204020204" charset="-122"/>
              </a:rPr>
              <a:t>3.</a:t>
            </a:r>
            <a:r>
              <a:rPr lang="zh-CN" altLang="en-US" sz="1200" dirty="0">
                <a:latin typeface="Arial" panose="020B0604020202020204" pitchFamily="34" charset="0"/>
                <a:ea typeface="微软雅黑" panose="020B0503020204020204" charset="-122"/>
              </a:rPr>
              <a:t>检验</a:t>
            </a:r>
            <a:r>
              <a:rPr lang="en-US" altLang="zh-CN" sz="1200" dirty="0">
                <a:latin typeface="Arial" panose="020B0604020202020204" pitchFamily="34" charset="0"/>
                <a:ea typeface="微软雅黑" panose="020B0503020204020204" charset="-122"/>
              </a:rPr>
              <a:t>/</a:t>
            </a:r>
            <a:r>
              <a:rPr lang="zh-CN" altLang="en-US" sz="1200" dirty="0">
                <a:latin typeface="Arial" panose="020B0604020202020204" pitchFamily="34" charset="0"/>
                <a:ea typeface="微软雅黑" panose="020B0503020204020204" charset="-122"/>
              </a:rPr>
              <a:t>统计过程控制</a:t>
            </a:r>
            <a:endParaRPr lang="zh-CN" altLang="en-US" sz="1200" dirty="0">
              <a:latin typeface="Arial" panose="020B0604020202020204" pitchFamily="34" charset="0"/>
              <a:ea typeface="微软雅黑" panose="020B0503020204020204" charset="-122"/>
            </a:endParaRPr>
          </a:p>
          <a:p>
            <a:pPr algn="ctr">
              <a:lnSpc>
                <a:spcPct val="90000"/>
              </a:lnSpc>
            </a:pPr>
            <a:r>
              <a:rPr lang="zh-CN" altLang="en-US" sz="1200" dirty="0">
                <a:latin typeface="Arial" panose="020B0604020202020204" pitchFamily="34" charset="0"/>
                <a:ea typeface="微软雅黑" panose="020B0503020204020204" charset="-122"/>
              </a:rPr>
              <a:t>（</a:t>
            </a:r>
            <a:r>
              <a:rPr lang="en-US" altLang="zh-CN" sz="1200" dirty="0">
                <a:latin typeface="Arial" panose="020B0604020202020204" pitchFamily="34" charset="0"/>
                <a:ea typeface="微软雅黑" panose="020B0503020204020204" charset="-122"/>
              </a:rPr>
              <a:t>SPC</a:t>
            </a:r>
            <a:r>
              <a:rPr lang="zh-CN" altLang="en-US" sz="1200" dirty="0">
                <a:latin typeface="Arial" panose="020B0604020202020204" pitchFamily="34" charset="0"/>
                <a:ea typeface="微软雅黑" panose="020B0503020204020204" charset="-122"/>
              </a:rPr>
              <a:t>）</a:t>
            </a:r>
            <a:endParaRPr lang="zh-CN" altLang="en-US" sz="1200" dirty="0">
              <a:latin typeface="Arial" panose="020B0604020202020204" pitchFamily="34" charset="0"/>
              <a:ea typeface="微软雅黑" panose="020B0503020204020204" charset="-122"/>
            </a:endParaRPr>
          </a:p>
        </p:txBody>
      </p:sp>
      <p:sp>
        <p:nvSpPr>
          <p:cNvPr id="4" name="矩形 3"/>
          <p:cNvSpPr/>
          <p:nvPr>
            <p:custDataLst>
              <p:tags r:id="rId2"/>
            </p:custDataLst>
          </p:nvPr>
        </p:nvSpPr>
        <p:spPr>
          <a:xfrm>
            <a:off x="3430270" y="3400952"/>
            <a:ext cx="1597025" cy="822960"/>
          </a:xfrm>
          <a:prstGeom prst="rect">
            <a:avLst/>
          </a:prstGeom>
          <a:solidFill>
            <a:srgbClr val="305EB6"/>
          </a:solidFill>
        </p:spPr>
        <p:style>
          <a:lnRef idx="0">
            <a:schemeClr val="accent5"/>
          </a:lnRef>
          <a:fillRef idx="3">
            <a:schemeClr val="accent5"/>
          </a:fillRef>
          <a:effectRef idx="3">
            <a:schemeClr val="accent5"/>
          </a:effectRef>
          <a:fontRef idx="minor">
            <a:schemeClr val="lt1"/>
          </a:fontRef>
        </p:style>
        <p:txBody>
          <a:bodyPr rtlCol="0" anchor="ctr"/>
          <a:lstStyle/>
          <a:p>
            <a:pPr algn="ctr">
              <a:lnSpc>
                <a:spcPct val="90000"/>
              </a:lnSpc>
            </a:pPr>
            <a:r>
              <a:rPr lang="en-US" altLang="zh-CN" sz="1200" dirty="0">
                <a:latin typeface="Arial" panose="020B0604020202020204" pitchFamily="34" charset="0"/>
                <a:ea typeface="微软雅黑" panose="020B0503020204020204" charset="-122"/>
              </a:rPr>
              <a:t>6.</a:t>
            </a:r>
            <a:r>
              <a:rPr lang="zh-CN" altLang="en-US" sz="1200" dirty="0">
                <a:latin typeface="Arial" panose="020B0604020202020204" pitchFamily="34" charset="0"/>
                <a:ea typeface="微软雅黑" panose="020B0503020204020204" charset="-122"/>
              </a:rPr>
              <a:t>质量改进管理</a:t>
            </a:r>
            <a:endParaRPr lang="zh-CN" altLang="en-US" sz="1200" dirty="0">
              <a:latin typeface="Arial" panose="020B0604020202020204" pitchFamily="34" charset="0"/>
              <a:ea typeface="微软雅黑" panose="020B0503020204020204" charset="-122"/>
            </a:endParaRPr>
          </a:p>
          <a:p>
            <a:pPr algn="ctr">
              <a:lnSpc>
                <a:spcPct val="90000"/>
              </a:lnSpc>
            </a:pPr>
            <a:r>
              <a:rPr lang="zh-CN" altLang="en-US" sz="1200" dirty="0">
                <a:latin typeface="Arial" panose="020B0604020202020204" pitchFamily="34" charset="0"/>
                <a:ea typeface="微软雅黑" panose="020B0503020204020204" charset="-122"/>
              </a:rPr>
              <a:t>（不合格报告，</a:t>
            </a:r>
            <a:r>
              <a:rPr lang="en-US" altLang="zh-CN" sz="1200" dirty="0">
                <a:latin typeface="Arial" panose="020B0604020202020204" pitchFamily="34" charset="0"/>
                <a:ea typeface="微软雅黑" panose="020B0503020204020204" charset="-122"/>
              </a:rPr>
              <a:t>8D</a:t>
            </a:r>
            <a:r>
              <a:rPr lang="zh-CN" altLang="en-US" sz="1200" dirty="0">
                <a:latin typeface="Arial" panose="020B0604020202020204" pitchFamily="34" charset="0"/>
                <a:ea typeface="微软雅黑" panose="020B0503020204020204" charset="-122"/>
              </a:rPr>
              <a:t>）</a:t>
            </a:r>
            <a:endParaRPr lang="zh-CN" altLang="en-US" sz="1200" dirty="0">
              <a:latin typeface="Arial" panose="020B0604020202020204" pitchFamily="34" charset="0"/>
              <a:ea typeface="微软雅黑" panose="020B0503020204020204" charset="-122"/>
            </a:endParaRPr>
          </a:p>
        </p:txBody>
      </p:sp>
      <p:sp>
        <p:nvSpPr>
          <p:cNvPr id="5" name="矩形 4"/>
          <p:cNvSpPr/>
          <p:nvPr>
            <p:custDataLst>
              <p:tags r:id="rId3"/>
            </p:custDataLst>
          </p:nvPr>
        </p:nvSpPr>
        <p:spPr>
          <a:xfrm>
            <a:off x="3430270" y="2454802"/>
            <a:ext cx="1570990" cy="786130"/>
          </a:xfrm>
          <a:prstGeom prst="rect">
            <a:avLst/>
          </a:prstGeom>
          <a:solidFill>
            <a:srgbClr val="305EB6"/>
          </a:solidFill>
        </p:spPr>
        <p:style>
          <a:lnRef idx="0">
            <a:schemeClr val="accent5"/>
          </a:lnRef>
          <a:fillRef idx="3">
            <a:schemeClr val="accent5"/>
          </a:fillRef>
          <a:effectRef idx="3">
            <a:schemeClr val="accent5"/>
          </a:effectRef>
          <a:fontRef idx="minor">
            <a:schemeClr val="lt1"/>
          </a:fontRef>
        </p:style>
        <p:txBody>
          <a:bodyPr rtlCol="0" anchor="ctr"/>
          <a:lstStyle/>
          <a:p>
            <a:pPr algn="ctr">
              <a:lnSpc>
                <a:spcPct val="90000"/>
              </a:lnSpc>
            </a:pPr>
            <a:r>
              <a:rPr lang="en-US" altLang="zh-CN" sz="1200" dirty="0">
                <a:latin typeface="Arial" panose="020B0604020202020204" pitchFamily="34" charset="0"/>
                <a:ea typeface="微软雅黑" panose="020B0503020204020204" charset="-122"/>
              </a:rPr>
              <a:t>2.</a:t>
            </a:r>
            <a:r>
              <a:rPr lang="zh-CN" altLang="en-US" sz="1200" dirty="0">
                <a:latin typeface="Arial" panose="020B0604020202020204" pitchFamily="34" charset="0"/>
                <a:ea typeface="微软雅黑" panose="020B0503020204020204" charset="-122"/>
              </a:rPr>
              <a:t>供应商质量管理</a:t>
            </a:r>
            <a:endParaRPr lang="zh-CN" altLang="en-US" sz="1200" dirty="0">
              <a:latin typeface="Arial" panose="020B0604020202020204" pitchFamily="34" charset="0"/>
              <a:ea typeface="微软雅黑" panose="020B0503020204020204" charset="-122"/>
            </a:endParaRPr>
          </a:p>
        </p:txBody>
      </p:sp>
      <p:sp>
        <p:nvSpPr>
          <p:cNvPr id="7" name="矩形 6"/>
          <p:cNvSpPr/>
          <p:nvPr>
            <p:custDataLst>
              <p:tags r:id="rId4"/>
            </p:custDataLst>
          </p:nvPr>
        </p:nvSpPr>
        <p:spPr>
          <a:xfrm>
            <a:off x="6863080" y="2454802"/>
            <a:ext cx="1570355" cy="786130"/>
          </a:xfrm>
          <a:prstGeom prst="rect">
            <a:avLst/>
          </a:prstGeom>
          <a:solidFill>
            <a:srgbClr val="305EB6"/>
          </a:solidFill>
        </p:spPr>
        <p:style>
          <a:lnRef idx="0">
            <a:schemeClr val="accent5"/>
          </a:lnRef>
          <a:fillRef idx="3">
            <a:schemeClr val="accent5"/>
          </a:fillRef>
          <a:effectRef idx="3">
            <a:schemeClr val="accent5"/>
          </a:effectRef>
          <a:fontRef idx="minor">
            <a:schemeClr val="lt1"/>
          </a:fontRef>
        </p:style>
        <p:txBody>
          <a:bodyPr rtlCol="0" anchor="ctr"/>
          <a:lstStyle/>
          <a:p>
            <a:pPr algn="ctr">
              <a:lnSpc>
                <a:spcPct val="90000"/>
              </a:lnSpc>
            </a:pPr>
            <a:endParaRPr lang="zh-CN" altLang="en-US" sz="1200" dirty="0">
              <a:latin typeface="Arial" panose="020B0604020202020204" pitchFamily="34" charset="0"/>
              <a:ea typeface="微软雅黑" panose="020B0503020204020204" charset="-122"/>
            </a:endParaRPr>
          </a:p>
          <a:p>
            <a:pPr algn="ctr">
              <a:lnSpc>
                <a:spcPct val="90000"/>
              </a:lnSpc>
            </a:pPr>
            <a:r>
              <a:rPr lang="en-US" altLang="zh-CN" sz="1200" dirty="0">
                <a:latin typeface="Arial" panose="020B0604020202020204" pitchFamily="34" charset="0"/>
                <a:ea typeface="微软雅黑" panose="020B0503020204020204" charset="-122"/>
              </a:rPr>
              <a:t>4.</a:t>
            </a:r>
            <a:r>
              <a:rPr lang="zh-CN" altLang="en-US" sz="1200" dirty="0">
                <a:latin typeface="Arial" panose="020B0604020202020204" pitchFamily="34" charset="0"/>
                <a:ea typeface="微软雅黑" panose="020B0503020204020204" charset="-122"/>
              </a:rPr>
              <a:t>售后质量管理</a:t>
            </a:r>
            <a:endParaRPr lang="zh-CN" altLang="en-US" sz="1200" dirty="0">
              <a:latin typeface="Arial" panose="020B0604020202020204" pitchFamily="34" charset="0"/>
              <a:ea typeface="微软雅黑" panose="020B0503020204020204" charset="-122"/>
            </a:endParaRPr>
          </a:p>
          <a:p>
            <a:pPr algn="ctr">
              <a:lnSpc>
                <a:spcPct val="90000"/>
              </a:lnSpc>
            </a:pPr>
            <a:endParaRPr lang="zh-CN" altLang="en-US" sz="1200" dirty="0">
              <a:latin typeface="Arial" panose="020B0604020202020204" pitchFamily="34" charset="0"/>
              <a:ea typeface="微软雅黑" panose="020B0503020204020204" charset="-122"/>
            </a:endParaRPr>
          </a:p>
        </p:txBody>
      </p:sp>
      <p:sp>
        <p:nvSpPr>
          <p:cNvPr id="8" name="矩形 7"/>
          <p:cNvSpPr/>
          <p:nvPr>
            <p:custDataLst>
              <p:tags r:id="rId5"/>
            </p:custDataLst>
          </p:nvPr>
        </p:nvSpPr>
        <p:spPr>
          <a:xfrm>
            <a:off x="5157470" y="3400952"/>
            <a:ext cx="1562100" cy="822960"/>
          </a:xfrm>
          <a:prstGeom prst="rect">
            <a:avLst/>
          </a:prstGeom>
          <a:solidFill>
            <a:srgbClr val="305EB6"/>
          </a:solidFill>
        </p:spPr>
        <p:style>
          <a:lnRef idx="0">
            <a:schemeClr val="accent5"/>
          </a:lnRef>
          <a:fillRef idx="3">
            <a:schemeClr val="accent5"/>
          </a:fillRef>
          <a:effectRef idx="3">
            <a:schemeClr val="accent5"/>
          </a:effectRef>
          <a:fontRef idx="minor">
            <a:schemeClr val="lt1"/>
          </a:fontRef>
        </p:style>
        <p:txBody>
          <a:bodyPr rtlCol="0" anchor="ctr"/>
          <a:lstStyle/>
          <a:p>
            <a:pPr algn="ctr">
              <a:lnSpc>
                <a:spcPct val="90000"/>
              </a:lnSpc>
            </a:pPr>
            <a:r>
              <a:rPr lang="en-US" altLang="zh-CN" sz="1200" dirty="0">
                <a:latin typeface="Arial" panose="020B0604020202020204" pitchFamily="34" charset="0"/>
                <a:ea typeface="微软雅黑" panose="020B0503020204020204" charset="-122"/>
              </a:rPr>
              <a:t>7.</a:t>
            </a:r>
            <a:r>
              <a:rPr lang="zh-CN" altLang="en-US" sz="1200" dirty="0">
                <a:latin typeface="Arial" panose="020B0604020202020204" pitchFamily="34" charset="0"/>
                <a:ea typeface="微软雅黑" panose="020B0503020204020204" charset="-122"/>
              </a:rPr>
              <a:t>质量知识管理</a:t>
            </a:r>
            <a:endParaRPr lang="zh-CN" altLang="en-US" sz="1200" dirty="0">
              <a:latin typeface="Arial" panose="020B0604020202020204" pitchFamily="34" charset="0"/>
              <a:ea typeface="微软雅黑" panose="020B0503020204020204" charset="-122"/>
            </a:endParaRPr>
          </a:p>
          <a:p>
            <a:pPr algn="ctr">
              <a:lnSpc>
                <a:spcPct val="90000"/>
              </a:lnSpc>
            </a:pPr>
            <a:r>
              <a:rPr lang="zh-CN" altLang="en-US" sz="1200" dirty="0">
                <a:latin typeface="Arial" panose="020B0604020202020204" pitchFamily="34" charset="0"/>
                <a:ea typeface="微软雅黑" panose="020B0503020204020204" charset="-122"/>
              </a:rPr>
              <a:t>（</a:t>
            </a:r>
            <a:r>
              <a:rPr lang="en-US" altLang="zh-CN" sz="1200" dirty="0">
                <a:latin typeface="Arial" panose="020B0604020202020204" pitchFamily="34" charset="0"/>
                <a:ea typeface="微软雅黑" panose="020B0503020204020204" charset="-122"/>
              </a:rPr>
              <a:t>FMEA</a:t>
            </a:r>
            <a:r>
              <a:rPr lang="zh-CN" altLang="en-US" sz="1200" dirty="0">
                <a:latin typeface="Arial" panose="020B0604020202020204" pitchFamily="34" charset="0"/>
                <a:ea typeface="微软雅黑" panose="020B0503020204020204" charset="-122"/>
              </a:rPr>
              <a:t>）</a:t>
            </a:r>
            <a:endParaRPr lang="zh-CN" altLang="en-US" sz="1200" dirty="0">
              <a:latin typeface="Arial" panose="020B0604020202020204" pitchFamily="34" charset="0"/>
              <a:ea typeface="微软雅黑" panose="020B0503020204020204" charset="-122"/>
            </a:endParaRPr>
          </a:p>
        </p:txBody>
      </p:sp>
      <p:sp>
        <p:nvSpPr>
          <p:cNvPr id="9" name="矩形 8"/>
          <p:cNvSpPr/>
          <p:nvPr>
            <p:custDataLst>
              <p:tags r:id="rId6"/>
            </p:custDataLst>
          </p:nvPr>
        </p:nvSpPr>
        <p:spPr>
          <a:xfrm>
            <a:off x="6895640" y="3400952"/>
            <a:ext cx="1501599" cy="822960"/>
          </a:xfrm>
          <a:prstGeom prst="rect">
            <a:avLst/>
          </a:prstGeom>
          <a:solidFill>
            <a:srgbClr val="45BFAE"/>
          </a:solidFill>
        </p:spPr>
        <p:style>
          <a:lnRef idx="0">
            <a:schemeClr val="accent5"/>
          </a:lnRef>
          <a:fillRef idx="3">
            <a:schemeClr val="accent5"/>
          </a:fillRef>
          <a:effectRef idx="3">
            <a:schemeClr val="accent5"/>
          </a:effectRef>
          <a:fontRef idx="minor">
            <a:schemeClr val="lt1"/>
          </a:fontRef>
        </p:style>
        <p:txBody>
          <a:bodyPr rtlCol="0" anchor="ctr"/>
          <a:lstStyle/>
          <a:p>
            <a:pPr algn="ctr">
              <a:lnSpc>
                <a:spcPct val="90000"/>
              </a:lnSpc>
            </a:pPr>
            <a:endParaRPr lang="zh-CN" altLang="en-US" sz="1200" dirty="0">
              <a:latin typeface="Arial" panose="020B0604020202020204" pitchFamily="34" charset="0"/>
              <a:ea typeface="微软雅黑" panose="020B0503020204020204" charset="-122"/>
            </a:endParaRPr>
          </a:p>
          <a:p>
            <a:pPr algn="ctr">
              <a:lnSpc>
                <a:spcPct val="90000"/>
              </a:lnSpc>
            </a:pPr>
            <a:r>
              <a:rPr lang="en-US" altLang="zh-CN" sz="1200" dirty="0">
                <a:latin typeface="Arial" panose="020B0604020202020204" pitchFamily="34" charset="0"/>
                <a:ea typeface="微软雅黑" panose="020B0503020204020204" charset="-122"/>
              </a:rPr>
              <a:t>8.</a:t>
            </a:r>
            <a:r>
              <a:rPr lang="zh-CN" altLang="en-US" sz="1200" dirty="0">
                <a:latin typeface="Arial" panose="020B0604020202020204" pitchFamily="34" charset="0"/>
                <a:ea typeface="微软雅黑" panose="020B0503020204020204" charset="-122"/>
              </a:rPr>
              <a:t>计量器具管理</a:t>
            </a:r>
            <a:r>
              <a:rPr lang="en-US" altLang="zh-CN" sz="1200" dirty="0">
                <a:latin typeface="Arial" panose="020B0604020202020204" pitchFamily="34" charset="0"/>
                <a:ea typeface="微软雅黑" panose="020B0503020204020204" charset="-122"/>
              </a:rPr>
              <a:t>,    </a:t>
            </a:r>
            <a:endParaRPr lang="en-US" altLang="zh-CN" sz="1200" dirty="0">
              <a:latin typeface="Arial" panose="020B0604020202020204" pitchFamily="34" charset="0"/>
              <a:ea typeface="微软雅黑" panose="020B0503020204020204" charset="-122"/>
            </a:endParaRPr>
          </a:p>
          <a:p>
            <a:pPr algn="ctr">
              <a:lnSpc>
                <a:spcPct val="90000"/>
              </a:lnSpc>
            </a:pPr>
            <a:r>
              <a:rPr lang="en-US" altLang="zh-CN" sz="1200" dirty="0">
                <a:latin typeface="Arial" panose="020B0604020202020204" pitchFamily="34" charset="0"/>
                <a:ea typeface="微软雅黑" panose="020B0503020204020204" charset="-122"/>
              </a:rPr>
              <a:t> </a:t>
            </a:r>
            <a:r>
              <a:rPr lang="zh-CN" altLang="en-US" sz="1200" dirty="0">
                <a:latin typeface="Arial" panose="020B0604020202020204" pitchFamily="34" charset="0"/>
                <a:ea typeface="微软雅黑" panose="020B0503020204020204" charset="-122"/>
              </a:rPr>
              <a:t>实验室管理</a:t>
            </a:r>
            <a:endParaRPr lang="zh-CN" altLang="en-US" sz="1200" dirty="0">
              <a:latin typeface="Arial" panose="020B0604020202020204" pitchFamily="34" charset="0"/>
              <a:ea typeface="微软雅黑" panose="020B0503020204020204" charset="-122"/>
            </a:endParaRPr>
          </a:p>
          <a:p>
            <a:pPr algn="ctr">
              <a:lnSpc>
                <a:spcPct val="90000"/>
              </a:lnSpc>
            </a:pPr>
            <a:r>
              <a:rPr lang="zh-CN" altLang="en-US" sz="1200" dirty="0">
                <a:latin typeface="Arial" panose="020B0604020202020204" pitchFamily="34" charset="0"/>
                <a:ea typeface="微软雅黑" panose="020B0503020204020204" charset="-122"/>
              </a:rPr>
              <a:t>（</a:t>
            </a:r>
            <a:r>
              <a:rPr lang="en-US" altLang="zh-CN" sz="1200" dirty="0">
                <a:latin typeface="Arial" panose="020B0604020202020204" pitchFamily="34" charset="0"/>
                <a:ea typeface="微软雅黑" panose="020B0503020204020204" charset="-122"/>
              </a:rPr>
              <a:t>MSA</a:t>
            </a:r>
            <a:r>
              <a:rPr lang="zh-CN" altLang="en-US" sz="1200" dirty="0">
                <a:latin typeface="Arial" panose="020B0604020202020204" pitchFamily="34" charset="0"/>
                <a:ea typeface="微软雅黑" panose="020B0503020204020204" charset="-122"/>
              </a:rPr>
              <a:t>）</a:t>
            </a:r>
            <a:endParaRPr lang="zh-CN" altLang="en-US" sz="1200" dirty="0">
              <a:latin typeface="Arial" panose="020B0604020202020204" pitchFamily="34" charset="0"/>
              <a:ea typeface="微软雅黑" panose="020B0503020204020204" charset="-122"/>
            </a:endParaRPr>
          </a:p>
        </p:txBody>
      </p:sp>
      <p:sp>
        <p:nvSpPr>
          <p:cNvPr id="10" name="矩形 9"/>
          <p:cNvSpPr/>
          <p:nvPr>
            <p:custDataLst>
              <p:tags r:id="rId7"/>
            </p:custDataLst>
          </p:nvPr>
        </p:nvSpPr>
        <p:spPr>
          <a:xfrm>
            <a:off x="1511935" y="3400952"/>
            <a:ext cx="1790700" cy="823595"/>
          </a:xfrm>
          <a:prstGeom prst="rect">
            <a:avLst/>
          </a:prstGeom>
          <a:solidFill>
            <a:srgbClr val="305EB6"/>
          </a:solidFill>
        </p:spPr>
        <p:style>
          <a:lnRef idx="0">
            <a:schemeClr val="accent5"/>
          </a:lnRef>
          <a:fillRef idx="3">
            <a:schemeClr val="accent5"/>
          </a:fillRef>
          <a:effectRef idx="3">
            <a:schemeClr val="accent5"/>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90000"/>
              </a:lnSpc>
              <a:buClrTx/>
              <a:buSzTx/>
              <a:buFontTx/>
            </a:pPr>
            <a:r>
              <a:rPr lang="en-US" altLang="zh-CN" sz="1200" dirty="0">
                <a:latin typeface="Arial" panose="020B0604020202020204" pitchFamily="34" charset="0"/>
                <a:ea typeface="微软雅黑" panose="020B0503020204020204" charset="-122"/>
                <a:sym typeface="+mn-ea"/>
              </a:rPr>
              <a:t>5.</a:t>
            </a:r>
            <a:r>
              <a:rPr lang="zh-CN" altLang="en-US" sz="1200" dirty="0">
                <a:latin typeface="Arial" panose="020B0604020202020204" pitchFamily="34" charset="0"/>
                <a:ea typeface="微软雅黑" panose="020B0503020204020204" charset="-122"/>
                <a:sym typeface="+mn-ea"/>
              </a:rPr>
              <a:t>质量审核管理</a:t>
            </a:r>
            <a:endParaRPr lang="zh-CN" altLang="en-US" sz="1200" dirty="0">
              <a:latin typeface="Arial" panose="020B0604020202020204" pitchFamily="34" charset="0"/>
              <a:ea typeface="微软雅黑" panose="020B0503020204020204" charset="-122"/>
              <a:sym typeface="+mn-ea"/>
            </a:endParaRPr>
          </a:p>
        </p:txBody>
      </p:sp>
      <p:sp>
        <p:nvSpPr>
          <p:cNvPr id="11" name="矩形 10"/>
          <p:cNvSpPr/>
          <p:nvPr>
            <p:custDataLst>
              <p:tags r:id="rId8"/>
            </p:custDataLst>
          </p:nvPr>
        </p:nvSpPr>
        <p:spPr>
          <a:xfrm>
            <a:off x="1511935" y="4399807"/>
            <a:ext cx="1790700" cy="716915"/>
          </a:xfrm>
          <a:prstGeom prst="rect">
            <a:avLst/>
          </a:prstGeom>
          <a:solidFill>
            <a:srgbClr val="45BFAE"/>
          </a:solidFill>
        </p:spPr>
        <p:style>
          <a:lnRef idx="0">
            <a:schemeClr val="accent5"/>
          </a:lnRef>
          <a:fillRef idx="3">
            <a:schemeClr val="accent5"/>
          </a:fillRef>
          <a:effectRef idx="3">
            <a:schemeClr val="accent5"/>
          </a:effectRef>
          <a:fontRef idx="minor">
            <a:schemeClr val="lt1"/>
          </a:fontRef>
        </p:style>
        <p:txBody>
          <a:bodyPr rtlCol="0" anchor="ctr"/>
          <a:lstStyle/>
          <a:p>
            <a:pPr algn="ctr">
              <a:lnSpc>
                <a:spcPct val="90000"/>
              </a:lnSpc>
            </a:pPr>
            <a:r>
              <a:rPr lang="en-US" altLang="zh-CN" sz="1200" dirty="0">
                <a:latin typeface="Arial" panose="020B0604020202020204" pitchFamily="34" charset="0"/>
                <a:ea typeface="微软雅黑" panose="020B0503020204020204" charset="-122"/>
              </a:rPr>
              <a:t>9.</a:t>
            </a:r>
            <a:r>
              <a:rPr lang="zh-CN" altLang="en-US" sz="1200" dirty="0">
                <a:latin typeface="Arial" panose="020B0604020202020204" pitchFamily="34" charset="0"/>
                <a:ea typeface="微软雅黑" panose="020B0503020204020204" charset="-122"/>
              </a:rPr>
              <a:t>质量变更管理</a:t>
            </a:r>
            <a:endParaRPr lang="zh-CN" altLang="en-US" sz="1200" dirty="0">
              <a:latin typeface="Arial" panose="020B0604020202020204" pitchFamily="34" charset="0"/>
              <a:ea typeface="微软雅黑" panose="020B0503020204020204" charset="-122"/>
            </a:endParaRPr>
          </a:p>
        </p:txBody>
      </p:sp>
      <p:sp>
        <p:nvSpPr>
          <p:cNvPr id="12" name="矩形 11"/>
          <p:cNvSpPr/>
          <p:nvPr>
            <p:custDataLst>
              <p:tags r:id="rId9"/>
            </p:custDataLst>
          </p:nvPr>
        </p:nvSpPr>
        <p:spPr>
          <a:xfrm>
            <a:off x="3418840" y="4399807"/>
            <a:ext cx="1551305" cy="716915"/>
          </a:xfrm>
          <a:prstGeom prst="rect">
            <a:avLst/>
          </a:prstGeom>
          <a:solidFill>
            <a:srgbClr val="45BFAE"/>
          </a:solidFill>
        </p:spPr>
        <p:style>
          <a:lnRef idx="0">
            <a:schemeClr val="accent5"/>
          </a:lnRef>
          <a:fillRef idx="3">
            <a:schemeClr val="accent5"/>
          </a:fillRef>
          <a:effectRef idx="3">
            <a:schemeClr val="accent5"/>
          </a:effectRef>
          <a:fontRef idx="minor">
            <a:schemeClr val="lt1"/>
          </a:fontRef>
        </p:style>
        <p:txBody>
          <a:bodyPr rtlCol="0" anchor="ctr"/>
          <a:lstStyle/>
          <a:p>
            <a:pPr algn="ctr">
              <a:lnSpc>
                <a:spcPct val="90000"/>
              </a:lnSpc>
            </a:pPr>
            <a:r>
              <a:rPr lang="en-US" altLang="zh-CN" sz="1200" dirty="0">
                <a:latin typeface="Arial" panose="020B0604020202020204" pitchFamily="34" charset="0"/>
                <a:ea typeface="微软雅黑" panose="020B0503020204020204" charset="-122"/>
              </a:rPr>
              <a:t>10.</a:t>
            </a:r>
            <a:r>
              <a:rPr lang="zh-CN" altLang="en-US" sz="1200" dirty="0">
                <a:latin typeface="Arial" panose="020B0604020202020204" pitchFamily="34" charset="0"/>
                <a:ea typeface="微软雅黑" panose="020B0503020204020204" charset="-122"/>
              </a:rPr>
              <a:t>质量追溯管理</a:t>
            </a:r>
            <a:endParaRPr lang="zh-CN" altLang="en-US" sz="1200" dirty="0">
              <a:latin typeface="Arial" panose="020B0604020202020204" pitchFamily="34" charset="0"/>
              <a:ea typeface="微软雅黑" panose="020B0503020204020204" charset="-122"/>
            </a:endParaRPr>
          </a:p>
        </p:txBody>
      </p:sp>
      <p:sp>
        <p:nvSpPr>
          <p:cNvPr id="13" name="矩形 12"/>
          <p:cNvSpPr/>
          <p:nvPr>
            <p:custDataLst>
              <p:tags r:id="rId10"/>
            </p:custDataLst>
          </p:nvPr>
        </p:nvSpPr>
        <p:spPr>
          <a:xfrm>
            <a:off x="5157470" y="4400442"/>
            <a:ext cx="1533525" cy="716280"/>
          </a:xfrm>
          <a:prstGeom prst="rect">
            <a:avLst/>
          </a:prstGeom>
          <a:solidFill>
            <a:srgbClr val="45BFAE"/>
          </a:solidFill>
        </p:spPr>
        <p:style>
          <a:lnRef idx="0">
            <a:schemeClr val="accent5"/>
          </a:lnRef>
          <a:fillRef idx="3">
            <a:schemeClr val="accent5"/>
          </a:fillRef>
          <a:effectRef idx="3">
            <a:schemeClr val="accent5"/>
          </a:effectRef>
          <a:fontRef idx="minor">
            <a:schemeClr val="lt1"/>
          </a:fontRef>
        </p:style>
        <p:txBody>
          <a:bodyPr rtlCol="0" anchor="ctr"/>
          <a:lstStyle/>
          <a:p>
            <a:pPr algn="ctr">
              <a:lnSpc>
                <a:spcPct val="90000"/>
              </a:lnSpc>
            </a:pPr>
            <a:endParaRPr lang="en-US" altLang="zh-CN" sz="1200" dirty="0">
              <a:latin typeface="Arial" panose="020B0604020202020204" pitchFamily="34" charset="0"/>
              <a:ea typeface="微软雅黑" panose="020B0503020204020204" charset="-122"/>
            </a:endParaRPr>
          </a:p>
          <a:p>
            <a:pPr algn="ctr">
              <a:lnSpc>
                <a:spcPct val="90000"/>
              </a:lnSpc>
            </a:pPr>
            <a:r>
              <a:rPr lang="en-US" altLang="zh-CN" sz="1200" dirty="0">
                <a:latin typeface="Arial" panose="020B0604020202020204" pitchFamily="34" charset="0"/>
                <a:ea typeface="微软雅黑" panose="020B0503020204020204" charset="-122"/>
              </a:rPr>
              <a:t>11.</a:t>
            </a:r>
            <a:r>
              <a:rPr lang="zh-CN" altLang="en-US" sz="1200" dirty="0">
                <a:latin typeface="Arial" panose="020B0604020202020204" pitchFamily="34" charset="0"/>
                <a:ea typeface="微软雅黑" panose="020B0503020204020204" charset="-122"/>
              </a:rPr>
              <a:t>质量基础管理</a:t>
            </a:r>
            <a:endParaRPr lang="zh-CN" altLang="en-US" sz="1200" dirty="0">
              <a:latin typeface="Arial" panose="020B0604020202020204" pitchFamily="34" charset="0"/>
              <a:ea typeface="微软雅黑" panose="020B0503020204020204" charset="-122"/>
            </a:endParaRPr>
          </a:p>
          <a:p>
            <a:pPr algn="ctr">
              <a:lnSpc>
                <a:spcPct val="90000"/>
              </a:lnSpc>
            </a:pPr>
            <a:endParaRPr lang="zh-CN" altLang="en-US" sz="1200" dirty="0">
              <a:latin typeface="Arial" panose="020B0604020202020204" pitchFamily="34" charset="0"/>
              <a:ea typeface="微软雅黑" panose="020B0503020204020204" charset="-122"/>
            </a:endParaRPr>
          </a:p>
        </p:txBody>
      </p:sp>
      <p:sp>
        <p:nvSpPr>
          <p:cNvPr id="22" name="文本框 21"/>
          <p:cNvSpPr txBox="1"/>
          <p:nvPr/>
        </p:nvSpPr>
        <p:spPr>
          <a:xfrm>
            <a:off x="665480" y="2895492"/>
            <a:ext cx="415925" cy="2030095"/>
          </a:xfrm>
          <a:prstGeom prst="rect">
            <a:avLst/>
          </a:prstGeom>
          <a:noFill/>
        </p:spPr>
        <p:txBody>
          <a:bodyPr wrap="square" rtlCol="0">
            <a:spAutoFit/>
          </a:bodyPr>
          <a:lstStyle/>
          <a:p>
            <a:r>
              <a:rPr lang="zh-CN" altLang="en-US" b="1">
                <a:latin typeface="Arial" panose="020B0604020202020204" pitchFamily="34" charset="0"/>
                <a:ea typeface="微软雅黑" panose="020B0503020204020204" charset="-122"/>
              </a:rPr>
              <a:t>应</a:t>
            </a:r>
            <a:endParaRPr lang="zh-CN" altLang="en-US" b="1">
              <a:latin typeface="Arial" panose="020B0604020202020204" pitchFamily="34" charset="0"/>
              <a:ea typeface="微软雅黑" panose="020B0503020204020204" charset="-122"/>
            </a:endParaRPr>
          </a:p>
          <a:p>
            <a:endParaRPr lang="zh-CN" altLang="en-US" b="1">
              <a:latin typeface="Arial" panose="020B0604020202020204" pitchFamily="34" charset="0"/>
              <a:ea typeface="微软雅黑" panose="020B0503020204020204" charset="-122"/>
            </a:endParaRPr>
          </a:p>
          <a:p>
            <a:r>
              <a:rPr lang="zh-CN" altLang="en-US" b="1">
                <a:latin typeface="Arial" panose="020B0604020202020204" pitchFamily="34" charset="0"/>
                <a:ea typeface="微软雅黑" panose="020B0503020204020204" charset="-122"/>
              </a:rPr>
              <a:t>用</a:t>
            </a:r>
            <a:endParaRPr lang="zh-CN" altLang="en-US" b="1">
              <a:latin typeface="Arial" panose="020B0604020202020204" pitchFamily="34" charset="0"/>
              <a:ea typeface="微软雅黑" panose="020B0503020204020204" charset="-122"/>
            </a:endParaRPr>
          </a:p>
          <a:p>
            <a:endParaRPr lang="zh-CN" altLang="en-US" b="1">
              <a:latin typeface="Arial" panose="020B0604020202020204" pitchFamily="34" charset="0"/>
              <a:ea typeface="微软雅黑" panose="020B0503020204020204" charset="-122"/>
            </a:endParaRPr>
          </a:p>
          <a:p>
            <a:r>
              <a:rPr lang="zh-CN" altLang="en-US" b="1">
                <a:latin typeface="Arial" panose="020B0604020202020204" pitchFamily="34" charset="0"/>
                <a:ea typeface="微软雅黑" panose="020B0503020204020204" charset="-122"/>
              </a:rPr>
              <a:t>模</a:t>
            </a:r>
            <a:endParaRPr lang="zh-CN" altLang="en-US" b="1">
              <a:latin typeface="Arial" panose="020B0604020202020204" pitchFamily="34" charset="0"/>
              <a:ea typeface="微软雅黑" panose="020B0503020204020204" charset="-122"/>
            </a:endParaRPr>
          </a:p>
          <a:p>
            <a:endParaRPr lang="zh-CN" altLang="en-US" b="1">
              <a:latin typeface="Arial" panose="020B0604020202020204" pitchFamily="34" charset="0"/>
              <a:ea typeface="微软雅黑" panose="020B0503020204020204" charset="-122"/>
            </a:endParaRPr>
          </a:p>
          <a:p>
            <a:r>
              <a:rPr lang="zh-CN" altLang="en-US" b="1">
                <a:latin typeface="Arial" panose="020B0604020202020204" pitchFamily="34" charset="0"/>
                <a:ea typeface="微软雅黑" panose="020B0503020204020204" charset="-122"/>
              </a:rPr>
              <a:t>块</a:t>
            </a:r>
            <a:endParaRPr lang="zh-CN" altLang="en-US" b="1">
              <a:latin typeface="Arial" panose="020B0604020202020204" pitchFamily="34" charset="0"/>
              <a:ea typeface="微软雅黑" panose="020B0503020204020204" charset="-122"/>
            </a:endParaRPr>
          </a:p>
        </p:txBody>
      </p:sp>
      <p:sp>
        <p:nvSpPr>
          <p:cNvPr id="35" name="左右箭头 34"/>
          <p:cNvSpPr/>
          <p:nvPr/>
        </p:nvSpPr>
        <p:spPr>
          <a:xfrm>
            <a:off x="9544050" y="2000250"/>
            <a:ext cx="707390" cy="3810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左右箭头 55"/>
          <p:cNvSpPr/>
          <p:nvPr/>
        </p:nvSpPr>
        <p:spPr>
          <a:xfrm>
            <a:off x="9561830" y="4485640"/>
            <a:ext cx="725805" cy="37211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custDataLst>
              <p:tags r:id="rId11"/>
            </p:custDataLst>
          </p:nvPr>
        </p:nvSpPr>
        <p:spPr>
          <a:xfrm>
            <a:off x="6863080" y="4399172"/>
            <a:ext cx="1533525" cy="717550"/>
          </a:xfrm>
          <a:prstGeom prst="rect">
            <a:avLst/>
          </a:prstGeom>
          <a:solidFill>
            <a:srgbClr val="45BFAE"/>
          </a:solidFill>
        </p:spPr>
        <p:style>
          <a:lnRef idx="0">
            <a:schemeClr val="accent5"/>
          </a:lnRef>
          <a:fillRef idx="3">
            <a:schemeClr val="accent5"/>
          </a:fillRef>
          <a:effectRef idx="3">
            <a:schemeClr val="accent5"/>
          </a:effectRef>
          <a:fontRef idx="minor">
            <a:schemeClr val="lt1"/>
          </a:fontRef>
        </p:style>
        <p:txBody>
          <a:bodyPr rtlCol="0" anchor="ctr"/>
          <a:lstStyle/>
          <a:p>
            <a:pPr algn="ctr">
              <a:lnSpc>
                <a:spcPct val="90000"/>
              </a:lnSpc>
            </a:pPr>
            <a:endParaRPr lang="en-US" altLang="zh-CN" sz="1200" dirty="0">
              <a:latin typeface="Arial" panose="020B0604020202020204" pitchFamily="34" charset="0"/>
              <a:ea typeface="微软雅黑" panose="020B0503020204020204" charset="-122"/>
            </a:endParaRPr>
          </a:p>
          <a:p>
            <a:pPr algn="ctr">
              <a:lnSpc>
                <a:spcPct val="90000"/>
              </a:lnSpc>
            </a:pPr>
            <a:r>
              <a:rPr lang="en-US" altLang="zh-CN" sz="1200" dirty="0">
                <a:latin typeface="Arial" panose="020B0604020202020204" pitchFamily="34" charset="0"/>
                <a:ea typeface="微软雅黑" panose="020B0503020204020204" charset="-122"/>
              </a:rPr>
              <a:t>12.</a:t>
            </a:r>
            <a:r>
              <a:rPr lang="zh-CN" altLang="en-US" sz="1200" dirty="0">
                <a:latin typeface="Arial" panose="020B0604020202020204" pitchFamily="34" charset="0"/>
                <a:ea typeface="微软雅黑" panose="020B0503020204020204" charset="-122"/>
              </a:rPr>
              <a:t>质量成本管理</a:t>
            </a:r>
            <a:endParaRPr lang="zh-CN" altLang="en-US" sz="1200" dirty="0">
              <a:latin typeface="Arial" panose="020B0604020202020204" pitchFamily="34" charset="0"/>
              <a:ea typeface="微软雅黑" panose="020B0503020204020204" charset="-122"/>
            </a:endParaRPr>
          </a:p>
          <a:p>
            <a:pPr algn="ctr">
              <a:lnSpc>
                <a:spcPct val="90000"/>
              </a:lnSpc>
            </a:pPr>
            <a:endParaRPr lang="zh-CN" altLang="en-US" sz="1200" dirty="0">
              <a:latin typeface="Arial" panose="020B0604020202020204" pitchFamily="34" charset="0"/>
              <a:ea typeface="微软雅黑" panose="020B0503020204020204" charset="-122"/>
            </a:endParaRPr>
          </a:p>
        </p:txBody>
      </p:sp>
      <p:sp>
        <p:nvSpPr>
          <p:cNvPr id="23" name="文本框 22"/>
          <p:cNvSpPr txBox="1"/>
          <p:nvPr>
            <p:custDataLst>
              <p:tags r:id="rId12"/>
            </p:custDataLst>
          </p:nvPr>
        </p:nvSpPr>
        <p:spPr>
          <a:xfrm>
            <a:off x="553720" y="5488514"/>
            <a:ext cx="8985250" cy="1023357"/>
          </a:xfrm>
          <a:prstGeom prst="rect">
            <a:avLst/>
          </a:prstGeom>
          <a:noFill/>
          <a:ln w="9525">
            <a:noFill/>
          </a:ln>
        </p:spPr>
        <p:txBody>
          <a:bodyPr wrap="square">
            <a:spAutoFit/>
          </a:bodyPr>
          <a:lstStyle/>
          <a:p>
            <a:pPr indent="267970">
              <a:lnSpc>
                <a:spcPct val="150000"/>
              </a:lnSpc>
            </a:pPr>
            <a:r>
              <a:rPr lang="zh-CN" sz="1400" b="1">
                <a:solidFill>
                  <a:schemeClr val="accent1">
                    <a:lumMod val="75000"/>
                  </a:schemeClr>
                </a:solidFill>
                <a:latin typeface="Arial" panose="020B0604020202020204" pitchFamily="34" charset="0"/>
                <a:ea typeface="微软雅黑" panose="020B0503020204020204" charset="-122"/>
              </a:rPr>
              <a:t>QMS 智慧质量系统</a:t>
            </a:r>
            <a:r>
              <a:rPr lang="zh-CN" sz="1400" b="0">
                <a:latin typeface="Arial" panose="020B0604020202020204" pitchFamily="34" charset="0"/>
                <a:ea typeface="微软雅黑" panose="020B0503020204020204" charset="-122"/>
              </a:rPr>
              <a:t>打破各系统的信息孤岛，实现生产上下游的数据贯通。通过质量数据采集、分析及预警等技术应用，系统贯穿于产品设计、加工、检测、分析与控制等全生命周期，为企业提供产品质量控制信息、测量程序、检测数据、测量设备及人员等</a:t>
            </a:r>
            <a:r>
              <a:rPr lang="zh-CN" sz="1400" b="1">
                <a:solidFill>
                  <a:schemeClr val="accent1">
                    <a:lumMod val="75000"/>
                  </a:schemeClr>
                </a:solidFill>
                <a:latin typeface="Arial" panose="020B0604020202020204" pitchFamily="34" charset="0"/>
                <a:ea typeface="微软雅黑" panose="020B0503020204020204" charset="-122"/>
              </a:rPr>
              <a:t>全流程的质量信息化管理</a:t>
            </a:r>
            <a:r>
              <a:rPr lang="zh-CN" sz="1400" b="0">
                <a:latin typeface="Arial" panose="020B0604020202020204" pitchFamily="34" charset="0"/>
                <a:ea typeface="微软雅黑" panose="020B0503020204020204" charset="-122"/>
              </a:rPr>
              <a:t>。</a:t>
            </a:r>
            <a:endParaRPr lang="zh-CN" altLang="en-US" sz="1400" b="0">
              <a:latin typeface="Arial" panose="020B0604020202020204" pitchFamily="34" charset="0"/>
              <a:ea typeface="微软雅黑" panose="020B0503020204020204" charset="-122"/>
            </a:endParaRPr>
          </a:p>
        </p:txBody>
      </p:sp>
      <p:sp>
        <p:nvSpPr>
          <p:cNvPr id="14" name="文本占位符 13"/>
          <p:cNvSpPr>
            <a:spLocks noGrp="1"/>
          </p:cNvSpPr>
          <p:nvPr>
            <p:ph type="body" sz="quarter" idx="13"/>
          </p:nvPr>
        </p:nvSpPr>
        <p:spPr/>
        <p:txBody>
          <a:bodyPr vert="horz" lIns="90000" tIns="46800" rIns="90000" bIns="46800" rtlCol="0">
            <a:noAutofit/>
          </a:bodyPr>
          <a:lstStyle/>
          <a:p>
            <a:r>
              <a:rPr lang="zh-CN" altLang="en-US" sz="2800" spc="0">
                <a:latin typeface="+mn-ea"/>
                <a:ea typeface="+mn-ea"/>
                <a:sym typeface="微软雅黑" panose="020B0503020204020204" charset="-122"/>
              </a:rPr>
              <a:t>质量管理</a:t>
            </a:r>
            <a:r>
              <a:rPr lang="zh-CN" altLang="en-US" sz="2800" spc="0">
                <a:latin typeface="+mn-ea"/>
                <a:ea typeface="+mn-ea"/>
              </a:rPr>
              <a:t> </a:t>
            </a:r>
            <a:r>
              <a:rPr lang="en-US" altLang="zh-CN" sz="2000" spc="0">
                <a:latin typeface="+mn-ea"/>
                <a:ea typeface="+mn-ea"/>
              </a:rPr>
              <a:t>— </a:t>
            </a:r>
            <a:r>
              <a:rPr lang="zh-CN" altLang="en-US" sz="2000" spc="0">
                <a:latin typeface="+mn-ea"/>
                <a:ea typeface="+mn-ea"/>
              </a:rPr>
              <a:t>应用架构</a:t>
            </a:r>
            <a:endParaRPr lang="zh-CN" altLang="en-US" sz="2000" spc="0">
              <a:latin typeface="+mn-ea"/>
              <a:ea typeface="+mn-e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5493040" y="5455892"/>
            <a:ext cx="2126893" cy="717746"/>
          </a:xfrm>
          <a:prstGeom prst="rect">
            <a:avLst/>
          </a:prstGeom>
          <a:noFill/>
          <a:ln w="12700" cmpd="sng">
            <a:solidFill>
              <a:schemeClr val="accent1">
                <a:shade val="50000"/>
              </a:schemeClr>
            </a:solidFill>
            <a:prstDash val="sysDot"/>
          </a:ln>
        </p:spPr>
        <p:txBody>
          <a:bodyPr wrap="square" rtlCol="0">
            <a:noAutofit/>
          </a:bodyPr>
          <a:lstStyle/>
          <a:p>
            <a:endParaRPr lang="zh-CN" altLang="en-US" sz="1525"/>
          </a:p>
          <a:p>
            <a:endParaRPr lang="zh-CN" altLang="en-US" sz="1525"/>
          </a:p>
        </p:txBody>
      </p:sp>
      <p:sp>
        <p:nvSpPr>
          <p:cNvPr id="7" name="矩形 6"/>
          <p:cNvSpPr/>
          <p:nvPr>
            <p:custDataLst>
              <p:tags r:id="rId1"/>
            </p:custDataLst>
          </p:nvPr>
        </p:nvSpPr>
        <p:spPr>
          <a:xfrm>
            <a:off x="5710245" y="2498888"/>
            <a:ext cx="892478" cy="18441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75">
                <a:latin typeface="Arial" panose="020B0604020202020204" pitchFamily="34" charset="0"/>
                <a:ea typeface="微软雅黑" panose="020B0503020204020204" charset="-122"/>
              </a:rPr>
              <a:t>制造质量控制</a:t>
            </a:r>
            <a:endParaRPr lang="zh-CN" altLang="en-US" sz="675">
              <a:latin typeface="Arial" panose="020B0604020202020204" pitchFamily="34" charset="0"/>
              <a:ea typeface="微软雅黑" panose="020B0503020204020204" charset="-122"/>
            </a:endParaRPr>
          </a:p>
        </p:txBody>
      </p:sp>
      <p:sp>
        <p:nvSpPr>
          <p:cNvPr id="8" name="矩形 7"/>
          <p:cNvSpPr/>
          <p:nvPr>
            <p:custDataLst>
              <p:tags r:id="rId2"/>
            </p:custDataLst>
          </p:nvPr>
        </p:nvSpPr>
        <p:spPr>
          <a:xfrm>
            <a:off x="5724224" y="2788136"/>
            <a:ext cx="868822" cy="19623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75">
                <a:latin typeface="Arial" panose="020B0604020202020204" pitchFamily="34" charset="0"/>
                <a:ea typeface="微软雅黑" panose="020B0503020204020204" charset="-122"/>
              </a:rPr>
              <a:t>交付质量控制</a:t>
            </a:r>
            <a:endParaRPr lang="zh-CN" altLang="en-US" sz="675">
              <a:latin typeface="Arial" panose="020B0604020202020204" pitchFamily="34" charset="0"/>
              <a:ea typeface="微软雅黑" panose="020B0503020204020204" charset="-122"/>
            </a:endParaRPr>
          </a:p>
        </p:txBody>
      </p:sp>
      <p:sp>
        <p:nvSpPr>
          <p:cNvPr id="11" name="矩形 10"/>
          <p:cNvSpPr/>
          <p:nvPr>
            <p:custDataLst>
              <p:tags r:id="rId3"/>
            </p:custDataLst>
          </p:nvPr>
        </p:nvSpPr>
        <p:spPr>
          <a:xfrm>
            <a:off x="6034978" y="4953739"/>
            <a:ext cx="970973" cy="347851"/>
          </a:xfrm>
          <a:prstGeom prst="rect">
            <a:avLst/>
          </a:prstGeom>
          <a:gradFill>
            <a:gsLst>
              <a:gs pos="0">
                <a:srgbClr val="14CD68"/>
              </a:gs>
              <a:gs pos="100000">
                <a:srgbClr val="035C7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85">
                <a:latin typeface="Arial" panose="020B0604020202020204" pitchFamily="34" charset="0"/>
                <a:ea typeface="微软雅黑" panose="020B0503020204020204" charset="-122"/>
              </a:rPr>
              <a:t>量器具管理</a:t>
            </a:r>
            <a:endParaRPr lang="zh-CN" altLang="en-US" sz="1185">
              <a:latin typeface="Arial" panose="020B0604020202020204" pitchFamily="34" charset="0"/>
              <a:ea typeface="微软雅黑" panose="020B0503020204020204" charset="-122"/>
            </a:endParaRPr>
          </a:p>
        </p:txBody>
      </p:sp>
      <p:sp>
        <p:nvSpPr>
          <p:cNvPr id="12" name="矩形 11"/>
          <p:cNvSpPr/>
          <p:nvPr>
            <p:custDataLst>
              <p:tags r:id="rId4"/>
            </p:custDataLst>
          </p:nvPr>
        </p:nvSpPr>
        <p:spPr>
          <a:xfrm>
            <a:off x="9388222" y="4852126"/>
            <a:ext cx="970973" cy="352690"/>
          </a:xfrm>
          <a:prstGeom prst="rect">
            <a:avLst/>
          </a:prstGeom>
          <a:gradFill>
            <a:gsLst>
              <a:gs pos="0">
                <a:srgbClr val="14CD68"/>
              </a:gs>
              <a:gs pos="100000">
                <a:srgbClr val="0B6E3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85">
                <a:latin typeface="Arial" panose="020B0604020202020204" pitchFamily="34" charset="0"/>
                <a:ea typeface="微软雅黑" panose="020B0503020204020204" charset="-122"/>
              </a:rPr>
              <a:t>实验室管理</a:t>
            </a:r>
            <a:endParaRPr lang="zh-CN" altLang="en-US" sz="1185">
              <a:latin typeface="Arial" panose="020B0604020202020204" pitchFamily="34" charset="0"/>
              <a:ea typeface="微软雅黑" panose="020B0503020204020204" charset="-122"/>
            </a:endParaRPr>
          </a:p>
        </p:txBody>
      </p:sp>
      <p:sp>
        <p:nvSpPr>
          <p:cNvPr id="13" name="矩形 12"/>
          <p:cNvSpPr/>
          <p:nvPr>
            <p:custDataLst>
              <p:tags r:id="rId5"/>
            </p:custDataLst>
          </p:nvPr>
        </p:nvSpPr>
        <p:spPr>
          <a:xfrm>
            <a:off x="4248410" y="868234"/>
            <a:ext cx="1111296" cy="30107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85">
                <a:latin typeface="Arial" panose="020B0604020202020204" pitchFamily="34" charset="0"/>
                <a:ea typeface="微软雅黑" panose="020B0503020204020204" charset="-122"/>
              </a:rPr>
              <a:t>质量体系管理</a:t>
            </a:r>
            <a:endParaRPr lang="zh-CN" altLang="en-US" sz="1185">
              <a:latin typeface="Arial" panose="020B0604020202020204" pitchFamily="34" charset="0"/>
              <a:ea typeface="微软雅黑" panose="020B0503020204020204" charset="-122"/>
            </a:endParaRPr>
          </a:p>
        </p:txBody>
      </p:sp>
      <p:sp>
        <p:nvSpPr>
          <p:cNvPr id="15" name="矩形 14"/>
          <p:cNvSpPr/>
          <p:nvPr>
            <p:custDataLst>
              <p:tags r:id="rId6"/>
            </p:custDataLst>
          </p:nvPr>
        </p:nvSpPr>
        <p:spPr>
          <a:xfrm>
            <a:off x="4754864" y="4160724"/>
            <a:ext cx="1087103" cy="27096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85">
                <a:latin typeface="Arial" panose="020B0604020202020204" pitchFamily="34" charset="0"/>
                <a:ea typeface="微软雅黑" panose="020B0503020204020204" charset="-122"/>
              </a:rPr>
              <a:t>质量成本管理</a:t>
            </a:r>
            <a:endParaRPr lang="zh-CN" altLang="en-US" sz="1185">
              <a:latin typeface="Arial" panose="020B0604020202020204" pitchFamily="34" charset="0"/>
              <a:ea typeface="微软雅黑" panose="020B0503020204020204" charset="-122"/>
            </a:endParaRPr>
          </a:p>
        </p:txBody>
      </p:sp>
      <p:sp>
        <p:nvSpPr>
          <p:cNvPr id="17" name="矩形 16"/>
          <p:cNvSpPr/>
          <p:nvPr>
            <p:custDataLst>
              <p:tags r:id="rId7"/>
            </p:custDataLst>
          </p:nvPr>
        </p:nvSpPr>
        <p:spPr>
          <a:xfrm>
            <a:off x="5738202" y="1904798"/>
            <a:ext cx="864521" cy="183872"/>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75">
                <a:latin typeface="Arial" panose="020B0604020202020204" pitchFamily="34" charset="0"/>
                <a:ea typeface="微软雅黑" panose="020B0503020204020204" charset="-122"/>
              </a:rPr>
              <a:t>原材料质量控制</a:t>
            </a:r>
            <a:endParaRPr lang="zh-CN" altLang="en-US" sz="675">
              <a:latin typeface="Arial" panose="020B0604020202020204" pitchFamily="34" charset="0"/>
              <a:ea typeface="微软雅黑" panose="020B0503020204020204" charset="-122"/>
            </a:endParaRPr>
          </a:p>
        </p:txBody>
      </p:sp>
      <p:sp>
        <p:nvSpPr>
          <p:cNvPr id="18" name="矩形 17"/>
          <p:cNvSpPr/>
          <p:nvPr>
            <p:custDataLst>
              <p:tags r:id="rId8"/>
            </p:custDataLst>
          </p:nvPr>
        </p:nvSpPr>
        <p:spPr>
          <a:xfrm>
            <a:off x="5724224" y="2209639"/>
            <a:ext cx="869359" cy="18441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675">
                <a:latin typeface="Arial" panose="020B0604020202020204" pitchFamily="34" charset="0"/>
                <a:ea typeface="微软雅黑" panose="020B0503020204020204" charset="-122"/>
                <a:sym typeface="+mn-ea"/>
              </a:rPr>
              <a:t>设计质量控制</a:t>
            </a:r>
            <a:endParaRPr lang="zh-CN" altLang="en-US" sz="675">
              <a:latin typeface="Arial" panose="020B0604020202020204" pitchFamily="34" charset="0"/>
              <a:ea typeface="微软雅黑" panose="020B0503020204020204" charset="-122"/>
              <a:sym typeface="+mn-ea"/>
            </a:endParaRPr>
          </a:p>
        </p:txBody>
      </p:sp>
      <p:sp>
        <p:nvSpPr>
          <p:cNvPr id="47" name="矩形 46"/>
          <p:cNvSpPr/>
          <p:nvPr>
            <p:custDataLst>
              <p:tags r:id="rId9"/>
            </p:custDataLst>
          </p:nvPr>
        </p:nvSpPr>
        <p:spPr>
          <a:xfrm>
            <a:off x="2498938" y="5015030"/>
            <a:ext cx="1201082" cy="28763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185">
                <a:latin typeface="Arial" panose="020B0604020202020204" pitchFamily="34" charset="0"/>
                <a:ea typeface="微软雅黑" panose="020B0503020204020204" charset="-122"/>
                <a:sym typeface="+mn-ea"/>
              </a:rPr>
              <a:t>质量变更管理</a:t>
            </a:r>
            <a:endParaRPr lang="zh-CN" altLang="en-US" sz="1185">
              <a:latin typeface="Arial" panose="020B0604020202020204" pitchFamily="34" charset="0"/>
              <a:ea typeface="微软雅黑" panose="020B0503020204020204" charset="-122"/>
              <a:sym typeface="+mn-ea"/>
            </a:endParaRPr>
          </a:p>
        </p:txBody>
      </p:sp>
      <p:sp>
        <p:nvSpPr>
          <p:cNvPr id="2" name="矩形 1"/>
          <p:cNvSpPr/>
          <p:nvPr>
            <p:custDataLst>
              <p:tags r:id="rId10"/>
            </p:custDataLst>
          </p:nvPr>
        </p:nvSpPr>
        <p:spPr>
          <a:xfrm>
            <a:off x="4230668" y="2026842"/>
            <a:ext cx="1116673" cy="28709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85">
                <a:latin typeface="Arial" panose="020B0604020202020204" pitchFamily="34" charset="0"/>
                <a:ea typeface="微软雅黑" panose="020B0503020204020204" charset="-122"/>
              </a:rPr>
              <a:t>质量控制</a:t>
            </a:r>
            <a:endParaRPr lang="zh-CN" altLang="en-US" sz="1185">
              <a:latin typeface="Arial" panose="020B0604020202020204" pitchFamily="34" charset="0"/>
              <a:ea typeface="微软雅黑" panose="020B0503020204020204" charset="-122"/>
            </a:endParaRPr>
          </a:p>
        </p:txBody>
      </p:sp>
      <p:sp>
        <p:nvSpPr>
          <p:cNvPr id="5" name="矩形 4"/>
          <p:cNvSpPr/>
          <p:nvPr>
            <p:custDataLst>
              <p:tags r:id="rId11"/>
            </p:custDataLst>
          </p:nvPr>
        </p:nvSpPr>
        <p:spPr>
          <a:xfrm>
            <a:off x="3464534" y="3554807"/>
            <a:ext cx="1091404" cy="28709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185">
                <a:latin typeface="Arial" panose="020B0604020202020204" pitchFamily="34" charset="0"/>
                <a:ea typeface="微软雅黑" panose="020B0503020204020204" charset="-122"/>
                <a:sym typeface="+mn-ea"/>
              </a:rPr>
              <a:t>质量改进管理</a:t>
            </a:r>
            <a:endParaRPr lang="zh-CN" altLang="en-US" sz="1185">
              <a:latin typeface="Arial" panose="020B0604020202020204" pitchFamily="34" charset="0"/>
              <a:ea typeface="微软雅黑" panose="020B0503020204020204" charset="-122"/>
              <a:sym typeface="+mn-ea"/>
            </a:endParaRPr>
          </a:p>
        </p:txBody>
      </p:sp>
      <p:sp>
        <p:nvSpPr>
          <p:cNvPr id="6" name="矩形 5"/>
          <p:cNvSpPr/>
          <p:nvPr>
            <p:custDataLst>
              <p:tags r:id="rId12"/>
            </p:custDataLst>
          </p:nvPr>
        </p:nvSpPr>
        <p:spPr>
          <a:xfrm>
            <a:off x="3011306" y="4169326"/>
            <a:ext cx="1072586" cy="28709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185">
                <a:latin typeface="Arial" panose="020B0604020202020204" pitchFamily="34" charset="0"/>
                <a:ea typeface="微软雅黑" panose="020B0503020204020204" charset="-122"/>
                <a:sym typeface="+mn-ea"/>
              </a:rPr>
              <a:t>质量知识管理</a:t>
            </a:r>
            <a:endParaRPr lang="zh-CN" altLang="en-US" sz="1185">
              <a:latin typeface="Arial" panose="020B0604020202020204" pitchFamily="34" charset="0"/>
              <a:ea typeface="微软雅黑" panose="020B0503020204020204" charset="-122"/>
              <a:sym typeface="+mn-ea"/>
            </a:endParaRPr>
          </a:p>
        </p:txBody>
      </p:sp>
      <p:pic>
        <p:nvPicPr>
          <p:cNvPr id="27" name="图片 26"/>
          <p:cNvPicPr>
            <a:picLocks noChangeAspect="1"/>
          </p:cNvPicPr>
          <p:nvPr>
            <p:custDataLst>
              <p:tags r:id="rId13"/>
            </p:custDataLst>
          </p:nvPr>
        </p:nvPicPr>
        <p:blipFill>
          <a:blip r:embed="rId14"/>
          <a:stretch>
            <a:fillRect/>
          </a:stretch>
        </p:blipFill>
        <p:spPr>
          <a:xfrm>
            <a:off x="6886058" y="685437"/>
            <a:ext cx="3897870" cy="471508"/>
          </a:xfrm>
          <a:prstGeom prst="rect">
            <a:avLst/>
          </a:prstGeom>
          <a:ln w="28575" cmpd="sng">
            <a:solidFill>
              <a:schemeClr val="accent1">
                <a:shade val="50000"/>
              </a:schemeClr>
            </a:solidFill>
            <a:prstDash val="sysDot"/>
          </a:ln>
        </p:spPr>
      </p:pic>
      <p:sp>
        <p:nvSpPr>
          <p:cNvPr id="28" name="矩形 27"/>
          <p:cNvSpPr/>
          <p:nvPr>
            <p:custDataLst>
              <p:tags r:id="rId15"/>
            </p:custDataLst>
          </p:nvPr>
        </p:nvSpPr>
        <p:spPr>
          <a:xfrm>
            <a:off x="5798955" y="767696"/>
            <a:ext cx="808606" cy="24785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75">
                <a:latin typeface="Arial" panose="020B0604020202020204" pitchFamily="34" charset="0"/>
                <a:ea typeface="微软雅黑" panose="020B0503020204020204" charset="-122"/>
              </a:rPr>
              <a:t>质量目标管理</a:t>
            </a:r>
            <a:endParaRPr lang="zh-CN" altLang="en-US" sz="675">
              <a:latin typeface="Arial" panose="020B0604020202020204" pitchFamily="34" charset="0"/>
              <a:ea typeface="微软雅黑" panose="020B0503020204020204" charset="-122"/>
            </a:endParaRPr>
          </a:p>
        </p:txBody>
      </p:sp>
      <p:sp>
        <p:nvSpPr>
          <p:cNvPr id="29" name="矩形 28"/>
          <p:cNvSpPr/>
          <p:nvPr>
            <p:custDataLst>
              <p:tags r:id="rId16"/>
            </p:custDataLst>
          </p:nvPr>
        </p:nvSpPr>
        <p:spPr>
          <a:xfrm>
            <a:off x="5798418" y="1169311"/>
            <a:ext cx="809144" cy="21398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75">
                <a:latin typeface="Arial" panose="020B0604020202020204" pitchFamily="34" charset="0"/>
                <a:ea typeface="微软雅黑" panose="020B0503020204020204" charset="-122"/>
              </a:rPr>
              <a:t>体系证书管理</a:t>
            </a:r>
            <a:endParaRPr lang="zh-CN" altLang="en-US" sz="675">
              <a:latin typeface="Arial" panose="020B0604020202020204" pitchFamily="34" charset="0"/>
              <a:ea typeface="微软雅黑" panose="020B0503020204020204" charset="-122"/>
            </a:endParaRPr>
          </a:p>
        </p:txBody>
      </p:sp>
      <p:pic>
        <p:nvPicPr>
          <p:cNvPr id="30" name="图片 29"/>
          <p:cNvPicPr>
            <a:picLocks noChangeAspect="1"/>
          </p:cNvPicPr>
          <p:nvPr>
            <p:custDataLst>
              <p:tags r:id="rId17"/>
            </p:custDataLst>
          </p:nvPr>
        </p:nvPicPr>
        <p:blipFill>
          <a:blip r:embed="rId18"/>
          <a:stretch>
            <a:fillRect/>
          </a:stretch>
        </p:blipFill>
        <p:spPr>
          <a:xfrm>
            <a:off x="6886058" y="1183827"/>
            <a:ext cx="1177426" cy="365056"/>
          </a:xfrm>
          <a:prstGeom prst="rect">
            <a:avLst/>
          </a:prstGeom>
          <a:ln w="12700" cmpd="sng">
            <a:solidFill>
              <a:schemeClr val="accent1">
                <a:shade val="50000"/>
              </a:schemeClr>
            </a:solidFill>
            <a:prstDash val="sysDot"/>
          </a:ln>
        </p:spPr>
      </p:pic>
      <p:pic>
        <p:nvPicPr>
          <p:cNvPr id="31" name="图片 30"/>
          <p:cNvPicPr>
            <a:picLocks noChangeAspect="1"/>
          </p:cNvPicPr>
          <p:nvPr>
            <p:custDataLst>
              <p:tags r:id="rId19"/>
            </p:custDataLst>
          </p:nvPr>
        </p:nvPicPr>
        <p:blipFill>
          <a:blip r:embed="rId20"/>
          <a:stretch>
            <a:fillRect/>
          </a:stretch>
        </p:blipFill>
        <p:spPr>
          <a:xfrm>
            <a:off x="6753799" y="1644582"/>
            <a:ext cx="4542497" cy="1760762"/>
          </a:xfrm>
          <a:prstGeom prst="rect">
            <a:avLst/>
          </a:prstGeom>
          <a:ln w="28575" cmpd="sng">
            <a:solidFill>
              <a:schemeClr val="accent1">
                <a:shade val="50000"/>
              </a:schemeClr>
            </a:solidFill>
            <a:prstDash val="sysDot"/>
          </a:ln>
        </p:spPr>
      </p:pic>
      <p:sp>
        <p:nvSpPr>
          <p:cNvPr id="32" name="文本框 31"/>
          <p:cNvSpPr txBox="1"/>
          <p:nvPr/>
        </p:nvSpPr>
        <p:spPr>
          <a:xfrm>
            <a:off x="5668310" y="661243"/>
            <a:ext cx="1031188" cy="833338"/>
          </a:xfrm>
          <a:prstGeom prst="rect">
            <a:avLst/>
          </a:prstGeom>
          <a:noFill/>
          <a:ln w="12700" cmpd="sng">
            <a:solidFill>
              <a:schemeClr val="accent1">
                <a:shade val="50000"/>
              </a:schemeClr>
            </a:solidFill>
            <a:prstDash val="sysDot"/>
          </a:ln>
        </p:spPr>
        <p:txBody>
          <a:bodyPr wrap="square" rtlCol="0">
            <a:noAutofit/>
          </a:bodyPr>
          <a:lstStyle/>
          <a:p>
            <a:endParaRPr lang="zh-CN" altLang="en-US" sz="1525"/>
          </a:p>
        </p:txBody>
      </p:sp>
      <p:sp>
        <p:nvSpPr>
          <p:cNvPr id="33" name="文本框 32"/>
          <p:cNvSpPr txBox="1"/>
          <p:nvPr/>
        </p:nvSpPr>
        <p:spPr>
          <a:xfrm>
            <a:off x="5603255" y="1782755"/>
            <a:ext cx="1049468" cy="1318824"/>
          </a:xfrm>
          <a:prstGeom prst="rect">
            <a:avLst/>
          </a:prstGeom>
          <a:noFill/>
          <a:ln w="12700" cmpd="sng">
            <a:solidFill>
              <a:schemeClr val="accent1">
                <a:shade val="50000"/>
              </a:schemeClr>
            </a:solidFill>
            <a:prstDash val="sysDot"/>
          </a:ln>
        </p:spPr>
        <p:txBody>
          <a:bodyPr wrap="square" rtlCol="0">
            <a:noAutofit/>
          </a:bodyPr>
          <a:lstStyle/>
          <a:p>
            <a:endParaRPr lang="zh-CN" altLang="en-US" sz="1525"/>
          </a:p>
          <a:p>
            <a:endParaRPr lang="zh-CN" altLang="en-US" sz="1525"/>
          </a:p>
          <a:p>
            <a:endParaRPr lang="zh-CN" altLang="en-US" sz="1525"/>
          </a:p>
          <a:p>
            <a:endParaRPr lang="zh-CN" altLang="en-US" sz="1525"/>
          </a:p>
          <a:p>
            <a:endParaRPr lang="zh-CN" altLang="en-US" sz="1525"/>
          </a:p>
        </p:txBody>
      </p:sp>
      <p:sp>
        <p:nvSpPr>
          <p:cNvPr id="3" name="矩形 2"/>
          <p:cNvSpPr/>
          <p:nvPr>
            <p:custDataLst>
              <p:tags r:id="rId21"/>
            </p:custDataLst>
          </p:nvPr>
        </p:nvSpPr>
        <p:spPr>
          <a:xfrm>
            <a:off x="4248410" y="2702114"/>
            <a:ext cx="1075275" cy="28709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185">
                <a:latin typeface="Arial" panose="020B0604020202020204" pitchFamily="34" charset="0"/>
                <a:ea typeface="微软雅黑" panose="020B0503020204020204" charset="-122"/>
                <a:sym typeface="+mn-ea"/>
              </a:rPr>
              <a:t>不合格品控制</a:t>
            </a:r>
            <a:endParaRPr lang="zh-CN" altLang="en-US" sz="1185">
              <a:latin typeface="Arial" panose="020B0604020202020204" pitchFamily="34" charset="0"/>
              <a:ea typeface="微软雅黑" panose="020B0503020204020204" charset="-122"/>
              <a:sym typeface="+mn-ea"/>
            </a:endParaRPr>
          </a:p>
        </p:txBody>
      </p:sp>
      <p:sp>
        <p:nvSpPr>
          <p:cNvPr id="36" name="矩形 35"/>
          <p:cNvSpPr/>
          <p:nvPr>
            <p:custDataLst>
              <p:tags r:id="rId22"/>
            </p:custDataLst>
          </p:nvPr>
        </p:nvSpPr>
        <p:spPr>
          <a:xfrm>
            <a:off x="9991988" y="5552667"/>
            <a:ext cx="892478" cy="18441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75">
                <a:latin typeface="Arial" panose="020B0604020202020204" pitchFamily="34" charset="0"/>
                <a:ea typeface="微软雅黑" panose="020B0503020204020204" charset="-122"/>
              </a:rPr>
              <a:t>最终产品出货检验</a:t>
            </a:r>
            <a:endParaRPr lang="zh-CN" altLang="en-US" sz="675">
              <a:latin typeface="Arial" panose="020B0604020202020204" pitchFamily="34" charset="0"/>
              <a:ea typeface="微软雅黑" panose="020B0503020204020204" charset="-122"/>
            </a:endParaRPr>
          </a:p>
        </p:txBody>
      </p:sp>
      <p:sp>
        <p:nvSpPr>
          <p:cNvPr id="37" name="矩形 36"/>
          <p:cNvSpPr/>
          <p:nvPr>
            <p:custDataLst>
              <p:tags r:id="rId23"/>
            </p:custDataLst>
          </p:nvPr>
        </p:nvSpPr>
        <p:spPr>
          <a:xfrm>
            <a:off x="10005967" y="5841916"/>
            <a:ext cx="868822" cy="19623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75">
                <a:latin typeface="Arial" panose="020B0604020202020204" pitchFamily="34" charset="0"/>
                <a:ea typeface="微软雅黑" panose="020B0503020204020204" charset="-122"/>
              </a:rPr>
              <a:t>送样检测管理</a:t>
            </a:r>
            <a:endParaRPr lang="zh-CN" altLang="en-US" sz="675">
              <a:latin typeface="Arial" panose="020B0604020202020204" pitchFamily="34" charset="0"/>
              <a:ea typeface="微软雅黑" panose="020B0503020204020204" charset="-122"/>
            </a:endParaRPr>
          </a:p>
        </p:txBody>
      </p:sp>
      <p:sp>
        <p:nvSpPr>
          <p:cNvPr id="38" name="矩形 37"/>
          <p:cNvSpPr/>
          <p:nvPr>
            <p:custDataLst>
              <p:tags r:id="rId24"/>
            </p:custDataLst>
          </p:nvPr>
        </p:nvSpPr>
        <p:spPr>
          <a:xfrm>
            <a:off x="9020478" y="5552667"/>
            <a:ext cx="864521" cy="183872"/>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75">
                <a:latin typeface="Arial" panose="020B0604020202020204" pitchFamily="34" charset="0"/>
                <a:ea typeface="微软雅黑" panose="020B0503020204020204" charset="-122"/>
              </a:rPr>
              <a:t>生产过程监控管理</a:t>
            </a:r>
            <a:endParaRPr lang="zh-CN" altLang="en-US" sz="675">
              <a:latin typeface="Arial" panose="020B0604020202020204" pitchFamily="34" charset="0"/>
              <a:ea typeface="微软雅黑" panose="020B0503020204020204" charset="-122"/>
            </a:endParaRPr>
          </a:p>
        </p:txBody>
      </p:sp>
      <p:sp>
        <p:nvSpPr>
          <p:cNvPr id="39" name="矩形 38"/>
          <p:cNvSpPr/>
          <p:nvPr>
            <p:custDataLst>
              <p:tags r:id="rId25"/>
            </p:custDataLst>
          </p:nvPr>
        </p:nvSpPr>
        <p:spPr>
          <a:xfrm>
            <a:off x="9006499" y="5857507"/>
            <a:ext cx="869359" cy="18441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675">
                <a:latin typeface="Arial" panose="020B0604020202020204" pitchFamily="34" charset="0"/>
                <a:ea typeface="微软雅黑" panose="020B0503020204020204" charset="-122"/>
                <a:sym typeface="+mn-ea"/>
              </a:rPr>
              <a:t>现场过程监控管理</a:t>
            </a:r>
            <a:endParaRPr lang="zh-CN" altLang="en-US" sz="675">
              <a:latin typeface="Arial" panose="020B0604020202020204" pitchFamily="34" charset="0"/>
              <a:ea typeface="微软雅黑" panose="020B0503020204020204" charset="-122"/>
              <a:sym typeface="+mn-ea"/>
            </a:endParaRPr>
          </a:p>
        </p:txBody>
      </p:sp>
      <p:sp>
        <p:nvSpPr>
          <p:cNvPr id="41" name="矩形 40"/>
          <p:cNvSpPr/>
          <p:nvPr>
            <p:custDataLst>
              <p:tags r:id="rId26"/>
            </p:custDataLst>
          </p:nvPr>
        </p:nvSpPr>
        <p:spPr>
          <a:xfrm>
            <a:off x="6630143" y="5551054"/>
            <a:ext cx="892478" cy="18441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75">
                <a:latin typeface="Arial" panose="020B0604020202020204" pitchFamily="34" charset="0"/>
                <a:ea typeface="微软雅黑" panose="020B0503020204020204" charset="-122"/>
              </a:rPr>
              <a:t>PCRB</a:t>
            </a:r>
            <a:r>
              <a:rPr lang="zh-CN" altLang="en-US" sz="675">
                <a:latin typeface="Arial" panose="020B0604020202020204" pitchFamily="34" charset="0"/>
                <a:ea typeface="微软雅黑" panose="020B0503020204020204" charset="-122"/>
              </a:rPr>
              <a:t>评审验证</a:t>
            </a:r>
            <a:endParaRPr lang="zh-CN" altLang="en-US" sz="675">
              <a:latin typeface="Arial" panose="020B0604020202020204" pitchFamily="34" charset="0"/>
              <a:ea typeface="微软雅黑" panose="020B0503020204020204" charset="-122"/>
            </a:endParaRPr>
          </a:p>
        </p:txBody>
      </p:sp>
      <p:sp>
        <p:nvSpPr>
          <p:cNvPr id="42" name="矩形 41"/>
          <p:cNvSpPr/>
          <p:nvPr>
            <p:custDataLst>
              <p:tags r:id="rId27"/>
            </p:custDataLst>
          </p:nvPr>
        </p:nvSpPr>
        <p:spPr>
          <a:xfrm>
            <a:off x="6644121" y="5840303"/>
            <a:ext cx="868822" cy="196238"/>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75">
                <a:latin typeface="Arial" panose="020B0604020202020204" pitchFamily="34" charset="0"/>
                <a:ea typeface="微软雅黑" panose="020B0503020204020204" charset="-122"/>
              </a:rPr>
              <a:t>量测标准品管理</a:t>
            </a:r>
            <a:endParaRPr lang="zh-CN" altLang="en-US" sz="675">
              <a:latin typeface="Arial" panose="020B0604020202020204" pitchFamily="34" charset="0"/>
              <a:ea typeface="微软雅黑" panose="020B0503020204020204" charset="-122"/>
            </a:endParaRPr>
          </a:p>
        </p:txBody>
      </p:sp>
      <p:sp>
        <p:nvSpPr>
          <p:cNvPr id="43" name="矩形 42"/>
          <p:cNvSpPr/>
          <p:nvPr>
            <p:custDataLst>
              <p:tags r:id="rId28"/>
            </p:custDataLst>
          </p:nvPr>
        </p:nvSpPr>
        <p:spPr>
          <a:xfrm>
            <a:off x="5658632" y="5551054"/>
            <a:ext cx="864521" cy="18387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75">
                <a:latin typeface="Arial" panose="020B0604020202020204" pitchFamily="34" charset="0"/>
                <a:ea typeface="微软雅黑" panose="020B0503020204020204" charset="-122"/>
              </a:rPr>
              <a:t>量测设备台账</a:t>
            </a:r>
            <a:endParaRPr lang="zh-CN" altLang="en-US" sz="675">
              <a:latin typeface="Arial" panose="020B0604020202020204" pitchFamily="34" charset="0"/>
              <a:ea typeface="微软雅黑" panose="020B0503020204020204" charset="-122"/>
            </a:endParaRPr>
          </a:p>
        </p:txBody>
      </p:sp>
      <p:sp>
        <p:nvSpPr>
          <p:cNvPr id="44" name="矩形 43"/>
          <p:cNvSpPr/>
          <p:nvPr>
            <p:custDataLst>
              <p:tags r:id="rId29"/>
            </p:custDataLst>
          </p:nvPr>
        </p:nvSpPr>
        <p:spPr>
          <a:xfrm>
            <a:off x="5644654" y="5855895"/>
            <a:ext cx="869359" cy="18441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675">
                <a:latin typeface="Arial" panose="020B0604020202020204" pitchFamily="34" charset="0"/>
                <a:ea typeface="微软雅黑" panose="020B0503020204020204" charset="-122"/>
                <a:sym typeface="+mn-ea"/>
              </a:rPr>
              <a:t>量测</a:t>
            </a:r>
            <a:r>
              <a:rPr lang="en-US" altLang="zh-CN" sz="675">
                <a:latin typeface="Arial" panose="020B0604020202020204" pitchFamily="34" charset="0"/>
                <a:ea typeface="微软雅黑" panose="020B0503020204020204" charset="-122"/>
                <a:sym typeface="+mn-ea"/>
              </a:rPr>
              <a:t>MSA</a:t>
            </a:r>
            <a:r>
              <a:rPr lang="zh-CN" altLang="en-US" sz="675">
                <a:latin typeface="Arial" panose="020B0604020202020204" pitchFamily="34" charset="0"/>
                <a:ea typeface="微软雅黑" panose="020B0503020204020204" charset="-122"/>
                <a:sym typeface="+mn-ea"/>
              </a:rPr>
              <a:t>评定</a:t>
            </a:r>
            <a:endParaRPr lang="zh-CN" altLang="en-US" sz="675">
              <a:latin typeface="Arial" panose="020B0604020202020204" pitchFamily="34" charset="0"/>
              <a:ea typeface="微软雅黑" panose="020B0503020204020204" charset="-122"/>
              <a:sym typeface="+mn-ea"/>
            </a:endParaRPr>
          </a:p>
        </p:txBody>
      </p:sp>
      <p:pic>
        <p:nvPicPr>
          <p:cNvPr id="45" name="图片 44"/>
          <p:cNvPicPr>
            <a:picLocks noChangeAspect="1"/>
          </p:cNvPicPr>
          <p:nvPr>
            <p:custDataLst>
              <p:tags r:id="rId30"/>
            </p:custDataLst>
          </p:nvPr>
        </p:nvPicPr>
        <p:blipFill>
          <a:blip r:embed="rId31"/>
          <a:stretch>
            <a:fillRect/>
          </a:stretch>
        </p:blipFill>
        <p:spPr>
          <a:xfrm>
            <a:off x="121506" y="1477914"/>
            <a:ext cx="4146258" cy="416669"/>
          </a:xfrm>
          <a:prstGeom prst="rect">
            <a:avLst/>
          </a:prstGeom>
          <a:ln w="12700" cmpd="sng">
            <a:solidFill>
              <a:schemeClr val="accent1">
                <a:shade val="50000"/>
              </a:schemeClr>
            </a:solidFill>
            <a:prstDash val="sysDot"/>
          </a:ln>
        </p:spPr>
      </p:pic>
      <p:sp>
        <p:nvSpPr>
          <p:cNvPr id="46" name="矩形 45"/>
          <p:cNvSpPr/>
          <p:nvPr>
            <p:custDataLst>
              <p:tags r:id="rId32"/>
            </p:custDataLst>
          </p:nvPr>
        </p:nvSpPr>
        <p:spPr>
          <a:xfrm>
            <a:off x="2377432" y="2042971"/>
            <a:ext cx="1087103" cy="27096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85">
                <a:latin typeface="Arial" panose="020B0604020202020204" pitchFamily="34" charset="0"/>
                <a:ea typeface="微软雅黑" panose="020B0503020204020204" charset="-122"/>
              </a:rPr>
              <a:t>质量审核管理</a:t>
            </a:r>
            <a:endParaRPr lang="zh-CN" altLang="en-US" sz="1185">
              <a:latin typeface="Arial" panose="020B0604020202020204" pitchFamily="34" charset="0"/>
              <a:ea typeface="微软雅黑" panose="020B0503020204020204" charset="-122"/>
            </a:endParaRPr>
          </a:p>
        </p:txBody>
      </p:sp>
      <p:pic>
        <p:nvPicPr>
          <p:cNvPr id="48" name="图片 47"/>
          <p:cNvPicPr>
            <a:picLocks noChangeAspect="1"/>
          </p:cNvPicPr>
          <p:nvPr>
            <p:custDataLst>
              <p:tags r:id="rId33"/>
            </p:custDataLst>
          </p:nvPr>
        </p:nvPicPr>
        <p:blipFill>
          <a:blip r:embed="rId34"/>
          <a:stretch>
            <a:fillRect/>
          </a:stretch>
        </p:blipFill>
        <p:spPr>
          <a:xfrm>
            <a:off x="6279065" y="4160187"/>
            <a:ext cx="3870988" cy="532261"/>
          </a:xfrm>
          <a:prstGeom prst="rect">
            <a:avLst/>
          </a:prstGeom>
          <a:ln w="12700" cmpd="sng">
            <a:solidFill>
              <a:schemeClr val="accent1">
                <a:shade val="50000"/>
              </a:schemeClr>
            </a:solidFill>
            <a:prstDash val="sysDot"/>
          </a:ln>
        </p:spPr>
      </p:pic>
      <p:pic>
        <p:nvPicPr>
          <p:cNvPr id="51" name="图片 50"/>
          <p:cNvPicPr>
            <a:picLocks noChangeAspect="1"/>
          </p:cNvPicPr>
          <p:nvPr>
            <p:custDataLst>
              <p:tags r:id="rId35"/>
            </p:custDataLst>
          </p:nvPr>
        </p:nvPicPr>
        <p:blipFill>
          <a:blip r:embed="rId36"/>
          <a:stretch>
            <a:fillRect/>
          </a:stretch>
        </p:blipFill>
        <p:spPr>
          <a:xfrm>
            <a:off x="6279065" y="3468785"/>
            <a:ext cx="5275834" cy="572584"/>
          </a:xfrm>
          <a:prstGeom prst="rect">
            <a:avLst/>
          </a:prstGeom>
          <a:ln w="12700" cmpd="sng">
            <a:solidFill>
              <a:schemeClr val="accent1">
                <a:shade val="50000"/>
              </a:schemeClr>
            </a:solidFill>
            <a:prstDash val="sysDot"/>
          </a:ln>
        </p:spPr>
      </p:pic>
      <p:pic>
        <p:nvPicPr>
          <p:cNvPr id="54" name="图片 53"/>
          <p:cNvPicPr>
            <a:picLocks noChangeAspect="1"/>
          </p:cNvPicPr>
          <p:nvPr>
            <p:custDataLst>
              <p:tags r:id="rId37"/>
            </p:custDataLst>
          </p:nvPr>
        </p:nvPicPr>
        <p:blipFill>
          <a:blip r:embed="rId38"/>
          <a:stretch>
            <a:fillRect/>
          </a:stretch>
        </p:blipFill>
        <p:spPr>
          <a:xfrm>
            <a:off x="1645708" y="5435462"/>
            <a:ext cx="2630659" cy="537637"/>
          </a:xfrm>
          <a:prstGeom prst="rect">
            <a:avLst/>
          </a:prstGeom>
          <a:ln w="12700" cmpd="sng">
            <a:solidFill>
              <a:schemeClr val="accent1">
                <a:shade val="50000"/>
              </a:schemeClr>
            </a:solidFill>
            <a:prstDash val="sysDot"/>
          </a:ln>
        </p:spPr>
      </p:pic>
      <p:sp>
        <p:nvSpPr>
          <p:cNvPr id="56" name="文本框 55"/>
          <p:cNvSpPr txBox="1"/>
          <p:nvPr/>
        </p:nvSpPr>
        <p:spPr>
          <a:xfrm>
            <a:off x="8900585" y="5440839"/>
            <a:ext cx="2076893" cy="659681"/>
          </a:xfrm>
          <a:prstGeom prst="rect">
            <a:avLst/>
          </a:prstGeom>
          <a:noFill/>
          <a:ln w="12700" cmpd="sng">
            <a:solidFill>
              <a:schemeClr val="accent1">
                <a:shade val="50000"/>
              </a:schemeClr>
            </a:solidFill>
            <a:prstDash val="sysDot"/>
          </a:ln>
        </p:spPr>
        <p:txBody>
          <a:bodyPr wrap="square" rtlCol="0">
            <a:noAutofit/>
          </a:bodyPr>
          <a:lstStyle/>
          <a:p>
            <a:endParaRPr lang="zh-CN" altLang="en-US" sz="1525"/>
          </a:p>
          <a:p>
            <a:endParaRPr lang="zh-CN" altLang="en-US" sz="1525"/>
          </a:p>
          <a:p>
            <a:endParaRPr lang="zh-CN" altLang="en-US" sz="1525"/>
          </a:p>
        </p:txBody>
      </p:sp>
      <p:cxnSp>
        <p:nvCxnSpPr>
          <p:cNvPr id="57" name="直接箭头连接符 56"/>
          <p:cNvCxnSpPr>
            <a:stCxn id="13" idx="2"/>
            <a:endCxn id="2" idx="0"/>
          </p:cNvCxnSpPr>
          <p:nvPr/>
        </p:nvCxnSpPr>
        <p:spPr>
          <a:xfrm flipH="1">
            <a:off x="4789273" y="1169311"/>
            <a:ext cx="15054" cy="8575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直接箭头连接符 57"/>
          <p:cNvCxnSpPr>
            <a:stCxn id="2" idx="2"/>
            <a:endCxn id="3" idx="0"/>
          </p:cNvCxnSpPr>
          <p:nvPr/>
        </p:nvCxnSpPr>
        <p:spPr>
          <a:xfrm flipH="1">
            <a:off x="4786047" y="2313940"/>
            <a:ext cx="3226" cy="3881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3" name="图片 62"/>
          <p:cNvPicPr>
            <a:picLocks noChangeAspect="1"/>
          </p:cNvPicPr>
          <p:nvPr>
            <p:custDataLst>
              <p:tags r:id="rId39"/>
            </p:custDataLst>
          </p:nvPr>
        </p:nvPicPr>
        <p:blipFill>
          <a:blip r:embed="rId40"/>
          <a:stretch>
            <a:fillRect/>
          </a:stretch>
        </p:blipFill>
        <p:spPr>
          <a:xfrm>
            <a:off x="1462911" y="4169326"/>
            <a:ext cx="1234415" cy="446777"/>
          </a:xfrm>
          <a:prstGeom prst="rect">
            <a:avLst/>
          </a:prstGeom>
          <a:ln w="12700" cmpd="sng">
            <a:solidFill>
              <a:schemeClr val="accent1">
                <a:shade val="50000"/>
              </a:schemeClr>
            </a:solidFill>
            <a:prstDash val="sysDot"/>
          </a:ln>
        </p:spPr>
      </p:pic>
      <p:cxnSp>
        <p:nvCxnSpPr>
          <p:cNvPr id="69" name="肘形连接符 68"/>
          <p:cNvCxnSpPr>
            <a:stCxn id="46" idx="2"/>
            <a:endCxn id="5" idx="0"/>
          </p:cNvCxnSpPr>
          <p:nvPr/>
        </p:nvCxnSpPr>
        <p:spPr>
          <a:xfrm rot="5400000" flipV="1">
            <a:off x="2845176" y="2389747"/>
            <a:ext cx="1240867" cy="1089253"/>
          </a:xfrm>
          <a:prstGeom prst="bentConnector3">
            <a:avLst>
              <a:gd name="adj1" fmla="val 79549"/>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1" name="肘形连接符 70"/>
          <p:cNvCxnSpPr>
            <a:stCxn id="3" idx="2"/>
          </p:cNvCxnSpPr>
          <p:nvPr/>
        </p:nvCxnSpPr>
        <p:spPr>
          <a:xfrm rot="5400000">
            <a:off x="4245721" y="2766093"/>
            <a:ext cx="317744" cy="762907"/>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2" name="肘形连接符 71"/>
          <p:cNvCxnSpPr>
            <a:stCxn id="5" idx="2"/>
            <a:endCxn id="15" idx="0"/>
          </p:cNvCxnSpPr>
          <p:nvPr/>
        </p:nvCxnSpPr>
        <p:spPr>
          <a:xfrm rot="5400000" flipV="1">
            <a:off x="4495185" y="3356957"/>
            <a:ext cx="318819" cy="1288179"/>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肘形连接符 73"/>
          <p:cNvCxnSpPr>
            <a:endCxn id="6" idx="0"/>
          </p:cNvCxnSpPr>
          <p:nvPr/>
        </p:nvCxnSpPr>
        <p:spPr>
          <a:xfrm rot="10800000" flipV="1">
            <a:off x="3547868" y="4006960"/>
            <a:ext cx="458067" cy="162366"/>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76" name="右箭头 75"/>
          <p:cNvSpPr/>
          <p:nvPr/>
        </p:nvSpPr>
        <p:spPr>
          <a:xfrm>
            <a:off x="5364545" y="2148348"/>
            <a:ext cx="244087" cy="1220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p>
        </p:txBody>
      </p:sp>
      <p:sp>
        <p:nvSpPr>
          <p:cNvPr id="77" name="右箭头 76"/>
          <p:cNvSpPr/>
          <p:nvPr/>
        </p:nvSpPr>
        <p:spPr>
          <a:xfrm>
            <a:off x="4572067" y="3672550"/>
            <a:ext cx="1706998" cy="1220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p>
        </p:txBody>
      </p:sp>
      <p:sp>
        <p:nvSpPr>
          <p:cNvPr id="78" name="右箭头 77"/>
          <p:cNvSpPr/>
          <p:nvPr/>
        </p:nvSpPr>
        <p:spPr>
          <a:xfrm>
            <a:off x="5852182" y="4343521"/>
            <a:ext cx="366131" cy="639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p>
        </p:txBody>
      </p:sp>
      <p:sp>
        <p:nvSpPr>
          <p:cNvPr id="79" name="左箭头 78"/>
          <p:cNvSpPr/>
          <p:nvPr/>
        </p:nvSpPr>
        <p:spPr>
          <a:xfrm>
            <a:off x="2682272" y="4343521"/>
            <a:ext cx="304840" cy="6397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p>
        </p:txBody>
      </p:sp>
      <p:sp>
        <p:nvSpPr>
          <p:cNvPr id="80" name="下箭头 79"/>
          <p:cNvSpPr/>
          <p:nvPr/>
        </p:nvSpPr>
        <p:spPr>
          <a:xfrm>
            <a:off x="2987113" y="5258042"/>
            <a:ext cx="121506" cy="1827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p>
        </p:txBody>
      </p:sp>
      <p:sp>
        <p:nvSpPr>
          <p:cNvPr id="81" name="下箭头 80"/>
          <p:cNvSpPr/>
          <p:nvPr/>
        </p:nvSpPr>
        <p:spPr>
          <a:xfrm>
            <a:off x="6523153" y="5258042"/>
            <a:ext cx="121506" cy="1827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p>
        </p:txBody>
      </p:sp>
      <p:sp>
        <p:nvSpPr>
          <p:cNvPr id="82" name="下箭头 81"/>
          <p:cNvSpPr/>
          <p:nvPr/>
        </p:nvSpPr>
        <p:spPr>
          <a:xfrm>
            <a:off x="9809192" y="5253741"/>
            <a:ext cx="182797" cy="1817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p>
        </p:txBody>
      </p:sp>
      <p:sp>
        <p:nvSpPr>
          <p:cNvPr id="83" name="上箭头 82"/>
          <p:cNvSpPr/>
          <p:nvPr/>
        </p:nvSpPr>
        <p:spPr>
          <a:xfrm>
            <a:off x="2739799" y="1904798"/>
            <a:ext cx="63979" cy="12204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p>
        </p:txBody>
      </p:sp>
      <p:sp>
        <p:nvSpPr>
          <p:cNvPr id="84" name="右箭头 83"/>
          <p:cNvSpPr/>
          <p:nvPr/>
        </p:nvSpPr>
        <p:spPr>
          <a:xfrm>
            <a:off x="6705949" y="1051568"/>
            <a:ext cx="182797" cy="639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p>
        </p:txBody>
      </p:sp>
      <p:sp>
        <p:nvSpPr>
          <p:cNvPr id="85" name="右箭头 84"/>
          <p:cNvSpPr/>
          <p:nvPr/>
        </p:nvSpPr>
        <p:spPr>
          <a:xfrm>
            <a:off x="5364545" y="990277"/>
            <a:ext cx="304840" cy="1220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p>
        </p:txBody>
      </p:sp>
      <p:sp>
        <p:nvSpPr>
          <p:cNvPr id="4" name="文本占位符 3"/>
          <p:cNvSpPr>
            <a:spLocks noGrp="1"/>
          </p:cNvSpPr>
          <p:nvPr>
            <p:ph type="body" sz="quarter" idx="13"/>
          </p:nvPr>
        </p:nvSpPr>
        <p:spPr/>
        <p:txBody>
          <a:bodyPr vert="horz" lIns="90000" tIns="46800" rIns="90000" bIns="46800" rtlCol="0">
            <a:noAutofit/>
          </a:bodyPr>
          <a:lstStyle/>
          <a:p>
            <a:r>
              <a:rPr lang="zh-CN" altLang="en-US" sz="2800" spc="0">
                <a:latin typeface="+mn-ea"/>
                <a:ea typeface="+mn-ea"/>
                <a:sym typeface="微软雅黑" panose="020B0503020204020204" charset="-122"/>
              </a:rPr>
              <a:t>质量管理</a:t>
            </a:r>
            <a:r>
              <a:rPr lang="zh-CN" altLang="en-US" sz="2800" spc="0">
                <a:latin typeface="+mn-ea"/>
                <a:ea typeface="+mn-ea"/>
              </a:rPr>
              <a:t> </a:t>
            </a:r>
            <a:r>
              <a:rPr lang="en-US" altLang="zh-CN" sz="2000" spc="0">
                <a:latin typeface="+mn-ea"/>
                <a:ea typeface="+mn-ea"/>
              </a:rPr>
              <a:t>— </a:t>
            </a:r>
            <a:r>
              <a:rPr lang="zh-CN" altLang="en-US" sz="2000" spc="0">
                <a:latin typeface="+mn-ea"/>
                <a:ea typeface="+mn-ea"/>
              </a:rPr>
              <a:t>逻辑架构</a:t>
            </a:r>
            <a:endParaRPr lang="zh-CN" altLang="en-US" sz="2000" spc="0">
              <a:latin typeface="+mn-ea"/>
              <a:ea typeface="+mn-ea"/>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矩形 66"/>
          <p:cNvSpPr/>
          <p:nvPr/>
        </p:nvSpPr>
        <p:spPr>
          <a:xfrm rot="5400000">
            <a:off x="4903951" y="-2751300"/>
            <a:ext cx="2384098" cy="12192000"/>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pic>
        <p:nvPicPr>
          <p:cNvPr id="127" name="图片 126"/>
          <p:cNvPicPr>
            <a:picLocks noChangeAspect="1"/>
          </p:cNvPicPr>
          <p:nvPr/>
        </p:nvPicPr>
        <p:blipFill rotWithShape="1">
          <a:blip r:embed="rId1" cstate="hqprint">
            <a:alphaModFix amt="12000"/>
          </a:blip>
          <a:srcRect/>
          <a:stretch>
            <a:fillRect/>
          </a:stretch>
        </p:blipFill>
        <p:spPr>
          <a:xfrm>
            <a:off x="-4" y="2152652"/>
            <a:ext cx="12192000" cy="2384098"/>
          </a:xfrm>
          <a:prstGeom prst="rect">
            <a:avLst/>
          </a:prstGeom>
        </p:spPr>
      </p:pic>
      <p:sp>
        <p:nvSpPr>
          <p:cNvPr id="125" name="矩形 124"/>
          <p:cNvSpPr/>
          <p:nvPr/>
        </p:nvSpPr>
        <p:spPr>
          <a:xfrm>
            <a:off x="545184" y="2690065"/>
            <a:ext cx="3974344" cy="1309269"/>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7200" b="1" i="0" u="none" strike="noStrike" kern="1200" cap="none" spc="300" normalizeH="0" baseline="0" noProof="0">
                <a:ln>
                  <a:noFill/>
                </a:ln>
                <a:gradFill>
                  <a:gsLst>
                    <a:gs pos="41000">
                      <a:srgbClr val="FFFFFF"/>
                    </a:gs>
                    <a:gs pos="96000">
                      <a:srgbClr val="FFFFFF">
                        <a:lumMod val="85000"/>
                      </a:srgbClr>
                    </a:gs>
                  </a:gsLst>
                  <a:lin ang="5400000" scaled="0"/>
                </a:gradFill>
                <a:effectLst/>
                <a:uLnTx/>
                <a:uFillTx/>
                <a:latin typeface="Arial" panose="020B0604020202020204" pitchFamily="34" charset="0"/>
                <a:ea typeface="微软雅黑" panose="020B0503020204020204" charset="-122"/>
                <a:cs typeface="+mn-cs"/>
              </a:rPr>
              <a:t>11</a:t>
            </a:r>
            <a:endParaRPr kumimoji="0" lang="zh-CN" altLang="en-US" sz="7200" b="1" i="0" u="none" strike="noStrike" kern="1200" cap="none" spc="300" normalizeH="0" baseline="0" noProof="0" dirty="0">
              <a:ln>
                <a:noFill/>
              </a:ln>
              <a:gradFill>
                <a:gsLst>
                  <a:gs pos="41000">
                    <a:srgbClr val="FFFFFF"/>
                  </a:gs>
                  <a:gs pos="96000">
                    <a:srgbClr val="FFFFFF">
                      <a:lumMod val="85000"/>
                    </a:srgbClr>
                  </a:gs>
                </a:gsLst>
                <a:lin ang="5400000" scaled="0"/>
              </a:gradFill>
              <a:effectLst/>
              <a:uLnTx/>
              <a:uFillTx/>
              <a:latin typeface="Arial" panose="020B0604020202020204" pitchFamily="34" charset="0"/>
              <a:ea typeface="微软雅黑" panose="020B0503020204020204" charset="-122"/>
              <a:cs typeface="+mn-cs"/>
            </a:endParaRPr>
          </a:p>
        </p:txBody>
      </p:sp>
      <p:sp>
        <p:nvSpPr>
          <p:cNvPr id="126" name="矩形 125"/>
          <p:cNvSpPr/>
          <p:nvPr/>
        </p:nvSpPr>
        <p:spPr>
          <a:xfrm>
            <a:off x="6701492" y="3011146"/>
            <a:ext cx="2236510"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rPr>
              <a:t>预算管理</a:t>
            </a:r>
            <a:endParaRPr kumimoji="0" lang="en-US" altLang="zh-CN" sz="4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vert="horz" lIns="90000" tIns="46800" rIns="90000" bIns="46800" rtlCol="0">
            <a:noAutofit/>
          </a:bodyPr>
          <a:lstStyle/>
          <a:p>
            <a:r>
              <a:rPr lang="zh-CN" altLang="en-US" sz="2800" spc="0">
                <a:latin typeface="+mn-ea"/>
                <a:ea typeface="+mn-ea"/>
              </a:rPr>
              <a:t>费控管理</a:t>
            </a:r>
            <a:r>
              <a:rPr lang="en-US" altLang="zh-CN" sz="2000" spc="0">
                <a:latin typeface="+mn-ea"/>
                <a:ea typeface="+mn-ea"/>
              </a:rPr>
              <a:t>——</a:t>
            </a:r>
            <a:r>
              <a:rPr lang="zh-CN" altLang="en-US" sz="2000" spc="0">
                <a:latin typeface="+mn-ea"/>
                <a:ea typeface="+mn-ea"/>
              </a:rPr>
              <a:t>功能框架图</a:t>
            </a:r>
            <a:endParaRPr lang="zh-CN" altLang="en-US" sz="2000" spc="0">
              <a:latin typeface="+mn-ea"/>
              <a:ea typeface="+mn-ea"/>
            </a:endParaRPr>
          </a:p>
        </p:txBody>
      </p:sp>
      <p:sp>
        <p:nvSpPr>
          <p:cNvPr id="8" name="圆角矩形 33"/>
          <p:cNvSpPr/>
          <p:nvPr/>
        </p:nvSpPr>
        <p:spPr>
          <a:xfrm>
            <a:off x="1548871" y="1268131"/>
            <a:ext cx="10235842" cy="770018"/>
          </a:xfrm>
          <a:prstGeom prst="roundRect">
            <a:avLst>
              <a:gd name="adj" fmla="val 8013"/>
            </a:avLst>
          </a:prstGeom>
          <a:gradFill>
            <a:gsLst>
              <a:gs pos="0">
                <a:srgbClr val="BBE0FF"/>
              </a:gs>
              <a:gs pos="91000">
                <a:srgbClr val="51A8FF"/>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a:solidFill>
                  <a:schemeClr val="bg1"/>
                </a:solidFill>
                <a:cs typeface="+mn-ea"/>
              </a:rPr>
              <a:t>  门户平台</a:t>
            </a:r>
            <a:endParaRPr lang="zh-CN" altLang="en-US" sz="1200" dirty="0">
              <a:solidFill>
                <a:schemeClr val="bg1"/>
              </a:solidFill>
              <a:cs typeface="+mn-ea"/>
            </a:endParaRPr>
          </a:p>
        </p:txBody>
      </p:sp>
      <p:sp>
        <p:nvSpPr>
          <p:cNvPr id="9" name="圆角矩形 188"/>
          <p:cNvSpPr/>
          <p:nvPr/>
        </p:nvSpPr>
        <p:spPr>
          <a:xfrm>
            <a:off x="2625880" y="1353371"/>
            <a:ext cx="1694341" cy="240852"/>
          </a:xfrm>
          <a:prstGeom prst="roundRect">
            <a:avLst/>
          </a:prstGeom>
          <a:solidFill>
            <a:schemeClr val="bg1"/>
          </a:solidFill>
          <a:ln w="12700">
            <a:solidFill>
              <a:srgbClr val="00B0F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200" b="0" i="0" dirty="0">
                <a:solidFill>
                  <a:srgbClr val="525252"/>
                </a:solidFill>
                <a:effectLst/>
                <a:latin typeface="微软雅黑" panose="020B0503020204020204" charset="-122"/>
                <a:ea typeface="微软雅黑" panose="020B0503020204020204" charset="-122"/>
              </a:rPr>
              <a:t>集团预算管理员</a:t>
            </a:r>
            <a:r>
              <a:rPr lang="zh-CN" altLang="en-US" sz="1200" dirty="0">
                <a:solidFill>
                  <a:schemeClr val="tx1">
                    <a:lumMod val="75000"/>
                    <a:lumOff val="25000"/>
                  </a:schemeClr>
                </a:solidFill>
                <a:latin typeface="微软雅黑" panose="020B0503020204020204" charset="-122"/>
                <a:ea typeface="微软雅黑" panose="020B0503020204020204" charset="-122"/>
              </a:rPr>
              <a:t>门户</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10" name="圆角矩形 189"/>
          <p:cNvSpPr/>
          <p:nvPr/>
        </p:nvSpPr>
        <p:spPr>
          <a:xfrm>
            <a:off x="2621453" y="1685196"/>
            <a:ext cx="1154186" cy="267714"/>
          </a:xfrm>
          <a:prstGeom prst="roundRect">
            <a:avLst/>
          </a:prstGeom>
          <a:solidFill>
            <a:schemeClr val="bg1"/>
          </a:solidFill>
          <a:ln w="12700">
            <a:solidFill>
              <a:srgbClr val="00B0F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200" b="0" i="0" dirty="0">
                <a:solidFill>
                  <a:srgbClr val="525252"/>
                </a:solidFill>
                <a:effectLst/>
                <a:latin typeface="微软雅黑" panose="020B0503020204020204" charset="-122"/>
                <a:ea typeface="微软雅黑" panose="020B0503020204020204" charset="-122"/>
              </a:rPr>
              <a:t>部门主管门户</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11" name="圆角矩形 190"/>
          <p:cNvSpPr/>
          <p:nvPr/>
        </p:nvSpPr>
        <p:spPr>
          <a:xfrm>
            <a:off x="3877937" y="1685196"/>
            <a:ext cx="1154186" cy="267714"/>
          </a:xfrm>
          <a:prstGeom prst="roundRect">
            <a:avLst/>
          </a:prstGeom>
          <a:solidFill>
            <a:schemeClr val="bg1"/>
          </a:solidFill>
          <a:ln w="12700">
            <a:solidFill>
              <a:srgbClr val="00B0F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200" b="0" i="0" dirty="0">
                <a:solidFill>
                  <a:srgbClr val="525252"/>
                </a:solidFill>
                <a:effectLst/>
                <a:latin typeface="微软雅黑" panose="020B0503020204020204" charset="-122"/>
                <a:ea typeface="微软雅黑" panose="020B0503020204020204" charset="-122"/>
              </a:rPr>
              <a:t>会计门户</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12" name="圆角矩形 191"/>
          <p:cNvSpPr/>
          <p:nvPr/>
        </p:nvSpPr>
        <p:spPr>
          <a:xfrm>
            <a:off x="5134420" y="1685196"/>
            <a:ext cx="1154186" cy="267714"/>
          </a:xfrm>
          <a:prstGeom prst="roundRect">
            <a:avLst/>
          </a:prstGeom>
          <a:solidFill>
            <a:schemeClr val="bg1"/>
          </a:solidFill>
          <a:ln w="12700">
            <a:solidFill>
              <a:srgbClr val="00B0F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200" dirty="0">
                <a:solidFill>
                  <a:srgbClr val="525252"/>
                </a:solidFill>
                <a:latin typeface="微软雅黑" panose="020B0503020204020204" charset="-122"/>
                <a:ea typeface="微软雅黑" panose="020B0503020204020204" charset="-122"/>
              </a:rPr>
              <a:t>出纳</a:t>
            </a:r>
            <a:r>
              <a:rPr lang="zh-CN" altLang="en-US" sz="1200" b="0" i="0" dirty="0">
                <a:solidFill>
                  <a:srgbClr val="525252"/>
                </a:solidFill>
                <a:effectLst/>
                <a:latin typeface="微软雅黑" panose="020B0503020204020204" charset="-122"/>
                <a:ea typeface="微软雅黑" panose="020B0503020204020204" charset="-122"/>
              </a:rPr>
              <a:t>门户</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13" name="圆角矩形 192"/>
          <p:cNvSpPr/>
          <p:nvPr/>
        </p:nvSpPr>
        <p:spPr>
          <a:xfrm>
            <a:off x="6390904" y="1685196"/>
            <a:ext cx="1154186" cy="267714"/>
          </a:xfrm>
          <a:prstGeom prst="roundRect">
            <a:avLst/>
          </a:prstGeom>
          <a:solidFill>
            <a:schemeClr val="bg1"/>
          </a:solidFill>
          <a:ln w="12700">
            <a:solidFill>
              <a:srgbClr val="00B0F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200" b="0" i="0" dirty="0">
                <a:solidFill>
                  <a:srgbClr val="525252"/>
                </a:solidFill>
                <a:effectLst/>
                <a:latin typeface="微软雅黑" panose="020B0503020204020204" charset="-122"/>
                <a:ea typeface="微软雅黑" panose="020B0503020204020204" charset="-122"/>
              </a:rPr>
              <a:t>财务经理门户 </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14" name="圆角矩形 193"/>
          <p:cNvSpPr/>
          <p:nvPr/>
        </p:nvSpPr>
        <p:spPr>
          <a:xfrm>
            <a:off x="7647386" y="1685196"/>
            <a:ext cx="1478301" cy="267713"/>
          </a:xfrm>
          <a:prstGeom prst="roundRect">
            <a:avLst/>
          </a:prstGeom>
          <a:solidFill>
            <a:schemeClr val="bg1"/>
          </a:solidFill>
          <a:ln w="12700">
            <a:solidFill>
              <a:srgbClr val="00B0F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200" b="0" i="0" dirty="0">
                <a:solidFill>
                  <a:srgbClr val="525252"/>
                </a:solidFill>
                <a:effectLst/>
                <a:latin typeface="微软雅黑" panose="020B0503020204020204" charset="-122"/>
                <a:ea typeface="微软雅黑" panose="020B0503020204020204" charset="-122"/>
              </a:rPr>
              <a:t>高管</a:t>
            </a:r>
            <a:r>
              <a:rPr lang="en-US" altLang="zh-CN" sz="1200" b="0" i="0" dirty="0">
                <a:solidFill>
                  <a:srgbClr val="525252"/>
                </a:solidFill>
                <a:effectLst/>
                <a:latin typeface="微软雅黑" panose="020B0503020204020204" charset="-122"/>
                <a:ea typeface="微软雅黑" panose="020B0503020204020204" charset="-122"/>
              </a:rPr>
              <a:t>/</a:t>
            </a:r>
            <a:r>
              <a:rPr lang="zh-CN" altLang="en-US" sz="1200" b="0" i="0" dirty="0">
                <a:solidFill>
                  <a:srgbClr val="525252"/>
                </a:solidFill>
                <a:effectLst/>
                <a:latin typeface="微软雅黑" panose="020B0503020204020204" charset="-122"/>
                <a:ea typeface="微软雅黑" panose="020B0503020204020204" charset="-122"/>
              </a:rPr>
              <a:t>财务总监门户</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15" name="圆角矩形 194"/>
          <p:cNvSpPr/>
          <p:nvPr/>
        </p:nvSpPr>
        <p:spPr>
          <a:xfrm>
            <a:off x="9247322" y="1685196"/>
            <a:ext cx="1154186" cy="267714"/>
          </a:xfrm>
          <a:prstGeom prst="roundRect">
            <a:avLst/>
          </a:prstGeom>
          <a:solidFill>
            <a:schemeClr val="bg1"/>
          </a:solidFill>
          <a:ln w="12700">
            <a:solidFill>
              <a:srgbClr val="00B0F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200" b="0" i="0" dirty="0">
                <a:solidFill>
                  <a:srgbClr val="525252"/>
                </a:solidFill>
                <a:effectLst/>
                <a:latin typeface="微软雅黑" panose="020B0503020204020204" charset="-122"/>
                <a:ea typeface="微软雅黑" panose="020B0503020204020204" charset="-122"/>
              </a:rPr>
              <a:t>普通员工门户</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16" name="文本框 53"/>
          <p:cNvSpPr txBox="1"/>
          <p:nvPr/>
        </p:nvSpPr>
        <p:spPr>
          <a:xfrm>
            <a:off x="422273" y="1477285"/>
            <a:ext cx="800219" cy="381195"/>
          </a:xfrm>
          <a:prstGeom prst="rect">
            <a:avLst/>
          </a:prstGeom>
          <a:noFill/>
        </p:spPr>
        <p:txBody>
          <a:bodyPr wrap="none" rtlCol="0">
            <a:spAutoFit/>
          </a:bodyPr>
          <a:lstStyle/>
          <a:p>
            <a:pPr algn="r">
              <a:lnSpc>
                <a:spcPct val="130000"/>
              </a:lnSpc>
            </a:pPr>
            <a:r>
              <a:rPr lang="zh-CN" altLang="en-US" sz="1600" b="1" dirty="0">
                <a:solidFill>
                  <a:schemeClr val="tx1">
                    <a:lumMod val="75000"/>
                    <a:lumOff val="25000"/>
                  </a:schemeClr>
                </a:solidFill>
                <a:latin typeface="微软雅黑" panose="020B0503020204020204" charset="-122"/>
                <a:ea typeface="微软雅黑" panose="020B0503020204020204" charset="-122"/>
              </a:rPr>
              <a:t>展示层</a:t>
            </a:r>
            <a:endParaRPr lang="zh-CN" altLang="en-US" sz="1600" b="1" dirty="0">
              <a:solidFill>
                <a:schemeClr val="tx1">
                  <a:lumMod val="75000"/>
                  <a:lumOff val="25000"/>
                </a:schemeClr>
              </a:solidFill>
              <a:latin typeface="微软雅黑" panose="020B0503020204020204" charset="-122"/>
              <a:ea typeface="微软雅黑" panose="020B0503020204020204" charset="-122"/>
            </a:endParaRPr>
          </a:p>
        </p:txBody>
      </p:sp>
      <p:sp>
        <p:nvSpPr>
          <p:cNvPr id="17" name="左大括号 16"/>
          <p:cNvSpPr/>
          <p:nvPr/>
        </p:nvSpPr>
        <p:spPr>
          <a:xfrm>
            <a:off x="1211745" y="1268131"/>
            <a:ext cx="145093" cy="770018"/>
          </a:xfrm>
          <a:prstGeom prst="leftBrace">
            <a:avLst/>
          </a:prstGeom>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18" name="圆角矩形 242"/>
          <p:cNvSpPr/>
          <p:nvPr/>
        </p:nvSpPr>
        <p:spPr>
          <a:xfrm>
            <a:off x="1548870" y="2665700"/>
            <a:ext cx="1226428" cy="1831326"/>
          </a:xfrm>
          <a:prstGeom prst="roundRect">
            <a:avLst>
              <a:gd name="adj" fmla="val 4490"/>
            </a:avLst>
          </a:prstGeom>
          <a:solidFill>
            <a:schemeClr val="bg1">
              <a:lumMod val="85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charset="-122"/>
              <a:ea typeface="微软雅黑" panose="020B0503020204020204" charset="-122"/>
            </a:endParaRPr>
          </a:p>
        </p:txBody>
      </p:sp>
      <p:sp>
        <p:nvSpPr>
          <p:cNvPr id="19" name="矩形 43"/>
          <p:cNvSpPr/>
          <p:nvPr/>
        </p:nvSpPr>
        <p:spPr>
          <a:xfrm>
            <a:off x="1678856" y="3178400"/>
            <a:ext cx="973754" cy="259040"/>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预算维度</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20" name="矩形 44"/>
          <p:cNvSpPr/>
          <p:nvPr/>
        </p:nvSpPr>
        <p:spPr>
          <a:xfrm>
            <a:off x="1678856" y="3507368"/>
            <a:ext cx="973754" cy="259040"/>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项目档案</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21" name="矩形 45"/>
          <p:cNvSpPr/>
          <p:nvPr/>
        </p:nvSpPr>
        <p:spPr>
          <a:xfrm>
            <a:off x="1678856" y="3836335"/>
            <a:ext cx="973754" cy="259040"/>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城市信息</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22" name="矩形 64"/>
          <p:cNvSpPr/>
          <p:nvPr/>
        </p:nvSpPr>
        <p:spPr>
          <a:xfrm>
            <a:off x="1678856" y="2849431"/>
            <a:ext cx="973754" cy="259040"/>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费用类型</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23" name="矩形 81"/>
          <p:cNvSpPr/>
          <p:nvPr/>
        </p:nvSpPr>
        <p:spPr>
          <a:xfrm>
            <a:off x="1678856" y="4165302"/>
            <a:ext cx="973754" cy="259040"/>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币种信息</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24" name="矩形 67"/>
          <p:cNvSpPr/>
          <p:nvPr/>
        </p:nvSpPr>
        <p:spPr>
          <a:xfrm>
            <a:off x="1678857" y="2515284"/>
            <a:ext cx="973754" cy="259040"/>
          </a:xfrm>
          <a:prstGeom prst="roundRect">
            <a:avLst/>
          </a:prstGeom>
          <a:gradFill>
            <a:gsLst>
              <a:gs pos="0">
                <a:srgbClr val="90C9FC"/>
              </a:gs>
              <a:gs pos="91000">
                <a:srgbClr val="1B8BFF"/>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200" dirty="0">
                <a:solidFill>
                  <a:schemeClr val="bg1"/>
                </a:solidFill>
                <a:cs typeface="+mn-ea"/>
              </a:rPr>
              <a:t>基础数据</a:t>
            </a:r>
            <a:endParaRPr lang="zh-CN" altLang="en-US" sz="1200" dirty="0">
              <a:solidFill>
                <a:schemeClr val="bg1"/>
              </a:solidFill>
              <a:cs typeface="+mn-ea"/>
            </a:endParaRPr>
          </a:p>
        </p:txBody>
      </p:sp>
      <p:sp>
        <p:nvSpPr>
          <p:cNvPr id="25" name="圆角矩形 222"/>
          <p:cNvSpPr/>
          <p:nvPr/>
        </p:nvSpPr>
        <p:spPr>
          <a:xfrm>
            <a:off x="2841433" y="2656132"/>
            <a:ext cx="2142151" cy="1831326"/>
          </a:xfrm>
          <a:prstGeom prst="roundRect">
            <a:avLst>
              <a:gd name="adj" fmla="val 3960"/>
            </a:avLst>
          </a:prstGeom>
          <a:solidFill>
            <a:schemeClr val="bg1">
              <a:lumMod val="85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charset="-122"/>
              <a:ea typeface="微软雅黑" panose="020B0503020204020204" charset="-122"/>
            </a:endParaRPr>
          </a:p>
        </p:txBody>
      </p:sp>
      <p:sp>
        <p:nvSpPr>
          <p:cNvPr id="26" name="矩形 69"/>
          <p:cNvSpPr/>
          <p:nvPr/>
        </p:nvSpPr>
        <p:spPr>
          <a:xfrm>
            <a:off x="2979939" y="2505716"/>
            <a:ext cx="1879698" cy="259040"/>
          </a:xfrm>
          <a:prstGeom prst="roundRect">
            <a:avLst/>
          </a:prstGeom>
          <a:gradFill>
            <a:gsLst>
              <a:gs pos="0">
                <a:srgbClr val="90C9FC"/>
              </a:gs>
              <a:gs pos="91000">
                <a:srgbClr val="1B8BFF"/>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200" dirty="0">
                <a:solidFill>
                  <a:schemeClr val="bg1"/>
                </a:solidFill>
                <a:cs typeface="+mn-ea"/>
              </a:rPr>
              <a:t>预算业务</a:t>
            </a:r>
            <a:endParaRPr lang="zh-CN" altLang="en-US" sz="1200" dirty="0">
              <a:solidFill>
                <a:schemeClr val="bg1"/>
              </a:solidFill>
              <a:cs typeface="+mn-ea"/>
            </a:endParaRPr>
          </a:p>
        </p:txBody>
      </p:sp>
      <p:grpSp>
        <p:nvGrpSpPr>
          <p:cNvPr id="27" name="组合 26"/>
          <p:cNvGrpSpPr/>
          <p:nvPr/>
        </p:nvGrpSpPr>
        <p:grpSpPr>
          <a:xfrm>
            <a:off x="2912329" y="2837498"/>
            <a:ext cx="1992794" cy="1247815"/>
            <a:chOff x="6115713" y="2232351"/>
            <a:chExt cx="2271516" cy="1401504"/>
          </a:xfrm>
          <a:solidFill>
            <a:schemeClr val="bg1">
              <a:lumMod val="85000"/>
            </a:schemeClr>
          </a:solidFill>
        </p:grpSpPr>
        <p:sp>
          <p:nvSpPr>
            <p:cNvPr id="28" name="矩形 84"/>
            <p:cNvSpPr/>
            <p:nvPr/>
          </p:nvSpPr>
          <p:spPr>
            <a:xfrm>
              <a:off x="6115713" y="2602833"/>
              <a:ext cx="1092592" cy="290945"/>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预算编制</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29" name="矩形 85"/>
            <p:cNvSpPr/>
            <p:nvPr/>
          </p:nvSpPr>
          <p:spPr>
            <a:xfrm>
              <a:off x="6115713" y="2972872"/>
              <a:ext cx="1092592" cy="290945"/>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预算审批</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30" name="矩形 86"/>
            <p:cNvSpPr/>
            <p:nvPr/>
          </p:nvSpPr>
          <p:spPr>
            <a:xfrm>
              <a:off x="6115713" y="3342910"/>
              <a:ext cx="1092592" cy="290945"/>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预算释放</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31" name="矩形 87"/>
            <p:cNvSpPr/>
            <p:nvPr/>
          </p:nvSpPr>
          <p:spPr>
            <a:xfrm>
              <a:off x="7294637" y="2983812"/>
              <a:ext cx="1092592" cy="290945"/>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预警监控</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32" name="矩形 90"/>
            <p:cNvSpPr/>
            <p:nvPr/>
          </p:nvSpPr>
          <p:spPr>
            <a:xfrm>
              <a:off x="6115713" y="2232794"/>
              <a:ext cx="1092592" cy="290945"/>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预算方案</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33" name="矩形 91"/>
            <p:cNvSpPr/>
            <p:nvPr/>
          </p:nvSpPr>
          <p:spPr>
            <a:xfrm>
              <a:off x="7294637" y="2614504"/>
              <a:ext cx="1092592" cy="290945"/>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预算结转</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34" name="矩形 92"/>
            <p:cNvSpPr/>
            <p:nvPr/>
          </p:nvSpPr>
          <p:spPr>
            <a:xfrm>
              <a:off x="7294637" y="2232351"/>
              <a:ext cx="1092592" cy="290945"/>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预算调整</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grpSp>
      <p:sp>
        <p:nvSpPr>
          <p:cNvPr id="35" name="圆角矩形 215"/>
          <p:cNvSpPr/>
          <p:nvPr/>
        </p:nvSpPr>
        <p:spPr>
          <a:xfrm>
            <a:off x="7904613" y="3648225"/>
            <a:ext cx="2252513" cy="830171"/>
          </a:xfrm>
          <a:prstGeom prst="roundRect">
            <a:avLst>
              <a:gd name="adj" fmla="val 5824"/>
            </a:avLst>
          </a:prstGeom>
          <a:solidFill>
            <a:schemeClr val="bg1">
              <a:lumMod val="85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charset="-122"/>
              <a:ea typeface="微软雅黑" panose="020B0503020204020204" charset="-122"/>
            </a:endParaRPr>
          </a:p>
        </p:txBody>
      </p:sp>
      <p:sp>
        <p:nvSpPr>
          <p:cNvPr id="36" name="矩形 94"/>
          <p:cNvSpPr/>
          <p:nvPr/>
        </p:nvSpPr>
        <p:spPr>
          <a:xfrm>
            <a:off x="8111820" y="4114255"/>
            <a:ext cx="862160" cy="259040"/>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差旅订票</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37" name="矩形 95"/>
          <p:cNvSpPr/>
          <p:nvPr/>
        </p:nvSpPr>
        <p:spPr>
          <a:xfrm>
            <a:off x="9076545" y="4110246"/>
            <a:ext cx="862160" cy="259040"/>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差旅报销</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38" name="矩形 97"/>
          <p:cNvSpPr/>
          <p:nvPr/>
        </p:nvSpPr>
        <p:spPr>
          <a:xfrm>
            <a:off x="9076545" y="3771344"/>
            <a:ext cx="862160" cy="259040"/>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出差申请</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39" name="矩形 98"/>
          <p:cNvSpPr/>
          <p:nvPr/>
        </p:nvSpPr>
        <p:spPr>
          <a:xfrm>
            <a:off x="8111512" y="3762017"/>
            <a:ext cx="862160" cy="259040"/>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差标差补</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40" name="圆角矩形 208"/>
          <p:cNvSpPr/>
          <p:nvPr/>
        </p:nvSpPr>
        <p:spPr>
          <a:xfrm>
            <a:off x="7968610" y="2669916"/>
            <a:ext cx="1255802" cy="830171"/>
          </a:xfrm>
          <a:prstGeom prst="roundRect">
            <a:avLst>
              <a:gd name="adj" fmla="val 6640"/>
            </a:avLst>
          </a:prstGeom>
          <a:solidFill>
            <a:schemeClr val="bg1">
              <a:lumMod val="85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charset="-122"/>
              <a:ea typeface="微软雅黑" panose="020B0503020204020204" charset="-122"/>
            </a:endParaRPr>
          </a:p>
        </p:txBody>
      </p:sp>
      <p:sp>
        <p:nvSpPr>
          <p:cNvPr id="41" name="矩形 71"/>
          <p:cNvSpPr/>
          <p:nvPr/>
        </p:nvSpPr>
        <p:spPr>
          <a:xfrm>
            <a:off x="8067126" y="2504552"/>
            <a:ext cx="1103609" cy="259040"/>
          </a:xfrm>
          <a:prstGeom prst="roundRect">
            <a:avLst/>
          </a:prstGeom>
          <a:solidFill>
            <a:srgbClr val="00B050"/>
          </a:solidFill>
          <a:ln w="3175">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100" b="1" dirty="0">
                <a:solidFill>
                  <a:schemeClr val="bg1"/>
                </a:solidFill>
                <a:latin typeface="微软雅黑" panose="020B0503020204020204" charset="-122"/>
                <a:ea typeface="微软雅黑" panose="020B0503020204020204" charset="-122"/>
              </a:rPr>
              <a:t>银企直联</a:t>
            </a:r>
            <a:endParaRPr lang="zh-CN" altLang="en-US" sz="1100" b="1" dirty="0">
              <a:solidFill>
                <a:schemeClr val="bg1"/>
              </a:solidFill>
              <a:latin typeface="微软雅黑" panose="020B0503020204020204" charset="-122"/>
              <a:ea typeface="微软雅黑" panose="020B0503020204020204" charset="-122"/>
            </a:endParaRPr>
          </a:p>
        </p:txBody>
      </p:sp>
      <p:sp>
        <p:nvSpPr>
          <p:cNvPr id="42" name="矩形 99"/>
          <p:cNvSpPr/>
          <p:nvPr/>
        </p:nvSpPr>
        <p:spPr>
          <a:xfrm>
            <a:off x="8076484" y="3188606"/>
            <a:ext cx="1084426" cy="259040"/>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银企支付</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43" name="矩形 102"/>
          <p:cNvSpPr/>
          <p:nvPr/>
        </p:nvSpPr>
        <p:spPr>
          <a:xfrm>
            <a:off x="8076484" y="2859146"/>
            <a:ext cx="1084426" cy="259040"/>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集成付款数据</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44" name="文本框 52"/>
          <p:cNvSpPr txBox="1"/>
          <p:nvPr/>
        </p:nvSpPr>
        <p:spPr>
          <a:xfrm>
            <a:off x="422273" y="3374402"/>
            <a:ext cx="800219" cy="381195"/>
          </a:xfrm>
          <a:prstGeom prst="rect">
            <a:avLst/>
          </a:prstGeom>
          <a:noFill/>
        </p:spPr>
        <p:txBody>
          <a:bodyPr wrap="none" rtlCol="0">
            <a:spAutoFit/>
          </a:bodyPr>
          <a:lstStyle/>
          <a:p>
            <a:pPr algn="r">
              <a:lnSpc>
                <a:spcPct val="130000"/>
              </a:lnSpc>
            </a:pPr>
            <a:r>
              <a:rPr lang="zh-CN" altLang="en-US" sz="1600" b="1" dirty="0">
                <a:solidFill>
                  <a:schemeClr val="tx1">
                    <a:lumMod val="75000"/>
                    <a:lumOff val="25000"/>
                  </a:schemeClr>
                </a:solidFill>
                <a:latin typeface="微软雅黑" panose="020B0503020204020204" charset="-122"/>
                <a:ea typeface="微软雅黑" panose="020B0503020204020204" charset="-122"/>
              </a:rPr>
              <a:t>应用层</a:t>
            </a:r>
            <a:endParaRPr lang="zh-CN" altLang="en-US" sz="1600" b="1" dirty="0">
              <a:solidFill>
                <a:schemeClr val="tx1">
                  <a:lumMod val="75000"/>
                  <a:lumOff val="25000"/>
                </a:schemeClr>
              </a:solidFill>
              <a:latin typeface="微软雅黑" panose="020B0503020204020204" charset="-122"/>
              <a:ea typeface="微软雅黑" panose="020B0503020204020204" charset="-122"/>
            </a:endParaRPr>
          </a:p>
        </p:txBody>
      </p:sp>
      <p:sp>
        <p:nvSpPr>
          <p:cNvPr id="45" name="左大括号 44"/>
          <p:cNvSpPr/>
          <p:nvPr/>
        </p:nvSpPr>
        <p:spPr>
          <a:xfrm>
            <a:off x="1211745" y="2618831"/>
            <a:ext cx="145093" cy="1862852"/>
          </a:xfrm>
          <a:prstGeom prst="leftBrace">
            <a:avLst/>
          </a:prstGeom>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46" name="圆角矩形 171"/>
          <p:cNvSpPr/>
          <p:nvPr/>
        </p:nvSpPr>
        <p:spPr>
          <a:xfrm>
            <a:off x="1548869" y="5602305"/>
            <a:ext cx="10235890" cy="366285"/>
          </a:xfrm>
          <a:prstGeom prst="roundRect">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rgbClr val="0070C0"/>
                </a:solidFill>
                <a:latin typeface="微软雅黑" panose="020B0503020204020204" charset="-122"/>
                <a:ea typeface="微软雅黑" panose="020B0503020204020204" charset="-122"/>
              </a:rPr>
              <a:t>中间件（</a:t>
            </a:r>
            <a:r>
              <a:rPr lang="en-US" altLang="zh-CN" sz="1400" b="1" dirty="0">
                <a:solidFill>
                  <a:srgbClr val="0070C0"/>
                </a:solidFill>
                <a:latin typeface="微软雅黑" panose="020B0503020204020204" charset="-122"/>
                <a:ea typeface="微软雅黑" panose="020B0503020204020204" charset="-122"/>
              </a:rPr>
              <a:t>WebSphere</a:t>
            </a:r>
            <a:r>
              <a:rPr lang="zh-CN" altLang="en-US" sz="1400" b="1" dirty="0">
                <a:solidFill>
                  <a:srgbClr val="0070C0"/>
                </a:solidFill>
                <a:latin typeface="微软雅黑" panose="020B0503020204020204" charset="-122"/>
                <a:ea typeface="微软雅黑" panose="020B0503020204020204" charset="-122"/>
              </a:rPr>
              <a:t>、</a:t>
            </a:r>
            <a:r>
              <a:rPr lang="en-US" altLang="zh-CN" sz="1400" b="1" dirty="0">
                <a:solidFill>
                  <a:srgbClr val="0070C0"/>
                </a:solidFill>
                <a:latin typeface="微软雅黑" panose="020B0503020204020204" charset="-122"/>
                <a:ea typeface="微软雅黑" panose="020B0503020204020204" charset="-122"/>
              </a:rPr>
              <a:t>WebLogic</a:t>
            </a:r>
            <a:r>
              <a:rPr lang="zh-CN" altLang="en-US" sz="1400" b="1" dirty="0">
                <a:solidFill>
                  <a:srgbClr val="0070C0"/>
                </a:solidFill>
                <a:latin typeface="微软雅黑" panose="020B0503020204020204" charset="-122"/>
                <a:ea typeface="微软雅黑" panose="020B0503020204020204" charset="-122"/>
              </a:rPr>
              <a:t>、</a:t>
            </a:r>
            <a:r>
              <a:rPr lang="en-US" altLang="zh-CN" sz="1400" b="1" dirty="0">
                <a:solidFill>
                  <a:srgbClr val="0070C0"/>
                </a:solidFill>
                <a:latin typeface="微软雅黑" panose="020B0503020204020204" charset="-122"/>
                <a:ea typeface="微软雅黑" panose="020B0503020204020204" charset="-122"/>
              </a:rPr>
              <a:t>Tomcat</a:t>
            </a:r>
            <a:r>
              <a:rPr lang="zh-CN" altLang="en-US" sz="1400" b="1" dirty="0">
                <a:solidFill>
                  <a:srgbClr val="0070C0"/>
                </a:solidFill>
                <a:latin typeface="微软雅黑" panose="020B0503020204020204" charset="-122"/>
                <a:ea typeface="微软雅黑" panose="020B0503020204020204" charset="-122"/>
              </a:rPr>
              <a:t>等）</a:t>
            </a:r>
            <a:endParaRPr lang="zh-CN" altLang="en-US" sz="1400" b="1" dirty="0">
              <a:solidFill>
                <a:srgbClr val="0070C0"/>
              </a:solidFill>
              <a:latin typeface="微软雅黑" panose="020B0503020204020204" charset="-122"/>
              <a:ea typeface="微软雅黑" panose="020B0503020204020204" charset="-122"/>
            </a:endParaRPr>
          </a:p>
        </p:txBody>
      </p:sp>
      <p:sp>
        <p:nvSpPr>
          <p:cNvPr id="47" name="圆角矩形 33"/>
          <p:cNvSpPr/>
          <p:nvPr/>
        </p:nvSpPr>
        <p:spPr>
          <a:xfrm>
            <a:off x="1548871" y="4663389"/>
            <a:ext cx="10235890" cy="365762"/>
          </a:xfrm>
          <a:prstGeom prst="roundRect">
            <a:avLst>
              <a:gd name="adj" fmla="val 13486"/>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r>
              <a:rPr lang="zh-CN" altLang="en-US" sz="1200" dirty="0">
                <a:solidFill>
                  <a:schemeClr val="bg1"/>
                </a:solidFill>
                <a:cs typeface="+mn-ea"/>
              </a:rPr>
              <a:t>  引擎组件</a:t>
            </a:r>
            <a:endParaRPr lang="zh-CN" altLang="en-US" sz="1200" dirty="0">
              <a:solidFill>
                <a:schemeClr val="bg1"/>
              </a:solidFill>
              <a:cs typeface="+mn-ea"/>
            </a:endParaRPr>
          </a:p>
        </p:txBody>
      </p:sp>
      <p:sp>
        <p:nvSpPr>
          <p:cNvPr id="48" name="圆角矩形 34"/>
          <p:cNvSpPr/>
          <p:nvPr/>
        </p:nvSpPr>
        <p:spPr>
          <a:xfrm>
            <a:off x="2621454" y="4717648"/>
            <a:ext cx="1246880" cy="257241"/>
          </a:xfrm>
          <a:prstGeom prst="roundRect">
            <a:avLst/>
          </a:prstGeom>
          <a:solidFill>
            <a:schemeClr val="bg1"/>
          </a:solidFill>
          <a:ln w="31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algn="ctr">
              <a:defRPr/>
            </a:pPr>
            <a:r>
              <a:rPr lang="zh-CN" altLang="en-US" sz="1200" dirty="0">
                <a:solidFill>
                  <a:schemeClr val="tx1">
                    <a:lumMod val="75000"/>
                    <a:lumOff val="25000"/>
                  </a:schemeClr>
                </a:solidFill>
                <a:latin typeface="微软雅黑" panose="020B0503020204020204" charset="-122"/>
                <a:ea typeface="微软雅黑" panose="020B0503020204020204" charset="-122"/>
              </a:rPr>
              <a:t>组织模型</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49" name="圆角矩形 35"/>
          <p:cNvSpPr/>
          <p:nvPr/>
        </p:nvSpPr>
        <p:spPr>
          <a:xfrm>
            <a:off x="4110107" y="4717648"/>
            <a:ext cx="1246880" cy="257241"/>
          </a:xfrm>
          <a:prstGeom prst="roundRect">
            <a:avLst/>
          </a:prstGeom>
          <a:solidFill>
            <a:schemeClr val="bg1"/>
          </a:solidFill>
          <a:ln w="31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algn="ctr">
              <a:defRPr/>
            </a:pPr>
            <a:r>
              <a:rPr lang="zh-CN" altLang="en-US" sz="1200" dirty="0">
                <a:solidFill>
                  <a:schemeClr val="tx1">
                    <a:lumMod val="75000"/>
                    <a:lumOff val="25000"/>
                  </a:schemeClr>
                </a:solidFill>
                <a:latin typeface="微软雅黑" panose="020B0503020204020204" charset="-122"/>
                <a:ea typeface="微软雅黑" panose="020B0503020204020204" charset="-122"/>
              </a:rPr>
              <a:t>权限体系</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50" name="圆角矩形 36"/>
          <p:cNvSpPr/>
          <p:nvPr/>
        </p:nvSpPr>
        <p:spPr>
          <a:xfrm>
            <a:off x="5598758" y="4717648"/>
            <a:ext cx="1248353" cy="257241"/>
          </a:xfrm>
          <a:prstGeom prst="roundRect">
            <a:avLst/>
          </a:prstGeom>
          <a:solidFill>
            <a:schemeClr val="bg1"/>
          </a:solidFill>
          <a:ln w="31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algn="ctr">
              <a:defRPr/>
            </a:pPr>
            <a:r>
              <a:rPr lang="zh-CN" altLang="en-US" sz="1200" dirty="0">
                <a:solidFill>
                  <a:schemeClr val="tx1">
                    <a:lumMod val="75000"/>
                    <a:lumOff val="25000"/>
                  </a:schemeClr>
                </a:solidFill>
                <a:latin typeface="微软雅黑" panose="020B0503020204020204" charset="-122"/>
                <a:ea typeface="微软雅黑" panose="020B0503020204020204" charset="-122"/>
              </a:rPr>
              <a:t>流程引擎</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51" name="圆角矩形 37"/>
          <p:cNvSpPr/>
          <p:nvPr/>
        </p:nvSpPr>
        <p:spPr>
          <a:xfrm>
            <a:off x="7088884" y="4717648"/>
            <a:ext cx="1246880" cy="257241"/>
          </a:xfrm>
          <a:prstGeom prst="roundRect">
            <a:avLst/>
          </a:prstGeom>
          <a:solidFill>
            <a:schemeClr val="bg1"/>
          </a:solidFill>
          <a:ln w="31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algn="ctr">
              <a:defRPr/>
            </a:pPr>
            <a:r>
              <a:rPr lang="zh-CN" altLang="en-US" sz="1200" dirty="0">
                <a:solidFill>
                  <a:schemeClr val="tx1">
                    <a:lumMod val="75000"/>
                    <a:lumOff val="25000"/>
                  </a:schemeClr>
                </a:solidFill>
                <a:latin typeface="微软雅黑" panose="020B0503020204020204" charset="-122"/>
                <a:ea typeface="微软雅黑" panose="020B0503020204020204" charset="-122"/>
              </a:rPr>
              <a:t>绩效体系</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52" name="圆角矩形 38"/>
          <p:cNvSpPr/>
          <p:nvPr/>
        </p:nvSpPr>
        <p:spPr>
          <a:xfrm>
            <a:off x="8577535" y="4717648"/>
            <a:ext cx="1246880" cy="257241"/>
          </a:xfrm>
          <a:prstGeom prst="roundRect">
            <a:avLst/>
          </a:prstGeom>
          <a:solidFill>
            <a:schemeClr val="bg1"/>
          </a:solidFill>
          <a:ln w="31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algn="ctr">
              <a:defRPr/>
            </a:pPr>
            <a:r>
              <a:rPr lang="zh-CN" altLang="en-US" sz="1200" dirty="0">
                <a:solidFill>
                  <a:schemeClr val="tx1">
                    <a:lumMod val="75000"/>
                    <a:lumOff val="25000"/>
                  </a:schemeClr>
                </a:solidFill>
                <a:latin typeface="微软雅黑" panose="020B0503020204020204" charset="-122"/>
                <a:ea typeface="微软雅黑" panose="020B0503020204020204" charset="-122"/>
              </a:rPr>
              <a:t>报表引擎</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53" name="圆角矩形 39"/>
          <p:cNvSpPr/>
          <p:nvPr/>
        </p:nvSpPr>
        <p:spPr>
          <a:xfrm>
            <a:off x="10066185" y="4717648"/>
            <a:ext cx="1248353" cy="257241"/>
          </a:xfrm>
          <a:prstGeom prst="roundRect">
            <a:avLst/>
          </a:prstGeom>
          <a:solidFill>
            <a:schemeClr val="bg1"/>
          </a:solidFill>
          <a:ln w="31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algn="ctr">
              <a:defRPr/>
            </a:pPr>
            <a:r>
              <a:rPr lang="zh-CN" altLang="en-US" sz="1200" dirty="0">
                <a:solidFill>
                  <a:schemeClr val="tx1">
                    <a:lumMod val="75000"/>
                    <a:lumOff val="25000"/>
                  </a:schemeClr>
                </a:solidFill>
                <a:latin typeface="微软雅黑" panose="020B0503020204020204" charset="-122"/>
                <a:ea typeface="微软雅黑" panose="020B0503020204020204" charset="-122"/>
              </a:rPr>
              <a:t>接口服务</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54" name="圆角矩形 40"/>
          <p:cNvSpPr/>
          <p:nvPr/>
        </p:nvSpPr>
        <p:spPr>
          <a:xfrm>
            <a:off x="1550270" y="5120124"/>
            <a:ext cx="10234443" cy="391208"/>
          </a:xfrm>
          <a:prstGeom prst="roundRect">
            <a:avLst>
              <a:gd name="adj" fmla="val 11463"/>
            </a:avLst>
          </a:prstGeom>
          <a:solidFill>
            <a:srgbClr val="0090EF"/>
          </a:solidFill>
          <a:ln>
            <a:solidFill>
              <a:srgbClr val="0090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1200" dirty="0">
                <a:solidFill>
                  <a:schemeClr val="bg1"/>
                </a:solidFill>
              </a:rPr>
              <a:t>  支撑平台</a:t>
            </a:r>
            <a:endParaRPr kumimoji="1" lang="zh-CN" altLang="en-US" sz="1200" dirty="0">
              <a:solidFill>
                <a:schemeClr val="bg1"/>
              </a:solidFill>
            </a:endParaRPr>
          </a:p>
        </p:txBody>
      </p:sp>
      <p:sp>
        <p:nvSpPr>
          <p:cNvPr id="55" name="圆角矩形 41"/>
          <p:cNvSpPr/>
          <p:nvPr/>
        </p:nvSpPr>
        <p:spPr>
          <a:xfrm>
            <a:off x="2621452" y="5186005"/>
            <a:ext cx="8611340" cy="232813"/>
          </a:xfrm>
          <a:prstGeom prst="round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0"/>
          <a:lstStyle/>
          <a:p>
            <a:pPr algn="ctr">
              <a:defRPr/>
            </a:pPr>
            <a:r>
              <a:rPr lang="zh-CN" altLang="en-US" sz="1200" dirty="0">
                <a:solidFill>
                  <a:schemeClr val="tx1">
                    <a:lumMod val="75000"/>
                    <a:lumOff val="25000"/>
                  </a:schemeClr>
                </a:solidFill>
                <a:latin typeface="微软雅黑" panose="020B0503020204020204" charset="-122"/>
                <a:ea typeface="微软雅黑" panose="020B0503020204020204" charset="-122"/>
              </a:rPr>
              <a:t>协同管理平台（</a:t>
            </a:r>
            <a:r>
              <a:rPr lang="en-US" altLang="zh-CN" sz="1200" dirty="0">
                <a:solidFill>
                  <a:schemeClr val="tx1">
                    <a:lumMod val="75000"/>
                    <a:lumOff val="25000"/>
                  </a:schemeClr>
                </a:solidFill>
                <a:latin typeface="微软雅黑" panose="020B0503020204020204" charset="-122"/>
                <a:ea typeface="微软雅黑" panose="020B0503020204020204" charset="-122"/>
              </a:rPr>
              <a:t>COP</a:t>
            </a:r>
            <a:r>
              <a:rPr lang="zh-CN" altLang="en-US" sz="1200" dirty="0">
                <a:solidFill>
                  <a:schemeClr val="tx1">
                    <a:lumMod val="75000"/>
                    <a:lumOff val="25000"/>
                  </a:schemeClr>
                </a:solidFill>
                <a:latin typeface="微软雅黑" panose="020B0503020204020204" charset="-122"/>
                <a:ea typeface="微软雅黑" panose="020B0503020204020204" charset="-122"/>
              </a:rPr>
              <a:t>）</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56" name="文本框 51"/>
          <p:cNvSpPr txBox="1"/>
          <p:nvPr/>
        </p:nvSpPr>
        <p:spPr>
          <a:xfrm>
            <a:off x="217089" y="5141805"/>
            <a:ext cx="1005403" cy="381195"/>
          </a:xfrm>
          <a:prstGeom prst="rect">
            <a:avLst/>
          </a:prstGeom>
          <a:noFill/>
        </p:spPr>
        <p:txBody>
          <a:bodyPr wrap="none" rtlCol="0">
            <a:spAutoFit/>
          </a:bodyPr>
          <a:lstStyle/>
          <a:p>
            <a:pPr algn="r">
              <a:lnSpc>
                <a:spcPct val="130000"/>
              </a:lnSpc>
            </a:pPr>
            <a:r>
              <a:rPr lang="zh-CN" altLang="en-US" sz="1600" b="1" dirty="0">
                <a:solidFill>
                  <a:schemeClr val="tx1">
                    <a:lumMod val="75000"/>
                    <a:lumOff val="25000"/>
                  </a:schemeClr>
                </a:solidFill>
                <a:latin typeface="微软雅黑" panose="020B0503020204020204" charset="-122"/>
                <a:ea typeface="微软雅黑" panose="020B0503020204020204" charset="-122"/>
              </a:rPr>
              <a:t>系统支撑</a:t>
            </a:r>
            <a:endParaRPr lang="zh-CN" altLang="en-US" sz="1600" b="1" dirty="0">
              <a:solidFill>
                <a:schemeClr val="tx1">
                  <a:lumMod val="75000"/>
                  <a:lumOff val="25000"/>
                </a:schemeClr>
              </a:solidFill>
              <a:latin typeface="微软雅黑" panose="020B0503020204020204" charset="-122"/>
              <a:ea typeface="微软雅黑" panose="020B0503020204020204" charset="-122"/>
            </a:endParaRPr>
          </a:p>
        </p:txBody>
      </p:sp>
      <p:sp>
        <p:nvSpPr>
          <p:cNvPr id="57" name="左大括号 56"/>
          <p:cNvSpPr/>
          <p:nvPr/>
        </p:nvSpPr>
        <p:spPr>
          <a:xfrm>
            <a:off x="1211745" y="4678811"/>
            <a:ext cx="145093" cy="1277699"/>
          </a:xfrm>
          <a:prstGeom prst="leftBrace">
            <a:avLst/>
          </a:prstGeom>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58" name="圆角矩形 254"/>
          <p:cNvSpPr/>
          <p:nvPr/>
        </p:nvSpPr>
        <p:spPr>
          <a:xfrm>
            <a:off x="1548869" y="6135921"/>
            <a:ext cx="10235891" cy="313469"/>
          </a:xfrm>
          <a:prstGeom prst="roundRect">
            <a:avLst/>
          </a:prstGeom>
          <a:solidFill>
            <a:srgbClr val="1623A2"/>
          </a:solidFill>
          <a:ln>
            <a:solidFill>
              <a:srgbClr val="1623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solidFill>
                  <a:schemeClr val="bg1"/>
                </a:solidFill>
              </a:rPr>
              <a:t>网络基础设施、计算机及存储设施</a:t>
            </a:r>
            <a:endParaRPr kumimoji="1" lang="zh-CN" altLang="en-US" sz="1400" dirty="0">
              <a:solidFill>
                <a:schemeClr val="bg1"/>
              </a:solidFill>
            </a:endParaRPr>
          </a:p>
        </p:txBody>
      </p:sp>
      <p:sp>
        <p:nvSpPr>
          <p:cNvPr id="59" name="文本框 50"/>
          <p:cNvSpPr txBox="1"/>
          <p:nvPr/>
        </p:nvSpPr>
        <p:spPr>
          <a:xfrm>
            <a:off x="217089" y="6098193"/>
            <a:ext cx="1005403" cy="381195"/>
          </a:xfrm>
          <a:prstGeom prst="rect">
            <a:avLst/>
          </a:prstGeom>
          <a:noFill/>
        </p:spPr>
        <p:txBody>
          <a:bodyPr wrap="none" rtlCol="0">
            <a:spAutoFit/>
          </a:bodyPr>
          <a:lstStyle/>
          <a:p>
            <a:pPr algn="r">
              <a:lnSpc>
                <a:spcPct val="130000"/>
              </a:lnSpc>
            </a:pPr>
            <a:r>
              <a:rPr lang="zh-CN" altLang="en-US" sz="1600" b="1" dirty="0">
                <a:solidFill>
                  <a:schemeClr val="tx1">
                    <a:lumMod val="75000"/>
                    <a:lumOff val="25000"/>
                  </a:schemeClr>
                </a:solidFill>
                <a:latin typeface="微软雅黑" panose="020B0503020204020204" charset="-122"/>
                <a:ea typeface="微软雅黑" panose="020B0503020204020204" charset="-122"/>
              </a:rPr>
              <a:t>基础环境</a:t>
            </a:r>
            <a:endParaRPr lang="zh-CN" altLang="en-US" sz="1600" b="1" dirty="0">
              <a:solidFill>
                <a:schemeClr val="tx1">
                  <a:lumMod val="75000"/>
                  <a:lumOff val="25000"/>
                </a:schemeClr>
              </a:solidFill>
              <a:latin typeface="微软雅黑" panose="020B0503020204020204" charset="-122"/>
              <a:ea typeface="微软雅黑" panose="020B0503020204020204" charset="-122"/>
            </a:endParaRPr>
          </a:p>
        </p:txBody>
      </p:sp>
      <p:sp>
        <p:nvSpPr>
          <p:cNvPr id="60" name="左大括号 59"/>
          <p:cNvSpPr/>
          <p:nvPr/>
        </p:nvSpPr>
        <p:spPr>
          <a:xfrm>
            <a:off x="1211745" y="6148731"/>
            <a:ext cx="145093" cy="293937"/>
          </a:xfrm>
          <a:prstGeom prst="leftBrace">
            <a:avLst/>
          </a:prstGeom>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61" name="圆角矩形 188"/>
          <p:cNvSpPr/>
          <p:nvPr/>
        </p:nvSpPr>
        <p:spPr>
          <a:xfrm>
            <a:off x="4550059" y="1347636"/>
            <a:ext cx="1694341" cy="240852"/>
          </a:xfrm>
          <a:prstGeom prst="roundRect">
            <a:avLst/>
          </a:prstGeom>
          <a:solidFill>
            <a:schemeClr val="bg1"/>
          </a:solidFill>
          <a:ln w="12700">
            <a:solidFill>
              <a:srgbClr val="00B0F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200" dirty="0">
                <a:solidFill>
                  <a:srgbClr val="525252"/>
                </a:solidFill>
                <a:latin typeface="微软雅黑" panose="020B0503020204020204" charset="-122"/>
                <a:ea typeface="微软雅黑" panose="020B0503020204020204" charset="-122"/>
              </a:rPr>
              <a:t>单位</a:t>
            </a:r>
            <a:r>
              <a:rPr lang="zh-CN" altLang="en-US" sz="1200" b="0" i="0" dirty="0">
                <a:solidFill>
                  <a:srgbClr val="525252"/>
                </a:solidFill>
                <a:effectLst/>
                <a:latin typeface="微软雅黑" panose="020B0503020204020204" charset="-122"/>
                <a:ea typeface="微软雅黑" panose="020B0503020204020204" charset="-122"/>
              </a:rPr>
              <a:t>预算管理员</a:t>
            </a:r>
            <a:r>
              <a:rPr lang="zh-CN" altLang="en-US" sz="1200" dirty="0">
                <a:solidFill>
                  <a:schemeClr val="tx1">
                    <a:lumMod val="75000"/>
                    <a:lumOff val="25000"/>
                  </a:schemeClr>
                </a:solidFill>
                <a:latin typeface="微软雅黑" panose="020B0503020204020204" charset="-122"/>
                <a:ea typeface="微软雅黑" panose="020B0503020204020204" charset="-122"/>
              </a:rPr>
              <a:t>门户</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62" name="圆角矩形 188"/>
          <p:cNvSpPr/>
          <p:nvPr/>
        </p:nvSpPr>
        <p:spPr>
          <a:xfrm>
            <a:off x="6528168" y="1359105"/>
            <a:ext cx="1694341" cy="240852"/>
          </a:xfrm>
          <a:prstGeom prst="roundRect">
            <a:avLst/>
          </a:prstGeom>
          <a:solidFill>
            <a:schemeClr val="bg1"/>
          </a:solidFill>
          <a:ln w="12700">
            <a:solidFill>
              <a:srgbClr val="00B0F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200" b="0" i="0" dirty="0">
                <a:solidFill>
                  <a:srgbClr val="525252"/>
                </a:solidFill>
                <a:effectLst/>
                <a:latin typeface="微软雅黑" panose="020B0503020204020204" charset="-122"/>
                <a:ea typeface="微软雅黑" panose="020B0503020204020204" charset="-122"/>
              </a:rPr>
              <a:t>部门预算管理员</a:t>
            </a:r>
            <a:r>
              <a:rPr lang="zh-CN" altLang="en-US" sz="1200" dirty="0">
                <a:solidFill>
                  <a:schemeClr val="tx1">
                    <a:lumMod val="75000"/>
                    <a:lumOff val="25000"/>
                  </a:schemeClr>
                </a:solidFill>
                <a:latin typeface="微软雅黑" panose="020B0503020204020204" charset="-122"/>
                <a:ea typeface="微软雅黑" panose="020B0503020204020204" charset="-122"/>
              </a:rPr>
              <a:t>门户</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63" name="圆角矩形 222"/>
          <p:cNvSpPr/>
          <p:nvPr/>
        </p:nvSpPr>
        <p:spPr>
          <a:xfrm>
            <a:off x="6357554" y="2672616"/>
            <a:ext cx="1468416" cy="823689"/>
          </a:xfrm>
          <a:prstGeom prst="roundRect">
            <a:avLst>
              <a:gd name="adj" fmla="val 3960"/>
            </a:avLst>
          </a:prstGeom>
          <a:solidFill>
            <a:schemeClr val="bg1">
              <a:lumMod val="85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charset="-122"/>
              <a:ea typeface="微软雅黑" panose="020B0503020204020204" charset="-122"/>
            </a:endParaRPr>
          </a:p>
        </p:txBody>
      </p:sp>
      <p:sp>
        <p:nvSpPr>
          <p:cNvPr id="64" name="矩形 69"/>
          <p:cNvSpPr/>
          <p:nvPr/>
        </p:nvSpPr>
        <p:spPr>
          <a:xfrm>
            <a:off x="6526365" y="2522200"/>
            <a:ext cx="1140851" cy="261755"/>
          </a:xfrm>
          <a:prstGeom prst="roundRect">
            <a:avLst/>
          </a:prstGeom>
          <a:gradFill>
            <a:gsLst>
              <a:gs pos="0">
                <a:srgbClr val="90C9FC"/>
              </a:gs>
              <a:gs pos="91000">
                <a:srgbClr val="1B8BFF"/>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200" dirty="0">
                <a:solidFill>
                  <a:schemeClr val="bg1"/>
                </a:solidFill>
                <a:cs typeface="+mn-ea"/>
              </a:rPr>
              <a:t>报销业务</a:t>
            </a:r>
            <a:endParaRPr lang="zh-CN" altLang="en-US" sz="1200" dirty="0">
              <a:solidFill>
                <a:schemeClr val="bg1"/>
              </a:solidFill>
              <a:cs typeface="+mn-ea"/>
            </a:endParaRPr>
          </a:p>
        </p:txBody>
      </p:sp>
      <p:grpSp>
        <p:nvGrpSpPr>
          <p:cNvPr id="65" name="组合 64"/>
          <p:cNvGrpSpPr/>
          <p:nvPr/>
        </p:nvGrpSpPr>
        <p:grpSpPr>
          <a:xfrm>
            <a:off x="6526364" y="2844543"/>
            <a:ext cx="1121021" cy="588500"/>
            <a:chOff x="6115713" y="3342910"/>
            <a:chExt cx="1092592" cy="660984"/>
          </a:xfrm>
          <a:solidFill>
            <a:schemeClr val="bg1">
              <a:lumMod val="85000"/>
            </a:schemeClr>
          </a:solidFill>
        </p:grpSpPr>
        <p:sp>
          <p:nvSpPr>
            <p:cNvPr id="66" name="矩形 86"/>
            <p:cNvSpPr/>
            <p:nvPr/>
          </p:nvSpPr>
          <p:spPr>
            <a:xfrm>
              <a:off x="6115713" y="3342910"/>
              <a:ext cx="1092592" cy="290945"/>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费用报销</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67" name="矩形 92"/>
            <p:cNvSpPr/>
            <p:nvPr/>
          </p:nvSpPr>
          <p:spPr>
            <a:xfrm>
              <a:off x="6115713" y="3712949"/>
              <a:ext cx="1092592" cy="290945"/>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红字报销</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grpSp>
      <p:sp>
        <p:nvSpPr>
          <p:cNvPr id="68" name="圆角矩形 208"/>
          <p:cNvSpPr/>
          <p:nvPr/>
        </p:nvSpPr>
        <p:spPr>
          <a:xfrm>
            <a:off x="9381263" y="2669127"/>
            <a:ext cx="1331729" cy="931610"/>
          </a:xfrm>
          <a:prstGeom prst="roundRect">
            <a:avLst>
              <a:gd name="adj" fmla="val 6640"/>
            </a:avLst>
          </a:prstGeom>
          <a:solidFill>
            <a:schemeClr val="bg1">
              <a:lumMod val="85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charset="-122"/>
              <a:ea typeface="微软雅黑" panose="020B0503020204020204" charset="-122"/>
            </a:endParaRPr>
          </a:p>
        </p:txBody>
      </p:sp>
      <p:sp>
        <p:nvSpPr>
          <p:cNvPr id="69" name="矩形 71"/>
          <p:cNvSpPr/>
          <p:nvPr/>
        </p:nvSpPr>
        <p:spPr>
          <a:xfrm>
            <a:off x="9502377" y="2518710"/>
            <a:ext cx="1103609" cy="259040"/>
          </a:xfrm>
          <a:prstGeom prst="roundRect">
            <a:avLst/>
          </a:prstGeom>
          <a:solidFill>
            <a:srgbClr val="00B050"/>
          </a:solidFill>
          <a:ln w="3175">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100" b="1" dirty="0">
                <a:solidFill>
                  <a:schemeClr val="bg1"/>
                </a:solidFill>
                <a:latin typeface="微软雅黑" panose="020B0503020204020204" charset="-122"/>
                <a:ea typeface="微软雅黑" panose="020B0503020204020204" charset="-122"/>
              </a:rPr>
              <a:t>凭证集成</a:t>
            </a:r>
            <a:endParaRPr lang="zh-CN" altLang="en-US" sz="1100" b="1" dirty="0">
              <a:solidFill>
                <a:schemeClr val="bg1"/>
              </a:solidFill>
              <a:latin typeface="微软雅黑" panose="020B0503020204020204" charset="-122"/>
              <a:ea typeface="微软雅黑" panose="020B0503020204020204" charset="-122"/>
            </a:endParaRPr>
          </a:p>
        </p:txBody>
      </p:sp>
      <p:sp>
        <p:nvSpPr>
          <p:cNvPr id="70" name="矩形 99"/>
          <p:cNvSpPr/>
          <p:nvPr/>
        </p:nvSpPr>
        <p:spPr>
          <a:xfrm>
            <a:off x="9514918" y="2900353"/>
            <a:ext cx="1084426" cy="259040"/>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凭证配置</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71" name="矩形 99"/>
          <p:cNvSpPr/>
          <p:nvPr/>
        </p:nvSpPr>
        <p:spPr>
          <a:xfrm>
            <a:off x="9502377" y="3221384"/>
            <a:ext cx="1084426" cy="259040"/>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凭证制单</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72" name="圆角矩形 222"/>
          <p:cNvSpPr/>
          <p:nvPr/>
        </p:nvSpPr>
        <p:spPr>
          <a:xfrm>
            <a:off x="5080405" y="2672616"/>
            <a:ext cx="1207972" cy="1831326"/>
          </a:xfrm>
          <a:prstGeom prst="roundRect">
            <a:avLst>
              <a:gd name="adj" fmla="val 3960"/>
            </a:avLst>
          </a:prstGeom>
          <a:solidFill>
            <a:schemeClr val="bg1">
              <a:lumMod val="85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charset="-122"/>
              <a:ea typeface="微软雅黑" panose="020B0503020204020204" charset="-122"/>
            </a:endParaRPr>
          </a:p>
        </p:txBody>
      </p:sp>
      <p:sp>
        <p:nvSpPr>
          <p:cNvPr id="73" name="矩形 69"/>
          <p:cNvSpPr/>
          <p:nvPr/>
        </p:nvSpPr>
        <p:spPr>
          <a:xfrm>
            <a:off x="5249215" y="2522200"/>
            <a:ext cx="938505" cy="261755"/>
          </a:xfrm>
          <a:prstGeom prst="roundRect">
            <a:avLst/>
          </a:prstGeom>
          <a:gradFill>
            <a:gsLst>
              <a:gs pos="0">
                <a:srgbClr val="90C9FC"/>
              </a:gs>
              <a:gs pos="91000">
                <a:srgbClr val="1B8BFF"/>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200" dirty="0">
                <a:solidFill>
                  <a:schemeClr val="bg1"/>
                </a:solidFill>
                <a:cs typeface="+mn-ea"/>
              </a:rPr>
              <a:t>申请业务</a:t>
            </a:r>
            <a:endParaRPr lang="zh-CN" altLang="en-US" sz="1200" dirty="0">
              <a:solidFill>
                <a:schemeClr val="bg1"/>
              </a:solidFill>
              <a:cs typeface="+mn-ea"/>
            </a:endParaRPr>
          </a:p>
        </p:txBody>
      </p:sp>
      <p:grpSp>
        <p:nvGrpSpPr>
          <p:cNvPr id="74" name="组合 73"/>
          <p:cNvGrpSpPr/>
          <p:nvPr/>
        </p:nvGrpSpPr>
        <p:grpSpPr>
          <a:xfrm>
            <a:off x="5253564" y="2854377"/>
            <a:ext cx="922192" cy="1247421"/>
            <a:chOff x="6115713" y="2232794"/>
            <a:chExt cx="1092592" cy="1401061"/>
          </a:xfrm>
          <a:solidFill>
            <a:schemeClr val="bg1">
              <a:lumMod val="85000"/>
            </a:schemeClr>
          </a:solidFill>
        </p:grpSpPr>
        <p:sp>
          <p:nvSpPr>
            <p:cNvPr id="75" name="矩形 84"/>
            <p:cNvSpPr/>
            <p:nvPr/>
          </p:nvSpPr>
          <p:spPr>
            <a:xfrm>
              <a:off x="6115713" y="2602833"/>
              <a:ext cx="1092592" cy="290945"/>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红字申请</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76" name="矩形 85"/>
            <p:cNvSpPr/>
            <p:nvPr/>
          </p:nvSpPr>
          <p:spPr>
            <a:xfrm>
              <a:off x="6115713" y="2972872"/>
              <a:ext cx="1092592" cy="290945"/>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借款申请</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77" name="矩形 86"/>
            <p:cNvSpPr/>
            <p:nvPr/>
          </p:nvSpPr>
          <p:spPr>
            <a:xfrm>
              <a:off x="6115713" y="3342910"/>
              <a:ext cx="1092592" cy="290945"/>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还款申请</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78" name="矩形 90"/>
            <p:cNvSpPr/>
            <p:nvPr/>
          </p:nvSpPr>
          <p:spPr>
            <a:xfrm>
              <a:off x="6115713" y="2232794"/>
              <a:ext cx="1092592" cy="290945"/>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费用申请</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grpSp>
      <p:sp>
        <p:nvSpPr>
          <p:cNvPr id="79" name="圆角矩形 222"/>
          <p:cNvSpPr/>
          <p:nvPr/>
        </p:nvSpPr>
        <p:spPr>
          <a:xfrm>
            <a:off x="6357554" y="3654707"/>
            <a:ext cx="1468416" cy="823689"/>
          </a:xfrm>
          <a:prstGeom prst="roundRect">
            <a:avLst>
              <a:gd name="adj" fmla="val 3960"/>
            </a:avLst>
          </a:prstGeom>
          <a:solidFill>
            <a:schemeClr val="bg1">
              <a:lumMod val="85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charset="-122"/>
              <a:ea typeface="微软雅黑" panose="020B0503020204020204" charset="-122"/>
            </a:endParaRPr>
          </a:p>
        </p:txBody>
      </p:sp>
      <p:sp>
        <p:nvSpPr>
          <p:cNvPr id="80" name="矩形 69"/>
          <p:cNvSpPr/>
          <p:nvPr/>
        </p:nvSpPr>
        <p:spPr>
          <a:xfrm>
            <a:off x="6526365" y="3504291"/>
            <a:ext cx="1140851" cy="261755"/>
          </a:xfrm>
          <a:prstGeom prst="roundRect">
            <a:avLst/>
          </a:prstGeom>
          <a:gradFill>
            <a:gsLst>
              <a:gs pos="0">
                <a:srgbClr val="90C9FC"/>
              </a:gs>
              <a:gs pos="91000">
                <a:srgbClr val="1B8BFF"/>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200" dirty="0">
                <a:solidFill>
                  <a:schemeClr val="bg1"/>
                </a:solidFill>
                <a:cs typeface="+mn-ea"/>
              </a:rPr>
              <a:t>应付业务</a:t>
            </a:r>
            <a:endParaRPr lang="zh-CN" altLang="en-US" sz="1200" dirty="0">
              <a:solidFill>
                <a:schemeClr val="bg1"/>
              </a:solidFill>
              <a:cs typeface="+mn-ea"/>
            </a:endParaRPr>
          </a:p>
        </p:txBody>
      </p:sp>
      <p:grpSp>
        <p:nvGrpSpPr>
          <p:cNvPr id="81" name="组合 80"/>
          <p:cNvGrpSpPr/>
          <p:nvPr/>
        </p:nvGrpSpPr>
        <p:grpSpPr>
          <a:xfrm>
            <a:off x="6526364" y="3826634"/>
            <a:ext cx="1121021" cy="588500"/>
            <a:chOff x="6115713" y="3342910"/>
            <a:chExt cx="1092592" cy="660984"/>
          </a:xfrm>
          <a:solidFill>
            <a:schemeClr val="bg1">
              <a:lumMod val="85000"/>
            </a:schemeClr>
          </a:solidFill>
        </p:grpSpPr>
        <p:sp>
          <p:nvSpPr>
            <p:cNvPr id="82" name="矩形 86"/>
            <p:cNvSpPr/>
            <p:nvPr/>
          </p:nvSpPr>
          <p:spPr>
            <a:xfrm>
              <a:off x="6115713" y="3342910"/>
              <a:ext cx="1092592" cy="290945"/>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合同档案表</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83" name="矩形 92"/>
            <p:cNvSpPr/>
            <p:nvPr/>
          </p:nvSpPr>
          <p:spPr>
            <a:xfrm>
              <a:off x="6115713" y="3712949"/>
              <a:ext cx="1092592" cy="290945"/>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付款审批</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grpSp>
      <p:sp>
        <p:nvSpPr>
          <p:cNvPr id="84" name="矩形 70"/>
          <p:cNvSpPr/>
          <p:nvPr/>
        </p:nvSpPr>
        <p:spPr>
          <a:xfrm>
            <a:off x="8627235" y="3482665"/>
            <a:ext cx="877972" cy="259040"/>
          </a:xfrm>
          <a:prstGeom prst="roundRect">
            <a:avLst/>
          </a:prstGeom>
          <a:gradFill>
            <a:gsLst>
              <a:gs pos="0">
                <a:srgbClr val="90C9FC"/>
              </a:gs>
              <a:gs pos="91000">
                <a:srgbClr val="1B8BFF"/>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200" dirty="0">
                <a:solidFill>
                  <a:schemeClr val="bg1"/>
                </a:solidFill>
                <a:cs typeface="+mn-ea"/>
              </a:rPr>
              <a:t>差旅业务</a:t>
            </a:r>
            <a:endParaRPr lang="zh-CN" altLang="en-US" sz="1200" dirty="0">
              <a:solidFill>
                <a:schemeClr val="bg1"/>
              </a:solidFill>
              <a:cs typeface="+mn-ea"/>
            </a:endParaRPr>
          </a:p>
        </p:txBody>
      </p:sp>
      <p:sp>
        <p:nvSpPr>
          <p:cNvPr id="85" name="圆角矩形 222"/>
          <p:cNvSpPr/>
          <p:nvPr/>
        </p:nvSpPr>
        <p:spPr>
          <a:xfrm>
            <a:off x="10316312" y="3643362"/>
            <a:ext cx="1468416" cy="823689"/>
          </a:xfrm>
          <a:prstGeom prst="roundRect">
            <a:avLst>
              <a:gd name="adj" fmla="val 3960"/>
            </a:avLst>
          </a:prstGeom>
          <a:solidFill>
            <a:schemeClr val="bg1">
              <a:lumMod val="85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charset="-122"/>
              <a:ea typeface="微软雅黑" panose="020B0503020204020204" charset="-122"/>
            </a:endParaRPr>
          </a:p>
        </p:txBody>
      </p:sp>
      <p:sp>
        <p:nvSpPr>
          <p:cNvPr id="86" name="矩形 69"/>
          <p:cNvSpPr/>
          <p:nvPr/>
        </p:nvSpPr>
        <p:spPr>
          <a:xfrm>
            <a:off x="10485123" y="3492946"/>
            <a:ext cx="1140851" cy="261755"/>
          </a:xfrm>
          <a:prstGeom prst="roundRect">
            <a:avLst/>
          </a:prstGeom>
          <a:solidFill>
            <a:srgbClr val="00B050"/>
          </a:solidFill>
          <a:ln w="3175">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100" b="1" dirty="0">
                <a:solidFill>
                  <a:schemeClr val="bg1"/>
                </a:solidFill>
                <a:latin typeface="微软雅黑" panose="020B0503020204020204" charset="-122"/>
                <a:ea typeface="微软雅黑" panose="020B0503020204020204" charset="-122"/>
              </a:rPr>
              <a:t>会计档案</a:t>
            </a:r>
            <a:endParaRPr lang="zh-CN" altLang="en-US" sz="1100" b="1" dirty="0">
              <a:solidFill>
                <a:schemeClr val="bg1"/>
              </a:solidFill>
              <a:latin typeface="微软雅黑" panose="020B0503020204020204" charset="-122"/>
              <a:ea typeface="微软雅黑" panose="020B0503020204020204" charset="-122"/>
            </a:endParaRPr>
          </a:p>
        </p:txBody>
      </p:sp>
      <p:grpSp>
        <p:nvGrpSpPr>
          <p:cNvPr id="87" name="组合 86"/>
          <p:cNvGrpSpPr/>
          <p:nvPr/>
        </p:nvGrpSpPr>
        <p:grpSpPr>
          <a:xfrm>
            <a:off x="10485122" y="3815289"/>
            <a:ext cx="1121021" cy="588500"/>
            <a:chOff x="6115713" y="3342910"/>
            <a:chExt cx="1092592" cy="660984"/>
          </a:xfrm>
          <a:solidFill>
            <a:schemeClr val="bg1">
              <a:lumMod val="85000"/>
            </a:schemeClr>
          </a:solidFill>
        </p:grpSpPr>
        <p:sp>
          <p:nvSpPr>
            <p:cNvPr id="88" name="矩形 86"/>
            <p:cNvSpPr/>
            <p:nvPr/>
          </p:nvSpPr>
          <p:spPr>
            <a:xfrm>
              <a:off x="6115713" y="3342910"/>
              <a:ext cx="1092592" cy="290945"/>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归档</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89" name="矩形 92"/>
            <p:cNvSpPr/>
            <p:nvPr/>
          </p:nvSpPr>
          <p:spPr>
            <a:xfrm>
              <a:off x="6115713" y="3712949"/>
              <a:ext cx="1092592" cy="290945"/>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档案查看</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grpSp>
      <p:sp>
        <p:nvSpPr>
          <p:cNvPr id="90" name="圆角矩形 222"/>
          <p:cNvSpPr/>
          <p:nvPr/>
        </p:nvSpPr>
        <p:spPr>
          <a:xfrm>
            <a:off x="10534403" y="2676731"/>
            <a:ext cx="1250311" cy="823689"/>
          </a:xfrm>
          <a:prstGeom prst="roundRect">
            <a:avLst>
              <a:gd name="adj" fmla="val 3960"/>
            </a:avLst>
          </a:prstGeom>
          <a:solidFill>
            <a:schemeClr val="bg1">
              <a:lumMod val="85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charset="-122"/>
              <a:ea typeface="微软雅黑" panose="020B0503020204020204" charset="-122"/>
            </a:endParaRPr>
          </a:p>
        </p:txBody>
      </p:sp>
      <p:sp>
        <p:nvSpPr>
          <p:cNvPr id="91" name="矩形 69"/>
          <p:cNvSpPr/>
          <p:nvPr/>
        </p:nvSpPr>
        <p:spPr>
          <a:xfrm>
            <a:off x="10703215" y="2526315"/>
            <a:ext cx="971400" cy="261755"/>
          </a:xfrm>
          <a:prstGeom prst="roundRect">
            <a:avLst/>
          </a:prstGeom>
          <a:solidFill>
            <a:srgbClr val="00B050"/>
          </a:solidFill>
          <a:ln w="3175">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100" b="1" dirty="0">
                <a:solidFill>
                  <a:schemeClr val="bg1"/>
                </a:solidFill>
                <a:latin typeface="微软雅黑" panose="020B0503020204020204" charset="-122"/>
                <a:ea typeface="微软雅黑" panose="020B0503020204020204" charset="-122"/>
              </a:rPr>
              <a:t>电子发票</a:t>
            </a:r>
            <a:endParaRPr lang="zh-CN" altLang="en-US" sz="1100" b="1" dirty="0">
              <a:solidFill>
                <a:schemeClr val="bg1"/>
              </a:solidFill>
              <a:latin typeface="微软雅黑" panose="020B0503020204020204" charset="-122"/>
              <a:ea typeface="微软雅黑" panose="020B0503020204020204" charset="-122"/>
            </a:endParaRPr>
          </a:p>
        </p:txBody>
      </p:sp>
      <p:grpSp>
        <p:nvGrpSpPr>
          <p:cNvPr id="92" name="组合 91"/>
          <p:cNvGrpSpPr/>
          <p:nvPr/>
        </p:nvGrpSpPr>
        <p:grpSpPr>
          <a:xfrm>
            <a:off x="10703213" y="2848658"/>
            <a:ext cx="954515" cy="588500"/>
            <a:chOff x="6115713" y="3342910"/>
            <a:chExt cx="1092592" cy="660984"/>
          </a:xfrm>
          <a:solidFill>
            <a:schemeClr val="bg1">
              <a:lumMod val="85000"/>
            </a:schemeClr>
          </a:solidFill>
        </p:grpSpPr>
        <p:sp>
          <p:nvSpPr>
            <p:cNvPr id="93" name="矩形 86"/>
            <p:cNvSpPr/>
            <p:nvPr/>
          </p:nvSpPr>
          <p:spPr>
            <a:xfrm>
              <a:off x="6115713" y="3342910"/>
              <a:ext cx="1092592" cy="290945"/>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altLang="zh-CN" sz="1050" dirty="0">
                  <a:solidFill>
                    <a:schemeClr val="tx1">
                      <a:lumMod val="75000"/>
                      <a:lumOff val="25000"/>
                    </a:schemeClr>
                  </a:solidFill>
                  <a:latin typeface="微软雅黑" panose="020B0503020204020204" charset="-122"/>
                  <a:ea typeface="微软雅黑" panose="020B0503020204020204" charset="-122"/>
                </a:rPr>
                <a:t>OCR</a:t>
              </a:r>
              <a:r>
                <a:rPr lang="zh-CN" altLang="en-US" sz="1050" dirty="0">
                  <a:solidFill>
                    <a:schemeClr val="tx1">
                      <a:lumMod val="75000"/>
                      <a:lumOff val="25000"/>
                    </a:schemeClr>
                  </a:solidFill>
                  <a:latin typeface="微软雅黑" panose="020B0503020204020204" charset="-122"/>
                  <a:ea typeface="微软雅黑" panose="020B0503020204020204" charset="-122"/>
                </a:rPr>
                <a:t>识别</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sp>
          <p:nvSpPr>
            <p:cNvPr id="94" name="矩形 92"/>
            <p:cNvSpPr/>
            <p:nvPr/>
          </p:nvSpPr>
          <p:spPr>
            <a:xfrm>
              <a:off x="6115713" y="3712949"/>
              <a:ext cx="1092592" cy="290945"/>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050" dirty="0">
                  <a:solidFill>
                    <a:schemeClr val="tx1">
                      <a:lumMod val="75000"/>
                      <a:lumOff val="25000"/>
                    </a:schemeClr>
                  </a:solidFill>
                  <a:latin typeface="微软雅黑" panose="020B0503020204020204" charset="-122"/>
                  <a:ea typeface="微软雅黑" panose="020B0503020204020204" charset="-122"/>
                </a:rPr>
                <a:t>验真查重</a:t>
              </a:r>
              <a:endParaRPr lang="zh-CN" altLang="en-US" sz="1050" dirty="0">
                <a:solidFill>
                  <a:schemeClr val="tx1">
                    <a:lumMod val="75000"/>
                    <a:lumOff val="25000"/>
                  </a:schemeClr>
                </a:solidFill>
                <a:latin typeface="微软雅黑" panose="020B0503020204020204" charset="-122"/>
                <a:ea typeface="微软雅黑" panose="020B0503020204020204" charset="-122"/>
              </a:endParaRPr>
            </a:p>
          </p:txBody>
        </p:sp>
      </p:grpSp>
      <p:sp>
        <p:nvSpPr>
          <p:cNvPr id="95" name="矩形 94"/>
          <p:cNvSpPr/>
          <p:nvPr/>
        </p:nvSpPr>
        <p:spPr>
          <a:xfrm>
            <a:off x="1543602" y="2187954"/>
            <a:ext cx="6282368" cy="263500"/>
          </a:xfrm>
          <a:prstGeom prst="rect">
            <a:avLst/>
          </a:prstGeom>
          <a:gradFill>
            <a:gsLst>
              <a:gs pos="0">
                <a:srgbClr val="90C9FC"/>
              </a:gs>
              <a:gs pos="91000">
                <a:srgbClr val="1B8BFF"/>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200" dirty="0">
                <a:solidFill>
                  <a:schemeClr val="bg1"/>
                </a:solidFill>
                <a:cs typeface="+mn-ea"/>
              </a:rPr>
              <a:t>费控标准应用模块</a:t>
            </a:r>
            <a:endParaRPr lang="zh-CN" altLang="en-US" sz="1200" dirty="0">
              <a:solidFill>
                <a:schemeClr val="bg1"/>
              </a:solidFill>
              <a:cs typeface="+mn-ea"/>
            </a:endParaRPr>
          </a:p>
        </p:txBody>
      </p:sp>
      <p:sp>
        <p:nvSpPr>
          <p:cNvPr id="96" name="矩形 95"/>
          <p:cNvSpPr/>
          <p:nvPr/>
        </p:nvSpPr>
        <p:spPr>
          <a:xfrm>
            <a:off x="8014944" y="2186287"/>
            <a:ext cx="3769769" cy="233025"/>
          </a:xfrm>
          <a:prstGeom prst="rect">
            <a:avLst/>
          </a:prstGeom>
          <a:solidFill>
            <a:srgbClr val="00B050"/>
          </a:solidFill>
          <a:ln w="3175">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100" b="1" dirty="0">
                <a:solidFill>
                  <a:schemeClr val="bg1"/>
                </a:solidFill>
                <a:latin typeface="微软雅黑" panose="020B0503020204020204" charset="-122"/>
                <a:ea typeface="微软雅黑" panose="020B0503020204020204" charset="-122"/>
              </a:rPr>
              <a:t>可选插件</a:t>
            </a:r>
            <a:endParaRPr lang="zh-CN" altLang="en-US" sz="1100" b="1" dirty="0">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vert="horz" lIns="90000" tIns="46800" rIns="90000" bIns="46800" rtlCol="0">
            <a:noAutofit/>
          </a:bodyPr>
          <a:lstStyle/>
          <a:p>
            <a:r>
              <a:rPr lang="zh-CN" altLang="en-US" sz="2800" spc="0">
                <a:latin typeface="+mn-ea"/>
                <a:ea typeface="+mn-ea"/>
              </a:rPr>
              <a:t>费控管理</a:t>
            </a:r>
            <a:r>
              <a:rPr lang="en-US" altLang="zh-CN" sz="2000" spc="0">
                <a:latin typeface="+mn-ea"/>
                <a:ea typeface="+mn-ea"/>
              </a:rPr>
              <a:t>——</a:t>
            </a:r>
            <a:r>
              <a:rPr lang="zh-CN" altLang="en-US" sz="2000" spc="0">
                <a:latin typeface="+mn-ea"/>
                <a:ea typeface="+mn-ea"/>
              </a:rPr>
              <a:t>业务逻辑图</a:t>
            </a:r>
            <a:endParaRPr lang="zh-CN" altLang="en-US" sz="2000" spc="0">
              <a:latin typeface="+mn-ea"/>
              <a:ea typeface="+mn-ea"/>
            </a:endParaRPr>
          </a:p>
        </p:txBody>
      </p:sp>
      <p:sp>
        <p:nvSpPr>
          <p:cNvPr id="4" name="右箭头 113"/>
          <p:cNvSpPr/>
          <p:nvPr/>
        </p:nvSpPr>
        <p:spPr>
          <a:xfrm>
            <a:off x="6667079" y="3050219"/>
            <a:ext cx="286582" cy="231068"/>
          </a:xfrm>
          <a:prstGeom prst="rightArrow">
            <a:avLst/>
          </a:prstGeom>
          <a:solidFill>
            <a:srgbClr val="4472C4">
              <a:lumMod val="40000"/>
              <a:lumOff val="60000"/>
            </a:srgbClr>
          </a:solidFill>
          <a:ln w="12700" cap="flat" cmpd="sng" algn="ctr">
            <a:solidFill>
              <a:srgbClr val="4472C4">
                <a:lumMod val="40000"/>
                <a:lumOff val="60000"/>
              </a:srgbClr>
            </a:solidFill>
            <a:prstDash val="solid"/>
            <a:miter lim="800000"/>
          </a:ln>
          <a:effectLst/>
        </p:spPr>
        <p:txBody>
          <a:bodyPr rot="0" spcFirstLastPara="0" vertOverflow="overflow" horzOverflow="overflow" vert="horz" wrap="square" lIns="91413" tIns="45707" rIns="91413" bIns="45707" numCol="1" spcCol="0" rtlCol="0" fromWordArt="0" anchor="ctr" anchorCtr="0" forceAA="0" compatLnSpc="1">
            <a:noAutofit/>
          </a:bodyPr>
          <a:lstStyle/>
          <a:p>
            <a:pPr algn="ctr" defTabSz="914400" fontAlgn="auto">
              <a:spcBef>
                <a:spcPts val="0"/>
              </a:spcBef>
              <a:spcAft>
                <a:spcPts val="0"/>
              </a:spcAft>
              <a:defRPr/>
            </a:pPr>
            <a:endParaRPr kumimoji="1" lang="zh-CN" altLang="en-US" sz="1800" kern="0">
              <a:solidFill>
                <a:prstClr val="black"/>
              </a:solidFill>
              <a:latin typeface="等线" panose="02010600030101010101" charset="-122"/>
              <a:ea typeface="等线" panose="02010600030101010101" charset="-122"/>
            </a:endParaRPr>
          </a:p>
        </p:txBody>
      </p:sp>
      <p:sp>
        <p:nvSpPr>
          <p:cNvPr id="5" name="右箭头 114"/>
          <p:cNvSpPr/>
          <p:nvPr/>
        </p:nvSpPr>
        <p:spPr>
          <a:xfrm>
            <a:off x="6667079" y="4771349"/>
            <a:ext cx="286582" cy="231068"/>
          </a:xfrm>
          <a:prstGeom prst="rightArrow">
            <a:avLst/>
          </a:prstGeom>
          <a:solidFill>
            <a:srgbClr val="4472C4">
              <a:lumMod val="40000"/>
              <a:lumOff val="60000"/>
            </a:srgbClr>
          </a:solidFill>
          <a:ln w="12700" cap="flat" cmpd="sng" algn="ctr">
            <a:solidFill>
              <a:srgbClr val="4472C4">
                <a:lumMod val="40000"/>
                <a:lumOff val="60000"/>
              </a:srgbClr>
            </a:solidFill>
            <a:prstDash val="solid"/>
            <a:miter lim="800000"/>
          </a:ln>
          <a:effectLst/>
        </p:spPr>
        <p:txBody>
          <a:bodyPr rot="0" spcFirstLastPara="0" vertOverflow="overflow" horzOverflow="overflow" vert="horz" wrap="square" lIns="91413" tIns="45707" rIns="91413" bIns="45707" numCol="1" spcCol="0" rtlCol="0" fromWordArt="0" anchor="ctr" anchorCtr="0" forceAA="0" compatLnSpc="1">
            <a:noAutofit/>
          </a:bodyPr>
          <a:lstStyle/>
          <a:p>
            <a:pPr algn="ctr" defTabSz="914400" fontAlgn="auto">
              <a:spcBef>
                <a:spcPts val="0"/>
              </a:spcBef>
              <a:spcAft>
                <a:spcPts val="0"/>
              </a:spcAft>
              <a:defRPr/>
            </a:pPr>
            <a:endParaRPr kumimoji="1" lang="zh-CN" altLang="en-US" sz="1800" kern="0">
              <a:solidFill>
                <a:prstClr val="black"/>
              </a:solidFill>
              <a:latin typeface="等线" panose="02010600030101010101" charset="-122"/>
              <a:ea typeface="等线" panose="02010600030101010101" charset="-122"/>
            </a:endParaRPr>
          </a:p>
        </p:txBody>
      </p:sp>
      <p:sp>
        <p:nvSpPr>
          <p:cNvPr id="6" name="右箭头 115"/>
          <p:cNvSpPr/>
          <p:nvPr/>
        </p:nvSpPr>
        <p:spPr>
          <a:xfrm>
            <a:off x="6667079" y="5653140"/>
            <a:ext cx="286582" cy="231068"/>
          </a:xfrm>
          <a:prstGeom prst="rightArrow">
            <a:avLst/>
          </a:prstGeom>
          <a:solidFill>
            <a:srgbClr val="4472C4">
              <a:lumMod val="40000"/>
              <a:lumOff val="60000"/>
            </a:srgbClr>
          </a:solidFill>
          <a:ln w="12700" cap="flat" cmpd="sng" algn="ctr">
            <a:solidFill>
              <a:srgbClr val="4472C4">
                <a:lumMod val="40000"/>
                <a:lumOff val="60000"/>
              </a:srgbClr>
            </a:solidFill>
            <a:prstDash val="solid"/>
            <a:miter lim="800000"/>
          </a:ln>
          <a:effectLst/>
        </p:spPr>
        <p:txBody>
          <a:bodyPr rot="0" spcFirstLastPara="0" vertOverflow="overflow" horzOverflow="overflow" vert="horz" wrap="square" lIns="91413" tIns="45707" rIns="91413" bIns="45707" numCol="1" spcCol="0" rtlCol="0" fromWordArt="0" anchor="ctr" anchorCtr="0" forceAA="0" compatLnSpc="1">
            <a:noAutofit/>
          </a:bodyPr>
          <a:lstStyle/>
          <a:p>
            <a:pPr algn="ctr" defTabSz="914400" fontAlgn="auto">
              <a:spcBef>
                <a:spcPts val="0"/>
              </a:spcBef>
              <a:spcAft>
                <a:spcPts val="0"/>
              </a:spcAft>
              <a:defRPr/>
            </a:pPr>
            <a:endParaRPr kumimoji="1" lang="zh-CN" altLang="en-US" sz="1800" kern="0">
              <a:solidFill>
                <a:prstClr val="black"/>
              </a:solidFill>
              <a:latin typeface="等线" panose="02010600030101010101" charset="-122"/>
              <a:ea typeface="等线" panose="02010600030101010101" charset="-122"/>
            </a:endParaRPr>
          </a:p>
        </p:txBody>
      </p:sp>
      <p:sp>
        <p:nvSpPr>
          <p:cNvPr id="8" name="圆角矩形 12"/>
          <p:cNvSpPr/>
          <p:nvPr/>
        </p:nvSpPr>
        <p:spPr>
          <a:xfrm>
            <a:off x="270626" y="3925865"/>
            <a:ext cx="1039544" cy="335068"/>
          </a:xfrm>
          <a:prstGeom prst="roundRect">
            <a:avLst/>
          </a:prstGeom>
          <a:gradFill>
            <a:gsLst>
              <a:gs pos="0">
                <a:srgbClr val="BBE0FF"/>
              </a:gs>
              <a:gs pos="91000">
                <a:srgbClr val="51A8FF"/>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bg1"/>
                </a:solidFill>
                <a:cs typeface="+mn-ea"/>
              </a:rPr>
              <a:t>预算维度</a:t>
            </a:r>
            <a:endParaRPr lang="zh-CN" altLang="en-US" sz="1050" dirty="0">
              <a:solidFill>
                <a:schemeClr val="bg1"/>
              </a:solidFill>
              <a:cs typeface="+mn-ea"/>
            </a:endParaRPr>
          </a:p>
        </p:txBody>
      </p:sp>
      <p:sp>
        <p:nvSpPr>
          <p:cNvPr id="9" name="圆角矩形 13"/>
          <p:cNvSpPr/>
          <p:nvPr/>
        </p:nvSpPr>
        <p:spPr>
          <a:xfrm>
            <a:off x="270626" y="3092820"/>
            <a:ext cx="1039544" cy="335068"/>
          </a:xfrm>
          <a:prstGeom prst="roundRect">
            <a:avLst/>
          </a:prstGeom>
          <a:gradFill>
            <a:gsLst>
              <a:gs pos="0">
                <a:srgbClr val="BBE0FF"/>
              </a:gs>
              <a:gs pos="91000">
                <a:srgbClr val="51A8FF"/>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bg1"/>
                </a:solidFill>
                <a:cs typeface="+mn-ea"/>
              </a:rPr>
              <a:t>项目档案</a:t>
            </a:r>
            <a:endParaRPr lang="zh-CN" altLang="en-US" sz="1050" dirty="0">
              <a:solidFill>
                <a:schemeClr val="bg1"/>
              </a:solidFill>
              <a:cs typeface="+mn-ea"/>
            </a:endParaRPr>
          </a:p>
        </p:txBody>
      </p:sp>
      <p:sp>
        <p:nvSpPr>
          <p:cNvPr id="10" name="圆角矩形 14"/>
          <p:cNvSpPr/>
          <p:nvPr/>
        </p:nvSpPr>
        <p:spPr>
          <a:xfrm>
            <a:off x="270626" y="3509342"/>
            <a:ext cx="1039544" cy="335068"/>
          </a:xfrm>
          <a:prstGeom prst="roundRect">
            <a:avLst/>
          </a:prstGeom>
          <a:gradFill>
            <a:gsLst>
              <a:gs pos="0">
                <a:srgbClr val="BBE0FF"/>
              </a:gs>
              <a:gs pos="91000">
                <a:srgbClr val="51A8FF"/>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bg1"/>
                </a:solidFill>
                <a:cs typeface="+mn-ea"/>
              </a:rPr>
              <a:t>全局设置</a:t>
            </a:r>
            <a:endParaRPr lang="zh-CN" altLang="en-US" sz="1050" dirty="0">
              <a:solidFill>
                <a:schemeClr val="bg1"/>
              </a:solidFill>
              <a:cs typeface="+mn-ea"/>
            </a:endParaRPr>
          </a:p>
        </p:txBody>
      </p:sp>
      <p:sp>
        <p:nvSpPr>
          <p:cNvPr id="11" name="圆角矩形 34"/>
          <p:cNvSpPr/>
          <p:nvPr/>
        </p:nvSpPr>
        <p:spPr>
          <a:xfrm>
            <a:off x="160213" y="1786274"/>
            <a:ext cx="1300428" cy="354990"/>
          </a:xfrm>
          <a:prstGeom prst="roundRect">
            <a:avLst/>
          </a:prstGeom>
          <a:solidFill>
            <a:srgbClr val="162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dirty="0">
                <a:solidFill>
                  <a:schemeClr val="bg1"/>
                </a:solidFill>
              </a:rPr>
              <a:t>系统设置</a:t>
            </a:r>
            <a:endParaRPr kumimoji="1" lang="zh-CN" altLang="en-US" sz="1200" dirty="0">
              <a:solidFill>
                <a:schemeClr val="bg1"/>
              </a:solidFill>
            </a:endParaRPr>
          </a:p>
        </p:txBody>
      </p:sp>
      <p:sp>
        <p:nvSpPr>
          <p:cNvPr id="12" name="圆角矩形 35"/>
          <p:cNvSpPr/>
          <p:nvPr/>
        </p:nvSpPr>
        <p:spPr>
          <a:xfrm>
            <a:off x="1488881" y="1786274"/>
            <a:ext cx="1300428" cy="354990"/>
          </a:xfrm>
          <a:prstGeom prst="roundRect">
            <a:avLst/>
          </a:prstGeom>
          <a:solidFill>
            <a:srgbClr val="162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dirty="0">
                <a:solidFill>
                  <a:schemeClr val="bg1"/>
                </a:solidFill>
              </a:rPr>
              <a:t>年度预算制定</a:t>
            </a:r>
            <a:endParaRPr kumimoji="1" lang="zh-CN" altLang="en-US" sz="1200" dirty="0">
              <a:solidFill>
                <a:schemeClr val="bg1"/>
              </a:solidFill>
            </a:endParaRPr>
          </a:p>
        </p:txBody>
      </p:sp>
      <p:sp>
        <p:nvSpPr>
          <p:cNvPr id="13" name="圆角矩形 36"/>
          <p:cNvSpPr/>
          <p:nvPr/>
        </p:nvSpPr>
        <p:spPr>
          <a:xfrm>
            <a:off x="2817550" y="1786274"/>
            <a:ext cx="1300428" cy="354990"/>
          </a:xfrm>
          <a:prstGeom prst="roundRect">
            <a:avLst/>
          </a:prstGeom>
          <a:solidFill>
            <a:srgbClr val="162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dirty="0">
                <a:solidFill>
                  <a:schemeClr val="bg1"/>
                </a:solidFill>
              </a:rPr>
              <a:t>预算分解</a:t>
            </a:r>
            <a:endParaRPr kumimoji="1" lang="zh-CN" altLang="en-US" sz="1200" dirty="0">
              <a:solidFill>
                <a:schemeClr val="bg1"/>
              </a:solidFill>
            </a:endParaRPr>
          </a:p>
        </p:txBody>
      </p:sp>
      <p:sp>
        <p:nvSpPr>
          <p:cNvPr id="14" name="圆角矩形 37"/>
          <p:cNvSpPr/>
          <p:nvPr/>
        </p:nvSpPr>
        <p:spPr>
          <a:xfrm>
            <a:off x="5474887" y="1786274"/>
            <a:ext cx="1300428" cy="354990"/>
          </a:xfrm>
          <a:prstGeom prst="roundRect">
            <a:avLst/>
          </a:prstGeom>
          <a:solidFill>
            <a:srgbClr val="162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dirty="0">
                <a:solidFill>
                  <a:schemeClr val="bg1"/>
                </a:solidFill>
              </a:rPr>
              <a:t>预算调整</a:t>
            </a:r>
            <a:endParaRPr kumimoji="1" lang="zh-CN" altLang="en-US" sz="1200" dirty="0">
              <a:solidFill>
                <a:schemeClr val="bg1"/>
              </a:solidFill>
            </a:endParaRPr>
          </a:p>
        </p:txBody>
      </p:sp>
      <p:sp>
        <p:nvSpPr>
          <p:cNvPr id="15" name="圆角矩形 38"/>
          <p:cNvSpPr/>
          <p:nvPr/>
        </p:nvSpPr>
        <p:spPr>
          <a:xfrm>
            <a:off x="6803556" y="1786274"/>
            <a:ext cx="1300428" cy="354990"/>
          </a:xfrm>
          <a:prstGeom prst="roundRect">
            <a:avLst/>
          </a:prstGeom>
          <a:solidFill>
            <a:srgbClr val="162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dirty="0">
                <a:solidFill>
                  <a:schemeClr val="bg1"/>
                </a:solidFill>
              </a:rPr>
              <a:t>预算冻结</a:t>
            </a:r>
            <a:r>
              <a:rPr kumimoji="1" lang="en-US" altLang="zh-CN" sz="1200" dirty="0">
                <a:solidFill>
                  <a:schemeClr val="bg1"/>
                </a:solidFill>
              </a:rPr>
              <a:t>/</a:t>
            </a:r>
            <a:r>
              <a:rPr kumimoji="1" lang="zh-CN" altLang="en-US" sz="1200" dirty="0">
                <a:solidFill>
                  <a:schemeClr val="bg1"/>
                </a:solidFill>
              </a:rPr>
              <a:t>释放</a:t>
            </a:r>
            <a:endParaRPr kumimoji="1" lang="zh-CN" altLang="en-US" sz="1200" dirty="0">
              <a:solidFill>
                <a:schemeClr val="bg1"/>
              </a:solidFill>
            </a:endParaRPr>
          </a:p>
        </p:txBody>
      </p:sp>
      <p:sp>
        <p:nvSpPr>
          <p:cNvPr id="16" name="圆角矩形 39"/>
          <p:cNvSpPr/>
          <p:nvPr/>
        </p:nvSpPr>
        <p:spPr>
          <a:xfrm>
            <a:off x="8132225" y="1786274"/>
            <a:ext cx="1300428" cy="354990"/>
          </a:xfrm>
          <a:prstGeom prst="roundRect">
            <a:avLst/>
          </a:prstGeom>
          <a:solidFill>
            <a:srgbClr val="162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dirty="0">
                <a:solidFill>
                  <a:schemeClr val="bg1"/>
                </a:solidFill>
              </a:rPr>
              <a:t>预算结转</a:t>
            </a:r>
            <a:endParaRPr kumimoji="1" lang="zh-CN" altLang="en-US" sz="1200" dirty="0">
              <a:solidFill>
                <a:schemeClr val="bg1"/>
              </a:solidFill>
            </a:endParaRPr>
          </a:p>
        </p:txBody>
      </p:sp>
      <p:sp>
        <p:nvSpPr>
          <p:cNvPr id="17" name="圆角矩形 40"/>
          <p:cNvSpPr/>
          <p:nvPr/>
        </p:nvSpPr>
        <p:spPr>
          <a:xfrm>
            <a:off x="9460893" y="1786274"/>
            <a:ext cx="1300428" cy="354990"/>
          </a:xfrm>
          <a:prstGeom prst="roundRect">
            <a:avLst/>
          </a:prstGeom>
          <a:solidFill>
            <a:srgbClr val="162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dirty="0">
                <a:solidFill>
                  <a:schemeClr val="bg1"/>
                </a:solidFill>
              </a:rPr>
              <a:t>预算预警</a:t>
            </a:r>
            <a:endParaRPr kumimoji="1" lang="zh-CN" altLang="en-US" sz="1200" dirty="0">
              <a:solidFill>
                <a:schemeClr val="bg1"/>
              </a:solidFill>
            </a:endParaRPr>
          </a:p>
        </p:txBody>
      </p:sp>
      <p:sp>
        <p:nvSpPr>
          <p:cNvPr id="18" name="圆角矩形 41"/>
          <p:cNvSpPr/>
          <p:nvPr/>
        </p:nvSpPr>
        <p:spPr>
          <a:xfrm>
            <a:off x="10789561" y="1786274"/>
            <a:ext cx="1300428" cy="354990"/>
          </a:xfrm>
          <a:prstGeom prst="roundRect">
            <a:avLst/>
          </a:prstGeom>
          <a:solidFill>
            <a:srgbClr val="162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dirty="0">
                <a:solidFill>
                  <a:schemeClr val="bg1"/>
                </a:solidFill>
              </a:rPr>
              <a:t>预算报表</a:t>
            </a:r>
            <a:endParaRPr kumimoji="1" lang="zh-CN" altLang="en-US" sz="1200" dirty="0">
              <a:solidFill>
                <a:schemeClr val="bg1"/>
              </a:solidFill>
            </a:endParaRPr>
          </a:p>
        </p:txBody>
      </p:sp>
      <p:sp>
        <p:nvSpPr>
          <p:cNvPr id="19" name="圆角矩形 42"/>
          <p:cNvSpPr/>
          <p:nvPr/>
        </p:nvSpPr>
        <p:spPr>
          <a:xfrm>
            <a:off x="270626" y="2259777"/>
            <a:ext cx="1039544" cy="335068"/>
          </a:xfrm>
          <a:prstGeom prst="roundRect">
            <a:avLst/>
          </a:prstGeom>
          <a:gradFill>
            <a:gsLst>
              <a:gs pos="0">
                <a:srgbClr val="BBE0FF"/>
              </a:gs>
              <a:gs pos="91000">
                <a:srgbClr val="51A8FF"/>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bg1"/>
                </a:solidFill>
                <a:cs typeface="+mn-ea"/>
              </a:rPr>
              <a:t>角色权限管理</a:t>
            </a:r>
            <a:endParaRPr lang="zh-CN" altLang="en-US" sz="1050" dirty="0">
              <a:solidFill>
                <a:schemeClr val="bg1"/>
              </a:solidFill>
              <a:cs typeface="+mn-ea"/>
            </a:endParaRPr>
          </a:p>
        </p:txBody>
      </p:sp>
      <p:sp>
        <p:nvSpPr>
          <p:cNvPr id="20" name="圆角矩形 43"/>
          <p:cNvSpPr/>
          <p:nvPr/>
        </p:nvSpPr>
        <p:spPr>
          <a:xfrm>
            <a:off x="270626" y="2676299"/>
            <a:ext cx="1039544" cy="335068"/>
          </a:xfrm>
          <a:prstGeom prst="roundRect">
            <a:avLst/>
          </a:prstGeom>
          <a:gradFill>
            <a:gsLst>
              <a:gs pos="0">
                <a:srgbClr val="BBE0FF"/>
              </a:gs>
              <a:gs pos="91000">
                <a:srgbClr val="51A8FF"/>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bg1"/>
                </a:solidFill>
                <a:cs typeface="+mn-ea"/>
              </a:rPr>
              <a:t>费用类型</a:t>
            </a:r>
            <a:endParaRPr lang="zh-CN" altLang="en-US" sz="1050" dirty="0">
              <a:solidFill>
                <a:schemeClr val="bg1"/>
              </a:solidFill>
              <a:cs typeface="+mn-ea"/>
            </a:endParaRPr>
          </a:p>
        </p:txBody>
      </p:sp>
      <p:sp>
        <p:nvSpPr>
          <p:cNvPr id="21" name="圆角矩形 47"/>
          <p:cNvSpPr/>
          <p:nvPr/>
        </p:nvSpPr>
        <p:spPr>
          <a:xfrm>
            <a:off x="1619323" y="2259777"/>
            <a:ext cx="1039544" cy="335068"/>
          </a:xfrm>
          <a:prstGeom prst="roundRect">
            <a:avLst/>
          </a:prstGeom>
          <a:solidFill>
            <a:srgbClr val="FFFF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50" dirty="0">
                <a:solidFill>
                  <a:schemeClr val="tx1"/>
                </a:solidFill>
              </a:rPr>
              <a:t>预算组织管理</a:t>
            </a:r>
            <a:endParaRPr kumimoji="1" lang="zh-CN" altLang="en-US" sz="1050" dirty="0">
              <a:solidFill>
                <a:schemeClr val="tx1"/>
              </a:solidFill>
            </a:endParaRPr>
          </a:p>
        </p:txBody>
      </p:sp>
      <p:sp>
        <p:nvSpPr>
          <p:cNvPr id="22" name="圆角矩形 58"/>
          <p:cNvSpPr/>
          <p:nvPr/>
        </p:nvSpPr>
        <p:spPr>
          <a:xfrm>
            <a:off x="4146219" y="1786274"/>
            <a:ext cx="1300428" cy="354990"/>
          </a:xfrm>
          <a:prstGeom prst="roundRect">
            <a:avLst/>
          </a:prstGeom>
          <a:solidFill>
            <a:srgbClr val="162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dirty="0">
                <a:solidFill>
                  <a:schemeClr val="bg1"/>
                </a:solidFill>
              </a:rPr>
              <a:t>预算使用</a:t>
            </a:r>
            <a:endParaRPr kumimoji="1" lang="zh-CN" altLang="en-US" sz="1200" dirty="0">
              <a:solidFill>
                <a:schemeClr val="bg1"/>
              </a:solidFill>
            </a:endParaRPr>
          </a:p>
        </p:txBody>
      </p:sp>
      <p:sp>
        <p:nvSpPr>
          <p:cNvPr id="23" name="圆角矩形 1"/>
          <p:cNvSpPr/>
          <p:nvPr/>
        </p:nvSpPr>
        <p:spPr>
          <a:xfrm>
            <a:off x="2734283" y="2702801"/>
            <a:ext cx="2712363" cy="926676"/>
          </a:xfrm>
          <a:prstGeom prst="roundRect">
            <a:avLst>
              <a:gd name="adj" fmla="val 0"/>
            </a:avLst>
          </a:prstGeom>
          <a:solidFill>
            <a:sysClr val="window" lastClr="FFFFFF">
              <a:lumMod val="95000"/>
            </a:sysClr>
          </a:solidFill>
          <a:ln w="12700" cap="flat" cmpd="sng" algn="ctr">
            <a:solidFill>
              <a:sysClr val="window" lastClr="FFFFFF">
                <a:lumMod val="95000"/>
              </a:sysClr>
            </a:solidFill>
            <a:prstDash val="solid"/>
            <a:miter lim="800000"/>
          </a:ln>
          <a:effectLst/>
        </p:spPr>
        <p:txBody>
          <a:bodyPr rtlCol="0" anchor="ctr"/>
          <a:lstStyle/>
          <a:p>
            <a:pPr algn="ctr" defTabSz="914400" fontAlgn="auto">
              <a:spcBef>
                <a:spcPts val="0"/>
              </a:spcBef>
              <a:spcAft>
                <a:spcPts val="0"/>
              </a:spcAft>
              <a:defRPr/>
            </a:pPr>
            <a:endParaRPr kumimoji="1" lang="zh-CN" altLang="en-US" sz="1800" kern="0">
              <a:solidFill>
                <a:prstClr val="black"/>
              </a:solidFill>
              <a:latin typeface="等线" panose="02010600030101010101" charset="-122"/>
              <a:ea typeface="等线" panose="02010600030101010101" charset="-122"/>
            </a:endParaRPr>
          </a:p>
        </p:txBody>
      </p:sp>
      <p:sp>
        <p:nvSpPr>
          <p:cNvPr id="24" name="圆角矩形 59"/>
          <p:cNvSpPr/>
          <p:nvPr/>
        </p:nvSpPr>
        <p:spPr>
          <a:xfrm>
            <a:off x="2734283" y="3693811"/>
            <a:ext cx="2712363" cy="693373"/>
          </a:xfrm>
          <a:prstGeom prst="roundRect">
            <a:avLst>
              <a:gd name="adj" fmla="val 0"/>
            </a:avLst>
          </a:prstGeom>
          <a:solidFill>
            <a:sysClr val="window" lastClr="FFFFFF">
              <a:lumMod val="95000"/>
            </a:sysClr>
          </a:solidFill>
          <a:ln w="12700" cap="flat" cmpd="sng" algn="ctr">
            <a:solidFill>
              <a:sysClr val="window" lastClr="FFFFFF">
                <a:lumMod val="95000"/>
              </a:sysClr>
            </a:solidFill>
            <a:prstDash val="solid"/>
            <a:miter lim="800000"/>
          </a:ln>
          <a:effectLst/>
        </p:spPr>
        <p:txBody>
          <a:bodyPr rtlCol="0" anchor="ctr"/>
          <a:lstStyle/>
          <a:p>
            <a:pPr algn="ctr" defTabSz="914400" fontAlgn="auto">
              <a:spcBef>
                <a:spcPts val="0"/>
              </a:spcBef>
              <a:spcAft>
                <a:spcPts val="0"/>
              </a:spcAft>
              <a:defRPr/>
            </a:pPr>
            <a:endParaRPr kumimoji="1" lang="zh-CN" altLang="en-US" sz="1800" kern="0">
              <a:solidFill>
                <a:prstClr val="black"/>
              </a:solidFill>
              <a:latin typeface="等线" panose="02010600030101010101" charset="-122"/>
              <a:ea typeface="等线" panose="02010600030101010101" charset="-122"/>
            </a:endParaRPr>
          </a:p>
        </p:txBody>
      </p:sp>
      <p:sp>
        <p:nvSpPr>
          <p:cNvPr id="25" name="圆角矩形 60"/>
          <p:cNvSpPr/>
          <p:nvPr/>
        </p:nvSpPr>
        <p:spPr>
          <a:xfrm>
            <a:off x="2734283" y="4461022"/>
            <a:ext cx="2712363" cy="936641"/>
          </a:xfrm>
          <a:prstGeom prst="roundRect">
            <a:avLst>
              <a:gd name="adj" fmla="val 0"/>
            </a:avLst>
          </a:prstGeom>
          <a:solidFill>
            <a:sysClr val="window" lastClr="FFFFFF">
              <a:lumMod val="95000"/>
            </a:sysClr>
          </a:solidFill>
          <a:ln w="12700" cap="flat" cmpd="sng" algn="ctr">
            <a:solidFill>
              <a:sysClr val="window" lastClr="FFFFFF">
                <a:lumMod val="95000"/>
              </a:sysClr>
            </a:solidFill>
            <a:prstDash val="solid"/>
            <a:miter lim="800000"/>
          </a:ln>
          <a:effectLst/>
        </p:spPr>
        <p:txBody>
          <a:bodyPr rtlCol="0" anchor="ctr"/>
          <a:lstStyle/>
          <a:p>
            <a:pPr algn="ctr" defTabSz="914400" fontAlgn="auto">
              <a:spcBef>
                <a:spcPts val="0"/>
              </a:spcBef>
              <a:spcAft>
                <a:spcPts val="0"/>
              </a:spcAft>
              <a:defRPr/>
            </a:pPr>
            <a:endParaRPr kumimoji="1" lang="zh-CN" altLang="en-US" sz="1800" kern="0">
              <a:solidFill>
                <a:prstClr val="black"/>
              </a:solidFill>
              <a:latin typeface="等线" panose="02010600030101010101" charset="-122"/>
              <a:ea typeface="等线" panose="02010600030101010101" charset="-122"/>
            </a:endParaRPr>
          </a:p>
        </p:txBody>
      </p:sp>
      <p:sp>
        <p:nvSpPr>
          <p:cNvPr id="26" name="圆角矩形 63"/>
          <p:cNvSpPr/>
          <p:nvPr/>
        </p:nvSpPr>
        <p:spPr>
          <a:xfrm>
            <a:off x="4253470" y="2876569"/>
            <a:ext cx="1039544" cy="234813"/>
          </a:xfrm>
          <a:prstGeom prst="roundRect">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000" dirty="0">
                <a:solidFill>
                  <a:schemeClr val="bg1"/>
                </a:solidFill>
                <a:cs typeface="+mn-ea"/>
              </a:rPr>
              <a:t>费用申请</a:t>
            </a:r>
            <a:endParaRPr lang="zh-CN" altLang="en-US" sz="1000" dirty="0">
              <a:solidFill>
                <a:schemeClr val="bg1"/>
              </a:solidFill>
              <a:cs typeface="+mn-ea"/>
            </a:endParaRPr>
          </a:p>
        </p:txBody>
      </p:sp>
      <p:sp>
        <p:nvSpPr>
          <p:cNvPr id="27" name="圆角矩形 64"/>
          <p:cNvSpPr/>
          <p:nvPr/>
        </p:nvSpPr>
        <p:spPr>
          <a:xfrm>
            <a:off x="4250470" y="3756278"/>
            <a:ext cx="1039544" cy="234813"/>
          </a:xfrm>
          <a:prstGeom prst="roundRect">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000" dirty="0">
                <a:solidFill>
                  <a:schemeClr val="bg1"/>
                </a:solidFill>
                <a:cs typeface="+mn-ea"/>
              </a:rPr>
              <a:t>出差申请</a:t>
            </a:r>
            <a:endParaRPr lang="zh-CN" altLang="en-US" sz="1000" dirty="0">
              <a:solidFill>
                <a:schemeClr val="bg1"/>
              </a:solidFill>
              <a:cs typeface="+mn-ea"/>
            </a:endParaRPr>
          </a:p>
        </p:txBody>
      </p:sp>
      <p:sp>
        <p:nvSpPr>
          <p:cNvPr id="28" name="圆角矩形 65"/>
          <p:cNvSpPr/>
          <p:nvPr/>
        </p:nvSpPr>
        <p:spPr>
          <a:xfrm>
            <a:off x="4250470" y="4535482"/>
            <a:ext cx="1039544" cy="234813"/>
          </a:xfrm>
          <a:prstGeom prst="roundRect">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000" dirty="0">
                <a:solidFill>
                  <a:schemeClr val="bg1"/>
                </a:solidFill>
                <a:cs typeface="+mn-ea"/>
              </a:rPr>
              <a:t>合同档案</a:t>
            </a:r>
            <a:endParaRPr lang="zh-CN" altLang="en-US" sz="1000" dirty="0">
              <a:solidFill>
                <a:schemeClr val="bg1"/>
              </a:solidFill>
              <a:cs typeface="+mn-ea"/>
            </a:endParaRPr>
          </a:p>
        </p:txBody>
      </p:sp>
      <p:sp>
        <p:nvSpPr>
          <p:cNvPr id="29" name="圆角矩形 66"/>
          <p:cNvSpPr/>
          <p:nvPr/>
        </p:nvSpPr>
        <p:spPr>
          <a:xfrm>
            <a:off x="4250470" y="3252447"/>
            <a:ext cx="1039544" cy="234813"/>
          </a:xfrm>
          <a:prstGeom prst="roundRect">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000" dirty="0">
                <a:solidFill>
                  <a:schemeClr val="bg1"/>
                </a:solidFill>
                <a:cs typeface="+mn-ea"/>
              </a:rPr>
              <a:t>费用报销</a:t>
            </a:r>
            <a:endParaRPr lang="zh-CN" altLang="en-US" sz="1000" dirty="0">
              <a:solidFill>
                <a:schemeClr val="bg1"/>
              </a:solidFill>
              <a:cs typeface="+mn-ea"/>
            </a:endParaRPr>
          </a:p>
        </p:txBody>
      </p:sp>
      <p:sp>
        <p:nvSpPr>
          <p:cNvPr id="30" name="圆角矩形 67"/>
          <p:cNvSpPr/>
          <p:nvPr/>
        </p:nvSpPr>
        <p:spPr>
          <a:xfrm>
            <a:off x="4255398" y="4058148"/>
            <a:ext cx="1039544" cy="234813"/>
          </a:xfrm>
          <a:prstGeom prst="roundRect">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000" dirty="0">
                <a:solidFill>
                  <a:schemeClr val="bg1"/>
                </a:solidFill>
                <a:cs typeface="+mn-ea"/>
              </a:rPr>
              <a:t>差旅费报销</a:t>
            </a:r>
            <a:endParaRPr lang="zh-CN" altLang="en-US" sz="1000" dirty="0">
              <a:solidFill>
                <a:schemeClr val="bg1"/>
              </a:solidFill>
              <a:cs typeface="+mn-ea"/>
            </a:endParaRPr>
          </a:p>
        </p:txBody>
      </p:sp>
      <p:sp>
        <p:nvSpPr>
          <p:cNvPr id="31" name="圆角矩形 68"/>
          <p:cNvSpPr/>
          <p:nvPr/>
        </p:nvSpPr>
        <p:spPr>
          <a:xfrm>
            <a:off x="4250470" y="4822974"/>
            <a:ext cx="1039544" cy="234813"/>
          </a:xfrm>
          <a:prstGeom prst="roundRect">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000" dirty="0">
                <a:solidFill>
                  <a:schemeClr val="bg1"/>
                </a:solidFill>
                <a:cs typeface="+mn-ea"/>
              </a:rPr>
              <a:t>付款审批</a:t>
            </a:r>
            <a:endParaRPr lang="zh-CN" altLang="en-US" sz="1000" dirty="0">
              <a:solidFill>
                <a:schemeClr val="bg1"/>
              </a:solidFill>
              <a:cs typeface="+mn-ea"/>
            </a:endParaRPr>
          </a:p>
        </p:txBody>
      </p:sp>
      <p:sp>
        <p:nvSpPr>
          <p:cNvPr id="32" name="圆角矩形 69"/>
          <p:cNvSpPr/>
          <p:nvPr/>
        </p:nvSpPr>
        <p:spPr>
          <a:xfrm>
            <a:off x="4250470" y="5101232"/>
            <a:ext cx="1039544" cy="234813"/>
          </a:xfrm>
          <a:prstGeom prst="roundRect">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000" dirty="0">
                <a:solidFill>
                  <a:schemeClr val="bg1"/>
                </a:solidFill>
                <a:cs typeface="+mn-ea"/>
              </a:rPr>
              <a:t>资金支付审批</a:t>
            </a:r>
            <a:endParaRPr lang="zh-CN" altLang="en-US" sz="1000" dirty="0">
              <a:solidFill>
                <a:schemeClr val="bg1"/>
              </a:solidFill>
              <a:cs typeface="+mn-ea"/>
            </a:endParaRPr>
          </a:p>
        </p:txBody>
      </p:sp>
      <p:sp>
        <p:nvSpPr>
          <p:cNvPr id="33" name="圆角矩形 72"/>
          <p:cNvSpPr/>
          <p:nvPr/>
        </p:nvSpPr>
        <p:spPr>
          <a:xfrm>
            <a:off x="2734283" y="5437263"/>
            <a:ext cx="2712363" cy="699474"/>
          </a:xfrm>
          <a:prstGeom prst="roundRect">
            <a:avLst>
              <a:gd name="adj" fmla="val 0"/>
            </a:avLst>
          </a:prstGeom>
          <a:solidFill>
            <a:sysClr val="window" lastClr="FFFFFF">
              <a:lumMod val="95000"/>
            </a:sysClr>
          </a:solidFill>
          <a:ln w="12700" cap="flat" cmpd="sng" algn="ctr">
            <a:solidFill>
              <a:sysClr val="window" lastClr="FFFFFF">
                <a:lumMod val="95000"/>
              </a:sysClr>
            </a:solidFill>
            <a:prstDash val="solid"/>
            <a:miter lim="800000"/>
          </a:ln>
          <a:effectLst/>
        </p:spPr>
        <p:txBody>
          <a:bodyPr rtlCol="0" anchor="ctr"/>
          <a:lstStyle/>
          <a:p>
            <a:pPr algn="ctr" defTabSz="914400" fontAlgn="auto">
              <a:spcBef>
                <a:spcPts val="0"/>
              </a:spcBef>
              <a:spcAft>
                <a:spcPts val="0"/>
              </a:spcAft>
              <a:defRPr/>
            </a:pPr>
            <a:endParaRPr kumimoji="1" lang="zh-CN" altLang="en-US" sz="1800" kern="0">
              <a:solidFill>
                <a:prstClr val="black"/>
              </a:solidFill>
              <a:latin typeface="等线" panose="02010600030101010101" charset="-122"/>
              <a:ea typeface="等线" panose="02010600030101010101" charset="-122"/>
            </a:endParaRPr>
          </a:p>
        </p:txBody>
      </p:sp>
      <p:sp>
        <p:nvSpPr>
          <p:cNvPr id="34" name="圆角矩形 74"/>
          <p:cNvSpPr/>
          <p:nvPr/>
        </p:nvSpPr>
        <p:spPr>
          <a:xfrm>
            <a:off x="4250470" y="5511724"/>
            <a:ext cx="1039544" cy="234813"/>
          </a:xfrm>
          <a:prstGeom prst="roundRect">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000" dirty="0">
                <a:solidFill>
                  <a:schemeClr val="bg1"/>
                </a:solidFill>
                <a:cs typeface="+mn-ea"/>
              </a:rPr>
              <a:t>费用申请</a:t>
            </a:r>
            <a:endParaRPr lang="zh-CN" altLang="en-US" sz="1000" dirty="0">
              <a:solidFill>
                <a:schemeClr val="bg1"/>
              </a:solidFill>
              <a:cs typeface="+mn-ea"/>
            </a:endParaRPr>
          </a:p>
        </p:txBody>
      </p:sp>
      <p:sp>
        <p:nvSpPr>
          <p:cNvPr id="35" name="圆角矩形 75"/>
          <p:cNvSpPr/>
          <p:nvPr/>
        </p:nvSpPr>
        <p:spPr>
          <a:xfrm>
            <a:off x="4250470" y="5799216"/>
            <a:ext cx="1039544" cy="234813"/>
          </a:xfrm>
          <a:prstGeom prst="roundRect">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000" dirty="0">
                <a:solidFill>
                  <a:schemeClr val="bg1"/>
                </a:solidFill>
                <a:cs typeface="+mn-ea"/>
              </a:rPr>
              <a:t>费用报销</a:t>
            </a:r>
            <a:endParaRPr lang="zh-CN" altLang="en-US" sz="1000" dirty="0">
              <a:solidFill>
                <a:schemeClr val="bg1"/>
              </a:solidFill>
              <a:cs typeface="+mn-ea"/>
            </a:endParaRPr>
          </a:p>
        </p:txBody>
      </p:sp>
      <p:sp>
        <p:nvSpPr>
          <p:cNvPr id="36" name="圆角矩形 77"/>
          <p:cNvSpPr/>
          <p:nvPr/>
        </p:nvSpPr>
        <p:spPr>
          <a:xfrm>
            <a:off x="5647197" y="3011366"/>
            <a:ext cx="1039544" cy="335068"/>
          </a:xfrm>
          <a:prstGeom prst="roundRect">
            <a:avLst/>
          </a:prstGeom>
          <a:gradFill>
            <a:gsLst>
              <a:gs pos="0">
                <a:srgbClr val="BBE0FF"/>
              </a:gs>
              <a:gs pos="91000">
                <a:srgbClr val="51A8FF"/>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bg1"/>
                </a:solidFill>
                <a:cs typeface="+mn-ea"/>
              </a:rPr>
              <a:t>申请调整</a:t>
            </a:r>
            <a:endParaRPr lang="zh-CN" altLang="en-US" sz="1050" dirty="0">
              <a:solidFill>
                <a:schemeClr val="bg1"/>
              </a:solidFill>
              <a:cs typeface="+mn-ea"/>
            </a:endParaRPr>
          </a:p>
        </p:txBody>
      </p:sp>
      <p:sp>
        <p:nvSpPr>
          <p:cNvPr id="37" name="圆角矩形 78"/>
          <p:cNvSpPr/>
          <p:nvPr/>
        </p:nvSpPr>
        <p:spPr>
          <a:xfrm>
            <a:off x="5647197" y="3889280"/>
            <a:ext cx="1039544" cy="335068"/>
          </a:xfrm>
          <a:prstGeom prst="roundRect">
            <a:avLst/>
          </a:prstGeom>
          <a:gradFill>
            <a:gsLst>
              <a:gs pos="0">
                <a:srgbClr val="BBE0FF"/>
              </a:gs>
              <a:gs pos="91000">
                <a:srgbClr val="51A8FF"/>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bg1"/>
                </a:solidFill>
                <a:cs typeface="+mn-ea"/>
              </a:rPr>
              <a:t>超标超预算审批（预算调整）</a:t>
            </a:r>
            <a:endParaRPr lang="zh-CN" altLang="en-US" sz="1050" dirty="0">
              <a:solidFill>
                <a:schemeClr val="bg1"/>
              </a:solidFill>
              <a:cs typeface="+mn-ea"/>
            </a:endParaRPr>
          </a:p>
        </p:txBody>
      </p:sp>
      <p:sp>
        <p:nvSpPr>
          <p:cNvPr id="38" name="圆角矩形 79"/>
          <p:cNvSpPr/>
          <p:nvPr/>
        </p:nvSpPr>
        <p:spPr>
          <a:xfrm>
            <a:off x="5647197" y="4718314"/>
            <a:ext cx="1039544" cy="335068"/>
          </a:xfrm>
          <a:prstGeom prst="roundRect">
            <a:avLst/>
          </a:prstGeom>
          <a:gradFill>
            <a:gsLst>
              <a:gs pos="0">
                <a:srgbClr val="BBE0FF"/>
              </a:gs>
              <a:gs pos="91000">
                <a:srgbClr val="51A8FF"/>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bg1"/>
                </a:solidFill>
                <a:cs typeface="+mn-ea"/>
              </a:rPr>
              <a:t>费用变更申请</a:t>
            </a:r>
            <a:endParaRPr lang="zh-CN" altLang="en-US" sz="1050" dirty="0">
              <a:solidFill>
                <a:schemeClr val="bg1"/>
              </a:solidFill>
              <a:cs typeface="+mn-ea"/>
            </a:endParaRPr>
          </a:p>
        </p:txBody>
      </p:sp>
      <p:sp>
        <p:nvSpPr>
          <p:cNvPr id="39" name="圆角矩形 80"/>
          <p:cNvSpPr/>
          <p:nvPr/>
        </p:nvSpPr>
        <p:spPr>
          <a:xfrm>
            <a:off x="5647197" y="5618415"/>
            <a:ext cx="1039544" cy="335068"/>
          </a:xfrm>
          <a:prstGeom prst="roundRect">
            <a:avLst/>
          </a:prstGeom>
          <a:gradFill>
            <a:gsLst>
              <a:gs pos="0">
                <a:srgbClr val="BBE0FF"/>
              </a:gs>
              <a:gs pos="91000">
                <a:srgbClr val="51A8FF"/>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bg1"/>
                </a:solidFill>
                <a:cs typeface="+mn-ea"/>
              </a:rPr>
              <a:t>其他费用预算变更</a:t>
            </a:r>
            <a:endParaRPr lang="zh-CN" altLang="en-US" sz="1050" dirty="0">
              <a:solidFill>
                <a:schemeClr val="bg1"/>
              </a:solidFill>
              <a:cs typeface="+mn-ea"/>
            </a:endParaRPr>
          </a:p>
        </p:txBody>
      </p:sp>
      <p:sp>
        <p:nvSpPr>
          <p:cNvPr id="40" name="圆角矩形 81"/>
          <p:cNvSpPr/>
          <p:nvPr/>
        </p:nvSpPr>
        <p:spPr>
          <a:xfrm>
            <a:off x="1619323" y="5464147"/>
            <a:ext cx="1039544" cy="335068"/>
          </a:xfrm>
          <a:prstGeom prst="roundRect">
            <a:avLst/>
          </a:prstGeom>
          <a:solidFill>
            <a:srgbClr val="FFFF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50" dirty="0">
                <a:solidFill>
                  <a:schemeClr val="tx1"/>
                </a:solidFill>
              </a:rPr>
              <a:t>年度预算数据导入</a:t>
            </a:r>
            <a:endParaRPr kumimoji="1" lang="zh-CN" altLang="en-US" sz="1050" dirty="0">
              <a:solidFill>
                <a:schemeClr val="tx1"/>
              </a:solidFill>
            </a:endParaRPr>
          </a:p>
        </p:txBody>
      </p:sp>
      <p:sp>
        <p:nvSpPr>
          <p:cNvPr id="41" name="圆角矩形 82"/>
          <p:cNvSpPr/>
          <p:nvPr/>
        </p:nvSpPr>
        <p:spPr>
          <a:xfrm>
            <a:off x="2924344" y="2257521"/>
            <a:ext cx="1039544" cy="335068"/>
          </a:xfrm>
          <a:prstGeom prst="roundRect">
            <a:avLst/>
          </a:prstGeom>
          <a:solidFill>
            <a:srgbClr val="FFFF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50" dirty="0">
                <a:solidFill>
                  <a:schemeClr val="tx1">
                    <a:lumMod val="85000"/>
                    <a:lumOff val="15000"/>
                  </a:schemeClr>
                </a:solidFill>
              </a:rPr>
              <a:t>期间预算数据导入</a:t>
            </a:r>
            <a:endParaRPr kumimoji="1" lang="zh-CN" altLang="en-US" sz="1050" dirty="0">
              <a:solidFill>
                <a:schemeClr val="tx1">
                  <a:lumMod val="85000"/>
                  <a:lumOff val="15000"/>
                </a:schemeClr>
              </a:solidFill>
            </a:endParaRPr>
          </a:p>
        </p:txBody>
      </p:sp>
      <p:sp>
        <p:nvSpPr>
          <p:cNvPr id="42" name="圆角矩形 52"/>
          <p:cNvSpPr/>
          <p:nvPr/>
        </p:nvSpPr>
        <p:spPr>
          <a:xfrm>
            <a:off x="2945400" y="3024632"/>
            <a:ext cx="1039544" cy="335068"/>
          </a:xfrm>
          <a:prstGeom prst="roundRect">
            <a:avLst/>
          </a:prstGeom>
          <a:gradFill>
            <a:gsLst>
              <a:gs pos="0">
                <a:srgbClr val="BBE0FF"/>
              </a:gs>
              <a:gs pos="91000">
                <a:srgbClr val="51A8FF"/>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bg1"/>
                </a:solidFill>
                <a:cs typeface="+mn-ea"/>
              </a:rPr>
              <a:t>报销业务</a:t>
            </a:r>
            <a:endParaRPr lang="zh-CN" altLang="en-US" sz="1050" dirty="0">
              <a:solidFill>
                <a:schemeClr val="bg1"/>
              </a:solidFill>
              <a:cs typeface="+mn-ea"/>
            </a:endParaRPr>
          </a:p>
        </p:txBody>
      </p:sp>
      <p:sp>
        <p:nvSpPr>
          <p:cNvPr id="43" name="圆角矩形 55"/>
          <p:cNvSpPr/>
          <p:nvPr/>
        </p:nvSpPr>
        <p:spPr>
          <a:xfrm>
            <a:off x="2944991" y="3902547"/>
            <a:ext cx="1039544" cy="335068"/>
          </a:xfrm>
          <a:prstGeom prst="roundRect">
            <a:avLst/>
          </a:prstGeom>
          <a:gradFill>
            <a:gsLst>
              <a:gs pos="0">
                <a:srgbClr val="BBE0FF"/>
              </a:gs>
              <a:gs pos="91000">
                <a:srgbClr val="51A8FF"/>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bg1"/>
                </a:solidFill>
                <a:cs typeface="+mn-ea"/>
              </a:rPr>
              <a:t>差旅业务</a:t>
            </a:r>
            <a:endParaRPr lang="zh-CN" altLang="en-US" sz="1050" dirty="0">
              <a:solidFill>
                <a:schemeClr val="bg1"/>
              </a:solidFill>
              <a:cs typeface="+mn-ea"/>
            </a:endParaRPr>
          </a:p>
        </p:txBody>
      </p:sp>
      <p:sp>
        <p:nvSpPr>
          <p:cNvPr id="44" name="圆角矩形 56"/>
          <p:cNvSpPr/>
          <p:nvPr/>
        </p:nvSpPr>
        <p:spPr>
          <a:xfrm>
            <a:off x="2924344" y="4731581"/>
            <a:ext cx="1039544" cy="335068"/>
          </a:xfrm>
          <a:prstGeom prst="roundRect">
            <a:avLst/>
          </a:prstGeom>
          <a:gradFill>
            <a:gsLst>
              <a:gs pos="0">
                <a:srgbClr val="BBE0FF"/>
              </a:gs>
              <a:gs pos="91000">
                <a:srgbClr val="51A8FF"/>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bg1"/>
                </a:solidFill>
                <a:cs typeface="+mn-ea"/>
              </a:rPr>
              <a:t>应付业务</a:t>
            </a:r>
            <a:endParaRPr lang="zh-CN" altLang="en-US" sz="1050" dirty="0">
              <a:solidFill>
                <a:schemeClr val="bg1"/>
              </a:solidFill>
              <a:cs typeface="+mn-ea"/>
            </a:endParaRPr>
          </a:p>
        </p:txBody>
      </p:sp>
      <p:sp>
        <p:nvSpPr>
          <p:cNvPr id="45" name="圆角矩形 71"/>
          <p:cNvSpPr/>
          <p:nvPr/>
        </p:nvSpPr>
        <p:spPr>
          <a:xfrm>
            <a:off x="2944991" y="5631682"/>
            <a:ext cx="1039544" cy="335068"/>
          </a:xfrm>
          <a:prstGeom prst="roundRect">
            <a:avLst/>
          </a:prstGeom>
          <a:gradFill>
            <a:gsLst>
              <a:gs pos="0">
                <a:srgbClr val="BBE0FF"/>
              </a:gs>
              <a:gs pos="91000">
                <a:srgbClr val="51A8FF"/>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bg1"/>
                </a:solidFill>
                <a:cs typeface="+mn-ea"/>
              </a:rPr>
              <a:t>其他费用</a:t>
            </a:r>
            <a:endParaRPr lang="zh-CN" altLang="en-US" sz="1050" dirty="0">
              <a:solidFill>
                <a:schemeClr val="bg1"/>
              </a:solidFill>
              <a:cs typeface="+mn-ea"/>
            </a:endParaRPr>
          </a:p>
        </p:txBody>
      </p:sp>
      <p:sp>
        <p:nvSpPr>
          <p:cNvPr id="46" name="下箭头 3"/>
          <p:cNvSpPr/>
          <p:nvPr/>
        </p:nvSpPr>
        <p:spPr>
          <a:xfrm>
            <a:off x="3252073" y="2629399"/>
            <a:ext cx="384084" cy="233748"/>
          </a:xfrm>
          <a:prstGeom prst="downArrow">
            <a:avLst/>
          </a:prstGeom>
          <a:solidFill>
            <a:srgbClr val="4472C4">
              <a:lumMod val="40000"/>
              <a:lumOff val="60000"/>
            </a:srgbClr>
          </a:solidFill>
          <a:ln w="12700" cap="flat" cmpd="sng" algn="ctr">
            <a:solidFill>
              <a:srgbClr val="4472C4">
                <a:lumMod val="40000"/>
                <a:lumOff val="60000"/>
              </a:srgbClr>
            </a:solidFill>
            <a:prstDash val="solid"/>
            <a:miter lim="800000"/>
          </a:ln>
          <a:effectLst/>
        </p:spPr>
        <p:txBody>
          <a:bodyPr rtlCol="0" anchor="ctr"/>
          <a:lstStyle/>
          <a:p>
            <a:pPr algn="ctr" defTabSz="914400" fontAlgn="auto">
              <a:spcBef>
                <a:spcPts val="0"/>
              </a:spcBef>
              <a:spcAft>
                <a:spcPts val="0"/>
              </a:spcAft>
              <a:defRPr/>
            </a:pPr>
            <a:endParaRPr kumimoji="1" lang="zh-CN" altLang="en-US" sz="1800" kern="0">
              <a:solidFill>
                <a:prstClr val="black"/>
              </a:solidFill>
              <a:latin typeface="等线" panose="02010600030101010101" charset="-122"/>
              <a:ea typeface="等线" panose="02010600030101010101" charset="-122"/>
            </a:endParaRPr>
          </a:p>
        </p:txBody>
      </p:sp>
      <p:sp>
        <p:nvSpPr>
          <p:cNvPr id="47" name="下箭头 76"/>
          <p:cNvSpPr/>
          <p:nvPr/>
        </p:nvSpPr>
        <p:spPr>
          <a:xfrm>
            <a:off x="3252073" y="5329421"/>
            <a:ext cx="384084" cy="233748"/>
          </a:xfrm>
          <a:prstGeom prst="downArrow">
            <a:avLst/>
          </a:prstGeom>
          <a:solidFill>
            <a:srgbClr val="4472C4">
              <a:lumMod val="40000"/>
              <a:lumOff val="60000"/>
            </a:srgbClr>
          </a:solidFill>
          <a:ln w="12700" cap="flat" cmpd="sng" algn="ctr">
            <a:solidFill>
              <a:srgbClr val="4472C4">
                <a:lumMod val="40000"/>
                <a:lumOff val="60000"/>
              </a:srgbClr>
            </a:solidFill>
            <a:prstDash val="solid"/>
            <a:miter lim="800000"/>
          </a:ln>
          <a:effectLst/>
        </p:spPr>
        <p:txBody>
          <a:bodyPr rtlCol="0" anchor="ctr"/>
          <a:lstStyle/>
          <a:p>
            <a:pPr algn="ctr" defTabSz="914400" fontAlgn="auto">
              <a:spcBef>
                <a:spcPts val="0"/>
              </a:spcBef>
              <a:spcAft>
                <a:spcPts val="0"/>
              </a:spcAft>
              <a:defRPr/>
            </a:pPr>
            <a:endParaRPr kumimoji="1" lang="zh-CN" altLang="en-US" sz="1800" kern="0">
              <a:solidFill>
                <a:prstClr val="white"/>
              </a:solidFill>
              <a:latin typeface="等线" panose="02010600030101010101" charset="-122"/>
              <a:ea typeface="等线" panose="02010600030101010101" charset="-122"/>
            </a:endParaRPr>
          </a:p>
        </p:txBody>
      </p:sp>
      <p:sp>
        <p:nvSpPr>
          <p:cNvPr id="48" name="下箭头 83"/>
          <p:cNvSpPr/>
          <p:nvPr/>
        </p:nvSpPr>
        <p:spPr>
          <a:xfrm>
            <a:off x="3252073" y="4338820"/>
            <a:ext cx="384084" cy="233748"/>
          </a:xfrm>
          <a:prstGeom prst="downArrow">
            <a:avLst/>
          </a:prstGeom>
          <a:solidFill>
            <a:srgbClr val="4472C4">
              <a:lumMod val="40000"/>
              <a:lumOff val="60000"/>
            </a:srgbClr>
          </a:solidFill>
          <a:ln w="12700" cap="flat" cmpd="sng" algn="ctr">
            <a:solidFill>
              <a:srgbClr val="4472C4">
                <a:lumMod val="40000"/>
                <a:lumOff val="60000"/>
              </a:srgbClr>
            </a:solidFill>
            <a:prstDash val="solid"/>
            <a:miter lim="800000"/>
          </a:ln>
          <a:effectLst/>
        </p:spPr>
        <p:txBody>
          <a:bodyPr rtlCol="0" anchor="ctr"/>
          <a:lstStyle/>
          <a:p>
            <a:pPr algn="ctr" defTabSz="914400" fontAlgn="auto">
              <a:spcBef>
                <a:spcPts val="0"/>
              </a:spcBef>
              <a:spcAft>
                <a:spcPts val="0"/>
              </a:spcAft>
              <a:defRPr/>
            </a:pPr>
            <a:endParaRPr kumimoji="1" lang="zh-CN" altLang="en-US" sz="1800" kern="0">
              <a:solidFill>
                <a:prstClr val="white"/>
              </a:solidFill>
              <a:latin typeface="等线" panose="02010600030101010101" charset="-122"/>
              <a:ea typeface="等线" panose="02010600030101010101" charset="-122"/>
            </a:endParaRPr>
          </a:p>
        </p:txBody>
      </p:sp>
      <p:sp>
        <p:nvSpPr>
          <p:cNvPr id="49" name="下箭头 84"/>
          <p:cNvSpPr/>
          <p:nvPr/>
        </p:nvSpPr>
        <p:spPr>
          <a:xfrm>
            <a:off x="3252073" y="3522898"/>
            <a:ext cx="384084" cy="233748"/>
          </a:xfrm>
          <a:prstGeom prst="downArrow">
            <a:avLst/>
          </a:prstGeom>
          <a:solidFill>
            <a:srgbClr val="4472C4">
              <a:lumMod val="40000"/>
              <a:lumOff val="60000"/>
            </a:srgbClr>
          </a:solidFill>
          <a:ln w="12700" cap="flat" cmpd="sng" algn="ctr">
            <a:solidFill>
              <a:srgbClr val="4472C4">
                <a:lumMod val="40000"/>
                <a:lumOff val="60000"/>
              </a:srgbClr>
            </a:solidFill>
            <a:prstDash val="solid"/>
            <a:miter lim="800000"/>
          </a:ln>
          <a:effectLst/>
        </p:spPr>
        <p:txBody>
          <a:bodyPr rtlCol="0" anchor="ctr"/>
          <a:lstStyle/>
          <a:p>
            <a:pPr algn="ctr" defTabSz="914400" fontAlgn="auto">
              <a:spcBef>
                <a:spcPts val="0"/>
              </a:spcBef>
              <a:spcAft>
                <a:spcPts val="0"/>
              </a:spcAft>
              <a:defRPr/>
            </a:pPr>
            <a:endParaRPr kumimoji="1" lang="zh-CN" altLang="en-US" sz="1800" kern="0">
              <a:solidFill>
                <a:prstClr val="white"/>
              </a:solidFill>
              <a:latin typeface="等线" panose="02010600030101010101" charset="-122"/>
              <a:ea typeface="等线" panose="02010600030101010101" charset="-122"/>
            </a:endParaRPr>
          </a:p>
        </p:txBody>
      </p:sp>
      <p:sp>
        <p:nvSpPr>
          <p:cNvPr id="50" name="右箭头 5"/>
          <p:cNvSpPr/>
          <p:nvPr/>
        </p:nvSpPr>
        <p:spPr>
          <a:xfrm>
            <a:off x="3978792" y="3092819"/>
            <a:ext cx="286582" cy="231068"/>
          </a:xfrm>
          <a:prstGeom prst="rightArrow">
            <a:avLst/>
          </a:prstGeom>
          <a:solidFill>
            <a:srgbClr val="4472C4">
              <a:lumMod val="40000"/>
              <a:lumOff val="60000"/>
            </a:srgbClr>
          </a:solidFill>
          <a:ln w="12700" cap="flat" cmpd="sng" algn="ctr">
            <a:solidFill>
              <a:srgbClr val="4472C4">
                <a:lumMod val="40000"/>
                <a:lumOff val="60000"/>
              </a:srgbClr>
            </a:solidFill>
            <a:prstDash val="solid"/>
            <a:miter lim="800000"/>
          </a:ln>
          <a:effectLst/>
        </p:spPr>
        <p:txBody>
          <a:bodyPr rot="0" spcFirstLastPara="0" vertOverflow="overflow" horzOverflow="overflow" vert="horz" wrap="square" lIns="91413" tIns="45707" rIns="91413" bIns="45707" numCol="1" spcCol="0" rtlCol="0" fromWordArt="0" anchor="ctr" anchorCtr="0" forceAA="0" compatLnSpc="1">
            <a:noAutofit/>
          </a:bodyPr>
          <a:lstStyle/>
          <a:p>
            <a:pPr algn="ctr" defTabSz="914400" fontAlgn="auto">
              <a:spcBef>
                <a:spcPts val="0"/>
              </a:spcBef>
              <a:spcAft>
                <a:spcPts val="0"/>
              </a:spcAft>
              <a:defRPr/>
            </a:pPr>
            <a:endParaRPr kumimoji="1" lang="zh-CN" altLang="en-US" sz="1800" kern="0">
              <a:solidFill>
                <a:prstClr val="black"/>
              </a:solidFill>
              <a:latin typeface="等线" panose="02010600030101010101" charset="-122"/>
              <a:ea typeface="等线" panose="02010600030101010101" charset="-122"/>
            </a:endParaRPr>
          </a:p>
        </p:txBody>
      </p:sp>
      <p:sp>
        <p:nvSpPr>
          <p:cNvPr id="51" name="右箭头 85"/>
          <p:cNvSpPr/>
          <p:nvPr/>
        </p:nvSpPr>
        <p:spPr>
          <a:xfrm>
            <a:off x="3978792" y="3949394"/>
            <a:ext cx="286582" cy="231068"/>
          </a:xfrm>
          <a:prstGeom prst="rightArrow">
            <a:avLst/>
          </a:prstGeom>
          <a:solidFill>
            <a:srgbClr val="4472C4">
              <a:lumMod val="40000"/>
              <a:lumOff val="60000"/>
            </a:srgbClr>
          </a:solidFill>
          <a:ln w="12700" cap="flat" cmpd="sng" algn="ctr">
            <a:solidFill>
              <a:srgbClr val="4472C4">
                <a:lumMod val="40000"/>
                <a:lumOff val="60000"/>
              </a:srgbClr>
            </a:solidFill>
            <a:prstDash val="solid"/>
            <a:miter lim="800000"/>
          </a:ln>
          <a:effectLst/>
        </p:spPr>
        <p:txBody>
          <a:bodyPr rot="0" spcFirstLastPara="0" vertOverflow="overflow" horzOverflow="overflow" vert="horz" wrap="square" lIns="91413" tIns="45707" rIns="91413" bIns="45707" numCol="1" spcCol="0" rtlCol="0" fromWordArt="0" anchor="ctr" anchorCtr="0" forceAA="0" compatLnSpc="1">
            <a:noAutofit/>
          </a:bodyPr>
          <a:lstStyle/>
          <a:p>
            <a:pPr algn="ctr" defTabSz="914400" fontAlgn="auto">
              <a:spcBef>
                <a:spcPts val="0"/>
              </a:spcBef>
              <a:spcAft>
                <a:spcPts val="0"/>
              </a:spcAft>
              <a:defRPr/>
            </a:pPr>
            <a:endParaRPr kumimoji="1" lang="zh-CN" altLang="en-US" sz="1800" kern="0">
              <a:solidFill>
                <a:prstClr val="black"/>
              </a:solidFill>
              <a:latin typeface="等线" panose="02010600030101010101" charset="-122"/>
              <a:ea typeface="等线" panose="02010600030101010101" charset="-122"/>
            </a:endParaRPr>
          </a:p>
        </p:txBody>
      </p:sp>
      <p:sp>
        <p:nvSpPr>
          <p:cNvPr id="52" name="右箭头 86"/>
          <p:cNvSpPr/>
          <p:nvPr/>
        </p:nvSpPr>
        <p:spPr>
          <a:xfrm>
            <a:off x="3978792" y="4765896"/>
            <a:ext cx="286582" cy="231068"/>
          </a:xfrm>
          <a:prstGeom prst="rightArrow">
            <a:avLst/>
          </a:prstGeom>
          <a:solidFill>
            <a:srgbClr val="4472C4">
              <a:lumMod val="40000"/>
              <a:lumOff val="60000"/>
            </a:srgbClr>
          </a:solidFill>
          <a:ln w="12700" cap="flat" cmpd="sng" algn="ctr">
            <a:solidFill>
              <a:srgbClr val="4472C4">
                <a:lumMod val="40000"/>
                <a:lumOff val="60000"/>
              </a:srgbClr>
            </a:solidFill>
            <a:prstDash val="solid"/>
            <a:miter lim="800000"/>
          </a:ln>
          <a:effectLst/>
        </p:spPr>
        <p:txBody>
          <a:bodyPr rot="0" spcFirstLastPara="0" vertOverflow="overflow" horzOverflow="overflow" vert="horz" wrap="square" lIns="91413" tIns="45707" rIns="91413" bIns="45707" numCol="1" spcCol="0" rtlCol="0" fromWordArt="0" anchor="ctr" anchorCtr="0" forceAA="0" compatLnSpc="1">
            <a:noAutofit/>
          </a:bodyPr>
          <a:lstStyle/>
          <a:p>
            <a:pPr algn="ctr" defTabSz="914400" fontAlgn="auto">
              <a:spcBef>
                <a:spcPts val="0"/>
              </a:spcBef>
              <a:spcAft>
                <a:spcPts val="0"/>
              </a:spcAft>
              <a:defRPr/>
            </a:pPr>
            <a:endParaRPr kumimoji="1" lang="zh-CN" altLang="en-US" sz="1800" kern="0">
              <a:solidFill>
                <a:prstClr val="black"/>
              </a:solidFill>
              <a:latin typeface="等线" panose="02010600030101010101" charset="-122"/>
              <a:ea typeface="等线" panose="02010600030101010101" charset="-122"/>
            </a:endParaRPr>
          </a:p>
        </p:txBody>
      </p:sp>
      <p:sp>
        <p:nvSpPr>
          <p:cNvPr id="53" name="右箭头 87"/>
          <p:cNvSpPr/>
          <p:nvPr/>
        </p:nvSpPr>
        <p:spPr>
          <a:xfrm>
            <a:off x="3978792" y="5705141"/>
            <a:ext cx="286582" cy="231068"/>
          </a:xfrm>
          <a:prstGeom prst="rightArrow">
            <a:avLst/>
          </a:prstGeom>
          <a:solidFill>
            <a:srgbClr val="4472C4">
              <a:lumMod val="40000"/>
              <a:lumOff val="60000"/>
            </a:srgbClr>
          </a:solidFill>
          <a:ln w="12700" cap="flat" cmpd="sng" algn="ctr">
            <a:solidFill>
              <a:srgbClr val="4472C4">
                <a:lumMod val="40000"/>
                <a:lumOff val="60000"/>
              </a:srgbClr>
            </a:solidFill>
            <a:prstDash val="solid"/>
            <a:miter lim="800000"/>
          </a:ln>
          <a:effectLst/>
        </p:spPr>
        <p:txBody>
          <a:bodyPr rot="0" spcFirstLastPara="0" vertOverflow="overflow" horzOverflow="overflow" vert="horz" wrap="square" lIns="91413" tIns="45707" rIns="91413" bIns="45707" numCol="1" spcCol="0" rtlCol="0" fromWordArt="0" anchor="ctr" anchorCtr="0" forceAA="0" compatLnSpc="1">
            <a:noAutofit/>
          </a:bodyPr>
          <a:lstStyle/>
          <a:p>
            <a:pPr algn="ctr" defTabSz="914400" fontAlgn="auto">
              <a:spcBef>
                <a:spcPts val="0"/>
              </a:spcBef>
              <a:spcAft>
                <a:spcPts val="0"/>
              </a:spcAft>
              <a:defRPr/>
            </a:pPr>
            <a:endParaRPr kumimoji="1" lang="zh-CN" altLang="en-US" sz="1800" kern="0">
              <a:solidFill>
                <a:prstClr val="black"/>
              </a:solidFill>
              <a:latin typeface="等线" panose="02010600030101010101" charset="-122"/>
              <a:ea typeface="等线" panose="02010600030101010101" charset="-122"/>
            </a:endParaRPr>
          </a:p>
        </p:txBody>
      </p:sp>
      <p:sp>
        <p:nvSpPr>
          <p:cNvPr id="54" name="圆角矩形 88"/>
          <p:cNvSpPr/>
          <p:nvPr/>
        </p:nvSpPr>
        <p:spPr>
          <a:xfrm>
            <a:off x="160213" y="1400283"/>
            <a:ext cx="3929190" cy="300384"/>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b="1" dirty="0">
                <a:solidFill>
                  <a:schemeClr val="tx1"/>
                </a:solidFill>
              </a:rPr>
              <a:t>事前管控</a:t>
            </a:r>
            <a:endParaRPr kumimoji="1" lang="zh-CN" altLang="en-US" sz="1400" b="1" dirty="0">
              <a:solidFill>
                <a:schemeClr val="tx1"/>
              </a:solidFill>
            </a:endParaRPr>
          </a:p>
        </p:txBody>
      </p:sp>
      <p:sp>
        <p:nvSpPr>
          <p:cNvPr id="55" name="圆角矩形 89"/>
          <p:cNvSpPr/>
          <p:nvPr/>
        </p:nvSpPr>
        <p:spPr>
          <a:xfrm>
            <a:off x="4147243" y="1400283"/>
            <a:ext cx="5897658" cy="291768"/>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b="1" dirty="0">
                <a:solidFill>
                  <a:schemeClr val="tx1"/>
                </a:solidFill>
              </a:rPr>
              <a:t>事中控制</a:t>
            </a:r>
            <a:endParaRPr kumimoji="1" lang="zh-CN" altLang="en-US" sz="1400" b="1" dirty="0">
              <a:solidFill>
                <a:schemeClr val="tx1"/>
              </a:solidFill>
            </a:endParaRPr>
          </a:p>
        </p:txBody>
      </p:sp>
      <p:sp>
        <p:nvSpPr>
          <p:cNvPr id="56" name="圆角矩形 90"/>
          <p:cNvSpPr/>
          <p:nvPr/>
        </p:nvSpPr>
        <p:spPr>
          <a:xfrm>
            <a:off x="10143726" y="1400283"/>
            <a:ext cx="1973477" cy="291768"/>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b="1" dirty="0">
                <a:solidFill>
                  <a:schemeClr val="tx1"/>
                </a:solidFill>
              </a:rPr>
              <a:t>事后分析</a:t>
            </a:r>
            <a:endParaRPr kumimoji="1" lang="zh-CN" altLang="en-US" sz="1400" b="1" dirty="0">
              <a:solidFill>
                <a:schemeClr val="tx1"/>
              </a:solidFill>
            </a:endParaRPr>
          </a:p>
        </p:txBody>
      </p:sp>
      <p:sp>
        <p:nvSpPr>
          <p:cNvPr id="57" name="罐形 6"/>
          <p:cNvSpPr/>
          <p:nvPr/>
        </p:nvSpPr>
        <p:spPr>
          <a:xfrm>
            <a:off x="1554102" y="6051271"/>
            <a:ext cx="1169986" cy="457068"/>
          </a:xfrm>
          <a:prstGeom prst="can">
            <a:avLst/>
          </a:prstGeom>
          <a:gradFill>
            <a:gsLst>
              <a:gs pos="0">
                <a:srgbClr val="90C9FC"/>
              </a:gs>
              <a:gs pos="91000">
                <a:srgbClr val="1706D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000" dirty="0">
                <a:solidFill>
                  <a:schemeClr val="bg1"/>
                </a:solidFill>
                <a:cs typeface="+mn-ea"/>
              </a:rPr>
              <a:t>企业预算池</a:t>
            </a:r>
            <a:endParaRPr lang="zh-CN" altLang="en-US" sz="1000" dirty="0">
              <a:solidFill>
                <a:schemeClr val="bg1"/>
              </a:solidFill>
              <a:cs typeface="+mn-ea"/>
            </a:endParaRPr>
          </a:p>
        </p:txBody>
      </p:sp>
      <p:cxnSp>
        <p:nvCxnSpPr>
          <p:cNvPr id="58" name="直线箭头连接符 8"/>
          <p:cNvCxnSpPr/>
          <p:nvPr/>
        </p:nvCxnSpPr>
        <p:spPr>
          <a:xfrm>
            <a:off x="2124679" y="5816040"/>
            <a:ext cx="0" cy="540030"/>
          </a:xfrm>
          <a:prstGeom prst="straightConnector1">
            <a:avLst/>
          </a:prstGeom>
          <a:noFill/>
          <a:ln w="6350" cap="flat" cmpd="sng" algn="ctr">
            <a:solidFill>
              <a:srgbClr val="A5A5A5">
                <a:lumMod val="60000"/>
                <a:lumOff val="40000"/>
              </a:srgbClr>
            </a:solidFill>
            <a:prstDash val="solid"/>
            <a:miter lim="800000"/>
            <a:tailEnd type="triangle"/>
          </a:ln>
          <a:effectLst/>
        </p:spPr>
      </p:cxnSp>
      <p:cxnSp>
        <p:nvCxnSpPr>
          <p:cNvPr id="59" name="直线箭头连接符 10"/>
          <p:cNvCxnSpPr/>
          <p:nvPr/>
        </p:nvCxnSpPr>
        <p:spPr>
          <a:xfrm>
            <a:off x="2124679" y="5063621"/>
            <a:ext cx="0" cy="400525"/>
          </a:xfrm>
          <a:prstGeom prst="straightConnector1">
            <a:avLst/>
          </a:prstGeom>
          <a:noFill/>
          <a:ln w="6350" cap="flat" cmpd="sng" algn="ctr">
            <a:solidFill>
              <a:srgbClr val="A5A5A5">
                <a:lumMod val="60000"/>
                <a:lumOff val="40000"/>
              </a:srgbClr>
            </a:solidFill>
            <a:prstDash val="solid"/>
            <a:miter lim="800000"/>
            <a:tailEnd type="triangle"/>
          </a:ln>
          <a:effectLst/>
        </p:spPr>
      </p:cxnSp>
      <p:cxnSp>
        <p:nvCxnSpPr>
          <p:cNvPr id="60" name="肘形连接符 26"/>
          <p:cNvCxnSpPr>
            <a:stCxn id="57" idx="4"/>
            <a:endCxn id="33" idx="2"/>
          </p:cNvCxnSpPr>
          <p:nvPr/>
        </p:nvCxnSpPr>
        <p:spPr>
          <a:xfrm flipV="1">
            <a:off x="2724088" y="6136737"/>
            <a:ext cx="1366377" cy="143068"/>
          </a:xfrm>
          <a:prstGeom prst="bentConnector2">
            <a:avLst/>
          </a:prstGeom>
          <a:noFill/>
          <a:ln w="6350" cap="flat" cmpd="sng" algn="ctr">
            <a:solidFill>
              <a:srgbClr val="A5A5A5">
                <a:lumMod val="60000"/>
                <a:lumOff val="40000"/>
              </a:srgbClr>
            </a:solidFill>
            <a:prstDash val="solid"/>
            <a:miter lim="800000"/>
            <a:headEnd type="triangle"/>
            <a:tailEnd type="triangle"/>
          </a:ln>
          <a:effectLst/>
        </p:spPr>
      </p:cxnSp>
      <p:cxnSp>
        <p:nvCxnSpPr>
          <p:cNvPr id="61" name="肘形连接符 53"/>
          <p:cNvCxnSpPr>
            <a:stCxn id="57" idx="4"/>
            <a:endCxn id="39" idx="2"/>
          </p:cNvCxnSpPr>
          <p:nvPr/>
        </p:nvCxnSpPr>
        <p:spPr>
          <a:xfrm flipV="1">
            <a:off x="2724088" y="5953483"/>
            <a:ext cx="3442881" cy="326322"/>
          </a:xfrm>
          <a:prstGeom prst="bentConnector2">
            <a:avLst/>
          </a:prstGeom>
          <a:noFill/>
          <a:ln w="6350" cap="flat" cmpd="sng" algn="ctr">
            <a:solidFill>
              <a:srgbClr val="A5A5A5">
                <a:lumMod val="60000"/>
                <a:lumOff val="40000"/>
              </a:srgbClr>
            </a:solidFill>
            <a:prstDash val="solid"/>
            <a:miter lim="800000"/>
            <a:headEnd type="triangle"/>
            <a:tailEnd type="triangle"/>
          </a:ln>
          <a:effectLst/>
        </p:spPr>
      </p:cxnSp>
      <p:cxnSp>
        <p:nvCxnSpPr>
          <p:cNvPr id="62" name="直线连接符 57"/>
          <p:cNvCxnSpPr/>
          <p:nvPr/>
        </p:nvCxnSpPr>
        <p:spPr>
          <a:xfrm>
            <a:off x="6166968" y="3346435"/>
            <a:ext cx="0" cy="542846"/>
          </a:xfrm>
          <a:prstGeom prst="line">
            <a:avLst/>
          </a:prstGeom>
          <a:noFill/>
          <a:ln w="6350" cap="flat" cmpd="sng" algn="ctr">
            <a:solidFill>
              <a:srgbClr val="A5A5A5">
                <a:lumMod val="60000"/>
                <a:lumOff val="40000"/>
              </a:srgbClr>
            </a:solidFill>
            <a:prstDash val="solid"/>
            <a:miter lim="800000"/>
          </a:ln>
          <a:effectLst/>
        </p:spPr>
      </p:cxnSp>
      <p:cxnSp>
        <p:nvCxnSpPr>
          <p:cNvPr id="63" name="直线连接符 97"/>
          <p:cNvCxnSpPr/>
          <p:nvPr/>
        </p:nvCxnSpPr>
        <p:spPr>
          <a:xfrm>
            <a:off x="6166968" y="4224348"/>
            <a:ext cx="0" cy="493966"/>
          </a:xfrm>
          <a:prstGeom prst="line">
            <a:avLst/>
          </a:prstGeom>
          <a:noFill/>
          <a:ln w="6350" cap="flat" cmpd="sng" algn="ctr">
            <a:solidFill>
              <a:srgbClr val="A5A5A5">
                <a:lumMod val="60000"/>
                <a:lumOff val="40000"/>
              </a:srgbClr>
            </a:solidFill>
            <a:prstDash val="solid"/>
            <a:miter lim="800000"/>
          </a:ln>
          <a:effectLst/>
        </p:spPr>
      </p:cxnSp>
      <p:cxnSp>
        <p:nvCxnSpPr>
          <p:cNvPr id="64" name="直线连接符 99"/>
          <p:cNvCxnSpPr>
            <a:stCxn id="38" idx="2"/>
            <a:endCxn id="39" idx="0"/>
          </p:cNvCxnSpPr>
          <p:nvPr/>
        </p:nvCxnSpPr>
        <p:spPr>
          <a:xfrm>
            <a:off x="6166968" y="5053382"/>
            <a:ext cx="0" cy="565033"/>
          </a:xfrm>
          <a:prstGeom prst="line">
            <a:avLst/>
          </a:prstGeom>
          <a:noFill/>
          <a:ln w="6350" cap="flat" cmpd="sng" algn="ctr">
            <a:solidFill>
              <a:srgbClr val="A5A5A5">
                <a:lumMod val="60000"/>
                <a:lumOff val="40000"/>
              </a:srgbClr>
            </a:solidFill>
            <a:prstDash val="solid"/>
            <a:miter lim="800000"/>
          </a:ln>
          <a:effectLst/>
        </p:spPr>
      </p:cxnSp>
      <p:sp>
        <p:nvSpPr>
          <p:cNvPr id="65" name="圆角矩形 106"/>
          <p:cNvSpPr/>
          <p:nvPr/>
        </p:nvSpPr>
        <p:spPr>
          <a:xfrm>
            <a:off x="8312719" y="4710867"/>
            <a:ext cx="1039544" cy="335068"/>
          </a:xfrm>
          <a:prstGeom prst="roundRect">
            <a:avLst/>
          </a:prstGeom>
          <a:gradFill>
            <a:gsLst>
              <a:gs pos="0">
                <a:srgbClr val="BBE0FF"/>
              </a:gs>
              <a:gs pos="91000">
                <a:srgbClr val="51A8FF"/>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bg1"/>
                </a:solidFill>
                <a:cs typeface="+mn-ea"/>
              </a:rPr>
              <a:t>按需结转</a:t>
            </a:r>
            <a:endParaRPr lang="zh-CN" altLang="en-US" sz="1050" dirty="0">
              <a:solidFill>
                <a:schemeClr val="bg1"/>
              </a:solidFill>
              <a:cs typeface="+mn-ea"/>
            </a:endParaRPr>
          </a:p>
        </p:txBody>
      </p:sp>
      <p:sp>
        <p:nvSpPr>
          <p:cNvPr id="66" name="圆角矩形 107"/>
          <p:cNvSpPr/>
          <p:nvPr/>
        </p:nvSpPr>
        <p:spPr>
          <a:xfrm>
            <a:off x="8312719" y="5593694"/>
            <a:ext cx="1039544" cy="335068"/>
          </a:xfrm>
          <a:prstGeom prst="roundRect">
            <a:avLst/>
          </a:prstGeom>
          <a:gradFill>
            <a:gsLst>
              <a:gs pos="0">
                <a:srgbClr val="BBE0FF"/>
              </a:gs>
              <a:gs pos="91000">
                <a:srgbClr val="51A8FF"/>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bg1"/>
                </a:solidFill>
                <a:cs typeface="+mn-ea"/>
              </a:rPr>
              <a:t>按需结转</a:t>
            </a:r>
            <a:endParaRPr lang="zh-CN" altLang="en-US" sz="1050" dirty="0">
              <a:solidFill>
                <a:schemeClr val="bg1"/>
              </a:solidFill>
              <a:cs typeface="+mn-ea"/>
            </a:endParaRPr>
          </a:p>
        </p:txBody>
      </p:sp>
      <p:sp>
        <p:nvSpPr>
          <p:cNvPr id="67" name="右箭头 109"/>
          <p:cNvSpPr/>
          <p:nvPr/>
        </p:nvSpPr>
        <p:spPr>
          <a:xfrm>
            <a:off x="5353991" y="3062690"/>
            <a:ext cx="286582" cy="231068"/>
          </a:xfrm>
          <a:prstGeom prst="rightArrow">
            <a:avLst/>
          </a:prstGeom>
          <a:solidFill>
            <a:srgbClr val="4472C4">
              <a:lumMod val="40000"/>
              <a:lumOff val="60000"/>
            </a:srgbClr>
          </a:solidFill>
          <a:ln w="12700" cap="flat" cmpd="sng" algn="ctr">
            <a:solidFill>
              <a:srgbClr val="4472C4">
                <a:lumMod val="40000"/>
                <a:lumOff val="60000"/>
              </a:srgbClr>
            </a:solidFill>
            <a:prstDash val="solid"/>
            <a:miter lim="800000"/>
          </a:ln>
          <a:effectLst/>
        </p:spPr>
        <p:txBody>
          <a:bodyPr rot="0" spcFirstLastPara="0" vertOverflow="overflow" horzOverflow="overflow" vert="horz" wrap="square" lIns="91413" tIns="45707" rIns="91413" bIns="45707" numCol="1" spcCol="0" rtlCol="0" fromWordArt="0" anchor="ctr" anchorCtr="0" forceAA="0" compatLnSpc="1">
            <a:noAutofit/>
          </a:bodyPr>
          <a:lstStyle/>
          <a:p>
            <a:pPr algn="ctr" defTabSz="914400" fontAlgn="auto">
              <a:spcBef>
                <a:spcPts val="0"/>
              </a:spcBef>
              <a:spcAft>
                <a:spcPts val="0"/>
              </a:spcAft>
              <a:defRPr/>
            </a:pPr>
            <a:endParaRPr kumimoji="1" lang="zh-CN" altLang="en-US" sz="1800" kern="0">
              <a:solidFill>
                <a:prstClr val="black"/>
              </a:solidFill>
              <a:latin typeface="等线" panose="02010600030101010101" charset="-122"/>
              <a:ea typeface="等线" panose="02010600030101010101" charset="-122"/>
            </a:endParaRPr>
          </a:p>
        </p:txBody>
      </p:sp>
      <p:sp>
        <p:nvSpPr>
          <p:cNvPr id="68" name="右箭头 110"/>
          <p:cNvSpPr/>
          <p:nvPr/>
        </p:nvSpPr>
        <p:spPr>
          <a:xfrm>
            <a:off x="5327877" y="3936512"/>
            <a:ext cx="286582" cy="231068"/>
          </a:xfrm>
          <a:prstGeom prst="rightArrow">
            <a:avLst/>
          </a:prstGeom>
          <a:solidFill>
            <a:srgbClr val="4472C4">
              <a:lumMod val="40000"/>
              <a:lumOff val="60000"/>
            </a:srgbClr>
          </a:solidFill>
          <a:ln w="12700" cap="flat" cmpd="sng" algn="ctr">
            <a:solidFill>
              <a:srgbClr val="4472C4">
                <a:lumMod val="40000"/>
                <a:lumOff val="60000"/>
              </a:srgbClr>
            </a:solidFill>
            <a:prstDash val="solid"/>
            <a:miter lim="800000"/>
          </a:ln>
          <a:effectLst/>
        </p:spPr>
        <p:txBody>
          <a:bodyPr rot="0" spcFirstLastPara="0" vertOverflow="overflow" horzOverflow="overflow" vert="horz" wrap="square" lIns="91413" tIns="45707" rIns="91413" bIns="45707" numCol="1" spcCol="0" rtlCol="0" fromWordArt="0" anchor="ctr" anchorCtr="0" forceAA="0" compatLnSpc="1">
            <a:noAutofit/>
          </a:bodyPr>
          <a:lstStyle/>
          <a:p>
            <a:pPr algn="ctr" defTabSz="914400" fontAlgn="auto">
              <a:spcBef>
                <a:spcPts val="0"/>
              </a:spcBef>
              <a:spcAft>
                <a:spcPts val="0"/>
              </a:spcAft>
              <a:defRPr/>
            </a:pPr>
            <a:endParaRPr kumimoji="1" lang="zh-CN" altLang="en-US" sz="1800" kern="0">
              <a:solidFill>
                <a:prstClr val="black"/>
              </a:solidFill>
              <a:latin typeface="等线" panose="02010600030101010101" charset="-122"/>
              <a:ea typeface="等线" panose="02010600030101010101" charset="-122"/>
            </a:endParaRPr>
          </a:p>
        </p:txBody>
      </p:sp>
      <p:sp>
        <p:nvSpPr>
          <p:cNvPr id="69" name="右箭头 111"/>
          <p:cNvSpPr/>
          <p:nvPr/>
        </p:nvSpPr>
        <p:spPr>
          <a:xfrm>
            <a:off x="5316789" y="4780552"/>
            <a:ext cx="286582" cy="231068"/>
          </a:xfrm>
          <a:prstGeom prst="rightArrow">
            <a:avLst/>
          </a:prstGeom>
          <a:solidFill>
            <a:srgbClr val="4472C4">
              <a:lumMod val="40000"/>
              <a:lumOff val="60000"/>
            </a:srgbClr>
          </a:solidFill>
          <a:ln w="12700" cap="flat" cmpd="sng" algn="ctr">
            <a:solidFill>
              <a:srgbClr val="4472C4">
                <a:lumMod val="40000"/>
                <a:lumOff val="60000"/>
              </a:srgbClr>
            </a:solidFill>
            <a:prstDash val="solid"/>
            <a:miter lim="800000"/>
          </a:ln>
          <a:effectLst/>
        </p:spPr>
        <p:txBody>
          <a:bodyPr rot="0" spcFirstLastPara="0" vertOverflow="overflow" horzOverflow="overflow" vert="horz" wrap="square" lIns="91413" tIns="45707" rIns="91413" bIns="45707" numCol="1" spcCol="0" rtlCol="0" fromWordArt="0" anchor="ctr" anchorCtr="0" forceAA="0" compatLnSpc="1">
            <a:noAutofit/>
          </a:bodyPr>
          <a:lstStyle/>
          <a:p>
            <a:pPr algn="ctr" defTabSz="914400" fontAlgn="auto">
              <a:spcBef>
                <a:spcPts val="0"/>
              </a:spcBef>
              <a:spcAft>
                <a:spcPts val="0"/>
              </a:spcAft>
              <a:defRPr/>
            </a:pPr>
            <a:endParaRPr kumimoji="1" lang="zh-CN" altLang="en-US" sz="1800" kern="0">
              <a:solidFill>
                <a:prstClr val="black"/>
              </a:solidFill>
              <a:latin typeface="等线" panose="02010600030101010101" charset="-122"/>
              <a:ea typeface="等线" panose="02010600030101010101" charset="-122"/>
            </a:endParaRPr>
          </a:p>
        </p:txBody>
      </p:sp>
      <p:sp>
        <p:nvSpPr>
          <p:cNvPr id="70" name="右箭头 112"/>
          <p:cNvSpPr/>
          <p:nvPr/>
        </p:nvSpPr>
        <p:spPr>
          <a:xfrm>
            <a:off x="5316789" y="5665646"/>
            <a:ext cx="286582" cy="231068"/>
          </a:xfrm>
          <a:prstGeom prst="rightArrow">
            <a:avLst/>
          </a:prstGeom>
          <a:solidFill>
            <a:srgbClr val="4472C4">
              <a:lumMod val="40000"/>
              <a:lumOff val="60000"/>
            </a:srgbClr>
          </a:solidFill>
          <a:ln w="12700" cap="flat" cmpd="sng" algn="ctr">
            <a:solidFill>
              <a:srgbClr val="4472C4">
                <a:lumMod val="40000"/>
                <a:lumOff val="60000"/>
              </a:srgbClr>
            </a:solidFill>
            <a:prstDash val="solid"/>
            <a:miter lim="800000"/>
          </a:ln>
          <a:effectLst/>
        </p:spPr>
        <p:txBody>
          <a:bodyPr rot="0" spcFirstLastPara="0" vertOverflow="overflow" horzOverflow="overflow" vert="horz" wrap="square" lIns="91413" tIns="45707" rIns="91413" bIns="45707" numCol="1" spcCol="0" rtlCol="0" fromWordArt="0" anchor="ctr" anchorCtr="0" forceAA="0" compatLnSpc="1">
            <a:noAutofit/>
          </a:bodyPr>
          <a:lstStyle/>
          <a:p>
            <a:pPr algn="ctr" defTabSz="914400" fontAlgn="auto">
              <a:spcBef>
                <a:spcPts val="0"/>
              </a:spcBef>
              <a:spcAft>
                <a:spcPts val="0"/>
              </a:spcAft>
              <a:defRPr/>
            </a:pPr>
            <a:endParaRPr kumimoji="1" lang="zh-CN" altLang="en-US" sz="1800" kern="0">
              <a:solidFill>
                <a:prstClr val="black"/>
              </a:solidFill>
              <a:latin typeface="等线" panose="02010600030101010101" charset="-122"/>
              <a:ea typeface="等线" panose="02010600030101010101" charset="-122"/>
            </a:endParaRPr>
          </a:p>
        </p:txBody>
      </p:sp>
      <p:sp>
        <p:nvSpPr>
          <p:cNvPr id="71" name="右箭头 116"/>
          <p:cNvSpPr/>
          <p:nvPr/>
        </p:nvSpPr>
        <p:spPr>
          <a:xfrm>
            <a:off x="7974223" y="4765738"/>
            <a:ext cx="286582" cy="231068"/>
          </a:xfrm>
          <a:prstGeom prst="rightArrow">
            <a:avLst/>
          </a:prstGeom>
          <a:solidFill>
            <a:srgbClr val="4472C4">
              <a:lumMod val="40000"/>
              <a:lumOff val="60000"/>
            </a:srgbClr>
          </a:solidFill>
          <a:ln w="12700" cap="flat" cmpd="sng" algn="ctr">
            <a:solidFill>
              <a:srgbClr val="4472C4">
                <a:lumMod val="40000"/>
                <a:lumOff val="60000"/>
              </a:srgbClr>
            </a:solidFill>
            <a:prstDash val="solid"/>
            <a:miter lim="800000"/>
          </a:ln>
          <a:effectLst/>
        </p:spPr>
        <p:txBody>
          <a:bodyPr rot="0" spcFirstLastPara="0" vertOverflow="overflow" horzOverflow="overflow" vert="horz" wrap="square" lIns="91413" tIns="45707" rIns="91413" bIns="45707" numCol="1" spcCol="0" rtlCol="0" fromWordArt="0" anchor="ctr" anchorCtr="0" forceAA="0" compatLnSpc="1">
            <a:noAutofit/>
          </a:bodyPr>
          <a:lstStyle/>
          <a:p>
            <a:pPr algn="ctr" defTabSz="914400" fontAlgn="auto">
              <a:spcBef>
                <a:spcPts val="0"/>
              </a:spcBef>
              <a:spcAft>
                <a:spcPts val="0"/>
              </a:spcAft>
              <a:defRPr/>
            </a:pPr>
            <a:endParaRPr kumimoji="1" lang="zh-CN" altLang="en-US" sz="1800" kern="0">
              <a:solidFill>
                <a:prstClr val="black"/>
              </a:solidFill>
              <a:latin typeface="等线" panose="02010600030101010101" charset="-122"/>
              <a:ea typeface="等线" panose="02010600030101010101" charset="-122"/>
            </a:endParaRPr>
          </a:p>
        </p:txBody>
      </p:sp>
      <p:sp>
        <p:nvSpPr>
          <p:cNvPr id="72" name="右箭头 117"/>
          <p:cNvSpPr/>
          <p:nvPr/>
        </p:nvSpPr>
        <p:spPr>
          <a:xfrm>
            <a:off x="7974223" y="5647529"/>
            <a:ext cx="286582" cy="231068"/>
          </a:xfrm>
          <a:prstGeom prst="rightArrow">
            <a:avLst/>
          </a:prstGeom>
          <a:solidFill>
            <a:srgbClr val="4472C4">
              <a:lumMod val="40000"/>
              <a:lumOff val="60000"/>
            </a:srgbClr>
          </a:solidFill>
          <a:ln w="12700" cap="flat" cmpd="sng" algn="ctr">
            <a:solidFill>
              <a:srgbClr val="4472C4">
                <a:lumMod val="40000"/>
                <a:lumOff val="60000"/>
              </a:srgbClr>
            </a:solidFill>
            <a:prstDash val="solid"/>
            <a:miter lim="800000"/>
          </a:ln>
          <a:effectLst/>
        </p:spPr>
        <p:txBody>
          <a:bodyPr rot="0" spcFirstLastPara="0" vertOverflow="overflow" horzOverflow="overflow" vert="horz" wrap="square" lIns="91413" tIns="45707" rIns="91413" bIns="45707" numCol="1" spcCol="0" rtlCol="0" fromWordArt="0" anchor="ctr" anchorCtr="0" forceAA="0" compatLnSpc="1">
            <a:noAutofit/>
          </a:bodyPr>
          <a:lstStyle/>
          <a:p>
            <a:pPr algn="ctr" defTabSz="914400" fontAlgn="auto">
              <a:spcBef>
                <a:spcPts val="0"/>
              </a:spcBef>
              <a:spcAft>
                <a:spcPts val="0"/>
              </a:spcAft>
              <a:defRPr/>
            </a:pPr>
            <a:endParaRPr kumimoji="1" lang="zh-CN" altLang="en-US" sz="1800" kern="0">
              <a:solidFill>
                <a:prstClr val="black"/>
              </a:solidFill>
              <a:latin typeface="等线" panose="02010600030101010101" charset="-122"/>
              <a:ea typeface="等线" panose="02010600030101010101" charset="-122"/>
            </a:endParaRPr>
          </a:p>
        </p:txBody>
      </p:sp>
      <p:sp>
        <p:nvSpPr>
          <p:cNvPr id="73" name="圆角矩形 102"/>
          <p:cNvSpPr/>
          <p:nvPr/>
        </p:nvSpPr>
        <p:spPr>
          <a:xfrm>
            <a:off x="6917202" y="3024632"/>
            <a:ext cx="1039544" cy="335068"/>
          </a:xfrm>
          <a:prstGeom prst="roundRect">
            <a:avLst/>
          </a:prstGeom>
          <a:gradFill>
            <a:gsLst>
              <a:gs pos="0">
                <a:srgbClr val="BBE0FF"/>
              </a:gs>
              <a:gs pos="91000">
                <a:srgbClr val="51A8FF"/>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bg1"/>
                </a:solidFill>
                <a:cs typeface="+mn-ea"/>
              </a:rPr>
              <a:t>按需释放</a:t>
            </a:r>
            <a:endParaRPr lang="zh-CN" altLang="en-US" sz="1050" dirty="0">
              <a:solidFill>
                <a:schemeClr val="bg1"/>
              </a:solidFill>
              <a:cs typeface="+mn-ea"/>
            </a:endParaRPr>
          </a:p>
        </p:txBody>
      </p:sp>
      <p:sp>
        <p:nvSpPr>
          <p:cNvPr id="74" name="圆角矩形 103"/>
          <p:cNvSpPr/>
          <p:nvPr/>
        </p:nvSpPr>
        <p:spPr>
          <a:xfrm>
            <a:off x="6917202" y="4708127"/>
            <a:ext cx="1039544" cy="335068"/>
          </a:xfrm>
          <a:prstGeom prst="roundRect">
            <a:avLst/>
          </a:prstGeom>
          <a:gradFill>
            <a:gsLst>
              <a:gs pos="0">
                <a:srgbClr val="BBE0FF"/>
              </a:gs>
              <a:gs pos="91000">
                <a:srgbClr val="51A8FF"/>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bg1"/>
                </a:solidFill>
                <a:cs typeface="+mn-ea"/>
              </a:rPr>
              <a:t>按需释放</a:t>
            </a:r>
            <a:endParaRPr lang="zh-CN" altLang="en-US" sz="1050" dirty="0">
              <a:solidFill>
                <a:schemeClr val="bg1"/>
              </a:solidFill>
              <a:cs typeface="+mn-ea"/>
            </a:endParaRPr>
          </a:p>
        </p:txBody>
      </p:sp>
      <p:sp>
        <p:nvSpPr>
          <p:cNvPr id="75" name="圆角矩形 104"/>
          <p:cNvSpPr/>
          <p:nvPr/>
        </p:nvSpPr>
        <p:spPr>
          <a:xfrm>
            <a:off x="6915991" y="5601142"/>
            <a:ext cx="1039544" cy="335068"/>
          </a:xfrm>
          <a:prstGeom prst="roundRect">
            <a:avLst/>
          </a:prstGeom>
          <a:gradFill>
            <a:gsLst>
              <a:gs pos="0">
                <a:srgbClr val="BBE0FF"/>
              </a:gs>
              <a:gs pos="91000">
                <a:srgbClr val="51A8FF"/>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bg1"/>
                </a:solidFill>
                <a:cs typeface="+mn-ea"/>
              </a:rPr>
              <a:t>按需释放</a:t>
            </a:r>
            <a:endParaRPr lang="zh-CN" altLang="en-US" sz="1050" dirty="0">
              <a:solidFill>
                <a:schemeClr val="bg1"/>
              </a:solidFill>
              <a:cs typeface="+mn-ea"/>
            </a:endParaRPr>
          </a:p>
        </p:txBody>
      </p:sp>
      <p:cxnSp>
        <p:nvCxnSpPr>
          <p:cNvPr id="76" name="直线连接符 118"/>
          <p:cNvCxnSpPr>
            <a:stCxn id="73" idx="2"/>
            <a:endCxn id="74" idx="0"/>
          </p:cNvCxnSpPr>
          <p:nvPr/>
        </p:nvCxnSpPr>
        <p:spPr>
          <a:xfrm>
            <a:off x="7436974" y="3359700"/>
            <a:ext cx="0" cy="1348426"/>
          </a:xfrm>
          <a:prstGeom prst="line">
            <a:avLst/>
          </a:prstGeom>
          <a:noFill/>
          <a:ln w="6350" cap="flat" cmpd="sng" algn="ctr">
            <a:solidFill>
              <a:srgbClr val="A5A5A5">
                <a:lumMod val="60000"/>
                <a:lumOff val="40000"/>
              </a:srgbClr>
            </a:solidFill>
            <a:prstDash val="solid"/>
            <a:miter lim="800000"/>
          </a:ln>
          <a:effectLst/>
        </p:spPr>
      </p:cxnSp>
      <p:cxnSp>
        <p:nvCxnSpPr>
          <p:cNvPr id="77" name="直线连接符 122"/>
          <p:cNvCxnSpPr>
            <a:stCxn id="74" idx="2"/>
            <a:endCxn id="75" idx="0"/>
          </p:cNvCxnSpPr>
          <p:nvPr/>
        </p:nvCxnSpPr>
        <p:spPr>
          <a:xfrm flipH="1">
            <a:off x="7435764" y="5043195"/>
            <a:ext cx="1210" cy="557947"/>
          </a:xfrm>
          <a:prstGeom prst="line">
            <a:avLst/>
          </a:prstGeom>
          <a:noFill/>
          <a:ln w="6350" cap="flat" cmpd="sng" algn="ctr">
            <a:solidFill>
              <a:srgbClr val="A5A5A5">
                <a:lumMod val="60000"/>
                <a:lumOff val="40000"/>
              </a:srgbClr>
            </a:solidFill>
            <a:prstDash val="solid"/>
            <a:miter lim="800000"/>
          </a:ln>
          <a:effectLst/>
        </p:spPr>
      </p:cxnSp>
      <p:cxnSp>
        <p:nvCxnSpPr>
          <p:cNvPr id="78" name="直线连接符 123"/>
          <p:cNvCxnSpPr>
            <a:stCxn id="65" idx="2"/>
            <a:endCxn id="66" idx="0"/>
          </p:cNvCxnSpPr>
          <p:nvPr/>
        </p:nvCxnSpPr>
        <p:spPr>
          <a:xfrm>
            <a:off x="8832491" y="5045934"/>
            <a:ext cx="0" cy="547760"/>
          </a:xfrm>
          <a:prstGeom prst="line">
            <a:avLst/>
          </a:prstGeom>
          <a:noFill/>
          <a:ln w="6350" cap="flat" cmpd="sng" algn="ctr">
            <a:solidFill>
              <a:srgbClr val="A5A5A5">
                <a:lumMod val="60000"/>
                <a:lumOff val="40000"/>
              </a:srgbClr>
            </a:solidFill>
            <a:prstDash val="solid"/>
            <a:miter lim="800000"/>
          </a:ln>
          <a:effectLst/>
        </p:spPr>
      </p:cxnSp>
      <p:cxnSp>
        <p:nvCxnSpPr>
          <p:cNvPr id="79" name="肘形连接符 127"/>
          <p:cNvCxnSpPr>
            <a:stCxn id="75" idx="2"/>
            <a:endCxn id="57" idx="4"/>
          </p:cNvCxnSpPr>
          <p:nvPr/>
        </p:nvCxnSpPr>
        <p:spPr>
          <a:xfrm rot="5400000">
            <a:off x="4908129" y="3752170"/>
            <a:ext cx="343595" cy="4711675"/>
          </a:xfrm>
          <a:prstGeom prst="bentConnector2">
            <a:avLst/>
          </a:prstGeom>
          <a:noFill/>
          <a:ln w="6350" cap="flat" cmpd="sng" algn="ctr">
            <a:solidFill>
              <a:srgbClr val="A5A5A5">
                <a:lumMod val="60000"/>
                <a:lumOff val="40000"/>
              </a:srgbClr>
            </a:solidFill>
            <a:prstDash val="solid"/>
            <a:miter lim="800000"/>
            <a:headEnd type="triangle"/>
            <a:tailEnd type="triangle"/>
          </a:ln>
          <a:effectLst/>
        </p:spPr>
      </p:cxnSp>
      <p:cxnSp>
        <p:nvCxnSpPr>
          <p:cNvPr id="80" name="肘形连接符 129"/>
          <p:cNvCxnSpPr>
            <a:stCxn id="66" idx="2"/>
            <a:endCxn id="57" idx="4"/>
          </p:cNvCxnSpPr>
          <p:nvPr/>
        </p:nvCxnSpPr>
        <p:spPr>
          <a:xfrm rot="5400000">
            <a:off x="5602769" y="3050082"/>
            <a:ext cx="351043" cy="6108403"/>
          </a:xfrm>
          <a:prstGeom prst="bentConnector2">
            <a:avLst/>
          </a:prstGeom>
          <a:noFill/>
          <a:ln w="6350" cap="flat" cmpd="sng" algn="ctr">
            <a:solidFill>
              <a:srgbClr val="A5A5A5">
                <a:lumMod val="60000"/>
                <a:lumOff val="40000"/>
              </a:srgbClr>
            </a:solidFill>
            <a:prstDash val="solid"/>
            <a:miter lim="800000"/>
            <a:headEnd type="triangle"/>
            <a:tailEnd type="triangle"/>
          </a:ln>
          <a:effectLst/>
        </p:spPr>
      </p:cxnSp>
      <p:sp>
        <p:nvSpPr>
          <p:cNvPr id="81" name="圆角矩形 132"/>
          <p:cNvSpPr/>
          <p:nvPr/>
        </p:nvSpPr>
        <p:spPr>
          <a:xfrm>
            <a:off x="9538461" y="2945874"/>
            <a:ext cx="1039544" cy="834978"/>
          </a:xfrm>
          <a:prstGeom prst="roundRect">
            <a:avLst/>
          </a:prstGeom>
          <a:gradFill>
            <a:gsLst>
              <a:gs pos="0">
                <a:srgbClr val="90C9FC"/>
              </a:gs>
              <a:gs pos="91000">
                <a:srgbClr val="1706D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t" anchorCtr="0" forceAA="0" compatLnSpc="1">
            <a:noAutofit/>
          </a:bodyPr>
          <a:lstStyle/>
          <a:p>
            <a:pPr algn="ctr"/>
            <a:r>
              <a:rPr lang="zh-CN" altLang="en-US" sz="1100" dirty="0">
                <a:solidFill>
                  <a:schemeClr val="bg1"/>
                </a:solidFill>
                <a:cs typeface="+mn-ea"/>
              </a:rPr>
              <a:t>消息提示</a:t>
            </a:r>
            <a:endParaRPr lang="zh-CN" altLang="en-US" sz="1100" dirty="0">
              <a:solidFill>
                <a:schemeClr val="bg1"/>
              </a:solidFill>
              <a:cs typeface="+mn-ea"/>
            </a:endParaRPr>
          </a:p>
        </p:txBody>
      </p:sp>
      <p:sp>
        <p:nvSpPr>
          <p:cNvPr id="82" name="圆角矩形 134"/>
          <p:cNvSpPr/>
          <p:nvPr/>
        </p:nvSpPr>
        <p:spPr>
          <a:xfrm>
            <a:off x="9538461" y="4033804"/>
            <a:ext cx="1039544" cy="834978"/>
          </a:xfrm>
          <a:prstGeom prst="roundRect">
            <a:avLst/>
          </a:prstGeom>
          <a:gradFill>
            <a:gsLst>
              <a:gs pos="0">
                <a:srgbClr val="90C9FC"/>
              </a:gs>
              <a:gs pos="91000">
                <a:srgbClr val="1706D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t" anchorCtr="0" forceAA="0" compatLnSpc="1">
            <a:noAutofit/>
          </a:bodyPr>
          <a:lstStyle/>
          <a:p>
            <a:pPr algn="ctr"/>
            <a:r>
              <a:rPr lang="zh-CN" altLang="en-US" sz="1100" dirty="0">
                <a:solidFill>
                  <a:schemeClr val="bg1"/>
                </a:solidFill>
                <a:cs typeface="+mn-ea"/>
              </a:rPr>
              <a:t>预警待办推送</a:t>
            </a:r>
            <a:endParaRPr lang="zh-CN" altLang="en-US" sz="1100" dirty="0">
              <a:solidFill>
                <a:schemeClr val="bg1"/>
              </a:solidFill>
              <a:cs typeface="+mn-ea"/>
            </a:endParaRPr>
          </a:p>
        </p:txBody>
      </p:sp>
      <p:sp>
        <p:nvSpPr>
          <p:cNvPr id="83" name="圆角矩形 135"/>
          <p:cNvSpPr/>
          <p:nvPr/>
        </p:nvSpPr>
        <p:spPr>
          <a:xfrm>
            <a:off x="9538461" y="5101232"/>
            <a:ext cx="1039544" cy="834978"/>
          </a:xfrm>
          <a:prstGeom prst="roundRect">
            <a:avLst/>
          </a:prstGeom>
          <a:gradFill>
            <a:gsLst>
              <a:gs pos="0">
                <a:srgbClr val="90C9FC"/>
              </a:gs>
              <a:gs pos="91000">
                <a:srgbClr val="1706D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t" anchorCtr="0" forceAA="0" compatLnSpc="1">
            <a:noAutofit/>
          </a:bodyPr>
          <a:lstStyle/>
          <a:p>
            <a:pPr algn="ctr"/>
            <a:r>
              <a:rPr lang="zh-CN" altLang="en-US" sz="1100" dirty="0">
                <a:solidFill>
                  <a:schemeClr val="bg1"/>
                </a:solidFill>
                <a:cs typeface="+mn-ea"/>
              </a:rPr>
              <a:t>报表呈现</a:t>
            </a:r>
            <a:endParaRPr lang="zh-CN" altLang="en-US" sz="1100" dirty="0">
              <a:solidFill>
                <a:schemeClr val="bg1"/>
              </a:solidFill>
              <a:cs typeface="+mn-ea"/>
            </a:endParaRPr>
          </a:p>
        </p:txBody>
      </p:sp>
      <p:sp>
        <p:nvSpPr>
          <p:cNvPr id="84" name="圆角矩形 137"/>
          <p:cNvSpPr/>
          <p:nvPr/>
        </p:nvSpPr>
        <p:spPr>
          <a:xfrm>
            <a:off x="7767726" y="6031879"/>
            <a:ext cx="793819" cy="260944"/>
          </a:xfrm>
          <a:prstGeom prst="roundRect">
            <a:avLst/>
          </a:prstGeom>
          <a:noFill/>
          <a:ln w="12700" cap="flat" cmpd="sng" algn="ctr">
            <a:noFill/>
            <a:prstDash val="solid"/>
            <a:miter lim="800000"/>
          </a:ln>
          <a:effectLst/>
        </p:spPr>
        <p:txBody>
          <a:bodyPr rtlCol="0" anchor="ctr"/>
          <a:lstStyle/>
          <a:p>
            <a:pPr algn="ctr" defTabSz="914400" fontAlgn="auto">
              <a:spcBef>
                <a:spcPts val="0"/>
              </a:spcBef>
              <a:spcAft>
                <a:spcPts val="0"/>
              </a:spcAft>
              <a:defRPr/>
            </a:pPr>
            <a:r>
              <a:rPr kumimoji="1" lang="zh-CN" altLang="en-US" sz="900" kern="0" dirty="0">
                <a:solidFill>
                  <a:prstClr val="black"/>
                </a:solidFill>
                <a:latin typeface="微软雅黑" panose="020B0503020204020204" charset="-122"/>
                <a:ea typeface="微软雅黑" panose="020B0503020204020204" charset="-122"/>
              </a:rPr>
              <a:t>实时更新</a:t>
            </a:r>
            <a:endParaRPr kumimoji="1" lang="zh-CN" altLang="en-US" sz="900" kern="0" dirty="0">
              <a:solidFill>
                <a:prstClr val="black"/>
              </a:solidFill>
              <a:latin typeface="微软雅黑" panose="020B0503020204020204" charset="-122"/>
              <a:ea typeface="微软雅黑" panose="020B0503020204020204" charset="-122"/>
            </a:endParaRPr>
          </a:p>
        </p:txBody>
      </p:sp>
      <p:sp>
        <p:nvSpPr>
          <p:cNvPr id="85" name="圆角矩形 138"/>
          <p:cNvSpPr/>
          <p:nvPr/>
        </p:nvSpPr>
        <p:spPr>
          <a:xfrm>
            <a:off x="6384549" y="6031879"/>
            <a:ext cx="793819" cy="260944"/>
          </a:xfrm>
          <a:prstGeom prst="roundRect">
            <a:avLst/>
          </a:prstGeom>
          <a:noFill/>
          <a:ln w="12700" cap="flat" cmpd="sng" algn="ctr">
            <a:noFill/>
            <a:prstDash val="solid"/>
            <a:miter lim="800000"/>
          </a:ln>
          <a:effectLst/>
        </p:spPr>
        <p:txBody>
          <a:bodyPr rtlCol="0" anchor="ctr"/>
          <a:lstStyle/>
          <a:p>
            <a:pPr algn="ctr" defTabSz="914400" fontAlgn="auto">
              <a:spcBef>
                <a:spcPts val="0"/>
              </a:spcBef>
              <a:spcAft>
                <a:spcPts val="0"/>
              </a:spcAft>
              <a:defRPr/>
            </a:pPr>
            <a:r>
              <a:rPr kumimoji="1" lang="zh-CN" altLang="en-US" sz="900" kern="0" dirty="0">
                <a:solidFill>
                  <a:prstClr val="black"/>
                </a:solidFill>
                <a:latin typeface="微软雅黑" panose="020B0503020204020204" charset="-122"/>
                <a:ea typeface="微软雅黑" panose="020B0503020204020204" charset="-122"/>
              </a:rPr>
              <a:t>实时更新</a:t>
            </a:r>
            <a:endParaRPr kumimoji="1" lang="zh-CN" altLang="en-US" sz="900" kern="0" dirty="0">
              <a:solidFill>
                <a:prstClr val="black"/>
              </a:solidFill>
              <a:latin typeface="微软雅黑" panose="020B0503020204020204" charset="-122"/>
              <a:ea typeface="微软雅黑" panose="020B0503020204020204" charset="-122"/>
            </a:endParaRPr>
          </a:p>
        </p:txBody>
      </p:sp>
      <p:sp>
        <p:nvSpPr>
          <p:cNvPr id="86" name="圆角矩形 139"/>
          <p:cNvSpPr/>
          <p:nvPr/>
        </p:nvSpPr>
        <p:spPr>
          <a:xfrm>
            <a:off x="4820640" y="6031879"/>
            <a:ext cx="793819" cy="260944"/>
          </a:xfrm>
          <a:prstGeom prst="roundRect">
            <a:avLst/>
          </a:prstGeom>
          <a:noFill/>
          <a:ln w="12700" cap="flat" cmpd="sng" algn="ctr">
            <a:noFill/>
            <a:prstDash val="solid"/>
            <a:miter lim="800000"/>
          </a:ln>
          <a:effectLst/>
        </p:spPr>
        <p:txBody>
          <a:bodyPr rtlCol="0" anchor="ctr"/>
          <a:lstStyle/>
          <a:p>
            <a:pPr algn="ctr" defTabSz="914400" fontAlgn="auto">
              <a:spcBef>
                <a:spcPts val="0"/>
              </a:spcBef>
              <a:spcAft>
                <a:spcPts val="0"/>
              </a:spcAft>
              <a:defRPr/>
            </a:pPr>
            <a:r>
              <a:rPr kumimoji="1" lang="zh-CN" altLang="en-US" sz="900" kern="0" dirty="0">
                <a:solidFill>
                  <a:prstClr val="black"/>
                </a:solidFill>
                <a:latin typeface="微软雅黑" panose="020B0503020204020204" charset="-122"/>
                <a:ea typeface="微软雅黑" panose="020B0503020204020204" charset="-122"/>
              </a:rPr>
              <a:t>实时更新</a:t>
            </a:r>
            <a:endParaRPr kumimoji="1" lang="zh-CN" altLang="en-US" sz="900" kern="0" dirty="0">
              <a:solidFill>
                <a:prstClr val="black"/>
              </a:solidFill>
              <a:latin typeface="微软雅黑" panose="020B0503020204020204" charset="-122"/>
              <a:ea typeface="微软雅黑" panose="020B0503020204020204" charset="-122"/>
            </a:endParaRPr>
          </a:p>
        </p:txBody>
      </p:sp>
      <p:cxnSp>
        <p:nvCxnSpPr>
          <p:cNvPr id="87" name="直线连接符 142"/>
          <p:cNvCxnSpPr>
            <a:stCxn id="81" idx="2"/>
            <a:endCxn id="82" idx="0"/>
          </p:cNvCxnSpPr>
          <p:nvPr/>
        </p:nvCxnSpPr>
        <p:spPr>
          <a:xfrm>
            <a:off x="10058232" y="3780852"/>
            <a:ext cx="0" cy="252951"/>
          </a:xfrm>
          <a:prstGeom prst="line">
            <a:avLst/>
          </a:prstGeom>
          <a:noFill/>
          <a:ln w="6350" cap="flat" cmpd="sng" algn="ctr">
            <a:solidFill>
              <a:srgbClr val="00B0F0"/>
            </a:solidFill>
            <a:prstDash val="solid"/>
            <a:miter lim="800000"/>
          </a:ln>
          <a:effectLst/>
        </p:spPr>
      </p:cxnSp>
      <p:cxnSp>
        <p:nvCxnSpPr>
          <p:cNvPr id="88" name="直线连接符 144"/>
          <p:cNvCxnSpPr>
            <a:endCxn id="83" idx="0"/>
          </p:cNvCxnSpPr>
          <p:nvPr/>
        </p:nvCxnSpPr>
        <p:spPr>
          <a:xfrm>
            <a:off x="10058232" y="3992902"/>
            <a:ext cx="0" cy="1108330"/>
          </a:xfrm>
          <a:prstGeom prst="line">
            <a:avLst/>
          </a:prstGeom>
          <a:noFill/>
          <a:ln w="6350" cap="flat" cmpd="sng" algn="ctr">
            <a:solidFill>
              <a:srgbClr val="00B0F0"/>
            </a:solidFill>
            <a:prstDash val="solid"/>
            <a:miter lim="800000"/>
          </a:ln>
          <a:effectLst/>
        </p:spPr>
      </p:cxnSp>
      <p:sp>
        <p:nvSpPr>
          <p:cNvPr id="89" name="圆角矩形 148"/>
          <p:cNvSpPr/>
          <p:nvPr/>
        </p:nvSpPr>
        <p:spPr>
          <a:xfrm>
            <a:off x="10933980" y="2266387"/>
            <a:ext cx="1039544" cy="335068"/>
          </a:xfrm>
          <a:prstGeom prst="roundRect">
            <a:avLst/>
          </a:prstGeom>
          <a:gradFill>
            <a:gsLst>
              <a:gs pos="0">
                <a:srgbClr val="BBE0FF"/>
              </a:gs>
              <a:gs pos="91000">
                <a:srgbClr val="51A8FF"/>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bg1"/>
                </a:solidFill>
                <a:cs typeface="+mn-ea"/>
              </a:rPr>
              <a:t>集团预算执行分析报表</a:t>
            </a:r>
            <a:endParaRPr lang="zh-CN" altLang="en-US" sz="900" dirty="0">
              <a:solidFill>
                <a:schemeClr val="bg1"/>
              </a:solidFill>
              <a:cs typeface="+mn-ea"/>
            </a:endParaRPr>
          </a:p>
        </p:txBody>
      </p:sp>
      <p:sp>
        <p:nvSpPr>
          <p:cNvPr id="90" name="圆角矩形 149"/>
          <p:cNvSpPr/>
          <p:nvPr/>
        </p:nvSpPr>
        <p:spPr>
          <a:xfrm>
            <a:off x="10933980" y="2740501"/>
            <a:ext cx="1039544" cy="335068"/>
          </a:xfrm>
          <a:prstGeom prst="roundRect">
            <a:avLst/>
          </a:prstGeom>
          <a:gradFill>
            <a:gsLst>
              <a:gs pos="0">
                <a:srgbClr val="BBE0FF"/>
              </a:gs>
              <a:gs pos="91000">
                <a:srgbClr val="51A8FF"/>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bg1"/>
                </a:solidFill>
                <a:cs typeface="+mn-ea"/>
              </a:rPr>
              <a:t>单位预算执行报行</a:t>
            </a:r>
            <a:endParaRPr lang="zh-CN" altLang="en-US" sz="900" dirty="0">
              <a:solidFill>
                <a:schemeClr val="bg1"/>
              </a:solidFill>
              <a:cs typeface="+mn-ea"/>
            </a:endParaRPr>
          </a:p>
        </p:txBody>
      </p:sp>
      <p:sp>
        <p:nvSpPr>
          <p:cNvPr id="91" name="圆角矩形 150"/>
          <p:cNvSpPr/>
          <p:nvPr/>
        </p:nvSpPr>
        <p:spPr>
          <a:xfrm>
            <a:off x="10933980" y="3214616"/>
            <a:ext cx="1039544" cy="335068"/>
          </a:xfrm>
          <a:prstGeom prst="roundRect">
            <a:avLst/>
          </a:prstGeom>
          <a:gradFill>
            <a:gsLst>
              <a:gs pos="0">
                <a:srgbClr val="BBE0FF"/>
              </a:gs>
              <a:gs pos="91000">
                <a:srgbClr val="51A8FF"/>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bg1"/>
                </a:solidFill>
                <a:cs typeface="+mn-ea"/>
              </a:rPr>
              <a:t>部门预算执行报表</a:t>
            </a:r>
            <a:endParaRPr lang="zh-CN" altLang="en-US" sz="900" dirty="0">
              <a:solidFill>
                <a:schemeClr val="bg1"/>
              </a:solidFill>
              <a:cs typeface="+mn-ea"/>
            </a:endParaRPr>
          </a:p>
        </p:txBody>
      </p:sp>
      <p:sp>
        <p:nvSpPr>
          <p:cNvPr id="92" name="圆角矩形 151"/>
          <p:cNvSpPr/>
          <p:nvPr/>
        </p:nvSpPr>
        <p:spPr>
          <a:xfrm>
            <a:off x="10933980" y="3688732"/>
            <a:ext cx="1039544" cy="335068"/>
          </a:xfrm>
          <a:prstGeom prst="roundRect">
            <a:avLst/>
          </a:prstGeom>
          <a:gradFill>
            <a:gsLst>
              <a:gs pos="0">
                <a:srgbClr val="90C9FC"/>
              </a:gs>
              <a:gs pos="91000">
                <a:srgbClr val="1B8BFF"/>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900" dirty="0">
                <a:solidFill>
                  <a:schemeClr val="bg1"/>
                </a:solidFill>
                <a:cs typeface="+mn-ea"/>
              </a:rPr>
              <a:t>日常费用预算分析报表</a:t>
            </a:r>
            <a:endParaRPr lang="zh-CN" altLang="en-US" sz="900" dirty="0">
              <a:solidFill>
                <a:schemeClr val="bg1"/>
              </a:solidFill>
              <a:cs typeface="+mn-ea"/>
            </a:endParaRPr>
          </a:p>
        </p:txBody>
      </p:sp>
      <p:sp>
        <p:nvSpPr>
          <p:cNvPr id="93" name="圆角矩形 152"/>
          <p:cNvSpPr/>
          <p:nvPr/>
        </p:nvSpPr>
        <p:spPr>
          <a:xfrm>
            <a:off x="10933980" y="4162847"/>
            <a:ext cx="1039544" cy="335068"/>
          </a:xfrm>
          <a:prstGeom prst="roundRect">
            <a:avLst/>
          </a:prstGeom>
          <a:gradFill>
            <a:gsLst>
              <a:gs pos="0">
                <a:srgbClr val="90C9FC"/>
              </a:gs>
              <a:gs pos="91000">
                <a:srgbClr val="1B8BFF"/>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900" dirty="0">
                <a:solidFill>
                  <a:schemeClr val="bg1"/>
                </a:solidFill>
                <a:cs typeface="+mn-ea"/>
              </a:rPr>
              <a:t>项目预算费用分析报表</a:t>
            </a:r>
            <a:endParaRPr lang="zh-CN" altLang="en-US" sz="900" dirty="0">
              <a:solidFill>
                <a:schemeClr val="bg1"/>
              </a:solidFill>
              <a:cs typeface="+mn-ea"/>
            </a:endParaRPr>
          </a:p>
        </p:txBody>
      </p:sp>
      <p:sp>
        <p:nvSpPr>
          <p:cNvPr id="94" name="圆角矩形 153"/>
          <p:cNvSpPr/>
          <p:nvPr/>
        </p:nvSpPr>
        <p:spPr>
          <a:xfrm>
            <a:off x="10933980" y="4636962"/>
            <a:ext cx="1039544" cy="335068"/>
          </a:xfrm>
          <a:prstGeom prst="roundRect">
            <a:avLst/>
          </a:prstGeom>
          <a:gradFill>
            <a:gsLst>
              <a:gs pos="0">
                <a:srgbClr val="90C9FC"/>
              </a:gs>
              <a:gs pos="91000">
                <a:srgbClr val="1B8BFF"/>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900" dirty="0">
                <a:solidFill>
                  <a:schemeClr val="bg1"/>
                </a:solidFill>
                <a:cs typeface="+mn-ea"/>
              </a:rPr>
              <a:t>差旅费分析报表</a:t>
            </a:r>
            <a:endParaRPr lang="zh-CN" altLang="en-US" sz="900" dirty="0">
              <a:solidFill>
                <a:schemeClr val="bg1"/>
              </a:solidFill>
              <a:cs typeface="+mn-ea"/>
            </a:endParaRPr>
          </a:p>
        </p:txBody>
      </p:sp>
      <p:sp>
        <p:nvSpPr>
          <p:cNvPr id="95" name="圆角矩形 154"/>
          <p:cNvSpPr/>
          <p:nvPr/>
        </p:nvSpPr>
        <p:spPr>
          <a:xfrm>
            <a:off x="10933980" y="5111076"/>
            <a:ext cx="1039544" cy="335068"/>
          </a:xfrm>
          <a:prstGeom prst="roundRect">
            <a:avLst/>
          </a:prstGeom>
          <a:solidFill>
            <a:srgbClr val="0090EF"/>
          </a:solidFill>
          <a:ln>
            <a:solidFill>
              <a:srgbClr val="0090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900" dirty="0">
                <a:solidFill>
                  <a:schemeClr val="bg1"/>
                </a:solidFill>
              </a:rPr>
              <a:t>本年月度报表</a:t>
            </a:r>
            <a:endParaRPr kumimoji="1" lang="zh-CN" altLang="en-US" sz="900" dirty="0">
              <a:solidFill>
                <a:schemeClr val="bg1"/>
              </a:solidFill>
            </a:endParaRPr>
          </a:p>
        </p:txBody>
      </p:sp>
      <p:sp>
        <p:nvSpPr>
          <p:cNvPr id="96" name="圆角矩形 155"/>
          <p:cNvSpPr/>
          <p:nvPr/>
        </p:nvSpPr>
        <p:spPr>
          <a:xfrm>
            <a:off x="10933980" y="5585191"/>
            <a:ext cx="1039544" cy="335068"/>
          </a:xfrm>
          <a:prstGeom prst="roundRect">
            <a:avLst/>
          </a:prstGeom>
          <a:solidFill>
            <a:srgbClr val="0090EF"/>
          </a:solidFill>
          <a:ln>
            <a:solidFill>
              <a:srgbClr val="0090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00" dirty="0">
                <a:solidFill>
                  <a:schemeClr val="bg1"/>
                </a:solidFill>
              </a:rPr>
              <a:t>3</a:t>
            </a:r>
            <a:r>
              <a:rPr kumimoji="1" lang="zh-CN" altLang="en-US" sz="900" dirty="0">
                <a:solidFill>
                  <a:schemeClr val="bg1"/>
                </a:solidFill>
              </a:rPr>
              <a:t>年同期分析报表</a:t>
            </a:r>
            <a:endParaRPr kumimoji="1" lang="zh-CN" altLang="en-US" sz="900" dirty="0">
              <a:solidFill>
                <a:schemeClr val="bg1"/>
              </a:solidFill>
            </a:endParaRPr>
          </a:p>
        </p:txBody>
      </p:sp>
      <p:sp>
        <p:nvSpPr>
          <p:cNvPr id="97" name="圆角矩形 156"/>
          <p:cNvSpPr/>
          <p:nvPr/>
        </p:nvSpPr>
        <p:spPr>
          <a:xfrm>
            <a:off x="10933980" y="6059303"/>
            <a:ext cx="1039544" cy="335068"/>
          </a:xfrm>
          <a:prstGeom prst="roundRect">
            <a:avLst/>
          </a:prstGeom>
          <a:solidFill>
            <a:srgbClr val="0090EF"/>
          </a:solidFill>
          <a:ln>
            <a:solidFill>
              <a:srgbClr val="0090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00" dirty="0">
                <a:solidFill>
                  <a:schemeClr val="bg1"/>
                </a:solidFill>
              </a:rPr>
              <a:t>……</a:t>
            </a:r>
            <a:endParaRPr kumimoji="1" lang="zh-CN" altLang="en-US" sz="900" dirty="0">
              <a:solidFill>
                <a:schemeClr val="bg1"/>
              </a:solidFill>
            </a:endParaRPr>
          </a:p>
        </p:txBody>
      </p:sp>
      <p:sp>
        <p:nvSpPr>
          <p:cNvPr id="98" name="圆角矩形 157"/>
          <p:cNvSpPr/>
          <p:nvPr/>
        </p:nvSpPr>
        <p:spPr>
          <a:xfrm>
            <a:off x="10691400" y="2392867"/>
            <a:ext cx="200552" cy="1126308"/>
          </a:xfrm>
          <a:prstGeom prst="roundRect">
            <a:avLst/>
          </a:prstGeom>
          <a:noFill/>
          <a:ln w="12700" cap="flat" cmpd="sng" algn="ctr">
            <a:noFill/>
            <a:prstDash val="solid"/>
            <a:miter lim="800000"/>
          </a:ln>
          <a:effectLst/>
        </p:spPr>
        <p:txBody>
          <a:bodyPr rtlCol="0" anchor="ctr"/>
          <a:lstStyle/>
          <a:p>
            <a:pPr algn="ctr" defTabSz="914400" fontAlgn="auto">
              <a:spcBef>
                <a:spcPts val="0"/>
              </a:spcBef>
              <a:spcAft>
                <a:spcPts val="0"/>
              </a:spcAft>
              <a:defRPr/>
            </a:pPr>
            <a:r>
              <a:rPr kumimoji="1" lang="zh-CN" altLang="en-US" sz="900" kern="0" dirty="0">
                <a:solidFill>
                  <a:prstClr val="black"/>
                </a:solidFill>
                <a:latin typeface="微软雅黑" panose="020B0503020204020204" charset="-122"/>
                <a:ea typeface="微软雅黑" panose="020B0503020204020204" charset="-122"/>
              </a:rPr>
              <a:t>按组织维度</a:t>
            </a:r>
            <a:endParaRPr kumimoji="1" lang="zh-CN" altLang="en-US" sz="900" kern="0" dirty="0">
              <a:solidFill>
                <a:prstClr val="black"/>
              </a:solidFill>
              <a:latin typeface="微软雅黑" panose="020B0503020204020204" charset="-122"/>
              <a:ea typeface="微软雅黑" panose="020B0503020204020204" charset="-122"/>
            </a:endParaRPr>
          </a:p>
        </p:txBody>
      </p:sp>
      <p:sp>
        <p:nvSpPr>
          <p:cNvPr id="99" name="圆角矩形 158"/>
          <p:cNvSpPr/>
          <p:nvPr/>
        </p:nvSpPr>
        <p:spPr>
          <a:xfrm>
            <a:off x="10691400" y="3818639"/>
            <a:ext cx="200552" cy="1126308"/>
          </a:xfrm>
          <a:prstGeom prst="roundRect">
            <a:avLst/>
          </a:prstGeom>
          <a:noFill/>
          <a:ln w="12700" cap="flat" cmpd="sng" algn="ctr">
            <a:noFill/>
            <a:prstDash val="solid"/>
            <a:miter lim="800000"/>
          </a:ln>
          <a:effectLst/>
        </p:spPr>
        <p:txBody>
          <a:bodyPr rtlCol="0" anchor="ctr"/>
          <a:lstStyle/>
          <a:p>
            <a:pPr algn="ctr" defTabSz="914400" fontAlgn="auto">
              <a:spcBef>
                <a:spcPts val="0"/>
              </a:spcBef>
              <a:spcAft>
                <a:spcPts val="0"/>
              </a:spcAft>
              <a:defRPr/>
            </a:pPr>
            <a:r>
              <a:rPr kumimoji="1" lang="zh-CN" altLang="en-US" sz="900" kern="0" dirty="0">
                <a:solidFill>
                  <a:prstClr val="black"/>
                </a:solidFill>
                <a:latin typeface="微软雅黑" panose="020B0503020204020204" charset="-122"/>
                <a:ea typeface="微软雅黑" panose="020B0503020204020204" charset="-122"/>
              </a:rPr>
              <a:t>按费用类别</a:t>
            </a:r>
            <a:endParaRPr kumimoji="1" lang="zh-CN" altLang="en-US" sz="900" kern="0" dirty="0">
              <a:solidFill>
                <a:prstClr val="black"/>
              </a:solidFill>
              <a:latin typeface="微软雅黑" panose="020B0503020204020204" charset="-122"/>
              <a:ea typeface="微软雅黑" panose="020B0503020204020204" charset="-122"/>
            </a:endParaRPr>
          </a:p>
        </p:txBody>
      </p:sp>
      <p:sp>
        <p:nvSpPr>
          <p:cNvPr id="100" name="圆角矩形 159"/>
          <p:cNvSpPr/>
          <p:nvPr/>
        </p:nvSpPr>
        <p:spPr>
          <a:xfrm>
            <a:off x="10691400" y="5245762"/>
            <a:ext cx="200552" cy="1126308"/>
          </a:xfrm>
          <a:prstGeom prst="roundRect">
            <a:avLst/>
          </a:prstGeom>
          <a:noFill/>
          <a:ln w="12700" cap="flat" cmpd="sng" algn="ctr">
            <a:noFill/>
            <a:prstDash val="solid"/>
            <a:miter lim="800000"/>
          </a:ln>
          <a:effectLst/>
        </p:spPr>
        <p:txBody>
          <a:bodyPr rtlCol="0" anchor="ctr"/>
          <a:lstStyle/>
          <a:p>
            <a:pPr algn="ctr" defTabSz="914400" fontAlgn="auto">
              <a:spcBef>
                <a:spcPts val="0"/>
              </a:spcBef>
              <a:spcAft>
                <a:spcPts val="0"/>
              </a:spcAft>
              <a:defRPr/>
            </a:pPr>
            <a:r>
              <a:rPr kumimoji="1" lang="zh-CN" altLang="en-US" sz="900" kern="0" dirty="0">
                <a:solidFill>
                  <a:prstClr val="black"/>
                </a:solidFill>
                <a:latin typeface="微软雅黑" panose="020B0503020204020204" charset="-122"/>
                <a:ea typeface="微软雅黑" panose="020B0503020204020204" charset="-122"/>
              </a:rPr>
              <a:t>按时间类别</a:t>
            </a:r>
            <a:endParaRPr kumimoji="1" lang="zh-CN" altLang="en-US" sz="900" kern="0" dirty="0">
              <a:solidFill>
                <a:prstClr val="black"/>
              </a:solidFill>
              <a:latin typeface="微软雅黑" panose="020B0503020204020204" charset="-122"/>
              <a:ea typeface="微软雅黑" panose="020B0503020204020204" charset="-122"/>
            </a:endParaRPr>
          </a:p>
        </p:txBody>
      </p:sp>
      <p:cxnSp>
        <p:nvCxnSpPr>
          <p:cNvPr id="101" name="肘形连接符 161"/>
          <p:cNvCxnSpPr>
            <a:stCxn id="97" idx="2"/>
            <a:endCxn id="57" idx="3"/>
          </p:cNvCxnSpPr>
          <p:nvPr/>
        </p:nvCxnSpPr>
        <p:spPr>
          <a:xfrm rot="5400000">
            <a:off x="6739440" y="1794027"/>
            <a:ext cx="113968" cy="9314657"/>
          </a:xfrm>
          <a:prstGeom prst="bentConnector3">
            <a:avLst>
              <a:gd name="adj1" fmla="val 300583"/>
            </a:avLst>
          </a:prstGeom>
          <a:noFill/>
          <a:ln w="6350" cap="flat" cmpd="sng" algn="ctr">
            <a:solidFill>
              <a:schemeClr val="bg1">
                <a:lumMod val="75000"/>
              </a:schemeClr>
            </a:solidFill>
            <a:prstDash val="solid"/>
            <a:miter lim="800000"/>
            <a:headEnd type="triangle"/>
            <a:tailEnd type="triangle"/>
          </a:ln>
          <a:effectLst/>
        </p:spPr>
      </p:cxnSp>
      <p:sp>
        <p:nvSpPr>
          <p:cNvPr id="102" name="圆角矩形 162"/>
          <p:cNvSpPr/>
          <p:nvPr/>
        </p:nvSpPr>
        <p:spPr>
          <a:xfrm>
            <a:off x="6287857" y="6380197"/>
            <a:ext cx="1928169" cy="321023"/>
          </a:xfrm>
          <a:prstGeom prst="roundRect">
            <a:avLst/>
          </a:prstGeom>
          <a:noFill/>
          <a:ln w="12700" cap="flat" cmpd="sng" algn="ctr">
            <a:noFill/>
            <a:prstDash val="solid"/>
            <a:miter lim="800000"/>
          </a:ln>
          <a:effectLst/>
        </p:spPr>
        <p:txBody>
          <a:bodyPr rtlCol="0" anchor="ctr"/>
          <a:lstStyle/>
          <a:p>
            <a:pPr algn="ctr" defTabSz="914400" fontAlgn="auto">
              <a:spcBef>
                <a:spcPts val="0"/>
              </a:spcBef>
              <a:spcAft>
                <a:spcPts val="0"/>
              </a:spcAft>
              <a:defRPr/>
            </a:pPr>
            <a:r>
              <a:rPr kumimoji="1" lang="zh-CN" altLang="en-US" sz="900" kern="0" dirty="0">
                <a:solidFill>
                  <a:prstClr val="black"/>
                </a:solidFill>
                <a:latin typeface="微软雅黑" panose="020B0503020204020204" charset="-122"/>
                <a:ea typeface="微软雅黑" panose="020B0503020204020204" charset="-122"/>
              </a:rPr>
              <a:t>系统自动生成各类预时报表</a:t>
            </a:r>
            <a:endParaRPr kumimoji="1" lang="zh-CN" altLang="en-US" sz="900" kern="0" dirty="0">
              <a:solidFill>
                <a:prstClr val="black"/>
              </a:solidFill>
              <a:latin typeface="微软雅黑" panose="020B0503020204020204" charset="-122"/>
              <a:ea typeface="微软雅黑" panose="020B0503020204020204" charset="-122"/>
            </a:endParaRPr>
          </a:p>
        </p:txBody>
      </p:sp>
      <p:sp>
        <p:nvSpPr>
          <p:cNvPr id="103" name="Freeform 6"/>
          <p:cNvSpPr>
            <a:spLocks noEditPoints="1"/>
          </p:cNvSpPr>
          <p:nvPr/>
        </p:nvSpPr>
        <p:spPr bwMode="auto">
          <a:xfrm>
            <a:off x="9765814" y="3245427"/>
            <a:ext cx="509123" cy="522454"/>
          </a:xfrm>
          <a:custGeom>
            <a:avLst/>
            <a:gdLst>
              <a:gd name="T0" fmla="*/ 121 w 417"/>
              <a:gd name="T1" fmla="*/ 94 h 426"/>
              <a:gd name="T2" fmla="*/ 85 w 417"/>
              <a:gd name="T3" fmla="*/ 341 h 426"/>
              <a:gd name="T4" fmla="*/ 332 w 417"/>
              <a:gd name="T5" fmla="*/ 305 h 426"/>
              <a:gd name="T6" fmla="*/ 267 w 417"/>
              <a:gd name="T7" fmla="*/ 159 h 426"/>
              <a:gd name="T8" fmla="*/ 121 w 417"/>
              <a:gd name="T9" fmla="*/ 94 h 426"/>
              <a:gd name="T10" fmla="*/ 306 w 417"/>
              <a:gd name="T11" fmla="*/ 286 h 426"/>
              <a:gd name="T12" fmla="*/ 199 w 417"/>
              <a:gd name="T13" fmla="*/ 227 h 426"/>
              <a:gd name="T14" fmla="*/ 140 w 417"/>
              <a:gd name="T15" fmla="*/ 120 h 426"/>
              <a:gd name="T16" fmla="*/ 247 w 417"/>
              <a:gd name="T17" fmla="*/ 179 h 426"/>
              <a:gd name="T18" fmla="*/ 306 w 417"/>
              <a:gd name="T19" fmla="*/ 286 h 426"/>
              <a:gd name="T20" fmla="*/ 309 w 417"/>
              <a:gd name="T21" fmla="*/ 128 h 426"/>
              <a:gd name="T22" fmla="*/ 323 w 417"/>
              <a:gd name="T23" fmla="*/ 122 h 426"/>
              <a:gd name="T24" fmla="*/ 361 w 417"/>
              <a:gd name="T25" fmla="*/ 84 h 426"/>
              <a:gd name="T26" fmla="*/ 361 w 417"/>
              <a:gd name="T27" fmla="*/ 56 h 426"/>
              <a:gd name="T28" fmla="*/ 333 w 417"/>
              <a:gd name="T29" fmla="*/ 56 h 426"/>
              <a:gd name="T30" fmla="*/ 295 w 417"/>
              <a:gd name="T31" fmla="*/ 94 h 426"/>
              <a:gd name="T32" fmla="*/ 295 w 417"/>
              <a:gd name="T33" fmla="*/ 122 h 426"/>
              <a:gd name="T34" fmla="*/ 309 w 417"/>
              <a:gd name="T35" fmla="*/ 128 h 426"/>
              <a:gd name="T36" fmla="*/ 237 w 417"/>
              <a:gd name="T37" fmla="*/ 79 h 426"/>
              <a:gd name="T38" fmla="*/ 247 w 417"/>
              <a:gd name="T39" fmla="*/ 81 h 426"/>
              <a:gd name="T40" fmla="*/ 264 w 417"/>
              <a:gd name="T41" fmla="*/ 71 h 426"/>
              <a:gd name="T42" fmla="*/ 286 w 417"/>
              <a:gd name="T43" fmla="*/ 33 h 426"/>
              <a:gd name="T44" fmla="*/ 278 w 417"/>
              <a:gd name="T45" fmla="*/ 5 h 426"/>
              <a:gd name="T46" fmla="*/ 251 w 417"/>
              <a:gd name="T47" fmla="*/ 13 h 426"/>
              <a:gd name="T48" fmla="*/ 229 w 417"/>
              <a:gd name="T49" fmla="*/ 52 h 426"/>
              <a:gd name="T50" fmla="*/ 237 w 417"/>
              <a:gd name="T51" fmla="*/ 79 h 426"/>
              <a:gd name="T52" fmla="*/ 412 w 417"/>
              <a:gd name="T53" fmla="*/ 139 h 426"/>
              <a:gd name="T54" fmla="*/ 385 w 417"/>
              <a:gd name="T55" fmla="*/ 131 h 426"/>
              <a:gd name="T56" fmla="*/ 346 w 417"/>
              <a:gd name="T57" fmla="*/ 153 h 426"/>
              <a:gd name="T58" fmla="*/ 338 w 417"/>
              <a:gd name="T59" fmla="*/ 180 h 426"/>
              <a:gd name="T60" fmla="*/ 356 w 417"/>
              <a:gd name="T61" fmla="*/ 190 h 426"/>
              <a:gd name="T62" fmla="*/ 366 w 417"/>
              <a:gd name="T63" fmla="*/ 188 h 426"/>
              <a:gd name="T64" fmla="*/ 404 w 417"/>
              <a:gd name="T65" fmla="*/ 166 h 426"/>
              <a:gd name="T66" fmla="*/ 412 w 417"/>
              <a:gd name="T67" fmla="*/ 139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7" h="426">
                <a:moveTo>
                  <a:pt x="121" y="94"/>
                </a:moveTo>
                <a:cubicBezTo>
                  <a:pt x="98" y="116"/>
                  <a:pt x="0" y="256"/>
                  <a:pt x="85" y="341"/>
                </a:cubicBezTo>
                <a:cubicBezTo>
                  <a:pt x="170" y="426"/>
                  <a:pt x="309" y="328"/>
                  <a:pt x="332" y="305"/>
                </a:cubicBezTo>
                <a:cubicBezTo>
                  <a:pt x="354" y="283"/>
                  <a:pt x="325" y="217"/>
                  <a:pt x="267" y="159"/>
                </a:cubicBezTo>
                <a:cubicBezTo>
                  <a:pt x="209" y="101"/>
                  <a:pt x="143" y="72"/>
                  <a:pt x="121" y="94"/>
                </a:cubicBezTo>
                <a:close/>
                <a:moveTo>
                  <a:pt x="306" y="286"/>
                </a:moveTo>
                <a:cubicBezTo>
                  <a:pt x="299" y="292"/>
                  <a:pt x="248" y="277"/>
                  <a:pt x="199" y="227"/>
                </a:cubicBezTo>
                <a:cubicBezTo>
                  <a:pt x="149" y="178"/>
                  <a:pt x="134" y="127"/>
                  <a:pt x="140" y="120"/>
                </a:cubicBezTo>
                <a:cubicBezTo>
                  <a:pt x="147" y="113"/>
                  <a:pt x="198" y="129"/>
                  <a:pt x="247" y="179"/>
                </a:cubicBezTo>
                <a:cubicBezTo>
                  <a:pt x="297" y="228"/>
                  <a:pt x="313" y="279"/>
                  <a:pt x="306" y="286"/>
                </a:cubicBezTo>
                <a:close/>
                <a:moveTo>
                  <a:pt x="309" y="128"/>
                </a:moveTo>
                <a:cubicBezTo>
                  <a:pt x="314" y="128"/>
                  <a:pt x="319" y="126"/>
                  <a:pt x="323" y="122"/>
                </a:cubicBezTo>
                <a:cubicBezTo>
                  <a:pt x="361" y="84"/>
                  <a:pt x="361" y="84"/>
                  <a:pt x="361" y="84"/>
                </a:cubicBezTo>
                <a:cubicBezTo>
                  <a:pt x="369" y="76"/>
                  <a:pt x="369" y="64"/>
                  <a:pt x="361" y="56"/>
                </a:cubicBezTo>
                <a:cubicBezTo>
                  <a:pt x="353" y="48"/>
                  <a:pt x="341" y="48"/>
                  <a:pt x="333" y="56"/>
                </a:cubicBezTo>
                <a:cubicBezTo>
                  <a:pt x="295" y="94"/>
                  <a:pt x="295" y="94"/>
                  <a:pt x="295" y="94"/>
                </a:cubicBezTo>
                <a:cubicBezTo>
                  <a:pt x="287" y="102"/>
                  <a:pt x="287" y="115"/>
                  <a:pt x="295" y="122"/>
                </a:cubicBezTo>
                <a:cubicBezTo>
                  <a:pt x="299" y="126"/>
                  <a:pt x="304" y="128"/>
                  <a:pt x="309" y="128"/>
                </a:cubicBezTo>
                <a:close/>
                <a:moveTo>
                  <a:pt x="237" y="79"/>
                </a:moveTo>
                <a:cubicBezTo>
                  <a:pt x="240" y="81"/>
                  <a:pt x="243" y="81"/>
                  <a:pt x="247" y="81"/>
                </a:cubicBezTo>
                <a:cubicBezTo>
                  <a:pt x="254" y="81"/>
                  <a:pt x="260" y="78"/>
                  <a:pt x="264" y="71"/>
                </a:cubicBezTo>
                <a:cubicBezTo>
                  <a:pt x="286" y="33"/>
                  <a:pt x="286" y="33"/>
                  <a:pt x="286" y="33"/>
                </a:cubicBezTo>
                <a:cubicBezTo>
                  <a:pt x="291" y="23"/>
                  <a:pt x="288" y="11"/>
                  <a:pt x="278" y="5"/>
                </a:cubicBezTo>
                <a:cubicBezTo>
                  <a:pt x="268" y="0"/>
                  <a:pt x="256" y="3"/>
                  <a:pt x="251" y="13"/>
                </a:cubicBezTo>
                <a:cubicBezTo>
                  <a:pt x="229" y="52"/>
                  <a:pt x="229" y="52"/>
                  <a:pt x="229" y="52"/>
                </a:cubicBezTo>
                <a:cubicBezTo>
                  <a:pt x="224" y="61"/>
                  <a:pt x="227" y="73"/>
                  <a:pt x="237" y="79"/>
                </a:cubicBezTo>
                <a:close/>
                <a:moveTo>
                  <a:pt x="412" y="139"/>
                </a:moveTo>
                <a:cubicBezTo>
                  <a:pt x="406" y="129"/>
                  <a:pt x="394" y="126"/>
                  <a:pt x="385" y="131"/>
                </a:cubicBezTo>
                <a:cubicBezTo>
                  <a:pt x="346" y="153"/>
                  <a:pt x="346" y="153"/>
                  <a:pt x="346" y="153"/>
                </a:cubicBezTo>
                <a:cubicBezTo>
                  <a:pt x="336" y="158"/>
                  <a:pt x="333" y="171"/>
                  <a:pt x="338" y="180"/>
                </a:cubicBezTo>
                <a:cubicBezTo>
                  <a:pt x="342" y="187"/>
                  <a:pt x="349" y="190"/>
                  <a:pt x="356" y="190"/>
                </a:cubicBezTo>
                <a:cubicBezTo>
                  <a:pt x="359" y="190"/>
                  <a:pt x="363" y="190"/>
                  <a:pt x="366" y="188"/>
                </a:cubicBezTo>
                <a:cubicBezTo>
                  <a:pt x="404" y="166"/>
                  <a:pt x="404" y="166"/>
                  <a:pt x="404" y="166"/>
                </a:cubicBezTo>
                <a:cubicBezTo>
                  <a:pt x="414" y="161"/>
                  <a:pt x="417" y="149"/>
                  <a:pt x="412" y="139"/>
                </a:cubicBezTo>
                <a:close/>
              </a:path>
            </a:pathLst>
          </a:custGeom>
          <a:solidFill>
            <a:sysClr val="window" lastClr="FFFFFF"/>
          </a:solidFill>
          <a:ln>
            <a:noFill/>
          </a:ln>
        </p:spPr>
        <p:txBody>
          <a:bodyPr vert="horz" wrap="square" lIns="96407" tIns="48204" rIns="96407" bIns="48204" numCol="1" anchor="t" anchorCtr="0" compatLnSpc="1"/>
          <a:lstStyle/>
          <a:p>
            <a:pPr defTabSz="914400" fontAlgn="auto">
              <a:lnSpc>
                <a:spcPct val="120000"/>
              </a:lnSpc>
              <a:spcBef>
                <a:spcPts val="0"/>
              </a:spcBef>
              <a:spcAft>
                <a:spcPts val="0"/>
              </a:spcAft>
              <a:defRPr/>
            </a:pPr>
            <a:endParaRPr lang="en-US" sz="1800" kern="0" dirty="0">
              <a:solidFill>
                <a:prstClr val="black"/>
              </a:solidFill>
              <a:latin typeface="Arial" panose="020B0604020202020204" pitchFamily="34" charset="0"/>
              <a:sym typeface="Arial" panose="020B0604020202020204" pitchFamily="34" charset="0"/>
            </a:endParaRPr>
          </a:p>
        </p:txBody>
      </p:sp>
      <p:sp>
        <p:nvSpPr>
          <p:cNvPr id="104" name="Freeform 274"/>
          <p:cNvSpPr>
            <a:spLocks noEditPoints="1"/>
          </p:cNvSpPr>
          <p:nvPr/>
        </p:nvSpPr>
        <p:spPr bwMode="auto">
          <a:xfrm>
            <a:off x="9801363" y="5408792"/>
            <a:ext cx="473573" cy="384699"/>
          </a:xfrm>
          <a:custGeom>
            <a:avLst/>
            <a:gdLst>
              <a:gd name="T0" fmla="*/ 5 w 123"/>
              <a:gd name="T1" fmla="*/ 100 h 105"/>
              <a:gd name="T2" fmla="*/ 10 w 123"/>
              <a:gd name="T3" fmla="*/ 105 h 105"/>
              <a:gd name="T4" fmla="*/ 32 w 123"/>
              <a:gd name="T5" fmla="*/ 105 h 105"/>
              <a:gd name="T6" fmla="*/ 32 w 123"/>
              <a:gd name="T7" fmla="*/ 57 h 105"/>
              <a:gd name="T8" fmla="*/ 5 w 123"/>
              <a:gd name="T9" fmla="*/ 84 h 105"/>
              <a:gd name="T10" fmla="*/ 5 w 123"/>
              <a:gd name="T11" fmla="*/ 100 h 105"/>
              <a:gd name="T12" fmla="*/ 43 w 123"/>
              <a:gd name="T13" fmla="*/ 68 h 105"/>
              <a:gd name="T14" fmla="*/ 43 w 123"/>
              <a:gd name="T15" fmla="*/ 105 h 105"/>
              <a:gd name="T16" fmla="*/ 71 w 123"/>
              <a:gd name="T17" fmla="*/ 105 h 105"/>
              <a:gd name="T18" fmla="*/ 71 w 123"/>
              <a:gd name="T19" fmla="*/ 72 h 105"/>
              <a:gd name="T20" fmla="*/ 59 w 123"/>
              <a:gd name="T21" fmla="*/ 84 h 105"/>
              <a:gd name="T22" fmla="*/ 43 w 123"/>
              <a:gd name="T23" fmla="*/ 68 h 105"/>
              <a:gd name="T24" fmla="*/ 82 w 123"/>
              <a:gd name="T25" fmla="*/ 61 h 105"/>
              <a:gd name="T26" fmla="*/ 82 w 123"/>
              <a:gd name="T27" fmla="*/ 105 h 105"/>
              <a:gd name="T28" fmla="*/ 104 w 123"/>
              <a:gd name="T29" fmla="*/ 105 h 105"/>
              <a:gd name="T30" fmla="*/ 109 w 123"/>
              <a:gd name="T31" fmla="*/ 100 h 105"/>
              <a:gd name="T32" fmla="*/ 109 w 123"/>
              <a:gd name="T33" fmla="*/ 33 h 105"/>
              <a:gd name="T34" fmla="*/ 85 w 123"/>
              <a:gd name="T35" fmla="*/ 57 h 105"/>
              <a:gd name="T36" fmla="*/ 82 w 123"/>
              <a:gd name="T37" fmla="*/ 61 h 105"/>
              <a:gd name="T38" fmla="*/ 98 w 123"/>
              <a:gd name="T39" fmla="*/ 2 h 105"/>
              <a:gd name="T40" fmla="*/ 94 w 123"/>
              <a:gd name="T41" fmla="*/ 8 h 105"/>
              <a:gd name="T42" fmla="*/ 99 w 123"/>
              <a:gd name="T43" fmla="*/ 12 h 105"/>
              <a:gd name="T44" fmla="*/ 104 w 123"/>
              <a:gd name="T45" fmla="*/ 12 h 105"/>
              <a:gd name="T46" fmla="*/ 59 w 123"/>
              <a:gd name="T47" fmla="*/ 57 h 105"/>
              <a:gd name="T48" fmla="*/ 32 w 123"/>
              <a:gd name="T49" fmla="*/ 30 h 105"/>
              <a:gd name="T50" fmla="*/ 2 w 123"/>
              <a:gd name="T51" fmla="*/ 61 h 105"/>
              <a:gd name="T52" fmla="*/ 2 w 123"/>
              <a:gd name="T53" fmla="*/ 68 h 105"/>
              <a:gd name="T54" fmla="*/ 8 w 123"/>
              <a:gd name="T55" fmla="*/ 68 h 105"/>
              <a:gd name="T56" fmla="*/ 32 w 123"/>
              <a:gd name="T57" fmla="*/ 44 h 105"/>
              <a:gd name="T58" fmla="*/ 59 w 123"/>
              <a:gd name="T59" fmla="*/ 71 h 105"/>
              <a:gd name="T60" fmla="*/ 111 w 123"/>
              <a:gd name="T61" fmla="*/ 19 h 105"/>
              <a:gd name="T62" fmla="*/ 111 w 123"/>
              <a:gd name="T63" fmla="*/ 24 h 105"/>
              <a:gd name="T64" fmla="*/ 115 w 123"/>
              <a:gd name="T65" fmla="*/ 29 h 105"/>
              <a:gd name="T66" fmla="*/ 116 w 123"/>
              <a:gd name="T67" fmla="*/ 29 h 105"/>
              <a:gd name="T68" fmla="*/ 121 w 123"/>
              <a:gd name="T69" fmla="*/ 25 h 105"/>
              <a:gd name="T70" fmla="*/ 123 w 123"/>
              <a:gd name="T71" fmla="*/ 0 h 105"/>
              <a:gd name="T72" fmla="*/ 98 w 123"/>
              <a:gd name="T73" fmla="*/ 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3" h="105">
                <a:moveTo>
                  <a:pt x="5" y="100"/>
                </a:moveTo>
                <a:cubicBezTo>
                  <a:pt x="5" y="102"/>
                  <a:pt x="7" y="105"/>
                  <a:pt x="10" y="105"/>
                </a:cubicBezTo>
                <a:cubicBezTo>
                  <a:pt x="32" y="105"/>
                  <a:pt x="32" y="105"/>
                  <a:pt x="32" y="105"/>
                </a:cubicBezTo>
                <a:cubicBezTo>
                  <a:pt x="32" y="57"/>
                  <a:pt x="32" y="57"/>
                  <a:pt x="32" y="57"/>
                </a:cubicBezTo>
                <a:cubicBezTo>
                  <a:pt x="5" y="84"/>
                  <a:pt x="5" y="84"/>
                  <a:pt x="5" y="84"/>
                </a:cubicBezTo>
                <a:lnTo>
                  <a:pt x="5" y="100"/>
                </a:lnTo>
                <a:close/>
                <a:moveTo>
                  <a:pt x="43" y="68"/>
                </a:moveTo>
                <a:cubicBezTo>
                  <a:pt x="43" y="105"/>
                  <a:pt x="43" y="105"/>
                  <a:pt x="43" y="105"/>
                </a:cubicBezTo>
                <a:cubicBezTo>
                  <a:pt x="71" y="105"/>
                  <a:pt x="71" y="105"/>
                  <a:pt x="71" y="105"/>
                </a:cubicBezTo>
                <a:cubicBezTo>
                  <a:pt x="71" y="72"/>
                  <a:pt x="71" y="72"/>
                  <a:pt x="71" y="72"/>
                </a:cubicBezTo>
                <a:cubicBezTo>
                  <a:pt x="59" y="84"/>
                  <a:pt x="59" y="84"/>
                  <a:pt x="59" y="84"/>
                </a:cubicBezTo>
                <a:lnTo>
                  <a:pt x="43" y="68"/>
                </a:lnTo>
                <a:close/>
                <a:moveTo>
                  <a:pt x="82" y="61"/>
                </a:moveTo>
                <a:cubicBezTo>
                  <a:pt x="82" y="105"/>
                  <a:pt x="82" y="105"/>
                  <a:pt x="82" y="105"/>
                </a:cubicBezTo>
                <a:cubicBezTo>
                  <a:pt x="104" y="105"/>
                  <a:pt x="104" y="105"/>
                  <a:pt x="104" y="105"/>
                </a:cubicBezTo>
                <a:cubicBezTo>
                  <a:pt x="107" y="105"/>
                  <a:pt x="109" y="102"/>
                  <a:pt x="109" y="100"/>
                </a:cubicBezTo>
                <a:cubicBezTo>
                  <a:pt x="109" y="33"/>
                  <a:pt x="109" y="33"/>
                  <a:pt x="109" y="33"/>
                </a:cubicBezTo>
                <a:cubicBezTo>
                  <a:pt x="85" y="57"/>
                  <a:pt x="85" y="57"/>
                  <a:pt x="85" y="57"/>
                </a:cubicBezTo>
                <a:lnTo>
                  <a:pt x="82" y="61"/>
                </a:lnTo>
                <a:close/>
                <a:moveTo>
                  <a:pt x="98" y="2"/>
                </a:moveTo>
                <a:cubicBezTo>
                  <a:pt x="95" y="2"/>
                  <a:pt x="93" y="5"/>
                  <a:pt x="94" y="8"/>
                </a:cubicBezTo>
                <a:cubicBezTo>
                  <a:pt x="94" y="10"/>
                  <a:pt x="96" y="12"/>
                  <a:pt x="99" y="12"/>
                </a:cubicBezTo>
                <a:cubicBezTo>
                  <a:pt x="104" y="12"/>
                  <a:pt x="104" y="12"/>
                  <a:pt x="104" y="12"/>
                </a:cubicBezTo>
                <a:cubicBezTo>
                  <a:pt x="59" y="57"/>
                  <a:pt x="59" y="57"/>
                  <a:pt x="59" y="57"/>
                </a:cubicBezTo>
                <a:cubicBezTo>
                  <a:pt x="32" y="30"/>
                  <a:pt x="32" y="30"/>
                  <a:pt x="32" y="30"/>
                </a:cubicBezTo>
                <a:cubicBezTo>
                  <a:pt x="2" y="61"/>
                  <a:pt x="2" y="61"/>
                  <a:pt x="2" y="61"/>
                </a:cubicBezTo>
                <a:cubicBezTo>
                  <a:pt x="0" y="63"/>
                  <a:pt x="0" y="66"/>
                  <a:pt x="2" y="68"/>
                </a:cubicBezTo>
                <a:cubicBezTo>
                  <a:pt x="3" y="70"/>
                  <a:pt x="7" y="70"/>
                  <a:pt x="8" y="68"/>
                </a:cubicBezTo>
                <a:cubicBezTo>
                  <a:pt x="32" y="44"/>
                  <a:pt x="32" y="44"/>
                  <a:pt x="32" y="44"/>
                </a:cubicBezTo>
                <a:cubicBezTo>
                  <a:pt x="59" y="71"/>
                  <a:pt x="59" y="71"/>
                  <a:pt x="59" y="71"/>
                </a:cubicBezTo>
                <a:cubicBezTo>
                  <a:pt x="111" y="19"/>
                  <a:pt x="111" y="19"/>
                  <a:pt x="111" y="19"/>
                </a:cubicBezTo>
                <a:cubicBezTo>
                  <a:pt x="111" y="24"/>
                  <a:pt x="111" y="24"/>
                  <a:pt x="111" y="24"/>
                </a:cubicBezTo>
                <a:cubicBezTo>
                  <a:pt x="111" y="26"/>
                  <a:pt x="113" y="29"/>
                  <a:pt x="115" y="29"/>
                </a:cubicBezTo>
                <a:cubicBezTo>
                  <a:pt x="116" y="29"/>
                  <a:pt x="116" y="29"/>
                  <a:pt x="116" y="29"/>
                </a:cubicBezTo>
                <a:cubicBezTo>
                  <a:pt x="118" y="29"/>
                  <a:pt x="120" y="27"/>
                  <a:pt x="121" y="25"/>
                </a:cubicBezTo>
                <a:cubicBezTo>
                  <a:pt x="123" y="0"/>
                  <a:pt x="123" y="0"/>
                  <a:pt x="123" y="0"/>
                </a:cubicBezTo>
                <a:lnTo>
                  <a:pt x="98" y="2"/>
                </a:lnTo>
                <a:close/>
              </a:path>
            </a:pathLst>
          </a:custGeom>
          <a:solidFill>
            <a:srgbClr val="FFFFFF"/>
          </a:solidFill>
          <a:ln>
            <a:noFill/>
          </a:ln>
        </p:spPr>
        <p:txBody>
          <a:bodyPr vert="horz" wrap="square" lIns="68560" tIns="34280" rIns="68560" bIns="34280" numCol="1" anchor="t" anchorCtr="0" compatLnSpc="1"/>
          <a:lstStyle/>
          <a:p>
            <a:pPr defTabSz="914400">
              <a:defRPr/>
            </a:pPr>
            <a:endParaRPr lang="en-US" sz="1100" b="1" kern="0">
              <a:solidFill>
                <a:prstClr val="black"/>
              </a:solidFill>
              <a:latin typeface="微软雅黑" panose="020B0503020204020204" charset="-122"/>
            </a:endParaRPr>
          </a:p>
        </p:txBody>
      </p:sp>
      <p:sp>
        <p:nvSpPr>
          <p:cNvPr id="105" name="Freeform 63"/>
          <p:cNvSpPr>
            <a:spLocks noChangeAspect="1" noEditPoints="1"/>
          </p:cNvSpPr>
          <p:nvPr/>
        </p:nvSpPr>
        <p:spPr bwMode="auto">
          <a:xfrm>
            <a:off x="9835009" y="4322089"/>
            <a:ext cx="406282" cy="462146"/>
          </a:xfrm>
          <a:custGeom>
            <a:avLst/>
            <a:gdLst>
              <a:gd name="T0" fmla="*/ 2147483646 w 352"/>
              <a:gd name="T1" fmla="*/ 2147483646 h 400"/>
              <a:gd name="T2" fmla="*/ 2147483646 w 352"/>
              <a:gd name="T3" fmla="*/ 2147483646 h 400"/>
              <a:gd name="T4" fmla="*/ 2147483646 w 352"/>
              <a:gd name="T5" fmla="*/ 2147483646 h 400"/>
              <a:gd name="T6" fmla="*/ 2147483646 w 352"/>
              <a:gd name="T7" fmla="*/ 2147483646 h 400"/>
              <a:gd name="T8" fmla="*/ 2147483646 w 352"/>
              <a:gd name="T9" fmla="*/ 2147483646 h 400"/>
              <a:gd name="T10" fmla="*/ 2147483646 w 352"/>
              <a:gd name="T11" fmla="*/ 2147483646 h 400"/>
              <a:gd name="T12" fmla="*/ 2147483646 w 352"/>
              <a:gd name="T13" fmla="*/ 2147483646 h 400"/>
              <a:gd name="T14" fmla="*/ 2147483646 w 352"/>
              <a:gd name="T15" fmla="*/ 2147483646 h 400"/>
              <a:gd name="T16" fmla="*/ 2147483646 w 352"/>
              <a:gd name="T17" fmla="*/ 2147483646 h 400"/>
              <a:gd name="T18" fmla="*/ 2147483646 w 352"/>
              <a:gd name="T19" fmla="*/ 2147483646 h 400"/>
              <a:gd name="T20" fmla="*/ 2147483646 w 352"/>
              <a:gd name="T21" fmla="*/ 2147483646 h 400"/>
              <a:gd name="T22" fmla="*/ 2147483646 w 352"/>
              <a:gd name="T23" fmla="*/ 2147483646 h 400"/>
              <a:gd name="T24" fmla="*/ 2147483646 w 352"/>
              <a:gd name="T25" fmla="*/ 2147483646 h 400"/>
              <a:gd name="T26" fmla="*/ 2147483646 w 352"/>
              <a:gd name="T27" fmla="*/ 2147483646 h 400"/>
              <a:gd name="T28" fmla="*/ 2147483646 w 352"/>
              <a:gd name="T29" fmla="*/ 2147483646 h 400"/>
              <a:gd name="T30" fmla="*/ 2147483646 w 352"/>
              <a:gd name="T31" fmla="*/ 2147483646 h 400"/>
              <a:gd name="T32" fmla="*/ 2147483646 w 352"/>
              <a:gd name="T33" fmla="*/ 2147483646 h 400"/>
              <a:gd name="T34" fmla="*/ 2147483646 w 352"/>
              <a:gd name="T35" fmla="*/ 2147483646 h 400"/>
              <a:gd name="T36" fmla="*/ 2147483646 w 352"/>
              <a:gd name="T37" fmla="*/ 2147483646 h 400"/>
              <a:gd name="T38" fmla="*/ 2147483646 w 352"/>
              <a:gd name="T39" fmla="*/ 2147483646 h 400"/>
              <a:gd name="T40" fmla="*/ 2147483646 w 352"/>
              <a:gd name="T41" fmla="*/ 2147483646 h 400"/>
              <a:gd name="T42" fmla="*/ 2147483646 w 352"/>
              <a:gd name="T43" fmla="*/ 2147483646 h 400"/>
              <a:gd name="T44" fmla="*/ 2147483646 w 352"/>
              <a:gd name="T45" fmla="*/ 2147483646 h 400"/>
              <a:gd name="T46" fmla="*/ 2147483646 w 352"/>
              <a:gd name="T47" fmla="*/ 2147483646 h 400"/>
              <a:gd name="T48" fmla="*/ 2147483646 w 352"/>
              <a:gd name="T49" fmla="*/ 2147483646 h 400"/>
              <a:gd name="T50" fmla="*/ 2147483646 w 352"/>
              <a:gd name="T51" fmla="*/ 2147483646 h 400"/>
              <a:gd name="T52" fmla="*/ 2147483646 w 352"/>
              <a:gd name="T53" fmla="*/ 2147483646 h 400"/>
              <a:gd name="T54" fmla="*/ 2147483646 w 352"/>
              <a:gd name="T55" fmla="*/ 2147483646 h 400"/>
              <a:gd name="T56" fmla="*/ 2147483646 w 352"/>
              <a:gd name="T57" fmla="*/ 2147483646 h 400"/>
              <a:gd name="T58" fmla="*/ 2147483646 w 352"/>
              <a:gd name="T59" fmla="*/ 2147483646 h 400"/>
              <a:gd name="T60" fmla="*/ 2147483646 w 352"/>
              <a:gd name="T61" fmla="*/ 2147483646 h 400"/>
              <a:gd name="T62" fmla="*/ 2147483646 w 352"/>
              <a:gd name="T63" fmla="*/ 2147483646 h 400"/>
              <a:gd name="T64" fmla="*/ 2147483646 w 352"/>
              <a:gd name="T65" fmla="*/ 2147483646 h 400"/>
              <a:gd name="T66" fmla="*/ 2147483646 w 352"/>
              <a:gd name="T67" fmla="*/ 2147483646 h 400"/>
              <a:gd name="T68" fmla="*/ 2147483646 w 352"/>
              <a:gd name="T69" fmla="*/ 2147483646 h 400"/>
              <a:gd name="T70" fmla="*/ 2147483646 w 352"/>
              <a:gd name="T71" fmla="*/ 2147483646 h 400"/>
              <a:gd name="T72" fmla="*/ 2147483646 w 352"/>
              <a:gd name="T73" fmla="*/ 2147483646 h 400"/>
              <a:gd name="T74" fmla="*/ 2147483646 w 352"/>
              <a:gd name="T75" fmla="*/ 2147483646 h 400"/>
              <a:gd name="T76" fmla="*/ 2147483646 w 352"/>
              <a:gd name="T77" fmla="*/ 2147483646 h 4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52" h="400">
                <a:moveTo>
                  <a:pt x="343" y="268"/>
                </a:moveTo>
                <a:cubicBezTo>
                  <a:pt x="339" y="245"/>
                  <a:pt x="331" y="231"/>
                  <a:pt x="319" y="209"/>
                </a:cubicBezTo>
                <a:cubicBezTo>
                  <a:pt x="308" y="192"/>
                  <a:pt x="288" y="172"/>
                  <a:pt x="273" y="160"/>
                </a:cubicBezTo>
                <a:cubicBezTo>
                  <a:pt x="262" y="151"/>
                  <a:pt x="249" y="143"/>
                  <a:pt x="238" y="134"/>
                </a:cubicBezTo>
                <a:cubicBezTo>
                  <a:pt x="241" y="134"/>
                  <a:pt x="241" y="134"/>
                  <a:pt x="241" y="134"/>
                </a:cubicBezTo>
                <a:cubicBezTo>
                  <a:pt x="251" y="134"/>
                  <a:pt x="251" y="134"/>
                  <a:pt x="251" y="134"/>
                </a:cubicBezTo>
                <a:cubicBezTo>
                  <a:pt x="258" y="134"/>
                  <a:pt x="266" y="134"/>
                  <a:pt x="274" y="133"/>
                </a:cubicBezTo>
                <a:cubicBezTo>
                  <a:pt x="283" y="132"/>
                  <a:pt x="306" y="128"/>
                  <a:pt x="313" y="114"/>
                </a:cubicBezTo>
                <a:cubicBezTo>
                  <a:pt x="318" y="104"/>
                  <a:pt x="314" y="99"/>
                  <a:pt x="311" y="97"/>
                </a:cubicBezTo>
                <a:cubicBezTo>
                  <a:pt x="306" y="93"/>
                  <a:pt x="295" y="94"/>
                  <a:pt x="283" y="96"/>
                </a:cubicBezTo>
                <a:cubicBezTo>
                  <a:pt x="288" y="92"/>
                  <a:pt x="291" y="88"/>
                  <a:pt x="292" y="84"/>
                </a:cubicBezTo>
                <a:cubicBezTo>
                  <a:pt x="292" y="84"/>
                  <a:pt x="292" y="83"/>
                  <a:pt x="292" y="82"/>
                </a:cubicBezTo>
                <a:cubicBezTo>
                  <a:pt x="292" y="80"/>
                  <a:pt x="292" y="78"/>
                  <a:pt x="290" y="76"/>
                </a:cubicBezTo>
                <a:cubicBezTo>
                  <a:pt x="289" y="75"/>
                  <a:pt x="289" y="75"/>
                  <a:pt x="289" y="75"/>
                </a:cubicBezTo>
                <a:cubicBezTo>
                  <a:pt x="287" y="74"/>
                  <a:pt x="287" y="74"/>
                  <a:pt x="287" y="74"/>
                </a:cubicBezTo>
                <a:cubicBezTo>
                  <a:pt x="272" y="72"/>
                  <a:pt x="251" y="83"/>
                  <a:pt x="237" y="97"/>
                </a:cubicBezTo>
                <a:cubicBezTo>
                  <a:pt x="252" y="77"/>
                  <a:pt x="280" y="51"/>
                  <a:pt x="285" y="30"/>
                </a:cubicBezTo>
                <a:cubicBezTo>
                  <a:pt x="266" y="29"/>
                  <a:pt x="247" y="25"/>
                  <a:pt x="231" y="16"/>
                </a:cubicBezTo>
                <a:cubicBezTo>
                  <a:pt x="216" y="8"/>
                  <a:pt x="209" y="0"/>
                  <a:pt x="191" y="3"/>
                </a:cubicBezTo>
                <a:cubicBezTo>
                  <a:pt x="174" y="5"/>
                  <a:pt x="158" y="13"/>
                  <a:pt x="142" y="17"/>
                </a:cubicBezTo>
                <a:cubicBezTo>
                  <a:pt x="124" y="22"/>
                  <a:pt x="108" y="15"/>
                  <a:pt x="90" y="18"/>
                </a:cubicBezTo>
                <a:cubicBezTo>
                  <a:pt x="87" y="49"/>
                  <a:pt x="125" y="79"/>
                  <a:pt x="136" y="108"/>
                </a:cubicBezTo>
                <a:cubicBezTo>
                  <a:pt x="131" y="109"/>
                  <a:pt x="126" y="110"/>
                  <a:pt x="121" y="112"/>
                </a:cubicBezTo>
                <a:cubicBezTo>
                  <a:pt x="121" y="112"/>
                  <a:pt x="121" y="112"/>
                  <a:pt x="121" y="112"/>
                </a:cubicBezTo>
                <a:cubicBezTo>
                  <a:pt x="118" y="113"/>
                  <a:pt x="115" y="114"/>
                  <a:pt x="114" y="116"/>
                </a:cubicBezTo>
                <a:cubicBezTo>
                  <a:pt x="111" y="119"/>
                  <a:pt x="111" y="119"/>
                  <a:pt x="111" y="119"/>
                </a:cubicBezTo>
                <a:cubicBezTo>
                  <a:pt x="113" y="123"/>
                  <a:pt x="113" y="123"/>
                  <a:pt x="113" y="123"/>
                </a:cubicBezTo>
                <a:cubicBezTo>
                  <a:pt x="116" y="127"/>
                  <a:pt x="120" y="129"/>
                  <a:pt x="127" y="130"/>
                </a:cubicBezTo>
                <a:cubicBezTo>
                  <a:pt x="113" y="139"/>
                  <a:pt x="96" y="149"/>
                  <a:pt x="84" y="159"/>
                </a:cubicBezTo>
                <a:cubicBezTo>
                  <a:pt x="69" y="172"/>
                  <a:pt x="46" y="198"/>
                  <a:pt x="34" y="214"/>
                </a:cubicBezTo>
                <a:cubicBezTo>
                  <a:pt x="13" y="240"/>
                  <a:pt x="0" y="275"/>
                  <a:pt x="6" y="307"/>
                </a:cubicBezTo>
                <a:cubicBezTo>
                  <a:pt x="18" y="370"/>
                  <a:pt x="92" y="391"/>
                  <a:pt x="149" y="391"/>
                </a:cubicBezTo>
                <a:cubicBezTo>
                  <a:pt x="212" y="391"/>
                  <a:pt x="293" y="400"/>
                  <a:pt x="335" y="348"/>
                </a:cubicBezTo>
                <a:cubicBezTo>
                  <a:pt x="352" y="327"/>
                  <a:pt x="347" y="295"/>
                  <a:pt x="343" y="268"/>
                </a:cubicBezTo>
                <a:close/>
                <a:moveTo>
                  <a:pt x="305" y="105"/>
                </a:moveTo>
                <a:cubicBezTo>
                  <a:pt x="305" y="105"/>
                  <a:pt x="305" y="106"/>
                  <a:pt x="303" y="109"/>
                </a:cubicBezTo>
                <a:cubicBezTo>
                  <a:pt x="299" y="117"/>
                  <a:pt x="284" y="121"/>
                  <a:pt x="273" y="123"/>
                </a:cubicBezTo>
                <a:cubicBezTo>
                  <a:pt x="266" y="124"/>
                  <a:pt x="258" y="124"/>
                  <a:pt x="251" y="123"/>
                </a:cubicBezTo>
                <a:cubicBezTo>
                  <a:pt x="243" y="123"/>
                  <a:pt x="243" y="123"/>
                  <a:pt x="243" y="123"/>
                </a:cubicBezTo>
                <a:cubicBezTo>
                  <a:pt x="243" y="122"/>
                  <a:pt x="243" y="122"/>
                  <a:pt x="243" y="122"/>
                </a:cubicBezTo>
                <a:cubicBezTo>
                  <a:pt x="263" y="112"/>
                  <a:pt x="300" y="101"/>
                  <a:pt x="305" y="105"/>
                </a:cubicBezTo>
                <a:close/>
                <a:moveTo>
                  <a:pt x="280" y="85"/>
                </a:moveTo>
                <a:cubicBezTo>
                  <a:pt x="275" y="90"/>
                  <a:pt x="260" y="99"/>
                  <a:pt x="251" y="104"/>
                </a:cubicBezTo>
                <a:cubicBezTo>
                  <a:pt x="247" y="106"/>
                  <a:pt x="243" y="108"/>
                  <a:pt x="239" y="111"/>
                </a:cubicBezTo>
                <a:cubicBezTo>
                  <a:pt x="239" y="111"/>
                  <a:pt x="239" y="111"/>
                  <a:pt x="239" y="111"/>
                </a:cubicBezTo>
                <a:cubicBezTo>
                  <a:pt x="249" y="98"/>
                  <a:pt x="267" y="86"/>
                  <a:pt x="280" y="85"/>
                </a:cubicBezTo>
                <a:close/>
                <a:moveTo>
                  <a:pt x="230" y="301"/>
                </a:moveTo>
                <a:cubicBezTo>
                  <a:pt x="227" y="306"/>
                  <a:pt x="223" y="311"/>
                  <a:pt x="218" y="315"/>
                </a:cubicBezTo>
                <a:cubicBezTo>
                  <a:pt x="213" y="319"/>
                  <a:pt x="208" y="322"/>
                  <a:pt x="203" y="323"/>
                </a:cubicBezTo>
                <a:cubicBezTo>
                  <a:pt x="197" y="325"/>
                  <a:pt x="191" y="326"/>
                  <a:pt x="183" y="326"/>
                </a:cubicBezTo>
                <a:cubicBezTo>
                  <a:pt x="183" y="344"/>
                  <a:pt x="183" y="344"/>
                  <a:pt x="183" y="344"/>
                </a:cubicBezTo>
                <a:cubicBezTo>
                  <a:pt x="169" y="344"/>
                  <a:pt x="169" y="344"/>
                  <a:pt x="169" y="344"/>
                </a:cubicBezTo>
                <a:cubicBezTo>
                  <a:pt x="169" y="326"/>
                  <a:pt x="169" y="326"/>
                  <a:pt x="169" y="326"/>
                </a:cubicBezTo>
                <a:cubicBezTo>
                  <a:pt x="160" y="326"/>
                  <a:pt x="152" y="324"/>
                  <a:pt x="147" y="322"/>
                </a:cubicBezTo>
                <a:cubicBezTo>
                  <a:pt x="141" y="320"/>
                  <a:pt x="136" y="317"/>
                  <a:pt x="132" y="313"/>
                </a:cubicBezTo>
                <a:cubicBezTo>
                  <a:pt x="127" y="309"/>
                  <a:pt x="124" y="305"/>
                  <a:pt x="122" y="300"/>
                </a:cubicBezTo>
                <a:cubicBezTo>
                  <a:pt x="120" y="296"/>
                  <a:pt x="118" y="291"/>
                  <a:pt x="117" y="284"/>
                </a:cubicBezTo>
                <a:cubicBezTo>
                  <a:pt x="155" y="280"/>
                  <a:pt x="155" y="280"/>
                  <a:pt x="155" y="280"/>
                </a:cubicBezTo>
                <a:cubicBezTo>
                  <a:pt x="156" y="286"/>
                  <a:pt x="158" y="291"/>
                  <a:pt x="160" y="293"/>
                </a:cubicBezTo>
                <a:cubicBezTo>
                  <a:pt x="162" y="296"/>
                  <a:pt x="165" y="299"/>
                  <a:pt x="169" y="301"/>
                </a:cubicBezTo>
                <a:cubicBezTo>
                  <a:pt x="169" y="267"/>
                  <a:pt x="169" y="267"/>
                  <a:pt x="169" y="267"/>
                </a:cubicBezTo>
                <a:cubicBezTo>
                  <a:pt x="156" y="264"/>
                  <a:pt x="147" y="261"/>
                  <a:pt x="142" y="258"/>
                </a:cubicBezTo>
                <a:cubicBezTo>
                  <a:pt x="137" y="255"/>
                  <a:pt x="132" y="251"/>
                  <a:pt x="128" y="246"/>
                </a:cubicBezTo>
                <a:cubicBezTo>
                  <a:pt x="124" y="240"/>
                  <a:pt x="122" y="233"/>
                  <a:pt x="122" y="225"/>
                </a:cubicBezTo>
                <a:cubicBezTo>
                  <a:pt x="122" y="213"/>
                  <a:pt x="126" y="204"/>
                  <a:pt x="134" y="196"/>
                </a:cubicBezTo>
                <a:cubicBezTo>
                  <a:pt x="142" y="189"/>
                  <a:pt x="154" y="185"/>
                  <a:pt x="169" y="184"/>
                </a:cubicBezTo>
                <a:cubicBezTo>
                  <a:pt x="169" y="175"/>
                  <a:pt x="169" y="175"/>
                  <a:pt x="169" y="175"/>
                </a:cubicBezTo>
                <a:cubicBezTo>
                  <a:pt x="183" y="175"/>
                  <a:pt x="183" y="175"/>
                  <a:pt x="183" y="175"/>
                </a:cubicBezTo>
                <a:cubicBezTo>
                  <a:pt x="183" y="184"/>
                  <a:pt x="183" y="184"/>
                  <a:pt x="183" y="184"/>
                </a:cubicBezTo>
                <a:cubicBezTo>
                  <a:pt x="197" y="185"/>
                  <a:pt x="208" y="188"/>
                  <a:pt x="215" y="194"/>
                </a:cubicBezTo>
                <a:cubicBezTo>
                  <a:pt x="223" y="200"/>
                  <a:pt x="228" y="208"/>
                  <a:pt x="230" y="218"/>
                </a:cubicBezTo>
                <a:cubicBezTo>
                  <a:pt x="195" y="223"/>
                  <a:pt x="195" y="223"/>
                  <a:pt x="195" y="223"/>
                </a:cubicBezTo>
                <a:cubicBezTo>
                  <a:pt x="193" y="219"/>
                  <a:pt x="191" y="216"/>
                  <a:pt x="190" y="214"/>
                </a:cubicBezTo>
                <a:cubicBezTo>
                  <a:pt x="189" y="212"/>
                  <a:pt x="186" y="211"/>
                  <a:pt x="183" y="209"/>
                </a:cubicBezTo>
                <a:cubicBezTo>
                  <a:pt x="183" y="236"/>
                  <a:pt x="183" y="236"/>
                  <a:pt x="183" y="236"/>
                </a:cubicBezTo>
                <a:cubicBezTo>
                  <a:pt x="202" y="241"/>
                  <a:pt x="215" y="247"/>
                  <a:pt x="221" y="252"/>
                </a:cubicBezTo>
                <a:cubicBezTo>
                  <a:pt x="230" y="260"/>
                  <a:pt x="234" y="270"/>
                  <a:pt x="234" y="282"/>
                </a:cubicBezTo>
                <a:cubicBezTo>
                  <a:pt x="234" y="288"/>
                  <a:pt x="233" y="295"/>
                  <a:pt x="230" y="301"/>
                </a:cubicBezTo>
                <a:close/>
              </a:path>
            </a:pathLst>
          </a:custGeom>
          <a:solidFill>
            <a:sysClr val="window" lastClr="FFFFFF"/>
          </a:solidFill>
          <a:ln>
            <a:noFill/>
          </a:ln>
        </p:spPr>
        <p:txBody>
          <a:bodyPr/>
          <a:lstStyle/>
          <a:p>
            <a:pPr defTabSz="914400" fontAlgn="auto">
              <a:spcBef>
                <a:spcPts val="0"/>
              </a:spcBef>
              <a:spcAft>
                <a:spcPts val="0"/>
              </a:spcAft>
              <a:defRPr/>
            </a:pPr>
            <a:endParaRPr lang="zh-CN" altLang="en-US" sz="1800" kern="0">
              <a:solidFill>
                <a:srgbClr val="E7E6E6">
                  <a:lumMod val="50000"/>
                </a:srgbClr>
              </a:solidFill>
              <a:latin typeface="Arial" panose="020B0604020202020204" pitchFamily="34" charset="0"/>
              <a:ea typeface="等线" panose="02010600030101010101" charset="-122"/>
            </a:endParaRPr>
          </a:p>
        </p:txBody>
      </p:sp>
      <p:sp>
        <p:nvSpPr>
          <p:cNvPr id="106" name="矩形 105"/>
          <p:cNvSpPr/>
          <p:nvPr/>
        </p:nvSpPr>
        <p:spPr>
          <a:xfrm>
            <a:off x="376965" y="971315"/>
            <a:ext cx="10753499" cy="307617"/>
          </a:xfrm>
          <a:prstGeom prst="rect">
            <a:avLst/>
          </a:prstGeom>
        </p:spPr>
        <p:txBody>
          <a:bodyPr wrap="square">
            <a:spAutoFit/>
          </a:bodyPr>
          <a:lstStyle/>
          <a:p>
            <a:r>
              <a:rPr lang="zh-CN" altLang="en-US" sz="1400" dirty="0">
                <a:solidFill>
                  <a:schemeClr val="tx1">
                    <a:lumMod val="85000"/>
                    <a:lumOff val="15000"/>
                  </a:schemeClr>
                </a:solidFill>
                <a:latin typeface="微软雅黑" panose="020B0503020204020204" charset="-122"/>
                <a:ea typeface="微软雅黑" panose="020B0503020204020204" charset="-122"/>
              </a:rPr>
              <a:t>融计划、预算、核算、控制、分析、考核等于一体全新的预算管理体系，</a:t>
            </a:r>
            <a:r>
              <a:rPr kumimoji="1" lang="zh-CN" altLang="en-US" sz="1400" dirty="0">
                <a:solidFill>
                  <a:schemeClr val="tx1">
                    <a:lumMod val="85000"/>
                    <a:lumOff val="15000"/>
                  </a:schemeClr>
                </a:solidFill>
                <a:latin typeface="微软雅黑" panose="020B0503020204020204" charset="-122"/>
                <a:ea typeface="微软雅黑" panose="020B0503020204020204" charset="-122"/>
              </a:rPr>
              <a:t>全面支撑企业不同发展阶段、不同组织规模的预算管理</a:t>
            </a:r>
            <a:endParaRPr lang="zh-CN" altLang="en-US" sz="1400" dirty="0">
              <a:solidFill>
                <a:schemeClr val="tx1">
                  <a:lumMod val="85000"/>
                  <a:lumOff val="15000"/>
                </a:schemeClr>
              </a:solidFill>
            </a:endParaRPr>
          </a:p>
        </p:txBody>
      </p:sp>
      <p:sp>
        <p:nvSpPr>
          <p:cNvPr id="107" name="圆角矩形 47"/>
          <p:cNvSpPr/>
          <p:nvPr/>
        </p:nvSpPr>
        <p:spPr>
          <a:xfrm>
            <a:off x="1619323" y="2660005"/>
            <a:ext cx="1039544" cy="335068"/>
          </a:xfrm>
          <a:prstGeom prst="roundRect">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000" dirty="0">
                <a:solidFill>
                  <a:schemeClr val="bg1"/>
                </a:solidFill>
                <a:cs typeface="+mn-ea"/>
              </a:rPr>
              <a:t>公司年度预算方案</a:t>
            </a:r>
            <a:endParaRPr lang="zh-CN" altLang="en-US" sz="1000" dirty="0">
              <a:solidFill>
                <a:schemeClr val="bg1"/>
              </a:solidFill>
              <a:cs typeface="+mn-ea"/>
            </a:endParaRPr>
          </a:p>
        </p:txBody>
      </p:sp>
      <p:sp>
        <p:nvSpPr>
          <p:cNvPr id="108" name="圆角矩形 47"/>
          <p:cNvSpPr/>
          <p:nvPr/>
        </p:nvSpPr>
        <p:spPr>
          <a:xfrm>
            <a:off x="1619323" y="3060233"/>
            <a:ext cx="1039544" cy="335068"/>
          </a:xfrm>
          <a:prstGeom prst="roundRect">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000" dirty="0">
                <a:solidFill>
                  <a:schemeClr val="bg1"/>
                </a:solidFill>
                <a:cs typeface="+mn-ea"/>
              </a:rPr>
              <a:t>项目独立预算方案</a:t>
            </a:r>
            <a:endParaRPr lang="zh-CN" altLang="en-US" sz="1000" dirty="0">
              <a:solidFill>
                <a:schemeClr val="bg1"/>
              </a:solidFill>
              <a:cs typeface="+mn-ea"/>
            </a:endParaRPr>
          </a:p>
        </p:txBody>
      </p:sp>
      <p:sp>
        <p:nvSpPr>
          <p:cNvPr id="109" name="圆角矩形 47"/>
          <p:cNvSpPr/>
          <p:nvPr/>
        </p:nvSpPr>
        <p:spPr>
          <a:xfrm>
            <a:off x="1619323" y="3460460"/>
            <a:ext cx="1039544" cy="335068"/>
          </a:xfrm>
          <a:prstGeom prst="roundRect">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000" dirty="0">
                <a:solidFill>
                  <a:schemeClr val="bg1"/>
                </a:solidFill>
                <a:cs typeface="+mn-ea"/>
              </a:rPr>
              <a:t>其他预算方案</a:t>
            </a:r>
            <a:endParaRPr lang="zh-CN" altLang="en-US" sz="1000" dirty="0">
              <a:solidFill>
                <a:schemeClr val="bg1"/>
              </a:solidFill>
              <a:cs typeface="+mn-ea"/>
            </a:endParaRPr>
          </a:p>
        </p:txBody>
      </p:sp>
      <p:sp>
        <p:nvSpPr>
          <p:cNvPr id="110" name="圆角矩形 47"/>
          <p:cNvSpPr/>
          <p:nvPr/>
        </p:nvSpPr>
        <p:spPr>
          <a:xfrm>
            <a:off x="1601641" y="3996033"/>
            <a:ext cx="1039544" cy="335068"/>
          </a:xfrm>
          <a:prstGeom prst="roundRect">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000" dirty="0">
                <a:solidFill>
                  <a:schemeClr val="bg1"/>
                </a:solidFill>
                <a:cs typeface="+mn-ea"/>
              </a:rPr>
              <a:t>预算填报</a:t>
            </a:r>
            <a:endParaRPr lang="zh-CN" altLang="en-US" sz="1000" dirty="0">
              <a:solidFill>
                <a:schemeClr val="bg1"/>
              </a:solidFill>
              <a:cs typeface="+mn-ea"/>
            </a:endParaRPr>
          </a:p>
        </p:txBody>
      </p:sp>
      <p:sp>
        <p:nvSpPr>
          <p:cNvPr id="111" name="圆角矩形 47"/>
          <p:cNvSpPr/>
          <p:nvPr/>
        </p:nvSpPr>
        <p:spPr>
          <a:xfrm>
            <a:off x="1584948" y="4552160"/>
            <a:ext cx="1039544" cy="335068"/>
          </a:xfrm>
          <a:prstGeom prst="roundRect">
            <a:avLst/>
          </a:prstGeom>
          <a:gradFill>
            <a:gsLst>
              <a:gs pos="0">
                <a:srgbClr val="0092FF"/>
              </a:gs>
              <a:gs pos="91000">
                <a:srgbClr val="0065FB"/>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1000" dirty="0">
                <a:solidFill>
                  <a:schemeClr val="bg1"/>
                </a:solidFill>
                <a:cs typeface="+mn-ea"/>
              </a:rPr>
              <a:t>预算审批</a:t>
            </a:r>
            <a:endParaRPr lang="zh-CN" altLang="en-US" sz="1000" dirty="0">
              <a:solidFill>
                <a:schemeClr val="bg1"/>
              </a:solidFill>
              <a:cs typeface="+mn-e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矩形 66"/>
          <p:cNvSpPr/>
          <p:nvPr/>
        </p:nvSpPr>
        <p:spPr>
          <a:xfrm rot="5400000">
            <a:off x="4903951" y="-2751300"/>
            <a:ext cx="2384098" cy="12192000"/>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pic>
        <p:nvPicPr>
          <p:cNvPr id="127" name="图片 126"/>
          <p:cNvPicPr>
            <a:picLocks noChangeAspect="1"/>
          </p:cNvPicPr>
          <p:nvPr/>
        </p:nvPicPr>
        <p:blipFill rotWithShape="1">
          <a:blip r:embed="rId1" cstate="hqprint">
            <a:alphaModFix amt="12000"/>
          </a:blip>
          <a:srcRect/>
          <a:stretch>
            <a:fillRect/>
          </a:stretch>
        </p:blipFill>
        <p:spPr>
          <a:xfrm>
            <a:off x="-4" y="2152652"/>
            <a:ext cx="12192000" cy="2384098"/>
          </a:xfrm>
          <a:prstGeom prst="rect">
            <a:avLst/>
          </a:prstGeom>
        </p:spPr>
      </p:pic>
      <p:sp>
        <p:nvSpPr>
          <p:cNvPr id="125" name="矩形 124"/>
          <p:cNvSpPr/>
          <p:nvPr/>
        </p:nvSpPr>
        <p:spPr>
          <a:xfrm>
            <a:off x="545184" y="2690065"/>
            <a:ext cx="3974344" cy="1309269"/>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7200" b="1" i="0" u="none" strike="noStrike" kern="1200" cap="none" spc="300" normalizeH="0" baseline="0" noProof="0">
                <a:ln>
                  <a:noFill/>
                </a:ln>
                <a:gradFill>
                  <a:gsLst>
                    <a:gs pos="41000">
                      <a:srgbClr val="FFFFFF"/>
                    </a:gs>
                    <a:gs pos="96000">
                      <a:srgbClr val="FFFFFF">
                        <a:lumMod val="85000"/>
                      </a:srgbClr>
                    </a:gs>
                  </a:gsLst>
                  <a:lin ang="5400000" scaled="0"/>
                </a:gradFill>
                <a:effectLst/>
                <a:uLnTx/>
                <a:uFillTx/>
                <a:latin typeface="Arial" panose="020B0604020202020204" pitchFamily="34" charset="0"/>
                <a:ea typeface="微软雅黑" panose="020B0503020204020204" charset="-122"/>
                <a:cs typeface="+mn-cs"/>
              </a:rPr>
              <a:t>12</a:t>
            </a:r>
            <a:endParaRPr kumimoji="0" lang="zh-CN" altLang="en-US" sz="7200" b="1" i="0" u="none" strike="noStrike" kern="1200" cap="none" spc="300" normalizeH="0" baseline="0" noProof="0" dirty="0">
              <a:ln>
                <a:noFill/>
              </a:ln>
              <a:gradFill>
                <a:gsLst>
                  <a:gs pos="41000">
                    <a:srgbClr val="FFFFFF"/>
                  </a:gs>
                  <a:gs pos="96000">
                    <a:srgbClr val="FFFFFF">
                      <a:lumMod val="85000"/>
                    </a:srgbClr>
                  </a:gs>
                </a:gsLst>
                <a:lin ang="5400000" scaled="0"/>
              </a:gradFill>
              <a:effectLst/>
              <a:uLnTx/>
              <a:uFillTx/>
              <a:latin typeface="Arial" panose="020B0604020202020204" pitchFamily="34" charset="0"/>
              <a:ea typeface="微软雅黑" panose="020B0503020204020204" charset="-122"/>
              <a:cs typeface="+mn-cs"/>
            </a:endParaRPr>
          </a:p>
        </p:txBody>
      </p:sp>
      <p:sp>
        <p:nvSpPr>
          <p:cNvPr id="126" name="矩形 125"/>
          <p:cNvSpPr/>
          <p:nvPr/>
        </p:nvSpPr>
        <p:spPr>
          <a:xfrm>
            <a:off x="6701492" y="3011146"/>
            <a:ext cx="2236510"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rPr>
              <a:t>人力资源</a:t>
            </a:r>
            <a:endParaRPr kumimoji="0" lang="en-US" altLang="zh-CN" sz="4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487680" y="1207770"/>
            <a:ext cx="11080115" cy="4921250"/>
            <a:chOff x="392305" y="1066201"/>
            <a:chExt cx="11357324" cy="4961307"/>
          </a:xfrm>
        </p:grpSpPr>
        <p:sp>
          <p:nvSpPr>
            <p:cNvPr id="17" name="圆角矩形 38"/>
            <p:cNvSpPr/>
            <p:nvPr/>
          </p:nvSpPr>
          <p:spPr>
            <a:xfrm>
              <a:off x="392305" y="2127168"/>
              <a:ext cx="10543991" cy="2500073"/>
            </a:xfrm>
            <a:prstGeom prst="roundRect">
              <a:avLst>
                <a:gd name="adj" fmla="val 1459"/>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rgbClr val="2D3D50"/>
                </a:solidFill>
                <a:effectLst/>
                <a:uLnTx/>
                <a:uFillTx/>
                <a:latin typeface="等线" panose="02010600030101010101" charset="-122"/>
                <a:ea typeface="等线" panose="02010600030101010101" charset="-122"/>
                <a:cs typeface="+mn-cs"/>
              </a:endParaRPr>
            </a:p>
          </p:txBody>
        </p:sp>
        <p:grpSp>
          <p:nvGrpSpPr>
            <p:cNvPr id="23" name="组合 22"/>
            <p:cNvGrpSpPr/>
            <p:nvPr/>
          </p:nvGrpSpPr>
          <p:grpSpPr>
            <a:xfrm>
              <a:off x="11001776" y="1066201"/>
              <a:ext cx="747853" cy="4952681"/>
              <a:chOff x="11062158" y="1066201"/>
              <a:chExt cx="747853" cy="4952681"/>
            </a:xfrm>
          </p:grpSpPr>
          <p:sp>
            <p:nvSpPr>
              <p:cNvPr id="40" name="圆角矩形 2"/>
              <p:cNvSpPr/>
              <p:nvPr/>
            </p:nvSpPr>
            <p:spPr>
              <a:xfrm>
                <a:off x="11062158" y="1066201"/>
                <a:ext cx="747853" cy="4952681"/>
              </a:xfrm>
              <a:prstGeom prst="roundRect">
                <a:avLst>
                  <a:gd name="adj" fmla="val 4299"/>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71755"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300" normalizeH="0" baseline="0" noProof="0" dirty="0">
                    <a:ln>
                      <a:noFill/>
                    </a:ln>
                    <a:solidFill>
                      <a:srgbClr val="0070C0"/>
                    </a:solidFill>
                    <a:effectLst/>
                    <a:uLnTx/>
                    <a:uFillTx/>
                    <a:latin typeface="微软雅黑" panose="020B0503020204020204" charset="-122"/>
                    <a:ea typeface="微软雅黑" panose="020B0503020204020204" charset="-122"/>
                    <a:cs typeface="+mn-cs"/>
                  </a:rPr>
                  <a:t>安全</a:t>
                </a:r>
                <a:endParaRPr kumimoji="0" lang="en-US" altLang="zh-CN" sz="1600" b="1" i="0" u="none" strike="noStrike" kern="1200" cap="none" spc="300" normalizeH="0" baseline="0" noProof="0" dirty="0">
                  <a:ln>
                    <a:noFill/>
                  </a:ln>
                  <a:solidFill>
                    <a:srgbClr val="0070C0"/>
                  </a:solidFill>
                  <a:effectLst/>
                  <a:uLnTx/>
                  <a:uFillTx/>
                  <a:latin typeface="微软雅黑" panose="020B0503020204020204" charset="-122"/>
                  <a:ea typeface="微软雅黑" panose="020B0503020204020204" charset="-122"/>
                  <a:cs typeface="+mn-cs"/>
                </a:endParaRPr>
              </a:p>
              <a:p>
                <a:pPr marL="71755"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300" normalizeH="0" baseline="0" noProof="0" dirty="0">
                    <a:ln>
                      <a:noFill/>
                    </a:ln>
                    <a:solidFill>
                      <a:srgbClr val="0070C0"/>
                    </a:solidFill>
                    <a:effectLst/>
                    <a:uLnTx/>
                    <a:uFillTx/>
                    <a:latin typeface="微软雅黑" panose="020B0503020204020204" charset="-122"/>
                    <a:ea typeface="微软雅黑" panose="020B0503020204020204" charset="-122"/>
                    <a:cs typeface="+mn-cs"/>
                  </a:rPr>
                  <a:t>保障</a:t>
                </a:r>
                <a:endParaRPr kumimoji="0" lang="zh-CN" altLang="en-US" sz="1600" b="1" i="0" u="none" strike="noStrike" kern="1200" cap="none" spc="300" normalizeH="0" baseline="0" noProof="0" dirty="0">
                  <a:ln>
                    <a:noFill/>
                  </a:ln>
                  <a:solidFill>
                    <a:srgbClr val="0070C0"/>
                  </a:solidFill>
                  <a:effectLst/>
                  <a:uLnTx/>
                  <a:uFillTx/>
                  <a:latin typeface="微软雅黑" panose="020B0503020204020204" charset="-122"/>
                  <a:ea typeface="微软雅黑" panose="020B0503020204020204" charset="-122"/>
                  <a:cs typeface="+mn-cs"/>
                </a:endParaRPr>
              </a:p>
            </p:txBody>
          </p:sp>
          <p:sp>
            <p:nvSpPr>
              <p:cNvPr id="46" name="圆角矩形 3"/>
              <p:cNvSpPr/>
              <p:nvPr/>
            </p:nvSpPr>
            <p:spPr>
              <a:xfrm>
                <a:off x="11127530" y="1820492"/>
                <a:ext cx="601597" cy="960436"/>
              </a:xfrm>
              <a:prstGeom prst="roundRect">
                <a:avLst>
                  <a:gd name="adj" fmla="val 11155"/>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设备技术安全</a:t>
                </a:r>
                <a:endParaRPr kumimoji="1"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7" name="圆角矩形 4"/>
              <p:cNvSpPr/>
              <p:nvPr/>
            </p:nvSpPr>
            <p:spPr>
              <a:xfrm>
                <a:off x="11143268" y="2924388"/>
                <a:ext cx="585859" cy="960436"/>
              </a:xfrm>
              <a:prstGeom prst="roundRect">
                <a:avLst>
                  <a:gd name="adj" fmla="val 8399"/>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应用数据安全</a:t>
                </a:r>
                <a:endParaRPr kumimoji="1"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9" name="圆角矩形 5"/>
              <p:cNvSpPr/>
              <p:nvPr/>
            </p:nvSpPr>
            <p:spPr>
              <a:xfrm>
                <a:off x="11143268" y="4041166"/>
                <a:ext cx="585859" cy="960436"/>
              </a:xfrm>
              <a:prstGeom prst="roundRect">
                <a:avLst>
                  <a:gd name="adj" fmla="val 9777"/>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网络通讯安全</a:t>
                </a:r>
                <a:endParaRPr kumimoji="1"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7" name="圆角矩形 6"/>
              <p:cNvSpPr/>
              <p:nvPr/>
            </p:nvSpPr>
            <p:spPr>
              <a:xfrm>
                <a:off x="11143268" y="5157943"/>
                <a:ext cx="585859" cy="761165"/>
              </a:xfrm>
              <a:prstGeom prst="roundRect">
                <a:avLst>
                  <a:gd name="adj" fmla="val 7021"/>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移动安全</a:t>
                </a:r>
                <a:endParaRPr kumimoji="1"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sp>
          <p:nvSpPr>
            <p:cNvPr id="59" name="圆角矩形 17"/>
            <p:cNvSpPr/>
            <p:nvPr/>
          </p:nvSpPr>
          <p:spPr>
            <a:xfrm>
              <a:off x="392305" y="5548767"/>
              <a:ext cx="10542383" cy="478741"/>
            </a:xfrm>
            <a:prstGeom prst="roundRect">
              <a:avLst>
                <a:gd name="adj" fmla="val 13357"/>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endParaRPr>
            </a:p>
          </p:txBody>
        </p:sp>
        <p:sp>
          <p:nvSpPr>
            <p:cNvPr id="65" name="圆角矩形 18"/>
            <p:cNvSpPr/>
            <p:nvPr/>
          </p:nvSpPr>
          <p:spPr>
            <a:xfrm>
              <a:off x="1605869" y="5631347"/>
              <a:ext cx="2191464" cy="296387"/>
            </a:xfrm>
            <a:prstGeom prst="roundRect">
              <a:avLst>
                <a:gd name="adj" fmla="val 2250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CTP技术平台</a:t>
              </a:r>
              <a:endParaRPr kumimoji="1"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6" name="圆角矩形 19"/>
            <p:cNvSpPr/>
            <p:nvPr/>
          </p:nvSpPr>
          <p:spPr>
            <a:xfrm>
              <a:off x="3955705" y="5631347"/>
              <a:ext cx="2191464" cy="296387"/>
            </a:xfrm>
            <a:prstGeom prst="roundRect">
              <a:avLst>
                <a:gd name="adj" fmla="val 2250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CAP定制平台</a:t>
              </a:r>
              <a:endParaRPr kumimoji="1"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8" name="圆角矩形 20"/>
            <p:cNvSpPr/>
            <p:nvPr/>
          </p:nvSpPr>
          <p:spPr>
            <a:xfrm>
              <a:off x="6305541" y="5631347"/>
              <a:ext cx="2191464" cy="296387"/>
            </a:xfrm>
            <a:prstGeom prst="roundRect">
              <a:avLst>
                <a:gd name="adj" fmla="val 2250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CIP集成平台</a:t>
              </a:r>
              <a:endParaRPr kumimoji="1"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84" name="圆角矩形 21"/>
            <p:cNvSpPr/>
            <p:nvPr/>
          </p:nvSpPr>
          <p:spPr>
            <a:xfrm>
              <a:off x="8655378" y="5631347"/>
              <a:ext cx="2191464" cy="296387"/>
            </a:xfrm>
            <a:prstGeom prst="roundRect">
              <a:avLst>
                <a:gd name="adj" fmla="val 2250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CDP数据平台</a:t>
              </a:r>
              <a:endParaRPr kumimoji="1"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98" name="圆角矩形 23"/>
            <p:cNvSpPr/>
            <p:nvPr/>
          </p:nvSpPr>
          <p:spPr>
            <a:xfrm>
              <a:off x="392305" y="4675906"/>
              <a:ext cx="10542385" cy="826020"/>
            </a:xfrm>
            <a:prstGeom prst="roundRect">
              <a:avLst>
                <a:gd name="adj" fmla="val 7415"/>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endParaRPr>
            </a:p>
          </p:txBody>
        </p:sp>
        <p:sp>
          <p:nvSpPr>
            <p:cNvPr id="100" name="圆角矩形 25"/>
            <p:cNvSpPr/>
            <p:nvPr/>
          </p:nvSpPr>
          <p:spPr>
            <a:xfrm>
              <a:off x="6573328" y="4767544"/>
              <a:ext cx="4273514" cy="642745"/>
            </a:xfrm>
            <a:prstGeom prst="roundRect">
              <a:avLst>
                <a:gd name="adj" fmla="val 1291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71755" marR="0" lvl="0" indent="0" algn="l" defTabSz="914400" rtl="0" eaLnBrk="1" fontAlgn="auto" latinLnBrk="0" hangingPunct="1">
                <a:lnSpc>
                  <a:spcPct val="100000"/>
                </a:lnSpc>
                <a:spcBef>
                  <a:spcPts val="0"/>
                </a:spcBef>
                <a:spcAft>
                  <a:spcPts val="0"/>
                </a:spcAft>
                <a:buClrTx/>
                <a:buSzTx/>
                <a:buFontTx/>
                <a:buNone/>
                <a:defRPr/>
              </a:pPr>
              <a:endParaRPr kumimoji="1" lang="zh-CN" altLang="en-US"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nvGrpSpPr>
            <p:cNvPr id="108" name="组合 107"/>
            <p:cNvGrpSpPr/>
            <p:nvPr/>
          </p:nvGrpSpPr>
          <p:grpSpPr>
            <a:xfrm>
              <a:off x="7308906" y="4816499"/>
              <a:ext cx="3433491" cy="544834"/>
              <a:chOff x="7181732" y="4838052"/>
              <a:chExt cx="3433491" cy="544834"/>
            </a:xfrm>
          </p:grpSpPr>
          <p:sp>
            <p:nvSpPr>
              <p:cNvPr id="152" name="圆角矩形 26"/>
              <p:cNvSpPr/>
              <p:nvPr/>
            </p:nvSpPr>
            <p:spPr>
              <a:xfrm>
                <a:off x="7181732" y="4838052"/>
                <a:ext cx="1109038" cy="256161"/>
              </a:xfrm>
              <a:prstGeom prst="roundRect">
                <a:avLst>
                  <a:gd name="adj" fmla="val 22508"/>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单点登录</a:t>
                </a:r>
                <a:endPar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22" name="圆角矩形 27"/>
              <p:cNvSpPr/>
              <p:nvPr/>
            </p:nvSpPr>
            <p:spPr>
              <a:xfrm>
                <a:off x="7181732" y="5127612"/>
                <a:ext cx="1109038" cy="255273"/>
              </a:xfrm>
              <a:prstGeom prst="roundRect">
                <a:avLst>
                  <a:gd name="adj" fmla="val 22508"/>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门户集成</a:t>
                </a:r>
                <a:endPar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30" name="圆角矩形 34"/>
              <p:cNvSpPr/>
              <p:nvPr/>
            </p:nvSpPr>
            <p:spPr>
              <a:xfrm>
                <a:off x="8343959" y="4838052"/>
                <a:ext cx="1109038" cy="256161"/>
              </a:xfrm>
              <a:prstGeom prst="roundRect">
                <a:avLst>
                  <a:gd name="adj" fmla="val 22508"/>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待办集成</a:t>
                </a:r>
                <a:endPar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44" name="圆角矩形 35"/>
              <p:cNvSpPr/>
              <p:nvPr/>
            </p:nvSpPr>
            <p:spPr>
              <a:xfrm>
                <a:off x="8340104" y="5127613"/>
                <a:ext cx="1109038" cy="255273"/>
              </a:xfrm>
              <a:prstGeom prst="roundRect">
                <a:avLst>
                  <a:gd name="adj" fmla="val 22508"/>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消息登录</a:t>
                </a:r>
                <a:endPar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56" name="圆角矩形 36"/>
              <p:cNvSpPr/>
              <p:nvPr/>
            </p:nvSpPr>
            <p:spPr>
              <a:xfrm>
                <a:off x="9506185" y="4838052"/>
                <a:ext cx="1109038" cy="256161"/>
              </a:xfrm>
              <a:prstGeom prst="roundRect">
                <a:avLst>
                  <a:gd name="adj" fmla="val 22508"/>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报表集成</a:t>
                </a:r>
                <a:endPar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45" name="圆角矩形 37"/>
              <p:cNvSpPr/>
              <p:nvPr/>
            </p:nvSpPr>
            <p:spPr>
              <a:xfrm>
                <a:off x="9498476" y="5127613"/>
                <a:ext cx="1109038" cy="255273"/>
              </a:xfrm>
              <a:prstGeom prst="roundRect">
                <a:avLst>
                  <a:gd name="adj" fmla="val 22508"/>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流程集成</a:t>
                </a:r>
                <a:endPar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grpSp>
        <p:sp>
          <p:nvSpPr>
            <p:cNvPr id="146" name="圆角矩形 8"/>
            <p:cNvSpPr/>
            <p:nvPr/>
          </p:nvSpPr>
          <p:spPr>
            <a:xfrm>
              <a:off x="392305" y="1076966"/>
              <a:ext cx="10543991" cy="484608"/>
            </a:xfrm>
            <a:prstGeom prst="roundRect">
              <a:avLst>
                <a:gd name="adj" fmla="val 11596"/>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endParaRPr>
            </a:p>
          </p:txBody>
        </p:sp>
        <p:grpSp>
          <p:nvGrpSpPr>
            <p:cNvPr id="147" name="组合 146"/>
            <p:cNvGrpSpPr/>
            <p:nvPr/>
          </p:nvGrpSpPr>
          <p:grpSpPr>
            <a:xfrm>
              <a:off x="1492370" y="1198120"/>
              <a:ext cx="9354473" cy="284088"/>
              <a:chOff x="1219360" y="1198120"/>
              <a:chExt cx="9627483" cy="284088"/>
            </a:xfrm>
          </p:grpSpPr>
          <p:sp>
            <p:nvSpPr>
              <p:cNvPr id="148" name="圆角矩形 9"/>
              <p:cNvSpPr/>
              <p:nvPr/>
            </p:nvSpPr>
            <p:spPr>
              <a:xfrm>
                <a:off x="1219360" y="1198120"/>
                <a:ext cx="1264041" cy="268046"/>
              </a:xfrm>
              <a:prstGeom prst="roundRect">
                <a:avLst>
                  <a:gd name="adj" fmla="val 2250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人力</a:t>
                </a:r>
                <a:r>
                  <a:rPr kumimoji="1" lang="en-US" altLang="en-US" sz="11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门户</a:t>
                </a:r>
                <a:endParaRPr kumimoji="1" lang="zh-CN" altLang="en-US" sz="11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49" name="圆角矩形 10"/>
              <p:cNvSpPr/>
              <p:nvPr/>
            </p:nvSpPr>
            <p:spPr>
              <a:xfrm>
                <a:off x="2623946" y="1200176"/>
                <a:ext cx="1253175" cy="268046"/>
              </a:xfrm>
              <a:prstGeom prst="roundRect">
                <a:avLst>
                  <a:gd name="adj" fmla="val 22508"/>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领导门户</a:t>
                </a:r>
                <a:endPar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50" name="圆角矩形 11"/>
              <p:cNvSpPr/>
              <p:nvPr/>
            </p:nvSpPr>
            <p:spPr>
              <a:xfrm>
                <a:off x="5411666" y="1200176"/>
                <a:ext cx="1253175" cy="268046"/>
              </a:xfrm>
              <a:prstGeom prst="roundRect">
                <a:avLst>
                  <a:gd name="adj" fmla="val 22508"/>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员工自助门户</a:t>
                </a:r>
                <a:endPar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51" name="圆角矩形 12"/>
              <p:cNvSpPr/>
              <p:nvPr/>
            </p:nvSpPr>
            <p:spPr>
              <a:xfrm>
                <a:off x="6805386" y="1200176"/>
                <a:ext cx="1253455" cy="268046"/>
              </a:xfrm>
              <a:prstGeom prst="roundRect">
                <a:avLst>
                  <a:gd name="adj" fmla="val 22508"/>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外部人员门户</a:t>
                </a:r>
                <a:endPar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63" name="圆角矩形 13"/>
              <p:cNvSpPr/>
              <p:nvPr/>
            </p:nvSpPr>
            <p:spPr>
              <a:xfrm>
                <a:off x="4017666" y="1200176"/>
                <a:ext cx="1253455" cy="282032"/>
              </a:xfrm>
              <a:prstGeom prst="roundRect">
                <a:avLst>
                  <a:gd name="adj" fmla="val 22508"/>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各主管门户</a:t>
                </a:r>
                <a:endPar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1" name="圆角矩形 14"/>
              <p:cNvSpPr/>
              <p:nvPr/>
            </p:nvSpPr>
            <p:spPr>
              <a:xfrm>
                <a:off x="8199386" y="1200176"/>
                <a:ext cx="1253455" cy="268046"/>
              </a:xfrm>
              <a:prstGeom prst="roundRect">
                <a:avLst>
                  <a:gd name="adj" fmla="val 22508"/>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报表门户</a:t>
                </a:r>
                <a:endPar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2" name="圆角矩形 15"/>
              <p:cNvSpPr/>
              <p:nvPr/>
            </p:nvSpPr>
            <p:spPr>
              <a:xfrm>
                <a:off x="9593388" y="1200176"/>
                <a:ext cx="1253455" cy="268046"/>
              </a:xfrm>
              <a:prstGeom prst="roundRect">
                <a:avLst>
                  <a:gd name="adj" fmla="val 22508"/>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文化</a:t>
                </a:r>
                <a:r>
                  <a:rPr kumimoji="1" lang="en-US"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门户</a:t>
                </a:r>
                <a:endPar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grpSp>
        <p:sp>
          <p:nvSpPr>
            <p:cNvPr id="186" name="圆角矩形 130"/>
            <p:cNvSpPr/>
            <p:nvPr/>
          </p:nvSpPr>
          <p:spPr>
            <a:xfrm>
              <a:off x="392305" y="1637262"/>
              <a:ext cx="10540901" cy="435219"/>
            </a:xfrm>
            <a:prstGeom prst="roundRect">
              <a:avLst>
                <a:gd name="adj" fmla="val 5442"/>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endParaRPr>
            </a:p>
          </p:txBody>
        </p:sp>
        <p:grpSp>
          <p:nvGrpSpPr>
            <p:cNvPr id="194" name="组合 193"/>
            <p:cNvGrpSpPr/>
            <p:nvPr/>
          </p:nvGrpSpPr>
          <p:grpSpPr>
            <a:xfrm>
              <a:off x="1492371" y="1736472"/>
              <a:ext cx="9320894" cy="246224"/>
              <a:chOff x="1605869" y="1736472"/>
              <a:chExt cx="9207395" cy="246224"/>
            </a:xfrm>
          </p:grpSpPr>
          <p:sp>
            <p:nvSpPr>
              <p:cNvPr id="195" name="圆角矩形 131"/>
              <p:cNvSpPr/>
              <p:nvPr/>
            </p:nvSpPr>
            <p:spPr>
              <a:xfrm>
                <a:off x="1605869" y="1736472"/>
                <a:ext cx="1042355" cy="246224"/>
              </a:xfrm>
              <a:prstGeom prst="roundRect">
                <a:avLst>
                  <a:gd name="adj" fmla="val 22508"/>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结构分析</a:t>
                </a:r>
                <a:endPar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96" name="圆角矩形 132"/>
              <p:cNvSpPr/>
              <p:nvPr/>
            </p:nvSpPr>
            <p:spPr>
              <a:xfrm>
                <a:off x="2772303" y="1736472"/>
                <a:ext cx="1042355" cy="246224"/>
              </a:xfrm>
              <a:prstGeom prst="roundRect">
                <a:avLst>
                  <a:gd name="adj" fmla="val 22508"/>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异动分析</a:t>
                </a:r>
                <a:endPar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97" name="圆角矩形 133"/>
              <p:cNvSpPr/>
              <p:nvPr/>
            </p:nvSpPr>
            <p:spPr>
              <a:xfrm>
                <a:off x="3938737" y="1736472"/>
                <a:ext cx="1042355" cy="246224"/>
              </a:xfrm>
              <a:prstGeom prst="roundRect">
                <a:avLst>
                  <a:gd name="adj" fmla="val 22508"/>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产值分析</a:t>
                </a:r>
                <a:endPar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98" name="圆角矩形 134"/>
              <p:cNvSpPr/>
              <p:nvPr/>
            </p:nvSpPr>
            <p:spPr>
              <a:xfrm>
                <a:off x="5105171" y="1736472"/>
                <a:ext cx="1042355" cy="246224"/>
              </a:xfrm>
              <a:prstGeom prst="roundRect">
                <a:avLst>
                  <a:gd name="adj" fmla="val 22508"/>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成本分析</a:t>
                </a:r>
                <a:endPar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99" name="圆角矩形 135"/>
              <p:cNvSpPr/>
              <p:nvPr/>
            </p:nvSpPr>
            <p:spPr>
              <a:xfrm>
                <a:off x="6271605" y="1736472"/>
                <a:ext cx="1042355" cy="246224"/>
              </a:xfrm>
              <a:prstGeom prst="roundRect">
                <a:avLst>
                  <a:gd name="adj" fmla="val 22508"/>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考勤分析</a:t>
                </a:r>
                <a:endPar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0" name="圆角矩形 136"/>
              <p:cNvSpPr/>
              <p:nvPr/>
            </p:nvSpPr>
            <p:spPr>
              <a:xfrm>
                <a:off x="7438039" y="1736472"/>
                <a:ext cx="1042355" cy="246224"/>
              </a:xfrm>
              <a:prstGeom prst="roundRect">
                <a:avLst>
                  <a:gd name="adj" fmla="val 22508"/>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绩效分析</a:t>
                </a:r>
                <a:endPar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1" name="圆角矩形 137"/>
              <p:cNvSpPr/>
              <p:nvPr/>
            </p:nvSpPr>
            <p:spPr>
              <a:xfrm>
                <a:off x="8604473" y="1736472"/>
                <a:ext cx="1042355" cy="246224"/>
              </a:xfrm>
              <a:prstGeom prst="roundRect">
                <a:avLst>
                  <a:gd name="adj" fmla="val 22508"/>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人员储备分析</a:t>
                </a:r>
                <a:endPar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2" name="圆角矩形 138"/>
              <p:cNvSpPr/>
              <p:nvPr/>
            </p:nvSpPr>
            <p:spPr>
              <a:xfrm>
                <a:off x="9770909" y="1736472"/>
                <a:ext cx="1042355" cy="246224"/>
              </a:xfrm>
              <a:prstGeom prst="roundRect">
                <a:avLst>
                  <a:gd name="adj" fmla="val 22508"/>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grpSp>
        <p:sp>
          <p:nvSpPr>
            <p:cNvPr id="203" name="Rectangle 108"/>
            <p:cNvSpPr/>
            <p:nvPr/>
          </p:nvSpPr>
          <p:spPr bwMode="gray">
            <a:xfrm>
              <a:off x="590444" y="1213715"/>
              <a:ext cx="751293" cy="211110"/>
            </a:xfrm>
            <a:prstGeom prst="rect">
              <a:avLst/>
            </a:prstGeom>
            <a:noFill/>
            <a:ln w="6350" algn="ctr">
              <a:noFill/>
              <a:miter lim="800000"/>
            </a:ln>
          </p:spPr>
          <p:txBody>
            <a:bodyPr lIns="89977" tIns="0" rIns="89977"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门户</a:t>
              </a:r>
              <a:endParaRPr kumimoji="0" lang="zh-CN" altLang="en-US" sz="1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endParaRPr>
            </a:p>
          </p:txBody>
        </p:sp>
        <p:sp>
          <p:nvSpPr>
            <p:cNvPr id="204" name="Rectangle 108"/>
            <p:cNvSpPr/>
            <p:nvPr/>
          </p:nvSpPr>
          <p:spPr bwMode="gray">
            <a:xfrm>
              <a:off x="466105" y="1749316"/>
              <a:ext cx="1055204" cy="207631"/>
            </a:xfrm>
            <a:prstGeom prst="rect">
              <a:avLst/>
            </a:prstGeom>
            <a:noFill/>
            <a:ln w="6350" algn="ctr">
              <a:noFill/>
              <a:miter lim="800000"/>
            </a:ln>
          </p:spPr>
          <p:txBody>
            <a:bodyPr lIns="89977" tIns="0" rIns="89977" bIns="0"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数据分析</a:t>
              </a:r>
              <a:endParaRPr kumimoji="0" lang="zh-CN" altLang="en-US" sz="1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endParaRPr>
            </a:p>
          </p:txBody>
        </p:sp>
        <p:grpSp>
          <p:nvGrpSpPr>
            <p:cNvPr id="205" name="组合 204"/>
            <p:cNvGrpSpPr/>
            <p:nvPr/>
          </p:nvGrpSpPr>
          <p:grpSpPr>
            <a:xfrm>
              <a:off x="502140" y="2193941"/>
              <a:ext cx="10324320" cy="2366527"/>
              <a:chOff x="473180" y="2213682"/>
              <a:chExt cx="10324320" cy="2366527"/>
            </a:xfrm>
          </p:grpSpPr>
          <p:grpSp>
            <p:nvGrpSpPr>
              <p:cNvPr id="206" name="组合 205"/>
              <p:cNvGrpSpPr/>
              <p:nvPr/>
            </p:nvGrpSpPr>
            <p:grpSpPr>
              <a:xfrm>
                <a:off x="9062840" y="2213682"/>
                <a:ext cx="1734660" cy="1143309"/>
                <a:chOff x="9062840" y="2213682"/>
                <a:chExt cx="1734660" cy="1143309"/>
              </a:xfrm>
            </p:grpSpPr>
            <p:sp>
              <p:nvSpPr>
                <p:cNvPr id="207" name="圆角矩形 158"/>
                <p:cNvSpPr/>
                <p:nvPr/>
              </p:nvSpPr>
              <p:spPr>
                <a:xfrm>
                  <a:off x="9062840" y="2368638"/>
                  <a:ext cx="1734660" cy="988353"/>
                </a:xfrm>
                <a:prstGeom prst="roundRect">
                  <a:avLst>
                    <a:gd name="adj" fmla="val 4179"/>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培训管理</a:t>
                  </a:r>
                  <a:endPar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08" name="圆角矩形 159"/>
                <p:cNvSpPr/>
                <p:nvPr/>
              </p:nvSpPr>
              <p:spPr>
                <a:xfrm>
                  <a:off x="9062840" y="2213682"/>
                  <a:ext cx="1734659" cy="225818"/>
                </a:xfrm>
                <a:prstGeom prst="roundRect">
                  <a:avLst>
                    <a:gd name="adj" fmla="val 2250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薪酬管理</a:t>
                  </a:r>
                  <a:endPar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nvGrpSpPr>
                <p:cNvPr id="209" name="组合 208"/>
                <p:cNvGrpSpPr/>
                <p:nvPr/>
              </p:nvGrpSpPr>
              <p:grpSpPr>
                <a:xfrm>
                  <a:off x="9174730" y="2514511"/>
                  <a:ext cx="1510880" cy="754906"/>
                  <a:chOff x="9320086" y="2514511"/>
                  <a:chExt cx="1510880" cy="754906"/>
                </a:xfrm>
              </p:grpSpPr>
              <p:sp>
                <p:nvSpPr>
                  <p:cNvPr id="210" name="圆角矩形 76"/>
                  <p:cNvSpPr/>
                  <p:nvPr/>
                </p:nvSpPr>
                <p:spPr>
                  <a:xfrm>
                    <a:off x="9320086" y="2515233"/>
                    <a:ext cx="699095" cy="205509"/>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模型管理</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11" name="圆角矩形 78"/>
                  <p:cNvSpPr/>
                  <p:nvPr/>
                </p:nvSpPr>
                <p:spPr>
                  <a:xfrm>
                    <a:off x="9320086" y="2793094"/>
                    <a:ext cx="699095"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奖金核算</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12" name="圆角矩形 79"/>
                  <p:cNvSpPr/>
                  <p:nvPr/>
                </p:nvSpPr>
                <p:spPr>
                  <a:xfrm>
                    <a:off x="9320086" y="3064217"/>
                    <a:ext cx="699095"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薪酬核算</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13" name="圆角矩形 80"/>
                  <p:cNvSpPr/>
                  <p:nvPr/>
                </p:nvSpPr>
                <p:spPr>
                  <a:xfrm>
                    <a:off x="10131871" y="2514511"/>
                    <a:ext cx="699095" cy="206231"/>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调薪管理</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14" name="圆角矩形 81"/>
                  <p:cNvSpPr/>
                  <p:nvPr/>
                </p:nvSpPr>
                <p:spPr>
                  <a:xfrm>
                    <a:off x="10131871" y="2794373"/>
                    <a:ext cx="699095" cy="203921"/>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补贴管理</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15" name="圆角矩形 82"/>
                  <p:cNvSpPr/>
                  <p:nvPr/>
                </p:nvSpPr>
                <p:spPr>
                  <a:xfrm>
                    <a:off x="10131871" y="3064217"/>
                    <a:ext cx="699095"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薪酬报表</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grpSp>
          </p:grpSp>
          <p:grpSp>
            <p:nvGrpSpPr>
              <p:cNvPr id="216" name="组合 215"/>
              <p:cNvGrpSpPr/>
              <p:nvPr/>
            </p:nvGrpSpPr>
            <p:grpSpPr>
              <a:xfrm>
                <a:off x="473180" y="2213682"/>
                <a:ext cx="3204312" cy="1143309"/>
                <a:chOff x="473180" y="2213682"/>
                <a:chExt cx="3204312" cy="1143309"/>
              </a:xfrm>
            </p:grpSpPr>
            <p:sp>
              <p:nvSpPr>
                <p:cNvPr id="217" name="圆角矩形 152"/>
                <p:cNvSpPr/>
                <p:nvPr/>
              </p:nvSpPr>
              <p:spPr>
                <a:xfrm>
                  <a:off x="473180" y="2368638"/>
                  <a:ext cx="3204312" cy="988353"/>
                </a:xfrm>
                <a:prstGeom prst="roundRect">
                  <a:avLst>
                    <a:gd name="adj" fmla="val 4179"/>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培训管理</a:t>
                  </a:r>
                  <a:endPar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18" name="圆角矩形 84"/>
                <p:cNvSpPr/>
                <p:nvPr/>
              </p:nvSpPr>
              <p:spPr>
                <a:xfrm>
                  <a:off x="553322" y="2515234"/>
                  <a:ext cx="699095" cy="205508"/>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培训需求</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19" name="圆角矩形 85"/>
                <p:cNvSpPr/>
                <p:nvPr/>
              </p:nvSpPr>
              <p:spPr>
                <a:xfrm>
                  <a:off x="473180" y="2213682"/>
                  <a:ext cx="3204312" cy="225818"/>
                </a:xfrm>
                <a:prstGeom prst="roundRect">
                  <a:avLst>
                    <a:gd name="adj" fmla="val 2250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培训管理</a:t>
                  </a:r>
                  <a:endPar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20" name="圆角矩形 86"/>
                <p:cNvSpPr/>
                <p:nvPr/>
              </p:nvSpPr>
              <p:spPr>
                <a:xfrm>
                  <a:off x="553322" y="2793094"/>
                  <a:ext cx="699095"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培训资源</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21" name="圆角矩形 87"/>
                <p:cNvSpPr/>
                <p:nvPr/>
              </p:nvSpPr>
              <p:spPr>
                <a:xfrm>
                  <a:off x="553322" y="3064217"/>
                  <a:ext cx="699095"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在线学习</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22" name="圆角矩形 88"/>
                <p:cNvSpPr/>
                <p:nvPr/>
              </p:nvSpPr>
              <p:spPr>
                <a:xfrm>
                  <a:off x="1334967" y="2514511"/>
                  <a:ext cx="699095" cy="206231"/>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岗位体系</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23" name="圆角矩形 89"/>
                <p:cNvSpPr/>
                <p:nvPr/>
              </p:nvSpPr>
              <p:spPr>
                <a:xfrm>
                  <a:off x="1334967" y="2794373"/>
                  <a:ext cx="699095" cy="203921"/>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培训师资</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24" name="圆角矩形 90"/>
                <p:cNvSpPr/>
                <p:nvPr/>
              </p:nvSpPr>
              <p:spPr>
                <a:xfrm>
                  <a:off x="2116612" y="2515234"/>
                  <a:ext cx="699095" cy="205508"/>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培训计划</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25" name="圆角矩形 91"/>
                <p:cNvSpPr/>
                <p:nvPr/>
              </p:nvSpPr>
              <p:spPr>
                <a:xfrm>
                  <a:off x="2116612" y="2793094"/>
                  <a:ext cx="699095"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培训课程</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26" name="圆角矩形 92"/>
                <p:cNvSpPr/>
                <p:nvPr/>
              </p:nvSpPr>
              <p:spPr>
                <a:xfrm>
                  <a:off x="2116612" y="3064217"/>
                  <a:ext cx="699095"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委外培训</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27" name="圆角矩形 93"/>
                <p:cNvSpPr/>
                <p:nvPr/>
              </p:nvSpPr>
              <p:spPr>
                <a:xfrm>
                  <a:off x="2898256" y="2514511"/>
                  <a:ext cx="699095" cy="206231"/>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培训费用</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28" name="圆角矩形 94"/>
                <p:cNvSpPr/>
                <p:nvPr/>
              </p:nvSpPr>
              <p:spPr>
                <a:xfrm>
                  <a:off x="2898256" y="2794373"/>
                  <a:ext cx="699095" cy="203921"/>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培训评价</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29" name="圆角矩形 95"/>
                <p:cNvSpPr/>
                <p:nvPr/>
              </p:nvSpPr>
              <p:spPr>
                <a:xfrm>
                  <a:off x="1334967" y="3064217"/>
                  <a:ext cx="699095"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培训考核</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30" name="圆角矩形 96"/>
                <p:cNvSpPr/>
                <p:nvPr/>
              </p:nvSpPr>
              <p:spPr>
                <a:xfrm>
                  <a:off x="2898256" y="3064217"/>
                  <a:ext cx="699095"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综合报表</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grpSp>
          <p:grpSp>
            <p:nvGrpSpPr>
              <p:cNvPr id="231" name="组合 230"/>
              <p:cNvGrpSpPr/>
              <p:nvPr/>
            </p:nvGrpSpPr>
            <p:grpSpPr>
              <a:xfrm>
                <a:off x="3737948" y="2213682"/>
                <a:ext cx="3469319" cy="1143309"/>
                <a:chOff x="3742450" y="2213682"/>
                <a:chExt cx="3469319" cy="1143309"/>
              </a:xfrm>
            </p:grpSpPr>
            <p:sp>
              <p:nvSpPr>
                <p:cNvPr id="232" name="圆角矩形 153"/>
                <p:cNvSpPr/>
                <p:nvPr/>
              </p:nvSpPr>
              <p:spPr>
                <a:xfrm>
                  <a:off x="3742450" y="2368638"/>
                  <a:ext cx="3469319" cy="988353"/>
                </a:xfrm>
                <a:prstGeom prst="roundRect">
                  <a:avLst>
                    <a:gd name="adj" fmla="val 4179"/>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培训管理</a:t>
                  </a:r>
                  <a:endPar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33" name="圆角矩形 109"/>
                <p:cNvSpPr/>
                <p:nvPr/>
              </p:nvSpPr>
              <p:spPr>
                <a:xfrm>
                  <a:off x="3742450" y="2213682"/>
                  <a:ext cx="3469319" cy="225818"/>
                </a:xfrm>
                <a:prstGeom prst="roundRect">
                  <a:avLst>
                    <a:gd name="adj" fmla="val 2250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绩效管理</a:t>
                  </a:r>
                  <a:endPar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nvGrpSpPr>
                <p:cNvPr id="234" name="组合 233"/>
                <p:cNvGrpSpPr/>
                <p:nvPr/>
              </p:nvGrpSpPr>
              <p:grpSpPr>
                <a:xfrm>
                  <a:off x="3819507" y="2515542"/>
                  <a:ext cx="3315205" cy="753875"/>
                  <a:chOff x="3870089" y="2515542"/>
                  <a:chExt cx="3315205" cy="753875"/>
                </a:xfrm>
              </p:grpSpPr>
              <p:sp>
                <p:nvSpPr>
                  <p:cNvPr id="235" name="圆角矩形 108"/>
                  <p:cNvSpPr/>
                  <p:nvPr/>
                </p:nvSpPr>
                <p:spPr>
                  <a:xfrm>
                    <a:off x="3870089" y="2515542"/>
                    <a:ext cx="792103"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指标库</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36" name="圆角矩形 110"/>
                  <p:cNvSpPr/>
                  <p:nvPr/>
                </p:nvSpPr>
                <p:spPr>
                  <a:xfrm>
                    <a:off x="3870089" y="2793094"/>
                    <a:ext cx="792103"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部门考核</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37" name="圆角矩形 111"/>
                  <p:cNvSpPr/>
                  <p:nvPr/>
                </p:nvSpPr>
                <p:spPr>
                  <a:xfrm>
                    <a:off x="3870089" y="3064217"/>
                    <a:ext cx="792103"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绩效报表</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38" name="圆角矩形 112"/>
                  <p:cNvSpPr/>
                  <p:nvPr/>
                </p:nvSpPr>
                <p:spPr>
                  <a:xfrm>
                    <a:off x="4711123" y="2515542"/>
                    <a:ext cx="792103"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绩效考核表</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39" name="圆角矩形 113"/>
                  <p:cNvSpPr/>
                  <p:nvPr/>
                </p:nvSpPr>
                <p:spPr>
                  <a:xfrm>
                    <a:off x="4711123" y="2793094"/>
                    <a:ext cx="792103"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员工考核</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40" name="圆角矩形 114"/>
                  <p:cNvSpPr/>
                  <p:nvPr/>
                </p:nvSpPr>
                <p:spPr>
                  <a:xfrm>
                    <a:off x="5552157" y="2515542"/>
                    <a:ext cx="792103"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考核体系</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41" name="圆角矩形 115"/>
                  <p:cNvSpPr/>
                  <p:nvPr/>
                </p:nvSpPr>
                <p:spPr>
                  <a:xfrm>
                    <a:off x="5552157" y="2793094"/>
                    <a:ext cx="792103"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绩效评价</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42" name="圆角矩形 116"/>
                  <p:cNvSpPr/>
                  <p:nvPr/>
                </p:nvSpPr>
                <p:spPr>
                  <a:xfrm>
                    <a:off x="5552157" y="3064217"/>
                    <a:ext cx="792103"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组织绩效分析</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43" name="圆角矩形 117"/>
                  <p:cNvSpPr/>
                  <p:nvPr/>
                </p:nvSpPr>
                <p:spPr>
                  <a:xfrm>
                    <a:off x="6393191" y="2515542"/>
                    <a:ext cx="792103"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考评组织</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44" name="圆角矩形 118"/>
                  <p:cNvSpPr/>
                  <p:nvPr/>
                </p:nvSpPr>
                <p:spPr>
                  <a:xfrm>
                    <a:off x="6393191" y="2793094"/>
                    <a:ext cx="792103"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绩效反馈</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45" name="圆角矩形 119"/>
                  <p:cNvSpPr/>
                  <p:nvPr/>
                </p:nvSpPr>
                <p:spPr>
                  <a:xfrm>
                    <a:off x="4711123" y="3064217"/>
                    <a:ext cx="792103"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绩效面谈</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46" name="圆角矩形 120"/>
                  <p:cNvSpPr/>
                  <p:nvPr/>
                </p:nvSpPr>
                <p:spPr>
                  <a:xfrm>
                    <a:off x="6393191" y="3064217"/>
                    <a:ext cx="792103"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个人绩效分析</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grpSp>
          </p:grpSp>
          <p:sp>
            <p:nvSpPr>
              <p:cNvPr id="247" name="圆角矩形 156"/>
              <p:cNvSpPr/>
              <p:nvPr/>
            </p:nvSpPr>
            <p:spPr>
              <a:xfrm>
                <a:off x="7267723" y="2368638"/>
                <a:ext cx="1734660" cy="988353"/>
              </a:xfrm>
              <a:prstGeom prst="roundRect">
                <a:avLst>
                  <a:gd name="adj" fmla="val 4179"/>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培训管理</a:t>
                </a:r>
                <a:endPar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48" name="圆角矩形 123"/>
              <p:cNvSpPr/>
              <p:nvPr/>
            </p:nvSpPr>
            <p:spPr>
              <a:xfrm>
                <a:off x="7267723" y="2213682"/>
                <a:ext cx="1734659" cy="225818"/>
              </a:xfrm>
              <a:prstGeom prst="roundRect">
                <a:avLst>
                  <a:gd name="adj" fmla="val 2250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干部管理</a:t>
                </a:r>
                <a:endPar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nvGrpSpPr>
              <p:cNvPr id="249" name="组合 248"/>
              <p:cNvGrpSpPr/>
              <p:nvPr/>
            </p:nvGrpSpPr>
            <p:grpSpPr>
              <a:xfrm>
                <a:off x="7374900" y="2514511"/>
                <a:ext cx="1520307" cy="754906"/>
                <a:chOff x="7492536" y="2514511"/>
                <a:chExt cx="1520307" cy="754906"/>
              </a:xfrm>
            </p:grpSpPr>
            <p:sp>
              <p:nvSpPr>
                <p:cNvPr id="250" name="圆角矩形 122"/>
                <p:cNvSpPr/>
                <p:nvPr/>
              </p:nvSpPr>
              <p:spPr>
                <a:xfrm>
                  <a:off x="7492536" y="2515233"/>
                  <a:ext cx="699095" cy="205509"/>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储备干部</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51" name="圆角矩形 124"/>
                <p:cNvSpPr/>
                <p:nvPr/>
              </p:nvSpPr>
              <p:spPr>
                <a:xfrm>
                  <a:off x="7492536" y="2793094"/>
                  <a:ext cx="699095"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岗位轮换</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52" name="圆角矩形 125"/>
                <p:cNvSpPr/>
                <p:nvPr/>
              </p:nvSpPr>
              <p:spPr>
                <a:xfrm>
                  <a:off x="7492536" y="3064217"/>
                  <a:ext cx="699095"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述职管理</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53" name="圆角矩形 126"/>
                <p:cNvSpPr/>
                <p:nvPr/>
              </p:nvSpPr>
              <p:spPr>
                <a:xfrm>
                  <a:off x="8313748" y="2514511"/>
                  <a:ext cx="699095" cy="206231"/>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晋升管理</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54" name="圆角矩形 127"/>
                <p:cNvSpPr/>
                <p:nvPr/>
              </p:nvSpPr>
              <p:spPr>
                <a:xfrm>
                  <a:off x="8313748" y="2794373"/>
                  <a:ext cx="699095" cy="203921"/>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考评管理</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55" name="圆角矩形 128"/>
                <p:cNvSpPr/>
                <p:nvPr/>
              </p:nvSpPr>
              <p:spPr>
                <a:xfrm>
                  <a:off x="8313748" y="3064217"/>
                  <a:ext cx="699095"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干部审计</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grpSp>
          <p:grpSp>
            <p:nvGrpSpPr>
              <p:cNvPr id="256" name="组合 255"/>
              <p:cNvGrpSpPr/>
              <p:nvPr/>
            </p:nvGrpSpPr>
            <p:grpSpPr>
              <a:xfrm>
                <a:off x="474407" y="3405538"/>
                <a:ext cx="10323093" cy="1174671"/>
                <a:chOff x="474407" y="3431416"/>
                <a:chExt cx="10323093" cy="1174671"/>
              </a:xfrm>
            </p:grpSpPr>
            <p:sp>
              <p:nvSpPr>
                <p:cNvPr id="257" name="圆角矩形 179"/>
                <p:cNvSpPr/>
                <p:nvPr/>
              </p:nvSpPr>
              <p:spPr>
                <a:xfrm>
                  <a:off x="8044476" y="3617734"/>
                  <a:ext cx="2753024" cy="988353"/>
                </a:xfrm>
                <a:prstGeom prst="roundRect">
                  <a:avLst>
                    <a:gd name="adj" fmla="val 4179"/>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培训管理</a:t>
                  </a:r>
                  <a:endPar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58" name="圆角矩形 74"/>
                <p:cNvSpPr/>
                <p:nvPr/>
              </p:nvSpPr>
              <p:spPr>
                <a:xfrm>
                  <a:off x="8044476" y="3431416"/>
                  <a:ext cx="2753023" cy="225818"/>
                </a:xfrm>
                <a:prstGeom prst="roundRect">
                  <a:avLst>
                    <a:gd name="adj" fmla="val 2250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考勤管理</a:t>
                  </a:r>
                  <a:endPar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59" name="圆角矩形 176"/>
                <p:cNvSpPr/>
                <p:nvPr/>
              </p:nvSpPr>
              <p:spPr>
                <a:xfrm>
                  <a:off x="5875893" y="3617734"/>
                  <a:ext cx="2048143" cy="988353"/>
                </a:xfrm>
                <a:prstGeom prst="roundRect">
                  <a:avLst>
                    <a:gd name="adj" fmla="val 4179"/>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培训管理</a:t>
                  </a:r>
                  <a:endPar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60" name="圆角矩形 177"/>
                <p:cNvSpPr/>
                <p:nvPr/>
              </p:nvSpPr>
              <p:spPr>
                <a:xfrm>
                  <a:off x="5875894" y="3462778"/>
                  <a:ext cx="2048142" cy="225818"/>
                </a:xfrm>
                <a:prstGeom prst="roundRect">
                  <a:avLst>
                    <a:gd name="adj" fmla="val 2250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社保福利</a:t>
                  </a:r>
                  <a:endPar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61" name="圆角矩形 173"/>
                <p:cNvSpPr/>
                <p:nvPr/>
              </p:nvSpPr>
              <p:spPr>
                <a:xfrm>
                  <a:off x="4074764" y="3617734"/>
                  <a:ext cx="1734660" cy="988353"/>
                </a:xfrm>
                <a:prstGeom prst="roundRect">
                  <a:avLst>
                    <a:gd name="adj" fmla="val 4179"/>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培训管理</a:t>
                  </a:r>
                  <a:endPar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62" name="圆角矩形 174"/>
                <p:cNvSpPr/>
                <p:nvPr/>
              </p:nvSpPr>
              <p:spPr>
                <a:xfrm>
                  <a:off x="4074764" y="3462778"/>
                  <a:ext cx="1734659" cy="225818"/>
                </a:xfrm>
                <a:prstGeom prst="roundRect">
                  <a:avLst>
                    <a:gd name="adj" fmla="val 2250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人事管理</a:t>
                  </a:r>
                  <a:endPar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63" name="圆角矩形 168"/>
                <p:cNvSpPr/>
                <p:nvPr/>
              </p:nvSpPr>
              <p:spPr>
                <a:xfrm>
                  <a:off x="2292989" y="3617734"/>
                  <a:ext cx="1734660" cy="988353"/>
                </a:xfrm>
                <a:prstGeom prst="roundRect">
                  <a:avLst>
                    <a:gd name="adj" fmla="val 4179"/>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培训管理</a:t>
                  </a:r>
                  <a:endPar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64" name="圆角矩形 169"/>
                <p:cNvSpPr/>
                <p:nvPr/>
              </p:nvSpPr>
              <p:spPr>
                <a:xfrm>
                  <a:off x="2292989" y="3462778"/>
                  <a:ext cx="1734659" cy="225818"/>
                </a:xfrm>
                <a:prstGeom prst="roundRect">
                  <a:avLst>
                    <a:gd name="adj" fmla="val 2250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招聘管理</a:t>
                  </a:r>
                  <a:endPar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65" name="圆角矩形 165"/>
                <p:cNvSpPr/>
                <p:nvPr/>
              </p:nvSpPr>
              <p:spPr>
                <a:xfrm>
                  <a:off x="474407" y="3617734"/>
                  <a:ext cx="1734660" cy="988353"/>
                </a:xfrm>
                <a:prstGeom prst="roundRect">
                  <a:avLst>
                    <a:gd name="adj" fmla="val 4179"/>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培训管理</a:t>
                  </a:r>
                  <a:endPar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66" name="圆角矩形 166"/>
                <p:cNvSpPr/>
                <p:nvPr/>
              </p:nvSpPr>
              <p:spPr>
                <a:xfrm>
                  <a:off x="474407" y="3462778"/>
                  <a:ext cx="1734659" cy="225818"/>
                </a:xfrm>
                <a:prstGeom prst="roundRect">
                  <a:avLst>
                    <a:gd name="adj" fmla="val 2250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组织管理</a:t>
                  </a:r>
                  <a:endParaRPr kumimoji="1"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nvGrpSpPr>
                <p:cNvPr id="267" name="组合 266"/>
                <p:cNvGrpSpPr/>
                <p:nvPr/>
              </p:nvGrpSpPr>
              <p:grpSpPr>
                <a:xfrm>
                  <a:off x="4181940" y="3731938"/>
                  <a:ext cx="1520307" cy="813952"/>
                  <a:chOff x="4211323" y="3731938"/>
                  <a:chExt cx="1520307" cy="813952"/>
                </a:xfrm>
              </p:grpSpPr>
              <p:sp>
                <p:nvSpPr>
                  <p:cNvPr id="268" name="圆角矩形 47"/>
                  <p:cNvSpPr/>
                  <p:nvPr/>
                </p:nvSpPr>
                <p:spPr>
                  <a:xfrm>
                    <a:off x="4211323" y="3731938"/>
                    <a:ext cx="699095" cy="175524"/>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入职管理</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69" name="圆角矩形 49"/>
                  <p:cNvSpPr/>
                  <p:nvPr/>
                </p:nvSpPr>
                <p:spPr>
                  <a:xfrm>
                    <a:off x="4211323" y="3944455"/>
                    <a:ext cx="699095" cy="175524"/>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转正管理</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70" name="圆角矩形 50"/>
                  <p:cNvSpPr/>
                  <p:nvPr/>
                </p:nvSpPr>
                <p:spPr>
                  <a:xfrm>
                    <a:off x="4211323" y="4156972"/>
                    <a:ext cx="699095" cy="175524"/>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离职管理</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71" name="圆角矩形 51"/>
                  <p:cNvSpPr/>
                  <p:nvPr/>
                </p:nvSpPr>
                <p:spPr>
                  <a:xfrm>
                    <a:off x="4211323" y="4369490"/>
                    <a:ext cx="698400" cy="1764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劳动合同</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72" name="圆角矩形 52"/>
                  <p:cNvSpPr/>
                  <p:nvPr/>
                </p:nvSpPr>
                <p:spPr>
                  <a:xfrm>
                    <a:off x="5032535" y="3731938"/>
                    <a:ext cx="699095" cy="175524"/>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试用期管理</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73" name="圆角矩形 53"/>
                  <p:cNvSpPr/>
                  <p:nvPr/>
                </p:nvSpPr>
                <p:spPr>
                  <a:xfrm>
                    <a:off x="5032535" y="3944747"/>
                    <a:ext cx="699095" cy="175524"/>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异动管理</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74" name="圆角矩形 54"/>
                  <p:cNvSpPr/>
                  <p:nvPr/>
                </p:nvSpPr>
                <p:spPr>
                  <a:xfrm>
                    <a:off x="5032535" y="4157556"/>
                    <a:ext cx="699095" cy="175524"/>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人事档案</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75" name="圆角矩形 55"/>
                  <p:cNvSpPr/>
                  <p:nvPr/>
                </p:nvSpPr>
                <p:spPr>
                  <a:xfrm>
                    <a:off x="5032535" y="4370366"/>
                    <a:ext cx="699095" cy="175524"/>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劳动纠纷</a:t>
                    </a:r>
                    <a:endParaRPr kumimoji="1" lang="en-US"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grpSp>
            <p:grpSp>
              <p:nvGrpSpPr>
                <p:cNvPr id="276" name="组合 275"/>
                <p:cNvGrpSpPr/>
                <p:nvPr/>
              </p:nvGrpSpPr>
              <p:grpSpPr>
                <a:xfrm>
                  <a:off x="581583" y="3742509"/>
                  <a:ext cx="1520307" cy="796863"/>
                  <a:chOff x="520525" y="3742509"/>
                  <a:chExt cx="1520307" cy="796863"/>
                </a:xfrm>
              </p:grpSpPr>
              <p:sp>
                <p:nvSpPr>
                  <p:cNvPr id="277" name="圆角矩形 57"/>
                  <p:cNvSpPr/>
                  <p:nvPr/>
                </p:nvSpPr>
                <p:spPr>
                  <a:xfrm>
                    <a:off x="520525" y="3743231"/>
                    <a:ext cx="699095" cy="205509"/>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机构设置</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78" name="圆角矩形 59"/>
                  <p:cNvSpPr/>
                  <p:nvPr/>
                </p:nvSpPr>
                <p:spPr>
                  <a:xfrm>
                    <a:off x="520525" y="4026683"/>
                    <a:ext cx="699095" cy="217184"/>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职级设置</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79" name="圆角矩形 60"/>
                  <p:cNvSpPr/>
                  <p:nvPr/>
                </p:nvSpPr>
                <p:spPr>
                  <a:xfrm>
                    <a:off x="520525" y="4321809"/>
                    <a:ext cx="699095" cy="217563"/>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权限设置</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80" name="圆角矩形 61"/>
                  <p:cNvSpPr/>
                  <p:nvPr/>
                </p:nvSpPr>
                <p:spPr>
                  <a:xfrm>
                    <a:off x="1341737" y="3742509"/>
                    <a:ext cx="699095" cy="206231"/>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部门设置</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81" name="圆角矩形 62"/>
                  <p:cNvSpPr/>
                  <p:nvPr/>
                </p:nvSpPr>
                <p:spPr>
                  <a:xfrm>
                    <a:off x="1341737" y="4032554"/>
                    <a:ext cx="699095" cy="203921"/>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岗位设置</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82" name="圆角矩形 63"/>
                  <p:cNvSpPr/>
                  <p:nvPr/>
                </p:nvSpPr>
                <p:spPr>
                  <a:xfrm>
                    <a:off x="1341737" y="4320288"/>
                    <a:ext cx="699095" cy="217563"/>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组织架构图</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grpSp>
            <p:grpSp>
              <p:nvGrpSpPr>
                <p:cNvPr id="283" name="组合 282"/>
                <p:cNvGrpSpPr/>
                <p:nvPr/>
              </p:nvGrpSpPr>
              <p:grpSpPr>
                <a:xfrm>
                  <a:off x="8182374" y="3723152"/>
                  <a:ext cx="2477227" cy="822832"/>
                  <a:chOff x="8390911" y="3723152"/>
                  <a:chExt cx="2477227" cy="822832"/>
                </a:xfrm>
              </p:grpSpPr>
              <p:sp>
                <p:nvSpPr>
                  <p:cNvPr id="284" name="圆角矩形 65"/>
                  <p:cNvSpPr/>
                  <p:nvPr/>
                </p:nvSpPr>
                <p:spPr>
                  <a:xfrm>
                    <a:off x="8390911" y="3728034"/>
                    <a:ext cx="792103"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请假管理</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85" name="圆角矩形 66"/>
                  <p:cNvSpPr/>
                  <p:nvPr/>
                </p:nvSpPr>
                <p:spPr>
                  <a:xfrm>
                    <a:off x="9238187" y="3723152"/>
                    <a:ext cx="792103"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出差管理</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86" name="圆角矩形 67"/>
                  <p:cNvSpPr/>
                  <p:nvPr/>
                </p:nvSpPr>
                <p:spPr>
                  <a:xfrm>
                    <a:off x="10076035" y="3723152"/>
                    <a:ext cx="792103"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外出管理</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87" name="圆角矩形 68"/>
                  <p:cNvSpPr/>
                  <p:nvPr/>
                </p:nvSpPr>
                <p:spPr>
                  <a:xfrm>
                    <a:off x="8390911" y="4034409"/>
                    <a:ext cx="792103"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移动考勤</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88" name="圆角矩形 69"/>
                  <p:cNvSpPr/>
                  <p:nvPr/>
                </p:nvSpPr>
                <p:spPr>
                  <a:xfrm>
                    <a:off x="9238187" y="4031968"/>
                    <a:ext cx="792103"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门禁考勤</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89" name="圆角矩形 70"/>
                  <p:cNvSpPr/>
                  <p:nvPr/>
                </p:nvSpPr>
                <p:spPr>
                  <a:xfrm>
                    <a:off x="10076035" y="4031968"/>
                    <a:ext cx="792103"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排班管理</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90" name="圆角矩形 71"/>
                  <p:cNvSpPr/>
                  <p:nvPr/>
                </p:nvSpPr>
                <p:spPr>
                  <a:xfrm>
                    <a:off x="8390911" y="4340784"/>
                    <a:ext cx="792103"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加班管理</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91" name="圆角矩形 72"/>
                  <p:cNvSpPr/>
                  <p:nvPr/>
                </p:nvSpPr>
                <p:spPr>
                  <a:xfrm>
                    <a:off x="9238187" y="4340784"/>
                    <a:ext cx="792103"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调休管理</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92" name="圆角矩形 73"/>
                  <p:cNvSpPr/>
                  <p:nvPr/>
                </p:nvSpPr>
                <p:spPr>
                  <a:xfrm>
                    <a:off x="10076035" y="4340784"/>
                    <a:ext cx="792103" cy="205200"/>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考勤报表</a:t>
                    </a:r>
                    <a:endParaRPr kumimoji="1" lang="en-US"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grpSp>
            <p:grpSp>
              <p:nvGrpSpPr>
                <p:cNvPr id="293" name="组合 292"/>
                <p:cNvGrpSpPr/>
                <p:nvPr/>
              </p:nvGrpSpPr>
              <p:grpSpPr>
                <a:xfrm>
                  <a:off x="5954942" y="3731538"/>
                  <a:ext cx="1908093" cy="841141"/>
                  <a:chOff x="5972194" y="3701454"/>
                  <a:chExt cx="1908093" cy="849552"/>
                </a:xfrm>
              </p:grpSpPr>
              <p:sp>
                <p:nvSpPr>
                  <p:cNvPr id="294" name="圆角矩形 98"/>
                  <p:cNvSpPr/>
                  <p:nvPr/>
                </p:nvSpPr>
                <p:spPr>
                  <a:xfrm>
                    <a:off x="5972194" y="3701454"/>
                    <a:ext cx="933019" cy="190186"/>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员工关怀</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95" name="圆角矩形 100"/>
                  <p:cNvSpPr/>
                  <p:nvPr/>
                </p:nvSpPr>
                <p:spPr>
                  <a:xfrm>
                    <a:off x="5972194" y="3922687"/>
                    <a:ext cx="933019" cy="194889"/>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体检管理</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96" name="圆角矩形 101"/>
                  <p:cNvSpPr/>
                  <p:nvPr/>
                </p:nvSpPr>
                <p:spPr>
                  <a:xfrm>
                    <a:off x="5972194" y="4148623"/>
                    <a:ext cx="935381" cy="185668"/>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公积金管理</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97" name="圆角矩形 102"/>
                  <p:cNvSpPr/>
                  <p:nvPr/>
                </p:nvSpPr>
                <p:spPr>
                  <a:xfrm>
                    <a:off x="7028201" y="3701454"/>
                    <a:ext cx="852086" cy="190909"/>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劳保用品</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98" name="圆角矩形 103"/>
                  <p:cNvSpPr/>
                  <p:nvPr/>
                </p:nvSpPr>
                <p:spPr>
                  <a:xfrm>
                    <a:off x="7013378" y="3936388"/>
                    <a:ext cx="866909" cy="175523"/>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社保管理</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99" name="圆角矩形 104"/>
                  <p:cNvSpPr/>
                  <p:nvPr/>
                </p:nvSpPr>
                <p:spPr>
                  <a:xfrm>
                    <a:off x="7013378" y="4155936"/>
                    <a:ext cx="866909" cy="175523"/>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带薪休假</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00" name="圆角矩形 105"/>
                  <p:cNvSpPr/>
                  <p:nvPr/>
                </p:nvSpPr>
                <p:spPr>
                  <a:xfrm>
                    <a:off x="7013378" y="4375483"/>
                    <a:ext cx="866909" cy="175523"/>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01" name="圆角矩形 106"/>
                  <p:cNvSpPr/>
                  <p:nvPr/>
                </p:nvSpPr>
                <p:spPr>
                  <a:xfrm>
                    <a:off x="5972194" y="4365338"/>
                    <a:ext cx="935381" cy="185668"/>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福利商城</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grpSp>
            <p:grpSp>
              <p:nvGrpSpPr>
                <p:cNvPr id="302" name="组合 301"/>
                <p:cNvGrpSpPr/>
                <p:nvPr/>
              </p:nvGrpSpPr>
              <p:grpSpPr>
                <a:xfrm>
                  <a:off x="2375714" y="3737687"/>
                  <a:ext cx="1569208" cy="790164"/>
                  <a:chOff x="2380637" y="3737687"/>
                  <a:chExt cx="1569208" cy="790164"/>
                </a:xfrm>
              </p:grpSpPr>
              <p:sp>
                <p:nvSpPr>
                  <p:cNvPr id="303" name="圆角矩形 40"/>
                  <p:cNvSpPr/>
                  <p:nvPr/>
                </p:nvSpPr>
                <p:spPr>
                  <a:xfrm>
                    <a:off x="2380637" y="3737687"/>
                    <a:ext cx="742555" cy="206432"/>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人才库</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04" name="圆角矩形 41"/>
                  <p:cNvSpPr/>
                  <p:nvPr/>
                </p:nvSpPr>
                <p:spPr>
                  <a:xfrm>
                    <a:off x="3207290" y="3737687"/>
                    <a:ext cx="742555" cy="206432"/>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简历采集</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05" name="圆角矩形 42"/>
                  <p:cNvSpPr/>
                  <p:nvPr/>
                </p:nvSpPr>
                <p:spPr>
                  <a:xfrm>
                    <a:off x="2380637" y="4026563"/>
                    <a:ext cx="742555" cy="206432"/>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面试管理</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06" name="圆角矩形 43"/>
                  <p:cNvSpPr/>
                  <p:nvPr/>
                </p:nvSpPr>
                <p:spPr>
                  <a:xfrm>
                    <a:off x="3207290" y="4026563"/>
                    <a:ext cx="742555" cy="206432"/>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人员需求</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07" name="圆角矩形 44"/>
                  <p:cNvSpPr/>
                  <p:nvPr/>
                </p:nvSpPr>
                <p:spPr>
                  <a:xfrm>
                    <a:off x="2380638" y="4321419"/>
                    <a:ext cx="1569207" cy="206432"/>
                  </a:xfrm>
                  <a:prstGeom prst="roundRect">
                    <a:avLst>
                      <a:gd name="adj" fmla="val 22508"/>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外部招聘网站集成</a:t>
                    </a:r>
                    <a:endParaRPr kumimoji="1"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grpSp>
          </p:grpSp>
        </p:grpSp>
        <p:grpSp>
          <p:nvGrpSpPr>
            <p:cNvPr id="308" name="组合 307"/>
            <p:cNvGrpSpPr/>
            <p:nvPr/>
          </p:nvGrpSpPr>
          <p:grpSpPr>
            <a:xfrm>
              <a:off x="1425285" y="4764330"/>
              <a:ext cx="5101322" cy="649172"/>
              <a:chOff x="1074988" y="4764330"/>
              <a:chExt cx="5101322" cy="649172"/>
            </a:xfrm>
          </p:grpSpPr>
          <p:sp>
            <p:nvSpPr>
              <p:cNvPr id="309" name="圆角矩形 24"/>
              <p:cNvSpPr/>
              <p:nvPr/>
            </p:nvSpPr>
            <p:spPr>
              <a:xfrm>
                <a:off x="1142074" y="4764330"/>
                <a:ext cx="5034236" cy="649172"/>
              </a:xfrm>
              <a:prstGeom prst="roundRect">
                <a:avLst>
                  <a:gd name="adj" fmla="val 1291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71755" marR="0" lvl="0" indent="0" algn="l" defTabSz="914400" rtl="0" eaLnBrk="1" fontAlgn="auto" latinLnBrk="0" hangingPunct="1">
                  <a:lnSpc>
                    <a:spcPct val="100000"/>
                  </a:lnSpc>
                  <a:spcBef>
                    <a:spcPts val="0"/>
                  </a:spcBef>
                  <a:spcAft>
                    <a:spcPts val="0"/>
                  </a:spcAft>
                  <a:buClrTx/>
                  <a:buSzTx/>
                  <a:buFontTx/>
                  <a:buNone/>
                  <a:defRPr/>
                </a:pPr>
                <a:endParaRPr kumimoji="1" lang="en-US" altLang="zh-CN"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nvGrpSpPr>
              <p:cNvPr id="310" name="组合 309"/>
              <p:cNvGrpSpPr/>
              <p:nvPr/>
            </p:nvGrpSpPr>
            <p:grpSpPr>
              <a:xfrm>
                <a:off x="1900018" y="4813996"/>
                <a:ext cx="4147728" cy="549840"/>
                <a:chOff x="1880428" y="4828185"/>
                <a:chExt cx="4147728" cy="549840"/>
              </a:xfrm>
            </p:grpSpPr>
            <p:sp>
              <p:nvSpPr>
                <p:cNvPr id="311" name="圆角矩形 310"/>
                <p:cNvSpPr/>
                <p:nvPr/>
              </p:nvSpPr>
              <p:spPr>
                <a:xfrm>
                  <a:off x="1880428" y="4829083"/>
                  <a:ext cx="1327352" cy="255305"/>
                </a:xfrm>
                <a:prstGeom prst="roundRect">
                  <a:avLst>
                    <a:gd name="adj" fmla="val 22508"/>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工作流引擎</a:t>
                  </a:r>
                  <a:endPar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12" name="圆角矩形 311"/>
                <p:cNvSpPr/>
                <p:nvPr/>
              </p:nvSpPr>
              <p:spPr>
                <a:xfrm>
                  <a:off x="3266871" y="5118186"/>
                  <a:ext cx="1351125" cy="255273"/>
                </a:xfrm>
                <a:prstGeom prst="roundRect">
                  <a:avLst>
                    <a:gd name="adj" fmla="val 22508"/>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组织引擎</a:t>
                  </a:r>
                  <a:endPar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13" name="圆角矩形 312"/>
                <p:cNvSpPr/>
                <p:nvPr/>
              </p:nvSpPr>
              <p:spPr>
                <a:xfrm>
                  <a:off x="1885934" y="5122752"/>
                  <a:ext cx="1321902" cy="255273"/>
                </a:xfrm>
                <a:prstGeom prst="roundRect">
                  <a:avLst>
                    <a:gd name="adj" fmla="val 22508"/>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表单引擎</a:t>
                  </a:r>
                  <a:endPar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14" name="圆角矩形 313"/>
                <p:cNvSpPr/>
                <p:nvPr/>
              </p:nvSpPr>
              <p:spPr>
                <a:xfrm>
                  <a:off x="3263584" y="4828185"/>
                  <a:ext cx="1342938" cy="256161"/>
                </a:xfrm>
                <a:prstGeom prst="roundRect">
                  <a:avLst>
                    <a:gd name="adj" fmla="val 22508"/>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门户引擎</a:t>
                  </a:r>
                  <a:endPar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15" name="圆角矩形 314"/>
                <p:cNvSpPr/>
                <p:nvPr/>
              </p:nvSpPr>
              <p:spPr>
                <a:xfrm>
                  <a:off x="4662327" y="4828205"/>
                  <a:ext cx="1351125" cy="256561"/>
                </a:xfrm>
                <a:prstGeom prst="roundRect">
                  <a:avLst>
                    <a:gd name="adj" fmla="val 22508"/>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报表引擎</a:t>
                  </a:r>
                  <a:endPar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16" name="圆角矩形 315"/>
                <p:cNvSpPr/>
                <p:nvPr/>
              </p:nvSpPr>
              <p:spPr>
                <a:xfrm>
                  <a:off x="4677031" y="5118186"/>
                  <a:ext cx="1351125" cy="255273"/>
                </a:xfrm>
                <a:prstGeom prst="roundRect">
                  <a:avLst>
                    <a:gd name="adj" fmla="val 22508"/>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权限引擎</a:t>
                  </a:r>
                  <a:endParaRPr kumimoji="1" lang="zh-CN" altLang="en-US"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grpSp>
          <p:sp>
            <p:nvSpPr>
              <p:cNvPr id="317" name="Rectangle 108"/>
              <p:cNvSpPr/>
              <p:nvPr/>
            </p:nvSpPr>
            <p:spPr bwMode="gray">
              <a:xfrm>
                <a:off x="1074988" y="4883807"/>
                <a:ext cx="774747" cy="404358"/>
              </a:xfrm>
              <a:prstGeom prst="rect">
                <a:avLst/>
              </a:prstGeom>
              <a:noFill/>
              <a:ln w="6350" algn="ctr">
                <a:noFill/>
                <a:miter lim="800000"/>
              </a:ln>
            </p:spPr>
            <p:txBody>
              <a:bodyPr lIns="89977" tIns="0" rIns="89977" bIns="0" rtlCol="0" anchor="ctr"/>
              <a:lstStyle/>
              <a:p>
                <a:pPr marL="71755" marR="0" lvl="0" indent="0" algn="ctr" defTabSz="914400" rtl="0" eaLnBrk="1" fontAlgn="auto" latinLnBrk="0" hangingPunct="1">
                  <a:lnSpc>
                    <a:spcPct val="100000"/>
                  </a:lnSpc>
                  <a:spcBef>
                    <a:spcPts val="0"/>
                  </a:spcBef>
                  <a:spcAft>
                    <a:spcPts val="0"/>
                  </a:spcAft>
                  <a:buClrTx/>
                  <a:buSzTx/>
                  <a:buFontTx/>
                  <a:buNone/>
                  <a:defRPr/>
                </a:pPr>
                <a:r>
                  <a:rPr kumimoji="1"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技术</a:t>
                </a:r>
                <a:endParaRPr kumimoji="1" lang="en-US" altLang="zh-CN"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71755" marR="0" lvl="0" indent="0" algn="ctr" defTabSz="914400" rtl="0" eaLnBrk="1" fontAlgn="auto" latinLnBrk="0" hangingPunct="1">
                  <a:lnSpc>
                    <a:spcPct val="100000"/>
                  </a:lnSpc>
                  <a:spcBef>
                    <a:spcPts val="0"/>
                  </a:spcBef>
                  <a:spcAft>
                    <a:spcPts val="0"/>
                  </a:spcAft>
                  <a:buClrTx/>
                  <a:buSzTx/>
                  <a:buFontTx/>
                  <a:buNone/>
                  <a:defRPr/>
                </a:pPr>
                <a:r>
                  <a:rPr kumimoji="1"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引擎</a:t>
                </a:r>
                <a:endParaRPr kumimoji="1" lang="en-US" altLang="zh-CN"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sp>
          <p:nvSpPr>
            <p:cNvPr id="318" name="Rectangle 108"/>
            <p:cNvSpPr/>
            <p:nvPr/>
          </p:nvSpPr>
          <p:spPr bwMode="gray">
            <a:xfrm>
              <a:off x="6638628" y="4886737"/>
              <a:ext cx="757805" cy="404358"/>
            </a:xfrm>
            <a:prstGeom prst="rect">
              <a:avLst/>
            </a:prstGeom>
            <a:noFill/>
            <a:ln w="6350" algn="ctr">
              <a:noFill/>
              <a:miter lim="800000"/>
            </a:ln>
          </p:spPr>
          <p:txBody>
            <a:bodyPr lIns="89977" tIns="0" rIns="89977" bIns="0" rtlCol="0" anchor="ctr"/>
            <a:lstStyle/>
            <a:p>
              <a:pPr marL="71755" marR="0" lvl="0" indent="0" algn="l" defTabSz="914400" rtl="0" eaLnBrk="1" fontAlgn="auto" latinLnBrk="0" hangingPunct="1">
                <a:lnSpc>
                  <a:spcPct val="100000"/>
                </a:lnSpc>
                <a:spcBef>
                  <a:spcPts val="0"/>
                </a:spcBef>
                <a:spcAft>
                  <a:spcPts val="0"/>
                </a:spcAft>
                <a:buClrTx/>
                <a:buSzTx/>
                <a:buFontTx/>
                <a:buNone/>
                <a:defRPr/>
              </a:pPr>
              <a:r>
                <a:rPr kumimoji="1"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系统</a:t>
              </a:r>
              <a:endParaRPr kumimoji="1" lang="en-US" altLang="zh-CN"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71755" marR="0" lvl="0" indent="0" algn="l" defTabSz="914400" rtl="0" eaLnBrk="1" fontAlgn="auto" latinLnBrk="0" hangingPunct="1">
                <a:lnSpc>
                  <a:spcPct val="100000"/>
                </a:lnSpc>
                <a:spcBef>
                  <a:spcPts val="0"/>
                </a:spcBef>
                <a:spcAft>
                  <a:spcPts val="0"/>
                </a:spcAft>
                <a:buClrTx/>
                <a:buSzTx/>
                <a:buFontTx/>
                <a:buNone/>
                <a:defRPr/>
              </a:pPr>
              <a:r>
                <a:rPr kumimoji="1"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整合</a:t>
              </a:r>
              <a:endParaRPr kumimoji="1"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19" name="Rectangle 108"/>
            <p:cNvSpPr/>
            <p:nvPr/>
          </p:nvSpPr>
          <p:spPr bwMode="gray">
            <a:xfrm>
              <a:off x="448614" y="4846128"/>
              <a:ext cx="1098588" cy="485577"/>
            </a:xfrm>
            <a:prstGeom prst="rect">
              <a:avLst/>
            </a:prstGeom>
            <a:noFill/>
            <a:ln w="6350" algn="ctr">
              <a:noFill/>
              <a:miter lim="800000"/>
            </a:ln>
          </p:spPr>
          <p:txBody>
            <a:bodyPr lIns="89977" tIns="0" rIns="89977"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接口技术</a:t>
              </a:r>
              <a:endParaRPr kumimoji="0" lang="zh-CN" altLang="en-US" sz="1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endParaRPr>
            </a:p>
          </p:txBody>
        </p:sp>
        <p:sp>
          <p:nvSpPr>
            <p:cNvPr id="320" name="Rectangle 108"/>
            <p:cNvSpPr/>
            <p:nvPr/>
          </p:nvSpPr>
          <p:spPr bwMode="gray">
            <a:xfrm>
              <a:off x="448614" y="5640803"/>
              <a:ext cx="1098588" cy="301505"/>
            </a:xfrm>
            <a:prstGeom prst="rect">
              <a:avLst/>
            </a:prstGeom>
            <a:noFill/>
            <a:ln w="6350" algn="ctr">
              <a:noFill/>
              <a:miter lim="800000"/>
            </a:ln>
          </p:spPr>
          <p:txBody>
            <a:bodyPr lIns="89977" tIns="0" rIns="89977"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平台支撑</a:t>
              </a:r>
              <a:endParaRPr kumimoji="0" lang="zh-CN" altLang="en-US" sz="16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endParaRPr>
            </a:p>
          </p:txBody>
        </p:sp>
      </p:grpSp>
      <p:sp>
        <p:nvSpPr>
          <p:cNvPr id="2" name="文本占位符 1"/>
          <p:cNvSpPr>
            <a:spLocks noGrp="1"/>
          </p:cNvSpPr>
          <p:nvPr>
            <p:ph type="body" sz="quarter" idx="13"/>
          </p:nvPr>
        </p:nvSpPr>
        <p:spPr/>
        <p:txBody>
          <a:bodyPr vert="horz" lIns="90000" tIns="46800" rIns="90000" bIns="46800" rtlCol="0">
            <a:noAutofit/>
          </a:bodyPr>
          <a:lstStyle/>
          <a:p>
            <a:r>
              <a:rPr lang="zh-CN" altLang="zh-CN" sz="2800" spc="0">
                <a:latin typeface="+mn-ea"/>
                <a:ea typeface="+mn-ea"/>
                <a:sym typeface="+mn-ea"/>
              </a:rPr>
              <a:t>人力资源全生命周期管理</a:t>
            </a:r>
            <a:endParaRPr lang="zh-CN" altLang="zh-CN" sz="2800" spc="0">
              <a:latin typeface="+mn-ea"/>
              <a:ea typeface="+mn-ea"/>
              <a:sym typeface="+mn-e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矩形 66"/>
          <p:cNvSpPr/>
          <p:nvPr/>
        </p:nvSpPr>
        <p:spPr>
          <a:xfrm rot="5400000">
            <a:off x="4903951" y="-2751300"/>
            <a:ext cx="2384098" cy="12192000"/>
          </a:xfrm>
          <a:prstGeom prst="rect">
            <a:avLst/>
          </a:prstGeom>
          <a:solidFill>
            <a:srgbClr val="305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pic>
        <p:nvPicPr>
          <p:cNvPr id="127" name="图片 126"/>
          <p:cNvPicPr>
            <a:picLocks noChangeAspect="1"/>
          </p:cNvPicPr>
          <p:nvPr/>
        </p:nvPicPr>
        <p:blipFill rotWithShape="1">
          <a:blip r:embed="rId1" cstate="hqprint">
            <a:alphaModFix amt="12000"/>
          </a:blip>
          <a:srcRect/>
          <a:stretch>
            <a:fillRect/>
          </a:stretch>
        </p:blipFill>
        <p:spPr>
          <a:xfrm>
            <a:off x="-4" y="2152652"/>
            <a:ext cx="12192000" cy="2384098"/>
          </a:xfrm>
          <a:prstGeom prst="rect">
            <a:avLst/>
          </a:prstGeom>
        </p:spPr>
      </p:pic>
      <p:sp>
        <p:nvSpPr>
          <p:cNvPr id="125" name="矩形 124"/>
          <p:cNvSpPr/>
          <p:nvPr/>
        </p:nvSpPr>
        <p:spPr>
          <a:xfrm>
            <a:off x="545184" y="2690065"/>
            <a:ext cx="3974344" cy="1309269"/>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7200" b="1" i="0" u="none" strike="noStrike" kern="1200" cap="none" spc="300" normalizeH="0" baseline="0" noProof="0">
                <a:ln>
                  <a:noFill/>
                </a:ln>
                <a:gradFill>
                  <a:gsLst>
                    <a:gs pos="41000">
                      <a:srgbClr val="FFFFFF"/>
                    </a:gs>
                    <a:gs pos="96000">
                      <a:srgbClr val="FFFFFF">
                        <a:lumMod val="85000"/>
                      </a:srgbClr>
                    </a:gs>
                  </a:gsLst>
                  <a:lin ang="5400000" scaled="0"/>
                </a:gradFill>
                <a:effectLst/>
                <a:uLnTx/>
                <a:uFillTx/>
                <a:latin typeface="Arial" panose="020B0604020202020204" pitchFamily="34" charset="0"/>
                <a:ea typeface="微软雅黑" panose="020B0503020204020204" charset="-122"/>
                <a:cs typeface="+mn-cs"/>
              </a:rPr>
              <a:t>13</a:t>
            </a:r>
            <a:endParaRPr kumimoji="0" lang="zh-CN" altLang="en-US" sz="7200" b="1" i="0" u="none" strike="noStrike" kern="1200" cap="none" spc="300" normalizeH="0" baseline="0" noProof="0" dirty="0">
              <a:ln>
                <a:noFill/>
              </a:ln>
              <a:gradFill>
                <a:gsLst>
                  <a:gs pos="41000">
                    <a:srgbClr val="FFFFFF"/>
                  </a:gs>
                  <a:gs pos="96000">
                    <a:srgbClr val="FFFFFF">
                      <a:lumMod val="85000"/>
                    </a:srgbClr>
                  </a:gs>
                </a:gsLst>
                <a:lin ang="5400000" scaled="0"/>
              </a:gradFill>
              <a:effectLst/>
              <a:uLnTx/>
              <a:uFillTx/>
              <a:latin typeface="Arial" panose="020B0604020202020204" pitchFamily="34" charset="0"/>
              <a:ea typeface="微软雅黑" panose="020B0503020204020204" charset="-122"/>
              <a:cs typeface="+mn-cs"/>
            </a:endParaRPr>
          </a:p>
        </p:txBody>
      </p:sp>
      <p:sp>
        <p:nvSpPr>
          <p:cNvPr id="126" name="矩形 125"/>
          <p:cNvSpPr/>
          <p:nvPr/>
        </p:nvSpPr>
        <p:spPr>
          <a:xfrm>
            <a:off x="6957972" y="3011146"/>
            <a:ext cx="1723549"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en-US" altLang="zh-CN" sz="4000" b="1">
                <a:solidFill>
                  <a:prstClr val="white"/>
                </a:solidFill>
                <a:latin typeface="Arial" panose="020B0604020202020204" pitchFamily="34" charset="0"/>
                <a:ea typeface="微软雅黑" panose="020B0503020204020204" charset="-122"/>
              </a:rPr>
              <a:t>BI</a:t>
            </a:r>
            <a:r>
              <a:rPr lang="zh-CN" altLang="en-US" sz="4000" b="1">
                <a:solidFill>
                  <a:prstClr val="white"/>
                </a:solidFill>
                <a:latin typeface="Arial" panose="020B0604020202020204" pitchFamily="34" charset="0"/>
                <a:ea typeface="微软雅黑" panose="020B0503020204020204" charset="-122"/>
              </a:rPr>
              <a:t>分析</a:t>
            </a:r>
            <a:endParaRPr kumimoji="0" lang="en-US" altLang="zh-CN" sz="4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3"/>
          </p:nvPr>
        </p:nvSpPr>
        <p:spPr/>
        <p:txBody>
          <a:bodyPr/>
          <a:lstStyle/>
          <a:p>
            <a:r>
              <a:rPr lang="zh-CN" altLang="en-US"/>
              <a:t>协同领域数据分析价值</a:t>
            </a:r>
            <a:endParaRPr lang="zh-CN" altLang="en-US"/>
          </a:p>
        </p:txBody>
      </p:sp>
      <p:grpSp>
        <p:nvGrpSpPr>
          <p:cNvPr id="28" name="组合 27"/>
          <p:cNvGrpSpPr/>
          <p:nvPr/>
        </p:nvGrpSpPr>
        <p:grpSpPr>
          <a:xfrm>
            <a:off x="902898" y="776629"/>
            <a:ext cx="9939458" cy="5994111"/>
            <a:chOff x="902898" y="776629"/>
            <a:chExt cx="9939458" cy="5994111"/>
          </a:xfrm>
        </p:grpSpPr>
        <p:grpSp>
          <p:nvGrpSpPr>
            <p:cNvPr id="29" name="组合 28"/>
            <p:cNvGrpSpPr/>
            <p:nvPr/>
          </p:nvGrpSpPr>
          <p:grpSpPr>
            <a:xfrm>
              <a:off x="902898" y="776629"/>
              <a:ext cx="2861768" cy="1873862"/>
              <a:chOff x="660399" y="1930419"/>
              <a:chExt cx="3021597" cy="1978517"/>
            </a:xfrm>
          </p:grpSpPr>
          <p:sp>
            <p:nvSpPr>
              <p:cNvPr id="210" name="Number1"/>
              <p:cNvSpPr/>
              <p:nvPr/>
            </p:nvSpPr>
            <p:spPr>
              <a:xfrm>
                <a:off x="751288" y="1930419"/>
                <a:ext cx="537579" cy="537579"/>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normAutofit lnSpcReduction="10000"/>
              </a:bodyPr>
              <a:lstStyle/>
              <a:p>
                <a:pPr algn="ctr"/>
                <a:r>
                  <a:rPr lang="en-US" altLang="zh-CN" b="1" dirty="0">
                    <a:solidFill>
                      <a:srgbClr val="FFFFFF"/>
                    </a:solidFill>
                    <a:effectLst>
                      <a:outerShdw blurRad="63500" sx="102000" sy="102000" algn="ctr" rotWithShape="0">
                        <a:schemeClr val="accent1">
                          <a:alpha val="40000"/>
                        </a:schemeClr>
                      </a:outerShdw>
                    </a:effectLst>
                    <a:latin typeface="微软雅黑" panose="020B0503020204020204" charset="-122"/>
                    <a:ea typeface="微软雅黑" panose="020B0503020204020204" charset="-122"/>
                  </a:rPr>
                  <a:t>01</a:t>
                </a:r>
                <a:endParaRPr lang="zh-CN" altLang="en-US" b="1" dirty="0">
                  <a:solidFill>
                    <a:srgbClr val="FFFFFF"/>
                  </a:solidFill>
                  <a:effectLst>
                    <a:outerShdw blurRad="63500" sx="102000" sy="102000" algn="ctr" rotWithShape="0">
                      <a:schemeClr val="accent1">
                        <a:alpha val="40000"/>
                      </a:schemeClr>
                    </a:outerShdw>
                  </a:effectLst>
                  <a:latin typeface="微软雅黑" panose="020B0503020204020204" charset="-122"/>
                  <a:ea typeface="微软雅黑" panose="020B0503020204020204" charset="-122"/>
                </a:endParaRPr>
              </a:p>
            </p:txBody>
          </p:sp>
          <p:sp>
            <p:nvSpPr>
              <p:cNvPr id="211" name="ComponentBackground1"/>
              <p:cNvSpPr/>
              <p:nvPr/>
            </p:nvSpPr>
            <p:spPr>
              <a:xfrm>
                <a:off x="660399" y="2410980"/>
                <a:ext cx="3021597" cy="1497956"/>
              </a:xfrm>
              <a:prstGeom prst="roundRect">
                <a:avLst>
                  <a:gd name="adj" fmla="val 12433"/>
                </a:avLst>
              </a:prstGeom>
              <a:solidFill>
                <a:srgbClr val="FFFFFF"/>
              </a:solidFill>
              <a:ln w="6350">
                <a:gradFill>
                  <a:gsLst>
                    <a:gs pos="0">
                      <a:srgbClr val="FFFFFF"/>
                    </a:gs>
                    <a:gs pos="100000">
                      <a:schemeClr val="accent1">
                        <a:lumMod val="40000"/>
                        <a:lumOff val="60000"/>
                      </a:schemeClr>
                    </a:gs>
                  </a:gsLst>
                  <a:lin ang="5400000" scaled="1"/>
                </a:gradFill>
              </a:ln>
              <a:effectLst>
                <a:outerShdw blurRad="190500" sx="102000" sy="102000" algn="ctr" rotWithShape="0">
                  <a:schemeClr val="accent1">
                    <a:alpha val="1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12" name="Icon1"/>
              <p:cNvSpPr/>
              <p:nvPr/>
            </p:nvSpPr>
            <p:spPr>
              <a:xfrm>
                <a:off x="3254176" y="3479501"/>
                <a:ext cx="261911" cy="330992"/>
              </a:xfrm>
              <a:custGeom>
                <a:avLst/>
                <a:gdLst>
                  <a:gd name="connsiteX0" fmla="*/ 284197 w 438150"/>
                  <a:gd name="connsiteY0" fmla="*/ 621 h 533400"/>
                  <a:gd name="connsiteX1" fmla="*/ 286102 w 438150"/>
                  <a:gd name="connsiteY1" fmla="*/ 621 h 533400"/>
                  <a:gd name="connsiteX2" fmla="*/ 286102 w 438150"/>
                  <a:gd name="connsiteY2" fmla="*/ 124446 h 533400"/>
                  <a:gd name="connsiteX3" fmla="*/ 286102 w 438150"/>
                  <a:gd name="connsiteY3" fmla="*/ 126351 h 533400"/>
                  <a:gd name="connsiteX4" fmla="*/ 314677 w 438150"/>
                  <a:gd name="connsiteY4" fmla="*/ 153021 h 533400"/>
                  <a:gd name="connsiteX5" fmla="*/ 314677 w 438150"/>
                  <a:gd name="connsiteY5" fmla="*/ 153021 h 533400"/>
                  <a:gd name="connsiteX6" fmla="*/ 438502 w 438150"/>
                  <a:gd name="connsiteY6" fmla="*/ 153021 h 533400"/>
                  <a:gd name="connsiteX7" fmla="*/ 438502 w 438150"/>
                  <a:gd name="connsiteY7" fmla="*/ 154926 h 533400"/>
                  <a:gd name="connsiteX8" fmla="*/ 438502 w 438150"/>
                  <a:gd name="connsiteY8" fmla="*/ 505446 h 533400"/>
                  <a:gd name="connsiteX9" fmla="*/ 409927 w 438150"/>
                  <a:gd name="connsiteY9" fmla="*/ 534021 h 533400"/>
                  <a:gd name="connsiteX10" fmla="*/ 28927 w 438150"/>
                  <a:gd name="connsiteY10" fmla="*/ 534021 h 533400"/>
                  <a:gd name="connsiteX11" fmla="*/ 352 w 438150"/>
                  <a:gd name="connsiteY11" fmla="*/ 505446 h 533400"/>
                  <a:gd name="connsiteX12" fmla="*/ 352 w 438150"/>
                  <a:gd name="connsiteY12" fmla="*/ 29196 h 533400"/>
                  <a:gd name="connsiteX13" fmla="*/ 28927 w 438150"/>
                  <a:gd name="connsiteY13" fmla="*/ 621 h 533400"/>
                  <a:gd name="connsiteX14" fmla="*/ 284197 w 438150"/>
                  <a:gd name="connsiteY14" fmla="*/ 621 h 533400"/>
                  <a:gd name="connsiteX15" fmla="*/ 248002 w 438150"/>
                  <a:gd name="connsiteY15" fmla="*/ 200646 h 533400"/>
                  <a:gd name="connsiteX16" fmla="*/ 152752 w 438150"/>
                  <a:gd name="connsiteY16" fmla="*/ 200646 h 533400"/>
                  <a:gd name="connsiteX17" fmla="*/ 152752 w 438150"/>
                  <a:gd name="connsiteY17" fmla="*/ 410196 h 533400"/>
                  <a:gd name="connsiteX18" fmla="*/ 171802 w 438150"/>
                  <a:gd name="connsiteY18" fmla="*/ 410196 h 533400"/>
                  <a:gd name="connsiteX19" fmla="*/ 171802 w 438150"/>
                  <a:gd name="connsiteY19" fmla="*/ 314946 h 533400"/>
                  <a:gd name="connsiteX20" fmla="*/ 248002 w 438150"/>
                  <a:gd name="connsiteY20" fmla="*/ 314946 h 533400"/>
                  <a:gd name="connsiteX21" fmla="*/ 249907 w 438150"/>
                  <a:gd name="connsiteY21" fmla="*/ 314946 h 533400"/>
                  <a:gd name="connsiteX22" fmla="*/ 305152 w 438150"/>
                  <a:gd name="connsiteY22" fmla="*/ 257796 h 533400"/>
                  <a:gd name="connsiteX23" fmla="*/ 248002 w 438150"/>
                  <a:gd name="connsiteY23" fmla="*/ 200646 h 533400"/>
                  <a:gd name="connsiteX24" fmla="*/ 248002 w 438150"/>
                  <a:gd name="connsiteY24" fmla="*/ 200646 h 533400"/>
                  <a:gd name="connsiteX25" fmla="*/ 248002 w 438150"/>
                  <a:gd name="connsiteY25" fmla="*/ 219696 h 533400"/>
                  <a:gd name="connsiteX26" fmla="*/ 286102 w 438150"/>
                  <a:gd name="connsiteY26" fmla="*/ 257796 h 533400"/>
                  <a:gd name="connsiteX27" fmla="*/ 248002 w 438150"/>
                  <a:gd name="connsiteY27" fmla="*/ 295896 h 533400"/>
                  <a:gd name="connsiteX28" fmla="*/ 248002 w 438150"/>
                  <a:gd name="connsiteY28" fmla="*/ 295896 h 533400"/>
                  <a:gd name="connsiteX29" fmla="*/ 171802 w 438150"/>
                  <a:gd name="connsiteY29" fmla="*/ 295896 h 533400"/>
                  <a:gd name="connsiteX30" fmla="*/ 171802 w 438150"/>
                  <a:gd name="connsiteY30" fmla="*/ 219696 h 533400"/>
                  <a:gd name="connsiteX31" fmla="*/ 248002 w 438150"/>
                  <a:gd name="connsiteY31" fmla="*/ 219696 h 533400"/>
                  <a:gd name="connsiteX32" fmla="*/ 428977 w 438150"/>
                  <a:gd name="connsiteY32" fmla="*/ 133971 h 533400"/>
                  <a:gd name="connsiteX33" fmla="*/ 314677 w 438150"/>
                  <a:gd name="connsiteY33" fmla="*/ 133971 h 533400"/>
                  <a:gd name="connsiteX34" fmla="*/ 313724 w 438150"/>
                  <a:gd name="connsiteY34" fmla="*/ 133971 h 533400"/>
                  <a:gd name="connsiteX35" fmla="*/ 305152 w 438150"/>
                  <a:gd name="connsiteY35" fmla="*/ 124446 h 533400"/>
                  <a:gd name="connsiteX36" fmla="*/ 305152 w 438150"/>
                  <a:gd name="connsiteY36" fmla="*/ 124446 h 533400"/>
                  <a:gd name="connsiteX37" fmla="*/ 305152 w 438150"/>
                  <a:gd name="connsiteY37" fmla="*/ 10146 h 533400"/>
                  <a:gd name="connsiteX38" fmla="*/ 428977 w 438150"/>
                  <a:gd name="connsiteY38" fmla="*/ 133971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38150" h="533400">
                    <a:moveTo>
                      <a:pt x="284197" y="621"/>
                    </a:moveTo>
                    <a:cubicBezTo>
                      <a:pt x="285149" y="621"/>
                      <a:pt x="286102" y="621"/>
                      <a:pt x="286102" y="621"/>
                    </a:cubicBezTo>
                    <a:lnTo>
                      <a:pt x="286102" y="124446"/>
                    </a:lnTo>
                    <a:lnTo>
                      <a:pt x="286102" y="126351"/>
                    </a:lnTo>
                    <a:cubicBezTo>
                      <a:pt x="287055" y="141591"/>
                      <a:pt x="299437" y="153021"/>
                      <a:pt x="314677" y="153021"/>
                    </a:cubicBezTo>
                    <a:lnTo>
                      <a:pt x="314677" y="153021"/>
                    </a:lnTo>
                    <a:lnTo>
                      <a:pt x="438502" y="153021"/>
                    </a:lnTo>
                    <a:cubicBezTo>
                      <a:pt x="438502" y="153974"/>
                      <a:pt x="438502" y="154926"/>
                      <a:pt x="438502" y="154926"/>
                    </a:cubicBezTo>
                    <a:lnTo>
                      <a:pt x="438502" y="505446"/>
                    </a:lnTo>
                    <a:cubicBezTo>
                      <a:pt x="438502" y="521639"/>
                      <a:pt x="426120" y="534021"/>
                      <a:pt x="409927" y="534021"/>
                    </a:cubicBezTo>
                    <a:lnTo>
                      <a:pt x="28927" y="534021"/>
                    </a:lnTo>
                    <a:cubicBezTo>
                      <a:pt x="12734" y="534021"/>
                      <a:pt x="352" y="521639"/>
                      <a:pt x="352" y="505446"/>
                    </a:cubicBezTo>
                    <a:lnTo>
                      <a:pt x="352" y="29196"/>
                    </a:lnTo>
                    <a:cubicBezTo>
                      <a:pt x="352" y="13004"/>
                      <a:pt x="12734" y="621"/>
                      <a:pt x="28927" y="621"/>
                    </a:cubicBezTo>
                    <a:lnTo>
                      <a:pt x="284197" y="621"/>
                    </a:lnTo>
                    <a:close/>
                    <a:moveTo>
                      <a:pt x="248002" y="200646"/>
                    </a:moveTo>
                    <a:lnTo>
                      <a:pt x="152752" y="200646"/>
                    </a:lnTo>
                    <a:lnTo>
                      <a:pt x="152752" y="410196"/>
                    </a:lnTo>
                    <a:lnTo>
                      <a:pt x="171802" y="410196"/>
                    </a:lnTo>
                    <a:lnTo>
                      <a:pt x="171802" y="314946"/>
                    </a:lnTo>
                    <a:lnTo>
                      <a:pt x="248002" y="314946"/>
                    </a:lnTo>
                    <a:lnTo>
                      <a:pt x="249907" y="314946"/>
                    </a:lnTo>
                    <a:cubicBezTo>
                      <a:pt x="280387" y="313994"/>
                      <a:pt x="305152" y="288276"/>
                      <a:pt x="305152" y="257796"/>
                    </a:cubicBezTo>
                    <a:cubicBezTo>
                      <a:pt x="305152" y="226364"/>
                      <a:pt x="279434" y="200646"/>
                      <a:pt x="248002" y="200646"/>
                    </a:cubicBezTo>
                    <a:lnTo>
                      <a:pt x="248002" y="200646"/>
                    </a:lnTo>
                    <a:close/>
                    <a:moveTo>
                      <a:pt x="248002" y="219696"/>
                    </a:moveTo>
                    <a:cubicBezTo>
                      <a:pt x="268957" y="219696"/>
                      <a:pt x="286102" y="236841"/>
                      <a:pt x="286102" y="257796"/>
                    </a:cubicBezTo>
                    <a:cubicBezTo>
                      <a:pt x="286102" y="278751"/>
                      <a:pt x="268957" y="295896"/>
                      <a:pt x="248002" y="295896"/>
                    </a:cubicBezTo>
                    <a:lnTo>
                      <a:pt x="248002" y="295896"/>
                    </a:lnTo>
                    <a:lnTo>
                      <a:pt x="171802" y="295896"/>
                    </a:lnTo>
                    <a:lnTo>
                      <a:pt x="171802" y="219696"/>
                    </a:lnTo>
                    <a:lnTo>
                      <a:pt x="248002" y="219696"/>
                    </a:lnTo>
                    <a:close/>
                    <a:moveTo>
                      <a:pt x="428977" y="133971"/>
                    </a:moveTo>
                    <a:lnTo>
                      <a:pt x="314677" y="133971"/>
                    </a:lnTo>
                    <a:lnTo>
                      <a:pt x="313724" y="133971"/>
                    </a:lnTo>
                    <a:cubicBezTo>
                      <a:pt x="308962" y="133019"/>
                      <a:pt x="305152" y="129209"/>
                      <a:pt x="305152" y="124446"/>
                    </a:cubicBezTo>
                    <a:lnTo>
                      <a:pt x="305152" y="124446"/>
                    </a:lnTo>
                    <a:lnTo>
                      <a:pt x="305152" y="10146"/>
                    </a:lnTo>
                    <a:lnTo>
                      <a:pt x="428977" y="133971"/>
                    </a:lnTo>
                    <a:close/>
                  </a:path>
                </a:pathLst>
              </a:custGeom>
              <a:gradFill flip="none" rotWithShape="1">
                <a:gsLst>
                  <a:gs pos="0">
                    <a:schemeClr val="accent1">
                      <a:alpha val="59000"/>
                    </a:schemeClr>
                  </a:gs>
                  <a:gs pos="100000">
                    <a:schemeClr val="accent1">
                      <a:lumMod val="60000"/>
                      <a:lumOff val="40000"/>
                      <a:alpha val="0"/>
                    </a:schemeClr>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213" name="Bullet1"/>
              <p:cNvSpPr txBox="1"/>
              <p:nvPr/>
            </p:nvSpPr>
            <p:spPr>
              <a:xfrm>
                <a:off x="746990" y="2513683"/>
                <a:ext cx="2875536" cy="965817"/>
              </a:xfrm>
              <a:prstGeom prst="rect">
                <a:avLst/>
              </a:prstGeom>
              <a:noFill/>
              <a:ln>
                <a:noFill/>
              </a:ln>
            </p:spPr>
            <p:txBody>
              <a:bodyPr wrap="square" lIns="91440" tIns="45720" rIns="91440" bIns="45720" anchor="t" anchorCtr="0">
                <a:normAutofit/>
              </a:bodyPr>
              <a:lstStyle/>
              <a:p>
                <a:pPr marL="0" marR="0" lvl="0" indent="0" defTabSz="913765" rtl="0" eaLnBrk="1" fontAlgn="auto" latinLnBrk="0" hangingPunct="1">
                  <a:spcBef>
                    <a:spcPts val="0"/>
                  </a:spcBef>
                  <a:spcAft>
                    <a:spcPts val="0"/>
                  </a:spcAft>
                  <a:buClrTx/>
                  <a:buSzPct val="25000"/>
                  <a:buFontTx/>
                  <a:buNone/>
                  <a:defRPr/>
                </a:pPr>
                <a:r>
                  <a:rPr kumimoji="0" lang="de-DE" sz="1400" b="1"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Arial" panose="020B0604020202020204" pitchFamily="34" charset="0"/>
                  </a:rPr>
                  <a:t>CRM</a:t>
                </a:r>
                <a:endParaRPr kumimoji="0" lang="de-DE"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Arial" panose="020B0604020202020204" pitchFamily="34" charset="0"/>
                </a:endParaRPr>
              </a:p>
            </p:txBody>
          </p:sp>
        </p:grpSp>
        <p:grpSp>
          <p:nvGrpSpPr>
            <p:cNvPr id="30" name="组合 29"/>
            <p:cNvGrpSpPr/>
            <p:nvPr/>
          </p:nvGrpSpPr>
          <p:grpSpPr>
            <a:xfrm>
              <a:off x="4441743" y="776629"/>
              <a:ext cx="2861768" cy="1873862"/>
              <a:chOff x="3430158" y="1930419"/>
              <a:chExt cx="3021597" cy="1978517"/>
            </a:xfrm>
          </p:grpSpPr>
          <p:sp>
            <p:nvSpPr>
              <p:cNvPr id="206" name="Number2"/>
              <p:cNvSpPr/>
              <p:nvPr/>
            </p:nvSpPr>
            <p:spPr>
              <a:xfrm>
                <a:off x="3521047" y="1930419"/>
                <a:ext cx="537579" cy="537579"/>
              </a:xfrm>
              <a:prstGeom prst="ellipse">
                <a:avLst/>
              </a:prstGeom>
              <a:gradFill flip="none" rotWithShape="1">
                <a:gsLst>
                  <a:gs pos="0">
                    <a:schemeClr val="accent2">
                      <a:lumMod val="60000"/>
                      <a:lumOff val="40000"/>
                    </a:schemeClr>
                  </a:gs>
                  <a:gs pos="56000">
                    <a:schemeClr val="accent2"/>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normAutofit lnSpcReduction="10000"/>
              </a:bodyPr>
              <a:lstStyle/>
              <a:p>
                <a:pPr algn="ctr"/>
                <a:r>
                  <a:rPr lang="en-US" altLang="zh-CN" b="1" dirty="0">
                    <a:solidFill>
                      <a:srgbClr val="FFFFFF"/>
                    </a:solidFill>
                    <a:latin typeface="微软雅黑" panose="020B0503020204020204" charset="-122"/>
                    <a:ea typeface="微软雅黑" panose="020B0503020204020204" charset="-122"/>
                  </a:rPr>
                  <a:t>02</a:t>
                </a:r>
                <a:endParaRPr lang="zh-CN" altLang="en-US" b="1" dirty="0">
                  <a:solidFill>
                    <a:srgbClr val="FFFFFF"/>
                  </a:solidFill>
                  <a:latin typeface="微软雅黑" panose="020B0503020204020204" charset="-122"/>
                  <a:ea typeface="微软雅黑" panose="020B0503020204020204" charset="-122"/>
                </a:endParaRPr>
              </a:p>
            </p:txBody>
          </p:sp>
          <p:sp>
            <p:nvSpPr>
              <p:cNvPr id="207" name="ComponentBackground2"/>
              <p:cNvSpPr/>
              <p:nvPr/>
            </p:nvSpPr>
            <p:spPr>
              <a:xfrm>
                <a:off x="3430158" y="2410980"/>
                <a:ext cx="3021597" cy="1497956"/>
              </a:xfrm>
              <a:prstGeom prst="roundRect">
                <a:avLst>
                  <a:gd name="adj" fmla="val 12433"/>
                </a:avLst>
              </a:prstGeom>
              <a:solidFill>
                <a:srgbClr val="FFFFFF"/>
              </a:solidFill>
              <a:ln w="6350">
                <a:gradFill>
                  <a:gsLst>
                    <a:gs pos="0">
                      <a:srgbClr val="FFFFFF"/>
                    </a:gs>
                    <a:gs pos="100000">
                      <a:schemeClr val="accent2">
                        <a:lumMod val="40000"/>
                        <a:lumOff val="60000"/>
                      </a:schemeClr>
                    </a:gs>
                  </a:gsLst>
                  <a:lin ang="5400000" scaled="1"/>
                </a:gradFill>
              </a:ln>
              <a:effectLst>
                <a:outerShdw blurRad="190500" sx="102000" sy="102000" algn="ctr" rotWithShape="0">
                  <a:schemeClr val="accent2">
                    <a:alpha val="1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08" name="Icon2"/>
              <p:cNvSpPr/>
              <p:nvPr/>
            </p:nvSpPr>
            <p:spPr>
              <a:xfrm>
                <a:off x="5979580" y="3485654"/>
                <a:ext cx="297438" cy="324839"/>
              </a:xfrm>
              <a:custGeom>
                <a:avLst/>
                <a:gdLst>
                  <a:gd name="connsiteX0" fmla="*/ 371955 w 495300"/>
                  <a:gd name="connsiteY0" fmla="*/ 621 h 523875"/>
                  <a:gd name="connsiteX1" fmla="*/ 400530 w 495300"/>
                  <a:gd name="connsiteY1" fmla="*/ 29196 h 523875"/>
                  <a:gd name="connsiteX2" fmla="*/ 400530 w 495300"/>
                  <a:gd name="connsiteY2" fmla="*/ 133971 h 523875"/>
                  <a:gd name="connsiteX3" fmla="*/ 371955 w 495300"/>
                  <a:gd name="connsiteY3" fmla="*/ 162546 h 523875"/>
                  <a:gd name="connsiteX4" fmla="*/ 257655 w 495300"/>
                  <a:gd name="connsiteY4" fmla="*/ 162546 h 523875"/>
                  <a:gd name="connsiteX5" fmla="*/ 257655 w 495300"/>
                  <a:gd name="connsiteY5" fmla="*/ 286371 h 523875"/>
                  <a:gd name="connsiteX6" fmla="*/ 419580 w 495300"/>
                  <a:gd name="connsiteY6" fmla="*/ 286371 h 523875"/>
                  <a:gd name="connsiteX7" fmla="*/ 457680 w 495300"/>
                  <a:gd name="connsiteY7" fmla="*/ 322566 h 523875"/>
                  <a:gd name="connsiteX8" fmla="*/ 457680 w 495300"/>
                  <a:gd name="connsiteY8" fmla="*/ 324471 h 523875"/>
                  <a:gd name="connsiteX9" fmla="*/ 457680 w 495300"/>
                  <a:gd name="connsiteY9" fmla="*/ 429246 h 523875"/>
                  <a:gd name="connsiteX10" fmla="*/ 476730 w 495300"/>
                  <a:gd name="connsiteY10" fmla="*/ 429246 h 523875"/>
                  <a:gd name="connsiteX11" fmla="*/ 495780 w 495300"/>
                  <a:gd name="connsiteY11" fmla="*/ 448296 h 523875"/>
                  <a:gd name="connsiteX12" fmla="*/ 495780 w 495300"/>
                  <a:gd name="connsiteY12" fmla="*/ 505446 h 523875"/>
                  <a:gd name="connsiteX13" fmla="*/ 476730 w 495300"/>
                  <a:gd name="connsiteY13" fmla="*/ 524496 h 523875"/>
                  <a:gd name="connsiteX14" fmla="*/ 419580 w 495300"/>
                  <a:gd name="connsiteY14" fmla="*/ 524496 h 523875"/>
                  <a:gd name="connsiteX15" fmla="*/ 400530 w 495300"/>
                  <a:gd name="connsiteY15" fmla="*/ 505446 h 523875"/>
                  <a:gd name="connsiteX16" fmla="*/ 400530 w 495300"/>
                  <a:gd name="connsiteY16" fmla="*/ 448296 h 523875"/>
                  <a:gd name="connsiteX17" fmla="*/ 419580 w 495300"/>
                  <a:gd name="connsiteY17" fmla="*/ 429246 h 523875"/>
                  <a:gd name="connsiteX18" fmla="*/ 438630 w 495300"/>
                  <a:gd name="connsiteY18" fmla="*/ 429246 h 523875"/>
                  <a:gd name="connsiteX19" fmla="*/ 438630 w 495300"/>
                  <a:gd name="connsiteY19" fmla="*/ 324471 h 523875"/>
                  <a:gd name="connsiteX20" fmla="*/ 420533 w 495300"/>
                  <a:gd name="connsiteY20" fmla="*/ 305421 h 523875"/>
                  <a:gd name="connsiteX21" fmla="*/ 419580 w 495300"/>
                  <a:gd name="connsiteY21" fmla="*/ 305421 h 523875"/>
                  <a:gd name="connsiteX22" fmla="*/ 257655 w 495300"/>
                  <a:gd name="connsiteY22" fmla="*/ 305421 h 523875"/>
                  <a:gd name="connsiteX23" fmla="*/ 257655 w 495300"/>
                  <a:gd name="connsiteY23" fmla="*/ 429246 h 523875"/>
                  <a:gd name="connsiteX24" fmla="*/ 276705 w 495300"/>
                  <a:gd name="connsiteY24" fmla="*/ 429246 h 523875"/>
                  <a:gd name="connsiteX25" fmla="*/ 295755 w 495300"/>
                  <a:gd name="connsiteY25" fmla="*/ 448296 h 523875"/>
                  <a:gd name="connsiteX26" fmla="*/ 295755 w 495300"/>
                  <a:gd name="connsiteY26" fmla="*/ 505446 h 523875"/>
                  <a:gd name="connsiteX27" fmla="*/ 276705 w 495300"/>
                  <a:gd name="connsiteY27" fmla="*/ 524496 h 523875"/>
                  <a:gd name="connsiteX28" fmla="*/ 219555 w 495300"/>
                  <a:gd name="connsiteY28" fmla="*/ 524496 h 523875"/>
                  <a:gd name="connsiteX29" fmla="*/ 200505 w 495300"/>
                  <a:gd name="connsiteY29" fmla="*/ 505446 h 523875"/>
                  <a:gd name="connsiteX30" fmla="*/ 200505 w 495300"/>
                  <a:gd name="connsiteY30" fmla="*/ 448296 h 523875"/>
                  <a:gd name="connsiteX31" fmla="*/ 219555 w 495300"/>
                  <a:gd name="connsiteY31" fmla="*/ 429246 h 523875"/>
                  <a:gd name="connsiteX32" fmla="*/ 238605 w 495300"/>
                  <a:gd name="connsiteY32" fmla="*/ 429246 h 523875"/>
                  <a:gd name="connsiteX33" fmla="*/ 238605 w 495300"/>
                  <a:gd name="connsiteY33" fmla="*/ 305421 h 523875"/>
                  <a:gd name="connsiteX34" fmla="*/ 76680 w 495300"/>
                  <a:gd name="connsiteY34" fmla="*/ 305421 h 523875"/>
                  <a:gd name="connsiteX35" fmla="*/ 57630 w 495300"/>
                  <a:gd name="connsiteY35" fmla="*/ 323519 h 523875"/>
                  <a:gd name="connsiteX36" fmla="*/ 57630 w 495300"/>
                  <a:gd name="connsiteY36" fmla="*/ 324471 h 523875"/>
                  <a:gd name="connsiteX37" fmla="*/ 57630 w 495300"/>
                  <a:gd name="connsiteY37" fmla="*/ 429246 h 523875"/>
                  <a:gd name="connsiteX38" fmla="*/ 76680 w 495300"/>
                  <a:gd name="connsiteY38" fmla="*/ 429246 h 523875"/>
                  <a:gd name="connsiteX39" fmla="*/ 95730 w 495300"/>
                  <a:gd name="connsiteY39" fmla="*/ 448296 h 523875"/>
                  <a:gd name="connsiteX40" fmla="*/ 95730 w 495300"/>
                  <a:gd name="connsiteY40" fmla="*/ 505446 h 523875"/>
                  <a:gd name="connsiteX41" fmla="*/ 76680 w 495300"/>
                  <a:gd name="connsiteY41" fmla="*/ 524496 h 523875"/>
                  <a:gd name="connsiteX42" fmla="*/ 19530 w 495300"/>
                  <a:gd name="connsiteY42" fmla="*/ 524496 h 523875"/>
                  <a:gd name="connsiteX43" fmla="*/ 480 w 495300"/>
                  <a:gd name="connsiteY43" fmla="*/ 505446 h 523875"/>
                  <a:gd name="connsiteX44" fmla="*/ 480 w 495300"/>
                  <a:gd name="connsiteY44" fmla="*/ 448296 h 523875"/>
                  <a:gd name="connsiteX45" fmla="*/ 19530 w 495300"/>
                  <a:gd name="connsiteY45" fmla="*/ 429246 h 523875"/>
                  <a:gd name="connsiteX46" fmla="*/ 38580 w 495300"/>
                  <a:gd name="connsiteY46" fmla="*/ 429246 h 523875"/>
                  <a:gd name="connsiteX47" fmla="*/ 38580 w 495300"/>
                  <a:gd name="connsiteY47" fmla="*/ 324471 h 523875"/>
                  <a:gd name="connsiteX48" fmla="*/ 74775 w 495300"/>
                  <a:gd name="connsiteY48" fmla="*/ 286371 h 523875"/>
                  <a:gd name="connsiteX49" fmla="*/ 76680 w 495300"/>
                  <a:gd name="connsiteY49" fmla="*/ 286371 h 523875"/>
                  <a:gd name="connsiteX50" fmla="*/ 238605 w 495300"/>
                  <a:gd name="connsiteY50" fmla="*/ 286371 h 523875"/>
                  <a:gd name="connsiteX51" fmla="*/ 238605 w 495300"/>
                  <a:gd name="connsiteY51" fmla="*/ 162546 h 523875"/>
                  <a:gd name="connsiteX52" fmla="*/ 124305 w 495300"/>
                  <a:gd name="connsiteY52" fmla="*/ 162546 h 523875"/>
                  <a:gd name="connsiteX53" fmla="*/ 95730 w 495300"/>
                  <a:gd name="connsiteY53" fmla="*/ 133971 h 523875"/>
                  <a:gd name="connsiteX54" fmla="*/ 95730 w 495300"/>
                  <a:gd name="connsiteY54" fmla="*/ 29196 h 523875"/>
                  <a:gd name="connsiteX55" fmla="*/ 124305 w 495300"/>
                  <a:gd name="connsiteY55" fmla="*/ 621 h 523875"/>
                  <a:gd name="connsiteX56" fmla="*/ 371955 w 495300"/>
                  <a:gd name="connsiteY56" fmla="*/ 621 h 523875"/>
                  <a:gd name="connsiteX57" fmla="*/ 148118 w 495300"/>
                  <a:gd name="connsiteY57" fmla="*/ 95871 h 523875"/>
                  <a:gd name="connsiteX58" fmla="*/ 133830 w 495300"/>
                  <a:gd name="connsiteY58" fmla="*/ 110159 h 523875"/>
                  <a:gd name="connsiteX59" fmla="*/ 148118 w 495300"/>
                  <a:gd name="connsiteY59" fmla="*/ 124446 h 523875"/>
                  <a:gd name="connsiteX60" fmla="*/ 162405 w 495300"/>
                  <a:gd name="connsiteY60" fmla="*/ 110159 h 523875"/>
                  <a:gd name="connsiteX61" fmla="*/ 148118 w 495300"/>
                  <a:gd name="connsiteY61" fmla="*/ 95871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95300" h="523875">
                    <a:moveTo>
                      <a:pt x="371955" y="621"/>
                    </a:moveTo>
                    <a:cubicBezTo>
                      <a:pt x="388148" y="621"/>
                      <a:pt x="400530" y="13004"/>
                      <a:pt x="400530" y="29196"/>
                    </a:cubicBezTo>
                    <a:lnTo>
                      <a:pt x="400530" y="133971"/>
                    </a:lnTo>
                    <a:cubicBezTo>
                      <a:pt x="400530" y="150164"/>
                      <a:pt x="388148" y="162546"/>
                      <a:pt x="371955" y="162546"/>
                    </a:cubicBezTo>
                    <a:lnTo>
                      <a:pt x="257655" y="162546"/>
                    </a:lnTo>
                    <a:lnTo>
                      <a:pt x="257655" y="286371"/>
                    </a:lnTo>
                    <a:lnTo>
                      <a:pt x="419580" y="286371"/>
                    </a:lnTo>
                    <a:cubicBezTo>
                      <a:pt x="439583" y="286371"/>
                      <a:pt x="456727" y="302564"/>
                      <a:pt x="457680" y="322566"/>
                    </a:cubicBezTo>
                    <a:lnTo>
                      <a:pt x="457680" y="324471"/>
                    </a:lnTo>
                    <a:lnTo>
                      <a:pt x="457680" y="429246"/>
                    </a:lnTo>
                    <a:lnTo>
                      <a:pt x="476730" y="429246"/>
                    </a:lnTo>
                    <a:cubicBezTo>
                      <a:pt x="487208" y="429246"/>
                      <a:pt x="495780" y="437819"/>
                      <a:pt x="495780" y="448296"/>
                    </a:cubicBezTo>
                    <a:lnTo>
                      <a:pt x="495780" y="505446"/>
                    </a:lnTo>
                    <a:cubicBezTo>
                      <a:pt x="495780" y="515924"/>
                      <a:pt x="487208" y="524496"/>
                      <a:pt x="476730" y="524496"/>
                    </a:cubicBezTo>
                    <a:lnTo>
                      <a:pt x="419580" y="524496"/>
                    </a:lnTo>
                    <a:cubicBezTo>
                      <a:pt x="409102" y="524496"/>
                      <a:pt x="400530" y="515924"/>
                      <a:pt x="400530" y="505446"/>
                    </a:cubicBezTo>
                    <a:lnTo>
                      <a:pt x="400530" y="448296"/>
                    </a:lnTo>
                    <a:cubicBezTo>
                      <a:pt x="400530" y="437819"/>
                      <a:pt x="409102" y="429246"/>
                      <a:pt x="419580" y="429246"/>
                    </a:cubicBezTo>
                    <a:lnTo>
                      <a:pt x="438630" y="429246"/>
                    </a:lnTo>
                    <a:lnTo>
                      <a:pt x="438630" y="324471"/>
                    </a:lnTo>
                    <a:cubicBezTo>
                      <a:pt x="438630" y="313994"/>
                      <a:pt x="431010" y="306374"/>
                      <a:pt x="420533" y="305421"/>
                    </a:cubicBezTo>
                    <a:lnTo>
                      <a:pt x="419580" y="305421"/>
                    </a:lnTo>
                    <a:lnTo>
                      <a:pt x="257655" y="305421"/>
                    </a:lnTo>
                    <a:lnTo>
                      <a:pt x="257655" y="429246"/>
                    </a:lnTo>
                    <a:lnTo>
                      <a:pt x="276705" y="429246"/>
                    </a:lnTo>
                    <a:cubicBezTo>
                      <a:pt x="287183" y="429246"/>
                      <a:pt x="295755" y="437819"/>
                      <a:pt x="295755" y="448296"/>
                    </a:cubicBezTo>
                    <a:lnTo>
                      <a:pt x="295755" y="505446"/>
                    </a:lnTo>
                    <a:cubicBezTo>
                      <a:pt x="295755" y="515924"/>
                      <a:pt x="287183" y="524496"/>
                      <a:pt x="276705" y="524496"/>
                    </a:cubicBezTo>
                    <a:lnTo>
                      <a:pt x="219555" y="524496"/>
                    </a:lnTo>
                    <a:cubicBezTo>
                      <a:pt x="209077" y="524496"/>
                      <a:pt x="200505" y="515924"/>
                      <a:pt x="200505" y="505446"/>
                    </a:cubicBezTo>
                    <a:lnTo>
                      <a:pt x="200505" y="448296"/>
                    </a:lnTo>
                    <a:cubicBezTo>
                      <a:pt x="200505" y="437819"/>
                      <a:pt x="209077" y="429246"/>
                      <a:pt x="219555" y="429246"/>
                    </a:cubicBezTo>
                    <a:lnTo>
                      <a:pt x="238605" y="429246"/>
                    </a:lnTo>
                    <a:lnTo>
                      <a:pt x="238605" y="305421"/>
                    </a:lnTo>
                    <a:lnTo>
                      <a:pt x="76680" y="305421"/>
                    </a:lnTo>
                    <a:cubicBezTo>
                      <a:pt x="66202" y="305421"/>
                      <a:pt x="58583" y="313041"/>
                      <a:pt x="57630" y="323519"/>
                    </a:cubicBezTo>
                    <a:lnTo>
                      <a:pt x="57630" y="324471"/>
                    </a:lnTo>
                    <a:lnTo>
                      <a:pt x="57630" y="429246"/>
                    </a:lnTo>
                    <a:lnTo>
                      <a:pt x="76680" y="429246"/>
                    </a:lnTo>
                    <a:cubicBezTo>
                      <a:pt x="87158" y="429246"/>
                      <a:pt x="95730" y="437819"/>
                      <a:pt x="95730" y="448296"/>
                    </a:cubicBezTo>
                    <a:lnTo>
                      <a:pt x="95730" y="505446"/>
                    </a:lnTo>
                    <a:cubicBezTo>
                      <a:pt x="95730" y="515924"/>
                      <a:pt x="87158" y="524496"/>
                      <a:pt x="76680" y="524496"/>
                    </a:cubicBezTo>
                    <a:lnTo>
                      <a:pt x="19530" y="524496"/>
                    </a:lnTo>
                    <a:cubicBezTo>
                      <a:pt x="9052" y="524496"/>
                      <a:pt x="480" y="515924"/>
                      <a:pt x="480" y="505446"/>
                    </a:cubicBezTo>
                    <a:lnTo>
                      <a:pt x="480" y="448296"/>
                    </a:lnTo>
                    <a:cubicBezTo>
                      <a:pt x="480" y="437819"/>
                      <a:pt x="9052" y="429246"/>
                      <a:pt x="19530" y="429246"/>
                    </a:cubicBezTo>
                    <a:lnTo>
                      <a:pt x="38580" y="429246"/>
                    </a:lnTo>
                    <a:lnTo>
                      <a:pt x="38580" y="324471"/>
                    </a:lnTo>
                    <a:cubicBezTo>
                      <a:pt x="38580" y="304469"/>
                      <a:pt x="54773" y="287324"/>
                      <a:pt x="74775" y="286371"/>
                    </a:cubicBezTo>
                    <a:lnTo>
                      <a:pt x="76680" y="286371"/>
                    </a:lnTo>
                    <a:lnTo>
                      <a:pt x="238605" y="286371"/>
                    </a:lnTo>
                    <a:lnTo>
                      <a:pt x="238605" y="162546"/>
                    </a:lnTo>
                    <a:lnTo>
                      <a:pt x="124305" y="162546"/>
                    </a:lnTo>
                    <a:cubicBezTo>
                      <a:pt x="108112" y="162546"/>
                      <a:pt x="95730" y="150164"/>
                      <a:pt x="95730" y="133971"/>
                    </a:cubicBezTo>
                    <a:lnTo>
                      <a:pt x="95730" y="29196"/>
                    </a:lnTo>
                    <a:cubicBezTo>
                      <a:pt x="95730" y="13004"/>
                      <a:pt x="108112" y="621"/>
                      <a:pt x="124305" y="621"/>
                    </a:cubicBezTo>
                    <a:lnTo>
                      <a:pt x="371955" y="621"/>
                    </a:lnTo>
                    <a:close/>
                    <a:moveTo>
                      <a:pt x="148118" y="95871"/>
                    </a:moveTo>
                    <a:cubicBezTo>
                      <a:pt x="140498" y="95871"/>
                      <a:pt x="133830" y="102539"/>
                      <a:pt x="133830" y="110159"/>
                    </a:cubicBezTo>
                    <a:cubicBezTo>
                      <a:pt x="133830" y="117779"/>
                      <a:pt x="140498" y="124446"/>
                      <a:pt x="148118" y="124446"/>
                    </a:cubicBezTo>
                    <a:cubicBezTo>
                      <a:pt x="155737" y="124446"/>
                      <a:pt x="162405" y="117779"/>
                      <a:pt x="162405" y="110159"/>
                    </a:cubicBezTo>
                    <a:cubicBezTo>
                      <a:pt x="162405" y="102539"/>
                      <a:pt x="155737" y="95871"/>
                      <a:pt x="148118" y="95871"/>
                    </a:cubicBezTo>
                    <a:close/>
                  </a:path>
                </a:pathLst>
              </a:custGeom>
              <a:gradFill flip="none" rotWithShape="1">
                <a:gsLst>
                  <a:gs pos="0">
                    <a:schemeClr val="accent2">
                      <a:lumMod val="60000"/>
                      <a:lumOff val="40000"/>
                      <a:alpha val="18000"/>
                    </a:schemeClr>
                  </a:gs>
                  <a:gs pos="100000">
                    <a:schemeClr val="accent2">
                      <a:alpha val="82000"/>
                    </a:scheme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209" name="Bullet2"/>
              <p:cNvSpPr txBox="1"/>
              <p:nvPr/>
            </p:nvSpPr>
            <p:spPr>
              <a:xfrm>
                <a:off x="3501995" y="2513683"/>
                <a:ext cx="2875536" cy="965817"/>
              </a:xfrm>
              <a:prstGeom prst="rect">
                <a:avLst/>
              </a:prstGeom>
              <a:noFill/>
              <a:ln>
                <a:noFill/>
              </a:ln>
            </p:spPr>
            <p:txBody>
              <a:bodyPr wrap="square" lIns="91440" tIns="45720" rIns="91440" bIns="45720" anchor="t" anchorCtr="0">
                <a:normAutofit/>
              </a:bodyPr>
              <a:lstStyle/>
              <a:p>
                <a:pPr marL="0" marR="0" lvl="0" indent="0" defTabSz="913765" rtl="0" eaLnBrk="1" fontAlgn="auto" latinLnBrk="0" hangingPunct="1">
                  <a:spcBef>
                    <a:spcPts val="0"/>
                  </a:spcBef>
                  <a:spcAft>
                    <a:spcPts val="0"/>
                  </a:spcAft>
                  <a:buClrTx/>
                  <a:buSzPct val="25000"/>
                  <a:buFontTx/>
                  <a:buNone/>
                  <a:defRPr/>
                </a:pPr>
                <a:r>
                  <a:rPr lang="zh-CN" altLang="en-US" sz="1400" b="1">
                    <a:solidFill>
                      <a:srgbClr val="000000"/>
                    </a:solidFill>
                    <a:latin typeface="微软雅黑" panose="020B0503020204020204" charset="-122"/>
                    <a:ea typeface="微软雅黑" panose="020B0503020204020204" charset="-122"/>
                    <a:cs typeface="Arial" panose="020B0604020202020204" pitchFamily="34" charset="0"/>
                  </a:rPr>
                  <a:t>合同管理</a:t>
                </a:r>
                <a:endParaRPr kumimoji="0" lang="de-DE"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Arial" panose="020B0604020202020204" pitchFamily="34" charset="0"/>
                </a:endParaRPr>
              </a:p>
            </p:txBody>
          </p:sp>
        </p:grpSp>
        <p:grpSp>
          <p:nvGrpSpPr>
            <p:cNvPr id="31" name="组合 30"/>
            <p:cNvGrpSpPr/>
            <p:nvPr/>
          </p:nvGrpSpPr>
          <p:grpSpPr>
            <a:xfrm>
              <a:off x="7980588" y="776629"/>
              <a:ext cx="2861768" cy="1873862"/>
              <a:chOff x="6199917" y="1930419"/>
              <a:chExt cx="3021597" cy="1978517"/>
            </a:xfrm>
          </p:grpSpPr>
          <p:sp>
            <p:nvSpPr>
              <p:cNvPr id="124" name="Number3"/>
              <p:cNvSpPr/>
              <p:nvPr/>
            </p:nvSpPr>
            <p:spPr>
              <a:xfrm>
                <a:off x="6315265" y="1930419"/>
                <a:ext cx="537579" cy="537579"/>
              </a:xfrm>
              <a:prstGeom prst="ellipse">
                <a:avLst/>
              </a:prstGeom>
              <a:solidFill>
                <a:srgbClr val="044DF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normAutofit lnSpcReduction="10000"/>
              </a:bodyPr>
              <a:lstStyle/>
              <a:p>
                <a:pPr algn="ctr"/>
                <a:r>
                  <a:rPr lang="en-US" altLang="zh-CN" b="1">
                    <a:solidFill>
                      <a:srgbClr val="FFFFFF"/>
                    </a:solidFill>
                    <a:effectLst>
                      <a:outerShdw blurRad="63500" sx="102000" sy="102000" algn="ctr" rotWithShape="0">
                        <a:schemeClr val="accent1">
                          <a:alpha val="40000"/>
                        </a:schemeClr>
                      </a:outerShdw>
                    </a:effectLst>
                    <a:latin typeface="微软雅黑" panose="020B0503020204020204" charset="-122"/>
                    <a:ea typeface="微软雅黑" panose="020B0503020204020204" charset="-122"/>
                  </a:rPr>
                  <a:t>03</a:t>
                </a:r>
                <a:endParaRPr lang="zh-CN" altLang="en-US" b="1">
                  <a:solidFill>
                    <a:srgbClr val="FFFFFF"/>
                  </a:solidFill>
                  <a:effectLst>
                    <a:outerShdw blurRad="63500" sx="102000" sy="102000" algn="ctr" rotWithShape="0">
                      <a:schemeClr val="accent1">
                        <a:alpha val="40000"/>
                      </a:schemeClr>
                    </a:outerShdw>
                  </a:effectLst>
                  <a:latin typeface="微软雅黑" panose="020B0503020204020204" charset="-122"/>
                  <a:ea typeface="微软雅黑" panose="020B0503020204020204" charset="-122"/>
                </a:endParaRPr>
              </a:p>
            </p:txBody>
          </p:sp>
          <p:sp>
            <p:nvSpPr>
              <p:cNvPr id="125" name="ComponentBackground3"/>
              <p:cNvSpPr/>
              <p:nvPr/>
            </p:nvSpPr>
            <p:spPr>
              <a:xfrm>
                <a:off x="6199917" y="2410980"/>
                <a:ext cx="3021597" cy="1497956"/>
              </a:xfrm>
              <a:prstGeom prst="roundRect">
                <a:avLst>
                  <a:gd name="adj" fmla="val 12433"/>
                </a:avLst>
              </a:prstGeom>
              <a:solidFill>
                <a:srgbClr val="FFFFFF"/>
              </a:solidFill>
              <a:ln w="6350">
                <a:gradFill>
                  <a:gsLst>
                    <a:gs pos="0">
                      <a:srgbClr val="FFFFFF"/>
                    </a:gs>
                    <a:gs pos="100000">
                      <a:schemeClr val="accent1">
                        <a:lumMod val="40000"/>
                        <a:lumOff val="60000"/>
                      </a:schemeClr>
                    </a:gs>
                  </a:gsLst>
                  <a:lin ang="5400000" scaled="1"/>
                </a:gradFill>
              </a:ln>
              <a:effectLst>
                <a:outerShdw blurRad="190500" sx="102000" sy="102000" algn="ctr" rotWithShape="0">
                  <a:schemeClr val="accent1">
                    <a:alpha val="1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26" name="Icon3"/>
              <p:cNvSpPr/>
              <p:nvPr/>
            </p:nvSpPr>
            <p:spPr>
              <a:xfrm>
                <a:off x="8676206" y="3513906"/>
                <a:ext cx="356620" cy="262181"/>
              </a:xfrm>
              <a:custGeom>
                <a:avLst/>
                <a:gdLst>
                  <a:gd name="connsiteX0" fmla="*/ 505433 w 533400"/>
                  <a:gd name="connsiteY0" fmla="*/ 621 h 400050"/>
                  <a:gd name="connsiteX1" fmla="*/ 534008 w 533400"/>
                  <a:gd name="connsiteY1" fmla="*/ 29196 h 400050"/>
                  <a:gd name="connsiteX2" fmla="*/ 534008 w 533400"/>
                  <a:gd name="connsiteY2" fmla="*/ 372096 h 400050"/>
                  <a:gd name="connsiteX3" fmla="*/ 505433 w 533400"/>
                  <a:gd name="connsiteY3" fmla="*/ 400671 h 400050"/>
                  <a:gd name="connsiteX4" fmla="*/ 29183 w 533400"/>
                  <a:gd name="connsiteY4" fmla="*/ 400671 h 400050"/>
                  <a:gd name="connsiteX5" fmla="*/ 608 w 533400"/>
                  <a:gd name="connsiteY5" fmla="*/ 372096 h 400050"/>
                  <a:gd name="connsiteX6" fmla="*/ 608 w 533400"/>
                  <a:gd name="connsiteY6" fmla="*/ 29196 h 400050"/>
                  <a:gd name="connsiteX7" fmla="*/ 29183 w 533400"/>
                  <a:gd name="connsiteY7" fmla="*/ 621 h 400050"/>
                  <a:gd name="connsiteX8" fmla="*/ 505433 w 533400"/>
                  <a:gd name="connsiteY8" fmla="*/ 621 h 400050"/>
                  <a:gd name="connsiteX9" fmla="*/ 391133 w 533400"/>
                  <a:gd name="connsiteY9" fmla="*/ 198741 h 400050"/>
                  <a:gd name="connsiteX10" fmla="*/ 351128 w 533400"/>
                  <a:gd name="connsiteY10" fmla="*/ 204456 h 400050"/>
                  <a:gd name="connsiteX11" fmla="*/ 351128 w 533400"/>
                  <a:gd name="connsiteY11" fmla="*/ 204456 h 400050"/>
                  <a:gd name="connsiteX12" fmla="*/ 267308 w 533400"/>
                  <a:gd name="connsiteY12" fmla="*/ 315899 h 400050"/>
                  <a:gd name="connsiteX13" fmla="*/ 264451 w 533400"/>
                  <a:gd name="connsiteY13" fmla="*/ 318756 h 400050"/>
                  <a:gd name="connsiteX14" fmla="*/ 224446 w 533400"/>
                  <a:gd name="connsiteY14" fmla="*/ 318756 h 400050"/>
                  <a:gd name="connsiteX15" fmla="*/ 224446 w 533400"/>
                  <a:gd name="connsiteY15" fmla="*/ 318756 h 400050"/>
                  <a:gd name="connsiteX16" fmla="*/ 162533 w 533400"/>
                  <a:gd name="connsiteY16" fmla="*/ 257796 h 400050"/>
                  <a:gd name="connsiteX17" fmla="*/ 160628 w 533400"/>
                  <a:gd name="connsiteY17" fmla="*/ 255891 h 400050"/>
                  <a:gd name="connsiteX18" fmla="*/ 120623 w 533400"/>
                  <a:gd name="connsiteY18" fmla="*/ 259701 h 400050"/>
                  <a:gd name="connsiteX19" fmla="*/ 120623 w 533400"/>
                  <a:gd name="connsiteY19" fmla="*/ 259701 h 400050"/>
                  <a:gd name="connsiteX20" fmla="*/ 32993 w 533400"/>
                  <a:gd name="connsiteY20" fmla="*/ 366381 h 400050"/>
                  <a:gd name="connsiteX21" fmla="*/ 31088 w 533400"/>
                  <a:gd name="connsiteY21" fmla="*/ 372096 h 400050"/>
                  <a:gd name="connsiteX22" fmla="*/ 40613 w 533400"/>
                  <a:gd name="connsiteY22" fmla="*/ 381621 h 400050"/>
                  <a:gd name="connsiteX23" fmla="*/ 40613 w 533400"/>
                  <a:gd name="connsiteY23" fmla="*/ 381621 h 400050"/>
                  <a:gd name="connsiteX24" fmla="*/ 497813 w 533400"/>
                  <a:gd name="connsiteY24" fmla="*/ 381621 h 400050"/>
                  <a:gd name="connsiteX25" fmla="*/ 503528 w 533400"/>
                  <a:gd name="connsiteY25" fmla="*/ 379716 h 400050"/>
                  <a:gd name="connsiteX26" fmla="*/ 506386 w 533400"/>
                  <a:gd name="connsiteY26" fmla="*/ 366381 h 400050"/>
                  <a:gd name="connsiteX27" fmla="*/ 506386 w 533400"/>
                  <a:gd name="connsiteY27" fmla="*/ 366381 h 400050"/>
                  <a:gd name="connsiteX28" fmla="*/ 398753 w 533400"/>
                  <a:gd name="connsiteY28" fmla="*/ 205409 h 400050"/>
                  <a:gd name="connsiteX29" fmla="*/ 391133 w 533400"/>
                  <a:gd name="connsiteY29" fmla="*/ 198741 h 400050"/>
                  <a:gd name="connsiteX30" fmla="*/ 95858 w 533400"/>
                  <a:gd name="connsiteY30" fmla="*/ 57771 h 400050"/>
                  <a:gd name="connsiteX31" fmla="*/ 57758 w 533400"/>
                  <a:gd name="connsiteY31" fmla="*/ 95871 h 400050"/>
                  <a:gd name="connsiteX32" fmla="*/ 95858 w 533400"/>
                  <a:gd name="connsiteY32" fmla="*/ 133971 h 400050"/>
                  <a:gd name="connsiteX33" fmla="*/ 133958 w 533400"/>
                  <a:gd name="connsiteY33" fmla="*/ 95871 h 400050"/>
                  <a:gd name="connsiteX34" fmla="*/ 95858 w 533400"/>
                  <a:gd name="connsiteY34" fmla="*/ 57771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3400" h="400050">
                    <a:moveTo>
                      <a:pt x="505433" y="621"/>
                    </a:moveTo>
                    <a:cubicBezTo>
                      <a:pt x="521626" y="621"/>
                      <a:pt x="534008" y="13004"/>
                      <a:pt x="534008" y="29196"/>
                    </a:cubicBezTo>
                    <a:lnTo>
                      <a:pt x="534008" y="372096"/>
                    </a:lnTo>
                    <a:cubicBezTo>
                      <a:pt x="534008" y="388289"/>
                      <a:pt x="521626" y="400671"/>
                      <a:pt x="505433" y="400671"/>
                    </a:cubicBezTo>
                    <a:lnTo>
                      <a:pt x="29183" y="400671"/>
                    </a:lnTo>
                    <a:cubicBezTo>
                      <a:pt x="12990" y="400671"/>
                      <a:pt x="608" y="388289"/>
                      <a:pt x="608" y="372096"/>
                    </a:cubicBezTo>
                    <a:lnTo>
                      <a:pt x="608" y="29196"/>
                    </a:lnTo>
                    <a:cubicBezTo>
                      <a:pt x="608" y="13004"/>
                      <a:pt x="12990" y="621"/>
                      <a:pt x="29183" y="621"/>
                    </a:cubicBezTo>
                    <a:lnTo>
                      <a:pt x="505433" y="621"/>
                    </a:lnTo>
                    <a:close/>
                    <a:moveTo>
                      <a:pt x="391133" y="198741"/>
                    </a:moveTo>
                    <a:cubicBezTo>
                      <a:pt x="378751" y="189216"/>
                      <a:pt x="360653" y="192074"/>
                      <a:pt x="351128" y="204456"/>
                    </a:cubicBezTo>
                    <a:lnTo>
                      <a:pt x="351128" y="204456"/>
                    </a:lnTo>
                    <a:lnTo>
                      <a:pt x="267308" y="315899"/>
                    </a:lnTo>
                    <a:cubicBezTo>
                      <a:pt x="266355" y="316851"/>
                      <a:pt x="265403" y="317804"/>
                      <a:pt x="264451" y="318756"/>
                    </a:cubicBezTo>
                    <a:cubicBezTo>
                      <a:pt x="253021" y="330186"/>
                      <a:pt x="234923" y="330186"/>
                      <a:pt x="224446" y="318756"/>
                    </a:cubicBezTo>
                    <a:lnTo>
                      <a:pt x="224446" y="318756"/>
                    </a:lnTo>
                    <a:lnTo>
                      <a:pt x="162533" y="257796"/>
                    </a:lnTo>
                    <a:cubicBezTo>
                      <a:pt x="161580" y="256844"/>
                      <a:pt x="161580" y="256844"/>
                      <a:pt x="160628" y="255891"/>
                    </a:cubicBezTo>
                    <a:cubicBezTo>
                      <a:pt x="148246" y="245414"/>
                      <a:pt x="130148" y="247319"/>
                      <a:pt x="120623" y="259701"/>
                    </a:cubicBezTo>
                    <a:lnTo>
                      <a:pt x="120623" y="259701"/>
                    </a:lnTo>
                    <a:lnTo>
                      <a:pt x="32993" y="366381"/>
                    </a:lnTo>
                    <a:cubicBezTo>
                      <a:pt x="32040" y="368286"/>
                      <a:pt x="31088" y="370191"/>
                      <a:pt x="31088" y="372096"/>
                    </a:cubicBezTo>
                    <a:cubicBezTo>
                      <a:pt x="31088" y="377811"/>
                      <a:pt x="34898" y="381621"/>
                      <a:pt x="40613" y="381621"/>
                    </a:cubicBezTo>
                    <a:lnTo>
                      <a:pt x="40613" y="381621"/>
                    </a:lnTo>
                    <a:lnTo>
                      <a:pt x="497813" y="381621"/>
                    </a:lnTo>
                    <a:cubicBezTo>
                      <a:pt x="499718" y="381621"/>
                      <a:pt x="501623" y="380669"/>
                      <a:pt x="503528" y="379716"/>
                    </a:cubicBezTo>
                    <a:cubicBezTo>
                      <a:pt x="508290" y="376859"/>
                      <a:pt x="509243" y="371144"/>
                      <a:pt x="506386" y="366381"/>
                    </a:cubicBezTo>
                    <a:lnTo>
                      <a:pt x="506386" y="366381"/>
                    </a:lnTo>
                    <a:lnTo>
                      <a:pt x="398753" y="205409"/>
                    </a:lnTo>
                    <a:cubicBezTo>
                      <a:pt x="395896" y="202551"/>
                      <a:pt x="393990" y="200646"/>
                      <a:pt x="391133" y="198741"/>
                    </a:cubicBezTo>
                    <a:close/>
                    <a:moveTo>
                      <a:pt x="95858" y="57771"/>
                    </a:moveTo>
                    <a:cubicBezTo>
                      <a:pt x="74903" y="57771"/>
                      <a:pt x="57758" y="74916"/>
                      <a:pt x="57758" y="95871"/>
                    </a:cubicBezTo>
                    <a:cubicBezTo>
                      <a:pt x="57758" y="116826"/>
                      <a:pt x="74903" y="133971"/>
                      <a:pt x="95858" y="133971"/>
                    </a:cubicBezTo>
                    <a:cubicBezTo>
                      <a:pt x="116813" y="133971"/>
                      <a:pt x="133958" y="116826"/>
                      <a:pt x="133958" y="95871"/>
                    </a:cubicBezTo>
                    <a:cubicBezTo>
                      <a:pt x="133958" y="74916"/>
                      <a:pt x="116813" y="57771"/>
                      <a:pt x="95858" y="57771"/>
                    </a:cubicBezTo>
                    <a:close/>
                  </a:path>
                </a:pathLst>
              </a:custGeom>
              <a:gradFill flip="none" rotWithShape="1">
                <a:gsLst>
                  <a:gs pos="0">
                    <a:schemeClr val="accent1">
                      <a:alpha val="59000"/>
                    </a:schemeClr>
                  </a:gs>
                  <a:gs pos="100000">
                    <a:schemeClr val="accent1">
                      <a:lumMod val="60000"/>
                      <a:lumOff val="40000"/>
                      <a:alpha val="0"/>
                    </a:schemeClr>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127" name="Bullet3"/>
              <p:cNvSpPr txBox="1"/>
              <p:nvPr/>
            </p:nvSpPr>
            <p:spPr>
              <a:xfrm>
                <a:off x="6281363" y="2513683"/>
                <a:ext cx="2875536" cy="965817"/>
              </a:xfrm>
              <a:prstGeom prst="rect">
                <a:avLst/>
              </a:prstGeom>
              <a:noFill/>
              <a:ln>
                <a:noFill/>
              </a:ln>
            </p:spPr>
            <p:txBody>
              <a:bodyPr wrap="square" lIns="91440" tIns="45720" rIns="91440" bIns="45720" anchor="t" anchorCtr="0">
                <a:normAutofit/>
              </a:bodyPr>
              <a:lstStyle/>
              <a:p>
                <a:pPr marL="0" marR="0" lvl="0" indent="0" defTabSz="913765" rtl="0" eaLnBrk="1" fontAlgn="auto" latinLnBrk="0" hangingPunct="1">
                  <a:spcBef>
                    <a:spcPts val="0"/>
                  </a:spcBef>
                  <a:spcAft>
                    <a:spcPts val="0"/>
                  </a:spcAft>
                  <a:buClrTx/>
                  <a:buSzPct val="25000"/>
                  <a:buFontTx/>
                  <a:buNone/>
                  <a:defRPr/>
                </a:pPr>
                <a:r>
                  <a:rPr kumimoji="0" lang="zh-CN" altLang="en-US" sz="1400" b="1"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Arial" panose="020B0604020202020204" pitchFamily="34" charset="0"/>
                  </a:rPr>
                  <a:t>采购管理</a:t>
                </a:r>
                <a:endParaRPr kumimoji="0" lang="de-DE"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Arial" panose="020B0604020202020204" pitchFamily="34" charset="0"/>
                </a:endParaRPr>
              </a:p>
            </p:txBody>
          </p:sp>
        </p:grpSp>
        <p:grpSp>
          <p:nvGrpSpPr>
            <p:cNvPr id="33" name="组合 32"/>
            <p:cNvGrpSpPr/>
            <p:nvPr/>
          </p:nvGrpSpPr>
          <p:grpSpPr>
            <a:xfrm>
              <a:off x="902898" y="2811923"/>
              <a:ext cx="2861768" cy="1873862"/>
              <a:chOff x="8969675" y="1930419"/>
              <a:chExt cx="3021597" cy="1978517"/>
            </a:xfrm>
          </p:grpSpPr>
          <p:sp>
            <p:nvSpPr>
              <p:cNvPr id="120" name="Number4"/>
              <p:cNvSpPr/>
              <p:nvPr/>
            </p:nvSpPr>
            <p:spPr>
              <a:xfrm>
                <a:off x="9059489" y="1930419"/>
                <a:ext cx="537579" cy="537579"/>
              </a:xfrm>
              <a:prstGeom prst="ellipse">
                <a:avLst/>
              </a:prstGeom>
              <a:gradFill flip="none" rotWithShape="1">
                <a:gsLst>
                  <a:gs pos="0">
                    <a:schemeClr val="accent2">
                      <a:lumMod val="60000"/>
                      <a:lumOff val="40000"/>
                    </a:schemeClr>
                  </a:gs>
                  <a:gs pos="56000">
                    <a:schemeClr val="accent2"/>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normAutofit lnSpcReduction="10000"/>
              </a:bodyPr>
              <a:lstStyle/>
              <a:p>
                <a:pPr algn="ctr"/>
                <a:r>
                  <a:rPr lang="en-US" altLang="zh-CN" b="1" dirty="0">
                    <a:solidFill>
                      <a:srgbClr val="FFFFFF"/>
                    </a:solidFill>
                    <a:latin typeface="微软雅黑" panose="020B0503020204020204" charset="-122"/>
                    <a:ea typeface="微软雅黑" panose="020B0503020204020204" charset="-122"/>
                  </a:rPr>
                  <a:t>04</a:t>
                </a:r>
                <a:endParaRPr lang="zh-CN" altLang="en-US" b="1" dirty="0">
                  <a:solidFill>
                    <a:srgbClr val="FFFFFF"/>
                  </a:solidFill>
                  <a:latin typeface="微软雅黑" panose="020B0503020204020204" charset="-122"/>
                  <a:ea typeface="微软雅黑" panose="020B0503020204020204" charset="-122"/>
                </a:endParaRPr>
              </a:p>
            </p:txBody>
          </p:sp>
          <p:sp>
            <p:nvSpPr>
              <p:cNvPr id="121" name="ComponentBackground4"/>
              <p:cNvSpPr/>
              <p:nvPr/>
            </p:nvSpPr>
            <p:spPr>
              <a:xfrm>
                <a:off x="8969675" y="2410980"/>
                <a:ext cx="3021597" cy="1497956"/>
              </a:xfrm>
              <a:prstGeom prst="roundRect">
                <a:avLst>
                  <a:gd name="adj" fmla="val 12433"/>
                </a:avLst>
              </a:prstGeom>
              <a:solidFill>
                <a:srgbClr val="FFFFFF"/>
              </a:solidFill>
              <a:ln w="6350">
                <a:gradFill>
                  <a:gsLst>
                    <a:gs pos="0">
                      <a:srgbClr val="FFFFFF"/>
                    </a:gs>
                    <a:gs pos="100000">
                      <a:schemeClr val="accent2">
                        <a:lumMod val="40000"/>
                        <a:lumOff val="60000"/>
                      </a:schemeClr>
                    </a:gs>
                  </a:gsLst>
                  <a:lin ang="5400000" scaled="1"/>
                </a:gradFill>
              </a:ln>
              <a:effectLst>
                <a:outerShdw blurRad="190500" sx="102000" sy="102000" algn="ctr" rotWithShape="0">
                  <a:schemeClr val="accent2">
                    <a:alpha val="1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22" name="Icon4"/>
              <p:cNvSpPr/>
              <p:nvPr/>
            </p:nvSpPr>
            <p:spPr>
              <a:xfrm>
                <a:off x="11484595" y="3513624"/>
                <a:ext cx="295270" cy="331557"/>
              </a:xfrm>
              <a:custGeom>
                <a:avLst/>
                <a:gdLst>
                  <a:gd name="connsiteX0" fmla="*/ 8356 w 487477"/>
                  <a:gd name="connsiteY0" fmla="*/ 512114 h 522922"/>
                  <a:gd name="connsiteX1" fmla="*/ 8356 w 487477"/>
                  <a:gd name="connsiteY1" fmla="*/ 512114 h 522922"/>
                  <a:gd name="connsiteX2" fmla="*/ 8356 w 487477"/>
                  <a:gd name="connsiteY2" fmla="*/ 512114 h 522922"/>
                  <a:gd name="connsiteX3" fmla="*/ 7404 w 487477"/>
                  <a:gd name="connsiteY3" fmla="*/ 511161 h 522922"/>
                  <a:gd name="connsiteX4" fmla="*/ 5499 w 487477"/>
                  <a:gd name="connsiteY4" fmla="*/ 508303 h 522922"/>
                  <a:gd name="connsiteX5" fmla="*/ 5499 w 487477"/>
                  <a:gd name="connsiteY5" fmla="*/ 508303 h 522922"/>
                  <a:gd name="connsiteX6" fmla="*/ 5499 w 487477"/>
                  <a:gd name="connsiteY6" fmla="*/ 507351 h 522922"/>
                  <a:gd name="connsiteX7" fmla="*/ 4546 w 487477"/>
                  <a:gd name="connsiteY7" fmla="*/ 505446 h 522922"/>
                  <a:gd name="connsiteX8" fmla="*/ 3593 w 487477"/>
                  <a:gd name="connsiteY8" fmla="*/ 503541 h 522922"/>
                  <a:gd name="connsiteX9" fmla="*/ 3593 w 487477"/>
                  <a:gd name="connsiteY9" fmla="*/ 503541 h 522922"/>
                  <a:gd name="connsiteX10" fmla="*/ 3593 w 487477"/>
                  <a:gd name="connsiteY10" fmla="*/ 503541 h 522922"/>
                  <a:gd name="connsiteX11" fmla="*/ 3593 w 487477"/>
                  <a:gd name="connsiteY11" fmla="*/ 503541 h 522922"/>
                  <a:gd name="connsiteX12" fmla="*/ 2641 w 487477"/>
                  <a:gd name="connsiteY12" fmla="*/ 501636 h 522922"/>
                  <a:gd name="connsiteX13" fmla="*/ 2641 w 487477"/>
                  <a:gd name="connsiteY13" fmla="*/ 500684 h 522922"/>
                  <a:gd name="connsiteX14" fmla="*/ 1689 w 487477"/>
                  <a:gd name="connsiteY14" fmla="*/ 498778 h 522922"/>
                  <a:gd name="connsiteX15" fmla="*/ 736 w 487477"/>
                  <a:gd name="connsiteY15" fmla="*/ 494968 h 522922"/>
                  <a:gd name="connsiteX16" fmla="*/ 736 w 487477"/>
                  <a:gd name="connsiteY16" fmla="*/ 492111 h 522922"/>
                  <a:gd name="connsiteX17" fmla="*/ 736 w 487477"/>
                  <a:gd name="connsiteY17" fmla="*/ 485443 h 522922"/>
                  <a:gd name="connsiteX18" fmla="*/ 5499 w 487477"/>
                  <a:gd name="connsiteY18" fmla="*/ 467346 h 522922"/>
                  <a:gd name="connsiteX19" fmla="*/ 155041 w 487477"/>
                  <a:gd name="connsiteY19" fmla="*/ 151116 h 522922"/>
                  <a:gd name="connsiteX20" fmla="*/ 158851 w 487477"/>
                  <a:gd name="connsiteY20" fmla="*/ 134924 h 522922"/>
                  <a:gd name="connsiteX21" fmla="*/ 158851 w 487477"/>
                  <a:gd name="connsiteY21" fmla="*/ 19671 h 522922"/>
                  <a:gd name="connsiteX22" fmla="*/ 120751 w 487477"/>
                  <a:gd name="connsiteY22" fmla="*/ 19671 h 522922"/>
                  <a:gd name="connsiteX23" fmla="*/ 120751 w 487477"/>
                  <a:gd name="connsiteY23" fmla="*/ 621 h 522922"/>
                  <a:gd name="connsiteX24" fmla="*/ 368401 w 487477"/>
                  <a:gd name="connsiteY24" fmla="*/ 621 h 522922"/>
                  <a:gd name="connsiteX25" fmla="*/ 368401 w 487477"/>
                  <a:gd name="connsiteY25" fmla="*/ 19671 h 522922"/>
                  <a:gd name="connsiteX26" fmla="*/ 330301 w 487477"/>
                  <a:gd name="connsiteY26" fmla="*/ 19671 h 522922"/>
                  <a:gd name="connsiteX27" fmla="*/ 330301 w 487477"/>
                  <a:gd name="connsiteY27" fmla="*/ 134924 h 522922"/>
                  <a:gd name="connsiteX28" fmla="*/ 334111 w 487477"/>
                  <a:gd name="connsiteY28" fmla="*/ 151116 h 522922"/>
                  <a:gd name="connsiteX29" fmla="*/ 483654 w 487477"/>
                  <a:gd name="connsiteY29" fmla="*/ 467346 h 522922"/>
                  <a:gd name="connsiteX30" fmla="*/ 485558 w 487477"/>
                  <a:gd name="connsiteY30" fmla="*/ 504493 h 522922"/>
                  <a:gd name="connsiteX31" fmla="*/ 485558 w 487477"/>
                  <a:gd name="connsiteY31" fmla="*/ 504493 h 522922"/>
                  <a:gd name="connsiteX32" fmla="*/ 484606 w 487477"/>
                  <a:gd name="connsiteY32" fmla="*/ 506399 h 522922"/>
                  <a:gd name="connsiteX33" fmla="*/ 459841 w 487477"/>
                  <a:gd name="connsiteY33" fmla="*/ 523543 h 522922"/>
                  <a:gd name="connsiteX34" fmla="*/ 457936 w 487477"/>
                  <a:gd name="connsiteY34" fmla="*/ 523543 h 522922"/>
                  <a:gd name="connsiteX35" fmla="*/ 32168 w 487477"/>
                  <a:gd name="connsiteY35" fmla="*/ 523543 h 522922"/>
                  <a:gd name="connsiteX36" fmla="*/ 30264 w 487477"/>
                  <a:gd name="connsiteY36" fmla="*/ 523543 h 522922"/>
                  <a:gd name="connsiteX37" fmla="*/ 27406 w 487477"/>
                  <a:gd name="connsiteY37" fmla="*/ 523543 h 522922"/>
                  <a:gd name="connsiteX38" fmla="*/ 23596 w 487477"/>
                  <a:gd name="connsiteY38" fmla="*/ 522591 h 522922"/>
                  <a:gd name="connsiteX39" fmla="*/ 23596 w 487477"/>
                  <a:gd name="connsiteY39" fmla="*/ 522591 h 522922"/>
                  <a:gd name="connsiteX40" fmla="*/ 17881 w 487477"/>
                  <a:gd name="connsiteY40" fmla="*/ 520686 h 522922"/>
                  <a:gd name="connsiteX41" fmla="*/ 15976 w 487477"/>
                  <a:gd name="connsiteY41" fmla="*/ 519734 h 522922"/>
                  <a:gd name="connsiteX42" fmla="*/ 15024 w 487477"/>
                  <a:gd name="connsiteY42" fmla="*/ 518781 h 522922"/>
                  <a:gd name="connsiteX43" fmla="*/ 10261 w 487477"/>
                  <a:gd name="connsiteY43" fmla="*/ 514971 h 522922"/>
                  <a:gd name="connsiteX44" fmla="*/ 8356 w 487477"/>
                  <a:gd name="connsiteY44" fmla="*/ 512114 h 522922"/>
                  <a:gd name="connsiteX45" fmla="*/ 8356 w 487477"/>
                  <a:gd name="connsiteY45" fmla="*/ 512114 h 522922"/>
                  <a:gd name="connsiteX46" fmla="*/ 255054 w 487477"/>
                  <a:gd name="connsiteY46" fmla="*/ 402576 h 522922"/>
                  <a:gd name="connsiteX47" fmla="*/ 252196 w 487477"/>
                  <a:gd name="connsiteY47" fmla="*/ 404481 h 522922"/>
                  <a:gd name="connsiteX48" fmla="*/ 246481 w 487477"/>
                  <a:gd name="connsiteY48" fmla="*/ 408291 h 522922"/>
                  <a:gd name="connsiteX49" fmla="*/ 55029 w 487477"/>
                  <a:gd name="connsiteY49" fmla="*/ 414959 h 522922"/>
                  <a:gd name="connsiteX50" fmla="*/ 51218 w 487477"/>
                  <a:gd name="connsiteY50" fmla="*/ 413053 h 522922"/>
                  <a:gd name="connsiteX51" fmla="*/ 22643 w 487477"/>
                  <a:gd name="connsiteY51" fmla="*/ 474014 h 522922"/>
                  <a:gd name="connsiteX52" fmla="*/ 21691 w 487477"/>
                  <a:gd name="connsiteY52" fmla="*/ 475918 h 522922"/>
                  <a:gd name="connsiteX53" fmla="*/ 21691 w 487477"/>
                  <a:gd name="connsiteY53" fmla="*/ 495921 h 522922"/>
                  <a:gd name="connsiteX54" fmla="*/ 29311 w 487477"/>
                  <a:gd name="connsiteY54" fmla="*/ 502589 h 522922"/>
                  <a:gd name="connsiteX55" fmla="*/ 30264 w 487477"/>
                  <a:gd name="connsiteY55" fmla="*/ 502589 h 522922"/>
                  <a:gd name="connsiteX56" fmla="*/ 31216 w 487477"/>
                  <a:gd name="connsiteY56" fmla="*/ 502589 h 522922"/>
                  <a:gd name="connsiteX57" fmla="*/ 456983 w 487477"/>
                  <a:gd name="connsiteY57" fmla="*/ 502589 h 522922"/>
                  <a:gd name="connsiteX58" fmla="*/ 457936 w 487477"/>
                  <a:gd name="connsiteY58" fmla="*/ 502589 h 522922"/>
                  <a:gd name="connsiteX59" fmla="*/ 466508 w 487477"/>
                  <a:gd name="connsiteY59" fmla="*/ 495921 h 522922"/>
                  <a:gd name="connsiteX60" fmla="*/ 467461 w 487477"/>
                  <a:gd name="connsiteY60" fmla="*/ 477824 h 522922"/>
                  <a:gd name="connsiteX61" fmla="*/ 466508 w 487477"/>
                  <a:gd name="connsiteY61" fmla="*/ 475918 h 522922"/>
                  <a:gd name="connsiteX62" fmla="*/ 465556 w 487477"/>
                  <a:gd name="connsiteY62" fmla="*/ 474014 h 522922"/>
                  <a:gd name="connsiteX63" fmla="*/ 423646 w 487477"/>
                  <a:gd name="connsiteY63" fmla="*/ 385431 h 522922"/>
                  <a:gd name="connsiteX64" fmla="*/ 255054 w 487477"/>
                  <a:gd name="connsiteY64" fmla="*/ 402576 h 522922"/>
                  <a:gd name="connsiteX65" fmla="*/ 305536 w 487477"/>
                  <a:gd name="connsiteY65" fmla="*/ 255891 h 522922"/>
                  <a:gd name="connsiteX66" fmla="*/ 272199 w 487477"/>
                  <a:gd name="connsiteY66" fmla="*/ 289228 h 522922"/>
                  <a:gd name="connsiteX67" fmla="*/ 305536 w 487477"/>
                  <a:gd name="connsiteY67" fmla="*/ 322566 h 522922"/>
                  <a:gd name="connsiteX68" fmla="*/ 338874 w 487477"/>
                  <a:gd name="connsiteY68" fmla="*/ 289228 h 522922"/>
                  <a:gd name="connsiteX69" fmla="*/ 305536 w 487477"/>
                  <a:gd name="connsiteY69" fmla="*/ 255891 h 52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87477" h="522922">
                    <a:moveTo>
                      <a:pt x="8356" y="512114"/>
                    </a:moveTo>
                    <a:lnTo>
                      <a:pt x="8356" y="512114"/>
                    </a:lnTo>
                    <a:lnTo>
                      <a:pt x="8356" y="512114"/>
                    </a:lnTo>
                    <a:lnTo>
                      <a:pt x="7404" y="511161"/>
                    </a:lnTo>
                    <a:cubicBezTo>
                      <a:pt x="6451" y="510209"/>
                      <a:pt x="6451" y="509256"/>
                      <a:pt x="5499" y="508303"/>
                    </a:cubicBezTo>
                    <a:lnTo>
                      <a:pt x="5499" y="508303"/>
                    </a:lnTo>
                    <a:lnTo>
                      <a:pt x="5499" y="507351"/>
                    </a:lnTo>
                    <a:lnTo>
                      <a:pt x="4546" y="505446"/>
                    </a:lnTo>
                    <a:lnTo>
                      <a:pt x="3593" y="503541"/>
                    </a:lnTo>
                    <a:lnTo>
                      <a:pt x="3593" y="503541"/>
                    </a:lnTo>
                    <a:lnTo>
                      <a:pt x="3593" y="503541"/>
                    </a:lnTo>
                    <a:lnTo>
                      <a:pt x="3593" y="503541"/>
                    </a:lnTo>
                    <a:lnTo>
                      <a:pt x="2641" y="501636"/>
                    </a:lnTo>
                    <a:cubicBezTo>
                      <a:pt x="2641" y="501636"/>
                      <a:pt x="2641" y="500684"/>
                      <a:pt x="2641" y="500684"/>
                    </a:cubicBezTo>
                    <a:cubicBezTo>
                      <a:pt x="2641" y="499731"/>
                      <a:pt x="2641" y="499731"/>
                      <a:pt x="1689" y="498778"/>
                    </a:cubicBezTo>
                    <a:cubicBezTo>
                      <a:pt x="1689" y="497826"/>
                      <a:pt x="736" y="495921"/>
                      <a:pt x="736" y="494968"/>
                    </a:cubicBezTo>
                    <a:lnTo>
                      <a:pt x="736" y="492111"/>
                    </a:lnTo>
                    <a:cubicBezTo>
                      <a:pt x="736" y="490206"/>
                      <a:pt x="736" y="487349"/>
                      <a:pt x="736" y="485443"/>
                    </a:cubicBezTo>
                    <a:cubicBezTo>
                      <a:pt x="736" y="478776"/>
                      <a:pt x="2641" y="473061"/>
                      <a:pt x="5499" y="467346"/>
                    </a:cubicBezTo>
                    <a:lnTo>
                      <a:pt x="155041" y="151116"/>
                    </a:lnTo>
                    <a:cubicBezTo>
                      <a:pt x="157899" y="146353"/>
                      <a:pt x="158851" y="140639"/>
                      <a:pt x="158851" y="134924"/>
                    </a:cubicBezTo>
                    <a:lnTo>
                      <a:pt x="158851" y="19671"/>
                    </a:lnTo>
                    <a:lnTo>
                      <a:pt x="120751" y="19671"/>
                    </a:lnTo>
                    <a:lnTo>
                      <a:pt x="120751" y="621"/>
                    </a:lnTo>
                    <a:lnTo>
                      <a:pt x="368401" y="621"/>
                    </a:lnTo>
                    <a:lnTo>
                      <a:pt x="368401" y="19671"/>
                    </a:lnTo>
                    <a:lnTo>
                      <a:pt x="330301" y="19671"/>
                    </a:lnTo>
                    <a:lnTo>
                      <a:pt x="330301" y="134924"/>
                    </a:lnTo>
                    <a:cubicBezTo>
                      <a:pt x="330301" y="140639"/>
                      <a:pt x="331254" y="146353"/>
                      <a:pt x="334111" y="151116"/>
                    </a:cubicBezTo>
                    <a:lnTo>
                      <a:pt x="483654" y="467346"/>
                    </a:lnTo>
                    <a:cubicBezTo>
                      <a:pt x="489368" y="478776"/>
                      <a:pt x="489368" y="492111"/>
                      <a:pt x="485558" y="504493"/>
                    </a:cubicBezTo>
                    <a:lnTo>
                      <a:pt x="485558" y="504493"/>
                    </a:lnTo>
                    <a:lnTo>
                      <a:pt x="484606" y="506399"/>
                    </a:lnTo>
                    <a:cubicBezTo>
                      <a:pt x="479843" y="515924"/>
                      <a:pt x="470318" y="522591"/>
                      <a:pt x="459841" y="523543"/>
                    </a:cubicBezTo>
                    <a:lnTo>
                      <a:pt x="457936" y="523543"/>
                    </a:lnTo>
                    <a:lnTo>
                      <a:pt x="32168" y="523543"/>
                    </a:lnTo>
                    <a:lnTo>
                      <a:pt x="30264" y="523543"/>
                    </a:lnTo>
                    <a:cubicBezTo>
                      <a:pt x="29311" y="523543"/>
                      <a:pt x="28358" y="523543"/>
                      <a:pt x="27406" y="523543"/>
                    </a:cubicBezTo>
                    <a:cubicBezTo>
                      <a:pt x="26454" y="523543"/>
                      <a:pt x="24549" y="523543"/>
                      <a:pt x="23596" y="522591"/>
                    </a:cubicBezTo>
                    <a:lnTo>
                      <a:pt x="23596" y="522591"/>
                    </a:lnTo>
                    <a:cubicBezTo>
                      <a:pt x="21691" y="521639"/>
                      <a:pt x="19786" y="521639"/>
                      <a:pt x="17881" y="520686"/>
                    </a:cubicBezTo>
                    <a:lnTo>
                      <a:pt x="15976" y="519734"/>
                    </a:lnTo>
                    <a:cubicBezTo>
                      <a:pt x="15976" y="519734"/>
                      <a:pt x="15024" y="519734"/>
                      <a:pt x="15024" y="518781"/>
                    </a:cubicBezTo>
                    <a:cubicBezTo>
                      <a:pt x="13118" y="517828"/>
                      <a:pt x="11214" y="515924"/>
                      <a:pt x="10261" y="514971"/>
                    </a:cubicBezTo>
                    <a:lnTo>
                      <a:pt x="8356" y="512114"/>
                    </a:lnTo>
                    <a:lnTo>
                      <a:pt x="8356" y="512114"/>
                    </a:lnTo>
                    <a:close/>
                    <a:moveTo>
                      <a:pt x="255054" y="402576"/>
                    </a:moveTo>
                    <a:lnTo>
                      <a:pt x="252196" y="404481"/>
                    </a:lnTo>
                    <a:lnTo>
                      <a:pt x="246481" y="408291"/>
                    </a:lnTo>
                    <a:cubicBezTo>
                      <a:pt x="198856" y="439724"/>
                      <a:pt x="119799" y="440676"/>
                      <a:pt x="55029" y="414959"/>
                    </a:cubicBezTo>
                    <a:lnTo>
                      <a:pt x="51218" y="413053"/>
                    </a:lnTo>
                    <a:lnTo>
                      <a:pt x="22643" y="474014"/>
                    </a:lnTo>
                    <a:lnTo>
                      <a:pt x="21691" y="475918"/>
                    </a:lnTo>
                    <a:cubicBezTo>
                      <a:pt x="18833" y="482586"/>
                      <a:pt x="18833" y="490206"/>
                      <a:pt x="21691" y="495921"/>
                    </a:cubicBezTo>
                    <a:cubicBezTo>
                      <a:pt x="22643" y="498778"/>
                      <a:pt x="25501" y="501636"/>
                      <a:pt x="29311" y="502589"/>
                    </a:cubicBezTo>
                    <a:lnTo>
                      <a:pt x="30264" y="502589"/>
                    </a:lnTo>
                    <a:lnTo>
                      <a:pt x="31216" y="502589"/>
                    </a:lnTo>
                    <a:lnTo>
                      <a:pt x="456983" y="502589"/>
                    </a:lnTo>
                    <a:lnTo>
                      <a:pt x="457936" y="502589"/>
                    </a:lnTo>
                    <a:cubicBezTo>
                      <a:pt x="461746" y="502589"/>
                      <a:pt x="464604" y="499731"/>
                      <a:pt x="466508" y="495921"/>
                    </a:cubicBezTo>
                    <a:cubicBezTo>
                      <a:pt x="468414" y="490206"/>
                      <a:pt x="469366" y="483539"/>
                      <a:pt x="467461" y="477824"/>
                    </a:cubicBezTo>
                    <a:lnTo>
                      <a:pt x="466508" y="475918"/>
                    </a:lnTo>
                    <a:lnTo>
                      <a:pt x="465556" y="474014"/>
                    </a:lnTo>
                    <a:lnTo>
                      <a:pt x="423646" y="385431"/>
                    </a:lnTo>
                    <a:cubicBezTo>
                      <a:pt x="365543" y="372096"/>
                      <a:pt x="296011" y="376859"/>
                      <a:pt x="255054" y="402576"/>
                    </a:cubicBezTo>
                    <a:close/>
                    <a:moveTo>
                      <a:pt x="305536" y="255891"/>
                    </a:moveTo>
                    <a:cubicBezTo>
                      <a:pt x="287439" y="255891"/>
                      <a:pt x="272199" y="271131"/>
                      <a:pt x="272199" y="289228"/>
                    </a:cubicBezTo>
                    <a:cubicBezTo>
                      <a:pt x="272199" y="307326"/>
                      <a:pt x="287439" y="322566"/>
                      <a:pt x="305536" y="322566"/>
                    </a:cubicBezTo>
                    <a:cubicBezTo>
                      <a:pt x="323633" y="322566"/>
                      <a:pt x="338874" y="307326"/>
                      <a:pt x="338874" y="289228"/>
                    </a:cubicBezTo>
                    <a:cubicBezTo>
                      <a:pt x="338874" y="270178"/>
                      <a:pt x="323633" y="255891"/>
                      <a:pt x="305536" y="255891"/>
                    </a:cubicBezTo>
                    <a:close/>
                  </a:path>
                </a:pathLst>
              </a:custGeom>
              <a:gradFill flip="none" rotWithShape="1">
                <a:gsLst>
                  <a:gs pos="0">
                    <a:schemeClr val="accent2">
                      <a:lumMod val="60000"/>
                      <a:lumOff val="40000"/>
                      <a:alpha val="18000"/>
                    </a:schemeClr>
                  </a:gs>
                  <a:gs pos="100000">
                    <a:schemeClr val="accent2">
                      <a:alpha val="82000"/>
                    </a:scheme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123" name="Bullet4"/>
              <p:cNvSpPr txBox="1"/>
              <p:nvPr/>
            </p:nvSpPr>
            <p:spPr>
              <a:xfrm>
                <a:off x="9036367" y="2513683"/>
                <a:ext cx="2875536" cy="965817"/>
              </a:xfrm>
              <a:prstGeom prst="rect">
                <a:avLst/>
              </a:prstGeom>
              <a:noFill/>
              <a:ln>
                <a:noFill/>
              </a:ln>
            </p:spPr>
            <p:txBody>
              <a:bodyPr wrap="square" lIns="91440" tIns="45720" rIns="91440" bIns="45720" anchor="t" anchorCtr="0">
                <a:normAutofit/>
              </a:bodyPr>
              <a:lstStyle/>
              <a:p>
                <a:pPr marL="0" marR="0" lvl="0" indent="0" defTabSz="913765" rtl="0" eaLnBrk="1" fontAlgn="auto" latinLnBrk="0" hangingPunct="1">
                  <a:spcBef>
                    <a:spcPts val="0"/>
                  </a:spcBef>
                  <a:spcAft>
                    <a:spcPts val="0"/>
                  </a:spcAft>
                  <a:buClrTx/>
                  <a:buSzPct val="25000"/>
                  <a:buFontTx/>
                  <a:buNone/>
                  <a:defRPr/>
                </a:pPr>
                <a:r>
                  <a:rPr kumimoji="0" lang="zh-CN" altLang="en-US" sz="1400" b="1"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Arial" panose="020B0604020202020204" pitchFamily="34" charset="0"/>
                  </a:rPr>
                  <a:t>费控管理</a:t>
                </a:r>
                <a:endParaRPr kumimoji="0" lang="de-DE"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Arial" panose="020B0604020202020204" pitchFamily="34" charset="0"/>
                </a:endParaRPr>
              </a:p>
            </p:txBody>
          </p:sp>
        </p:grpSp>
        <p:grpSp>
          <p:nvGrpSpPr>
            <p:cNvPr id="36" name="组合 35"/>
            <p:cNvGrpSpPr/>
            <p:nvPr/>
          </p:nvGrpSpPr>
          <p:grpSpPr>
            <a:xfrm>
              <a:off x="4441743" y="2811923"/>
              <a:ext cx="2861768" cy="1873862"/>
              <a:chOff x="660399" y="4142883"/>
              <a:chExt cx="3021597" cy="1978517"/>
            </a:xfrm>
          </p:grpSpPr>
          <p:sp>
            <p:nvSpPr>
              <p:cNvPr id="116" name="Number5"/>
              <p:cNvSpPr/>
              <p:nvPr/>
            </p:nvSpPr>
            <p:spPr>
              <a:xfrm>
                <a:off x="751288" y="4142883"/>
                <a:ext cx="537579" cy="537579"/>
              </a:xfrm>
              <a:prstGeom prst="ellipse">
                <a:avLst/>
              </a:prstGeom>
              <a:solidFill>
                <a:srgbClr val="5484FF"/>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normAutofit lnSpcReduction="10000"/>
              </a:bodyPr>
              <a:lstStyle/>
              <a:p>
                <a:pPr algn="ctr"/>
                <a:r>
                  <a:rPr lang="en-US" altLang="zh-CN" b="1" dirty="0">
                    <a:solidFill>
                      <a:srgbClr val="FFFFFF"/>
                    </a:solidFill>
                    <a:effectLst>
                      <a:outerShdw blurRad="63500" sx="102000" sy="102000" algn="ctr" rotWithShape="0">
                        <a:schemeClr val="accent1">
                          <a:alpha val="40000"/>
                        </a:schemeClr>
                      </a:outerShdw>
                    </a:effectLst>
                    <a:latin typeface="微软雅黑" panose="020B0503020204020204" charset="-122"/>
                    <a:ea typeface="微软雅黑" panose="020B0503020204020204" charset="-122"/>
                  </a:rPr>
                  <a:t>05</a:t>
                </a:r>
                <a:endParaRPr lang="zh-CN" altLang="en-US" b="1" dirty="0">
                  <a:solidFill>
                    <a:srgbClr val="FFFFFF"/>
                  </a:solidFill>
                  <a:effectLst>
                    <a:outerShdw blurRad="63500" sx="102000" sy="102000" algn="ctr" rotWithShape="0">
                      <a:schemeClr val="accent1">
                        <a:alpha val="40000"/>
                      </a:schemeClr>
                    </a:outerShdw>
                  </a:effectLst>
                  <a:latin typeface="微软雅黑" panose="020B0503020204020204" charset="-122"/>
                  <a:ea typeface="微软雅黑" panose="020B0503020204020204" charset="-122"/>
                </a:endParaRPr>
              </a:p>
            </p:txBody>
          </p:sp>
          <p:sp>
            <p:nvSpPr>
              <p:cNvPr id="117" name="ComponentBackground5"/>
              <p:cNvSpPr/>
              <p:nvPr/>
            </p:nvSpPr>
            <p:spPr>
              <a:xfrm>
                <a:off x="660399" y="4623444"/>
                <a:ext cx="3021597" cy="1497956"/>
              </a:xfrm>
              <a:prstGeom prst="roundRect">
                <a:avLst>
                  <a:gd name="adj" fmla="val 12433"/>
                </a:avLst>
              </a:prstGeom>
              <a:solidFill>
                <a:srgbClr val="FFFFFF"/>
              </a:solidFill>
              <a:ln w="6350">
                <a:gradFill>
                  <a:gsLst>
                    <a:gs pos="0">
                      <a:srgbClr val="FFFFFF"/>
                    </a:gs>
                    <a:gs pos="100000">
                      <a:schemeClr val="accent1">
                        <a:lumMod val="40000"/>
                        <a:lumOff val="60000"/>
                      </a:schemeClr>
                    </a:gs>
                  </a:gsLst>
                  <a:lin ang="5400000" scaled="1"/>
                </a:gradFill>
              </a:ln>
              <a:effectLst>
                <a:outerShdw blurRad="190500" sx="102000" sy="102000" algn="ctr" rotWithShape="0">
                  <a:schemeClr val="accent1">
                    <a:alpha val="1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18" name="Icon5"/>
              <p:cNvSpPr/>
              <p:nvPr/>
            </p:nvSpPr>
            <p:spPr>
              <a:xfrm>
                <a:off x="3253241" y="5691965"/>
                <a:ext cx="254018" cy="330992"/>
              </a:xfrm>
              <a:custGeom>
                <a:avLst/>
                <a:gdLst>
                  <a:gd name="connsiteX0" fmla="*/ 86973 w 381000"/>
                  <a:gd name="connsiteY0" fmla="*/ 38721 h 514350"/>
                  <a:gd name="connsiteX1" fmla="*/ 86973 w 381000"/>
                  <a:gd name="connsiteY1" fmla="*/ 57771 h 514350"/>
                  <a:gd name="connsiteX2" fmla="*/ 123168 w 381000"/>
                  <a:gd name="connsiteY2" fmla="*/ 95871 h 514350"/>
                  <a:gd name="connsiteX3" fmla="*/ 125073 w 381000"/>
                  <a:gd name="connsiteY3" fmla="*/ 95871 h 514350"/>
                  <a:gd name="connsiteX4" fmla="*/ 258423 w 381000"/>
                  <a:gd name="connsiteY4" fmla="*/ 95871 h 514350"/>
                  <a:gd name="connsiteX5" fmla="*/ 296523 w 381000"/>
                  <a:gd name="connsiteY5" fmla="*/ 59676 h 514350"/>
                  <a:gd name="connsiteX6" fmla="*/ 296523 w 381000"/>
                  <a:gd name="connsiteY6" fmla="*/ 57771 h 514350"/>
                  <a:gd name="connsiteX7" fmla="*/ 296523 w 381000"/>
                  <a:gd name="connsiteY7" fmla="*/ 38721 h 514350"/>
                  <a:gd name="connsiteX8" fmla="*/ 353673 w 381000"/>
                  <a:gd name="connsiteY8" fmla="*/ 38721 h 514350"/>
                  <a:gd name="connsiteX9" fmla="*/ 382248 w 381000"/>
                  <a:gd name="connsiteY9" fmla="*/ 67296 h 514350"/>
                  <a:gd name="connsiteX10" fmla="*/ 382248 w 381000"/>
                  <a:gd name="connsiteY10" fmla="*/ 486396 h 514350"/>
                  <a:gd name="connsiteX11" fmla="*/ 353673 w 381000"/>
                  <a:gd name="connsiteY11" fmla="*/ 514971 h 514350"/>
                  <a:gd name="connsiteX12" fmla="*/ 29823 w 381000"/>
                  <a:gd name="connsiteY12" fmla="*/ 514971 h 514350"/>
                  <a:gd name="connsiteX13" fmla="*/ 1248 w 381000"/>
                  <a:gd name="connsiteY13" fmla="*/ 486396 h 514350"/>
                  <a:gd name="connsiteX14" fmla="*/ 1248 w 381000"/>
                  <a:gd name="connsiteY14" fmla="*/ 67296 h 514350"/>
                  <a:gd name="connsiteX15" fmla="*/ 29823 w 381000"/>
                  <a:gd name="connsiteY15" fmla="*/ 38721 h 514350"/>
                  <a:gd name="connsiteX16" fmla="*/ 86973 w 381000"/>
                  <a:gd name="connsiteY16" fmla="*/ 38721 h 514350"/>
                  <a:gd name="connsiteX17" fmla="*/ 191748 w 381000"/>
                  <a:gd name="connsiteY17" fmla="*/ 333996 h 514350"/>
                  <a:gd name="connsiteX18" fmla="*/ 77448 w 381000"/>
                  <a:gd name="connsiteY18" fmla="*/ 333996 h 514350"/>
                  <a:gd name="connsiteX19" fmla="*/ 77448 w 381000"/>
                  <a:gd name="connsiteY19" fmla="*/ 353046 h 514350"/>
                  <a:gd name="connsiteX20" fmla="*/ 191748 w 381000"/>
                  <a:gd name="connsiteY20" fmla="*/ 353046 h 514350"/>
                  <a:gd name="connsiteX21" fmla="*/ 191748 w 381000"/>
                  <a:gd name="connsiteY21" fmla="*/ 333996 h 514350"/>
                  <a:gd name="connsiteX22" fmla="*/ 306048 w 381000"/>
                  <a:gd name="connsiteY22" fmla="*/ 257796 h 514350"/>
                  <a:gd name="connsiteX23" fmla="*/ 77448 w 381000"/>
                  <a:gd name="connsiteY23" fmla="*/ 257796 h 514350"/>
                  <a:gd name="connsiteX24" fmla="*/ 77448 w 381000"/>
                  <a:gd name="connsiteY24" fmla="*/ 276846 h 514350"/>
                  <a:gd name="connsiteX25" fmla="*/ 306048 w 381000"/>
                  <a:gd name="connsiteY25" fmla="*/ 276846 h 514350"/>
                  <a:gd name="connsiteX26" fmla="*/ 306048 w 381000"/>
                  <a:gd name="connsiteY26" fmla="*/ 257796 h 514350"/>
                  <a:gd name="connsiteX27" fmla="*/ 306048 w 381000"/>
                  <a:gd name="connsiteY27" fmla="*/ 181596 h 514350"/>
                  <a:gd name="connsiteX28" fmla="*/ 77448 w 381000"/>
                  <a:gd name="connsiteY28" fmla="*/ 181596 h 514350"/>
                  <a:gd name="connsiteX29" fmla="*/ 77448 w 381000"/>
                  <a:gd name="connsiteY29" fmla="*/ 200646 h 514350"/>
                  <a:gd name="connsiteX30" fmla="*/ 306048 w 381000"/>
                  <a:gd name="connsiteY30" fmla="*/ 200646 h 514350"/>
                  <a:gd name="connsiteX31" fmla="*/ 306048 w 381000"/>
                  <a:gd name="connsiteY31" fmla="*/ 181596 h 514350"/>
                  <a:gd name="connsiteX32" fmla="*/ 248898 w 381000"/>
                  <a:gd name="connsiteY32" fmla="*/ 621 h 514350"/>
                  <a:gd name="connsiteX33" fmla="*/ 277473 w 381000"/>
                  <a:gd name="connsiteY33" fmla="*/ 29196 h 514350"/>
                  <a:gd name="connsiteX34" fmla="*/ 277473 w 381000"/>
                  <a:gd name="connsiteY34" fmla="*/ 48246 h 514350"/>
                  <a:gd name="connsiteX35" fmla="*/ 248898 w 381000"/>
                  <a:gd name="connsiteY35" fmla="*/ 76821 h 514350"/>
                  <a:gd name="connsiteX36" fmla="*/ 134598 w 381000"/>
                  <a:gd name="connsiteY36" fmla="*/ 76821 h 514350"/>
                  <a:gd name="connsiteX37" fmla="*/ 106023 w 381000"/>
                  <a:gd name="connsiteY37" fmla="*/ 48246 h 514350"/>
                  <a:gd name="connsiteX38" fmla="*/ 106023 w 381000"/>
                  <a:gd name="connsiteY38" fmla="*/ 29196 h 514350"/>
                  <a:gd name="connsiteX39" fmla="*/ 134598 w 381000"/>
                  <a:gd name="connsiteY39" fmla="*/ 621 h 514350"/>
                  <a:gd name="connsiteX40" fmla="*/ 248898 w 381000"/>
                  <a:gd name="connsiteY40" fmla="*/ 621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81000" h="514350">
                    <a:moveTo>
                      <a:pt x="86973" y="38721"/>
                    </a:moveTo>
                    <a:lnTo>
                      <a:pt x="86973" y="57771"/>
                    </a:lnTo>
                    <a:cubicBezTo>
                      <a:pt x="86973" y="77774"/>
                      <a:pt x="103166" y="94919"/>
                      <a:pt x="123168" y="95871"/>
                    </a:cubicBezTo>
                    <a:lnTo>
                      <a:pt x="125073" y="95871"/>
                    </a:lnTo>
                    <a:lnTo>
                      <a:pt x="258423" y="95871"/>
                    </a:lnTo>
                    <a:cubicBezTo>
                      <a:pt x="278426" y="95871"/>
                      <a:pt x="295570" y="79679"/>
                      <a:pt x="296523" y="59676"/>
                    </a:cubicBezTo>
                    <a:lnTo>
                      <a:pt x="296523" y="57771"/>
                    </a:lnTo>
                    <a:lnTo>
                      <a:pt x="296523" y="38721"/>
                    </a:lnTo>
                    <a:lnTo>
                      <a:pt x="353673" y="38721"/>
                    </a:lnTo>
                    <a:cubicBezTo>
                      <a:pt x="369866" y="38721"/>
                      <a:pt x="382248" y="51104"/>
                      <a:pt x="382248" y="67296"/>
                    </a:cubicBezTo>
                    <a:lnTo>
                      <a:pt x="382248" y="486396"/>
                    </a:lnTo>
                    <a:cubicBezTo>
                      <a:pt x="382248" y="502589"/>
                      <a:pt x="369866" y="514971"/>
                      <a:pt x="353673" y="514971"/>
                    </a:cubicBezTo>
                    <a:lnTo>
                      <a:pt x="29823" y="514971"/>
                    </a:lnTo>
                    <a:cubicBezTo>
                      <a:pt x="13630" y="514971"/>
                      <a:pt x="1248" y="502589"/>
                      <a:pt x="1248" y="486396"/>
                    </a:cubicBezTo>
                    <a:lnTo>
                      <a:pt x="1248" y="67296"/>
                    </a:lnTo>
                    <a:cubicBezTo>
                      <a:pt x="1248" y="51104"/>
                      <a:pt x="13630" y="38721"/>
                      <a:pt x="29823" y="38721"/>
                    </a:cubicBezTo>
                    <a:lnTo>
                      <a:pt x="86973" y="38721"/>
                    </a:lnTo>
                    <a:close/>
                    <a:moveTo>
                      <a:pt x="191748" y="333996"/>
                    </a:moveTo>
                    <a:lnTo>
                      <a:pt x="77448" y="333996"/>
                    </a:lnTo>
                    <a:lnTo>
                      <a:pt x="77448" y="353046"/>
                    </a:lnTo>
                    <a:lnTo>
                      <a:pt x="191748" y="353046"/>
                    </a:lnTo>
                    <a:lnTo>
                      <a:pt x="191748" y="333996"/>
                    </a:lnTo>
                    <a:close/>
                    <a:moveTo>
                      <a:pt x="306048" y="257796"/>
                    </a:moveTo>
                    <a:lnTo>
                      <a:pt x="77448" y="257796"/>
                    </a:lnTo>
                    <a:lnTo>
                      <a:pt x="77448" y="276846"/>
                    </a:lnTo>
                    <a:lnTo>
                      <a:pt x="306048" y="276846"/>
                    </a:lnTo>
                    <a:lnTo>
                      <a:pt x="306048" y="257796"/>
                    </a:lnTo>
                    <a:close/>
                    <a:moveTo>
                      <a:pt x="306048" y="181596"/>
                    </a:moveTo>
                    <a:lnTo>
                      <a:pt x="77448" y="181596"/>
                    </a:lnTo>
                    <a:lnTo>
                      <a:pt x="77448" y="200646"/>
                    </a:lnTo>
                    <a:lnTo>
                      <a:pt x="306048" y="200646"/>
                    </a:lnTo>
                    <a:lnTo>
                      <a:pt x="306048" y="181596"/>
                    </a:lnTo>
                    <a:close/>
                    <a:moveTo>
                      <a:pt x="248898" y="621"/>
                    </a:moveTo>
                    <a:cubicBezTo>
                      <a:pt x="265091" y="621"/>
                      <a:pt x="277473" y="13004"/>
                      <a:pt x="277473" y="29196"/>
                    </a:cubicBezTo>
                    <a:lnTo>
                      <a:pt x="277473" y="48246"/>
                    </a:lnTo>
                    <a:cubicBezTo>
                      <a:pt x="277473" y="64439"/>
                      <a:pt x="265091" y="76821"/>
                      <a:pt x="248898" y="76821"/>
                    </a:cubicBezTo>
                    <a:lnTo>
                      <a:pt x="134598" y="76821"/>
                    </a:lnTo>
                    <a:cubicBezTo>
                      <a:pt x="118405" y="76821"/>
                      <a:pt x="106023" y="64439"/>
                      <a:pt x="106023" y="48246"/>
                    </a:cubicBezTo>
                    <a:lnTo>
                      <a:pt x="106023" y="29196"/>
                    </a:lnTo>
                    <a:cubicBezTo>
                      <a:pt x="106023" y="13004"/>
                      <a:pt x="118405" y="621"/>
                      <a:pt x="134598" y="621"/>
                    </a:cubicBezTo>
                    <a:lnTo>
                      <a:pt x="248898" y="621"/>
                    </a:lnTo>
                    <a:close/>
                  </a:path>
                </a:pathLst>
              </a:custGeom>
              <a:gradFill flip="none" rotWithShape="1">
                <a:gsLst>
                  <a:gs pos="0">
                    <a:schemeClr val="accent1">
                      <a:alpha val="59000"/>
                    </a:schemeClr>
                  </a:gs>
                  <a:gs pos="100000">
                    <a:schemeClr val="accent1">
                      <a:lumMod val="60000"/>
                      <a:lumOff val="40000"/>
                      <a:alpha val="0"/>
                    </a:schemeClr>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119" name="Bullet5"/>
              <p:cNvSpPr txBox="1"/>
              <p:nvPr/>
            </p:nvSpPr>
            <p:spPr>
              <a:xfrm>
                <a:off x="746990" y="4726147"/>
                <a:ext cx="2875536" cy="965817"/>
              </a:xfrm>
              <a:prstGeom prst="rect">
                <a:avLst/>
              </a:prstGeom>
              <a:noFill/>
              <a:ln>
                <a:noFill/>
              </a:ln>
            </p:spPr>
            <p:txBody>
              <a:bodyPr wrap="square" lIns="91440" tIns="45720" rIns="91440" bIns="45720" anchor="t" anchorCtr="0">
                <a:normAutofit/>
              </a:bodyPr>
              <a:lstStyle/>
              <a:p>
                <a:pPr marL="0" marR="0" lvl="0" indent="0" defTabSz="913765" rtl="0" eaLnBrk="1" fontAlgn="auto" latinLnBrk="0" hangingPunct="1">
                  <a:spcBef>
                    <a:spcPts val="0"/>
                  </a:spcBef>
                  <a:spcAft>
                    <a:spcPts val="0"/>
                  </a:spcAft>
                  <a:buClrTx/>
                  <a:buSzPct val="25000"/>
                  <a:buFontTx/>
                  <a:buNone/>
                  <a:defRPr/>
                </a:pPr>
                <a:r>
                  <a:rPr kumimoji="0" lang="zh-CN" altLang="en-US" sz="1400" b="1"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Arial" panose="020B0604020202020204" pitchFamily="34" charset="0"/>
                  </a:rPr>
                  <a:t>资产管理</a:t>
                </a:r>
                <a:endParaRPr kumimoji="0" lang="de-DE"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Arial" panose="020B0604020202020204" pitchFamily="34" charset="0"/>
                </a:endParaRPr>
              </a:p>
            </p:txBody>
          </p:sp>
        </p:grpSp>
        <p:grpSp>
          <p:nvGrpSpPr>
            <p:cNvPr id="38" name="组合 37"/>
            <p:cNvGrpSpPr/>
            <p:nvPr/>
          </p:nvGrpSpPr>
          <p:grpSpPr>
            <a:xfrm>
              <a:off x="7980588" y="2811923"/>
              <a:ext cx="2861768" cy="1873862"/>
              <a:chOff x="3430158" y="4142883"/>
              <a:chExt cx="3021597" cy="1978517"/>
            </a:xfrm>
          </p:grpSpPr>
          <p:sp>
            <p:nvSpPr>
              <p:cNvPr id="112" name="Number6"/>
              <p:cNvSpPr/>
              <p:nvPr/>
            </p:nvSpPr>
            <p:spPr>
              <a:xfrm>
                <a:off x="3521047" y="4142883"/>
                <a:ext cx="537579" cy="537579"/>
              </a:xfrm>
              <a:prstGeom prst="ellipse">
                <a:avLst/>
              </a:prstGeom>
              <a:gradFill flip="none" rotWithShape="1">
                <a:gsLst>
                  <a:gs pos="0">
                    <a:schemeClr val="accent2">
                      <a:lumMod val="60000"/>
                      <a:lumOff val="40000"/>
                    </a:schemeClr>
                  </a:gs>
                  <a:gs pos="56000">
                    <a:schemeClr val="accent2"/>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normAutofit lnSpcReduction="10000"/>
              </a:bodyPr>
              <a:lstStyle/>
              <a:p>
                <a:pPr algn="ctr"/>
                <a:r>
                  <a:rPr lang="en-US" altLang="zh-CN" b="1" dirty="0">
                    <a:solidFill>
                      <a:srgbClr val="FFFFFF"/>
                    </a:solidFill>
                    <a:latin typeface="微软雅黑" panose="020B0503020204020204" charset="-122"/>
                    <a:ea typeface="微软雅黑" panose="020B0503020204020204" charset="-122"/>
                  </a:rPr>
                  <a:t>06</a:t>
                </a:r>
                <a:endParaRPr lang="zh-CN" altLang="en-US" b="1" dirty="0">
                  <a:solidFill>
                    <a:srgbClr val="FFFFFF"/>
                  </a:solidFill>
                  <a:latin typeface="微软雅黑" panose="020B0503020204020204" charset="-122"/>
                  <a:ea typeface="微软雅黑" panose="020B0503020204020204" charset="-122"/>
                </a:endParaRPr>
              </a:p>
            </p:txBody>
          </p:sp>
          <p:sp>
            <p:nvSpPr>
              <p:cNvPr id="113" name="ComponentBackground6"/>
              <p:cNvSpPr/>
              <p:nvPr/>
            </p:nvSpPr>
            <p:spPr>
              <a:xfrm>
                <a:off x="3430158" y="4623444"/>
                <a:ext cx="3021597" cy="1497956"/>
              </a:xfrm>
              <a:prstGeom prst="roundRect">
                <a:avLst>
                  <a:gd name="adj" fmla="val 12433"/>
                </a:avLst>
              </a:prstGeom>
              <a:solidFill>
                <a:srgbClr val="FFFFFF"/>
              </a:solidFill>
              <a:ln w="6350">
                <a:gradFill>
                  <a:gsLst>
                    <a:gs pos="0">
                      <a:srgbClr val="FFFFFF"/>
                    </a:gs>
                    <a:gs pos="100000">
                      <a:schemeClr val="accent2">
                        <a:lumMod val="40000"/>
                        <a:lumOff val="60000"/>
                      </a:schemeClr>
                    </a:gs>
                  </a:gsLst>
                  <a:lin ang="5400000" scaled="1"/>
                </a:gradFill>
              </a:ln>
              <a:effectLst>
                <a:outerShdw blurRad="190500" sx="102000" sy="102000" algn="ctr" rotWithShape="0">
                  <a:schemeClr val="accent2">
                    <a:alpha val="1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14" name="Icon6"/>
              <p:cNvSpPr/>
              <p:nvPr/>
            </p:nvSpPr>
            <p:spPr>
              <a:xfrm>
                <a:off x="5911900" y="5760776"/>
                <a:ext cx="240066" cy="262182"/>
              </a:xfrm>
              <a:custGeom>
                <a:avLst/>
                <a:gdLst>
                  <a:gd name="connsiteX0" fmla="*/ 248770 w 495300"/>
                  <a:gd name="connsiteY0" fmla="*/ 621 h 542925"/>
                  <a:gd name="connsiteX1" fmla="*/ 496420 w 495300"/>
                  <a:gd name="connsiteY1" fmla="*/ 248271 h 542925"/>
                  <a:gd name="connsiteX2" fmla="*/ 324017 w 495300"/>
                  <a:gd name="connsiteY2" fmla="*/ 484491 h 542925"/>
                  <a:gd name="connsiteX3" fmla="*/ 346877 w 495300"/>
                  <a:gd name="connsiteY3" fmla="*/ 524496 h 542925"/>
                  <a:gd name="connsiteX4" fmla="*/ 420220 w 495300"/>
                  <a:gd name="connsiteY4" fmla="*/ 524496 h 542925"/>
                  <a:gd name="connsiteX5" fmla="*/ 420220 w 495300"/>
                  <a:gd name="connsiteY5" fmla="*/ 543546 h 542925"/>
                  <a:gd name="connsiteX6" fmla="*/ 77320 w 495300"/>
                  <a:gd name="connsiteY6" fmla="*/ 543546 h 542925"/>
                  <a:gd name="connsiteX7" fmla="*/ 77320 w 495300"/>
                  <a:gd name="connsiteY7" fmla="*/ 524496 h 542925"/>
                  <a:gd name="connsiteX8" fmla="*/ 150663 w 495300"/>
                  <a:gd name="connsiteY8" fmla="*/ 524496 h 542925"/>
                  <a:gd name="connsiteX9" fmla="*/ 173523 w 495300"/>
                  <a:gd name="connsiteY9" fmla="*/ 484491 h 542925"/>
                  <a:gd name="connsiteX10" fmla="*/ 1120 w 495300"/>
                  <a:gd name="connsiteY10" fmla="*/ 248271 h 542925"/>
                  <a:gd name="connsiteX11" fmla="*/ 248770 w 495300"/>
                  <a:gd name="connsiteY11" fmla="*/ 621 h 542925"/>
                  <a:gd name="connsiteX12" fmla="*/ 192573 w 495300"/>
                  <a:gd name="connsiteY12" fmla="*/ 489254 h 542925"/>
                  <a:gd name="connsiteX13" fmla="*/ 172570 w 495300"/>
                  <a:gd name="connsiteY13" fmla="*/ 524496 h 542925"/>
                  <a:gd name="connsiteX14" fmla="*/ 324970 w 495300"/>
                  <a:gd name="connsiteY14" fmla="*/ 524496 h 542925"/>
                  <a:gd name="connsiteX15" fmla="*/ 304967 w 495300"/>
                  <a:gd name="connsiteY15" fmla="*/ 489254 h 542925"/>
                  <a:gd name="connsiteX16" fmla="*/ 248770 w 495300"/>
                  <a:gd name="connsiteY16" fmla="*/ 495921 h 542925"/>
                  <a:gd name="connsiteX17" fmla="*/ 192573 w 495300"/>
                  <a:gd name="connsiteY17" fmla="*/ 489254 h 542925"/>
                  <a:gd name="connsiteX18" fmla="*/ 248770 w 495300"/>
                  <a:gd name="connsiteY18" fmla="*/ 143496 h 542925"/>
                  <a:gd name="connsiteX19" fmla="*/ 143995 w 495300"/>
                  <a:gd name="connsiteY19" fmla="*/ 248271 h 542925"/>
                  <a:gd name="connsiteX20" fmla="*/ 248770 w 495300"/>
                  <a:gd name="connsiteY20" fmla="*/ 353046 h 542925"/>
                  <a:gd name="connsiteX21" fmla="*/ 353545 w 495300"/>
                  <a:gd name="connsiteY21" fmla="*/ 248271 h 542925"/>
                  <a:gd name="connsiteX22" fmla="*/ 248770 w 495300"/>
                  <a:gd name="connsiteY22" fmla="*/ 143496 h 542925"/>
                  <a:gd name="connsiteX23" fmla="*/ 367833 w 495300"/>
                  <a:gd name="connsiteY23" fmla="*/ 114921 h 542925"/>
                  <a:gd name="connsiteX24" fmla="*/ 353545 w 495300"/>
                  <a:gd name="connsiteY24" fmla="*/ 129209 h 542925"/>
                  <a:gd name="connsiteX25" fmla="*/ 367833 w 495300"/>
                  <a:gd name="connsiteY25" fmla="*/ 143496 h 542925"/>
                  <a:gd name="connsiteX26" fmla="*/ 382120 w 495300"/>
                  <a:gd name="connsiteY26" fmla="*/ 129209 h 542925"/>
                  <a:gd name="connsiteX27" fmla="*/ 367833 w 495300"/>
                  <a:gd name="connsiteY27" fmla="*/ 114921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5300" h="542925">
                    <a:moveTo>
                      <a:pt x="248770" y="621"/>
                    </a:moveTo>
                    <a:cubicBezTo>
                      <a:pt x="385930" y="621"/>
                      <a:pt x="496420" y="111111"/>
                      <a:pt x="496420" y="248271"/>
                    </a:cubicBezTo>
                    <a:cubicBezTo>
                      <a:pt x="496420" y="358761"/>
                      <a:pt x="424030" y="452106"/>
                      <a:pt x="324017" y="484491"/>
                    </a:cubicBezTo>
                    <a:lnTo>
                      <a:pt x="346877" y="524496"/>
                    </a:lnTo>
                    <a:lnTo>
                      <a:pt x="420220" y="524496"/>
                    </a:lnTo>
                    <a:lnTo>
                      <a:pt x="420220" y="543546"/>
                    </a:lnTo>
                    <a:lnTo>
                      <a:pt x="77320" y="543546"/>
                    </a:lnTo>
                    <a:lnTo>
                      <a:pt x="77320" y="524496"/>
                    </a:lnTo>
                    <a:lnTo>
                      <a:pt x="150663" y="524496"/>
                    </a:lnTo>
                    <a:lnTo>
                      <a:pt x="173523" y="484491"/>
                    </a:lnTo>
                    <a:cubicBezTo>
                      <a:pt x="73510" y="453059"/>
                      <a:pt x="1120" y="358761"/>
                      <a:pt x="1120" y="248271"/>
                    </a:cubicBezTo>
                    <a:cubicBezTo>
                      <a:pt x="1120" y="111111"/>
                      <a:pt x="111610" y="621"/>
                      <a:pt x="248770" y="621"/>
                    </a:cubicBezTo>
                    <a:close/>
                    <a:moveTo>
                      <a:pt x="192573" y="489254"/>
                    </a:moveTo>
                    <a:lnTo>
                      <a:pt x="172570" y="524496"/>
                    </a:lnTo>
                    <a:lnTo>
                      <a:pt x="324970" y="524496"/>
                    </a:lnTo>
                    <a:lnTo>
                      <a:pt x="304967" y="489254"/>
                    </a:lnTo>
                    <a:cubicBezTo>
                      <a:pt x="286870" y="493064"/>
                      <a:pt x="267820" y="495921"/>
                      <a:pt x="248770" y="495921"/>
                    </a:cubicBezTo>
                    <a:cubicBezTo>
                      <a:pt x="229720" y="495921"/>
                      <a:pt x="210670" y="493064"/>
                      <a:pt x="192573" y="489254"/>
                    </a:cubicBezTo>
                    <a:close/>
                    <a:moveTo>
                      <a:pt x="248770" y="143496"/>
                    </a:moveTo>
                    <a:cubicBezTo>
                      <a:pt x="190667" y="143496"/>
                      <a:pt x="143995" y="190169"/>
                      <a:pt x="143995" y="248271"/>
                    </a:cubicBezTo>
                    <a:cubicBezTo>
                      <a:pt x="143995" y="306374"/>
                      <a:pt x="190667" y="353046"/>
                      <a:pt x="248770" y="353046"/>
                    </a:cubicBezTo>
                    <a:cubicBezTo>
                      <a:pt x="306873" y="353046"/>
                      <a:pt x="353545" y="306374"/>
                      <a:pt x="353545" y="248271"/>
                    </a:cubicBezTo>
                    <a:cubicBezTo>
                      <a:pt x="353545" y="190169"/>
                      <a:pt x="306873" y="143496"/>
                      <a:pt x="248770" y="143496"/>
                    </a:cubicBezTo>
                    <a:close/>
                    <a:moveTo>
                      <a:pt x="367833" y="114921"/>
                    </a:moveTo>
                    <a:cubicBezTo>
                      <a:pt x="360213" y="114921"/>
                      <a:pt x="353545" y="121589"/>
                      <a:pt x="353545" y="129209"/>
                    </a:cubicBezTo>
                    <a:cubicBezTo>
                      <a:pt x="353545" y="136829"/>
                      <a:pt x="360213" y="143496"/>
                      <a:pt x="367833" y="143496"/>
                    </a:cubicBezTo>
                    <a:cubicBezTo>
                      <a:pt x="375452" y="143496"/>
                      <a:pt x="382120" y="136829"/>
                      <a:pt x="382120" y="129209"/>
                    </a:cubicBezTo>
                    <a:cubicBezTo>
                      <a:pt x="382120" y="121589"/>
                      <a:pt x="375452" y="114921"/>
                      <a:pt x="367833" y="114921"/>
                    </a:cubicBezTo>
                    <a:close/>
                  </a:path>
                </a:pathLst>
              </a:custGeom>
              <a:gradFill flip="none" rotWithShape="1">
                <a:gsLst>
                  <a:gs pos="0">
                    <a:schemeClr val="accent2">
                      <a:lumMod val="60000"/>
                      <a:lumOff val="40000"/>
                      <a:alpha val="18000"/>
                    </a:schemeClr>
                  </a:gs>
                  <a:gs pos="100000">
                    <a:schemeClr val="accent2">
                      <a:alpha val="82000"/>
                    </a:scheme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115" name="Bullet6"/>
              <p:cNvSpPr txBox="1"/>
              <p:nvPr/>
            </p:nvSpPr>
            <p:spPr>
              <a:xfrm>
                <a:off x="3501995" y="4726147"/>
                <a:ext cx="2875536" cy="965817"/>
              </a:xfrm>
              <a:prstGeom prst="rect">
                <a:avLst/>
              </a:prstGeom>
              <a:noFill/>
              <a:ln>
                <a:noFill/>
              </a:ln>
            </p:spPr>
            <p:txBody>
              <a:bodyPr wrap="square" lIns="91440" tIns="45720" rIns="91440" bIns="45720" anchor="t" anchorCtr="0">
                <a:normAutofit/>
              </a:bodyPr>
              <a:lstStyle/>
              <a:p>
                <a:pPr marL="0" marR="0" lvl="0" indent="0" defTabSz="913765" rtl="0" eaLnBrk="1" fontAlgn="auto" latinLnBrk="0" hangingPunct="1">
                  <a:spcBef>
                    <a:spcPts val="0"/>
                  </a:spcBef>
                  <a:spcAft>
                    <a:spcPts val="0"/>
                  </a:spcAft>
                  <a:buClrTx/>
                  <a:buSzPct val="25000"/>
                  <a:buFontTx/>
                  <a:buNone/>
                  <a:defRPr/>
                </a:pPr>
                <a:r>
                  <a:rPr kumimoji="0" lang="zh-CN" altLang="en-US" sz="1400" b="1"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Arial" panose="020B0604020202020204" pitchFamily="34" charset="0"/>
                  </a:rPr>
                  <a:t>人力资源</a:t>
                </a:r>
                <a:endParaRPr kumimoji="0" lang="de-DE"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Arial" panose="020B0604020202020204" pitchFamily="34" charset="0"/>
                </a:endParaRPr>
              </a:p>
            </p:txBody>
          </p:sp>
        </p:grpSp>
        <p:sp>
          <p:nvSpPr>
            <p:cNvPr id="40" name="文本框 39"/>
            <p:cNvSpPr txBox="1"/>
            <p:nvPr/>
          </p:nvSpPr>
          <p:spPr>
            <a:xfrm>
              <a:off x="998479" y="1627199"/>
              <a:ext cx="2691017" cy="757643"/>
            </a:xfrm>
            <a:prstGeom prst="rect">
              <a:avLst/>
            </a:prstGeom>
            <a:noFill/>
          </p:spPr>
          <p:txBody>
            <a:bodyPr wrap="square">
              <a:spAutoFit/>
            </a:bodyPr>
            <a:lstStyle>
              <a:defPPr>
                <a:defRPr lang="zh-CN"/>
              </a:defPPr>
              <a:lvl1pPr>
                <a:lnSpc>
                  <a:spcPct val="150000"/>
                </a:lnSpc>
                <a:defRPr sz="1000">
                  <a:latin typeface="微软雅黑" panose="020B0503020204020204" charset="-122"/>
                  <a:ea typeface="微软雅黑" panose="020B0503020204020204" charset="-122"/>
                </a:defRPr>
              </a:lvl1pPr>
            </a:lstStyle>
            <a:p>
              <a:r>
                <a:rPr lang="zh-CN" altLang="en-US"/>
                <a:t>通过数据分析，企业可以更好地理解客户需求和行为，提高客户满意度，增加客户忠诚度，以及发现新的销售机会</a:t>
              </a:r>
              <a:endParaRPr lang="zh-CN" altLang="en-US"/>
            </a:p>
          </p:txBody>
        </p:sp>
        <p:sp>
          <p:nvSpPr>
            <p:cNvPr id="42" name="文本框 41"/>
            <p:cNvSpPr txBox="1"/>
            <p:nvPr/>
          </p:nvSpPr>
          <p:spPr>
            <a:xfrm>
              <a:off x="4523754" y="1627198"/>
              <a:ext cx="2794174" cy="757643"/>
            </a:xfrm>
            <a:prstGeom prst="rect">
              <a:avLst/>
            </a:prstGeom>
            <a:noFill/>
          </p:spPr>
          <p:txBody>
            <a:bodyPr wrap="square">
              <a:spAutoFit/>
            </a:bodyPr>
            <a:lstStyle>
              <a:defPPr>
                <a:defRPr lang="zh-CN"/>
              </a:defPPr>
              <a:lvl1pPr>
                <a:lnSpc>
                  <a:spcPct val="150000"/>
                </a:lnSpc>
                <a:defRPr sz="1000">
                  <a:latin typeface="微软雅黑" panose="020B0503020204020204" charset="-122"/>
                  <a:ea typeface="微软雅黑" panose="020B0503020204020204" charset="-122"/>
                </a:defRPr>
              </a:lvl1pPr>
            </a:lstStyle>
            <a:p>
              <a:r>
                <a:rPr lang="zh-CN" altLang="en-US"/>
                <a:t>数据分析可以帮助组织监控合同的履行情况，识别潜在的风险和问题，优化合同条款和条件，以及评估合同的经济效果</a:t>
              </a:r>
              <a:endParaRPr lang="zh-CN" altLang="en-US"/>
            </a:p>
          </p:txBody>
        </p:sp>
        <p:sp>
          <p:nvSpPr>
            <p:cNvPr id="44" name="文本框 43"/>
            <p:cNvSpPr txBox="1"/>
            <p:nvPr/>
          </p:nvSpPr>
          <p:spPr>
            <a:xfrm>
              <a:off x="8057727" y="1627198"/>
              <a:ext cx="2558516" cy="757643"/>
            </a:xfrm>
            <a:prstGeom prst="rect">
              <a:avLst/>
            </a:prstGeom>
            <a:noFill/>
          </p:spPr>
          <p:txBody>
            <a:bodyPr wrap="square">
              <a:spAutoFit/>
            </a:bodyPr>
            <a:lstStyle>
              <a:defPPr>
                <a:defRPr lang="zh-CN"/>
              </a:defPPr>
              <a:lvl1pPr>
                <a:lnSpc>
                  <a:spcPct val="150000"/>
                </a:lnSpc>
                <a:defRPr sz="1200">
                  <a:latin typeface="微软雅黑" panose="020B0503020204020204" charset="-122"/>
                  <a:ea typeface="微软雅黑" panose="020B0503020204020204" charset="-122"/>
                </a:defRPr>
              </a:lvl1pPr>
            </a:lstStyle>
            <a:p>
              <a:r>
                <a:rPr lang="zh-CN" altLang="en-US" sz="1000"/>
                <a:t>数据分析有助于优化采购流程，降低成本，提高供应链效率，以及对供应商进行综合评估</a:t>
              </a:r>
              <a:endParaRPr lang="zh-CN" altLang="en-US" sz="1000"/>
            </a:p>
          </p:txBody>
        </p:sp>
        <p:sp>
          <p:nvSpPr>
            <p:cNvPr id="45" name="文本框 44"/>
            <p:cNvSpPr txBox="1"/>
            <p:nvPr/>
          </p:nvSpPr>
          <p:spPr>
            <a:xfrm>
              <a:off x="984910" y="3730151"/>
              <a:ext cx="2659619" cy="757643"/>
            </a:xfrm>
            <a:prstGeom prst="rect">
              <a:avLst/>
            </a:prstGeom>
            <a:noFill/>
          </p:spPr>
          <p:txBody>
            <a:bodyPr wrap="square">
              <a:spAutoFit/>
            </a:bodyPr>
            <a:lstStyle>
              <a:defPPr>
                <a:defRPr lang="zh-CN"/>
              </a:defPPr>
              <a:lvl1pPr>
                <a:lnSpc>
                  <a:spcPct val="150000"/>
                </a:lnSpc>
                <a:defRPr sz="1000">
                  <a:latin typeface="微软雅黑" panose="020B0503020204020204" charset="-122"/>
                  <a:ea typeface="微软雅黑" panose="020B0503020204020204" charset="-122"/>
                </a:defRPr>
              </a:lvl1pPr>
            </a:lstStyle>
            <a:p>
              <a:r>
                <a:rPr lang="zh-CN" altLang="en-US"/>
                <a:t>数据分析可以帮助企业监控预算执行情况，识别成本超支的领域，优化资源分配，以及提高财务透明度</a:t>
              </a:r>
              <a:endParaRPr lang="zh-CN" altLang="en-US"/>
            </a:p>
          </p:txBody>
        </p:sp>
        <p:sp>
          <p:nvSpPr>
            <p:cNvPr id="46" name="文本框 45"/>
            <p:cNvSpPr txBox="1"/>
            <p:nvPr/>
          </p:nvSpPr>
          <p:spPr>
            <a:xfrm>
              <a:off x="4472359" y="3730151"/>
              <a:ext cx="2774828" cy="757643"/>
            </a:xfrm>
            <a:prstGeom prst="rect">
              <a:avLst/>
            </a:prstGeom>
            <a:noFill/>
          </p:spPr>
          <p:txBody>
            <a:bodyPr wrap="square">
              <a:spAutoFit/>
            </a:bodyPr>
            <a:lstStyle>
              <a:defPPr>
                <a:defRPr lang="zh-CN"/>
              </a:defPPr>
              <a:lvl1pPr>
                <a:lnSpc>
                  <a:spcPct val="150000"/>
                </a:lnSpc>
                <a:defRPr sz="1000">
                  <a:latin typeface="微软雅黑" panose="020B0503020204020204" charset="-122"/>
                  <a:ea typeface="微软雅黑" panose="020B0503020204020204" charset="-122"/>
                </a:defRPr>
              </a:lvl1pPr>
            </a:lstStyle>
            <a:p>
              <a:r>
                <a:rPr lang="zh-CN" altLang="en-US"/>
                <a:t>数据分析有助于提高资产的使用效率，预测资产的维护需求，评估资产的投资回报率，以及优化资产配置</a:t>
              </a:r>
              <a:endParaRPr lang="zh-CN" altLang="en-US"/>
            </a:p>
          </p:txBody>
        </p:sp>
        <p:sp>
          <p:nvSpPr>
            <p:cNvPr id="64" name="文本框 63"/>
            <p:cNvSpPr txBox="1"/>
            <p:nvPr/>
          </p:nvSpPr>
          <p:spPr>
            <a:xfrm>
              <a:off x="7980589" y="3730150"/>
              <a:ext cx="2810631" cy="757643"/>
            </a:xfrm>
            <a:prstGeom prst="rect">
              <a:avLst/>
            </a:prstGeom>
            <a:noFill/>
          </p:spPr>
          <p:txBody>
            <a:bodyPr wrap="square">
              <a:spAutoFit/>
            </a:bodyPr>
            <a:lstStyle>
              <a:defPPr>
                <a:defRPr lang="zh-CN"/>
              </a:defPPr>
              <a:lvl1pPr>
                <a:lnSpc>
                  <a:spcPct val="150000"/>
                </a:lnSpc>
                <a:defRPr sz="1000">
                  <a:latin typeface="微软雅黑" panose="020B0503020204020204" charset="-122"/>
                  <a:ea typeface="微软雅黑" panose="020B0503020204020204" charset="-122"/>
                </a:defRPr>
              </a:lvl1pPr>
            </a:lstStyle>
            <a:p>
              <a:r>
                <a:rPr lang="zh-CN" altLang="en-US"/>
                <a:t>数据分析可以帮助企业评估员工绩效，识别人才发展需求，优化招聘流程，以及制定有效的员工激励和培训计划</a:t>
              </a:r>
              <a:endParaRPr lang="zh-CN" altLang="en-US"/>
            </a:p>
          </p:txBody>
        </p:sp>
        <p:grpSp>
          <p:nvGrpSpPr>
            <p:cNvPr id="66" name="组合 65"/>
            <p:cNvGrpSpPr/>
            <p:nvPr/>
          </p:nvGrpSpPr>
          <p:grpSpPr>
            <a:xfrm>
              <a:off x="902898" y="4896878"/>
              <a:ext cx="2861768" cy="1873862"/>
              <a:chOff x="660399" y="1930419"/>
              <a:chExt cx="3021597" cy="1978517"/>
            </a:xfrm>
          </p:grpSpPr>
          <p:sp>
            <p:nvSpPr>
              <p:cNvPr id="108" name="Number1"/>
              <p:cNvSpPr/>
              <p:nvPr/>
            </p:nvSpPr>
            <p:spPr>
              <a:xfrm>
                <a:off x="751288" y="1930419"/>
                <a:ext cx="537579" cy="537579"/>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normAutofit lnSpcReduction="10000"/>
              </a:bodyPr>
              <a:lstStyle/>
              <a:p>
                <a:pPr algn="ctr"/>
                <a:r>
                  <a:rPr lang="en-US" altLang="zh-CN" b="1">
                    <a:solidFill>
                      <a:srgbClr val="FFFFFF"/>
                    </a:solidFill>
                    <a:effectLst>
                      <a:outerShdw blurRad="63500" sx="102000" sy="102000" algn="ctr" rotWithShape="0">
                        <a:schemeClr val="accent1">
                          <a:alpha val="40000"/>
                        </a:schemeClr>
                      </a:outerShdw>
                    </a:effectLst>
                    <a:latin typeface="微软雅黑" panose="020B0503020204020204" charset="-122"/>
                    <a:ea typeface="微软雅黑" panose="020B0503020204020204" charset="-122"/>
                  </a:rPr>
                  <a:t>07</a:t>
                </a:r>
                <a:endParaRPr lang="zh-CN" altLang="en-US" b="1" dirty="0">
                  <a:solidFill>
                    <a:srgbClr val="FFFFFF"/>
                  </a:solidFill>
                  <a:effectLst>
                    <a:outerShdw blurRad="63500" sx="102000" sy="102000" algn="ctr" rotWithShape="0">
                      <a:schemeClr val="accent1">
                        <a:alpha val="40000"/>
                      </a:schemeClr>
                    </a:outerShdw>
                  </a:effectLst>
                  <a:latin typeface="微软雅黑" panose="020B0503020204020204" charset="-122"/>
                  <a:ea typeface="微软雅黑" panose="020B0503020204020204" charset="-122"/>
                </a:endParaRPr>
              </a:p>
            </p:txBody>
          </p:sp>
          <p:sp>
            <p:nvSpPr>
              <p:cNvPr id="109" name="ComponentBackground1"/>
              <p:cNvSpPr/>
              <p:nvPr/>
            </p:nvSpPr>
            <p:spPr>
              <a:xfrm>
                <a:off x="660399" y="2410980"/>
                <a:ext cx="3021597" cy="1497956"/>
              </a:xfrm>
              <a:prstGeom prst="roundRect">
                <a:avLst>
                  <a:gd name="adj" fmla="val 12433"/>
                </a:avLst>
              </a:prstGeom>
              <a:solidFill>
                <a:srgbClr val="FFFFFF"/>
              </a:solidFill>
              <a:ln w="6350">
                <a:gradFill>
                  <a:gsLst>
                    <a:gs pos="0">
                      <a:srgbClr val="FFFFFF"/>
                    </a:gs>
                    <a:gs pos="100000">
                      <a:schemeClr val="accent1">
                        <a:lumMod val="40000"/>
                        <a:lumOff val="60000"/>
                      </a:schemeClr>
                    </a:gs>
                  </a:gsLst>
                  <a:lin ang="5400000" scaled="1"/>
                </a:gradFill>
              </a:ln>
              <a:effectLst>
                <a:outerShdw blurRad="190500" sx="102000" sy="102000" algn="ctr" rotWithShape="0">
                  <a:schemeClr val="accent1">
                    <a:alpha val="1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10" name="Icon1"/>
              <p:cNvSpPr/>
              <p:nvPr/>
            </p:nvSpPr>
            <p:spPr>
              <a:xfrm>
                <a:off x="3254176" y="3479501"/>
                <a:ext cx="261911" cy="330992"/>
              </a:xfrm>
              <a:custGeom>
                <a:avLst/>
                <a:gdLst>
                  <a:gd name="connsiteX0" fmla="*/ 284197 w 438150"/>
                  <a:gd name="connsiteY0" fmla="*/ 621 h 533400"/>
                  <a:gd name="connsiteX1" fmla="*/ 286102 w 438150"/>
                  <a:gd name="connsiteY1" fmla="*/ 621 h 533400"/>
                  <a:gd name="connsiteX2" fmla="*/ 286102 w 438150"/>
                  <a:gd name="connsiteY2" fmla="*/ 124446 h 533400"/>
                  <a:gd name="connsiteX3" fmla="*/ 286102 w 438150"/>
                  <a:gd name="connsiteY3" fmla="*/ 126351 h 533400"/>
                  <a:gd name="connsiteX4" fmla="*/ 314677 w 438150"/>
                  <a:gd name="connsiteY4" fmla="*/ 153021 h 533400"/>
                  <a:gd name="connsiteX5" fmla="*/ 314677 w 438150"/>
                  <a:gd name="connsiteY5" fmla="*/ 153021 h 533400"/>
                  <a:gd name="connsiteX6" fmla="*/ 438502 w 438150"/>
                  <a:gd name="connsiteY6" fmla="*/ 153021 h 533400"/>
                  <a:gd name="connsiteX7" fmla="*/ 438502 w 438150"/>
                  <a:gd name="connsiteY7" fmla="*/ 154926 h 533400"/>
                  <a:gd name="connsiteX8" fmla="*/ 438502 w 438150"/>
                  <a:gd name="connsiteY8" fmla="*/ 505446 h 533400"/>
                  <a:gd name="connsiteX9" fmla="*/ 409927 w 438150"/>
                  <a:gd name="connsiteY9" fmla="*/ 534021 h 533400"/>
                  <a:gd name="connsiteX10" fmla="*/ 28927 w 438150"/>
                  <a:gd name="connsiteY10" fmla="*/ 534021 h 533400"/>
                  <a:gd name="connsiteX11" fmla="*/ 352 w 438150"/>
                  <a:gd name="connsiteY11" fmla="*/ 505446 h 533400"/>
                  <a:gd name="connsiteX12" fmla="*/ 352 w 438150"/>
                  <a:gd name="connsiteY12" fmla="*/ 29196 h 533400"/>
                  <a:gd name="connsiteX13" fmla="*/ 28927 w 438150"/>
                  <a:gd name="connsiteY13" fmla="*/ 621 h 533400"/>
                  <a:gd name="connsiteX14" fmla="*/ 284197 w 438150"/>
                  <a:gd name="connsiteY14" fmla="*/ 621 h 533400"/>
                  <a:gd name="connsiteX15" fmla="*/ 248002 w 438150"/>
                  <a:gd name="connsiteY15" fmla="*/ 200646 h 533400"/>
                  <a:gd name="connsiteX16" fmla="*/ 152752 w 438150"/>
                  <a:gd name="connsiteY16" fmla="*/ 200646 h 533400"/>
                  <a:gd name="connsiteX17" fmla="*/ 152752 w 438150"/>
                  <a:gd name="connsiteY17" fmla="*/ 410196 h 533400"/>
                  <a:gd name="connsiteX18" fmla="*/ 171802 w 438150"/>
                  <a:gd name="connsiteY18" fmla="*/ 410196 h 533400"/>
                  <a:gd name="connsiteX19" fmla="*/ 171802 w 438150"/>
                  <a:gd name="connsiteY19" fmla="*/ 314946 h 533400"/>
                  <a:gd name="connsiteX20" fmla="*/ 248002 w 438150"/>
                  <a:gd name="connsiteY20" fmla="*/ 314946 h 533400"/>
                  <a:gd name="connsiteX21" fmla="*/ 249907 w 438150"/>
                  <a:gd name="connsiteY21" fmla="*/ 314946 h 533400"/>
                  <a:gd name="connsiteX22" fmla="*/ 305152 w 438150"/>
                  <a:gd name="connsiteY22" fmla="*/ 257796 h 533400"/>
                  <a:gd name="connsiteX23" fmla="*/ 248002 w 438150"/>
                  <a:gd name="connsiteY23" fmla="*/ 200646 h 533400"/>
                  <a:gd name="connsiteX24" fmla="*/ 248002 w 438150"/>
                  <a:gd name="connsiteY24" fmla="*/ 200646 h 533400"/>
                  <a:gd name="connsiteX25" fmla="*/ 248002 w 438150"/>
                  <a:gd name="connsiteY25" fmla="*/ 219696 h 533400"/>
                  <a:gd name="connsiteX26" fmla="*/ 286102 w 438150"/>
                  <a:gd name="connsiteY26" fmla="*/ 257796 h 533400"/>
                  <a:gd name="connsiteX27" fmla="*/ 248002 w 438150"/>
                  <a:gd name="connsiteY27" fmla="*/ 295896 h 533400"/>
                  <a:gd name="connsiteX28" fmla="*/ 248002 w 438150"/>
                  <a:gd name="connsiteY28" fmla="*/ 295896 h 533400"/>
                  <a:gd name="connsiteX29" fmla="*/ 171802 w 438150"/>
                  <a:gd name="connsiteY29" fmla="*/ 295896 h 533400"/>
                  <a:gd name="connsiteX30" fmla="*/ 171802 w 438150"/>
                  <a:gd name="connsiteY30" fmla="*/ 219696 h 533400"/>
                  <a:gd name="connsiteX31" fmla="*/ 248002 w 438150"/>
                  <a:gd name="connsiteY31" fmla="*/ 219696 h 533400"/>
                  <a:gd name="connsiteX32" fmla="*/ 428977 w 438150"/>
                  <a:gd name="connsiteY32" fmla="*/ 133971 h 533400"/>
                  <a:gd name="connsiteX33" fmla="*/ 314677 w 438150"/>
                  <a:gd name="connsiteY33" fmla="*/ 133971 h 533400"/>
                  <a:gd name="connsiteX34" fmla="*/ 313724 w 438150"/>
                  <a:gd name="connsiteY34" fmla="*/ 133971 h 533400"/>
                  <a:gd name="connsiteX35" fmla="*/ 305152 w 438150"/>
                  <a:gd name="connsiteY35" fmla="*/ 124446 h 533400"/>
                  <a:gd name="connsiteX36" fmla="*/ 305152 w 438150"/>
                  <a:gd name="connsiteY36" fmla="*/ 124446 h 533400"/>
                  <a:gd name="connsiteX37" fmla="*/ 305152 w 438150"/>
                  <a:gd name="connsiteY37" fmla="*/ 10146 h 533400"/>
                  <a:gd name="connsiteX38" fmla="*/ 428977 w 438150"/>
                  <a:gd name="connsiteY38" fmla="*/ 133971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38150" h="533400">
                    <a:moveTo>
                      <a:pt x="284197" y="621"/>
                    </a:moveTo>
                    <a:cubicBezTo>
                      <a:pt x="285149" y="621"/>
                      <a:pt x="286102" y="621"/>
                      <a:pt x="286102" y="621"/>
                    </a:cubicBezTo>
                    <a:lnTo>
                      <a:pt x="286102" y="124446"/>
                    </a:lnTo>
                    <a:lnTo>
                      <a:pt x="286102" y="126351"/>
                    </a:lnTo>
                    <a:cubicBezTo>
                      <a:pt x="287055" y="141591"/>
                      <a:pt x="299437" y="153021"/>
                      <a:pt x="314677" y="153021"/>
                    </a:cubicBezTo>
                    <a:lnTo>
                      <a:pt x="314677" y="153021"/>
                    </a:lnTo>
                    <a:lnTo>
                      <a:pt x="438502" y="153021"/>
                    </a:lnTo>
                    <a:cubicBezTo>
                      <a:pt x="438502" y="153974"/>
                      <a:pt x="438502" y="154926"/>
                      <a:pt x="438502" y="154926"/>
                    </a:cubicBezTo>
                    <a:lnTo>
                      <a:pt x="438502" y="505446"/>
                    </a:lnTo>
                    <a:cubicBezTo>
                      <a:pt x="438502" y="521639"/>
                      <a:pt x="426120" y="534021"/>
                      <a:pt x="409927" y="534021"/>
                    </a:cubicBezTo>
                    <a:lnTo>
                      <a:pt x="28927" y="534021"/>
                    </a:lnTo>
                    <a:cubicBezTo>
                      <a:pt x="12734" y="534021"/>
                      <a:pt x="352" y="521639"/>
                      <a:pt x="352" y="505446"/>
                    </a:cubicBezTo>
                    <a:lnTo>
                      <a:pt x="352" y="29196"/>
                    </a:lnTo>
                    <a:cubicBezTo>
                      <a:pt x="352" y="13004"/>
                      <a:pt x="12734" y="621"/>
                      <a:pt x="28927" y="621"/>
                    </a:cubicBezTo>
                    <a:lnTo>
                      <a:pt x="284197" y="621"/>
                    </a:lnTo>
                    <a:close/>
                    <a:moveTo>
                      <a:pt x="248002" y="200646"/>
                    </a:moveTo>
                    <a:lnTo>
                      <a:pt x="152752" y="200646"/>
                    </a:lnTo>
                    <a:lnTo>
                      <a:pt x="152752" y="410196"/>
                    </a:lnTo>
                    <a:lnTo>
                      <a:pt x="171802" y="410196"/>
                    </a:lnTo>
                    <a:lnTo>
                      <a:pt x="171802" y="314946"/>
                    </a:lnTo>
                    <a:lnTo>
                      <a:pt x="248002" y="314946"/>
                    </a:lnTo>
                    <a:lnTo>
                      <a:pt x="249907" y="314946"/>
                    </a:lnTo>
                    <a:cubicBezTo>
                      <a:pt x="280387" y="313994"/>
                      <a:pt x="305152" y="288276"/>
                      <a:pt x="305152" y="257796"/>
                    </a:cubicBezTo>
                    <a:cubicBezTo>
                      <a:pt x="305152" y="226364"/>
                      <a:pt x="279434" y="200646"/>
                      <a:pt x="248002" y="200646"/>
                    </a:cubicBezTo>
                    <a:lnTo>
                      <a:pt x="248002" y="200646"/>
                    </a:lnTo>
                    <a:close/>
                    <a:moveTo>
                      <a:pt x="248002" y="219696"/>
                    </a:moveTo>
                    <a:cubicBezTo>
                      <a:pt x="268957" y="219696"/>
                      <a:pt x="286102" y="236841"/>
                      <a:pt x="286102" y="257796"/>
                    </a:cubicBezTo>
                    <a:cubicBezTo>
                      <a:pt x="286102" y="278751"/>
                      <a:pt x="268957" y="295896"/>
                      <a:pt x="248002" y="295896"/>
                    </a:cubicBezTo>
                    <a:lnTo>
                      <a:pt x="248002" y="295896"/>
                    </a:lnTo>
                    <a:lnTo>
                      <a:pt x="171802" y="295896"/>
                    </a:lnTo>
                    <a:lnTo>
                      <a:pt x="171802" y="219696"/>
                    </a:lnTo>
                    <a:lnTo>
                      <a:pt x="248002" y="219696"/>
                    </a:lnTo>
                    <a:close/>
                    <a:moveTo>
                      <a:pt x="428977" y="133971"/>
                    </a:moveTo>
                    <a:lnTo>
                      <a:pt x="314677" y="133971"/>
                    </a:lnTo>
                    <a:lnTo>
                      <a:pt x="313724" y="133971"/>
                    </a:lnTo>
                    <a:cubicBezTo>
                      <a:pt x="308962" y="133019"/>
                      <a:pt x="305152" y="129209"/>
                      <a:pt x="305152" y="124446"/>
                    </a:cubicBezTo>
                    <a:lnTo>
                      <a:pt x="305152" y="124446"/>
                    </a:lnTo>
                    <a:lnTo>
                      <a:pt x="305152" y="10146"/>
                    </a:lnTo>
                    <a:lnTo>
                      <a:pt x="428977" y="133971"/>
                    </a:lnTo>
                    <a:close/>
                  </a:path>
                </a:pathLst>
              </a:custGeom>
              <a:gradFill flip="none" rotWithShape="1">
                <a:gsLst>
                  <a:gs pos="0">
                    <a:schemeClr val="accent1">
                      <a:alpha val="59000"/>
                    </a:schemeClr>
                  </a:gs>
                  <a:gs pos="100000">
                    <a:schemeClr val="accent1">
                      <a:lumMod val="60000"/>
                      <a:lumOff val="40000"/>
                      <a:alpha val="0"/>
                    </a:schemeClr>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111" name="Bullet1"/>
              <p:cNvSpPr txBox="1"/>
              <p:nvPr/>
            </p:nvSpPr>
            <p:spPr>
              <a:xfrm>
                <a:off x="746990" y="2513683"/>
                <a:ext cx="2875536" cy="965817"/>
              </a:xfrm>
              <a:prstGeom prst="rect">
                <a:avLst/>
              </a:prstGeom>
              <a:noFill/>
              <a:ln>
                <a:noFill/>
              </a:ln>
            </p:spPr>
            <p:txBody>
              <a:bodyPr wrap="square" lIns="91440" tIns="45720" rIns="91440" bIns="45720" anchor="t" anchorCtr="0">
                <a:normAutofit/>
              </a:bodyPr>
              <a:lstStyle/>
              <a:p>
                <a:pPr marL="0" marR="0" lvl="0" indent="0" defTabSz="913765" rtl="0" eaLnBrk="1" fontAlgn="auto" latinLnBrk="0" hangingPunct="1">
                  <a:spcBef>
                    <a:spcPts val="0"/>
                  </a:spcBef>
                  <a:spcAft>
                    <a:spcPts val="0"/>
                  </a:spcAft>
                  <a:buClrTx/>
                  <a:buSzPct val="25000"/>
                  <a:buFontTx/>
                  <a:buNone/>
                  <a:defRPr/>
                </a:pPr>
                <a:r>
                  <a:rPr lang="zh-CN" altLang="en-US" sz="1400" b="1">
                    <a:solidFill>
                      <a:srgbClr val="000000"/>
                    </a:solidFill>
                    <a:latin typeface="微软雅黑" panose="020B0503020204020204" charset="-122"/>
                    <a:ea typeface="微软雅黑" panose="020B0503020204020204" charset="-122"/>
                    <a:cs typeface="Arial" panose="020B0604020202020204" pitchFamily="34" charset="0"/>
                  </a:rPr>
                  <a:t>公文效能</a:t>
                </a:r>
                <a:endParaRPr kumimoji="0" lang="de-DE"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Arial" panose="020B0604020202020204" pitchFamily="34" charset="0"/>
                </a:endParaRPr>
              </a:p>
            </p:txBody>
          </p:sp>
        </p:grpSp>
        <p:grpSp>
          <p:nvGrpSpPr>
            <p:cNvPr id="70" name="组合 69"/>
            <p:cNvGrpSpPr/>
            <p:nvPr/>
          </p:nvGrpSpPr>
          <p:grpSpPr>
            <a:xfrm>
              <a:off x="4441743" y="4896878"/>
              <a:ext cx="2861768" cy="1873862"/>
              <a:chOff x="3430158" y="1930419"/>
              <a:chExt cx="3021597" cy="1978517"/>
            </a:xfrm>
          </p:grpSpPr>
          <p:sp>
            <p:nvSpPr>
              <p:cNvPr id="104" name="Number2"/>
              <p:cNvSpPr/>
              <p:nvPr/>
            </p:nvSpPr>
            <p:spPr>
              <a:xfrm>
                <a:off x="3521047" y="1930419"/>
                <a:ext cx="537579" cy="537579"/>
              </a:xfrm>
              <a:prstGeom prst="ellipse">
                <a:avLst/>
              </a:prstGeom>
              <a:gradFill flip="none" rotWithShape="1">
                <a:gsLst>
                  <a:gs pos="0">
                    <a:schemeClr val="accent2">
                      <a:lumMod val="60000"/>
                      <a:lumOff val="40000"/>
                    </a:schemeClr>
                  </a:gs>
                  <a:gs pos="56000">
                    <a:schemeClr val="accent2"/>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normAutofit lnSpcReduction="10000"/>
              </a:bodyPr>
              <a:lstStyle/>
              <a:p>
                <a:pPr algn="ctr"/>
                <a:r>
                  <a:rPr lang="en-US" altLang="zh-CN" b="1">
                    <a:solidFill>
                      <a:srgbClr val="FFFFFF"/>
                    </a:solidFill>
                    <a:latin typeface="微软雅黑" panose="020B0503020204020204" charset="-122"/>
                    <a:ea typeface="微软雅黑" panose="020B0503020204020204" charset="-122"/>
                  </a:rPr>
                  <a:t>08</a:t>
                </a:r>
                <a:endParaRPr lang="zh-CN" altLang="en-US" b="1" dirty="0">
                  <a:solidFill>
                    <a:srgbClr val="FFFFFF"/>
                  </a:solidFill>
                  <a:latin typeface="微软雅黑" panose="020B0503020204020204" charset="-122"/>
                  <a:ea typeface="微软雅黑" panose="020B0503020204020204" charset="-122"/>
                </a:endParaRPr>
              </a:p>
            </p:txBody>
          </p:sp>
          <p:sp>
            <p:nvSpPr>
              <p:cNvPr id="105" name="ComponentBackground2"/>
              <p:cNvSpPr/>
              <p:nvPr/>
            </p:nvSpPr>
            <p:spPr>
              <a:xfrm>
                <a:off x="3430158" y="2410980"/>
                <a:ext cx="3021597" cy="1497956"/>
              </a:xfrm>
              <a:prstGeom prst="roundRect">
                <a:avLst>
                  <a:gd name="adj" fmla="val 12433"/>
                </a:avLst>
              </a:prstGeom>
              <a:solidFill>
                <a:srgbClr val="FFFFFF"/>
              </a:solidFill>
              <a:ln w="6350">
                <a:gradFill>
                  <a:gsLst>
                    <a:gs pos="0">
                      <a:srgbClr val="FFFFFF"/>
                    </a:gs>
                    <a:gs pos="100000">
                      <a:schemeClr val="accent2">
                        <a:lumMod val="40000"/>
                        <a:lumOff val="60000"/>
                      </a:schemeClr>
                    </a:gs>
                  </a:gsLst>
                  <a:lin ang="5400000" scaled="1"/>
                </a:gradFill>
              </a:ln>
              <a:effectLst>
                <a:outerShdw blurRad="190500" sx="102000" sy="102000" algn="ctr" rotWithShape="0">
                  <a:schemeClr val="accent2">
                    <a:alpha val="1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06" name="Icon2"/>
              <p:cNvSpPr/>
              <p:nvPr/>
            </p:nvSpPr>
            <p:spPr>
              <a:xfrm>
                <a:off x="5979580" y="3485654"/>
                <a:ext cx="297438" cy="324839"/>
              </a:xfrm>
              <a:custGeom>
                <a:avLst/>
                <a:gdLst>
                  <a:gd name="connsiteX0" fmla="*/ 371955 w 495300"/>
                  <a:gd name="connsiteY0" fmla="*/ 621 h 523875"/>
                  <a:gd name="connsiteX1" fmla="*/ 400530 w 495300"/>
                  <a:gd name="connsiteY1" fmla="*/ 29196 h 523875"/>
                  <a:gd name="connsiteX2" fmla="*/ 400530 w 495300"/>
                  <a:gd name="connsiteY2" fmla="*/ 133971 h 523875"/>
                  <a:gd name="connsiteX3" fmla="*/ 371955 w 495300"/>
                  <a:gd name="connsiteY3" fmla="*/ 162546 h 523875"/>
                  <a:gd name="connsiteX4" fmla="*/ 257655 w 495300"/>
                  <a:gd name="connsiteY4" fmla="*/ 162546 h 523875"/>
                  <a:gd name="connsiteX5" fmla="*/ 257655 w 495300"/>
                  <a:gd name="connsiteY5" fmla="*/ 286371 h 523875"/>
                  <a:gd name="connsiteX6" fmla="*/ 419580 w 495300"/>
                  <a:gd name="connsiteY6" fmla="*/ 286371 h 523875"/>
                  <a:gd name="connsiteX7" fmla="*/ 457680 w 495300"/>
                  <a:gd name="connsiteY7" fmla="*/ 322566 h 523875"/>
                  <a:gd name="connsiteX8" fmla="*/ 457680 w 495300"/>
                  <a:gd name="connsiteY8" fmla="*/ 324471 h 523875"/>
                  <a:gd name="connsiteX9" fmla="*/ 457680 w 495300"/>
                  <a:gd name="connsiteY9" fmla="*/ 429246 h 523875"/>
                  <a:gd name="connsiteX10" fmla="*/ 476730 w 495300"/>
                  <a:gd name="connsiteY10" fmla="*/ 429246 h 523875"/>
                  <a:gd name="connsiteX11" fmla="*/ 495780 w 495300"/>
                  <a:gd name="connsiteY11" fmla="*/ 448296 h 523875"/>
                  <a:gd name="connsiteX12" fmla="*/ 495780 w 495300"/>
                  <a:gd name="connsiteY12" fmla="*/ 505446 h 523875"/>
                  <a:gd name="connsiteX13" fmla="*/ 476730 w 495300"/>
                  <a:gd name="connsiteY13" fmla="*/ 524496 h 523875"/>
                  <a:gd name="connsiteX14" fmla="*/ 419580 w 495300"/>
                  <a:gd name="connsiteY14" fmla="*/ 524496 h 523875"/>
                  <a:gd name="connsiteX15" fmla="*/ 400530 w 495300"/>
                  <a:gd name="connsiteY15" fmla="*/ 505446 h 523875"/>
                  <a:gd name="connsiteX16" fmla="*/ 400530 w 495300"/>
                  <a:gd name="connsiteY16" fmla="*/ 448296 h 523875"/>
                  <a:gd name="connsiteX17" fmla="*/ 419580 w 495300"/>
                  <a:gd name="connsiteY17" fmla="*/ 429246 h 523875"/>
                  <a:gd name="connsiteX18" fmla="*/ 438630 w 495300"/>
                  <a:gd name="connsiteY18" fmla="*/ 429246 h 523875"/>
                  <a:gd name="connsiteX19" fmla="*/ 438630 w 495300"/>
                  <a:gd name="connsiteY19" fmla="*/ 324471 h 523875"/>
                  <a:gd name="connsiteX20" fmla="*/ 420533 w 495300"/>
                  <a:gd name="connsiteY20" fmla="*/ 305421 h 523875"/>
                  <a:gd name="connsiteX21" fmla="*/ 419580 w 495300"/>
                  <a:gd name="connsiteY21" fmla="*/ 305421 h 523875"/>
                  <a:gd name="connsiteX22" fmla="*/ 257655 w 495300"/>
                  <a:gd name="connsiteY22" fmla="*/ 305421 h 523875"/>
                  <a:gd name="connsiteX23" fmla="*/ 257655 w 495300"/>
                  <a:gd name="connsiteY23" fmla="*/ 429246 h 523875"/>
                  <a:gd name="connsiteX24" fmla="*/ 276705 w 495300"/>
                  <a:gd name="connsiteY24" fmla="*/ 429246 h 523875"/>
                  <a:gd name="connsiteX25" fmla="*/ 295755 w 495300"/>
                  <a:gd name="connsiteY25" fmla="*/ 448296 h 523875"/>
                  <a:gd name="connsiteX26" fmla="*/ 295755 w 495300"/>
                  <a:gd name="connsiteY26" fmla="*/ 505446 h 523875"/>
                  <a:gd name="connsiteX27" fmla="*/ 276705 w 495300"/>
                  <a:gd name="connsiteY27" fmla="*/ 524496 h 523875"/>
                  <a:gd name="connsiteX28" fmla="*/ 219555 w 495300"/>
                  <a:gd name="connsiteY28" fmla="*/ 524496 h 523875"/>
                  <a:gd name="connsiteX29" fmla="*/ 200505 w 495300"/>
                  <a:gd name="connsiteY29" fmla="*/ 505446 h 523875"/>
                  <a:gd name="connsiteX30" fmla="*/ 200505 w 495300"/>
                  <a:gd name="connsiteY30" fmla="*/ 448296 h 523875"/>
                  <a:gd name="connsiteX31" fmla="*/ 219555 w 495300"/>
                  <a:gd name="connsiteY31" fmla="*/ 429246 h 523875"/>
                  <a:gd name="connsiteX32" fmla="*/ 238605 w 495300"/>
                  <a:gd name="connsiteY32" fmla="*/ 429246 h 523875"/>
                  <a:gd name="connsiteX33" fmla="*/ 238605 w 495300"/>
                  <a:gd name="connsiteY33" fmla="*/ 305421 h 523875"/>
                  <a:gd name="connsiteX34" fmla="*/ 76680 w 495300"/>
                  <a:gd name="connsiteY34" fmla="*/ 305421 h 523875"/>
                  <a:gd name="connsiteX35" fmla="*/ 57630 w 495300"/>
                  <a:gd name="connsiteY35" fmla="*/ 323519 h 523875"/>
                  <a:gd name="connsiteX36" fmla="*/ 57630 w 495300"/>
                  <a:gd name="connsiteY36" fmla="*/ 324471 h 523875"/>
                  <a:gd name="connsiteX37" fmla="*/ 57630 w 495300"/>
                  <a:gd name="connsiteY37" fmla="*/ 429246 h 523875"/>
                  <a:gd name="connsiteX38" fmla="*/ 76680 w 495300"/>
                  <a:gd name="connsiteY38" fmla="*/ 429246 h 523875"/>
                  <a:gd name="connsiteX39" fmla="*/ 95730 w 495300"/>
                  <a:gd name="connsiteY39" fmla="*/ 448296 h 523875"/>
                  <a:gd name="connsiteX40" fmla="*/ 95730 w 495300"/>
                  <a:gd name="connsiteY40" fmla="*/ 505446 h 523875"/>
                  <a:gd name="connsiteX41" fmla="*/ 76680 w 495300"/>
                  <a:gd name="connsiteY41" fmla="*/ 524496 h 523875"/>
                  <a:gd name="connsiteX42" fmla="*/ 19530 w 495300"/>
                  <a:gd name="connsiteY42" fmla="*/ 524496 h 523875"/>
                  <a:gd name="connsiteX43" fmla="*/ 480 w 495300"/>
                  <a:gd name="connsiteY43" fmla="*/ 505446 h 523875"/>
                  <a:gd name="connsiteX44" fmla="*/ 480 w 495300"/>
                  <a:gd name="connsiteY44" fmla="*/ 448296 h 523875"/>
                  <a:gd name="connsiteX45" fmla="*/ 19530 w 495300"/>
                  <a:gd name="connsiteY45" fmla="*/ 429246 h 523875"/>
                  <a:gd name="connsiteX46" fmla="*/ 38580 w 495300"/>
                  <a:gd name="connsiteY46" fmla="*/ 429246 h 523875"/>
                  <a:gd name="connsiteX47" fmla="*/ 38580 w 495300"/>
                  <a:gd name="connsiteY47" fmla="*/ 324471 h 523875"/>
                  <a:gd name="connsiteX48" fmla="*/ 74775 w 495300"/>
                  <a:gd name="connsiteY48" fmla="*/ 286371 h 523875"/>
                  <a:gd name="connsiteX49" fmla="*/ 76680 w 495300"/>
                  <a:gd name="connsiteY49" fmla="*/ 286371 h 523875"/>
                  <a:gd name="connsiteX50" fmla="*/ 238605 w 495300"/>
                  <a:gd name="connsiteY50" fmla="*/ 286371 h 523875"/>
                  <a:gd name="connsiteX51" fmla="*/ 238605 w 495300"/>
                  <a:gd name="connsiteY51" fmla="*/ 162546 h 523875"/>
                  <a:gd name="connsiteX52" fmla="*/ 124305 w 495300"/>
                  <a:gd name="connsiteY52" fmla="*/ 162546 h 523875"/>
                  <a:gd name="connsiteX53" fmla="*/ 95730 w 495300"/>
                  <a:gd name="connsiteY53" fmla="*/ 133971 h 523875"/>
                  <a:gd name="connsiteX54" fmla="*/ 95730 w 495300"/>
                  <a:gd name="connsiteY54" fmla="*/ 29196 h 523875"/>
                  <a:gd name="connsiteX55" fmla="*/ 124305 w 495300"/>
                  <a:gd name="connsiteY55" fmla="*/ 621 h 523875"/>
                  <a:gd name="connsiteX56" fmla="*/ 371955 w 495300"/>
                  <a:gd name="connsiteY56" fmla="*/ 621 h 523875"/>
                  <a:gd name="connsiteX57" fmla="*/ 148118 w 495300"/>
                  <a:gd name="connsiteY57" fmla="*/ 95871 h 523875"/>
                  <a:gd name="connsiteX58" fmla="*/ 133830 w 495300"/>
                  <a:gd name="connsiteY58" fmla="*/ 110159 h 523875"/>
                  <a:gd name="connsiteX59" fmla="*/ 148118 w 495300"/>
                  <a:gd name="connsiteY59" fmla="*/ 124446 h 523875"/>
                  <a:gd name="connsiteX60" fmla="*/ 162405 w 495300"/>
                  <a:gd name="connsiteY60" fmla="*/ 110159 h 523875"/>
                  <a:gd name="connsiteX61" fmla="*/ 148118 w 495300"/>
                  <a:gd name="connsiteY61" fmla="*/ 95871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95300" h="523875">
                    <a:moveTo>
                      <a:pt x="371955" y="621"/>
                    </a:moveTo>
                    <a:cubicBezTo>
                      <a:pt x="388148" y="621"/>
                      <a:pt x="400530" y="13004"/>
                      <a:pt x="400530" y="29196"/>
                    </a:cubicBezTo>
                    <a:lnTo>
                      <a:pt x="400530" y="133971"/>
                    </a:lnTo>
                    <a:cubicBezTo>
                      <a:pt x="400530" y="150164"/>
                      <a:pt x="388148" y="162546"/>
                      <a:pt x="371955" y="162546"/>
                    </a:cubicBezTo>
                    <a:lnTo>
                      <a:pt x="257655" y="162546"/>
                    </a:lnTo>
                    <a:lnTo>
                      <a:pt x="257655" y="286371"/>
                    </a:lnTo>
                    <a:lnTo>
                      <a:pt x="419580" y="286371"/>
                    </a:lnTo>
                    <a:cubicBezTo>
                      <a:pt x="439583" y="286371"/>
                      <a:pt x="456727" y="302564"/>
                      <a:pt x="457680" y="322566"/>
                    </a:cubicBezTo>
                    <a:lnTo>
                      <a:pt x="457680" y="324471"/>
                    </a:lnTo>
                    <a:lnTo>
                      <a:pt x="457680" y="429246"/>
                    </a:lnTo>
                    <a:lnTo>
                      <a:pt x="476730" y="429246"/>
                    </a:lnTo>
                    <a:cubicBezTo>
                      <a:pt x="487208" y="429246"/>
                      <a:pt x="495780" y="437819"/>
                      <a:pt x="495780" y="448296"/>
                    </a:cubicBezTo>
                    <a:lnTo>
                      <a:pt x="495780" y="505446"/>
                    </a:lnTo>
                    <a:cubicBezTo>
                      <a:pt x="495780" y="515924"/>
                      <a:pt x="487208" y="524496"/>
                      <a:pt x="476730" y="524496"/>
                    </a:cubicBezTo>
                    <a:lnTo>
                      <a:pt x="419580" y="524496"/>
                    </a:lnTo>
                    <a:cubicBezTo>
                      <a:pt x="409102" y="524496"/>
                      <a:pt x="400530" y="515924"/>
                      <a:pt x="400530" y="505446"/>
                    </a:cubicBezTo>
                    <a:lnTo>
                      <a:pt x="400530" y="448296"/>
                    </a:lnTo>
                    <a:cubicBezTo>
                      <a:pt x="400530" y="437819"/>
                      <a:pt x="409102" y="429246"/>
                      <a:pt x="419580" y="429246"/>
                    </a:cubicBezTo>
                    <a:lnTo>
                      <a:pt x="438630" y="429246"/>
                    </a:lnTo>
                    <a:lnTo>
                      <a:pt x="438630" y="324471"/>
                    </a:lnTo>
                    <a:cubicBezTo>
                      <a:pt x="438630" y="313994"/>
                      <a:pt x="431010" y="306374"/>
                      <a:pt x="420533" y="305421"/>
                    </a:cubicBezTo>
                    <a:lnTo>
                      <a:pt x="419580" y="305421"/>
                    </a:lnTo>
                    <a:lnTo>
                      <a:pt x="257655" y="305421"/>
                    </a:lnTo>
                    <a:lnTo>
                      <a:pt x="257655" y="429246"/>
                    </a:lnTo>
                    <a:lnTo>
                      <a:pt x="276705" y="429246"/>
                    </a:lnTo>
                    <a:cubicBezTo>
                      <a:pt x="287183" y="429246"/>
                      <a:pt x="295755" y="437819"/>
                      <a:pt x="295755" y="448296"/>
                    </a:cubicBezTo>
                    <a:lnTo>
                      <a:pt x="295755" y="505446"/>
                    </a:lnTo>
                    <a:cubicBezTo>
                      <a:pt x="295755" y="515924"/>
                      <a:pt x="287183" y="524496"/>
                      <a:pt x="276705" y="524496"/>
                    </a:cubicBezTo>
                    <a:lnTo>
                      <a:pt x="219555" y="524496"/>
                    </a:lnTo>
                    <a:cubicBezTo>
                      <a:pt x="209077" y="524496"/>
                      <a:pt x="200505" y="515924"/>
                      <a:pt x="200505" y="505446"/>
                    </a:cubicBezTo>
                    <a:lnTo>
                      <a:pt x="200505" y="448296"/>
                    </a:lnTo>
                    <a:cubicBezTo>
                      <a:pt x="200505" y="437819"/>
                      <a:pt x="209077" y="429246"/>
                      <a:pt x="219555" y="429246"/>
                    </a:cubicBezTo>
                    <a:lnTo>
                      <a:pt x="238605" y="429246"/>
                    </a:lnTo>
                    <a:lnTo>
                      <a:pt x="238605" y="305421"/>
                    </a:lnTo>
                    <a:lnTo>
                      <a:pt x="76680" y="305421"/>
                    </a:lnTo>
                    <a:cubicBezTo>
                      <a:pt x="66202" y="305421"/>
                      <a:pt x="58583" y="313041"/>
                      <a:pt x="57630" y="323519"/>
                    </a:cubicBezTo>
                    <a:lnTo>
                      <a:pt x="57630" y="324471"/>
                    </a:lnTo>
                    <a:lnTo>
                      <a:pt x="57630" y="429246"/>
                    </a:lnTo>
                    <a:lnTo>
                      <a:pt x="76680" y="429246"/>
                    </a:lnTo>
                    <a:cubicBezTo>
                      <a:pt x="87158" y="429246"/>
                      <a:pt x="95730" y="437819"/>
                      <a:pt x="95730" y="448296"/>
                    </a:cubicBezTo>
                    <a:lnTo>
                      <a:pt x="95730" y="505446"/>
                    </a:lnTo>
                    <a:cubicBezTo>
                      <a:pt x="95730" y="515924"/>
                      <a:pt x="87158" y="524496"/>
                      <a:pt x="76680" y="524496"/>
                    </a:cubicBezTo>
                    <a:lnTo>
                      <a:pt x="19530" y="524496"/>
                    </a:lnTo>
                    <a:cubicBezTo>
                      <a:pt x="9052" y="524496"/>
                      <a:pt x="480" y="515924"/>
                      <a:pt x="480" y="505446"/>
                    </a:cubicBezTo>
                    <a:lnTo>
                      <a:pt x="480" y="448296"/>
                    </a:lnTo>
                    <a:cubicBezTo>
                      <a:pt x="480" y="437819"/>
                      <a:pt x="9052" y="429246"/>
                      <a:pt x="19530" y="429246"/>
                    </a:cubicBezTo>
                    <a:lnTo>
                      <a:pt x="38580" y="429246"/>
                    </a:lnTo>
                    <a:lnTo>
                      <a:pt x="38580" y="324471"/>
                    </a:lnTo>
                    <a:cubicBezTo>
                      <a:pt x="38580" y="304469"/>
                      <a:pt x="54773" y="287324"/>
                      <a:pt x="74775" y="286371"/>
                    </a:cubicBezTo>
                    <a:lnTo>
                      <a:pt x="76680" y="286371"/>
                    </a:lnTo>
                    <a:lnTo>
                      <a:pt x="238605" y="286371"/>
                    </a:lnTo>
                    <a:lnTo>
                      <a:pt x="238605" y="162546"/>
                    </a:lnTo>
                    <a:lnTo>
                      <a:pt x="124305" y="162546"/>
                    </a:lnTo>
                    <a:cubicBezTo>
                      <a:pt x="108112" y="162546"/>
                      <a:pt x="95730" y="150164"/>
                      <a:pt x="95730" y="133971"/>
                    </a:cubicBezTo>
                    <a:lnTo>
                      <a:pt x="95730" y="29196"/>
                    </a:lnTo>
                    <a:cubicBezTo>
                      <a:pt x="95730" y="13004"/>
                      <a:pt x="108112" y="621"/>
                      <a:pt x="124305" y="621"/>
                    </a:cubicBezTo>
                    <a:lnTo>
                      <a:pt x="371955" y="621"/>
                    </a:lnTo>
                    <a:close/>
                    <a:moveTo>
                      <a:pt x="148118" y="95871"/>
                    </a:moveTo>
                    <a:cubicBezTo>
                      <a:pt x="140498" y="95871"/>
                      <a:pt x="133830" y="102539"/>
                      <a:pt x="133830" y="110159"/>
                    </a:cubicBezTo>
                    <a:cubicBezTo>
                      <a:pt x="133830" y="117779"/>
                      <a:pt x="140498" y="124446"/>
                      <a:pt x="148118" y="124446"/>
                    </a:cubicBezTo>
                    <a:cubicBezTo>
                      <a:pt x="155737" y="124446"/>
                      <a:pt x="162405" y="117779"/>
                      <a:pt x="162405" y="110159"/>
                    </a:cubicBezTo>
                    <a:cubicBezTo>
                      <a:pt x="162405" y="102539"/>
                      <a:pt x="155737" y="95871"/>
                      <a:pt x="148118" y="95871"/>
                    </a:cubicBezTo>
                    <a:close/>
                  </a:path>
                </a:pathLst>
              </a:custGeom>
              <a:gradFill flip="none" rotWithShape="1">
                <a:gsLst>
                  <a:gs pos="0">
                    <a:schemeClr val="accent2">
                      <a:lumMod val="60000"/>
                      <a:lumOff val="40000"/>
                      <a:alpha val="18000"/>
                    </a:schemeClr>
                  </a:gs>
                  <a:gs pos="100000">
                    <a:schemeClr val="accent2">
                      <a:alpha val="82000"/>
                    </a:scheme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107" name="Bullet2"/>
              <p:cNvSpPr txBox="1"/>
              <p:nvPr/>
            </p:nvSpPr>
            <p:spPr>
              <a:xfrm>
                <a:off x="3501995" y="2513683"/>
                <a:ext cx="2875536" cy="965817"/>
              </a:xfrm>
              <a:prstGeom prst="rect">
                <a:avLst/>
              </a:prstGeom>
              <a:noFill/>
              <a:ln>
                <a:noFill/>
              </a:ln>
            </p:spPr>
            <p:txBody>
              <a:bodyPr wrap="square" lIns="91440" tIns="45720" rIns="91440" bIns="45720" anchor="t" anchorCtr="0">
                <a:normAutofit/>
              </a:bodyPr>
              <a:lstStyle/>
              <a:p>
                <a:pPr marL="0" marR="0" lvl="0" indent="0" defTabSz="913765" rtl="0" eaLnBrk="1" fontAlgn="auto" latinLnBrk="0" hangingPunct="1">
                  <a:spcBef>
                    <a:spcPts val="0"/>
                  </a:spcBef>
                  <a:spcAft>
                    <a:spcPts val="0"/>
                  </a:spcAft>
                  <a:buClrTx/>
                  <a:buSzPct val="25000"/>
                  <a:buFontTx/>
                  <a:buNone/>
                  <a:defRPr/>
                </a:pPr>
                <a:r>
                  <a:rPr kumimoji="0" lang="zh-CN" altLang="en-US" sz="1400" b="1"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Arial" panose="020B0604020202020204" pitchFamily="34" charset="0"/>
                  </a:rPr>
                  <a:t>流程效能</a:t>
                </a:r>
                <a:endParaRPr kumimoji="0" lang="de-DE"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Arial" panose="020B0604020202020204" pitchFamily="34" charset="0"/>
                </a:endParaRPr>
              </a:p>
            </p:txBody>
          </p:sp>
        </p:grpSp>
        <p:grpSp>
          <p:nvGrpSpPr>
            <p:cNvPr id="96" name="组合 95"/>
            <p:cNvGrpSpPr/>
            <p:nvPr/>
          </p:nvGrpSpPr>
          <p:grpSpPr>
            <a:xfrm>
              <a:off x="7980588" y="4896878"/>
              <a:ext cx="2861768" cy="1873862"/>
              <a:chOff x="6199917" y="1930419"/>
              <a:chExt cx="3021597" cy="1978517"/>
            </a:xfrm>
          </p:grpSpPr>
          <p:sp>
            <p:nvSpPr>
              <p:cNvPr id="100" name="Number3"/>
              <p:cNvSpPr/>
              <p:nvPr/>
            </p:nvSpPr>
            <p:spPr>
              <a:xfrm>
                <a:off x="6315265" y="1930419"/>
                <a:ext cx="537579" cy="537579"/>
              </a:xfrm>
              <a:prstGeom prst="ellipse">
                <a:avLst/>
              </a:prstGeom>
              <a:solidFill>
                <a:srgbClr val="044DF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normAutofit lnSpcReduction="10000"/>
              </a:bodyPr>
              <a:lstStyle/>
              <a:p>
                <a:pPr algn="ctr"/>
                <a:r>
                  <a:rPr lang="en-US" altLang="zh-CN" b="1">
                    <a:solidFill>
                      <a:srgbClr val="FFFFFF"/>
                    </a:solidFill>
                    <a:effectLst>
                      <a:outerShdw blurRad="63500" sx="102000" sy="102000" algn="ctr" rotWithShape="0">
                        <a:schemeClr val="accent1">
                          <a:alpha val="40000"/>
                        </a:schemeClr>
                      </a:outerShdw>
                    </a:effectLst>
                    <a:latin typeface="微软雅黑" panose="020B0503020204020204" charset="-122"/>
                    <a:ea typeface="微软雅黑" panose="020B0503020204020204" charset="-122"/>
                  </a:rPr>
                  <a:t>…</a:t>
                </a:r>
                <a:endParaRPr lang="zh-CN" altLang="en-US" b="1">
                  <a:solidFill>
                    <a:srgbClr val="FFFFFF"/>
                  </a:solidFill>
                  <a:effectLst>
                    <a:outerShdw blurRad="63500" sx="102000" sy="102000" algn="ctr" rotWithShape="0">
                      <a:schemeClr val="accent1">
                        <a:alpha val="40000"/>
                      </a:schemeClr>
                    </a:outerShdw>
                  </a:effectLst>
                  <a:latin typeface="微软雅黑" panose="020B0503020204020204" charset="-122"/>
                  <a:ea typeface="微软雅黑" panose="020B0503020204020204" charset="-122"/>
                </a:endParaRPr>
              </a:p>
            </p:txBody>
          </p:sp>
          <p:sp>
            <p:nvSpPr>
              <p:cNvPr id="101" name="ComponentBackground3"/>
              <p:cNvSpPr/>
              <p:nvPr/>
            </p:nvSpPr>
            <p:spPr>
              <a:xfrm>
                <a:off x="6199917" y="2410980"/>
                <a:ext cx="3021597" cy="1497956"/>
              </a:xfrm>
              <a:prstGeom prst="roundRect">
                <a:avLst>
                  <a:gd name="adj" fmla="val 12433"/>
                </a:avLst>
              </a:prstGeom>
              <a:solidFill>
                <a:srgbClr val="FFFFFF"/>
              </a:solidFill>
              <a:ln w="6350">
                <a:gradFill>
                  <a:gsLst>
                    <a:gs pos="0">
                      <a:srgbClr val="FFFFFF"/>
                    </a:gs>
                    <a:gs pos="100000">
                      <a:schemeClr val="accent1">
                        <a:lumMod val="40000"/>
                        <a:lumOff val="60000"/>
                      </a:schemeClr>
                    </a:gs>
                  </a:gsLst>
                  <a:lin ang="5400000" scaled="1"/>
                </a:gradFill>
              </a:ln>
              <a:effectLst>
                <a:outerShdw blurRad="190500" sx="102000" sy="102000" algn="ctr" rotWithShape="0">
                  <a:schemeClr val="accent1">
                    <a:alpha val="14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02" name="Icon3"/>
              <p:cNvSpPr/>
              <p:nvPr/>
            </p:nvSpPr>
            <p:spPr>
              <a:xfrm>
                <a:off x="8676206" y="3513906"/>
                <a:ext cx="356620" cy="262181"/>
              </a:xfrm>
              <a:custGeom>
                <a:avLst/>
                <a:gdLst>
                  <a:gd name="connsiteX0" fmla="*/ 505433 w 533400"/>
                  <a:gd name="connsiteY0" fmla="*/ 621 h 400050"/>
                  <a:gd name="connsiteX1" fmla="*/ 534008 w 533400"/>
                  <a:gd name="connsiteY1" fmla="*/ 29196 h 400050"/>
                  <a:gd name="connsiteX2" fmla="*/ 534008 w 533400"/>
                  <a:gd name="connsiteY2" fmla="*/ 372096 h 400050"/>
                  <a:gd name="connsiteX3" fmla="*/ 505433 w 533400"/>
                  <a:gd name="connsiteY3" fmla="*/ 400671 h 400050"/>
                  <a:gd name="connsiteX4" fmla="*/ 29183 w 533400"/>
                  <a:gd name="connsiteY4" fmla="*/ 400671 h 400050"/>
                  <a:gd name="connsiteX5" fmla="*/ 608 w 533400"/>
                  <a:gd name="connsiteY5" fmla="*/ 372096 h 400050"/>
                  <a:gd name="connsiteX6" fmla="*/ 608 w 533400"/>
                  <a:gd name="connsiteY6" fmla="*/ 29196 h 400050"/>
                  <a:gd name="connsiteX7" fmla="*/ 29183 w 533400"/>
                  <a:gd name="connsiteY7" fmla="*/ 621 h 400050"/>
                  <a:gd name="connsiteX8" fmla="*/ 505433 w 533400"/>
                  <a:gd name="connsiteY8" fmla="*/ 621 h 400050"/>
                  <a:gd name="connsiteX9" fmla="*/ 391133 w 533400"/>
                  <a:gd name="connsiteY9" fmla="*/ 198741 h 400050"/>
                  <a:gd name="connsiteX10" fmla="*/ 351128 w 533400"/>
                  <a:gd name="connsiteY10" fmla="*/ 204456 h 400050"/>
                  <a:gd name="connsiteX11" fmla="*/ 351128 w 533400"/>
                  <a:gd name="connsiteY11" fmla="*/ 204456 h 400050"/>
                  <a:gd name="connsiteX12" fmla="*/ 267308 w 533400"/>
                  <a:gd name="connsiteY12" fmla="*/ 315899 h 400050"/>
                  <a:gd name="connsiteX13" fmla="*/ 264451 w 533400"/>
                  <a:gd name="connsiteY13" fmla="*/ 318756 h 400050"/>
                  <a:gd name="connsiteX14" fmla="*/ 224446 w 533400"/>
                  <a:gd name="connsiteY14" fmla="*/ 318756 h 400050"/>
                  <a:gd name="connsiteX15" fmla="*/ 224446 w 533400"/>
                  <a:gd name="connsiteY15" fmla="*/ 318756 h 400050"/>
                  <a:gd name="connsiteX16" fmla="*/ 162533 w 533400"/>
                  <a:gd name="connsiteY16" fmla="*/ 257796 h 400050"/>
                  <a:gd name="connsiteX17" fmla="*/ 160628 w 533400"/>
                  <a:gd name="connsiteY17" fmla="*/ 255891 h 400050"/>
                  <a:gd name="connsiteX18" fmla="*/ 120623 w 533400"/>
                  <a:gd name="connsiteY18" fmla="*/ 259701 h 400050"/>
                  <a:gd name="connsiteX19" fmla="*/ 120623 w 533400"/>
                  <a:gd name="connsiteY19" fmla="*/ 259701 h 400050"/>
                  <a:gd name="connsiteX20" fmla="*/ 32993 w 533400"/>
                  <a:gd name="connsiteY20" fmla="*/ 366381 h 400050"/>
                  <a:gd name="connsiteX21" fmla="*/ 31088 w 533400"/>
                  <a:gd name="connsiteY21" fmla="*/ 372096 h 400050"/>
                  <a:gd name="connsiteX22" fmla="*/ 40613 w 533400"/>
                  <a:gd name="connsiteY22" fmla="*/ 381621 h 400050"/>
                  <a:gd name="connsiteX23" fmla="*/ 40613 w 533400"/>
                  <a:gd name="connsiteY23" fmla="*/ 381621 h 400050"/>
                  <a:gd name="connsiteX24" fmla="*/ 497813 w 533400"/>
                  <a:gd name="connsiteY24" fmla="*/ 381621 h 400050"/>
                  <a:gd name="connsiteX25" fmla="*/ 503528 w 533400"/>
                  <a:gd name="connsiteY25" fmla="*/ 379716 h 400050"/>
                  <a:gd name="connsiteX26" fmla="*/ 506386 w 533400"/>
                  <a:gd name="connsiteY26" fmla="*/ 366381 h 400050"/>
                  <a:gd name="connsiteX27" fmla="*/ 506386 w 533400"/>
                  <a:gd name="connsiteY27" fmla="*/ 366381 h 400050"/>
                  <a:gd name="connsiteX28" fmla="*/ 398753 w 533400"/>
                  <a:gd name="connsiteY28" fmla="*/ 205409 h 400050"/>
                  <a:gd name="connsiteX29" fmla="*/ 391133 w 533400"/>
                  <a:gd name="connsiteY29" fmla="*/ 198741 h 400050"/>
                  <a:gd name="connsiteX30" fmla="*/ 95858 w 533400"/>
                  <a:gd name="connsiteY30" fmla="*/ 57771 h 400050"/>
                  <a:gd name="connsiteX31" fmla="*/ 57758 w 533400"/>
                  <a:gd name="connsiteY31" fmla="*/ 95871 h 400050"/>
                  <a:gd name="connsiteX32" fmla="*/ 95858 w 533400"/>
                  <a:gd name="connsiteY32" fmla="*/ 133971 h 400050"/>
                  <a:gd name="connsiteX33" fmla="*/ 133958 w 533400"/>
                  <a:gd name="connsiteY33" fmla="*/ 95871 h 400050"/>
                  <a:gd name="connsiteX34" fmla="*/ 95858 w 533400"/>
                  <a:gd name="connsiteY34" fmla="*/ 57771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3400" h="400050">
                    <a:moveTo>
                      <a:pt x="505433" y="621"/>
                    </a:moveTo>
                    <a:cubicBezTo>
                      <a:pt x="521626" y="621"/>
                      <a:pt x="534008" y="13004"/>
                      <a:pt x="534008" y="29196"/>
                    </a:cubicBezTo>
                    <a:lnTo>
                      <a:pt x="534008" y="372096"/>
                    </a:lnTo>
                    <a:cubicBezTo>
                      <a:pt x="534008" y="388289"/>
                      <a:pt x="521626" y="400671"/>
                      <a:pt x="505433" y="400671"/>
                    </a:cubicBezTo>
                    <a:lnTo>
                      <a:pt x="29183" y="400671"/>
                    </a:lnTo>
                    <a:cubicBezTo>
                      <a:pt x="12990" y="400671"/>
                      <a:pt x="608" y="388289"/>
                      <a:pt x="608" y="372096"/>
                    </a:cubicBezTo>
                    <a:lnTo>
                      <a:pt x="608" y="29196"/>
                    </a:lnTo>
                    <a:cubicBezTo>
                      <a:pt x="608" y="13004"/>
                      <a:pt x="12990" y="621"/>
                      <a:pt x="29183" y="621"/>
                    </a:cubicBezTo>
                    <a:lnTo>
                      <a:pt x="505433" y="621"/>
                    </a:lnTo>
                    <a:close/>
                    <a:moveTo>
                      <a:pt x="391133" y="198741"/>
                    </a:moveTo>
                    <a:cubicBezTo>
                      <a:pt x="378751" y="189216"/>
                      <a:pt x="360653" y="192074"/>
                      <a:pt x="351128" y="204456"/>
                    </a:cubicBezTo>
                    <a:lnTo>
                      <a:pt x="351128" y="204456"/>
                    </a:lnTo>
                    <a:lnTo>
                      <a:pt x="267308" y="315899"/>
                    </a:lnTo>
                    <a:cubicBezTo>
                      <a:pt x="266355" y="316851"/>
                      <a:pt x="265403" y="317804"/>
                      <a:pt x="264451" y="318756"/>
                    </a:cubicBezTo>
                    <a:cubicBezTo>
                      <a:pt x="253021" y="330186"/>
                      <a:pt x="234923" y="330186"/>
                      <a:pt x="224446" y="318756"/>
                    </a:cubicBezTo>
                    <a:lnTo>
                      <a:pt x="224446" y="318756"/>
                    </a:lnTo>
                    <a:lnTo>
                      <a:pt x="162533" y="257796"/>
                    </a:lnTo>
                    <a:cubicBezTo>
                      <a:pt x="161580" y="256844"/>
                      <a:pt x="161580" y="256844"/>
                      <a:pt x="160628" y="255891"/>
                    </a:cubicBezTo>
                    <a:cubicBezTo>
                      <a:pt x="148246" y="245414"/>
                      <a:pt x="130148" y="247319"/>
                      <a:pt x="120623" y="259701"/>
                    </a:cubicBezTo>
                    <a:lnTo>
                      <a:pt x="120623" y="259701"/>
                    </a:lnTo>
                    <a:lnTo>
                      <a:pt x="32993" y="366381"/>
                    </a:lnTo>
                    <a:cubicBezTo>
                      <a:pt x="32040" y="368286"/>
                      <a:pt x="31088" y="370191"/>
                      <a:pt x="31088" y="372096"/>
                    </a:cubicBezTo>
                    <a:cubicBezTo>
                      <a:pt x="31088" y="377811"/>
                      <a:pt x="34898" y="381621"/>
                      <a:pt x="40613" y="381621"/>
                    </a:cubicBezTo>
                    <a:lnTo>
                      <a:pt x="40613" y="381621"/>
                    </a:lnTo>
                    <a:lnTo>
                      <a:pt x="497813" y="381621"/>
                    </a:lnTo>
                    <a:cubicBezTo>
                      <a:pt x="499718" y="381621"/>
                      <a:pt x="501623" y="380669"/>
                      <a:pt x="503528" y="379716"/>
                    </a:cubicBezTo>
                    <a:cubicBezTo>
                      <a:pt x="508290" y="376859"/>
                      <a:pt x="509243" y="371144"/>
                      <a:pt x="506386" y="366381"/>
                    </a:cubicBezTo>
                    <a:lnTo>
                      <a:pt x="506386" y="366381"/>
                    </a:lnTo>
                    <a:lnTo>
                      <a:pt x="398753" y="205409"/>
                    </a:lnTo>
                    <a:cubicBezTo>
                      <a:pt x="395896" y="202551"/>
                      <a:pt x="393990" y="200646"/>
                      <a:pt x="391133" y="198741"/>
                    </a:cubicBezTo>
                    <a:close/>
                    <a:moveTo>
                      <a:pt x="95858" y="57771"/>
                    </a:moveTo>
                    <a:cubicBezTo>
                      <a:pt x="74903" y="57771"/>
                      <a:pt x="57758" y="74916"/>
                      <a:pt x="57758" y="95871"/>
                    </a:cubicBezTo>
                    <a:cubicBezTo>
                      <a:pt x="57758" y="116826"/>
                      <a:pt x="74903" y="133971"/>
                      <a:pt x="95858" y="133971"/>
                    </a:cubicBezTo>
                    <a:cubicBezTo>
                      <a:pt x="116813" y="133971"/>
                      <a:pt x="133958" y="116826"/>
                      <a:pt x="133958" y="95871"/>
                    </a:cubicBezTo>
                    <a:cubicBezTo>
                      <a:pt x="133958" y="74916"/>
                      <a:pt x="116813" y="57771"/>
                      <a:pt x="95858" y="57771"/>
                    </a:cubicBezTo>
                    <a:close/>
                  </a:path>
                </a:pathLst>
              </a:custGeom>
              <a:gradFill flip="none" rotWithShape="1">
                <a:gsLst>
                  <a:gs pos="0">
                    <a:schemeClr val="accent1">
                      <a:alpha val="59000"/>
                    </a:schemeClr>
                  </a:gs>
                  <a:gs pos="100000">
                    <a:schemeClr val="accent1">
                      <a:lumMod val="60000"/>
                      <a:lumOff val="40000"/>
                      <a:alpha val="0"/>
                    </a:schemeClr>
                  </a:gs>
                </a:gsLst>
                <a:lin ang="54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103" name="Bullet3"/>
              <p:cNvSpPr txBox="1"/>
              <p:nvPr/>
            </p:nvSpPr>
            <p:spPr>
              <a:xfrm>
                <a:off x="6281363" y="2513683"/>
                <a:ext cx="2875536" cy="965817"/>
              </a:xfrm>
              <a:prstGeom prst="rect">
                <a:avLst/>
              </a:prstGeom>
              <a:noFill/>
              <a:ln>
                <a:noFill/>
              </a:ln>
            </p:spPr>
            <p:txBody>
              <a:bodyPr wrap="square" lIns="91440" tIns="45720" rIns="91440" bIns="45720" anchor="t" anchorCtr="0">
                <a:normAutofit/>
              </a:bodyPr>
              <a:lstStyle/>
              <a:p>
                <a:pPr marL="0" marR="0" lvl="0" indent="0" defTabSz="913765" rtl="0" eaLnBrk="1" fontAlgn="auto" latinLnBrk="0" hangingPunct="1">
                  <a:spcBef>
                    <a:spcPts val="0"/>
                  </a:spcBef>
                  <a:spcAft>
                    <a:spcPts val="0"/>
                  </a:spcAft>
                  <a:buClrTx/>
                  <a:buSzPct val="25000"/>
                  <a:buFontTx/>
                  <a:buNone/>
                  <a:defRPr/>
                </a:pPr>
                <a:r>
                  <a:rPr kumimoji="0" lang="zh-CN" altLang="en-US" sz="1400" b="1"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Arial" panose="020B0604020202020204" pitchFamily="34" charset="0"/>
                  </a:rPr>
                  <a:t>更多协同领域</a:t>
                </a:r>
                <a:endParaRPr kumimoji="0" lang="de-DE" sz="1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Arial" panose="020B0604020202020204" pitchFamily="34" charset="0"/>
                </a:endParaRPr>
              </a:p>
            </p:txBody>
          </p:sp>
        </p:grpSp>
        <p:sp>
          <p:nvSpPr>
            <p:cNvPr id="97" name="文本框 96"/>
            <p:cNvSpPr txBox="1"/>
            <p:nvPr/>
          </p:nvSpPr>
          <p:spPr>
            <a:xfrm>
              <a:off x="998479" y="5747448"/>
              <a:ext cx="2691017" cy="757643"/>
            </a:xfrm>
            <a:prstGeom prst="rect">
              <a:avLst/>
            </a:prstGeom>
            <a:noFill/>
          </p:spPr>
          <p:txBody>
            <a:bodyPr wrap="square">
              <a:spAutoFit/>
            </a:bodyPr>
            <a:lstStyle>
              <a:defPPr>
                <a:defRPr lang="zh-CN"/>
              </a:defPPr>
              <a:lvl1pPr>
                <a:lnSpc>
                  <a:spcPct val="150000"/>
                </a:lnSpc>
                <a:defRPr sz="1000">
                  <a:latin typeface="微软雅黑" panose="020B0503020204020204" charset="-122"/>
                  <a:ea typeface="微软雅黑" panose="020B0503020204020204" charset="-122"/>
                </a:defRPr>
              </a:lvl1pPr>
            </a:lstStyle>
            <a:p>
              <a:r>
                <a:rPr lang="zh-CN" altLang="en-US"/>
                <a:t>可以将复杂的公文流转过程以图形化的方式展示公文流转的各个环节的效率，包括公文的提交、审批、归档等各个阶段的时间消耗</a:t>
              </a:r>
              <a:endParaRPr lang="zh-CN" altLang="en-US"/>
            </a:p>
          </p:txBody>
        </p:sp>
        <p:sp>
          <p:nvSpPr>
            <p:cNvPr id="98" name="文本框 97"/>
            <p:cNvSpPr txBox="1"/>
            <p:nvPr/>
          </p:nvSpPr>
          <p:spPr>
            <a:xfrm>
              <a:off x="4523754" y="5747447"/>
              <a:ext cx="2794174" cy="757643"/>
            </a:xfrm>
            <a:prstGeom prst="rect">
              <a:avLst/>
            </a:prstGeom>
            <a:noFill/>
          </p:spPr>
          <p:txBody>
            <a:bodyPr wrap="square">
              <a:spAutoFit/>
            </a:bodyPr>
            <a:lstStyle>
              <a:defPPr>
                <a:defRPr lang="zh-CN"/>
              </a:defPPr>
              <a:lvl1pPr>
                <a:lnSpc>
                  <a:spcPct val="150000"/>
                </a:lnSpc>
                <a:defRPr sz="1000">
                  <a:latin typeface="微软雅黑" panose="020B0503020204020204" charset="-122"/>
                  <a:ea typeface="微软雅黑" panose="020B0503020204020204" charset="-122"/>
                </a:defRPr>
              </a:lvl1pPr>
            </a:lstStyle>
            <a:p>
              <a:r>
                <a:rPr lang="zh-CN" altLang="en-US"/>
                <a:t>可以分析业务流程中的关键指标，帮助识别流程中的非增值环节，从而进行优化，帮助组织发现并消除浪费，降低运营成本</a:t>
              </a:r>
              <a:r>
                <a:rPr lang="en-US" altLang="zh-CN"/>
                <a:t>;</a:t>
              </a:r>
              <a:endParaRPr lang="zh-CN" altLang="en-US"/>
            </a:p>
          </p:txBody>
        </p:sp>
        <p:sp>
          <p:nvSpPr>
            <p:cNvPr id="99" name="文本框 98"/>
            <p:cNvSpPr txBox="1"/>
            <p:nvPr/>
          </p:nvSpPr>
          <p:spPr>
            <a:xfrm>
              <a:off x="8057727" y="5747447"/>
              <a:ext cx="2558516" cy="295978"/>
            </a:xfrm>
            <a:prstGeom prst="rect">
              <a:avLst/>
            </a:prstGeom>
            <a:noFill/>
          </p:spPr>
          <p:txBody>
            <a:bodyPr wrap="square">
              <a:spAutoFit/>
            </a:bodyPr>
            <a:lstStyle>
              <a:defPPr>
                <a:defRPr lang="zh-CN"/>
              </a:defPPr>
              <a:lvl1pPr>
                <a:lnSpc>
                  <a:spcPct val="150000"/>
                </a:lnSpc>
                <a:defRPr sz="1200">
                  <a:latin typeface="微软雅黑" panose="020B0503020204020204" charset="-122"/>
                  <a:ea typeface="微软雅黑" panose="020B0503020204020204" charset="-122"/>
                </a:defRPr>
              </a:lvl1pPr>
            </a:lstStyle>
            <a:p>
              <a:r>
                <a:rPr lang="en-US" altLang="zh-CN" sz="1000"/>
                <a:t>…</a:t>
              </a:r>
              <a:endParaRPr lang="zh-CN" altLang="en-US" sz="1000"/>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60934" y="0"/>
            <a:ext cx="10515600" cy="669290"/>
          </a:xfrm>
        </p:spPr>
        <p:txBody>
          <a:bodyPr/>
          <a:lstStyle/>
          <a:p>
            <a:r>
              <a:rPr lang="zh-CN" sz="2800" b="1">
                <a:solidFill>
                  <a:schemeClr val="bg1"/>
                </a:solidFill>
                <a:latin typeface="微软雅黑" panose="020B0503020204020204" charset="-122"/>
                <a:ea typeface="微软雅黑" panose="020B0503020204020204" charset="-122"/>
                <a:cs typeface="微软雅黑" panose="020B0503020204020204" charset="-122"/>
              </a:rPr>
              <a:t>目录</a:t>
            </a:r>
            <a:endParaRPr lang="zh-CN" sz="2800" b="1">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2" name="组合 1"/>
          <p:cNvGrpSpPr/>
          <p:nvPr/>
        </p:nvGrpSpPr>
        <p:grpSpPr>
          <a:xfrm>
            <a:off x="2630363" y="1767183"/>
            <a:ext cx="5977646" cy="542400"/>
            <a:chOff x="3629408" y="1876829"/>
            <a:chExt cx="5977646" cy="542400"/>
          </a:xfrm>
          <a:solidFill>
            <a:schemeClr val="bg1">
              <a:lumMod val="95000"/>
            </a:schemeClr>
          </a:solidFill>
        </p:grpSpPr>
        <p:sp>
          <p:nvSpPr>
            <p:cNvPr id="33" name="文本框 32"/>
            <p:cNvSpPr txBox="1"/>
            <p:nvPr/>
          </p:nvSpPr>
          <p:spPr bwMode="auto">
            <a:xfrm>
              <a:off x="3629408" y="1876829"/>
              <a:ext cx="677662" cy="542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20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rPr>
                <a:t>02</a:t>
              </a:r>
              <a:endParaRPr kumimoji="0" lang="en-US" altLang="zh-CN" sz="2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34" name="矩形 33"/>
            <p:cNvSpPr/>
            <p:nvPr/>
          </p:nvSpPr>
          <p:spPr bwMode="auto">
            <a:xfrm>
              <a:off x="4587466" y="1876829"/>
              <a:ext cx="5019588" cy="542400"/>
            </a:xfrm>
            <a:prstGeom prst="rect">
              <a:avLst/>
            </a:prstGeom>
            <a:grpFill/>
            <a:ln>
              <a:noFill/>
            </a:ln>
          </p:spPr>
          <p:txBody>
            <a:bodyPr wrap="square" lIns="91440" tIns="45720" rIns="91440" bIns="4572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400" b="1" kern="0">
                  <a:solidFill>
                    <a:schemeClr val="bg1"/>
                  </a:solidFill>
                  <a:latin typeface="微软雅黑" panose="020B0503020204020204" charset="-122"/>
                  <a:ea typeface="微软雅黑" panose="020B0503020204020204" charset="-122"/>
                </a:rPr>
                <a:t>整体规划</a:t>
              </a:r>
              <a:endParaRPr kumimoji="0" lang="en-US" altLang="zh-CN" sz="24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grpSp>
      <p:grpSp>
        <p:nvGrpSpPr>
          <p:cNvPr id="53" name="组合 52"/>
          <p:cNvGrpSpPr/>
          <p:nvPr/>
        </p:nvGrpSpPr>
        <p:grpSpPr>
          <a:xfrm>
            <a:off x="2630363" y="1103280"/>
            <a:ext cx="5975837" cy="542400"/>
            <a:chOff x="3629408" y="2604928"/>
            <a:chExt cx="5975837" cy="542400"/>
          </a:xfrm>
        </p:grpSpPr>
        <p:sp>
          <p:nvSpPr>
            <p:cNvPr id="36" name="文本框 35"/>
            <p:cNvSpPr txBox="1"/>
            <p:nvPr/>
          </p:nvSpPr>
          <p:spPr bwMode="auto">
            <a:xfrm>
              <a:off x="3629408" y="2604928"/>
              <a:ext cx="677662" cy="5424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20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rPr>
                <a:t>01</a:t>
              </a:r>
              <a:endParaRPr kumimoji="0" lang="en-US" altLang="zh-CN" sz="2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37" name="矩形 36"/>
            <p:cNvSpPr/>
            <p:nvPr/>
          </p:nvSpPr>
          <p:spPr bwMode="auto">
            <a:xfrm>
              <a:off x="4585657" y="2604928"/>
              <a:ext cx="5019588" cy="542400"/>
            </a:xfrm>
            <a:prstGeom prst="rect">
              <a:avLst/>
            </a:prstGeom>
            <a:solidFill>
              <a:srgbClr val="F2F2F2"/>
            </a:solidFill>
            <a:ln>
              <a:noFill/>
            </a:ln>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1">
                  <a:solidFill>
                    <a:schemeClr val="bg1"/>
                  </a:solidFill>
                  <a:latin typeface="微软雅黑" panose="020B0503020204020204" charset="-122"/>
                  <a:ea typeface="微软雅黑" panose="020B0503020204020204" charset="-122"/>
                </a:rPr>
                <a:t>需求分析</a:t>
              </a:r>
              <a:endParaRPr kumimoji="0" lang="en-US" altLang="zh-CN" sz="2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grpSp>
      <p:grpSp>
        <p:nvGrpSpPr>
          <p:cNvPr id="54" name="组合 53"/>
          <p:cNvGrpSpPr/>
          <p:nvPr/>
        </p:nvGrpSpPr>
        <p:grpSpPr>
          <a:xfrm>
            <a:off x="2630363" y="3094989"/>
            <a:ext cx="5975837" cy="542400"/>
            <a:chOff x="3629408" y="3227831"/>
            <a:chExt cx="5975837" cy="542400"/>
          </a:xfrm>
          <a:solidFill>
            <a:schemeClr val="bg1">
              <a:lumMod val="95000"/>
            </a:schemeClr>
          </a:solidFill>
        </p:grpSpPr>
        <p:sp>
          <p:nvSpPr>
            <p:cNvPr id="39" name="文本框 38"/>
            <p:cNvSpPr txBox="1"/>
            <p:nvPr/>
          </p:nvSpPr>
          <p:spPr bwMode="auto">
            <a:xfrm>
              <a:off x="3629408" y="3227831"/>
              <a:ext cx="677662" cy="542400"/>
            </a:xfrm>
            <a:prstGeom prst="rect">
              <a:avLst/>
            </a:prstGeom>
            <a:solidFill>
              <a:srgbClr val="F2F2F2"/>
            </a:solidFill>
            <a:ln>
              <a:noFill/>
            </a:ln>
          </p:spPr>
          <p:txBody>
            <a:bodyPr wrap="square" lIns="91440" tIns="45720" rIns="91440" bIns="45720" anchor="ctr" anchorCtr="0">
              <a:normAutofit/>
            </a:bodyPr>
            <a:lstStyle>
              <a:defPPr>
                <a:defRPr lang="zh-CN"/>
              </a:defPPr>
              <a:lvl1pPr marR="0" lvl="0" indent="0" algn="ctr" fontAlgn="auto">
                <a:lnSpc>
                  <a:spcPct val="100000"/>
                </a:lnSpc>
                <a:spcBef>
                  <a:spcPts val="0"/>
                </a:spcBef>
                <a:spcAft>
                  <a:spcPts val="0"/>
                </a:spcAft>
                <a:buClrTx/>
                <a:buSzTx/>
                <a:buFontTx/>
                <a:buNone/>
                <a:defRPr sz="2400" b="1">
                  <a:solidFill>
                    <a:schemeClr val="bg1"/>
                  </a:solidFill>
                  <a:latin typeface="微软雅黑" panose="020B0503020204020204" charset="-122"/>
                  <a:ea typeface="微软雅黑" panose="020B0503020204020204" charset="-122"/>
                </a:defRPr>
              </a:lvl1pPr>
            </a:lstStyle>
            <a:p>
              <a:r>
                <a:rPr lang="en-US" altLang="zh-CN"/>
                <a:t>04</a:t>
              </a:r>
              <a:endParaRPr lang="en-US" altLang="zh-CN" dirty="0"/>
            </a:p>
          </p:txBody>
        </p:sp>
        <p:sp>
          <p:nvSpPr>
            <p:cNvPr id="40" name="矩形 39"/>
            <p:cNvSpPr/>
            <p:nvPr/>
          </p:nvSpPr>
          <p:spPr bwMode="auto">
            <a:xfrm>
              <a:off x="4585657" y="3227831"/>
              <a:ext cx="5019588" cy="542400"/>
            </a:xfrm>
            <a:prstGeom prst="rect">
              <a:avLst/>
            </a:prstGeom>
            <a:solidFill>
              <a:srgbClr val="F2F2F2"/>
            </a:solidFill>
            <a:ln>
              <a:noFill/>
            </a:ln>
          </p:spPr>
          <p:txBody>
            <a:bodyPr wrap="square" lIns="91440" tIns="45720" rIns="91440" bIns="45720" anchor="ctr" anchorCtr="0">
              <a:normAutofit/>
            </a:bodyPr>
            <a:lstStyle/>
            <a:p>
              <a:pPr algn="ctr"/>
              <a:r>
                <a:rPr lang="zh-CN" altLang="en-US" sz="2400" b="1">
                  <a:solidFill>
                    <a:schemeClr val="bg1"/>
                  </a:solidFill>
                  <a:latin typeface="微软雅黑" panose="020B0503020204020204" charset="-122"/>
                  <a:ea typeface="微软雅黑" panose="020B0503020204020204" charset="-122"/>
                </a:rPr>
                <a:t>业务协同</a:t>
              </a:r>
              <a:endParaRPr lang="en-US" altLang="zh-CN" sz="2400" b="1" dirty="0">
                <a:solidFill>
                  <a:schemeClr val="bg1"/>
                </a:solidFill>
                <a:latin typeface="微软雅黑" panose="020B0503020204020204" charset="-122"/>
                <a:ea typeface="微软雅黑" panose="020B0503020204020204" charset="-122"/>
              </a:endParaRPr>
            </a:p>
          </p:txBody>
        </p:sp>
      </p:grpSp>
      <p:grpSp>
        <p:nvGrpSpPr>
          <p:cNvPr id="55" name="组合 54"/>
          <p:cNvGrpSpPr/>
          <p:nvPr/>
        </p:nvGrpSpPr>
        <p:grpSpPr>
          <a:xfrm>
            <a:off x="2630363" y="3758892"/>
            <a:ext cx="5975837" cy="542400"/>
            <a:chOff x="3629408" y="3850734"/>
            <a:chExt cx="5975837" cy="542400"/>
          </a:xfrm>
          <a:solidFill>
            <a:schemeClr val="bg1">
              <a:lumMod val="95000"/>
            </a:schemeClr>
          </a:solidFill>
        </p:grpSpPr>
        <p:sp>
          <p:nvSpPr>
            <p:cNvPr id="42" name="文本框 41"/>
            <p:cNvSpPr txBox="1"/>
            <p:nvPr/>
          </p:nvSpPr>
          <p:spPr bwMode="auto">
            <a:xfrm>
              <a:off x="3629408" y="3850734"/>
              <a:ext cx="677662" cy="542400"/>
            </a:xfrm>
            <a:prstGeom prst="rect">
              <a:avLst/>
            </a:prstGeom>
            <a:solidFill>
              <a:srgbClr val="D21D1A"/>
            </a:solidFill>
            <a:ln>
              <a:noFill/>
            </a:ln>
          </p:spPr>
          <p:txBody>
            <a:bodyPr wrap="square" lIns="91440" tIns="45720" rIns="91440" bIns="45720" anchor="ctr" anchorCtr="0">
              <a:normAutofit/>
            </a:bodyPr>
            <a:lstStyle>
              <a:defPPr>
                <a:defRPr lang="zh-CN"/>
              </a:defPPr>
              <a:lvl1pPr algn="ctr">
                <a:defRPr sz="2400" b="1">
                  <a:solidFill>
                    <a:schemeClr val="bg1"/>
                  </a:solidFill>
                  <a:latin typeface="微软雅黑" panose="020B0503020204020204" charset="-122"/>
                  <a:ea typeface="微软雅黑" panose="020B0503020204020204" charset="-122"/>
                </a:defRPr>
              </a:lvl1pPr>
            </a:lstStyle>
            <a:p>
              <a:r>
                <a:rPr lang="en-US" altLang="zh-CN"/>
                <a:t>05</a:t>
              </a:r>
              <a:endParaRPr lang="en-US" altLang="zh-CN" dirty="0"/>
            </a:p>
          </p:txBody>
        </p:sp>
        <p:sp>
          <p:nvSpPr>
            <p:cNvPr id="43" name="矩形 42"/>
            <p:cNvSpPr/>
            <p:nvPr/>
          </p:nvSpPr>
          <p:spPr bwMode="auto">
            <a:xfrm>
              <a:off x="4585657" y="3850734"/>
              <a:ext cx="5019588" cy="542400"/>
            </a:xfrm>
            <a:prstGeom prst="rect">
              <a:avLst/>
            </a:prstGeom>
            <a:solidFill>
              <a:srgbClr val="D21D1A"/>
            </a:solidFill>
            <a:ln>
              <a:noFill/>
            </a:ln>
          </p:spPr>
          <p:txBody>
            <a:bodyPr wrap="square" lIns="91440" tIns="45720" rIns="91440" bIns="45720" anchor="ctr" anchorCtr="0">
              <a:normAutofit/>
            </a:bodyPr>
            <a:lstStyle/>
            <a:p>
              <a:pPr algn="ctr"/>
              <a:r>
                <a:rPr lang="zh-CN" altLang="en-US" sz="2400" b="1">
                  <a:solidFill>
                    <a:schemeClr val="bg1"/>
                  </a:solidFill>
                  <a:latin typeface="微软雅黑" panose="020B0503020204020204" charset="-122"/>
                  <a:ea typeface="微软雅黑" panose="020B0503020204020204" charset="-122"/>
                </a:rPr>
                <a:t>平台能力</a:t>
              </a:r>
              <a:endParaRPr lang="en-US" altLang="zh-CN" sz="2400" b="1" dirty="0">
                <a:solidFill>
                  <a:schemeClr val="bg1"/>
                </a:solidFill>
                <a:latin typeface="微软雅黑" panose="020B0503020204020204" charset="-122"/>
                <a:ea typeface="微软雅黑" panose="020B0503020204020204" charset="-122"/>
              </a:endParaRPr>
            </a:p>
          </p:txBody>
        </p:sp>
      </p:grpSp>
      <p:grpSp>
        <p:nvGrpSpPr>
          <p:cNvPr id="58" name="组合 57"/>
          <p:cNvGrpSpPr/>
          <p:nvPr/>
        </p:nvGrpSpPr>
        <p:grpSpPr>
          <a:xfrm>
            <a:off x="2630363" y="2431086"/>
            <a:ext cx="5977646" cy="542400"/>
            <a:chOff x="3629408" y="1876829"/>
            <a:chExt cx="5977646" cy="542400"/>
          </a:xfrm>
          <a:solidFill>
            <a:schemeClr val="bg1">
              <a:lumMod val="95000"/>
            </a:schemeClr>
          </a:solidFill>
        </p:grpSpPr>
        <p:sp>
          <p:nvSpPr>
            <p:cNvPr id="59" name="文本框 58"/>
            <p:cNvSpPr txBox="1"/>
            <p:nvPr/>
          </p:nvSpPr>
          <p:spPr bwMode="auto">
            <a:xfrm>
              <a:off x="3629408" y="1876829"/>
              <a:ext cx="677662" cy="542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20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rPr>
                <a:t>03</a:t>
              </a:r>
              <a:endParaRPr kumimoji="0" lang="en-US" altLang="zh-CN" sz="2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60" name="矩形 59"/>
            <p:cNvSpPr/>
            <p:nvPr/>
          </p:nvSpPr>
          <p:spPr bwMode="auto">
            <a:xfrm>
              <a:off x="4587466" y="1876829"/>
              <a:ext cx="5019588" cy="542400"/>
            </a:xfrm>
            <a:prstGeom prst="rect">
              <a:avLst/>
            </a:prstGeom>
            <a:grpFill/>
            <a:ln>
              <a:noFill/>
            </a:ln>
          </p:spPr>
          <p:txBody>
            <a:bodyPr wrap="square" lIns="91440" tIns="45720" rIns="91440" bIns="4572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400" b="1" kern="0">
                  <a:solidFill>
                    <a:schemeClr val="bg1"/>
                  </a:solidFill>
                  <a:latin typeface="微软雅黑" panose="020B0503020204020204" charset="-122"/>
                  <a:ea typeface="微软雅黑" panose="020B0503020204020204" charset="-122"/>
                </a:rPr>
                <a:t>办公协同</a:t>
              </a:r>
              <a:endParaRPr kumimoji="0" lang="en-US" altLang="zh-CN" sz="24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zh-CN" altLang="en-US" sz="2400" b="1">
                <a:solidFill>
                  <a:schemeClr val="bg1"/>
                </a:solidFill>
                <a:latin typeface="微软雅黑" panose="020B0503020204020204" charset="-122"/>
                <a:ea typeface="微软雅黑" panose="020B0503020204020204" charset="-122"/>
                <a:cs typeface="OPPOSans H" panose="00020600040101010101"/>
              </a:rPr>
              <a:t>传统企业数字化转型痛点</a:t>
            </a:r>
            <a:endParaRPr lang="zh-CN" altLang="en-US"/>
          </a:p>
        </p:txBody>
      </p:sp>
      <p:sp>
        <p:nvSpPr>
          <p:cNvPr id="3" name="文本框 4"/>
          <p:cNvSpPr txBox="1">
            <a:spLocks noChangeArrowheads="1"/>
          </p:cNvSpPr>
          <p:nvPr/>
        </p:nvSpPr>
        <p:spPr bwMode="auto">
          <a:xfrm>
            <a:off x="681038" y="1173163"/>
            <a:ext cx="1106093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b="1">
                <a:solidFill>
                  <a:srgbClr val="404040"/>
                </a:solidFill>
                <a:latin typeface="微软雅黑" panose="020B0503020204020204" charset="-122"/>
                <a:ea typeface="微软雅黑" panose="020B0503020204020204" charset="-122"/>
              </a:rPr>
              <a:t>部门应用特征明显，急用先建，部分业务部门实现了数字化、线上化，企业数字化水平不均衡，智能化应用是短板</a:t>
            </a:r>
            <a:endParaRPr lang="en-US" altLang="zh-CN" sz="2000" b="1">
              <a:solidFill>
                <a:srgbClr val="404040"/>
              </a:solidFill>
              <a:latin typeface="微软雅黑" panose="020B0503020204020204" charset="-122"/>
              <a:ea typeface="微软雅黑" panose="020B0503020204020204" charset="-122"/>
            </a:endParaRPr>
          </a:p>
        </p:txBody>
      </p:sp>
      <p:grpSp>
        <p:nvGrpSpPr>
          <p:cNvPr id="4" name="组合 47"/>
          <p:cNvGrpSpPr/>
          <p:nvPr/>
        </p:nvGrpSpPr>
        <p:grpSpPr bwMode="auto">
          <a:xfrm>
            <a:off x="681038" y="2420938"/>
            <a:ext cx="1944687" cy="3649662"/>
            <a:chOff x="1723098" y="2673722"/>
            <a:chExt cx="1944216" cy="3651158"/>
          </a:xfrm>
        </p:grpSpPr>
        <p:sp>
          <p:nvSpPr>
            <p:cNvPr id="5" name="Oval 12"/>
            <p:cNvSpPr/>
            <p:nvPr/>
          </p:nvSpPr>
          <p:spPr>
            <a:xfrm>
              <a:off x="2077024" y="2673722"/>
              <a:ext cx="1179227" cy="1179995"/>
            </a:xfrm>
            <a:prstGeom prst="ellipse">
              <a:avLst/>
            </a:prstGeom>
            <a:noFill/>
            <a:ln w="101600" cap="rnd" cmpd="sng">
              <a:solidFill>
                <a:schemeClr val="bg1">
                  <a:lumMod val="85000"/>
                </a:schemeClr>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endParaRPr lang="zh-CN" altLang="zh-CN" sz="1000" dirty="0">
                <a:solidFill>
                  <a:srgbClr val="FFFFFF"/>
                </a:solidFill>
                <a:latin typeface="微软雅黑" panose="020B0503020204020204" charset="-122"/>
                <a:ea typeface="微软雅黑" panose="020B0503020204020204" charset="-122"/>
              </a:endParaRPr>
            </a:p>
          </p:txBody>
        </p:sp>
        <p:sp>
          <p:nvSpPr>
            <p:cNvPr id="6" name="Arc 14"/>
            <p:cNvSpPr/>
            <p:nvPr/>
          </p:nvSpPr>
          <p:spPr>
            <a:xfrm>
              <a:off x="2077024" y="2673722"/>
              <a:ext cx="1179227" cy="1179995"/>
            </a:xfrm>
            <a:prstGeom prst="arc">
              <a:avLst>
                <a:gd name="adj1" fmla="val 16018236"/>
                <a:gd name="adj2" fmla="val 9832525"/>
              </a:avLst>
            </a:prstGeom>
            <a:noFill/>
            <a:ln w="101600" cap="rnd" cmpd="sng">
              <a:solidFill>
                <a:srgbClr val="00B0F0"/>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en-US" sz="1000" dirty="0">
                <a:latin typeface="微软雅黑" panose="020B0503020204020204" charset="-122"/>
                <a:ea typeface="微软雅黑" panose="020B0503020204020204" charset="-122"/>
              </a:endParaRPr>
            </a:p>
          </p:txBody>
        </p:sp>
        <p:sp>
          <p:nvSpPr>
            <p:cNvPr id="7" name="TextBox 15"/>
            <p:cNvSpPr txBox="1">
              <a:spLocks noChangeArrowheads="1"/>
            </p:cNvSpPr>
            <p:nvPr/>
          </p:nvSpPr>
          <p:spPr bwMode="auto">
            <a:xfrm>
              <a:off x="1723098" y="4077580"/>
              <a:ext cx="1944216" cy="224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900" b="1">
                  <a:latin typeface="微软雅黑" panose="020B0503020204020204" charset="-122"/>
                  <a:ea typeface="微软雅黑" panose="020B0503020204020204" charset="-122"/>
                </a:rPr>
                <a:t>缺乏整体规划</a:t>
              </a:r>
              <a:endParaRPr lang="en-US" altLang="zh-CN" sz="1900" b="1">
                <a:latin typeface="微软雅黑" panose="020B0503020204020204" charset="-122"/>
                <a:ea typeface="微软雅黑" panose="020B0503020204020204" charset="-122"/>
              </a:endParaRPr>
            </a:p>
            <a:p>
              <a:endParaRPr lang="en-US" altLang="zh-CN" sz="1900">
                <a:solidFill>
                  <a:srgbClr val="7F7F7F"/>
                </a:solidFill>
                <a:latin typeface="微软雅黑" panose="020B0503020204020204" charset="-122"/>
                <a:ea typeface="微软雅黑" panose="020B0503020204020204" charset="-122"/>
              </a:endParaRPr>
            </a:p>
            <a:p>
              <a:r>
                <a:rPr lang="zh-CN" altLang="en-US" sz="1700">
                  <a:solidFill>
                    <a:srgbClr val="7F7F7F"/>
                  </a:solidFill>
                  <a:latin typeface="微软雅黑" panose="020B0503020204020204" charset="-122"/>
                  <a:ea typeface="微软雅黑" panose="020B0503020204020204" charset="-122"/>
                </a:rPr>
                <a:t>企业发展快，头疼医头脚疼医脚，需要一套系统就建设一条系统，系统之间关联度差，数据无法共享</a:t>
              </a:r>
              <a:endParaRPr lang="zh-CN" altLang="en-US" sz="1700">
                <a:solidFill>
                  <a:srgbClr val="7F7F7F"/>
                </a:solidFill>
                <a:latin typeface="微软雅黑" panose="020B0503020204020204" charset="-122"/>
                <a:ea typeface="微软雅黑" panose="020B0503020204020204" charset="-122"/>
              </a:endParaRPr>
            </a:p>
          </p:txBody>
        </p:sp>
        <p:grpSp>
          <p:nvGrpSpPr>
            <p:cNvPr id="8" name="组合 506"/>
            <p:cNvGrpSpPr/>
            <p:nvPr/>
          </p:nvGrpSpPr>
          <p:grpSpPr bwMode="auto">
            <a:xfrm>
              <a:off x="2476714" y="3097584"/>
              <a:ext cx="346075" cy="327025"/>
              <a:chOff x="422764" y="1012197"/>
              <a:chExt cx="344183" cy="328369"/>
            </a:xfrm>
          </p:grpSpPr>
          <p:sp>
            <p:nvSpPr>
              <p:cNvPr id="9" name="Freeform 146"/>
              <p:cNvSpPr/>
              <p:nvPr/>
            </p:nvSpPr>
            <p:spPr bwMode="auto">
              <a:xfrm>
                <a:off x="422764" y="1012197"/>
                <a:ext cx="199068" cy="328369"/>
              </a:xfrm>
              <a:custGeom>
                <a:avLst/>
                <a:gdLst>
                  <a:gd name="T0" fmla="*/ 2147483646 w 116"/>
                  <a:gd name="T1" fmla="*/ 0 h 192"/>
                  <a:gd name="T2" fmla="*/ 2147483646 w 116"/>
                  <a:gd name="T3" fmla="*/ 2147483646 h 192"/>
                  <a:gd name="T4" fmla="*/ 2147483646 w 116"/>
                  <a:gd name="T5" fmla="*/ 2147483646 h 192"/>
                  <a:gd name="T6" fmla="*/ 0 w 116"/>
                  <a:gd name="T7" fmla="*/ 2147483646 h 192"/>
                  <a:gd name="T8" fmla="*/ 2147483646 w 116"/>
                  <a:gd name="T9" fmla="*/ 2147483646 h 192"/>
                  <a:gd name="T10" fmla="*/ 2147483646 w 116"/>
                  <a:gd name="T11" fmla="*/ 2147483646 h 192"/>
                  <a:gd name="T12" fmla="*/ 2147483646 w 116"/>
                  <a:gd name="T13" fmla="*/ 2147483646 h 192"/>
                  <a:gd name="T14" fmla="*/ 2147483646 w 116"/>
                  <a:gd name="T15" fmla="*/ 0 h 1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6" h="192">
                    <a:moveTo>
                      <a:pt x="116" y="0"/>
                    </a:moveTo>
                    <a:cubicBezTo>
                      <a:pt x="52" y="73"/>
                      <a:pt x="52" y="73"/>
                      <a:pt x="52" y="73"/>
                    </a:cubicBezTo>
                    <a:cubicBezTo>
                      <a:pt x="46" y="66"/>
                      <a:pt x="39" y="61"/>
                      <a:pt x="30" y="61"/>
                    </a:cubicBezTo>
                    <a:cubicBezTo>
                      <a:pt x="14" y="61"/>
                      <a:pt x="0" y="77"/>
                      <a:pt x="0" y="96"/>
                    </a:cubicBezTo>
                    <a:cubicBezTo>
                      <a:pt x="0" y="116"/>
                      <a:pt x="14" y="131"/>
                      <a:pt x="30" y="131"/>
                    </a:cubicBezTo>
                    <a:cubicBezTo>
                      <a:pt x="39" y="131"/>
                      <a:pt x="46" y="127"/>
                      <a:pt x="52" y="120"/>
                    </a:cubicBezTo>
                    <a:cubicBezTo>
                      <a:pt x="116" y="192"/>
                      <a:pt x="116" y="192"/>
                      <a:pt x="116" y="192"/>
                    </a:cubicBezTo>
                    <a:lnTo>
                      <a:pt x="116" y="0"/>
                    </a:lnTo>
                    <a:close/>
                  </a:path>
                </a:pathLst>
              </a:custGeom>
              <a:noFill/>
              <a:ln w="9525" cap="rnd">
                <a:solidFill>
                  <a:srgbClr val="00B0F0"/>
                </a:solidFill>
                <a:prstDash val="solid"/>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0" name="Freeform 147"/>
              <p:cNvSpPr/>
              <p:nvPr/>
            </p:nvSpPr>
            <p:spPr bwMode="auto">
              <a:xfrm>
                <a:off x="708343" y="1065219"/>
                <a:ext cx="58604" cy="222324"/>
              </a:xfrm>
              <a:custGeom>
                <a:avLst/>
                <a:gdLst>
                  <a:gd name="T0" fmla="*/ 0 w 34"/>
                  <a:gd name="T1" fmla="*/ 0 h 130"/>
                  <a:gd name="T2" fmla="*/ 0 w 34"/>
                  <a:gd name="T3" fmla="*/ 2147483646 h 130"/>
                  <a:gd name="T4" fmla="*/ 0 60000 65536"/>
                  <a:gd name="T5" fmla="*/ 0 60000 65536"/>
                </a:gdLst>
                <a:ahLst/>
                <a:cxnLst>
                  <a:cxn ang="T4">
                    <a:pos x="T0" y="T1"/>
                  </a:cxn>
                  <a:cxn ang="T5">
                    <a:pos x="T2" y="T3"/>
                  </a:cxn>
                </a:cxnLst>
                <a:rect l="0" t="0" r="r" b="b"/>
                <a:pathLst>
                  <a:path w="34" h="130">
                    <a:moveTo>
                      <a:pt x="0" y="0"/>
                    </a:moveTo>
                    <a:cubicBezTo>
                      <a:pt x="34" y="36"/>
                      <a:pt x="34" y="94"/>
                      <a:pt x="0" y="130"/>
                    </a:cubicBezTo>
                  </a:path>
                </a:pathLst>
              </a:custGeom>
              <a:noFill/>
              <a:ln w="9525" cap="rnd">
                <a:solidFill>
                  <a:srgbClr val="00B0F0"/>
                </a:solidFill>
                <a:prstDash val="solid"/>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1" name="Freeform 148"/>
              <p:cNvSpPr/>
              <p:nvPr/>
            </p:nvSpPr>
            <p:spPr bwMode="auto">
              <a:xfrm>
                <a:off x="674854" y="1100568"/>
                <a:ext cx="39069" cy="150696"/>
              </a:xfrm>
              <a:custGeom>
                <a:avLst/>
                <a:gdLst>
                  <a:gd name="T0" fmla="*/ 0 w 23"/>
                  <a:gd name="T1" fmla="*/ 0 h 88"/>
                  <a:gd name="T2" fmla="*/ 0 w 23"/>
                  <a:gd name="T3" fmla="*/ 2147483646 h 88"/>
                  <a:gd name="T4" fmla="*/ 0 60000 65536"/>
                  <a:gd name="T5" fmla="*/ 0 60000 65536"/>
                </a:gdLst>
                <a:ahLst/>
                <a:cxnLst>
                  <a:cxn ang="T4">
                    <a:pos x="T0" y="T1"/>
                  </a:cxn>
                  <a:cxn ang="T5">
                    <a:pos x="T2" y="T3"/>
                  </a:cxn>
                </a:cxnLst>
                <a:rect l="0" t="0" r="r" b="b"/>
                <a:pathLst>
                  <a:path w="23" h="88">
                    <a:moveTo>
                      <a:pt x="0" y="0"/>
                    </a:moveTo>
                    <a:cubicBezTo>
                      <a:pt x="23" y="25"/>
                      <a:pt x="23" y="64"/>
                      <a:pt x="0" y="88"/>
                    </a:cubicBezTo>
                  </a:path>
                </a:pathLst>
              </a:custGeom>
              <a:noFill/>
              <a:ln w="9525" cap="rnd">
                <a:solidFill>
                  <a:srgbClr val="00B0F0"/>
                </a:solidFill>
                <a:prstDash val="solid"/>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2" name="Freeform 149"/>
              <p:cNvSpPr/>
              <p:nvPr/>
            </p:nvSpPr>
            <p:spPr bwMode="auto">
              <a:xfrm>
                <a:off x="645087" y="1133126"/>
                <a:ext cx="24186" cy="87441"/>
              </a:xfrm>
              <a:custGeom>
                <a:avLst/>
                <a:gdLst>
                  <a:gd name="T0" fmla="*/ 0 w 14"/>
                  <a:gd name="T1" fmla="*/ 0 h 51"/>
                  <a:gd name="T2" fmla="*/ 0 w 14"/>
                  <a:gd name="T3" fmla="*/ 2147483646 h 51"/>
                  <a:gd name="T4" fmla="*/ 0 60000 65536"/>
                  <a:gd name="T5" fmla="*/ 0 60000 65536"/>
                </a:gdLst>
                <a:ahLst/>
                <a:cxnLst>
                  <a:cxn ang="T4">
                    <a:pos x="T0" y="T1"/>
                  </a:cxn>
                  <a:cxn ang="T5">
                    <a:pos x="T2" y="T3"/>
                  </a:cxn>
                </a:cxnLst>
                <a:rect l="0" t="0" r="r" b="b"/>
                <a:pathLst>
                  <a:path w="14" h="51">
                    <a:moveTo>
                      <a:pt x="0" y="0"/>
                    </a:moveTo>
                    <a:cubicBezTo>
                      <a:pt x="14" y="14"/>
                      <a:pt x="14" y="37"/>
                      <a:pt x="0" y="51"/>
                    </a:cubicBezTo>
                  </a:path>
                </a:pathLst>
              </a:custGeom>
              <a:noFill/>
              <a:ln w="9525" cap="rnd">
                <a:solidFill>
                  <a:srgbClr val="00B0F0"/>
                </a:solidFill>
                <a:prstDash val="solid"/>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grpSp>
      <p:grpSp>
        <p:nvGrpSpPr>
          <p:cNvPr id="13" name="组合 48"/>
          <p:cNvGrpSpPr/>
          <p:nvPr/>
        </p:nvGrpSpPr>
        <p:grpSpPr bwMode="auto">
          <a:xfrm>
            <a:off x="6119813" y="2420938"/>
            <a:ext cx="2735262" cy="3387725"/>
            <a:chOff x="3970226" y="2673722"/>
            <a:chExt cx="2735377" cy="3389326"/>
          </a:xfrm>
        </p:grpSpPr>
        <p:sp>
          <p:nvSpPr>
            <p:cNvPr id="14" name="Oval 18"/>
            <p:cNvSpPr/>
            <p:nvPr/>
          </p:nvSpPr>
          <p:spPr>
            <a:xfrm>
              <a:off x="4600489" y="2673722"/>
              <a:ext cx="1179563" cy="1180069"/>
            </a:xfrm>
            <a:prstGeom prst="ellipse">
              <a:avLst/>
            </a:prstGeom>
            <a:noFill/>
            <a:ln w="101600" cap="rnd" cmpd="sng">
              <a:solidFill>
                <a:schemeClr val="bg1">
                  <a:lumMod val="85000"/>
                </a:schemeClr>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endParaRPr lang="zh-CN" altLang="zh-CN" sz="1000" dirty="0">
                <a:solidFill>
                  <a:srgbClr val="FFFFFF"/>
                </a:solidFill>
                <a:latin typeface="微软雅黑" panose="020B0503020204020204" charset="-122"/>
                <a:ea typeface="微软雅黑" panose="020B0503020204020204" charset="-122"/>
              </a:endParaRPr>
            </a:p>
          </p:txBody>
        </p:sp>
        <p:sp>
          <p:nvSpPr>
            <p:cNvPr id="15" name="Arc 20"/>
            <p:cNvSpPr/>
            <p:nvPr/>
          </p:nvSpPr>
          <p:spPr>
            <a:xfrm>
              <a:off x="4600489" y="2673722"/>
              <a:ext cx="1179563" cy="1180069"/>
            </a:xfrm>
            <a:prstGeom prst="arc">
              <a:avLst>
                <a:gd name="adj1" fmla="val 16018236"/>
                <a:gd name="adj2" fmla="val 5788795"/>
              </a:avLst>
            </a:prstGeom>
            <a:noFill/>
            <a:ln w="101600" cap="rnd" cmpd="sng">
              <a:solidFill>
                <a:srgbClr val="00B0F0"/>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en-US" sz="1000" dirty="0">
                <a:latin typeface="微软雅黑" panose="020B0503020204020204" charset="-122"/>
                <a:ea typeface="微软雅黑" panose="020B0503020204020204" charset="-122"/>
              </a:endParaRPr>
            </a:p>
          </p:txBody>
        </p:sp>
        <p:sp>
          <p:nvSpPr>
            <p:cNvPr id="16" name="TextBox 16"/>
            <p:cNvSpPr txBox="1">
              <a:spLocks noChangeArrowheads="1"/>
            </p:cNvSpPr>
            <p:nvPr/>
          </p:nvSpPr>
          <p:spPr bwMode="auto">
            <a:xfrm>
              <a:off x="3970226" y="4077072"/>
              <a:ext cx="2735377" cy="1985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900" b="1">
                  <a:latin typeface="微软雅黑" panose="020B0503020204020204" charset="-122"/>
                  <a:ea typeface="微软雅黑" panose="020B0503020204020204" charset="-122"/>
                </a:rPr>
                <a:t>部门目标整体目标差异</a:t>
              </a:r>
              <a:endParaRPr lang="en-US" altLang="zh-CN" sz="1900" b="1">
                <a:latin typeface="微软雅黑" panose="020B0503020204020204" charset="-122"/>
                <a:ea typeface="微软雅黑" panose="020B0503020204020204" charset="-122"/>
              </a:endParaRPr>
            </a:p>
            <a:p>
              <a:pPr algn="ctr"/>
              <a:endParaRPr lang="en-US" altLang="zh-CN" sz="1900">
                <a:solidFill>
                  <a:srgbClr val="7F7F7F"/>
                </a:solidFill>
                <a:latin typeface="微软雅黑" panose="020B0503020204020204" charset="-122"/>
                <a:ea typeface="微软雅黑" panose="020B0503020204020204" charset="-122"/>
              </a:endParaRPr>
            </a:p>
            <a:p>
              <a:r>
                <a:rPr lang="zh-CN" altLang="en-US" sz="1700">
                  <a:solidFill>
                    <a:srgbClr val="7F7F7F"/>
                  </a:solidFill>
                  <a:latin typeface="微软雅黑" panose="020B0503020204020204" charset="-122"/>
                  <a:ea typeface="微软雅黑" panose="020B0503020204020204" charset="-122"/>
                </a:rPr>
                <a:t>信息化系统都是根据部门需要建设，满足业务部门管理要求，与企业整体目标有差异，如管理颗粒度、数据标准一致性等</a:t>
              </a:r>
              <a:endParaRPr lang="zh-CN" altLang="en-US" sz="1700">
                <a:solidFill>
                  <a:srgbClr val="7F7F7F"/>
                </a:solidFill>
                <a:latin typeface="微软雅黑" panose="020B0503020204020204" charset="-122"/>
                <a:ea typeface="微软雅黑" panose="020B0503020204020204" charset="-122"/>
              </a:endParaRPr>
            </a:p>
          </p:txBody>
        </p:sp>
        <p:grpSp>
          <p:nvGrpSpPr>
            <p:cNvPr id="17" name="组合 541"/>
            <p:cNvGrpSpPr/>
            <p:nvPr/>
          </p:nvGrpSpPr>
          <p:grpSpPr bwMode="auto">
            <a:xfrm>
              <a:off x="5025033" y="3099172"/>
              <a:ext cx="330200" cy="328612"/>
              <a:chOff x="4737018" y="1025403"/>
              <a:chExt cx="328369" cy="329299"/>
            </a:xfrm>
          </p:grpSpPr>
          <p:sp>
            <p:nvSpPr>
              <p:cNvPr id="18" name="Oval 98"/>
              <p:cNvSpPr>
                <a:spLocks noChangeArrowheads="1"/>
              </p:cNvSpPr>
              <p:nvPr/>
            </p:nvSpPr>
            <p:spPr bwMode="auto">
              <a:xfrm>
                <a:off x="4737018" y="1025403"/>
                <a:ext cx="328369" cy="329299"/>
              </a:xfrm>
              <a:prstGeom prst="ellipse">
                <a:avLst/>
              </a:prstGeom>
              <a:noFill/>
              <a:ln w="9525" cap="rnd">
                <a:solidFill>
                  <a:srgbClr val="00B0F0"/>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charset="-122"/>
                  <a:ea typeface="微软雅黑" panose="020B0503020204020204" charset="-122"/>
                </a:endParaRPr>
              </a:p>
            </p:txBody>
          </p:sp>
          <p:sp>
            <p:nvSpPr>
              <p:cNvPr id="19" name="Oval 99"/>
              <p:cNvSpPr>
                <a:spLocks noChangeArrowheads="1"/>
              </p:cNvSpPr>
              <p:nvPr/>
            </p:nvSpPr>
            <p:spPr bwMode="auto">
              <a:xfrm>
                <a:off x="4803994" y="1092379"/>
                <a:ext cx="195347" cy="195347"/>
              </a:xfrm>
              <a:prstGeom prst="ellipse">
                <a:avLst/>
              </a:prstGeom>
              <a:noFill/>
              <a:ln w="9525" cap="rnd">
                <a:solidFill>
                  <a:srgbClr val="00B0F0"/>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charset="-122"/>
                  <a:ea typeface="微软雅黑" panose="020B0503020204020204" charset="-122"/>
                </a:endParaRPr>
              </a:p>
            </p:txBody>
          </p:sp>
          <p:sp>
            <p:nvSpPr>
              <p:cNvPr id="20" name="Line 100"/>
              <p:cNvSpPr>
                <a:spLocks noChangeShapeType="1"/>
              </p:cNvSpPr>
              <p:nvPr/>
            </p:nvSpPr>
            <p:spPr bwMode="auto">
              <a:xfrm>
                <a:off x="4877482" y="1029124"/>
                <a:ext cx="0" cy="65116"/>
              </a:xfrm>
              <a:prstGeom prst="line">
                <a:avLst/>
              </a:prstGeom>
              <a:noFill/>
              <a:ln w="9525" cap="rnd">
                <a:solidFill>
                  <a:srgbClr val="00B0F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1" name="Line 101"/>
              <p:cNvSpPr>
                <a:spLocks noChangeShapeType="1"/>
              </p:cNvSpPr>
              <p:nvPr/>
            </p:nvSpPr>
            <p:spPr bwMode="auto">
              <a:xfrm>
                <a:off x="4925854" y="1029124"/>
                <a:ext cx="0" cy="65116"/>
              </a:xfrm>
              <a:prstGeom prst="line">
                <a:avLst/>
              </a:prstGeom>
              <a:noFill/>
              <a:ln w="9525" cap="rnd">
                <a:solidFill>
                  <a:srgbClr val="00B0F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2" name="Line 102"/>
              <p:cNvSpPr>
                <a:spLocks noChangeShapeType="1"/>
              </p:cNvSpPr>
              <p:nvPr/>
            </p:nvSpPr>
            <p:spPr bwMode="auto">
              <a:xfrm>
                <a:off x="4877482" y="1287726"/>
                <a:ext cx="0" cy="65116"/>
              </a:xfrm>
              <a:prstGeom prst="line">
                <a:avLst/>
              </a:prstGeom>
              <a:noFill/>
              <a:ln w="9525" cap="rnd">
                <a:solidFill>
                  <a:srgbClr val="00B0F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3" name="Line 103"/>
              <p:cNvSpPr>
                <a:spLocks noChangeShapeType="1"/>
              </p:cNvSpPr>
              <p:nvPr/>
            </p:nvSpPr>
            <p:spPr bwMode="auto">
              <a:xfrm>
                <a:off x="4925854" y="1287726"/>
                <a:ext cx="0" cy="65116"/>
              </a:xfrm>
              <a:prstGeom prst="line">
                <a:avLst/>
              </a:prstGeom>
              <a:noFill/>
              <a:ln w="9525" cap="rnd">
                <a:solidFill>
                  <a:srgbClr val="00B0F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4" name="Line 104"/>
              <p:cNvSpPr>
                <a:spLocks noChangeShapeType="1"/>
              </p:cNvSpPr>
              <p:nvPr/>
            </p:nvSpPr>
            <p:spPr bwMode="auto">
              <a:xfrm>
                <a:off x="4740739" y="1214238"/>
                <a:ext cx="65116" cy="0"/>
              </a:xfrm>
              <a:prstGeom prst="line">
                <a:avLst/>
              </a:prstGeom>
              <a:noFill/>
              <a:ln w="9525" cap="rnd">
                <a:solidFill>
                  <a:srgbClr val="00B0F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5" name="Line 105"/>
              <p:cNvSpPr>
                <a:spLocks noChangeShapeType="1"/>
              </p:cNvSpPr>
              <p:nvPr/>
            </p:nvSpPr>
            <p:spPr bwMode="auto">
              <a:xfrm>
                <a:off x="4740739" y="1165867"/>
                <a:ext cx="65116" cy="0"/>
              </a:xfrm>
              <a:prstGeom prst="line">
                <a:avLst/>
              </a:prstGeom>
              <a:noFill/>
              <a:ln w="9525" cap="rnd">
                <a:solidFill>
                  <a:srgbClr val="00B0F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6" name="Line 106"/>
              <p:cNvSpPr>
                <a:spLocks noChangeShapeType="1"/>
              </p:cNvSpPr>
              <p:nvPr/>
            </p:nvSpPr>
            <p:spPr bwMode="auto">
              <a:xfrm>
                <a:off x="4999341" y="1214238"/>
                <a:ext cx="65116" cy="0"/>
              </a:xfrm>
              <a:prstGeom prst="line">
                <a:avLst/>
              </a:prstGeom>
              <a:noFill/>
              <a:ln w="9525" cap="rnd">
                <a:solidFill>
                  <a:srgbClr val="00B0F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7" name="Line 107"/>
              <p:cNvSpPr>
                <a:spLocks noChangeShapeType="1"/>
              </p:cNvSpPr>
              <p:nvPr/>
            </p:nvSpPr>
            <p:spPr bwMode="auto">
              <a:xfrm>
                <a:off x="4999341" y="1165867"/>
                <a:ext cx="65116" cy="0"/>
              </a:xfrm>
              <a:prstGeom prst="line">
                <a:avLst/>
              </a:prstGeom>
              <a:noFill/>
              <a:ln w="9525" cap="rnd">
                <a:solidFill>
                  <a:srgbClr val="00B0F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8" name="Oval 108"/>
              <p:cNvSpPr>
                <a:spLocks noChangeArrowheads="1"/>
              </p:cNvSpPr>
              <p:nvPr/>
            </p:nvSpPr>
            <p:spPr bwMode="auto">
              <a:xfrm>
                <a:off x="4737018" y="1025403"/>
                <a:ext cx="328369" cy="329299"/>
              </a:xfrm>
              <a:prstGeom prst="ellipse">
                <a:avLst/>
              </a:prstGeom>
              <a:noFill/>
              <a:ln w="9525" cap="rnd">
                <a:solidFill>
                  <a:srgbClr val="00B0F0"/>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charset="-122"/>
                  <a:ea typeface="微软雅黑" panose="020B0503020204020204" charset="-122"/>
                </a:endParaRPr>
              </a:p>
            </p:txBody>
          </p:sp>
        </p:grpSp>
      </p:grpSp>
      <p:grpSp>
        <p:nvGrpSpPr>
          <p:cNvPr id="29" name="组合 49"/>
          <p:cNvGrpSpPr/>
          <p:nvPr/>
        </p:nvGrpSpPr>
        <p:grpSpPr bwMode="auto">
          <a:xfrm>
            <a:off x="9417050" y="2420938"/>
            <a:ext cx="2419350" cy="3387653"/>
            <a:chOff x="5751496" y="2673722"/>
            <a:chExt cx="2419945" cy="3389696"/>
          </a:xfrm>
        </p:grpSpPr>
        <p:sp>
          <p:nvSpPr>
            <p:cNvPr id="30" name="Oval 22"/>
            <p:cNvSpPr/>
            <p:nvPr/>
          </p:nvSpPr>
          <p:spPr>
            <a:xfrm>
              <a:off x="6281851" y="2673722"/>
              <a:ext cx="1179803" cy="1180223"/>
            </a:xfrm>
            <a:prstGeom prst="ellipse">
              <a:avLst/>
            </a:prstGeom>
            <a:noFill/>
            <a:ln w="101600" cap="rnd" cmpd="sng">
              <a:solidFill>
                <a:schemeClr val="bg1">
                  <a:lumMod val="85000"/>
                </a:schemeClr>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endParaRPr lang="zh-CN" altLang="zh-CN" sz="1000" dirty="0">
                <a:solidFill>
                  <a:srgbClr val="FFFFFF"/>
                </a:solidFill>
                <a:latin typeface="微软雅黑" panose="020B0503020204020204" charset="-122"/>
                <a:ea typeface="微软雅黑" panose="020B0503020204020204" charset="-122"/>
              </a:endParaRPr>
            </a:p>
          </p:txBody>
        </p:sp>
        <p:sp>
          <p:nvSpPr>
            <p:cNvPr id="31" name="Arc 24"/>
            <p:cNvSpPr/>
            <p:nvPr/>
          </p:nvSpPr>
          <p:spPr>
            <a:xfrm>
              <a:off x="6281851" y="2673722"/>
              <a:ext cx="1179803" cy="1180223"/>
            </a:xfrm>
            <a:prstGeom prst="arc">
              <a:avLst>
                <a:gd name="adj1" fmla="val 16018236"/>
                <a:gd name="adj2" fmla="val 3132458"/>
              </a:avLst>
            </a:prstGeom>
            <a:noFill/>
            <a:ln w="101600" cap="rnd" cmpd="sng">
              <a:solidFill>
                <a:srgbClr val="00B0F0"/>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en-US" sz="1000" dirty="0">
                <a:latin typeface="微软雅黑" panose="020B0503020204020204" charset="-122"/>
                <a:ea typeface="微软雅黑" panose="020B0503020204020204" charset="-122"/>
              </a:endParaRPr>
            </a:p>
          </p:txBody>
        </p:sp>
        <p:sp>
          <p:nvSpPr>
            <p:cNvPr id="32" name="TextBox 17"/>
            <p:cNvSpPr txBox="1">
              <a:spLocks noChangeArrowheads="1"/>
            </p:cNvSpPr>
            <p:nvPr/>
          </p:nvSpPr>
          <p:spPr bwMode="auto">
            <a:xfrm>
              <a:off x="5751496" y="4077072"/>
              <a:ext cx="2419945" cy="1986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900" b="1">
                  <a:latin typeface="微软雅黑" panose="020B0503020204020204" charset="-122"/>
                  <a:ea typeface="微软雅黑" panose="020B0503020204020204" charset="-122"/>
                </a:rPr>
                <a:t>智能化应用不足</a:t>
              </a:r>
              <a:endParaRPr lang="en-US" altLang="zh-CN" sz="1900" b="1">
                <a:latin typeface="微软雅黑" panose="020B0503020204020204" charset="-122"/>
                <a:ea typeface="微软雅黑" panose="020B0503020204020204" charset="-122"/>
              </a:endParaRPr>
            </a:p>
            <a:p>
              <a:pPr algn="ctr"/>
              <a:endParaRPr lang="en-US" altLang="zh-CN" sz="1900">
                <a:solidFill>
                  <a:srgbClr val="7F7F7F"/>
                </a:solidFill>
                <a:latin typeface="微软雅黑" panose="020B0503020204020204" charset="-122"/>
                <a:ea typeface="微软雅黑" panose="020B0503020204020204" charset="-122"/>
              </a:endParaRPr>
            </a:p>
            <a:p>
              <a:r>
                <a:rPr lang="zh-CN" altLang="en-US" sz="1700">
                  <a:solidFill>
                    <a:srgbClr val="7F7F7F"/>
                  </a:solidFill>
                  <a:latin typeface="微软雅黑" panose="020B0503020204020204" charset="-122"/>
                  <a:ea typeface="微软雅黑" panose="020B0503020204020204" charset="-122"/>
                </a:rPr>
                <a:t>缺少专业人才和平台支撑，无法享受</a:t>
              </a:r>
              <a:r>
                <a:rPr lang="en-US" altLang="zh-CN" sz="1700">
                  <a:solidFill>
                    <a:srgbClr val="7F7F7F"/>
                  </a:solidFill>
                  <a:latin typeface="微软雅黑" panose="020B0503020204020204" charset="-122"/>
                  <a:ea typeface="微软雅黑" panose="020B0503020204020204" charset="-122"/>
                </a:rPr>
                <a:t>AI</a:t>
              </a:r>
              <a:r>
                <a:rPr lang="zh-CN" altLang="en-US" sz="1700">
                  <a:solidFill>
                    <a:srgbClr val="7F7F7F"/>
                  </a:solidFill>
                  <a:latin typeface="微软雅黑" panose="020B0503020204020204" charset="-122"/>
                  <a:ea typeface="微软雅黑" panose="020B0503020204020204" charset="-122"/>
                </a:rPr>
                <a:t>带来效率提升与成本降低的价值，急需获得智能应用的突破</a:t>
              </a:r>
              <a:endParaRPr lang="zh-CN" altLang="en-US" sz="1700">
                <a:solidFill>
                  <a:srgbClr val="7F7F7F"/>
                </a:solidFill>
                <a:latin typeface="微软雅黑" panose="020B0503020204020204" charset="-122"/>
                <a:ea typeface="微软雅黑" panose="020B0503020204020204" charset="-122"/>
              </a:endParaRPr>
            </a:p>
          </p:txBody>
        </p:sp>
        <p:grpSp>
          <p:nvGrpSpPr>
            <p:cNvPr id="33" name="组合 544"/>
            <p:cNvGrpSpPr/>
            <p:nvPr/>
          </p:nvGrpSpPr>
          <p:grpSpPr bwMode="auto">
            <a:xfrm>
              <a:off x="6704608" y="3097584"/>
              <a:ext cx="333375" cy="333375"/>
              <a:chOff x="6206433" y="1026477"/>
              <a:chExt cx="333618" cy="333618"/>
            </a:xfrm>
          </p:grpSpPr>
          <p:sp>
            <p:nvSpPr>
              <p:cNvPr id="34" name="Oval 154"/>
              <p:cNvSpPr>
                <a:spLocks noChangeArrowheads="1"/>
              </p:cNvSpPr>
              <p:nvPr/>
            </p:nvSpPr>
            <p:spPr bwMode="auto">
              <a:xfrm>
                <a:off x="6206433" y="1026477"/>
                <a:ext cx="333618" cy="333618"/>
              </a:xfrm>
              <a:prstGeom prst="ellipse">
                <a:avLst/>
              </a:prstGeom>
              <a:noFill/>
              <a:ln w="9525" cap="rnd">
                <a:solidFill>
                  <a:srgbClr val="00B0F0"/>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charset="-122"/>
                  <a:ea typeface="微软雅黑" panose="020B0503020204020204" charset="-122"/>
                </a:endParaRPr>
              </a:p>
            </p:txBody>
          </p:sp>
          <p:sp>
            <p:nvSpPr>
              <p:cNvPr id="35" name="Oval 155"/>
              <p:cNvSpPr>
                <a:spLocks noChangeArrowheads="1"/>
              </p:cNvSpPr>
              <p:nvPr/>
            </p:nvSpPr>
            <p:spPr bwMode="auto">
              <a:xfrm>
                <a:off x="6282089" y="1026477"/>
                <a:ext cx="181393" cy="333618"/>
              </a:xfrm>
              <a:prstGeom prst="ellipse">
                <a:avLst/>
              </a:prstGeom>
              <a:noFill/>
              <a:ln w="9525" cap="rnd">
                <a:solidFill>
                  <a:srgbClr val="00B0F0"/>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charset="-122"/>
                  <a:ea typeface="微软雅黑" panose="020B0503020204020204" charset="-122"/>
                </a:endParaRPr>
              </a:p>
            </p:txBody>
          </p:sp>
          <p:sp>
            <p:nvSpPr>
              <p:cNvPr id="36" name="Line 156"/>
              <p:cNvSpPr>
                <a:spLocks noChangeShapeType="1"/>
              </p:cNvSpPr>
              <p:nvPr/>
            </p:nvSpPr>
            <p:spPr bwMode="auto">
              <a:xfrm>
                <a:off x="6373242" y="1032858"/>
                <a:ext cx="0" cy="320857"/>
              </a:xfrm>
              <a:prstGeom prst="line">
                <a:avLst/>
              </a:prstGeom>
              <a:noFill/>
              <a:ln w="9525" cap="rnd">
                <a:solidFill>
                  <a:srgbClr val="00B0F0"/>
                </a:solidFill>
                <a:round/>
              </a:ln>
              <a:extLst>
                <a:ext uri="{909E8E84-426E-40DD-AFC4-6F175D3DCCD1}">
                  <a14:hiddenFill xmlns:a14="http://schemas.microsoft.com/office/drawing/2010/main">
                    <a:noFill/>
                  </a14:hiddenFill>
                </a:ext>
              </a:extLst>
            </p:spPr>
            <p:txBody>
              <a:bodyPr/>
              <a:lstStyle/>
              <a:p>
                <a:endParaRPr lang="zh-CN" altLang="en-US"/>
              </a:p>
            </p:txBody>
          </p:sp>
          <p:sp>
            <p:nvSpPr>
              <p:cNvPr id="37" name="Line 157"/>
              <p:cNvSpPr>
                <a:spLocks noChangeShapeType="1"/>
              </p:cNvSpPr>
              <p:nvPr/>
            </p:nvSpPr>
            <p:spPr bwMode="auto">
              <a:xfrm flipH="1">
                <a:off x="6206433" y="1193286"/>
                <a:ext cx="333618" cy="0"/>
              </a:xfrm>
              <a:prstGeom prst="line">
                <a:avLst/>
              </a:prstGeom>
              <a:noFill/>
              <a:ln w="9525" cap="rnd">
                <a:solidFill>
                  <a:srgbClr val="00B0F0"/>
                </a:solidFill>
                <a:round/>
              </a:ln>
              <a:extLst>
                <a:ext uri="{909E8E84-426E-40DD-AFC4-6F175D3DCCD1}">
                  <a14:hiddenFill xmlns:a14="http://schemas.microsoft.com/office/drawing/2010/main">
                    <a:noFill/>
                  </a14:hiddenFill>
                </a:ext>
              </a:extLst>
            </p:spPr>
            <p:txBody>
              <a:bodyPr/>
              <a:lstStyle/>
              <a:p>
                <a:endParaRPr lang="zh-CN" altLang="en-US"/>
              </a:p>
            </p:txBody>
          </p:sp>
          <p:sp>
            <p:nvSpPr>
              <p:cNvPr id="38" name="Line 158"/>
              <p:cNvSpPr>
                <a:spLocks noChangeShapeType="1"/>
              </p:cNvSpPr>
              <p:nvPr/>
            </p:nvSpPr>
            <p:spPr bwMode="auto">
              <a:xfrm flipH="1">
                <a:off x="6226487" y="1113072"/>
                <a:ext cx="292599" cy="0"/>
              </a:xfrm>
              <a:prstGeom prst="line">
                <a:avLst/>
              </a:prstGeom>
              <a:noFill/>
              <a:ln w="9525" cap="rnd">
                <a:solidFill>
                  <a:srgbClr val="00B0F0"/>
                </a:solidFill>
                <a:round/>
              </a:ln>
              <a:extLst>
                <a:ext uri="{909E8E84-426E-40DD-AFC4-6F175D3DCCD1}">
                  <a14:hiddenFill xmlns:a14="http://schemas.microsoft.com/office/drawing/2010/main">
                    <a:noFill/>
                  </a14:hiddenFill>
                </a:ext>
              </a:extLst>
            </p:spPr>
            <p:txBody>
              <a:bodyPr/>
              <a:lstStyle/>
              <a:p>
                <a:endParaRPr lang="zh-CN" altLang="en-US"/>
              </a:p>
            </p:txBody>
          </p:sp>
          <p:sp>
            <p:nvSpPr>
              <p:cNvPr id="39" name="Line 159"/>
              <p:cNvSpPr>
                <a:spLocks noChangeShapeType="1"/>
              </p:cNvSpPr>
              <p:nvPr/>
            </p:nvSpPr>
            <p:spPr bwMode="auto">
              <a:xfrm flipH="1">
                <a:off x="6226487" y="1275323"/>
                <a:ext cx="292599" cy="0"/>
              </a:xfrm>
              <a:prstGeom prst="line">
                <a:avLst/>
              </a:prstGeom>
              <a:noFill/>
              <a:ln w="9525" cap="rnd">
                <a:solidFill>
                  <a:srgbClr val="00B0F0"/>
                </a:solidFill>
                <a:round/>
              </a:ln>
              <a:extLst>
                <a:ext uri="{909E8E84-426E-40DD-AFC4-6F175D3DCCD1}">
                  <a14:hiddenFill xmlns:a14="http://schemas.microsoft.com/office/drawing/2010/main">
                    <a:noFill/>
                  </a14:hiddenFill>
                </a:ext>
              </a:extLst>
            </p:spPr>
            <p:txBody>
              <a:bodyPr/>
              <a:lstStyle/>
              <a:p>
                <a:endParaRPr lang="zh-CN" altLang="en-US"/>
              </a:p>
            </p:txBody>
          </p:sp>
        </p:grpSp>
      </p:grpSp>
      <p:grpSp>
        <p:nvGrpSpPr>
          <p:cNvPr id="40" name="组合 50"/>
          <p:cNvGrpSpPr/>
          <p:nvPr/>
        </p:nvGrpSpPr>
        <p:grpSpPr bwMode="auto">
          <a:xfrm>
            <a:off x="3316288" y="2420938"/>
            <a:ext cx="2178050" cy="3649662"/>
            <a:chOff x="7471619" y="2673722"/>
            <a:chExt cx="2178918" cy="3651135"/>
          </a:xfrm>
        </p:grpSpPr>
        <p:sp>
          <p:nvSpPr>
            <p:cNvPr id="41" name="Oval 26"/>
            <p:cNvSpPr/>
            <p:nvPr/>
          </p:nvSpPr>
          <p:spPr>
            <a:xfrm>
              <a:off x="7940118" y="2673722"/>
              <a:ext cx="1178394" cy="1179988"/>
            </a:xfrm>
            <a:prstGeom prst="ellipse">
              <a:avLst/>
            </a:prstGeom>
            <a:noFill/>
            <a:ln w="101600" cap="rnd" cmpd="sng">
              <a:solidFill>
                <a:schemeClr val="bg1">
                  <a:lumMod val="85000"/>
                </a:schemeClr>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endParaRPr lang="zh-CN" altLang="zh-CN" sz="1000" dirty="0">
                <a:solidFill>
                  <a:srgbClr val="FFFFFF"/>
                </a:solidFill>
                <a:latin typeface="微软雅黑" panose="020B0503020204020204" charset="-122"/>
                <a:ea typeface="微软雅黑" panose="020B0503020204020204" charset="-122"/>
              </a:endParaRPr>
            </a:p>
          </p:txBody>
        </p:sp>
        <p:sp>
          <p:nvSpPr>
            <p:cNvPr id="42" name="Arc 28"/>
            <p:cNvSpPr/>
            <p:nvPr/>
          </p:nvSpPr>
          <p:spPr>
            <a:xfrm>
              <a:off x="7940118" y="2673722"/>
              <a:ext cx="1178394" cy="1179988"/>
            </a:xfrm>
            <a:prstGeom prst="arc">
              <a:avLst>
                <a:gd name="adj1" fmla="val 16018236"/>
                <a:gd name="adj2" fmla="val 13285852"/>
              </a:avLst>
            </a:prstGeom>
            <a:noFill/>
            <a:ln w="101600" cap="rnd" cmpd="sng">
              <a:solidFill>
                <a:srgbClr val="00B0F0"/>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en-US" sz="1000" dirty="0">
                <a:latin typeface="微软雅黑" panose="020B0503020204020204" charset="-122"/>
                <a:ea typeface="微软雅黑" panose="020B0503020204020204" charset="-122"/>
              </a:endParaRPr>
            </a:p>
          </p:txBody>
        </p:sp>
        <p:sp>
          <p:nvSpPr>
            <p:cNvPr id="43" name="TextBox 18"/>
            <p:cNvSpPr txBox="1">
              <a:spLocks noChangeArrowheads="1"/>
            </p:cNvSpPr>
            <p:nvPr/>
          </p:nvSpPr>
          <p:spPr bwMode="auto">
            <a:xfrm>
              <a:off x="7471619" y="4077072"/>
              <a:ext cx="2178918" cy="224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900" b="1">
                  <a:latin typeface="微软雅黑" panose="020B0503020204020204" charset="-122"/>
                  <a:ea typeface="微软雅黑" panose="020B0503020204020204" charset="-122"/>
                </a:rPr>
                <a:t>信息孤岛现象严重</a:t>
              </a:r>
              <a:endParaRPr lang="en-US" altLang="zh-CN" sz="1900" b="1">
                <a:latin typeface="微软雅黑" panose="020B0503020204020204" charset="-122"/>
                <a:ea typeface="微软雅黑" panose="020B0503020204020204" charset="-122"/>
              </a:endParaRPr>
            </a:p>
            <a:p>
              <a:pPr algn="ctr"/>
              <a:endParaRPr lang="en-US" altLang="zh-CN" sz="1900">
                <a:solidFill>
                  <a:srgbClr val="7F7F7F"/>
                </a:solidFill>
                <a:latin typeface="微软雅黑" panose="020B0503020204020204" charset="-122"/>
                <a:ea typeface="微软雅黑" panose="020B0503020204020204" charset="-122"/>
              </a:endParaRPr>
            </a:p>
            <a:p>
              <a:r>
                <a:rPr lang="zh-CN" altLang="en-US" sz="1700">
                  <a:solidFill>
                    <a:srgbClr val="7F7F7F"/>
                  </a:solidFill>
                  <a:latin typeface="微软雅黑" panose="020B0503020204020204" charset="-122"/>
                  <a:ea typeface="微软雅黑" panose="020B0503020204020204" charset="-122"/>
                </a:rPr>
                <a:t>数据无法共享、流程无法畅通、业务无法即时管控，各个信息系统割裂了企业业务，数据标准不一致，无法直接互通</a:t>
              </a:r>
              <a:endParaRPr lang="zh-CN" altLang="en-US" sz="1700">
                <a:solidFill>
                  <a:srgbClr val="7F7F7F"/>
                </a:solidFill>
                <a:latin typeface="微软雅黑" panose="020B0503020204020204" charset="-122"/>
                <a:ea typeface="微软雅黑" panose="020B0503020204020204" charset="-122"/>
              </a:endParaRPr>
            </a:p>
          </p:txBody>
        </p:sp>
        <p:grpSp>
          <p:nvGrpSpPr>
            <p:cNvPr id="44" name="组合 545"/>
            <p:cNvGrpSpPr/>
            <p:nvPr/>
          </p:nvGrpSpPr>
          <p:grpSpPr bwMode="auto">
            <a:xfrm>
              <a:off x="8363546" y="3088059"/>
              <a:ext cx="333375" cy="333375"/>
              <a:chOff x="6902086" y="1026477"/>
              <a:chExt cx="334530" cy="333618"/>
            </a:xfrm>
          </p:grpSpPr>
          <p:sp>
            <p:nvSpPr>
              <p:cNvPr id="45" name="Freeform 160"/>
              <p:cNvSpPr/>
              <p:nvPr/>
            </p:nvSpPr>
            <p:spPr bwMode="auto">
              <a:xfrm>
                <a:off x="6902086" y="1026477"/>
                <a:ext cx="334530" cy="333618"/>
              </a:xfrm>
              <a:custGeom>
                <a:avLst/>
                <a:gdLst>
                  <a:gd name="T0" fmla="*/ 2147483646 w 192"/>
                  <a:gd name="T1" fmla="*/ 2147483646 h 192"/>
                  <a:gd name="T2" fmla="*/ 2147483646 w 192"/>
                  <a:gd name="T3" fmla="*/ 2147483646 h 192"/>
                  <a:gd name="T4" fmla="*/ 0 w 192"/>
                  <a:gd name="T5" fmla="*/ 2147483646 h 192"/>
                  <a:gd name="T6" fmla="*/ 2147483646 w 192"/>
                  <a:gd name="T7" fmla="*/ 0 h 192"/>
                  <a:gd name="T8" fmla="*/ 2147483646 w 192"/>
                  <a:gd name="T9" fmla="*/ 2147483646 h 192"/>
                  <a:gd name="T10" fmla="*/ 2147483646 w 192"/>
                  <a:gd name="T11" fmla="*/ 214748364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2" h="192">
                    <a:moveTo>
                      <a:pt x="148" y="177"/>
                    </a:moveTo>
                    <a:cubicBezTo>
                      <a:pt x="133" y="187"/>
                      <a:pt x="116" y="192"/>
                      <a:pt x="96" y="192"/>
                    </a:cubicBezTo>
                    <a:cubicBezTo>
                      <a:pt x="43" y="192"/>
                      <a:pt x="0" y="149"/>
                      <a:pt x="0" y="96"/>
                    </a:cubicBezTo>
                    <a:cubicBezTo>
                      <a:pt x="0" y="43"/>
                      <a:pt x="43" y="0"/>
                      <a:pt x="96" y="0"/>
                    </a:cubicBezTo>
                    <a:cubicBezTo>
                      <a:pt x="149" y="0"/>
                      <a:pt x="192" y="43"/>
                      <a:pt x="192" y="96"/>
                    </a:cubicBezTo>
                    <a:cubicBezTo>
                      <a:pt x="192" y="114"/>
                      <a:pt x="187" y="131"/>
                      <a:pt x="179" y="145"/>
                    </a:cubicBezTo>
                  </a:path>
                </a:pathLst>
              </a:custGeom>
              <a:noFill/>
              <a:ln w="9525" cap="rnd">
                <a:solidFill>
                  <a:srgbClr val="00B0F0"/>
                </a:solidFill>
                <a:prstDash val="solid"/>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6" name="Freeform 161"/>
              <p:cNvSpPr/>
              <p:nvPr/>
            </p:nvSpPr>
            <p:spPr bwMode="auto">
              <a:xfrm>
                <a:off x="6961335" y="1085726"/>
                <a:ext cx="217854" cy="216943"/>
              </a:xfrm>
              <a:custGeom>
                <a:avLst/>
                <a:gdLst>
                  <a:gd name="T0" fmla="*/ 2147483646 w 125"/>
                  <a:gd name="T1" fmla="*/ 2147483646 h 125"/>
                  <a:gd name="T2" fmla="*/ 2147483646 w 125"/>
                  <a:gd name="T3" fmla="*/ 0 h 125"/>
                  <a:gd name="T4" fmla="*/ 2147483646 w 125"/>
                  <a:gd name="T5" fmla="*/ 2147483646 h 125"/>
                  <a:gd name="T6" fmla="*/ 2147483646 w 125"/>
                  <a:gd name="T7" fmla="*/ 2147483646 h 125"/>
                  <a:gd name="T8" fmla="*/ 0 w 125"/>
                  <a:gd name="T9" fmla="*/ 2147483646 h 125"/>
                  <a:gd name="T10" fmla="*/ 0 w 125"/>
                  <a:gd name="T11" fmla="*/ 2147483646 h 1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5" h="125">
                    <a:moveTo>
                      <a:pt x="18" y="18"/>
                    </a:moveTo>
                    <a:cubicBezTo>
                      <a:pt x="29" y="7"/>
                      <a:pt x="45" y="0"/>
                      <a:pt x="62" y="0"/>
                    </a:cubicBezTo>
                    <a:cubicBezTo>
                      <a:pt x="97" y="0"/>
                      <a:pt x="125" y="28"/>
                      <a:pt x="125" y="62"/>
                    </a:cubicBezTo>
                    <a:cubicBezTo>
                      <a:pt x="125" y="97"/>
                      <a:pt x="97" y="125"/>
                      <a:pt x="62" y="125"/>
                    </a:cubicBezTo>
                    <a:cubicBezTo>
                      <a:pt x="28" y="125"/>
                      <a:pt x="0" y="97"/>
                      <a:pt x="0" y="62"/>
                    </a:cubicBezTo>
                    <a:cubicBezTo>
                      <a:pt x="0" y="60"/>
                      <a:pt x="0" y="58"/>
                      <a:pt x="0" y="56"/>
                    </a:cubicBezTo>
                  </a:path>
                </a:pathLst>
              </a:custGeom>
              <a:noFill/>
              <a:ln w="9525" cap="rnd">
                <a:solidFill>
                  <a:srgbClr val="00B0F0"/>
                </a:solidFill>
                <a:prstDash val="solid"/>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7" name="Oval 162"/>
              <p:cNvSpPr>
                <a:spLocks noChangeArrowheads="1"/>
              </p:cNvSpPr>
              <p:nvPr/>
            </p:nvSpPr>
            <p:spPr bwMode="auto">
              <a:xfrm>
                <a:off x="7024230" y="1147710"/>
                <a:ext cx="90241" cy="91153"/>
              </a:xfrm>
              <a:prstGeom prst="ellipse">
                <a:avLst/>
              </a:prstGeom>
              <a:noFill/>
              <a:ln w="9525" cap="rnd">
                <a:solidFill>
                  <a:srgbClr val="00B0F0"/>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charset="-122"/>
                  <a:ea typeface="微软雅黑" panose="020B0503020204020204" charset="-122"/>
                </a:endParaRPr>
              </a:p>
            </p:txBody>
          </p:sp>
          <p:sp>
            <p:nvSpPr>
              <p:cNvPr id="48" name="Oval 163"/>
              <p:cNvSpPr>
                <a:spLocks noChangeArrowheads="1"/>
              </p:cNvSpPr>
              <p:nvPr/>
            </p:nvSpPr>
            <p:spPr bwMode="auto">
              <a:xfrm>
                <a:off x="6938547" y="1111249"/>
                <a:ext cx="72010" cy="70188"/>
              </a:xfrm>
              <a:prstGeom prst="ellipse">
                <a:avLst/>
              </a:prstGeom>
              <a:noFill/>
              <a:ln w="9525" cap="rnd">
                <a:solidFill>
                  <a:srgbClr val="00B0F0"/>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charset="-122"/>
                  <a:ea typeface="微软雅黑" panose="020B0503020204020204" charset="-122"/>
                </a:endParaRPr>
              </a:p>
            </p:txBody>
          </p:sp>
          <p:sp>
            <p:nvSpPr>
              <p:cNvPr id="49" name="Oval 164"/>
              <p:cNvSpPr>
                <a:spLocks noChangeArrowheads="1"/>
              </p:cNvSpPr>
              <p:nvPr/>
            </p:nvSpPr>
            <p:spPr bwMode="auto">
              <a:xfrm>
                <a:off x="7156402" y="1275323"/>
                <a:ext cx="69276" cy="69276"/>
              </a:xfrm>
              <a:prstGeom prst="ellipse">
                <a:avLst/>
              </a:prstGeom>
              <a:noFill/>
              <a:ln w="9525" cap="rnd">
                <a:solidFill>
                  <a:srgbClr val="00B0F0"/>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charset="-122"/>
                  <a:ea typeface="微软雅黑" panose="020B0503020204020204" charset="-122"/>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99439" y="754380"/>
            <a:ext cx="10441093" cy="377411"/>
          </a:xfrm>
          <a:prstGeom prst="rect">
            <a:avLst/>
          </a:prstGeom>
          <a:noFill/>
        </p:spPr>
        <p:txBody>
          <a:bodyPr wrap="square" rtlCol="0">
            <a:spAutoFit/>
          </a:bodyPr>
          <a:lstStyle/>
          <a:p>
            <a:pPr indent="0" fontAlgn="auto">
              <a:lnSpc>
                <a:spcPct val="150000"/>
              </a:lnSpc>
            </a:pPr>
            <a:r>
              <a:rPr lang="en-US" altLang="zh-CN" sz="1400">
                <a:latin typeface="微软雅黑" panose="020B0503020204020204" charset="-122"/>
                <a:ea typeface="微软雅黑" panose="020B0503020204020204" charset="-122"/>
                <a:cs typeface="Microsoft YaHei Bold" panose="020B0703020204020201" charset="-122"/>
              </a:rPr>
              <a:t>Call Me(</a:t>
            </a:r>
            <a:r>
              <a:rPr lang="zh-CN" altLang="en-US" sz="1400">
                <a:latin typeface="微软雅黑" panose="020B0503020204020204" charset="-122"/>
                <a:ea typeface="微软雅黑" panose="020B0503020204020204" charset="-122"/>
                <a:cs typeface="Microsoft YaHei Bold" panose="020B0703020204020201" charset="-122"/>
              </a:rPr>
              <a:t>一喊即达</a:t>
            </a:r>
            <a:r>
              <a:rPr lang="en-US" altLang="zh-CN" sz="1400">
                <a:latin typeface="微软雅黑" panose="020B0503020204020204" charset="-122"/>
                <a:ea typeface="微软雅黑" panose="020B0503020204020204" charset="-122"/>
                <a:cs typeface="Microsoft YaHei Bold" panose="020B0703020204020201" charset="-122"/>
              </a:rPr>
              <a:t>、</a:t>
            </a:r>
            <a:r>
              <a:rPr lang="zh-CN" altLang="en-US" sz="1400">
                <a:latin typeface="微软雅黑" panose="020B0503020204020204" charset="-122"/>
                <a:ea typeface="微软雅黑" panose="020B0503020204020204" charset="-122"/>
                <a:cs typeface="Microsoft YaHei Bold" panose="020B0703020204020201" charset="-122"/>
              </a:rPr>
              <a:t>使命必达</a:t>
            </a:r>
            <a:r>
              <a:rPr lang="en-US" altLang="zh-CN" sz="1400">
                <a:latin typeface="微软雅黑" panose="020B0503020204020204" charset="-122"/>
                <a:ea typeface="微软雅黑" panose="020B0503020204020204" charset="-122"/>
                <a:cs typeface="Microsoft YaHei Bold" panose="020B0703020204020201" charset="-122"/>
              </a:rPr>
              <a:t>)</a:t>
            </a:r>
            <a:r>
              <a:rPr lang="zh-CN" altLang="en-US" sz="1400">
                <a:latin typeface="微软雅黑" panose="020B0503020204020204" charset="-122"/>
                <a:ea typeface="微软雅黑" panose="020B0503020204020204" charset="-122"/>
                <a:cs typeface="Microsoft YaHei Bold" panose="020B0703020204020201" charset="-122"/>
              </a:rPr>
              <a:t>，基于</a:t>
            </a:r>
            <a:r>
              <a:rPr lang="en-US" altLang="zh-CN" sz="1400">
                <a:latin typeface="微软雅黑" panose="020B0503020204020204" charset="-122"/>
                <a:ea typeface="微软雅黑" panose="020B0503020204020204" charset="-122"/>
                <a:cs typeface="Microsoft YaHei Bold" panose="020B0703020204020201" charset="-122"/>
              </a:rPr>
              <a:t>AI-Agent</a:t>
            </a:r>
            <a:r>
              <a:rPr lang="zh-CN" altLang="en-US" sz="1400">
                <a:latin typeface="微软雅黑" panose="020B0503020204020204" charset="-122"/>
                <a:ea typeface="微软雅黑" panose="020B0503020204020204" charset="-122"/>
                <a:cs typeface="Microsoft YaHei Bold" panose="020B0703020204020201" charset="-122"/>
              </a:rPr>
              <a:t>为基座打造人机协同</a:t>
            </a:r>
            <a:r>
              <a:rPr lang="en-US" altLang="zh-CN" sz="1400">
                <a:latin typeface="微软雅黑" panose="020B0503020204020204" charset="-122"/>
                <a:ea typeface="微软雅黑" panose="020B0503020204020204" charset="-122"/>
                <a:cs typeface="Microsoft YaHei Bold" panose="020B0703020204020201" charset="-122"/>
              </a:rPr>
              <a:t>、All In One</a:t>
            </a:r>
            <a:r>
              <a:rPr lang="zh-CN" altLang="en-US" sz="1400">
                <a:latin typeface="微软雅黑" panose="020B0503020204020204" charset="-122"/>
                <a:ea typeface="微软雅黑" panose="020B0503020204020204" charset="-122"/>
                <a:cs typeface="Microsoft YaHei Bold" panose="020B0703020204020201" charset="-122"/>
              </a:rPr>
              <a:t>的交互打造协同工作新范式和</a:t>
            </a:r>
            <a:r>
              <a:rPr lang="en-US" altLang="zh-CN" sz="1400">
                <a:latin typeface="微软雅黑" panose="020B0503020204020204" charset="-122"/>
                <a:ea typeface="微软雅黑" panose="020B0503020204020204" charset="-122"/>
                <a:cs typeface="Microsoft YaHei Bold" panose="020B0703020204020201" charset="-122"/>
              </a:rPr>
              <a:t>AI</a:t>
            </a:r>
            <a:r>
              <a:rPr lang="zh-CN" altLang="en-US" sz="1400">
                <a:latin typeface="微软雅黑" panose="020B0503020204020204" charset="-122"/>
                <a:ea typeface="微软雅黑" panose="020B0503020204020204" charset="-122"/>
                <a:cs typeface="Microsoft YaHei Bold" panose="020B0703020204020201" charset="-122"/>
              </a:rPr>
              <a:t>原生应用新模式</a:t>
            </a:r>
            <a:endParaRPr lang="zh-CN" altLang="en-US" sz="1400">
              <a:latin typeface="微软雅黑" panose="020B0503020204020204" charset="-122"/>
              <a:ea typeface="微软雅黑" panose="020B0503020204020204" charset="-122"/>
              <a:cs typeface="Microsoft YaHei Bold" panose="020B0703020204020201" charset="-122"/>
            </a:endParaRPr>
          </a:p>
        </p:txBody>
      </p:sp>
      <p:sp>
        <p:nvSpPr>
          <p:cNvPr id="8" name="椭圆 7"/>
          <p:cNvSpPr/>
          <p:nvPr>
            <p:custDataLst>
              <p:tags r:id="rId1"/>
            </p:custDataLst>
          </p:nvPr>
        </p:nvSpPr>
        <p:spPr>
          <a:xfrm>
            <a:off x="1672590" y="2886283"/>
            <a:ext cx="8841105" cy="2432685"/>
          </a:xfrm>
          <a:prstGeom prst="ellipse">
            <a:avLst/>
          </a:prstGeom>
          <a:gradFill>
            <a:gsLst>
              <a:gs pos="9000">
                <a:schemeClr val="accent1">
                  <a:lumMod val="20000"/>
                  <a:lumOff val="80000"/>
                  <a:alpha val="15000"/>
                </a:schemeClr>
              </a:gs>
              <a:gs pos="100000">
                <a:schemeClr val="accent1">
                  <a:lumMod val="30000"/>
                  <a:lumOff val="70000"/>
                  <a:alpha val="5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latin typeface="微软雅黑" panose="020B0503020204020204" charset="-122"/>
              <a:ea typeface="微软雅黑" panose="020B0503020204020204" charset="-122"/>
              <a:sym typeface="+mn-ea"/>
            </a:endParaRPr>
          </a:p>
        </p:txBody>
      </p:sp>
      <p:sp>
        <p:nvSpPr>
          <p:cNvPr id="12" name="椭圆 11"/>
          <p:cNvSpPr/>
          <p:nvPr>
            <p:custDataLst>
              <p:tags r:id="rId2"/>
            </p:custDataLst>
          </p:nvPr>
        </p:nvSpPr>
        <p:spPr>
          <a:xfrm>
            <a:off x="1589405" y="4127708"/>
            <a:ext cx="777240" cy="777240"/>
          </a:xfrm>
          <a:prstGeom prst="ellipse">
            <a:avLst/>
          </a:prstGeom>
          <a:gradFill>
            <a:gsLst>
              <a:gs pos="54000">
                <a:schemeClr val="accent1"/>
              </a:gs>
              <a:gs pos="0">
                <a:schemeClr val="accent1">
                  <a:lumMod val="60000"/>
                  <a:lumOff val="40000"/>
                </a:schemeClr>
              </a:gs>
              <a:gs pos="81000">
                <a:schemeClr val="accent1"/>
              </a:gs>
              <a:gs pos="100000">
                <a:schemeClr val="accent1"/>
              </a:gs>
            </a:gsLst>
            <a:lin ang="5400000" scaled="0"/>
          </a:gradFill>
          <a:ln>
            <a:gradFill>
              <a:gsLst>
                <a:gs pos="37000">
                  <a:srgbClr val="FFFFFF"/>
                </a:gs>
                <a:gs pos="0">
                  <a:schemeClr val="accent1">
                    <a:lumMod val="45000"/>
                    <a:lumOff val="55000"/>
                  </a:schemeClr>
                </a:gs>
                <a:gs pos="100000">
                  <a:srgbClr val="FFFFFF"/>
                </a:gs>
                <a:gs pos="71000">
                  <a:schemeClr val="accent1">
                    <a:lumMod val="30000"/>
                    <a:lumOff val="70000"/>
                  </a:schemeClr>
                </a:gs>
              </a:gsLst>
              <a:lin ang="1578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latin typeface="微软雅黑" panose="020B0503020204020204" charset="-122"/>
              <a:ea typeface="微软雅黑" panose="020B0503020204020204" charset="-122"/>
              <a:sym typeface="+mn-ea"/>
            </a:endParaRPr>
          </a:p>
        </p:txBody>
      </p:sp>
      <p:sp>
        <p:nvSpPr>
          <p:cNvPr id="26" name="椭圆 25"/>
          <p:cNvSpPr/>
          <p:nvPr>
            <p:custDataLst>
              <p:tags r:id="rId3"/>
            </p:custDataLst>
          </p:nvPr>
        </p:nvSpPr>
        <p:spPr>
          <a:xfrm>
            <a:off x="2958465" y="3172033"/>
            <a:ext cx="6268720" cy="17246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latin typeface="微软雅黑" panose="020B0503020204020204" charset="-122"/>
              <a:ea typeface="微软雅黑" panose="020B0503020204020204" charset="-122"/>
            </a:endParaRPr>
          </a:p>
        </p:txBody>
      </p:sp>
      <p:sp>
        <p:nvSpPr>
          <p:cNvPr id="27" name="椭圆 26"/>
          <p:cNvSpPr/>
          <p:nvPr>
            <p:custDataLst>
              <p:tags r:id="rId4"/>
            </p:custDataLst>
          </p:nvPr>
        </p:nvSpPr>
        <p:spPr>
          <a:xfrm>
            <a:off x="3757930" y="3392378"/>
            <a:ext cx="4667250" cy="1284605"/>
          </a:xfrm>
          <a:prstGeom prst="ellipse">
            <a:avLst/>
          </a:prstGeom>
          <a:gradFill>
            <a:gsLst>
              <a:gs pos="1000">
                <a:schemeClr val="bg1">
                  <a:alpha val="33000"/>
                  <a:lumMod val="7000"/>
                  <a:lumOff val="93000"/>
                </a:schemeClr>
              </a:gs>
              <a:gs pos="89000">
                <a:schemeClr val="accent1">
                  <a:alpha val="38000"/>
                  <a:lumMod val="81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spcBef>
                <a:spcPct val="0"/>
              </a:spcBef>
              <a:spcAft>
                <a:spcPct val="0"/>
              </a:spcAft>
              <a:buClrTx/>
              <a:buSzTx/>
              <a:buFontTx/>
            </a:pPr>
            <a:r>
              <a:rPr lang="en-US" altLang="zh-CN" b="1">
                <a:solidFill>
                  <a:schemeClr val="accent1">
                    <a:lumMod val="75000"/>
                  </a:schemeClr>
                </a:solidFill>
                <a:latin typeface="微软雅黑" panose="020B0503020204020204" charset="-122"/>
                <a:ea typeface="微软雅黑" panose="020B0503020204020204" charset="-122"/>
                <a:cs typeface="+mn-ea"/>
                <a:sym typeface="+mn-ea"/>
              </a:rPr>
              <a:t>CoMi.Builder </a:t>
            </a:r>
            <a:endParaRPr lang="en-US" altLang="zh-CN" b="1">
              <a:solidFill>
                <a:schemeClr val="accent1">
                  <a:lumMod val="75000"/>
                </a:schemeClr>
              </a:solidFill>
              <a:latin typeface="微软雅黑" panose="020B0503020204020204" charset="-122"/>
              <a:ea typeface="微软雅黑" panose="020B0503020204020204" charset="-122"/>
              <a:cs typeface="+mn-ea"/>
              <a:sym typeface="+mn-ea"/>
            </a:endParaRPr>
          </a:p>
          <a:p>
            <a:pPr lvl="0" algn="ctr">
              <a:spcBef>
                <a:spcPct val="0"/>
              </a:spcBef>
              <a:spcAft>
                <a:spcPct val="0"/>
              </a:spcAft>
              <a:buClrTx/>
              <a:buSzTx/>
              <a:buFontTx/>
            </a:pPr>
            <a:r>
              <a:rPr lang="zh-CN" altLang="en-US" b="1">
                <a:solidFill>
                  <a:schemeClr val="accent1">
                    <a:lumMod val="75000"/>
                  </a:schemeClr>
                </a:solidFill>
                <a:latin typeface="微软雅黑" panose="020B0503020204020204" charset="-122"/>
                <a:ea typeface="微软雅黑" panose="020B0503020204020204" charset="-122"/>
                <a:cs typeface="+mn-ea"/>
                <a:sym typeface="+mn-ea"/>
              </a:rPr>
              <a:t>智能体定制平台</a:t>
            </a:r>
            <a:endParaRPr lang="zh-CN" altLang="en-US" b="1">
              <a:solidFill>
                <a:schemeClr val="accent1">
                  <a:lumMod val="75000"/>
                </a:schemeClr>
              </a:solidFill>
              <a:latin typeface="微软雅黑" panose="020B0503020204020204" charset="-122"/>
              <a:ea typeface="微软雅黑" panose="020B0503020204020204" charset="-122"/>
              <a:cs typeface="+mn-ea"/>
              <a:sym typeface="+mn-ea"/>
            </a:endParaRPr>
          </a:p>
        </p:txBody>
      </p:sp>
      <p:sp>
        <p:nvSpPr>
          <p:cNvPr id="20" name="椭圆 19"/>
          <p:cNvSpPr/>
          <p:nvPr>
            <p:custDataLst>
              <p:tags r:id="rId5"/>
            </p:custDataLst>
          </p:nvPr>
        </p:nvSpPr>
        <p:spPr>
          <a:xfrm>
            <a:off x="5703888" y="4795093"/>
            <a:ext cx="777240" cy="777240"/>
          </a:xfrm>
          <a:prstGeom prst="ellipse">
            <a:avLst/>
          </a:prstGeom>
          <a:gradFill>
            <a:gsLst>
              <a:gs pos="54000">
                <a:schemeClr val="accent1"/>
              </a:gs>
              <a:gs pos="0">
                <a:schemeClr val="accent1">
                  <a:lumMod val="60000"/>
                  <a:lumOff val="40000"/>
                </a:schemeClr>
              </a:gs>
              <a:gs pos="81000">
                <a:schemeClr val="accent1"/>
              </a:gs>
              <a:gs pos="100000">
                <a:schemeClr val="accent1"/>
              </a:gs>
            </a:gsLst>
            <a:lin ang="5400000" scaled="0"/>
          </a:gradFill>
          <a:ln>
            <a:gradFill>
              <a:gsLst>
                <a:gs pos="37000">
                  <a:srgbClr val="FFFFFF"/>
                </a:gs>
                <a:gs pos="0">
                  <a:schemeClr val="accent1">
                    <a:lumMod val="45000"/>
                    <a:lumOff val="55000"/>
                  </a:schemeClr>
                </a:gs>
                <a:gs pos="100000">
                  <a:srgbClr val="FFFFFF"/>
                </a:gs>
                <a:gs pos="71000">
                  <a:schemeClr val="accent1">
                    <a:lumMod val="30000"/>
                    <a:lumOff val="70000"/>
                  </a:schemeClr>
                </a:gs>
              </a:gsLst>
              <a:lin ang="1578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latin typeface="微软雅黑" panose="020B0503020204020204" charset="-122"/>
              <a:ea typeface="微软雅黑" panose="020B0503020204020204" charset="-122"/>
              <a:sym typeface="+mn-ea"/>
            </a:endParaRPr>
          </a:p>
        </p:txBody>
      </p:sp>
      <p:sp>
        <p:nvSpPr>
          <p:cNvPr id="4" name="矩形 3"/>
          <p:cNvSpPr/>
          <p:nvPr>
            <p:custDataLst>
              <p:tags r:id="rId6"/>
            </p:custDataLst>
          </p:nvPr>
        </p:nvSpPr>
        <p:spPr>
          <a:xfrm>
            <a:off x="4832350" y="5976828"/>
            <a:ext cx="2520315" cy="624205"/>
          </a:xfrm>
          <a:prstGeom prst="rect">
            <a:avLst/>
          </a:prstGeom>
          <a:noFill/>
        </p:spPr>
        <p:txBody>
          <a:bodyPr wrap="square" lIns="0" tIns="0" rIns="0" bIns="0" rtlCol="0" anchor="t" anchorCtr="0">
            <a:noAutofit/>
          </a:bodyPr>
          <a:lstStyle/>
          <a:p>
            <a:pPr algn="ctr">
              <a:lnSpc>
                <a:spcPct val="120000"/>
              </a:lnSpc>
              <a:spcBef>
                <a:spcPct val="0"/>
              </a:spcBef>
              <a:spcAft>
                <a:spcPct val="0"/>
              </a:spcAft>
            </a:pPr>
            <a:r>
              <a:rPr lang="zh-CN" altLang="en-US" sz="1200" dirty="0">
                <a:solidFill>
                  <a:schemeClr val="tx1">
                    <a:lumMod val="65000"/>
                    <a:lumOff val="35000"/>
                  </a:schemeClr>
                </a:solidFill>
                <a:latin typeface="微软雅黑" panose="020B0503020204020204" charset="-122"/>
                <a:ea typeface="微软雅黑" panose="020B0503020204020204" charset="-122"/>
                <a:cs typeface="+mn-ea"/>
              </a:rPr>
              <a:t>智能知识应用产品</a:t>
            </a:r>
            <a:endParaRPr lang="zh-CN" altLang="en-US" sz="1200" dirty="0">
              <a:solidFill>
                <a:schemeClr val="tx1">
                  <a:lumMod val="65000"/>
                  <a:lumOff val="35000"/>
                </a:schemeClr>
              </a:solidFill>
              <a:latin typeface="微软雅黑" panose="020B0503020204020204" charset="-122"/>
              <a:ea typeface="微软雅黑" panose="020B0503020204020204" charset="-122"/>
              <a:cs typeface="+mn-ea"/>
            </a:endParaRPr>
          </a:p>
          <a:p>
            <a:pPr algn="ctr">
              <a:lnSpc>
                <a:spcPct val="120000"/>
              </a:lnSpc>
              <a:spcBef>
                <a:spcPct val="0"/>
              </a:spcBef>
              <a:spcAft>
                <a:spcPct val="0"/>
              </a:spcAft>
            </a:pPr>
            <a:r>
              <a:rPr lang="zh-CN" altLang="en-US" sz="1200" dirty="0">
                <a:solidFill>
                  <a:schemeClr val="tx1">
                    <a:lumMod val="65000"/>
                    <a:lumOff val="35000"/>
                  </a:schemeClr>
                </a:solidFill>
                <a:latin typeface="微软雅黑" panose="020B0503020204020204" charset="-122"/>
                <a:ea typeface="微软雅黑" panose="020B0503020204020204" charset="-122"/>
                <a:cs typeface="+mn-ea"/>
              </a:rPr>
              <a:t>帮助企业知识高效应用</a:t>
            </a:r>
            <a:endParaRPr lang="zh-CN" altLang="en-US" sz="1200" dirty="0">
              <a:solidFill>
                <a:schemeClr val="tx1">
                  <a:lumMod val="65000"/>
                  <a:lumOff val="35000"/>
                </a:schemeClr>
              </a:solidFill>
              <a:latin typeface="微软雅黑" panose="020B0503020204020204" charset="-122"/>
              <a:ea typeface="微软雅黑" panose="020B0503020204020204" charset="-122"/>
              <a:cs typeface="+mn-ea"/>
            </a:endParaRPr>
          </a:p>
        </p:txBody>
      </p:sp>
      <p:sp>
        <p:nvSpPr>
          <p:cNvPr id="5" name="矩形 4"/>
          <p:cNvSpPr/>
          <p:nvPr>
            <p:custDataLst>
              <p:tags r:id="rId7"/>
            </p:custDataLst>
          </p:nvPr>
        </p:nvSpPr>
        <p:spPr>
          <a:xfrm>
            <a:off x="4832350" y="5539313"/>
            <a:ext cx="2520315" cy="400050"/>
          </a:xfrm>
          <a:prstGeom prst="rect">
            <a:avLst/>
          </a:prstGeom>
          <a:noFill/>
        </p:spPr>
        <p:txBody>
          <a:bodyPr wrap="square" lIns="0" tIns="0" rIns="0" bIns="0" rtlCol="0" anchor="b" anchorCtr="0">
            <a:noAutofit/>
          </a:bodyPr>
          <a:lstStyle/>
          <a:p>
            <a:pPr algn="ctr">
              <a:spcBef>
                <a:spcPct val="0"/>
              </a:spcBef>
              <a:spcAft>
                <a:spcPct val="0"/>
              </a:spcAft>
            </a:pPr>
            <a:r>
              <a:rPr lang="en-US" altLang="zh-CN" b="1" dirty="0">
                <a:solidFill>
                  <a:schemeClr val="accent1"/>
                </a:solidFill>
                <a:latin typeface="微软雅黑" panose="020B0503020204020204" charset="-122"/>
                <a:ea typeface="微软雅黑" panose="020B0503020204020204" charset="-122"/>
                <a:cs typeface="+mn-ea"/>
              </a:rPr>
              <a:t>CoMi.K</a:t>
            </a:r>
            <a:endParaRPr lang="en-US" altLang="zh-CN" b="1" dirty="0">
              <a:solidFill>
                <a:schemeClr val="accent1"/>
              </a:solidFill>
              <a:latin typeface="微软雅黑" panose="020B0503020204020204" charset="-122"/>
              <a:ea typeface="微软雅黑" panose="020B0503020204020204" charset="-122"/>
              <a:cs typeface="+mn-ea"/>
            </a:endParaRPr>
          </a:p>
        </p:txBody>
      </p:sp>
      <p:sp>
        <p:nvSpPr>
          <p:cNvPr id="6" name="椭圆 5"/>
          <p:cNvSpPr/>
          <p:nvPr>
            <p:custDataLst>
              <p:tags r:id="rId8"/>
            </p:custDataLst>
          </p:nvPr>
        </p:nvSpPr>
        <p:spPr>
          <a:xfrm>
            <a:off x="9821545" y="4127708"/>
            <a:ext cx="777240" cy="777240"/>
          </a:xfrm>
          <a:prstGeom prst="ellipse">
            <a:avLst/>
          </a:prstGeom>
          <a:gradFill>
            <a:gsLst>
              <a:gs pos="54000">
                <a:schemeClr val="accent1"/>
              </a:gs>
              <a:gs pos="0">
                <a:schemeClr val="accent1">
                  <a:lumMod val="60000"/>
                  <a:lumOff val="40000"/>
                </a:schemeClr>
              </a:gs>
              <a:gs pos="81000">
                <a:schemeClr val="accent1"/>
              </a:gs>
              <a:gs pos="100000">
                <a:schemeClr val="accent1"/>
              </a:gs>
            </a:gsLst>
            <a:lin ang="5400000" scaled="0"/>
          </a:gradFill>
          <a:ln>
            <a:gradFill>
              <a:gsLst>
                <a:gs pos="37000">
                  <a:srgbClr val="FFFFFF"/>
                </a:gs>
                <a:gs pos="0">
                  <a:schemeClr val="accent1">
                    <a:lumMod val="45000"/>
                    <a:lumOff val="55000"/>
                  </a:schemeClr>
                </a:gs>
                <a:gs pos="100000">
                  <a:srgbClr val="FFFFFF"/>
                </a:gs>
                <a:gs pos="71000">
                  <a:schemeClr val="accent1">
                    <a:lumMod val="30000"/>
                    <a:lumOff val="70000"/>
                  </a:schemeClr>
                </a:gs>
              </a:gsLst>
              <a:lin ang="1578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latin typeface="微软雅黑" panose="020B0503020204020204" charset="-122"/>
              <a:ea typeface="微软雅黑" panose="020B0503020204020204" charset="-122"/>
              <a:sym typeface="+mn-ea"/>
            </a:endParaRPr>
          </a:p>
        </p:txBody>
      </p:sp>
      <p:sp>
        <p:nvSpPr>
          <p:cNvPr id="9" name="矩形 8"/>
          <p:cNvSpPr/>
          <p:nvPr>
            <p:custDataLst>
              <p:tags r:id="rId9"/>
            </p:custDataLst>
          </p:nvPr>
        </p:nvSpPr>
        <p:spPr>
          <a:xfrm>
            <a:off x="8949690" y="5440253"/>
            <a:ext cx="2520315" cy="539750"/>
          </a:xfrm>
          <a:prstGeom prst="rect">
            <a:avLst/>
          </a:prstGeom>
          <a:noFill/>
        </p:spPr>
        <p:txBody>
          <a:bodyPr wrap="square" lIns="0" tIns="0" rIns="0" bIns="0" rtlCol="0" anchor="t" anchorCtr="0">
            <a:noAutofit/>
          </a:bodyPr>
          <a:lstStyle/>
          <a:p>
            <a:pPr algn="ctr">
              <a:lnSpc>
                <a:spcPct val="120000"/>
              </a:lnSpc>
              <a:spcBef>
                <a:spcPct val="0"/>
              </a:spcBef>
              <a:spcAft>
                <a:spcPct val="0"/>
              </a:spcAft>
            </a:pPr>
            <a:r>
              <a:rPr lang="zh-CN" altLang="en-US" sz="1400" dirty="0">
                <a:solidFill>
                  <a:schemeClr val="tx1">
                    <a:lumMod val="65000"/>
                    <a:lumOff val="35000"/>
                  </a:schemeClr>
                </a:solidFill>
                <a:latin typeface="微软雅黑" panose="020B0503020204020204" charset="-122"/>
                <a:ea typeface="微软雅黑" panose="020B0503020204020204" charset="-122"/>
                <a:cs typeface="+mn-ea"/>
              </a:rPr>
              <a:t>基于企业业务流程</a:t>
            </a:r>
            <a:endParaRPr lang="zh-CN" altLang="en-US" sz="1400" dirty="0">
              <a:solidFill>
                <a:schemeClr val="tx1">
                  <a:lumMod val="65000"/>
                  <a:lumOff val="35000"/>
                </a:schemeClr>
              </a:solidFill>
              <a:latin typeface="微软雅黑" panose="020B0503020204020204" charset="-122"/>
              <a:ea typeface="微软雅黑" panose="020B0503020204020204" charset="-122"/>
              <a:cs typeface="+mn-ea"/>
            </a:endParaRPr>
          </a:p>
          <a:p>
            <a:pPr algn="ctr">
              <a:lnSpc>
                <a:spcPct val="120000"/>
              </a:lnSpc>
              <a:spcBef>
                <a:spcPct val="0"/>
              </a:spcBef>
              <a:spcAft>
                <a:spcPct val="0"/>
              </a:spcAft>
            </a:pPr>
            <a:r>
              <a:rPr lang="en-US" altLang="zh-CN" sz="1400" dirty="0">
                <a:solidFill>
                  <a:schemeClr val="tx1">
                    <a:lumMod val="65000"/>
                    <a:lumOff val="35000"/>
                  </a:schemeClr>
                </a:solidFill>
                <a:latin typeface="微软雅黑" panose="020B0503020204020204" charset="-122"/>
                <a:ea typeface="微软雅黑" panose="020B0503020204020204" charset="-122"/>
                <a:cs typeface="+mn-ea"/>
              </a:rPr>
              <a:t> </a:t>
            </a:r>
            <a:r>
              <a:rPr lang="zh-CN" altLang="en-US" sz="1400" dirty="0">
                <a:solidFill>
                  <a:schemeClr val="tx1">
                    <a:lumMod val="65000"/>
                    <a:lumOff val="35000"/>
                  </a:schemeClr>
                </a:solidFill>
                <a:latin typeface="微软雅黑" panose="020B0503020204020204" charset="-122"/>
                <a:ea typeface="微软雅黑" panose="020B0503020204020204" charset="-122"/>
                <a:cs typeface="+mn-ea"/>
              </a:rPr>
              <a:t>智能体全场景应用</a:t>
            </a:r>
            <a:endParaRPr lang="zh-CN" altLang="en-US" sz="1400" dirty="0">
              <a:solidFill>
                <a:schemeClr val="tx1">
                  <a:lumMod val="65000"/>
                  <a:lumOff val="35000"/>
                </a:schemeClr>
              </a:solidFill>
              <a:latin typeface="微软雅黑" panose="020B0503020204020204" charset="-122"/>
              <a:ea typeface="微软雅黑" panose="020B0503020204020204" charset="-122"/>
              <a:cs typeface="+mn-ea"/>
            </a:endParaRPr>
          </a:p>
        </p:txBody>
      </p:sp>
      <p:sp>
        <p:nvSpPr>
          <p:cNvPr id="10" name="矩形 9"/>
          <p:cNvSpPr/>
          <p:nvPr>
            <p:custDataLst>
              <p:tags r:id="rId10"/>
            </p:custDataLst>
          </p:nvPr>
        </p:nvSpPr>
        <p:spPr>
          <a:xfrm>
            <a:off x="8949690" y="4930983"/>
            <a:ext cx="2520315" cy="471805"/>
          </a:xfrm>
          <a:prstGeom prst="rect">
            <a:avLst/>
          </a:prstGeom>
          <a:noFill/>
        </p:spPr>
        <p:txBody>
          <a:bodyPr wrap="square" lIns="0" tIns="0" rIns="0" bIns="0" rtlCol="0" anchor="b" anchorCtr="0">
            <a:noAutofit/>
          </a:bodyPr>
          <a:lstStyle/>
          <a:p>
            <a:pPr algn="ctr">
              <a:spcBef>
                <a:spcPct val="0"/>
              </a:spcBef>
              <a:spcAft>
                <a:spcPct val="0"/>
              </a:spcAft>
            </a:pPr>
            <a:r>
              <a:rPr lang="en-US" altLang="zh-CN" b="1">
                <a:solidFill>
                  <a:schemeClr val="accent1"/>
                </a:solidFill>
                <a:latin typeface="微软雅黑" panose="020B0503020204020204" charset="-122"/>
                <a:ea typeface="微软雅黑" panose="020B0503020204020204" charset="-122"/>
                <a:cs typeface="+mn-ea"/>
              </a:rPr>
              <a:t>CoMi.W</a:t>
            </a:r>
            <a:endParaRPr lang="en-US" altLang="zh-CN" b="1">
              <a:solidFill>
                <a:schemeClr val="accent1"/>
              </a:solidFill>
              <a:latin typeface="微软雅黑" panose="020B0503020204020204" charset="-122"/>
              <a:ea typeface="微软雅黑" panose="020B0503020204020204" charset="-122"/>
              <a:cs typeface="+mn-ea"/>
            </a:endParaRPr>
          </a:p>
        </p:txBody>
      </p:sp>
      <p:sp>
        <p:nvSpPr>
          <p:cNvPr id="13" name="矩形 12"/>
          <p:cNvSpPr/>
          <p:nvPr>
            <p:custDataLst>
              <p:tags r:id="rId11"/>
            </p:custDataLst>
          </p:nvPr>
        </p:nvSpPr>
        <p:spPr>
          <a:xfrm>
            <a:off x="717550" y="5411678"/>
            <a:ext cx="2520315" cy="539750"/>
          </a:xfrm>
          <a:prstGeom prst="rect">
            <a:avLst/>
          </a:prstGeom>
          <a:noFill/>
        </p:spPr>
        <p:txBody>
          <a:bodyPr wrap="square" lIns="0" tIns="0" rIns="0" bIns="0" rtlCol="0" anchor="t" anchorCtr="0">
            <a:noAutofit/>
          </a:bodyPr>
          <a:lstStyle/>
          <a:p>
            <a:pPr algn="ctr">
              <a:lnSpc>
                <a:spcPct val="120000"/>
              </a:lnSpc>
              <a:spcBef>
                <a:spcPct val="0"/>
              </a:spcBef>
              <a:spcAft>
                <a:spcPct val="0"/>
              </a:spcAft>
            </a:pPr>
            <a:r>
              <a:rPr lang="zh-CN" altLang="en-US" sz="1200" dirty="0">
                <a:solidFill>
                  <a:schemeClr val="tx1">
                    <a:lumMod val="65000"/>
                    <a:lumOff val="35000"/>
                  </a:schemeClr>
                </a:solidFill>
                <a:latin typeface="微软雅黑" panose="020B0503020204020204" charset="-122"/>
                <a:ea typeface="微软雅黑" panose="020B0503020204020204" charset="-122"/>
                <a:cs typeface="Microsoft YaHei Regular" panose="020B0703020204020201" charset="-122"/>
              </a:rPr>
              <a:t>基于协同业务</a:t>
            </a:r>
            <a:endParaRPr lang="zh-CN" altLang="en-US" sz="1200" dirty="0">
              <a:solidFill>
                <a:schemeClr val="tx1">
                  <a:lumMod val="65000"/>
                  <a:lumOff val="35000"/>
                </a:schemeClr>
              </a:solidFill>
              <a:latin typeface="微软雅黑" panose="020B0503020204020204" charset="-122"/>
              <a:ea typeface="微软雅黑" panose="020B0503020204020204" charset="-122"/>
              <a:cs typeface="Microsoft YaHei Regular" panose="020B0703020204020201" charset="-122"/>
            </a:endParaRPr>
          </a:p>
          <a:p>
            <a:pPr algn="ctr">
              <a:lnSpc>
                <a:spcPct val="120000"/>
              </a:lnSpc>
              <a:spcBef>
                <a:spcPct val="0"/>
              </a:spcBef>
              <a:spcAft>
                <a:spcPct val="0"/>
              </a:spcAft>
            </a:pPr>
            <a:r>
              <a:rPr lang="zh-CN" altLang="en-US" sz="1200" dirty="0">
                <a:solidFill>
                  <a:schemeClr val="tx1">
                    <a:lumMod val="65000"/>
                    <a:lumOff val="35000"/>
                  </a:schemeClr>
                </a:solidFill>
                <a:latin typeface="微软雅黑" panose="020B0503020204020204" charset="-122"/>
                <a:ea typeface="微软雅黑" panose="020B0503020204020204" charset="-122"/>
                <a:cs typeface="Microsoft YaHei Regular" panose="020B0703020204020201" charset="-122"/>
              </a:rPr>
              <a:t>为企业提供</a:t>
            </a:r>
            <a:r>
              <a:rPr lang="en-US" altLang="zh-CN" sz="1200" dirty="0">
                <a:solidFill>
                  <a:schemeClr val="tx1">
                    <a:lumMod val="65000"/>
                    <a:lumOff val="35000"/>
                  </a:schemeClr>
                </a:solidFill>
                <a:latin typeface="微软雅黑" panose="020B0503020204020204" charset="-122"/>
                <a:ea typeface="微软雅黑" panose="020B0503020204020204" charset="-122"/>
                <a:cs typeface="Microsoft YaHei Regular" panose="020B0703020204020201" charset="-122"/>
              </a:rPr>
              <a:t>Copilot</a:t>
            </a:r>
            <a:r>
              <a:rPr lang="zh-CN" altLang="en-US" sz="1200" dirty="0">
                <a:solidFill>
                  <a:schemeClr val="tx1">
                    <a:lumMod val="65000"/>
                    <a:lumOff val="35000"/>
                  </a:schemeClr>
                </a:solidFill>
                <a:latin typeface="微软雅黑" panose="020B0503020204020204" charset="-122"/>
                <a:ea typeface="微软雅黑" panose="020B0503020204020204" charset="-122"/>
                <a:cs typeface="Microsoft YaHei Regular" panose="020B0703020204020201" charset="-122"/>
              </a:rPr>
              <a:t>助手</a:t>
            </a:r>
            <a:endParaRPr lang="zh-CN" altLang="en-US" sz="1200" dirty="0">
              <a:solidFill>
                <a:schemeClr val="tx1">
                  <a:lumMod val="65000"/>
                  <a:lumOff val="35000"/>
                </a:schemeClr>
              </a:solidFill>
              <a:latin typeface="微软雅黑" panose="020B0503020204020204" charset="-122"/>
              <a:ea typeface="微软雅黑" panose="020B0503020204020204" charset="-122"/>
              <a:cs typeface="Microsoft YaHei Regular" panose="020B0703020204020201" charset="-122"/>
            </a:endParaRPr>
          </a:p>
        </p:txBody>
      </p:sp>
      <p:sp>
        <p:nvSpPr>
          <p:cNvPr id="14" name="矩形 13"/>
          <p:cNvSpPr/>
          <p:nvPr>
            <p:custDataLst>
              <p:tags r:id="rId12"/>
            </p:custDataLst>
          </p:nvPr>
        </p:nvSpPr>
        <p:spPr>
          <a:xfrm>
            <a:off x="717550" y="4925268"/>
            <a:ext cx="2520315" cy="448945"/>
          </a:xfrm>
          <a:prstGeom prst="rect">
            <a:avLst/>
          </a:prstGeom>
          <a:noFill/>
        </p:spPr>
        <p:txBody>
          <a:bodyPr wrap="square" lIns="0" tIns="0" rIns="0" bIns="0" rtlCol="0" anchor="b" anchorCtr="0">
            <a:noAutofit/>
          </a:bodyPr>
          <a:lstStyle/>
          <a:p>
            <a:pPr algn="ctr">
              <a:spcBef>
                <a:spcPct val="0"/>
              </a:spcBef>
              <a:spcAft>
                <a:spcPct val="0"/>
              </a:spcAft>
            </a:pPr>
            <a:r>
              <a:rPr lang="en-US" altLang="zh-CN" b="1">
                <a:solidFill>
                  <a:schemeClr val="accent1"/>
                </a:solidFill>
                <a:latin typeface="微软雅黑" panose="020B0503020204020204" charset="-122"/>
                <a:ea typeface="微软雅黑" panose="020B0503020204020204" charset="-122"/>
                <a:cs typeface="+mn-ea"/>
              </a:rPr>
              <a:t>CoMi.</a:t>
            </a:r>
            <a:r>
              <a:rPr lang="en-US" altLang="zh-CN" b="1">
                <a:solidFill>
                  <a:schemeClr val="accent1"/>
                </a:solidFill>
                <a:latin typeface="微软雅黑" panose="020B0503020204020204" charset="-122"/>
                <a:ea typeface="微软雅黑" panose="020B0503020204020204" charset="-122"/>
                <a:cs typeface="+mn-ea"/>
                <a:sym typeface="+mn-ea"/>
              </a:rPr>
              <a:t>Copilot</a:t>
            </a:r>
            <a:endParaRPr lang="en-US" altLang="zh-CN" b="1">
              <a:solidFill>
                <a:schemeClr val="accent1"/>
              </a:solidFill>
              <a:latin typeface="微软雅黑" panose="020B0503020204020204" charset="-122"/>
              <a:ea typeface="微软雅黑" panose="020B0503020204020204" charset="-122"/>
              <a:cs typeface="+mn-ea"/>
            </a:endParaRPr>
          </a:p>
        </p:txBody>
      </p:sp>
      <p:sp>
        <p:nvSpPr>
          <p:cNvPr id="28" name="弧形 27"/>
          <p:cNvSpPr/>
          <p:nvPr>
            <p:custDataLst>
              <p:tags r:id="rId13"/>
            </p:custDataLst>
          </p:nvPr>
        </p:nvSpPr>
        <p:spPr>
          <a:xfrm rot="21300000">
            <a:off x="874395" y="2947243"/>
            <a:ext cx="7846695" cy="1791970"/>
          </a:xfrm>
          <a:prstGeom prst="arc">
            <a:avLst>
              <a:gd name="adj1" fmla="val 18339204"/>
              <a:gd name="adj2" fmla="val 20466934"/>
            </a:avLst>
          </a:prstGeom>
          <a:ln w="0">
            <a:gradFill>
              <a:gsLst>
                <a:gs pos="56000">
                  <a:schemeClr val="accent1">
                    <a:lumMod val="5000"/>
                    <a:lumOff val="95000"/>
                    <a:alpha val="0"/>
                  </a:schemeClr>
                </a:gs>
                <a:gs pos="22000">
                  <a:schemeClr val="accent1">
                    <a:lumMod val="88000"/>
                    <a:alpha val="45000"/>
                  </a:schemeClr>
                </a:gs>
              </a:gsLst>
              <a:lin ang="7680000" scaled="0"/>
            </a:gra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31" name="弧形 30"/>
          <p:cNvSpPr/>
          <p:nvPr>
            <p:custDataLst>
              <p:tags r:id="rId14"/>
            </p:custDataLst>
          </p:nvPr>
        </p:nvSpPr>
        <p:spPr>
          <a:xfrm rot="21180000">
            <a:off x="3327400" y="3141553"/>
            <a:ext cx="7296785" cy="3113405"/>
          </a:xfrm>
          <a:prstGeom prst="arc">
            <a:avLst>
              <a:gd name="adj1" fmla="val 19024410"/>
              <a:gd name="adj2" fmla="val 21019212"/>
            </a:avLst>
          </a:prstGeom>
          <a:ln>
            <a:gradFill>
              <a:gsLst>
                <a:gs pos="41000">
                  <a:schemeClr val="accent1">
                    <a:lumMod val="5000"/>
                    <a:lumOff val="95000"/>
                    <a:alpha val="0"/>
                  </a:schemeClr>
                </a:gs>
                <a:gs pos="9000">
                  <a:schemeClr val="accent1">
                    <a:alpha val="55000"/>
                  </a:schemeClr>
                </a:gs>
              </a:gsLst>
              <a:lin ang="10020000" scaled="0"/>
            </a:gra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32" name="弧形 31"/>
          <p:cNvSpPr/>
          <p:nvPr>
            <p:custDataLst>
              <p:tags r:id="rId15"/>
            </p:custDataLst>
          </p:nvPr>
        </p:nvSpPr>
        <p:spPr>
          <a:xfrm rot="10800000">
            <a:off x="1836852" y="2879298"/>
            <a:ext cx="9559290" cy="2125345"/>
          </a:xfrm>
          <a:prstGeom prst="arc">
            <a:avLst>
              <a:gd name="adj1" fmla="val 164418"/>
              <a:gd name="adj2" fmla="val 761608"/>
            </a:avLst>
          </a:prstGeom>
          <a:ln>
            <a:gradFill>
              <a:gsLst>
                <a:gs pos="100000">
                  <a:schemeClr val="accent1">
                    <a:lumMod val="5000"/>
                    <a:lumOff val="95000"/>
                    <a:alpha val="0"/>
                  </a:schemeClr>
                </a:gs>
                <a:gs pos="50000">
                  <a:schemeClr val="accent1">
                    <a:alpha val="70000"/>
                  </a:schemeClr>
                </a:gs>
              </a:gsLst>
              <a:lin ang="17460000" scaled="0"/>
            </a:gra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normAutofit/>
          </a:bodyPr>
          <a:lstStyle/>
          <a:p>
            <a:pPr algn="ctr"/>
            <a:endParaRPr lang="zh-CN" altLang="en-US">
              <a:latin typeface="微软雅黑" panose="020B0503020204020204" charset="-122"/>
              <a:ea typeface="微软雅黑" panose="020B0503020204020204" charset="-122"/>
            </a:endParaRPr>
          </a:p>
        </p:txBody>
      </p:sp>
      <p:sp>
        <p:nvSpPr>
          <p:cNvPr id="37" name="弧形 36"/>
          <p:cNvSpPr/>
          <p:nvPr>
            <p:custDataLst>
              <p:tags r:id="rId16"/>
            </p:custDataLst>
          </p:nvPr>
        </p:nvSpPr>
        <p:spPr>
          <a:xfrm rot="21060000" flipH="1" flipV="1">
            <a:off x="6224270" y="4495373"/>
            <a:ext cx="4149090" cy="656590"/>
          </a:xfrm>
          <a:prstGeom prst="arc">
            <a:avLst>
              <a:gd name="adj1" fmla="val 10508688"/>
              <a:gd name="adj2" fmla="val 20681384"/>
            </a:avLst>
          </a:prstGeom>
          <a:ln>
            <a:gradFill>
              <a:gsLst>
                <a:gs pos="56000">
                  <a:schemeClr val="accent1">
                    <a:lumMod val="5000"/>
                    <a:lumOff val="95000"/>
                    <a:alpha val="0"/>
                  </a:schemeClr>
                </a:gs>
                <a:gs pos="22000">
                  <a:schemeClr val="accent1">
                    <a:alpha val="55000"/>
                  </a:schemeClr>
                </a:gs>
              </a:gsLst>
              <a:lin ang="7380000" scaled="0"/>
            </a:gra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normAutofit/>
          </a:bodyPr>
          <a:lstStyle/>
          <a:p>
            <a:pPr algn="ctr"/>
            <a:endParaRPr lang="zh-CN" altLang="en-US">
              <a:latin typeface="微软雅黑" panose="020B0503020204020204" charset="-122"/>
              <a:ea typeface="微软雅黑" panose="020B0503020204020204" charset="-122"/>
            </a:endParaRPr>
          </a:p>
        </p:txBody>
      </p:sp>
      <p:sp>
        <p:nvSpPr>
          <p:cNvPr id="44" name="椭圆 43"/>
          <p:cNvSpPr/>
          <p:nvPr>
            <p:custDataLst>
              <p:tags r:id="rId17"/>
            </p:custDataLst>
          </p:nvPr>
        </p:nvSpPr>
        <p:spPr>
          <a:xfrm>
            <a:off x="7387273" y="2448133"/>
            <a:ext cx="777240" cy="777240"/>
          </a:xfrm>
          <a:prstGeom prst="ellipse">
            <a:avLst/>
          </a:prstGeom>
          <a:gradFill>
            <a:gsLst>
              <a:gs pos="54000">
                <a:schemeClr val="accent1"/>
              </a:gs>
              <a:gs pos="0">
                <a:schemeClr val="accent1">
                  <a:lumMod val="60000"/>
                  <a:lumOff val="40000"/>
                </a:schemeClr>
              </a:gs>
              <a:gs pos="81000">
                <a:schemeClr val="accent1"/>
              </a:gs>
              <a:gs pos="100000">
                <a:schemeClr val="accent1"/>
              </a:gs>
            </a:gsLst>
            <a:lin ang="5400000" scaled="0"/>
          </a:gradFill>
          <a:ln>
            <a:gradFill>
              <a:gsLst>
                <a:gs pos="37000">
                  <a:srgbClr val="FFFFFF"/>
                </a:gs>
                <a:gs pos="0">
                  <a:schemeClr val="accent1">
                    <a:lumMod val="45000"/>
                    <a:lumOff val="55000"/>
                  </a:schemeClr>
                </a:gs>
                <a:gs pos="100000">
                  <a:srgbClr val="FFFFFF"/>
                </a:gs>
                <a:gs pos="71000">
                  <a:schemeClr val="accent1">
                    <a:lumMod val="30000"/>
                    <a:lumOff val="70000"/>
                  </a:schemeClr>
                </a:gs>
              </a:gsLst>
              <a:lin ang="1578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latin typeface="微软雅黑" panose="020B0503020204020204" charset="-122"/>
              <a:ea typeface="微软雅黑" panose="020B0503020204020204" charset="-122"/>
              <a:sym typeface="+mn-ea"/>
            </a:endParaRPr>
          </a:p>
        </p:txBody>
      </p:sp>
      <p:sp>
        <p:nvSpPr>
          <p:cNvPr id="48" name="椭圆 47"/>
          <p:cNvSpPr/>
          <p:nvPr>
            <p:custDataLst>
              <p:tags r:id="rId18"/>
            </p:custDataLst>
          </p:nvPr>
        </p:nvSpPr>
        <p:spPr>
          <a:xfrm>
            <a:off x="3965258" y="2467183"/>
            <a:ext cx="777240" cy="777240"/>
          </a:xfrm>
          <a:prstGeom prst="ellipse">
            <a:avLst/>
          </a:prstGeom>
          <a:gradFill>
            <a:gsLst>
              <a:gs pos="54000">
                <a:schemeClr val="accent1"/>
              </a:gs>
              <a:gs pos="0">
                <a:schemeClr val="accent1">
                  <a:lumMod val="60000"/>
                  <a:lumOff val="40000"/>
                </a:schemeClr>
              </a:gs>
              <a:gs pos="81000">
                <a:schemeClr val="accent1"/>
              </a:gs>
              <a:gs pos="100000">
                <a:schemeClr val="accent1"/>
              </a:gs>
            </a:gsLst>
            <a:lin ang="5400000" scaled="0"/>
          </a:gradFill>
          <a:ln>
            <a:gradFill>
              <a:gsLst>
                <a:gs pos="37000">
                  <a:srgbClr val="FFFFFF"/>
                </a:gs>
                <a:gs pos="0">
                  <a:schemeClr val="accent1">
                    <a:lumMod val="45000"/>
                    <a:lumOff val="55000"/>
                  </a:schemeClr>
                </a:gs>
                <a:gs pos="100000">
                  <a:srgbClr val="FFFFFF"/>
                </a:gs>
                <a:gs pos="71000">
                  <a:schemeClr val="accent1">
                    <a:lumMod val="30000"/>
                    <a:lumOff val="70000"/>
                  </a:schemeClr>
                </a:gs>
              </a:gsLst>
              <a:lin ang="1578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latin typeface="微软雅黑" panose="020B0503020204020204" charset="-122"/>
              <a:ea typeface="微软雅黑" panose="020B0503020204020204" charset="-122"/>
              <a:sym typeface="+mn-ea"/>
            </a:endParaRPr>
          </a:p>
        </p:txBody>
      </p:sp>
      <p:sp>
        <p:nvSpPr>
          <p:cNvPr id="15" name="矩形 14"/>
          <p:cNvSpPr/>
          <p:nvPr>
            <p:custDataLst>
              <p:tags r:id="rId19"/>
            </p:custDataLst>
          </p:nvPr>
        </p:nvSpPr>
        <p:spPr>
          <a:xfrm>
            <a:off x="6515735" y="1957278"/>
            <a:ext cx="2520315" cy="480060"/>
          </a:xfrm>
          <a:prstGeom prst="rect">
            <a:avLst/>
          </a:prstGeom>
          <a:noFill/>
        </p:spPr>
        <p:txBody>
          <a:bodyPr wrap="square" lIns="0" tIns="0" rIns="0" bIns="0" rtlCol="0" anchor="t" anchorCtr="0">
            <a:noAutofit/>
          </a:bodyPr>
          <a:lstStyle/>
          <a:p>
            <a:pPr algn="ctr">
              <a:lnSpc>
                <a:spcPct val="120000"/>
              </a:lnSpc>
              <a:spcBef>
                <a:spcPct val="0"/>
              </a:spcBef>
              <a:spcAft>
                <a:spcPct val="0"/>
              </a:spcAft>
            </a:pPr>
            <a:r>
              <a:rPr lang="zh-CN" altLang="en-US" sz="1200" dirty="0">
                <a:solidFill>
                  <a:schemeClr val="tx1">
                    <a:lumMod val="65000"/>
                    <a:lumOff val="35000"/>
                  </a:schemeClr>
                </a:solidFill>
                <a:latin typeface="微软雅黑" panose="020B0503020204020204" charset="-122"/>
                <a:ea typeface="微软雅黑" panose="020B0503020204020204" charset="-122"/>
                <a:cs typeface="Microsoft YaHei Regular" panose="020B0703020204020201" charset="-122"/>
              </a:rPr>
              <a:t>智能数据分析产品</a:t>
            </a:r>
            <a:endParaRPr lang="zh-CN" altLang="en-US" sz="1200" dirty="0">
              <a:solidFill>
                <a:schemeClr val="tx1">
                  <a:lumMod val="65000"/>
                  <a:lumOff val="35000"/>
                </a:schemeClr>
              </a:solidFill>
              <a:latin typeface="微软雅黑" panose="020B0503020204020204" charset="-122"/>
              <a:ea typeface="微软雅黑" panose="020B0503020204020204" charset="-122"/>
              <a:cs typeface="Microsoft YaHei Regular" panose="020B0703020204020201" charset="-122"/>
            </a:endParaRPr>
          </a:p>
          <a:p>
            <a:pPr algn="ctr">
              <a:lnSpc>
                <a:spcPct val="120000"/>
              </a:lnSpc>
              <a:spcBef>
                <a:spcPct val="0"/>
              </a:spcBef>
              <a:spcAft>
                <a:spcPct val="0"/>
              </a:spcAft>
            </a:pPr>
            <a:r>
              <a:rPr lang="zh-CN" altLang="en-US" sz="1200" dirty="0">
                <a:solidFill>
                  <a:schemeClr val="tx1">
                    <a:lumMod val="65000"/>
                    <a:lumOff val="35000"/>
                  </a:schemeClr>
                </a:solidFill>
                <a:latin typeface="微软雅黑" panose="020B0503020204020204" charset="-122"/>
                <a:ea typeface="微软雅黑" panose="020B0503020204020204" charset="-122"/>
                <a:cs typeface="Microsoft YaHei Regular" panose="020B0703020204020201" charset="-122"/>
              </a:rPr>
              <a:t>帮助您轻松实现</a:t>
            </a:r>
            <a:r>
              <a:rPr lang="en-US" altLang="zh-CN" sz="1200" dirty="0">
                <a:solidFill>
                  <a:schemeClr val="tx1">
                    <a:lumMod val="65000"/>
                    <a:lumOff val="35000"/>
                  </a:schemeClr>
                </a:solidFill>
                <a:latin typeface="微软雅黑" panose="020B0503020204020204" charset="-122"/>
                <a:ea typeface="微软雅黑" panose="020B0503020204020204" charset="-122"/>
                <a:cs typeface="Microsoft YaHei Regular" panose="020B0703020204020201" charset="-122"/>
              </a:rPr>
              <a:t>ChatBI</a:t>
            </a:r>
            <a:endParaRPr lang="en-US" altLang="zh-CN" sz="1200" dirty="0">
              <a:solidFill>
                <a:schemeClr val="tx1">
                  <a:lumMod val="65000"/>
                  <a:lumOff val="35000"/>
                </a:schemeClr>
              </a:solidFill>
              <a:latin typeface="微软雅黑" panose="020B0503020204020204" charset="-122"/>
              <a:ea typeface="微软雅黑" panose="020B0503020204020204" charset="-122"/>
              <a:cs typeface="Microsoft YaHei Regular" panose="020B0703020204020201" charset="-122"/>
            </a:endParaRPr>
          </a:p>
        </p:txBody>
      </p:sp>
      <p:sp>
        <p:nvSpPr>
          <p:cNvPr id="17" name="矩形 16"/>
          <p:cNvSpPr/>
          <p:nvPr>
            <p:custDataLst>
              <p:tags r:id="rId20"/>
            </p:custDataLst>
          </p:nvPr>
        </p:nvSpPr>
        <p:spPr>
          <a:xfrm>
            <a:off x="6515735" y="1540718"/>
            <a:ext cx="2520315" cy="401320"/>
          </a:xfrm>
          <a:prstGeom prst="rect">
            <a:avLst/>
          </a:prstGeom>
          <a:noFill/>
        </p:spPr>
        <p:txBody>
          <a:bodyPr wrap="square" lIns="0" tIns="0" rIns="0" bIns="0" rtlCol="0" anchor="b" anchorCtr="0">
            <a:noAutofit/>
          </a:bodyPr>
          <a:lstStyle/>
          <a:p>
            <a:pPr algn="ctr">
              <a:spcBef>
                <a:spcPct val="0"/>
              </a:spcBef>
              <a:spcAft>
                <a:spcPct val="0"/>
              </a:spcAft>
            </a:pPr>
            <a:r>
              <a:rPr lang="en-US" altLang="zh-CN" b="1">
                <a:solidFill>
                  <a:schemeClr val="accent1"/>
                </a:solidFill>
                <a:latin typeface="微软雅黑" panose="020B0503020204020204" charset="-122"/>
                <a:ea typeface="微软雅黑" panose="020B0503020204020204" charset="-122"/>
                <a:cs typeface="+mn-ea"/>
              </a:rPr>
              <a:t>CoMi.D</a:t>
            </a:r>
            <a:endParaRPr lang="en-US" altLang="zh-CN" b="1">
              <a:solidFill>
                <a:schemeClr val="accent1"/>
              </a:solidFill>
              <a:latin typeface="微软雅黑" panose="020B0503020204020204" charset="-122"/>
              <a:ea typeface="微软雅黑" panose="020B0503020204020204" charset="-122"/>
              <a:cs typeface="+mn-ea"/>
            </a:endParaRPr>
          </a:p>
        </p:txBody>
      </p:sp>
      <p:sp>
        <p:nvSpPr>
          <p:cNvPr id="18" name="矩形 17"/>
          <p:cNvSpPr/>
          <p:nvPr>
            <p:custDataLst>
              <p:tags r:id="rId21"/>
            </p:custDataLst>
          </p:nvPr>
        </p:nvSpPr>
        <p:spPr>
          <a:xfrm>
            <a:off x="3093720" y="1957278"/>
            <a:ext cx="2520315" cy="480060"/>
          </a:xfrm>
          <a:prstGeom prst="rect">
            <a:avLst/>
          </a:prstGeom>
          <a:noFill/>
        </p:spPr>
        <p:txBody>
          <a:bodyPr wrap="square" lIns="0" tIns="0" rIns="0" bIns="0" rtlCol="0" anchor="t" anchorCtr="0">
            <a:noAutofit/>
          </a:bodyPr>
          <a:lstStyle/>
          <a:p>
            <a:pPr algn="ctr">
              <a:lnSpc>
                <a:spcPct val="120000"/>
              </a:lnSpc>
              <a:spcBef>
                <a:spcPct val="0"/>
              </a:spcBef>
              <a:spcAft>
                <a:spcPct val="0"/>
              </a:spcAft>
            </a:pPr>
            <a:r>
              <a:rPr lang="en-US" altLang="zh-CN" sz="1200" dirty="0">
                <a:solidFill>
                  <a:schemeClr val="tx1">
                    <a:lumMod val="65000"/>
                    <a:lumOff val="35000"/>
                  </a:schemeClr>
                </a:solidFill>
                <a:latin typeface="微软雅黑" panose="020B0503020204020204" charset="-122"/>
                <a:ea typeface="微软雅黑" panose="020B0503020204020204" charset="-122"/>
                <a:cs typeface="Microsoft YaHei Regular" panose="020B0703020204020201" charset="-122"/>
              </a:rPr>
              <a:t>All In One </a:t>
            </a:r>
            <a:r>
              <a:rPr lang="zh-CN" altLang="en-US" sz="1200" dirty="0">
                <a:solidFill>
                  <a:schemeClr val="tx1">
                    <a:lumMod val="65000"/>
                    <a:lumOff val="35000"/>
                  </a:schemeClr>
                </a:solidFill>
                <a:latin typeface="微软雅黑" panose="020B0503020204020204" charset="-122"/>
                <a:ea typeface="微软雅黑" panose="020B0503020204020204" charset="-122"/>
                <a:cs typeface="Microsoft YaHei Regular" panose="020B0703020204020201" charset="-122"/>
              </a:rPr>
              <a:t>人机协同</a:t>
            </a:r>
            <a:endParaRPr lang="en-US" altLang="zh-CN" sz="1200" dirty="0">
              <a:solidFill>
                <a:schemeClr val="tx1">
                  <a:lumMod val="65000"/>
                  <a:lumOff val="35000"/>
                </a:schemeClr>
              </a:solidFill>
              <a:latin typeface="微软雅黑" panose="020B0503020204020204" charset="-122"/>
              <a:ea typeface="微软雅黑" panose="020B0503020204020204" charset="-122"/>
              <a:cs typeface="Microsoft YaHei Regular" panose="020B0703020204020201" charset="-122"/>
            </a:endParaRPr>
          </a:p>
          <a:p>
            <a:pPr algn="ctr">
              <a:lnSpc>
                <a:spcPct val="120000"/>
              </a:lnSpc>
              <a:spcBef>
                <a:spcPct val="0"/>
              </a:spcBef>
              <a:spcAft>
                <a:spcPct val="0"/>
              </a:spcAft>
            </a:pPr>
            <a:r>
              <a:rPr lang="zh-CN" altLang="en-US" sz="1200" dirty="0">
                <a:solidFill>
                  <a:schemeClr val="tx1">
                    <a:lumMod val="65000"/>
                    <a:lumOff val="35000"/>
                  </a:schemeClr>
                </a:solidFill>
                <a:latin typeface="微软雅黑" panose="020B0503020204020204" charset="-122"/>
                <a:ea typeface="微软雅黑" panose="020B0503020204020204" charset="-122"/>
                <a:cs typeface="Microsoft YaHei Regular" panose="020B0703020204020201" charset="-122"/>
              </a:rPr>
              <a:t>协同工作新范式</a:t>
            </a:r>
            <a:endParaRPr lang="zh-CN" altLang="en-US" sz="1200" dirty="0">
              <a:solidFill>
                <a:schemeClr val="tx1">
                  <a:lumMod val="65000"/>
                  <a:lumOff val="35000"/>
                </a:schemeClr>
              </a:solidFill>
              <a:latin typeface="微软雅黑" panose="020B0503020204020204" charset="-122"/>
              <a:ea typeface="微软雅黑" panose="020B0503020204020204" charset="-122"/>
              <a:cs typeface="Microsoft YaHei Regular" panose="020B0703020204020201" charset="-122"/>
            </a:endParaRPr>
          </a:p>
        </p:txBody>
      </p:sp>
      <p:sp>
        <p:nvSpPr>
          <p:cNvPr id="21" name="矩形 20"/>
          <p:cNvSpPr/>
          <p:nvPr>
            <p:custDataLst>
              <p:tags r:id="rId22"/>
            </p:custDataLst>
          </p:nvPr>
        </p:nvSpPr>
        <p:spPr>
          <a:xfrm>
            <a:off x="3093720" y="1540718"/>
            <a:ext cx="2520315" cy="401320"/>
          </a:xfrm>
          <a:prstGeom prst="rect">
            <a:avLst/>
          </a:prstGeom>
          <a:noFill/>
        </p:spPr>
        <p:txBody>
          <a:bodyPr wrap="square" lIns="0" tIns="0" rIns="0" bIns="0" rtlCol="0" anchor="b" anchorCtr="0">
            <a:noAutofit/>
          </a:bodyPr>
          <a:lstStyle/>
          <a:p>
            <a:pPr algn="ctr">
              <a:spcBef>
                <a:spcPct val="0"/>
              </a:spcBef>
              <a:spcAft>
                <a:spcPct val="0"/>
              </a:spcAft>
            </a:pPr>
            <a:r>
              <a:rPr lang="en-US" altLang="zh-CN" b="1">
                <a:solidFill>
                  <a:schemeClr val="accent1"/>
                </a:solidFill>
                <a:latin typeface="微软雅黑" panose="020B0503020204020204" charset="-122"/>
                <a:ea typeface="微软雅黑" panose="020B0503020204020204" charset="-122"/>
                <a:cs typeface="+mn-ea"/>
              </a:rPr>
              <a:t>CoMi.M</a:t>
            </a:r>
            <a:endParaRPr lang="en-US" altLang="zh-CN" b="1">
              <a:solidFill>
                <a:schemeClr val="accent1"/>
              </a:solidFill>
              <a:latin typeface="微软雅黑" panose="020B0503020204020204" charset="-122"/>
              <a:ea typeface="微软雅黑" panose="020B0503020204020204" charset="-122"/>
              <a:cs typeface="+mn-ea"/>
            </a:endParaRPr>
          </a:p>
        </p:txBody>
      </p:sp>
      <p:pic>
        <p:nvPicPr>
          <p:cNvPr id="33" name="图片 1" descr="333438303937363b333438313035353bb2fac6b7c4a3d0cd"/>
          <p:cNvPicPr>
            <a:picLocks noChangeAspect="1"/>
          </p:cNvPicPr>
          <p:nvPr>
            <p:custDataLst>
              <p:tags r:id="rId23"/>
            </p:custDataLst>
          </p:nvPr>
        </p:nvPicPr>
        <p:blipFill>
          <a:blip r:embed="rId24">
            <a:extLst>
              <a:ext uri="{96DAC541-7B7A-43D3-8B79-37D633B846F1}">
                <asvg:svgBlip xmlns:asvg="http://schemas.microsoft.com/office/drawing/2016/SVG/main" r:embed="rId25"/>
              </a:ext>
            </a:extLst>
          </a:blip>
          <a:stretch>
            <a:fillRect/>
          </a:stretch>
        </p:blipFill>
        <p:spPr>
          <a:xfrm>
            <a:off x="4182747" y="2684672"/>
            <a:ext cx="360000" cy="360000"/>
          </a:xfrm>
          <a:prstGeom prst="rect">
            <a:avLst/>
          </a:prstGeom>
        </p:spPr>
      </p:pic>
      <p:pic>
        <p:nvPicPr>
          <p:cNvPr id="34" name="图片 12" descr="333438303937363b333438313039323bcfeec4bfbcc6bbae"/>
          <p:cNvPicPr>
            <a:picLocks noChangeAspect="1"/>
          </p:cNvPicPr>
          <p:nvPr>
            <p:custDataLst>
              <p:tags r:id="rId26"/>
            </p:custDataLst>
          </p:nvPr>
        </p:nvPicPr>
        <p:blipFill>
          <a:blip r:embed="rId27">
            <a:extLst>
              <a:ext uri="{96DAC541-7B7A-43D3-8B79-37D633B846F1}">
                <asvg:svgBlip xmlns:asvg="http://schemas.microsoft.com/office/drawing/2016/SVG/main" r:embed="rId28"/>
              </a:ext>
            </a:extLst>
          </a:blip>
          <a:stretch>
            <a:fillRect/>
          </a:stretch>
        </p:blipFill>
        <p:spPr>
          <a:xfrm>
            <a:off x="7613893" y="2674753"/>
            <a:ext cx="360000" cy="360000"/>
          </a:xfrm>
          <a:prstGeom prst="rect">
            <a:avLst/>
          </a:prstGeom>
        </p:spPr>
      </p:pic>
      <p:pic>
        <p:nvPicPr>
          <p:cNvPr id="35" name="图片 18" descr="333438303937363b333438313038303bd7e9d6afbcdcb9b9"/>
          <p:cNvPicPr>
            <a:picLocks noChangeAspect="1"/>
          </p:cNvPicPr>
          <p:nvPr>
            <p:custDataLst>
              <p:tags r:id="rId29"/>
            </p:custDataLst>
          </p:nvPr>
        </p:nvPicPr>
        <p:blipFill>
          <a:blip r:embed="rId30">
            <a:extLst>
              <a:ext uri="{96DAC541-7B7A-43D3-8B79-37D633B846F1}">
                <asvg:svgBlip xmlns:asvg="http://schemas.microsoft.com/office/drawing/2016/SVG/main" r:embed="rId31"/>
              </a:ext>
            </a:extLst>
          </a:blip>
          <a:stretch>
            <a:fillRect/>
          </a:stretch>
        </p:blipFill>
        <p:spPr>
          <a:xfrm>
            <a:off x="10039034" y="4345197"/>
            <a:ext cx="360000" cy="360000"/>
          </a:xfrm>
          <a:prstGeom prst="rect">
            <a:avLst/>
          </a:prstGeom>
        </p:spPr>
      </p:pic>
      <p:pic>
        <p:nvPicPr>
          <p:cNvPr id="36" name="图片 15" descr="333438303937363b333438313038383bcfeec4bfd0a7c2ca"/>
          <p:cNvPicPr>
            <a:picLocks noChangeAspect="1"/>
          </p:cNvPicPr>
          <p:nvPr>
            <p:custDataLst>
              <p:tags r:id="rId32"/>
            </p:custDataLst>
          </p:nvPr>
        </p:nvPicPr>
        <p:blipFill>
          <a:blip r:embed="rId33">
            <a:extLst>
              <a:ext uri="{96DAC541-7B7A-43D3-8B79-37D633B846F1}">
                <asvg:svgBlip xmlns:asvg="http://schemas.microsoft.com/office/drawing/2016/SVG/main" r:embed="rId34"/>
              </a:ext>
            </a:extLst>
          </a:blip>
          <a:stretch>
            <a:fillRect/>
          </a:stretch>
        </p:blipFill>
        <p:spPr>
          <a:xfrm>
            <a:off x="5903508" y="4994713"/>
            <a:ext cx="360000" cy="360000"/>
          </a:xfrm>
          <a:prstGeom prst="rect">
            <a:avLst/>
          </a:prstGeom>
        </p:spPr>
      </p:pic>
      <p:pic>
        <p:nvPicPr>
          <p:cNvPr id="38" name="图片 17" descr="333438303937363b333438313037383bcafdbeddb7d6cef6"/>
          <p:cNvPicPr>
            <a:picLocks noChangeAspect="1"/>
          </p:cNvPicPr>
          <p:nvPr>
            <p:custDataLst>
              <p:tags r:id="rId35"/>
            </p:custDataLst>
          </p:nvPr>
        </p:nvPicPr>
        <p:blipFill>
          <a:blip r:embed="rId36">
            <a:extLst>
              <a:ext uri="{96DAC541-7B7A-43D3-8B79-37D633B846F1}">
                <asvg:svgBlip xmlns:asvg="http://schemas.microsoft.com/office/drawing/2016/SVG/main" r:embed="rId37"/>
              </a:ext>
            </a:extLst>
          </a:blip>
          <a:stretch>
            <a:fillRect/>
          </a:stretch>
        </p:blipFill>
        <p:spPr>
          <a:xfrm>
            <a:off x="1799274" y="4337577"/>
            <a:ext cx="360000" cy="360000"/>
          </a:xfrm>
          <a:prstGeom prst="rect">
            <a:avLst/>
          </a:prstGeom>
        </p:spPr>
      </p:pic>
      <p:sp>
        <p:nvSpPr>
          <p:cNvPr id="2" name="文本占位符 1"/>
          <p:cNvSpPr>
            <a:spLocks noGrp="1"/>
          </p:cNvSpPr>
          <p:nvPr>
            <p:ph type="body" sz="quarter" idx="13"/>
          </p:nvPr>
        </p:nvSpPr>
        <p:spPr>
          <a:xfrm>
            <a:off x="93345" y="52705"/>
            <a:ext cx="10693360" cy="544830"/>
          </a:xfrm>
        </p:spPr>
        <p:txBody>
          <a:bodyPr vert="horz" lIns="90000" tIns="46800" rIns="90000" bIns="46800" rtlCol="0">
            <a:noAutofit/>
          </a:bodyPr>
          <a:lstStyle/>
          <a:p>
            <a:r>
              <a:rPr lang="en-US" altLang="zh-CN"/>
              <a:t>CoMi</a:t>
            </a:r>
            <a:r>
              <a:rPr lang="zh-CN" altLang="en-US"/>
              <a:t>：大模型应用平台（正式发布后更新内容，正式发布前不适合宣传）</a:t>
            </a:r>
            <a:endParaRPr lang="zh-CN" alt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圆角矩形 37"/>
          <p:cNvSpPr/>
          <p:nvPr>
            <p:custDataLst>
              <p:tags r:id="rId1"/>
            </p:custDataLst>
          </p:nvPr>
        </p:nvSpPr>
        <p:spPr>
          <a:xfrm>
            <a:off x="876300" y="5448935"/>
            <a:ext cx="11029950" cy="781685"/>
          </a:xfrm>
          <a:prstGeom prst="roundRect">
            <a:avLst>
              <a:gd name="adj" fmla="val 2099"/>
            </a:avLst>
          </a:prstGeom>
          <a:noFill/>
          <a:ln w="12700">
            <a:solidFill>
              <a:srgbClr val="305EB6"/>
            </a:solidFill>
            <a:prstDash val="dash"/>
          </a:ln>
          <a:effectLst>
            <a:outerShdw blurRad="101600" sx="101000" sy="101000" algn="ctr" rotWithShape="0">
              <a:srgbClr val="40AFF7">
                <a:lumMod val="20000"/>
                <a:lumOff val="80000"/>
                <a:alpha val="25000"/>
              </a:srgbClr>
            </a:outerShdw>
          </a:effectLst>
        </p:spPr>
        <p:style>
          <a:lnRef idx="2">
            <a:srgbClr val="0461F5">
              <a:shade val="50000"/>
            </a:srgbClr>
          </a:lnRef>
          <a:fillRef idx="1">
            <a:srgbClr val="0461F5"/>
          </a:fillRef>
          <a:effectRef idx="0">
            <a:srgbClr val="0461F5"/>
          </a:effectRef>
          <a:fontRef idx="minor">
            <a:srgbClr val="FFFFFF"/>
          </a:fontRef>
        </p:style>
        <p:txBody>
          <a:bodyPr rtlCol="0" anchor="ctr"/>
          <a:lstStyle/>
          <a:p>
            <a:pPr algn="ctr"/>
            <a:endParaRPr kumimoji="1" lang="zh-CN" altLang="en-US" sz="1400" dirty="0">
              <a:solidFill>
                <a:srgbClr val="E7E6E6">
                  <a:lumMod val="25000"/>
                </a:srgbClr>
              </a:solidFill>
              <a:latin typeface="微软雅黑" panose="020B0503020204020204" charset="-122"/>
              <a:ea typeface="微软雅黑" panose="020B0503020204020204" charset="-122"/>
            </a:endParaRPr>
          </a:p>
        </p:txBody>
      </p:sp>
      <p:sp>
        <p:nvSpPr>
          <p:cNvPr id="88" name="圆角矩形 87"/>
          <p:cNvSpPr/>
          <p:nvPr>
            <p:custDataLst>
              <p:tags r:id="rId2"/>
            </p:custDataLst>
          </p:nvPr>
        </p:nvSpPr>
        <p:spPr>
          <a:xfrm>
            <a:off x="1146810" y="5674995"/>
            <a:ext cx="1673225" cy="321945"/>
          </a:xfrm>
          <a:prstGeom prst="roundRect">
            <a:avLst>
              <a:gd name="adj" fmla="val 22671"/>
            </a:avLst>
          </a:prstGeom>
          <a:noFill/>
          <a:ln>
            <a:solidFill>
              <a:srgbClr val="305EB6"/>
            </a:solidFill>
          </a:ln>
          <a:effectLst/>
        </p:spPr>
        <p:style>
          <a:lnRef idx="2">
            <a:srgbClr val="0461F5">
              <a:shade val="50000"/>
            </a:srgbClr>
          </a:lnRef>
          <a:fillRef idx="1">
            <a:srgbClr val="0461F5"/>
          </a:fillRef>
          <a:effectRef idx="0">
            <a:srgbClr val="0461F5"/>
          </a:effectRef>
          <a:fontRef idx="minor">
            <a:srgbClr val="FFFFFF"/>
          </a:fontRef>
        </p:style>
        <p:txBody>
          <a:bodyPr rtlCol="0" anchor="ctr"/>
          <a:lstStyle/>
          <a:p>
            <a:pPr algn="ctr"/>
            <a:r>
              <a:rPr kumimoji="1" lang="en-US" altLang="zh-CN" sz="1200" dirty="0">
                <a:solidFill>
                  <a:srgbClr val="305EB6"/>
                </a:solidFill>
                <a:latin typeface="微软雅黑" panose="020B0503020204020204" charset="-122"/>
                <a:ea typeface="微软雅黑" panose="020B0503020204020204" charset="-122"/>
              </a:rPr>
              <a:t>COP</a:t>
            </a:r>
            <a:r>
              <a:rPr kumimoji="1" lang="zh-CN" altLang="en-US" sz="1200" dirty="0">
                <a:solidFill>
                  <a:srgbClr val="305EB6"/>
                </a:solidFill>
                <a:latin typeface="微软雅黑" panose="020B0503020204020204" charset="-122"/>
                <a:ea typeface="微软雅黑" panose="020B0503020204020204" charset="-122"/>
              </a:rPr>
              <a:t>平台</a:t>
            </a:r>
            <a:endParaRPr kumimoji="1" lang="zh-CN" altLang="en-US" sz="1200" dirty="0">
              <a:solidFill>
                <a:srgbClr val="305EB6"/>
              </a:solidFill>
              <a:latin typeface="微软雅黑" panose="020B0503020204020204" charset="-122"/>
              <a:ea typeface="微软雅黑" panose="020B0503020204020204" charset="-122"/>
            </a:endParaRPr>
          </a:p>
        </p:txBody>
      </p:sp>
      <p:sp>
        <p:nvSpPr>
          <p:cNvPr id="90" name="圆角矩形 89"/>
          <p:cNvSpPr/>
          <p:nvPr>
            <p:custDataLst>
              <p:tags r:id="rId3"/>
            </p:custDataLst>
          </p:nvPr>
        </p:nvSpPr>
        <p:spPr>
          <a:xfrm>
            <a:off x="876300" y="6298565"/>
            <a:ext cx="11029950" cy="305435"/>
          </a:xfrm>
          <a:prstGeom prst="roundRect">
            <a:avLst>
              <a:gd name="adj" fmla="val 26286"/>
            </a:avLst>
          </a:prstGeom>
          <a:solidFill>
            <a:srgbClr val="305EB6"/>
          </a:solidFill>
          <a:ln>
            <a:noFill/>
          </a:ln>
          <a:effectLst/>
        </p:spPr>
        <p:style>
          <a:lnRef idx="2">
            <a:srgbClr val="0461F5">
              <a:shade val="50000"/>
            </a:srgbClr>
          </a:lnRef>
          <a:fillRef idx="1">
            <a:srgbClr val="0461F5"/>
          </a:fillRef>
          <a:effectRef idx="0">
            <a:srgbClr val="0461F5"/>
          </a:effectRef>
          <a:fontRef idx="minor">
            <a:srgbClr val="FFFFFF"/>
          </a:fontRef>
        </p:style>
        <p:txBody>
          <a:bodyPr rtlCol="0" anchor="ctr"/>
          <a:lstStyle/>
          <a:p>
            <a:pPr algn="ctr"/>
            <a:endParaRPr kumimoji="1" lang="zh-CN" altLang="en-US" sz="1800" dirty="0">
              <a:solidFill>
                <a:srgbClr val="FFFFFF"/>
              </a:solidFill>
              <a:latin typeface="微软雅黑" panose="020B0503020204020204" charset="-122"/>
              <a:ea typeface="微软雅黑" panose="020B0503020204020204" charset="-122"/>
            </a:endParaRPr>
          </a:p>
        </p:txBody>
      </p:sp>
      <p:sp>
        <p:nvSpPr>
          <p:cNvPr id="91" name="文本框 90"/>
          <p:cNvSpPr txBox="1"/>
          <p:nvPr>
            <p:custDataLst>
              <p:tags r:id="rId4"/>
            </p:custDataLst>
          </p:nvPr>
        </p:nvSpPr>
        <p:spPr>
          <a:xfrm>
            <a:off x="2159000" y="6328410"/>
            <a:ext cx="6191885" cy="275590"/>
          </a:xfrm>
          <a:prstGeom prst="rect">
            <a:avLst/>
          </a:prstGeom>
          <a:noFill/>
        </p:spPr>
        <p:txBody>
          <a:bodyPr wrap="none" rtlCol="0">
            <a:spAutoFit/>
          </a:bodyPr>
          <a:lstStyle/>
          <a:p>
            <a:pPr algn="ctr">
              <a:defRPr/>
            </a:pPr>
            <a:r>
              <a:rPr kumimoji="1" lang="zh-CN" altLang="en-US" sz="1200" dirty="0">
                <a:solidFill>
                  <a:srgbClr val="FFFFFF"/>
                </a:solidFill>
                <a:latin typeface="微软雅黑" panose="020B0503020204020204" charset="-122"/>
                <a:ea typeface="微软雅黑" panose="020B0503020204020204" charset="-122"/>
                <a:cs typeface="微软雅黑" panose="020B0503020204020204" charset="-122"/>
              </a:rPr>
              <a:t>信创</a:t>
            </a:r>
            <a:r>
              <a:rPr kumimoji="1" lang="en-US" altLang="zh-CN" sz="1200" dirty="0">
                <a:solidFill>
                  <a:srgbClr val="FFFFFF"/>
                </a:solidFill>
                <a:latin typeface="微软雅黑" panose="020B0503020204020204" charset="-122"/>
                <a:ea typeface="微软雅黑" panose="020B0503020204020204" charset="-122"/>
                <a:cs typeface="微软雅黑" panose="020B0503020204020204" charset="-122"/>
              </a:rPr>
              <a:t>/</a:t>
            </a:r>
            <a:r>
              <a:rPr kumimoji="1" lang="zh-CN" altLang="en-US" sz="1200" dirty="0">
                <a:solidFill>
                  <a:srgbClr val="FFFFFF"/>
                </a:solidFill>
                <a:latin typeface="微软雅黑" panose="020B0503020204020204" charset="-122"/>
                <a:ea typeface="微软雅黑" panose="020B0503020204020204" charset="-122"/>
                <a:cs typeface="微软雅黑" panose="020B0503020204020204" charset="-122"/>
              </a:rPr>
              <a:t>非信创基础环境（服务器、操作系统、数据库、存储设备、安全设备、网络设备等）</a:t>
            </a:r>
            <a:endParaRPr kumimoji="1" lang="zh-CN" altLang="en-US" sz="1200" dirty="0">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92" name="圆角矩形 91"/>
          <p:cNvSpPr/>
          <p:nvPr>
            <p:custDataLst>
              <p:tags r:id="rId5"/>
            </p:custDataLst>
          </p:nvPr>
        </p:nvSpPr>
        <p:spPr>
          <a:xfrm>
            <a:off x="3375025" y="5674360"/>
            <a:ext cx="1673225" cy="321945"/>
          </a:xfrm>
          <a:prstGeom prst="roundRect">
            <a:avLst>
              <a:gd name="adj" fmla="val 22671"/>
            </a:avLst>
          </a:prstGeom>
          <a:noFill/>
          <a:ln>
            <a:solidFill>
              <a:srgbClr val="305EB6"/>
            </a:solidFill>
          </a:ln>
          <a:effectLst/>
        </p:spPr>
        <p:style>
          <a:lnRef idx="2">
            <a:srgbClr val="0461F5">
              <a:shade val="50000"/>
            </a:srgbClr>
          </a:lnRef>
          <a:fillRef idx="1">
            <a:srgbClr val="0461F5"/>
          </a:fillRef>
          <a:effectRef idx="0">
            <a:srgbClr val="0461F5"/>
          </a:effectRef>
          <a:fontRef idx="minor">
            <a:srgbClr val="FFFFFF"/>
          </a:fontRef>
        </p:style>
        <p:txBody>
          <a:bodyPr rtlCol="0" anchor="ctr"/>
          <a:lstStyle/>
          <a:p>
            <a:pPr algn="ctr"/>
            <a:r>
              <a:rPr kumimoji="1" lang="en-US" altLang="zh-CN" sz="1200" dirty="0">
                <a:solidFill>
                  <a:srgbClr val="305EB6"/>
                </a:solidFill>
                <a:latin typeface="微软雅黑" panose="020B0503020204020204" charset="-122"/>
                <a:ea typeface="微软雅黑" panose="020B0503020204020204" charset="-122"/>
              </a:rPr>
              <a:t>SAP</a:t>
            </a:r>
            <a:endParaRPr kumimoji="1" lang="en-US" altLang="zh-CN" sz="1200" dirty="0">
              <a:solidFill>
                <a:srgbClr val="305EB6"/>
              </a:solidFill>
              <a:latin typeface="微软雅黑" panose="020B0503020204020204" charset="-122"/>
              <a:ea typeface="微软雅黑" panose="020B0503020204020204" charset="-122"/>
            </a:endParaRPr>
          </a:p>
        </p:txBody>
      </p:sp>
      <p:sp>
        <p:nvSpPr>
          <p:cNvPr id="2" name="圆角矩形 1"/>
          <p:cNvSpPr/>
          <p:nvPr>
            <p:custDataLst>
              <p:tags r:id="rId6"/>
            </p:custDataLst>
          </p:nvPr>
        </p:nvSpPr>
        <p:spPr>
          <a:xfrm>
            <a:off x="5603240" y="5675630"/>
            <a:ext cx="1673225" cy="321945"/>
          </a:xfrm>
          <a:prstGeom prst="roundRect">
            <a:avLst>
              <a:gd name="adj" fmla="val 22671"/>
            </a:avLst>
          </a:prstGeom>
          <a:noFill/>
          <a:ln>
            <a:solidFill>
              <a:srgbClr val="305EB6"/>
            </a:solidFill>
          </a:ln>
          <a:effectLst/>
        </p:spPr>
        <p:style>
          <a:lnRef idx="2">
            <a:srgbClr val="0461F5">
              <a:shade val="50000"/>
            </a:srgbClr>
          </a:lnRef>
          <a:fillRef idx="1">
            <a:srgbClr val="0461F5"/>
          </a:fillRef>
          <a:effectRef idx="0">
            <a:srgbClr val="0461F5"/>
          </a:effectRef>
          <a:fontRef idx="minor">
            <a:srgbClr val="FFFFFF"/>
          </a:fontRef>
        </p:style>
        <p:txBody>
          <a:bodyPr rtlCol="0" anchor="ctr"/>
          <a:lstStyle/>
          <a:p>
            <a:pPr algn="ctr"/>
            <a:r>
              <a:rPr kumimoji="1" lang="en-US" altLang="zh-CN" sz="1200" dirty="0">
                <a:solidFill>
                  <a:srgbClr val="305EB6"/>
                </a:solidFill>
                <a:latin typeface="微软雅黑" panose="020B0503020204020204" charset="-122"/>
                <a:ea typeface="微软雅黑" panose="020B0503020204020204" charset="-122"/>
              </a:rPr>
              <a:t>ERP</a:t>
            </a:r>
            <a:endParaRPr kumimoji="1" lang="en-US" altLang="zh-CN" sz="1200" dirty="0">
              <a:solidFill>
                <a:srgbClr val="305EB6"/>
              </a:solidFill>
              <a:latin typeface="微软雅黑" panose="020B0503020204020204" charset="-122"/>
              <a:ea typeface="微软雅黑" panose="020B0503020204020204" charset="-122"/>
            </a:endParaRPr>
          </a:p>
        </p:txBody>
      </p:sp>
      <p:sp>
        <p:nvSpPr>
          <p:cNvPr id="4" name="圆角矩形 3"/>
          <p:cNvSpPr/>
          <p:nvPr>
            <p:custDataLst>
              <p:tags r:id="rId7"/>
            </p:custDataLst>
          </p:nvPr>
        </p:nvSpPr>
        <p:spPr>
          <a:xfrm>
            <a:off x="7831455" y="5673725"/>
            <a:ext cx="1673225" cy="321945"/>
          </a:xfrm>
          <a:prstGeom prst="roundRect">
            <a:avLst>
              <a:gd name="adj" fmla="val 22671"/>
            </a:avLst>
          </a:prstGeom>
          <a:noFill/>
          <a:ln>
            <a:solidFill>
              <a:srgbClr val="305EB6"/>
            </a:solidFill>
          </a:ln>
          <a:effectLst/>
        </p:spPr>
        <p:style>
          <a:lnRef idx="2">
            <a:srgbClr val="0461F5">
              <a:shade val="50000"/>
            </a:srgbClr>
          </a:lnRef>
          <a:fillRef idx="1">
            <a:srgbClr val="0461F5"/>
          </a:fillRef>
          <a:effectRef idx="0">
            <a:srgbClr val="0461F5"/>
          </a:effectRef>
          <a:fontRef idx="minor">
            <a:srgbClr val="FFFFFF"/>
          </a:fontRef>
        </p:style>
        <p:txBody>
          <a:bodyPr rtlCol="0" anchor="ctr"/>
          <a:lstStyle/>
          <a:p>
            <a:pPr algn="ctr"/>
            <a:r>
              <a:rPr kumimoji="1" lang="en-US" altLang="zh-CN" sz="1200" dirty="0">
                <a:solidFill>
                  <a:srgbClr val="305EB6"/>
                </a:solidFill>
                <a:latin typeface="微软雅黑" panose="020B0503020204020204" charset="-122"/>
                <a:ea typeface="微软雅黑" panose="020B0503020204020204" charset="-122"/>
              </a:rPr>
              <a:t>CRM</a:t>
            </a:r>
            <a:endParaRPr kumimoji="1" lang="en-US" altLang="zh-CN" sz="1200" dirty="0">
              <a:solidFill>
                <a:srgbClr val="305EB6"/>
              </a:solidFill>
              <a:latin typeface="微软雅黑" panose="020B0503020204020204" charset="-122"/>
              <a:ea typeface="微软雅黑" panose="020B0503020204020204" charset="-122"/>
            </a:endParaRPr>
          </a:p>
        </p:txBody>
      </p:sp>
      <p:sp>
        <p:nvSpPr>
          <p:cNvPr id="5" name="圆角矩形 4"/>
          <p:cNvSpPr/>
          <p:nvPr>
            <p:custDataLst>
              <p:tags r:id="rId8"/>
            </p:custDataLst>
          </p:nvPr>
        </p:nvSpPr>
        <p:spPr>
          <a:xfrm>
            <a:off x="10059670" y="5673090"/>
            <a:ext cx="1673225" cy="321945"/>
          </a:xfrm>
          <a:prstGeom prst="roundRect">
            <a:avLst>
              <a:gd name="adj" fmla="val 22671"/>
            </a:avLst>
          </a:prstGeom>
          <a:noFill/>
          <a:ln>
            <a:solidFill>
              <a:srgbClr val="305EB6"/>
            </a:solidFill>
          </a:ln>
          <a:effectLst/>
        </p:spPr>
        <p:style>
          <a:lnRef idx="2">
            <a:srgbClr val="0461F5">
              <a:shade val="50000"/>
            </a:srgbClr>
          </a:lnRef>
          <a:fillRef idx="1">
            <a:srgbClr val="0461F5"/>
          </a:fillRef>
          <a:effectRef idx="0">
            <a:srgbClr val="0461F5"/>
          </a:effectRef>
          <a:fontRef idx="minor">
            <a:srgbClr val="FFFFFF"/>
          </a:fontRef>
        </p:style>
        <p:txBody>
          <a:bodyPr rtlCol="0" anchor="ctr"/>
          <a:lstStyle/>
          <a:p>
            <a:pPr algn="ctr"/>
            <a:r>
              <a:rPr kumimoji="1" lang="zh-CN" altLang="en-US" sz="1200" dirty="0">
                <a:solidFill>
                  <a:srgbClr val="305EB6"/>
                </a:solidFill>
                <a:latin typeface="微软雅黑" panose="020B0503020204020204" charset="-122"/>
                <a:ea typeface="微软雅黑" panose="020B0503020204020204" charset="-122"/>
              </a:rPr>
              <a:t>第三方应用</a:t>
            </a:r>
            <a:r>
              <a:rPr kumimoji="1" lang="en-US" altLang="zh-CN" sz="1200" dirty="0">
                <a:solidFill>
                  <a:srgbClr val="305EB6"/>
                </a:solidFill>
                <a:latin typeface="微软雅黑" panose="020B0503020204020204" charset="-122"/>
                <a:ea typeface="微软雅黑" panose="020B0503020204020204" charset="-122"/>
              </a:rPr>
              <a:t>...</a:t>
            </a:r>
            <a:endParaRPr kumimoji="1" lang="en-US" altLang="zh-CN" sz="1200" dirty="0">
              <a:solidFill>
                <a:srgbClr val="305EB6"/>
              </a:solidFill>
              <a:latin typeface="微软雅黑" panose="020B0503020204020204" charset="-122"/>
              <a:ea typeface="微软雅黑" panose="020B0503020204020204" charset="-122"/>
            </a:endParaRPr>
          </a:p>
        </p:txBody>
      </p:sp>
      <p:sp>
        <p:nvSpPr>
          <p:cNvPr id="8" name="圆角矩形 7"/>
          <p:cNvSpPr/>
          <p:nvPr>
            <p:custDataLst>
              <p:tags r:id="rId9"/>
            </p:custDataLst>
          </p:nvPr>
        </p:nvSpPr>
        <p:spPr>
          <a:xfrm>
            <a:off x="911860" y="3683000"/>
            <a:ext cx="3803650" cy="1446530"/>
          </a:xfrm>
          <a:prstGeom prst="roundRect">
            <a:avLst>
              <a:gd name="adj" fmla="val 2099"/>
            </a:avLst>
          </a:prstGeom>
          <a:noFill/>
          <a:ln w="12700">
            <a:solidFill>
              <a:srgbClr val="305EB6"/>
            </a:solidFill>
            <a:prstDash val="dash"/>
          </a:ln>
          <a:effectLst>
            <a:outerShdw blurRad="101600" sx="101000" sy="101000" algn="ctr" rotWithShape="0">
              <a:srgbClr val="40AFF7">
                <a:lumMod val="20000"/>
                <a:lumOff val="80000"/>
                <a:alpha val="25000"/>
              </a:srgbClr>
            </a:outerShdw>
          </a:effectLst>
        </p:spPr>
        <p:style>
          <a:lnRef idx="2">
            <a:srgbClr val="0461F5">
              <a:shade val="50000"/>
            </a:srgbClr>
          </a:lnRef>
          <a:fillRef idx="1">
            <a:srgbClr val="0461F5"/>
          </a:fillRef>
          <a:effectRef idx="0">
            <a:srgbClr val="0461F5"/>
          </a:effectRef>
          <a:fontRef idx="minor">
            <a:srgbClr val="FFFFFF"/>
          </a:fontRef>
        </p:style>
        <p:txBody>
          <a:bodyPr rtlCol="0" anchor="ctr"/>
          <a:lstStyle/>
          <a:p>
            <a:pPr algn="ctr"/>
            <a:endParaRPr kumimoji="1" lang="zh-CN" altLang="en-US" sz="1400" dirty="0">
              <a:solidFill>
                <a:srgbClr val="E7E6E6">
                  <a:lumMod val="25000"/>
                </a:srgbClr>
              </a:solidFill>
              <a:latin typeface="微软雅黑" panose="020B0503020204020204" charset="-122"/>
              <a:ea typeface="微软雅黑" panose="020B0503020204020204" charset="-122"/>
            </a:endParaRPr>
          </a:p>
        </p:txBody>
      </p:sp>
      <p:sp>
        <p:nvSpPr>
          <p:cNvPr id="9" name="圆角矩形 8"/>
          <p:cNvSpPr/>
          <p:nvPr>
            <p:custDataLst>
              <p:tags r:id="rId10"/>
            </p:custDataLst>
          </p:nvPr>
        </p:nvSpPr>
        <p:spPr>
          <a:xfrm>
            <a:off x="1108710" y="3996055"/>
            <a:ext cx="1673225" cy="321945"/>
          </a:xfrm>
          <a:prstGeom prst="roundRect">
            <a:avLst>
              <a:gd name="adj" fmla="val 22671"/>
            </a:avLst>
          </a:prstGeom>
          <a:noFill/>
          <a:ln>
            <a:solidFill>
              <a:srgbClr val="305EB6"/>
            </a:solidFill>
          </a:ln>
          <a:effectLst/>
        </p:spPr>
        <p:style>
          <a:lnRef idx="2">
            <a:srgbClr val="0461F5">
              <a:shade val="50000"/>
            </a:srgbClr>
          </a:lnRef>
          <a:fillRef idx="1">
            <a:srgbClr val="0461F5"/>
          </a:fillRef>
          <a:effectRef idx="0">
            <a:srgbClr val="0461F5"/>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r>
              <a:rPr kumimoji="1" lang="en-US" sz="1200" dirty="0">
                <a:solidFill>
                  <a:srgbClr val="305EB6"/>
                </a:solidFill>
                <a:latin typeface="微软雅黑" panose="020B0503020204020204" charset="-122"/>
                <a:ea typeface="微软雅黑" panose="020B0503020204020204" charset="-122"/>
                <a:sym typeface="+mn-ea"/>
              </a:rPr>
              <a:t>CoMi.D </a:t>
            </a:r>
            <a:endParaRPr kumimoji="1" lang="en-US" sz="1200" dirty="0">
              <a:solidFill>
                <a:srgbClr val="305EB6"/>
              </a:solidFill>
              <a:latin typeface="微软雅黑" panose="020B0503020204020204" charset="-122"/>
              <a:ea typeface="微软雅黑" panose="020B0503020204020204" charset="-122"/>
              <a:sym typeface="+mn-ea"/>
            </a:endParaRPr>
          </a:p>
        </p:txBody>
      </p:sp>
      <p:sp>
        <p:nvSpPr>
          <p:cNvPr id="10" name="圆角矩形 9"/>
          <p:cNvSpPr/>
          <p:nvPr>
            <p:custDataLst>
              <p:tags r:id="rId11"/>
            </p:custDataLst>
          </p:nvPr>
        </p:nvSpPr>
        <p:spPr>
          <a:xfrm>
            <a:off x="1102995" y="4445000"/>
            <a:ext cx="1673225" cy="321945"/>
          </a:xfrm>
          <a:prstGeom prst="roundRect">
            <a:avLst>
              <a:gd name="adj" fmla="val 22671"/>
            </a:avLst>
          </a:prstGeom>
          <a:noFill/>
          <a:ln>
            <a:solidFill>
              <a:srgbClr val="305EB6"/>
            </a:solidFill>
          </a:ln>
          <a:effectLst/>
        </p:spPr>
        <p:style>
          <a:lnRef idx="2">
            <a:srgbClr val="0461F5">
              <a:shade val="50000"/>
            </a:srgbClr>
          </a:lnRef>
          <a:fillRef idx="1">
            <a:srgbClr val="0461F5"/>
          </a:fillRef>
          <a:effectRef idx="0">
            <a:srgbClr val="0461F5"/>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r>
              <a:rPr kumimoji="1" lang="en-US" sz="1200" dirty="0">
                <a:solidFill>
                  <a:srgbClr val="305EB6"/>
                </a:solidFill>
                <a:latin typeface="微软雅黑" panose="020B0503020204020204" charset="-122"/>
                <a:ea typeface="微软雅黑" panose="020B0503020204020204" charset="-122"/>
                <a:sym typeface="+mn-ea"/>
              </a:rPr>
              <a:t>CoMi.W</a:t>
            </a:r>
            <a:endParaRPr kumimoji="1" lang="en-US" sz="1200" dirty="0">
              <a:solidFill>
                <a:srgbClr val="305EB6"/>
              </a:solidFill>
              <a:latin typeface="微软雅黑" panose="020B0503020204020204" charset="-122"/>
              <a:ea typeface="微软雅黑" panose="020B0503020204020204" charset="-122"/>
              <a:sym typeface="+mn-ea"/>
            </a:endParaRPr>
          </a:p>
        </p:txBody>
      </p:sp>
      <p:sp>
        <p:nvSpPr>
          <p:cNvPr id="12" name="圆角矩形 11"/>
          <p:cNvSpPr/>
          <p:nvPr>
            <p:custDataLst>
              <p:tags r:id="rId12"/>
            </p:custDataLst>
          </p:nvPr>
        </p:nvSpPr>
        <p:spPr>
          <a:xfrm>
            <a:off x="2865120" y="3996055"/>
            <a:ext cx="1673225" cy="321945"/>
          </a:xfrm>
          <a:prstGeom prst="roundRect">
            <a:avLst>
              <a:gd name="adj" fmla="val 22671"/>
            </a:avLst>
          </a:prstGeom>
          <a:noFill/>
          <a:ln>
            <a:solidFill>
              <a:srgbClr val="305EB6"/>
            </a:solidFill>
          </a:ln>
          <a:effectLst/>
        </p:spPr>
        <p:style>
          <a:lnRef idx="2">
            <a:srgbClr val="0461F5">
              <a:shade val="50000"/>
            </a:srgbClr>
          </a:lnRef>
          <a:fillRef idx="1">
            <a:srgbClr val="0461F5"/>
          </a:fillRef>
          <a:effectRef idx="0">
            <a:srgbClr val="0461F5"/>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r>
              <a:rPr kumimoji="1" lang="en-US" sz="1200" dirty="0">
                <a:solidFill>
                  <a:srgbClr val="305EB6"/>
                </a:solidFill>
                <a:latin typeface="微软雅黑" panose="020B0503020204020204" charset="-122"/>
                <a:ea typeface="微软雅黑" panose="020B0503020204020204" charset="-122"/>
                <a:sym typeface="+mn-ea"/>
              </a:rPr>
              <a:t>CoMi.K</a:t>
            </a:r>
            <a:endParaRPr kumimoji="1" lang="en-US" sz="1200" dirty="0">
              <a:solidFill>
                <a:srgbClr val="305EB6"/>
              </a:solidFill>
              <a:latin typeface="微软雅黑" panose="020B0503020204020204" charset="-122"/>
              <a:ea typeface="微软雅黑" panose="020B0503020204020204" charset="-122"/>
              <a:sym typeface="+mn-ea"/>
            </a:endParaRPr>
          </a:p>
        </p:txBody>
      </p:sp>
      <p:sp>
        <p:nvSpPr>
          <p:cNvPr id="13" name="圆角矩形 12"/>
          <p:cNvSpPr/>
          <p:nvPr>
            <p:custDataLst>
              <p:tags r:id="rId13"/>
            </p:custDataLst>
          </p:nvPr>
        </p:nvSpPr>
        <p:spPr>
          <a:xfrm>
            <a:off x="2865120" y="4445000"/>
            <a:ext cx="1673225" cy="321945"/>
          </a:xfrm>
          <a:prstGeom prst="roundRect">
            <a:avLst>
              <a:gd name="adj" fmla="val 22671"/>
            </a:avLst>
          </a:prstGeom>
          <a:noFill/>
          <a:ln>
            <a:solidFill>
              <a:srgbClr val="305EB6"/>
            </a:solidFill>
          </a:ln>
          <a:effectLst/>
        </p:spPr>
        <p:style>
          <a:lnRef idx="2">
            <a:srgbClr val="0461F5">
              <a:shade val="50000"/>
            </a:srgbClr>
          </a:lnRef>
          <a:fillRef idx="1">
            <a:srgbClr val="0461F5"/>
          </a:fillRef>
          <a:effectRef idx="0">
            <a:srgbClr val="0461F5"/>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r>
              <a:rPr kumimoji="1" lang="en-US" altLang="zh-CN" sz="1200" dirty="0">
                <a:solidFill>
                  <a:srgbClr val="305EB6"/>
                </a:solidFill>
                <a:latin typeface="微软雅黑" panose="020B0503020204020204" charset="-122"/>
                <a:ea typeface="微软雅黑" panose="020B0503020204020204" charset="-122"/>
                <a:sym typeface="+mn-ea"/>
              </a:rPr>
              <a:t>....</a:t>
            </a:r>
            <a:endParaRPr kumimoji="1" lang="en-US" altLang="zh-CN" sz="1200" dirty="0">
              <a:solidFill>
                <a:srgbClr val="305EB6"/>
              </a:solidFill>
              <a:latin typeface="微软雅黑" panose="020B0503020204020204" charset="-122"/>
              <a:ea typeface="微软雅黑" panose="020B0503020204020204" charset="-122"/>
              <a:sym typeface="+mn-ea"/>
            </a:endParaRPr>
          </a:p>
        </p:txBody>
      </p:sp>
      <p:sp>
        <p:nvSpPr>
          <p:cNvPr id="6" name="圆角矩形 5"/>
          <p:cNvSpPr/>
          <p:nvPr>
            <p:custDataLst>
              <p:tags r:id="rId14"/>
            </p:custDataLst>
          </p:nvPr>
        </p:nvSpPr>
        <p:spPr>
          <a:xfrm>
            <a:off x="4842510" y="3683000"/>
            <a:ext cx="2171065" cy="1446530"/>
          </a:xfrm>
          <a:prstGeom prst="roundRect">
            <a:avLst>
              <a:gd name="adj" fmla="val 2099"/>
            </a:avLst>
          </a:prstGeom>
          <a:noFill/>
          <a:ln w="12700">
            <a:solidFill>
              <a:srgbClr val="305EB6"/>
            </a:solidFill>
            <a:prstDash val="dash"/>
          </a:ln>
          <a:effectLst>
            <a:outerShdw blurRad="101600" sx="101000" sy="101000" algn="ctr" rotWithShape="0">
              <a:srgbClr val="40AFF7">
                <a:lumMod val="20000"/>
                <a:lumOff val="80000"/>
                <a:alpha val="25000"/>
              </a:srgbClr>
            </a:outerShdw>
          </a:effectLst>
        </p:spPr>
        <p:style>
          <a:lnRef idx="2">
            <a:srgbClr val="0461F5">
              <a:shade val="50000"/>
            </a:srgbClr>
          </a:lnRef>
          <a:fillRef idx="1">
            <a:srgbClr val="0461F5"/>
          </a:fillRef>
          <a:effectRef idx="0">
            <a:srgbClr val="0461F5"/>
          </a:effectRef>
          <a:fontRef idx="minor">
            <a:srgbClr val="FFFFFF"/>
          </a:fontRef>
        </p:style>
        <p:txBody>
          <a:bodyPr rtlCol="0" anchor="ctr"/>
          <a:lstStyle/>
          <a:p>
            <a:pPr algn="ctr"/>
            <a:endParaRPr kumimoji="1" lang="zh-CN" altLang="en-US" sz="1400" dirty="0">
              <a:solidFill>
                <a:srgbClr val="E7E6E6">
                  <a:lumMod val="25000"/>
                </a:srgbClr>
              </a:solidFill>
              <a:latin typeface="微软雅黑" panose="020B0503020204020204" charset="-122"/>
              <a:ea typeface="微软雅黑" panose="020B0503020204020204" charset="-122"/>
            </a:endParaRPr>
          </a:p>
        </p:txBody>
      </p:sp>
      <p:sp>
        <p:nvSpPr>
          <p:cNvPr id="7" name="圆角矩形 6"/>
          <p:cNvSpPr/>
          <p:nvPr>
            <p:custDataLst>
              <p:tags r:id="rId15"/>
            </p:custDataLst>
          </p:nvPr>
        </p:nvSpPr>
        <p:spPr>
          <a:xfrm>
            <a:off x="5129530" y="3834130"/>
            <a:ext cx="1673225" cy="321945"/>
          </a:xfrm>
          <a:prstGeom prst="roundRect">
            <a:avLst>
              <a:gd name="adj" fmla="val 22671"/>
            </a:avLst>
          </a:prstGeom>
          <a:noFill/>
          <a:ln>
            <a:solidFill>
              <a:srgbClr val="305EB6"/>
            </a:solidFill>
          </a:ln>
          <a:effectLst/>
        </p:spPr>
        <p:style>
          <a:lnRef idx="2">
            <a:srgbClr val="0461F5">
              <a:shade val="50000"/>
            </a:srgbClr>
          </a:lnRef>
          <a:fillRef idx="1">
            <a:srgbClr val="0461F5"/>
          </a:fillRef>
          <a:effectRef idx="0">
            <a:srgbClr val="0461F5"/>
          </a:effectRef>
          <a:fontRef idx="minor">
            <a:srgbClr val="FFFFFF"/>
          </a:fontRef>
        </p:style>
        <p:txBody>
          <a:bodyPr rtlCol="0" anchor="ctr"/>
          <a:lstStyle/>
          <a:p>
            <a:pPr algn="ctr"/>
            <a:r>
              <a:rPr kumimoji="1" lang="en-US" sz="1200" dirty="0">
                <a:solidFill>
                  <a:srgbClr val="305EB6"/>
                </a:solidFill>
                <a:latin typeface="微软雅黑" panose="020B0503020204020204" charset="-122"/>
                <a:ea typeface="微软雅黑" panose="020B0503020204020204" charset="-122"/>
              </a:rPr>
              <a:t>RAG </a:t>
            </a:r>
            <a:endParaRPr kumimoji="1" lang="en-US" sz="1200" dirty="0">
              <a:solidFill>
                <a:srgbClr val="305EB6"/>
              </a:solidFill>
              <a:latin typeface="微软雅黑" panose="020B0503020204020204" charset="-122"/>
              <a:ea typeface="微软雅黑" panose="020B0503020204020204" charset="-122"/>
            </a:endParaRPr>
          </a:p>
        </p:txBody>
      </p:sp>
      <p:sp>
        <p:nvSpPr>
          <p:cNvPr id="11" name="圆角矩形 10"/>
          <p:cNvSpPr/>
          <p:nvPr>
            <p:custDataLst>
              <p:tags r:id="rId16"/>
            </p:custDataLst>
          </p:nvPr>
        </p:nvSpPr>
        <p:spPr>
          <a:xfrm>
            <a:off x="5129530" y="4366260"/>
            <a:ext cx="1673225" cy="438150"/>
          </a:xfrm>
          <a:prstGeom prst="roundRect">
            <a:avLst>
              <a:gd name="adj" fmla="val 22671"/>
            </a:avLst>
          </a:prstGeom>
          <a:noFill/>
          <a:ln>
            <a:solidFill>
              <a:srgbClr val="305EB6"/>
            </a:solidFill>
          </a:ln>
          <a:effectLst/>
        </p:spPr>
        <p:style>
          <a:lnRef idx="2">
            <a:srgbClr val="0461F5">
              <a:shade val="50000"/>
            </a:srgbClr>
          </a:lnRef>
          <a:fillRef idx="1">
            <a:srgbClr val="0461F5"/>
          </a:fillRef>
          <a:effectRef idx="0">
            <a:srgbClr val="0461F5"/>
          </a:effectRef>
          <a:fontRef idx="minor">
            <a:srgbClr val="FFFFFF"/>
          </a:fontRef>
        </p:style>
        <p:txBody>
          <a:bodyPr rtlCol="0" anchor="ctr"/>
          <a:lstStyle/>
          <a:p>
            <a:pPr algn="ctr"/>
            <a:r>
              <a:rPr kumimoji="1" lang="en-US" sz="1200" dirty="0">
                <a:solidFill>
                  <a:srgbClr val="305EB6"/>
                </a:solidFill>
                <a:latin typeface="微软雅黑" panose="020B0503020204020204" charset="-122"/>
                <a:ea typeface="微软雅黑" panose="020B0503020204020204" charset="-122"/>
              </a:rPr>
              <a:t>BI </a:t>
            </a:r>
            <a:r>
              <a:rPr kumimoji="1" lang="zh-CN" altLang="en-US" sz="1200" dirty="0">
                <a:solidFill>
                  <a:srgbClr val="305EB6"/>
                </a:solidFill>
                <a:latin typeface="微软雅黑" panose="020B0503020204020204" charset="-122"/>
                <a:ea typeface="微软雅黑" panose="020B0503020204020204" charset="-122"/>
              </a:rPr>
              <a:t>数据平台</a:t>
            </a:r>
            <a:endParaRPr kumimoji="1" lang="zh-CN" altLang="en-US" sz="1200" dirty="0">
              <a:solidFill>
                <a:srgbClr val="305EB6"/>
              </a:solidFill>
              <a:latin typeface="微软雅黑" panose="020B0503020204020204" charset="-122"/>
              <a:ea typeface="微软雅黑" panose="020B0503020204020204" charset="-122"/>
            </a:endParaRPr>
          </a:p>
          <a:p>
            <a:pPr algn="ctr"/>
            <a:r>
              <a:rPr kumimoji="1" lang="zh-CN" altLang="en-US" sz="1200" dirty="0">
                <a:solidFill>
                  <a:srgbClr val="305EB6"/>
                </a:solidFill>
                <a:latin typeface="微软雅黑" panose="020B0503020204020204" charset="-122"/>
                <a:ea typeface="微软雅黑" panose="020B0503020204020204" charset="-122"/>
              </a:rPr>
              <a:t>采集</a:t>
            </a:r>
            <a:r>
              <a:rPr kumimoji="1" lang="en-US" altLang="zh-CN" sz="1200" dirty="0">
                <a:solidFill>
                  <a:srgbClr val="305EB6"/>
                </a:solidFill>
                <a:latin typeface="微软雅黑" panose="020B0503020204020204" charset="-122"/>
                <a:ea typeface="微软雅黑" panose="020B0503020204020204" charset="-122"/>
              </a:rPr>
              <a:t>.</a:t>
            </a:r>
            <a:r>
              <a:rPr kumimoji="1" lang="zh-CN" altLang="en-US" sz="1200" dirty="0">
                <a:solidFill>
                  <a:srgbClr val="305EB6"/>
                </a:solidFill>
                <a:latin typeface="微软雅黑" panose="020B0503020204020204" charset="-122"/>
                <a:ea typeface="微软雅黑" panose="020B0503020204020204" charset="-122"/>
              </a:rPr>
              <a:t>处理</a:t>
            </a:r>
            <a:r>
              <a:rPr kumimoji="1" lang="en-US" altLang="zh-CN" sz="1200" dirty="0">
                <a:solidFill>
                  <a:srgbClr val="305EB6"/>
                </a:solidFill>
                <a:latin typeface="微软雅黑" panose="020B0503020204020204" charset="-122"/>
                <a:ea typeface="微软雅黑" panose="020B0503020204020204" charset="-122"/>
              </a:rPr>
              <a:t>.</a:t>
            </a:r>
            <a:r>
              <a:rPr kumimoji="1" lang="zh-CN" altLang="en-US" sz="1200" dirty="0">
                <a:solidFill>
                  <a:srgbClr val="305EB6"/>
                </a:solidFill>
                <a:latin typeface="微软雅黑" panose="020B0503020204020204" charset="-122"/>
                <a:ea typeface="微软雅黑" panose="020B0503020204020204" charset="-122"/>
              </a:rPr>
              <a:t>报告</a:t>
            </a:r>
            <a:r>
              <a:rPr kumimoji="1" lang="en-US" altLang="zh-CN" sz="1200" dirty="0">
                <a:solidFill>
                  <a:srgbClr val="305EB6"/>
                </a:solidFill>
                <a:latin typeface="微软雅黑" panose="020B0503020204020204" charset="-122"/>
                <a:ea typeface="微软雅黑" panose="020B0503020204020204" charset="-122"/>
              </a:rPr>
              <a:t>.</a:t>
            </a:r>
            <a:r>
              <a:rPr kumimoji="1" lang="zh-CN" altLang="en-US" sz="1200" dirty="0">
                <a:solidFill>
                  <a:srgbClr val="305EB6"/>
                </a:solidFill>
                <a:latin typeface="微软雅黑" panose="020B0503020204020204" charset="-122"/>
                <a:ea typeface="微软雅黑" panose="020B0503020204020204" charset="-122"/>
              </a:rPr>
              <a:t>大屏</a:t>
            </a:r>
            <a:endParaRPr kumimoji="1" lang="zh-CN" altLang="en-US" sz="1200" dirty="0">
              <a:solidFill>
                <a:srgbClr val="305EB6"/>
              </a:solidFill>
              <a:latin typeface="微软雅黑" panose="020B0503020204020204" charset="-122"/>
              <a:ea typeface="微软雅黑" panose="020B0503020204020204" charset="-122"/>
            </a:endParaRPr>
          </a:p>
        </p:txBody>
      </p:sp>
      <p:sp>
        <p:nvSpPr>
          <p:cNvPr id="36" name="圆角矩形 35"/>
          <p:cNvSpPr/>
          <p:nvPr>
            <p:custDataLst>
              <p:tags r:id="rId17"/>
            </p:custDataLst>
          </p:nvPr>
        </p:nvSpPr>
        <p:spPr>
          <a:xfrm>
            <a:off x="7344410" y="3697605"/>
            <a:ext cx="2053590" cy="1445895"/>
          </a:xfrm>
          <a:prstGeom prst="roundRect">
            <a:avLst>
              <a:gd name="adj" fmla="val 2099"/>
            </a:avLst>
          </a:prstGeom>
          <a:noFill/>
          <a:ln w="12700">
            <a:solidFill>
              <a:srgbClr val="305EB6"/>
            </a:solidFill>
            <a:prstDash val="dash"/>
          </a:ln>
          <a:effectLst>
            <a:outerShdw blurRad="101600" sx="101000" sy="101000" algn="ctr" rotWithShape="0">
              <a:srgbClr val="40AFF7">
                <a:lumMod val="20000"/>
                <a:lumOff val="80000"/>
                <a:alpha val="25000"/>
              </a:srgbClr>
            </a:outerShdw>
          </a:effectLst>
        </p:spPr>
        <p:style>
          <a:lnRef idx="2">
            <a:srgbClr val="0461F5">
              <a:shade val="50000"/>
            </a:srgbClr>
          </a:lnRef>
          <a:fillRef idx="1">
            <a:srgbClr val="0461F5"/>
          </a:fillRef>
          <a:effectRef idx="0">
            <a:srgbClr val="0461F5"/>
          </a:effectRef>
          <a:fontRef idx="minor">
            <a:srgbClr val="FFFFFF"/>
          </a:fontRef>
        </p:style>
        <p:txBody>
          <a:bodyPr rtlCol="0" anchor="ctr"/>
          <a:lstStyle/>
          <a:p>
            <a:pPr algn="ctr"/>
            <a:endParaRPr kumimoji="1" lang="zh-CN" altLang="en-US" sz="1400" dirty="0">
              <a:solidFill>
                <a:srgbClr val="E7E6E6">
                  <a:lumMod val="25000"/>
                </a:srgbClr>
              </a:solidFill>
              <a:latin typeface="微软雅黑" panose="020B0503020204020204" charset="-122"/>
              <a:ea typeface="微软雅黑" panose="020B0503020204020204" charset="-122"/>
            </a:endParaRPr>
          </a:p>
        </p:txBody>
      </p:sp>
      <p:sp>
        <p:nvSpPr>
          <p:cNvPr id="79" name="圆角矩形 78"/>
          <p:cNvSpPr/>
          <p:nvPr>
            <p:custDataLst>
              <p:tags r:id="rId18"/>
            </p:custDataLst>
          </p:nvPr>
        </p:nvSpPr>
        <p:spPr>
          <a:xfrm>
            <a:off x="7459345" y="3834765"/>
            <a:ext cx="1673225" cy="321945"/>
          </a:xfrm>
          <a:prstGeom prst="roundRect">
            <a:avLst>
              <a:gd name="adj" fmla="val 22671"/>
            </a:avLst>
          </a:prstGeom>
          <a:noFill/>
          <a:ln>
            <a:solidFill>
              <a:srgbClr val="305EB6"/>
            </a:solidFill>
          </a:ln>
          <a:effectLst/>
        </p:spPr>
        <p:style>
          <a:lnRef idx="2">
            <a:srgbClr val="0461F5">
              <a:shade val="50000"/>
            </a:srgbClr>
          </a:lnRef>
          <a:fillRef idx="1">
            <a:srgbClr val="0461F5"/>
          </a:fillRef>
          <a:effectRef idx="0">
            <a:srgbClr val="0461F5"/>
          </a:effectRef>
          <a:fontRef idx="minor">
            <a:srgbClr val="FFFFFF"/>
          </a:fontRef>
        </p:style>
        <p:txBody>
          <a:bodyPr rtlCol="0" anchor="ctr"/>
          <a:lstStyle/>
          <a:p>
            <a:pPr algn="ctr"/>
            <a:r>
              <a:rPr kumimoji="1" lang="en-US" sz="1200" dirty="0">
                <a:solidFill>
                  <a:srgbClr val="305EB6"/>
                </a:solidFill>
                <a:latin typeface="微软雅黑" panose="020B0503020204020204" charset="-122"/>
                <a:ea typeface="微软雅黑" panose="020B0503020204020204" charset="-122"/>
              </a:rPr>
              <a:t>RPA </a:t>
            </a:r>
            <a:r>
              <a:rPr kumimoji="1" lang="zh-CN" altLang="en-US" sz="1200" dirty="0">
                <a:solidFill>
                  <a:srgbClr val="305EB6"/>
                </a:solidFill>
                <a:latin typeface="微软雅黑" panose="020B0503020204020204" charset="-122"/>
                <a:ea typeface="微软雅黑" panose="020B0503020204020204" charset="-122"/>
              </a:rPr>
              <a:t>插件服务</a:t>
            </a:r>
            <a:endParaRPr kumimoji="1" lang="zh-CN" altLang="en-US" sz="1200" dirty="0">
              <a:solidFill>
                <a:srgbClr val="305EB6"/>
              </a:solidFill>
              <a:latin typeface="微软雅黑" panose="020B0503020204020204" charset="-122"/>
              <a:ea typeface="微软雅黑" panose="020B0503020204020204" charset="-122"/>
            </a:endParaRPr>
          </a:p>
        </p:txBody>
      </p:sp>
      <p:sp>
        <p:nvSpPr>
          <p:cNvPr id="80" name="圆角矩形 79"/>
          <p:cNvSpPr/>
          <p:nvPr>
            <p:custDataLst>
              <p:tags r:id="rId19"/>
            </p:custDataLst>
          </p:nvPr>
        </p:nvSpPr>
        <p:spPr>
          <a:xfrm>
            <a:off x="7459345" y="4283710"/>
            <a:ext cx="1673225" cy="321945"/>
          </a:xfrm>
          <a:prstGeom prst="roundRect">
            <a:avLst>
              <a:gd name="adj" fmla="val 22671"/>
            </a:avLst>
          </a:prstGeom>
          <a:noFill/>
          <a:ln>
            <a:solidFill>
              <a:srgbClr val="305EB6"/>
            </a:solidFill>
          </a:ln>
          <a:effectLst/>
        </p:spPr>
        <p:style>
          <a:lnRef idx="2">
            <a:srgbClr val="0461F5">
              <a:shade val="50000"/>
            </a:srgbClr>
          </a:lnRef>
          <a:fillRef idx="1">
            <a:srgbClr val="0461F5"/>
          </a:fillRef>
          <a:effectRef idx="0">
            <a:srgbClr val="0461F5"/>
          </a:effectRef>
          <a:fontRef idx="minor">
            <a:srgbClr val="FFFFFF"/>
          </a:fontRef>
        </p:style>
        <p:txBody>
          <a:bodyPr rtlCol="0" anchor="ctr"/>
          <a:lstStyle/>
          <a:p>
            <a:pPr algn="ctr"/>
            <a:r>
              <a:rPr kumimoji="1" lang="zh-CN" altLang="en-US" sz="1200" dirty="0">
                <a:solidFill>
                  <a:srgbClr val="305EB6"/>
                </a:solidFill>
                <a:latin typeface="微软雅黑" panose="020B0503020204020204" charset="-122"/>
                <a:ea typeface="微软雅黑" panose="020B0503020204020204" charset="-122"/>
              </a:rPr>
              <a:t>法律条款审校服务</a:t>
            </a:r>
            <a:endParaRPr kumimoji="1" lang="zh-CN" altLang="en-US" sz="1200" dirty="0">
              <a:solidFill>
                <a:srgbClr val="305EB6"/>
              </a:solidFill>
              <a:latin typeface="微软雅黑" panose="020B0503020204020204" charset="-122"/>
              <a:ea typeface="微软雅黑" panose="020B0503020204020204" charset="-122"/>
            </a:endParaRPr>
          </a:p>
        </p:txBody>
      </p:sp>
      <p:sp>
        <p:nvSpPr>
          <p:cNvPr id="84" name="圆角矩形 83"/>
          <p:cNvSpPr/>
          <p:nvPr>
            <p:custDataLst>
              <p:tags r:id="rId20"/>
            </p:custDataLst>
          </p:nvPr>
        </p:nvSpPr>
        <p:spPr>
          <a:xfrm>
            <a:off x="7459345" y="4711065"/>
            <a:ext cx="1714500" cy="321945"/>
          </a:xfrm>
          <a:prstGeom prst="roundRect">
            <a:avLst>
              <a:gd name="adj" fmla="val 22671"/>
            </a:avLst>
          </a:prstGeom>
          <a:noFill/>
          <a:ln>
            <a:solidFill>
              <a:srgbClr val="305EB6"/>
            </a:solidFill>
          </a:ln>
          <a:effectLst/>
        </p:spPr>
        <p:style>
          <a:lnRef idx="2">
            <a:srgbClr val="0461F5">
              <a:shade val="50000"/>
            </a:srgbClr>
          </a:lnRef>
          <a:fillRef idx="1">
            <a:srgbClr val="0461F5"/>
          </a:fillRef>
          <a:effectRef idx="0">
            <a:srgbClr val="0461F5"/>
          </a:effectRef>
          <a:fontRef idx="minor">
            <a:srgbClr val="FFFFFF"/>
          </a:fontRef>
        </p:style>
        <p:txBody>
          <a:bodyPr rtlCol="0" anchor="ctr"/>
          <a:lstStyle/>
          <a:p>
            <a:pPr algn="ctr"/>
            <a:r>
              <a:rPr kumimoji="1" lang="zh-CN" altLang="en-US" sz="1200" dirty="0">
                <a:solidFill>
                  <a:srgbClr val="305EB6"/>
                </a:solidFill>
                <a:latin typeface="微软雅黑" panose="020B0503020204020204" charset="-122"/>
                <a:ea typeface="微软雅黑" panose="020B0503020204020204" charset="-122"/>
              </a:rPr>
              <a:t>业务接口集合</a:t>
            </a:r>
            <a:endParaRPr kumimoji="1" lang="zh-CN" altLang="en-US" sz="1200" dirty="0">
              <a:solidFill>
                <a:srgbClr val="305EB6"/>
              </a:solidFill>
              <a:latin typeface="微软雅黑" panose="020B0503020204020204" charset="-122"/>
              <a:ea typeface="微软雅黑" panose="020B0503020204020204" charset="-122"/>
            </a:endParaRPr>
          </a:p>
        </p:txBody>
      </p:sp>
      <p:sp>
        <p:nvSpPr>
          <p:cNvPr id="15" name="矩形 14"/>
          <p:cNvSpPr/>
          <p:nvPr/>
        </p:nvSpPr>
        <p:spPr>
          <a:xfrm>
            <a:off x="911860" y="3498215"/>
            <a:ext cx="1960880" cy="245745"/>
          </a:xfrm>
          <a:prstGeom prst="rect">
            <a:avLst/>
          </a:prstGeom>
          <a:solidFill>
            <a:srgbClr val="305EB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000">
                <a:latin typeface="Microsoft YaHei Regular" panose="020B0703020204020201" charset="-122"/>
                <a:ea typeface="Microsoft YaHei Regular" panose="020B0703020204020201" charset="-122"/>
                <a:sym typeface="+mn-ea"/>
              </a:rPr>
              <a:t>原生平台产品</a:t>
            </a:r>
            <a:endParaRPr lang="zh-CN" altLang="en-US" sz="1000">
              <a:latin typeface="Microsoft YaHei Regular" panose="020B0703020204020201" charset="-122"/>
              <a:ea typeface="Microsoft YaHei Regular" panose="020B0703020204020201" charset="-122"/>
              <a:sym typeface="+mn-ea"/>
            </a:endParaRPr>
          </a:p>
        </p:txBody>
      </p:sp>
      <p:sp>
        <p:nvSpPr>
          <p:cNvPr id="16" name="矩形 15"/>
          <p:cNvSpPr/>
          <p:nvPr/>
        </p:nvSpPr>
        <p:spPr>
          <a:xfrm>
            <a:off x="4933315" y="3522980"/>
            <a:ext cx="1479550" cy="245745"/>
          </a:xfrm>
          <a:prstGeom prst="rect">
            <a:avLst/>
          </a:prstGeom>
          <a:solidFill>
            <a:srgbClr val="305EB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000">
                <a:latin typeface="Microsoft YaHei Regular" panose="020B0703020204020201" charset="-122"/>
                <a:ea typeface="Microsoft YaHei Regular" panose="020B0703020204020201" charset="-122"/>
                <a:sym typeface="+mn-ea"/>
              </a:rPr>
              <a:t>数据中心</a:t>
            </a:r>
            <a:endParaRPr lang="zh-CN" altLang="en-US" sz="1000">
              <a:latin typeface="Microsoft YaHei Regular" panose="020B0703020204020201" charset="-122"/>
              <a:ea typeface="Microsoft YaHei Regular" panose="020B0703020204020201" charset="-122"/>
              <a:sym typeface="+mn-ea"/>
            </a:endParaRPr>
          </a:p>
        </p:txBody>
      </p:sp>
      <p:sp>
        <p:nvSpPr>
          <p:cNvPr id="17" name="矩形 16"/>
          <p:cNvSpPr/>
          <p:nvPr/>
        </p:nvSpPr>
        <p:spPr>
          <a:xfrm>
            <a:off x="7449820" y="3518535"/>
            <a:ext cx="1479550" cy="245745"/>
          </a:xfrm>
          <a:prstGeom prst="rect">
            <a:avLst/>
          </a:prstGeom>
          <a:solidFill>
            <a:srgbClr val="305EB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000">
                <a:latin typeface="Microsoft YaHei Regular" panose="020B0703020204020201" charset="-122"/>
                <a:ea typeface="Microsoft YaHei Regular" panose="020B0703020204020201" charset="-122"/>
                <a:sym typeface="+mn-ea"/>
              </a:rPr>
              <a:t>服务</a:t>
            </a:r>
            <a:r>
              <a:rPr lang="en-US" altLang="zh-CN" sz="1000">
                <a:latin typeface="Microsoft YaHei Regular" panose="020B0703020204020201" charset="-122"/>
                <a:ea typeface="Microsoft YaHei Regular" panose="020B0703020204020201" charset="-122"/>
                <a:sym typeface="+mn-ea"/>
              </a:rPr>
              <a:t>/</a:t>
            </a:r>
            <a:r>
              <a:rPr lang="zh-CN" altLang="en-US" sz="1000">
                <a:latin typeface="Microsoft YaHei Regular" panose="020B0703020204020201" charset="-122"/>
                <a:ea typeface="Microsoft YaHei Regular" panose="020B0703020204020201" charset="-122"/>
                <a:sym typeface="+mn-ea"/>
              </a:rPr>
              <a:t>第三方</a:t>
            </a:r>
            <a:r>
              <a:rPr lang="en-US" altLang="zh-CN" sz="1000">
                <a:latin typeface="Microsoft YaHei Regular" panose="020B0703020204020201" charset="-122"/>
                <a:ea typeface="Microsoft YaHei Regular" panose="020B0703020204020201" charset="-122"/>
                <a:sym typeface="+mn-ea"/>
              </a:rPr>
              <a:t>Agent </a:t>
            </a:r>
            <a:endParaRPr lang="en-US" altLang="zh-CN" sz="1000">
              <a:latin typeface="Microsoft YaHei Regular" panose="020B0703020204020201" charset="-122"/>
              <a:ea typeface="Microsoft YaHei Regular" panose="020B0703020204020201" charset="-122"/>
              <a:sym typeface="+mn-ea"/>
            </a:endParaRPr>
          </a:p>
        </p:txBody>
      </p:sp>
      <p:sp>
        <p:nvSpPr>
          <p:cNvPr id="21" name="圆角矩形 20"/>
          <p:cNvSpPr/>
          <p:nvPr>
            <p:custDataLst>
              <p:tags r:id="rId21"/>
            </p:custDataLst>
          </p:nvPr>
        </p:nvSpPr>
        <p:spPr>
          <a:xfrm>
            <a:off x="871220" y="2899410"/>
            <a:ext cx="11029950" cy="529590"/>
          </a:xfrm>
          <a:prstGeom prst="roundRect">
            <a:avLst>
              <a:gd name="adj" fmla="val 22671"/>
            </a:avLst>
          </a:prstGeom>
          <a:noFill/>
          <a:ln>
            <a:solidFill>
              <a:srgbClr val="305EB6"/>
            </a:solidFill>
          </a:ln>
          <a:effectLst/>
        </p:spPr>
        <p:style>
          <a:lnRef idx="2">
            <a:srgbClr val="0461F5">
              <a:shade val="50000"/>
            </a:srgbClr>
          </a:lnRef>
          <a:fillRef idx="1">
            <a:srgbClr val="0461F5"/>
          </a:fillRef>
          <a:effectRef idx="0">
            <a:srgbClr val="0461F5"/>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r>
              <a:rPr kumimoji="1" lang="en-US" sz="1200" dirty="0">
                <a:solidFill>
                  <a:srgbClr val="305EB6"/>
                </a:solidFill>
                <a:latin typeface="微软雅黑" panose="020B0503020204020204" charset="-122"/>
                <a:ea typeface="微软雅黑" panose="020B0503020204020204" charset="-122"/>
                <a:sym typeface="+mn-ea"/>
              </a:rPr>
              <a:t>Agent应用可视化编排定制平台CoMi.Builder</a:t>
            </a:r>
            <a:endParaRPr kumimoji="1" lang="en-US" sz="1200" dirty="0">
              <a:solidFill>
                <a:srgbClr val="305EB6"/>
              </a:solidFill>
              <a:latin typeface="微软雅黑" panose="020B0503020204020204" charset="-122"/>
              <a:ea typeface="微软雅黑" panose="020B0503020204020204" charset="-122"/>
              <a:sym typeface="+mn-ea"/>
            </a:endParaRPr>
          </a:p>
        </p:txBody>
      </p:sp>
      <p:sp>
        <p:nvSpPr>
          <p:cNvPr id="18" name="圆角矩形 17"/>
          <p:cNvSpPr/>
          <p:nvPr>
            <p:custDataLst>
              <p:tags r:id="rId22"/>
            </p:custDataLst>
          </p:nvPr>
        </p:nvSpPr>
        <p:spPr>
          <a:xfrm>
            <a:off x="9728835" y="3753485"/>
            <a:ext cx="2053590" cy="1445895"/>
          </a:xfrm>
          <a:prstGeom prst="roundRect">
            <a:avLst>
              <a:gd name="adj" fmla="val 2099"/>
            </a:avLst>
          </a:prstGeom>
          <a:noFill/>
          <a:ln w="12700">
            <a:solidFill>
              <a:srgbClr val="305EB6"/>
            </a:solidFill>
            <a:prstDash val="dash"/>
          </a:ln>
          <a:effectLst>
            <a:outerShdw blurRad="101600" sx="101000" sy="101000" algn="ctr" rotWithShape="0">
              <a:srgbClr val="40AFF7">
                <a:lumMod val="20000"/>
                <a:lumOff val="80000"/>
                <a:alpha val="25000"/>
              </a:srgbClr>
            </a:outerShdw>
          </a:effectLst>
        </p:spPr>
        <p:style>
          <a:lnRef idx="2">
            <a:srgbClr val="0461F5">
              <a:shade val="50000"/>
            </a:srgbClr>
          </a:lnRef>
          <a:fillRef idx="1">
            <a:srgbClr val="0461F5"/>
          </a:fillRef>
          <a:effectRef idx="0">
            <a:srgbClr val="0461F5"/>
          </a:effectRef>
          <a:fontRef idx="minor">
            <a:srgbClr val="FFFFFF"/>
          </a:fontRef>
        </p:style>
        <p:txBody>
          <a:bodyPr rtlCol="0" anchor="ctr"/>
          <a:lstStyle/>
          <a:p>
            <a:pPr algn="ctr"/>
            <a:endParaRPr kumimoji="1" lang="zh-CN" altLang="en-US" sz="1400" dirty="0">
              <a:solidFill>
                <a:srgbClr val="E7E6E6">
                  <a:lumMod val="25000"/>
                </a:srgbClr>
              </a:solidFill>
              <a:latin typeface="微软雅黑" panose="020B0503020204020204" charset="-122"/>
              <a:ea typeface="微软雅黑" panose="020B0503020204020204" charset="-122"/>
            </a:endParaRPr>
          </a:p>
        </p:txBody>
      </p:sp>
      <p:sp>
        <p:nvSpPr>
          <p:cNvPr id="19" name="圆角矩形 18"/>
          <p:cNvSpPr/>
          <p:nvPr>
            <p:custDataLst>
              <p:tags r:id="rId23"/>
            </p:custDataLst>
          </p:nvPr>
        </p:nvSpPr>
        <p:spPr>
          <a:xfrm>
            <a:off x="9843770" y="3890645"/>
            <a:ext cx="1673225" cy="321945"/>
          </a:xfrm>
          <a:prstGeom prst="roundRect">
            <a:avLst>
              <a:gd name="adj" fmla="val 22671"/>
            </a:avLst>
          </a:prstGeom>
          <a:noFill/>
          <a:ln>
            <a:solidFill>
              <a:srgbClr val="305EB6"/>
            </a:solidFill>
          </a:ln>
          <a:effectLst/>
        </p:spPr>
        <p:style>
          <a:lnRef idx="2">
            <a:srgbClr val="0461F5">
              <a:shade val="50000"/>
            </a:srgbClr>
          </a:lnRef>
          <a:fillRef idx="1">
            <a:srgbClr val="0461F5"/>
          </a:fillRef>
          <a:effectRef idx="0">
            <a:srgbClr val="0461F5"/>
          </a:effectRef>
          <a:fontRef idx="minor">
            <a:srgbClr val="FFFFFF"/>
          </a:fontRef>
        </p:style>
        <p:txBody>
          <a:bodyPr rtlCol="0" anchor="ctr"/>
          <a:lstStyle/>
          <a:p>
            <a:pPr algn="ctr"/>
            <a:r>
              <a:rPr kumimoji="1" lang="en-US" sz="1200" dirty="0">
                <a:solidFill>
                  <a:srgbClr val="305EB6"/>
                </a:solidFill>
                <a:latin typeface="微软雅黑" panose="020B0503020204020204" charset="-122"/>
                <a:ea typeface="微软雅黑" panose="020B0503020204020204" charset="-122"/>
              </a:rPr>
              <a:t>DeepSeek</a:t>
            </a:r>
            <a:endParaRPr kumimoji="1" lang="en-US" sz="1200" dirty="0">
              <a:solidFill>
                <a:srgbClr val="305EB6"/>
              </a:solidFill>
              <a:latin typeface="微软雅黑" panose="020B0503020204020204" charset="-122"/>
              <a:ea typeface="微软雅黑" panose="020B0503020204020204" charset="-122"/>
            </a:endParaRPr>
          </a:p>
        </p:txBody>
      </p:sp>
      <p:sp>
        <p:nvSpPr>
          <p:cNvPr id="20" name="圆角矩形 19"/>
          <p:cNvSpPr/>
          <p:nvPr>
            <p:custDataLst>
              <p:tags r:id="rId24"/>
            </p:custDataLst>
          </p:nvPr>
        </p:nvSpPr>
        <p:spPr>
          <a:xfrm>
            <a:off x="9843770" y="4339590"/>
            <a:ext cx="1673225" cy="321945"/>
          </a:xfrm>
          <a:prstGeom prst="roundRect">
            <a:avLst>
              <a:gd name="adj" fmla="val 22671"/>
            </a:avLst>
          </a:prstGeom>
          <a:noFill/>
          <a:ln>
            <a:solidFill>
              <a:srgbClr val="305EB6"/>
            </a:solidFill>
          </a:ln>
          <a:effectLst/>
        </p:spPr>
        <p:style>
          <a:lnRef idx="2">
            <a:srgbClr val="0461F5">
              <a:shade val="50000"/>
            </a:srgbClr>
          </a:lnRef>
          <a:fillRef idx="1">
            <a:srgbClr val="0461F5"/>
          </a:fillRef>
          <a:effectRef idx="0">
            <a:srgbClr val="0461F5"/>
          </a:effectRef>
          <a:fontRef idx="minor">
            <a:srgbClr val="FFFFFF"/>
          </a:fontRef>
        </p:style>
        <p:txBody>
          <a:bodyPr rtlCol="0" anchor="ctr"/>
          <a:lstStyle/>
          <a:p>
            <a:pPr algn="ctr"/>
            <a:r>
              <a:rPr kumimoji="1" lang="zh-CN" altLang="en-US" sz="1200" dirty="0">
                <a:solidFill>
                  <a:srgbClr val="305EB6"/>
                </a:solidFill>
                <a:latin typeface="微软雅黑" panose="020B0503020204020204" charset="-122"/>
                <a:ea typeface="微软雅黑" panose="020B0503020204020204" charset="-122"/>
              </a:rPr>
              <a:t>通义千问</a:t>
            </a:r>
            <a:endParaRPr kumimoji="1" lang="zh-CN" altLang="en-US" sz="1200" dirty="0">
              <a:solidFill>
                <a:srgbClr val="305EB6"/>
              </a:solidFill>
              <a:latin typeface="微软雅黑" panose="020B0503020204020204" charset="-122"/>
              <a:ea typeface="微软雅黑" panose="020B0503020204020204" charset="-122"/>
            </a:endParaRPr>
          </a:p>
        </p:txBody>
      </p:sp>
      <p:sp>
        <p:nvSpPr>
          <p:cNvPr id="22" name="圆角矩形 21"/>
          <p:cNvSpPr/>
          <p:nvPr>
            <p:custDataLst>
              <p:tags r:id="rId25"/>
            </p:custDataLst>
          </p:nvPr>
        </p:nvSpPr>
        <p:spPr>
          <a:xfrm>
            <a:off x="9843770" y="4766945"/>
            <a:ext cx="1714500" cy="321945"/>
          </a:xfrm>
          <a:prstGeom prst="roundRect">
            <a:avLst>
              <a:gd name="adj" fmla="val 22671"/>
            </a:avLst>
          </a:prstGeom>
          <a:noFill/>
          <a:ln>
            <a:solidFill>
              <a:srgbClr val="305EB6"/>
            </a:solidFill>
          </a:ln>
          <a:effectLst/>
        </p:spPr>
        <p:style>
          <a:lnRef idx="2">
            <a:srgbClr val="0461F5">
              <a:shade val="50000"/>
            </a:srgbClr>
          </a:lnRef>
          <a:fillRef idx="1">
            <a:srgbClr val="0461F5"/>
          </a:fillRef>
          <a:effectRef idx="0">
            <a:srgbClr val="0461F5"/>
          </a:effectRef>
          <a:fontRef idx="minor">
            <a:srgbClr val="FFFFFF"/>
          </a:fontRef>
        </p:style>
        <p:txBody>
          <a:bodyPr rtlCol="0" anchor="ctr"/>
          <a:lstStyle/>
          <a:p>
            <a:pPr algn="ctr"/>
            <a:r>
              <a:rPr kumimoji="1" lang="zh-CN" altLang="en-US" sz="1200" dirty="0">
                <a:solidFill>
                  <a:srgbClr val="305EB6"/>
                </a:solidFill>
                <a:latin typeface="微软雅黑" panose="020B0503020204020204" charset="-122"/>
                <a:ea typeface="微软雅黑" panose="020B0503020204020204" charset="-122"/>
              </a:rPr>
              <a:t>公有</a:t>
            </a:r>
            <a:r>
              <a:rPr kumimoji="1" lang="en-US" altLang="zh-CN" sz="1200" dirty="0">
                <a:solidFill>
                  <a:srgbClr val="305EB6"/>
                </a:solidFill>
                <a:latin typeface="微软雅黑" panose="020B0503020204020204" charset="-122"/>
                <a:ea typeface="微软雅黑" panose="020B0503020204020204" charset="-122"/>
              </a:rPr>
              <a:t>/</a:t>
            </a:r>
            <a:r>
              <a:rPr kumimoji="1" lang="zh-CN" altLang="en-US" sz="1200" dirty="0">
                <a:solidFill>
                  <a:srgbClr val="305EB6"/>
                </a:solidFill>
                <a:latin typeface="微软雅黑" panose="020B0503020204020204" charset="-122"/>
                <a:ea typeface="微软雅黑" panose="020B0503020204020204" charset="-122"/>
              </a:rPr>
              <a:t>私有</a:t>
            </a:r>
            <a:r>
              <a:rPr kumimoji="1" lang="en-US" altLang="zh-CN" sz="1200" dirty="0">
                <a:solidFill>
                  <a:srgbClr val="305EB6"/>
                </a:solidFill>
                <a:latin typeface="微软雅黑" panose="020B0503020204020204" charset="-122"/>
                <a:ea typeface="微软雅黑" panose="020B0503020204020204" charset="-122"/>
              </a:rPr>
              <a:t>....</a:t>
            </a:r>
            <a:endParaRPr kumimoji="1" lang="en-US" altLang="zh-CN" sz="1200" dirty="0">
              <a:solidFill>
                <a:srgbClr val="305EB6"/>
              </a:solidFill>
              <a:latin typeface="微软雅黑" panose="020B0503020204020204" charset="-122"/>
              <a:ea typeface="微软雅黑" panose="020B0503020204020204" charset="-122"/>
            </a:endParaRPr>
          </a:p>
        </p:txBody>
      </p:sp>
      <p:sp>
        <p:nvSpPr>
          <p:cNvPr id="23" name="矩形 22"/>
          <p:cNvSpPr/>
          <p:nvPr/>
        </p:nvSpPr>
        <p:spPr>
          <a:xfrm>
            <a:off x="9834245" y="3574415"/>
            <a:ext cx="1479550" cy="245745"/>
          </a:xfrm>
          <a:prstGeom prst="rect">
            <a:avLst/>
          </a:prstGeom>
          <a:solidFill>
            <a:srgbClr val="305EB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000">
                <a:latin typeface="Microsoft YaHei Regular" panose="020B0703020204020201" charset="-122"/>
                <a:ea typeface="Microsoft YaHei Regular" panose="020B0703020204020201" charset="-122"/>
                <a:sym typeface="+mn-ea"/>
              </a:rPr>
              <a:t>大模型</a:t>
            </a:r>
            <a:endParaRPr lang="zh-CN" altLang="en-US" sz="1000">
              <a:latin typeface="Microsoft YaHei Regular" panose="020B0703020204020201" charset="-122"/>
              <a:ea typeface="Microsoft YaHei Regular" panose="020B0703020204020201" charset="-122"/>
              <a:sym typeface="+mn-ea"/>
            </a:endParaRPr>
          </a:p>
        </p:txBody>
      </p:sp>
      <p:grpSp>
        <p:nvGrpSpPr>
          <p:cNvPr id="51" name="组合 50"/>
          <p:cNvGrpSpPr/>
          <p:nvPr/>
        </p:nvGrpSpPr>
        <p:grpSpPr>
          <a:xfrm>
            <a:off x="881380" y="1890395"/>
            <a:ext cx="11019790" cy="770890"/>
            <a:chOff x="1653" y="4186"/>
            <a:chExt cx="16691" cy="1214"/>
          </a:xfrm>
        </p:grpSpPr>
        <p:sp>
          <p:nvSpPr>
            <p:cNvPr id="39" name="圆角矩形 38"/>
            <p:cNvSpPr/>
            <p:nvPr>
              <p:custDataLst>
                <p:tags r:id="rId26"/>
              </p:custDataLst>
            </p:nvPr>
          </p:nvSpPr>
          <p:spPr>
            <a:xfrm>
              <a:off x="1653" y="4186"/>
              <a:ext cx="16691" cy="1214"/>
            </a:xfrm>
            <a:prstGeom prst="roundRect">
              <a:avLst>
                <a:gd name="adj" fmla="val 2099"/>
              </a:avLst>
            </a:prstGeom>
            <a:noFill/>
            <a:ln w="12700">
              <a:solidFill>
                <a:srgbClr val="305EB6"/>
              </a:solidFill>
              <a:prstDash val="dash"/>
            </a:ln>
            <a:effectLst>
              <a:outerShdw blurRad="101600" sx="101000" sy="101000" algn="ctr" rotWithShape="0">
                <a:srgbClr val="40AFF7">
                  <a:lumMod val="20000"/>
                  <a:lumOff val="80000"/>
                  <a:alpha val="25000"/>
                </a:srgbClr>
              </a:outerShdw>
            </a:effectLst>
          </p:spPr>
          <p:style>
            <a:lnRef idx="2">
              <a:srgbClr val="0461F5">
                <a:shade val="50000"/>
              </a:srgbClr>
            </a:lnRef>
            <a:fillRef idx="1">
              <a:srgbClr val="0461F5"/>
            </a:fillRef>
            <a:effectRef idx="0">
              <a:srgbClr val="0461F5"/>
            </a:effectRef>
            <a:fontRef idx="minor">
              <a:srgbClr val="FFFFFF"/>
            </a:fontRef>
          </p:style>
          <p:txBody>
            <a:bodyPr rtlCol="0" anchor="ctr"/>
            <a:lstStyle/>
            <a:p>
              <a:pPr algn="ctr"/>
              <a:endParaRPr kumimoji="1" lang="zh-CN" altLang="en-US" sz="1400" dirty="0">
                <a:solidFill>
                  <a:srgbClr val="E7E6E6">
                    <a:lumMod val="25000"/>
                  </a:srgbClr>
                </a:solidFill>
                <a:latin typeface="微软雅黑" panose="020B0503020204020204" charset="-122"/>
                <a:ea typeface="微软雅黑" panose="020B0503020204020204" charset="-122"/>
              </a:endParaRPr>
            </a:p>
          </p:txBody>
        </p:sp>
        <p:sp>
          <p:nvSpPr>
            <p:cNvPr id="40" name="圆角矩形 39"/>
            <p:cNvSpPr/>
            <p:nvPr>
              <p:custDataLst>
                <p:tags r:id="rId27"/>
              </p:custDataLst>
            </p:nvPr>
          </p:nvSpPr>
          <p:spPr>
            <a:xfrm>
              <a:off x="1934" y="4531"/>
              <a:ext cx="2324" cy="507"/>
            </a:xfrm>
            <a:prstGeom prst="roundRect">
              <a:avLst>
                <a:gd name="adj" fmla="val 22671"/>
              </a:avLst>
            </a:prstGeom>
            <a:noFill/>
            <a:ln>
              <a:solidFill>
                <a:srgbClr val="305EB6"/>
              </a:solidFill>
            </a:ln>
            <a:effectLst/>
          </p:spPr>
          <p:style>
            <a:lnRef idx="2">
              <a:srgbClr val="0461F5">
                <a:shade val="50000"/>
              </a:srgbClr>
            </a:lnRef>
            <a:fillRef idx="1">
              <a:srgbClr val="0461F5"/>
            </a:fillRef>
            <a:effectRef idx="0">
              <a:srgbClr val="0461F5"/>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r>
                <a:rPr kumimoji="1" lang="en-US" sz="1200" dirty="0">
                  <a:solidFill>
                    <a:srgbClr val="305EB6"/>
                  </a:solidFill>
                  <a:latin typeface="微软雅黑" panose="020B0503020204020204" charset="-122"/>
                  <a:ea typeface="微软雅黑" panose="020B0503020204020204" charset="-122"/>
                  <a:sym typeface="+mn-ea"/>
                </a:rPr>
                <a:t>组织效能</a:t>
              </a:r>
              <a:r>
                <a:rPr kumimoji="1" lang="zh-CN" altLang="en-US" sz="1200" dirty="0">
                  <a:solidFill>
                    <a:srgbClr val="305EB6"/>
                  </a:solidFill>
                  <a:latin typeface="微软雅黑" panose="020B0503020204020204" charset="-122"/>
                  <a:ea typeface="微软雅黑" panose="020B0503020204020204" charset="-122"/>
                  <a:sym typeface="+mn-ea"/>
                </a:rPr>
                <a:t>智能体</a:t>
              </a:r>
              <a:endParaRPr kumimoji="1" lang="zh-CN" altLang="en-US" sz="1200" dirty="0">
                <a:solidFill>
                  <a:srgbClr val="305EB6"/>
                </a:solidFill>
                <a:latin typeface="微软雅黑" panose="020B0503020204020204" charset="-122"/>
                <a:ea typeface="微软雅黑" panose="020B0503020204020204" charset="-122"/>
                <a:sym typeface="+mn-ea"/>
              </a:endParaRPr>
            </a:p>
          </p:txBody>
        </p:sp>
        <p:sp>
          <p:nvSpPr>
            <p:cNvPr id="41" name="圆角矩形 40"/>
            <p:cNvSpPr/>
            <p:nvPr>
              <p:custDataLst>
                <p:tags r:id="rId28"/>
              </p:custDataLst>
            </p:nvPr>
          </p:nvSpPr>
          <p:spPr>
            <a:xfrm>
              <a:off x="4523" y="4539"/>
              <a:ext cx="2241" cy="507"/>
            </a:xfrm>
            <a:prstGeom prst="roundRect">
              <a:avLst>
                <a:gd name="adj" fmla="val 22671"/>
              </a:avLst>
            </a:prstGeom>
            <a:noFill/>
            <a:ln>
              <a:solidFill>
                <a:srgbClr val="305EB6"/>
              </a:solidFill>
            </a:ln>
            <a:effectLst/>
          </p:spPr>
          <p:style>
            <a:lnRef idx="2">
              <a:srgbClr val="0461F5">
                <a:shade val="50000"/>
              </a:srgbClr>
            </a:lnRef>
            <a:fillRef idx="1">
              <a:srgbClr val="0461F5"/>
            </a:fillRef>
            <a:effectRef idx="0">
              <a:srgbClr val="0461F5"/>
            </a:effectRef>
            <a:fontRef idx="minor">
              <a:srgbClr val="FFFFFF"/>
            </a:fontRef>
          </p:style>
          <p:txBody>
            <a:bodyPr rtlCol="0" anchor="ctr"/>
            <a:lstStyle/>
            <a:p>
              <a:pPr algn="ctr"/>
              <a:r>
                <a:rPr kumimoji="1" lang="zh-CN" altLang="en-US" sz="1200" dirty="0">
                  <a:solidFill>
                    <a:srgbClr val="305EB6"/>
                  </a:solidFill>
                  <a:latin typeface="微软雅黑" panose="020B0503020204020204" charset="-122"/>
                  <a:ea typeface="微软雅黑" panose="020B0503020204020204" charset="-122"/>
                </a:rPr>
                <a:t>业务流程智能体</a:t>
              </a:r>
              <a:endParaRPr kumimoji="1" lang="zh-CN" altLang="en-US" sz="1200" dirty="0">
                <a:solidFill>
                  <a:srgbClr val="305EB6"/>
                </a:solidFill>
                <a:latin typeface="微软雅黑" panose="020B0503020204020204" charset="-122"/>
                <a:ea typeface="微软雅黑" panose="020B0503020204020204" charset="-122"/>
              </a:endParaRPr>
            </a:p>
          </p:txBody>
        </p:sp>
        <p:sp>
          <p:nvSpPr>
            <p:cNvPr id="42" name="圆角矩形 41"/>
            <p:cNvSpPr/>
            <p:nvPr>
              <p:custDataLst>
                <p:tags r:id="rId29"/>
              </p:custDataLst>
            </p:nvPr>
          </p:nvSpPr>
          <p:spPr>
            <a:xfrm>
              <a:off x="7020" y="4539"/>
              <a:ext cx="2241" cy="507"/>
            </a:xfrm>
            <a:prstGeom prst="roundRect">
              <a:avLst>
                <a:gd name="adj" fmla="val 22671"/>
              </a:avLst>
            </a:prstGeom>
            <a:noFill/>
            <a:ln>
              <a:solidFill>
                <a:srgbClr val="305EB6"/>
              </a:solidFill>
            </a:ln>
            <a:effectLst/>
          </p:spPr>
          <p:style>
            <a:lnRef idx="2">
              <a:srgbClr val="0461F5">
                <a:shade val="50000"/>
              </a:srgbClr>
            </a:lnRef>
            <a:fillRef idx="1">
              <a:srgbClr val="0461F5"/>
            </a:fillRef>
            <a:effectRef idx="0">
              <a:srgbClr val="0461F5"/>
            </a:effectRef>
            <a:fontRef idx="minor">
              <a:srgbClr val="FFFFFF"/>
            </a:fontRef>
          </p:style>
          <p:txBody>
            <a:bodyPr rtlCol="0" anchor="ctr"/>
            <a:lstStyle/>
            <a:p>
              <a:pPr algn="ctr"/>
              <a:r>
                <a:rPr kumimoji="1" lang="zh-CN" altLang="en-US" sz="1200" dirty="0">
                  <a:solidFill>
                    <a:srgbClr val="305EB6"/>
                  </a:solidFill>
                  <a:latin typeface="微软雅黑" panose="020B0503020204020204" charset="-122"/>
                  <a:ea typeface="微软雅黑" panose="020B0503020204020204" charset="-122"/>
                </a:rPr>
                <a:t>公文智能体</a:t>
              </a:r>
              <a:endParaRPr kumimoji="1" lang="zh-CN" altLang="en-US" sz="1200" dirty="0">
                <a:solidFill>
                  <a:srgbClr val="305EB6"/>
                </a:solidFill>
                <a:latin typeface="微软雅黑" panose="020B0503020204020204" charset="-122"/>
                <a:ea typeface="微软雅黑" panose="020B0503020204020204" charset="-122"/>
              </a:endParaRPr>
            </a:p>
          </p:txBody>
        </p:sp>
        <p:sp>
          <p:nvSpPr>
            <p:cNvPr id="43" name="圆角矩形 42"/>
            <p:cNvSpPr/>
            <p:nvPr>
              <p:custDataLst>
                <p:tags r:id="rId30"/>
              </p:custDataLst>
            </p:nvPr>
          </p:nvSpPr>
          <p:spPr>
            <a:xfrm>
              <a:off x="9458" y="4539"/>
              <a:ext cx="2241" cy="507"/>
            </a:xfrm>
            <a:prstGeom prst="roundRect">
              <a:avLst>
                <a:gd name="adj" fmla="val 22671"/>
              </a:avLst>
            </a:prstGeom>
            <a:noFill/>
            <a:ln>
              <a:solidFill>
                <a:srgbClr val="305EB6"/>
              </a:solidFill>
            </a:ln>
            <a:effectLst/>
          </p:spPr>
          <p:style>
            <a:lnRef idx="2">
              <a:srgbClr val="0461F5">
                <a:shade val="50000"/>
              </a:srgbClr>
            </a:lnRef>
            <a:fillRef idx="1">
              <a:srgbClr val="0461F5"/>
            </a:fillRef>
            <a:effectRef idx="0">
              <a:srgbClr val="0461F5"/>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r>
                <a:rPr kumimoji="1" lang="en-US" sz="1200" dirty="0">
                  <a:solidFill>
                    <a:srgbClr val="305EB6"/>
                  </a:solidFill>
                  <a:latin typeface="微软雅黑" panose="020B0503020204020204" charset="-122"/>
                  <a:ea typeface="微软雅黑" panose="020B0503020204020204" charset="-122"/>
                  <a:sym typeface="+mn-ea"/>
                </a:rPr>
                <a:t>合同</a:t>
              </a:r>
              <a:r>
                <a:rPr kumimoji="1" lang="zh-CN" altLang="en-US" sz="1200" dirty="0">
                  <a:solidFill>
                    <a:srgbClr val="305EB6"/>
                  </a:solidFill>
                  <a:latin typeface="微软雅黑" panose="020B0503020204020204" charset="-122"/>
                  <a:ea typeface="微软雅黑" panose="020B0503020204020204" charset="-122"/>
                  <a:sym typeface="+mn-ea"/>
                </a:rPr>
                <a:t>智能体</a:t>
              </a:r>
              <a:endParaRPr kumimoji="1" lang="zh-CN" altLang="en-US" sz="1200" dirty="0">
                <a:solidFill>
                  <a:srgbClr val="305EB6"/>
                </a:solidFill>
                <a:latin typeface="微软雅黑" panose="020B0503020204020204" charset="-122"/>
                <a:ea typeface="微软雅黑" panose="020B0503020204020204" charset="-122"/>
                <a:sym typeface="+mn-ea"/>
              </a:endParaRPr>
            </a:p>
          </p:txBody>
        </p:sp>
        <p:sp>
          <p:nvSpPr>
            <p:cNvPr id="44" name="圆角矩形 43"/>
            <p:cNvSpPr/>
            <p:nvPr>
              <p:custDataLst>
                <p:tags r:id="rId31"/>
              </p:custDataLst>
            </p:nvPr>
          </p:nvSpPr>
          <p:spPr>
            <a:xfrm>
              <a:off x="14553" y="4539"/>
              <a:ext cx="2241" cy="507"/>
            </a:xfrm>
            <a:prstGeom prst="roundRect">
              <a:avLst>
                <a:gd name="adj" fmla="val 22671"/>
              </a:avLst>
            </a:prstGeom>
            <a:noFill/>
            <a:ln>
              <a:solidFill>
                <a:srgbClr val="305EB6"/>
              </a:solidFill>
            </a:ln>
            <a:effectLst/>
          </p:spPr>
          <p:style>
            <a:lnRef idx="2">
              <a:srgbClr val="0461F5">
                <a:shade val="50000"/>
              </a:srgbClr>
            </a:lnRef>
            <a:fillRef idx="1">
              <a:srgbClr val="0461F5"/>
            </a:fillRef>
            <a:effectRef idx="0">
              <a:srgbClr val="0461F5"/>
            </a:effectRef>
            <a:fontRef idx="minor">
              <a:srgbClr val="FFFFFF"/>
            </a:fontRef>
          </p:style>
          <p:txBody>
            <a:bodyPr rtlCol="0" anchor="ctr"/>
            <a:lstStyle/>
            <a:p>
              <a:pPr algn="ctr"/>
              <a:r>
                <a:rPr kumimoji="1" lang="zh-CN" altLang="en-US" sz="1200" dirty="0">
                  <a:solidFill>
                    <a:srgbClr val="305EB6"/>
                  </a:solidFill>
                  <a:latin typeface="微软雅黑" panose="020B0503020204020204" charset="-122"/>
                  <a:ea typeface="微软雅黑" panose="020B0503020204020204" charset="-122"/>
                </a:rPr>
                <a:t>项目智能体</a:t>
              </a:r>
              <a:endParaRPr kumimoji="1" lang="zh-CN" altLang="en-US" sz="1200" dirty="0">
                <a:solidFill>
                  <a:srgbClr val="305EB6"/>
                </a:solidFill>
                <a:latin typeface="微软雅黑" panose="020B0503020204020204" charset="-122"/>
                <a:ea typeface="微软雅黑" panose="020B0503020204020204" charset="-122"/>
              </a:endParaRPr>
            </a:p>
          </p:txBody>
        </p:sp>
        <p:sp>
          <p:nvSpPr>
            <p:cNvPr id="45" name="圆角矩形 44"/>
            <p:cNvSpPr/>
            <p:nvPr>
              <p:custDataLst>
                <p:tags r:id="rId32"/>
              </p:custDataLst>
            </p:nvPr>
          </p:nvSpPr>
          <p:spPr>
            <a:xfrm>
              <a:off x="16965" y="4539"/>
              <a:ext cx="1199" cy="507"/>
            </a:xfrm>
            <a:prstGeom prst="roundRect">
              <a:avLst>
                <a:gd name="adj" fmla="val 22671"/>
              </a:avLst>
            </a:prstGeom>
            <a:noFill/>
            <a:ln>
              <a:solidFill>
                <a:srgbClr val="305EB6"/>
              </a:solidFill>
            </a:ln>
            <a:effectLst/>
          </p:spPr>
          <p:style>
            <a:lnRef idx="2">
              <a:srgbClr val="0461F5">
                <a:shade val="50000"/>
              </a:srgbClr>
            </a:lnRef>
            <a:fillRef idx="1">
              <a:srgbClr val="0461F5"/>
            </a:fillRef>
            <a:effectRef idx="0">
              <a:srgbClr val="0461F5"/>
            </a:effectRef>
            <a:fontRef idx="minor">
              <a:srgbClr val="FFFFFF"/>
            </a:fontRef>
          </p:style>
          <p:txBody>
            <a:bodyPr rtlCol="0" anchor="ctr"/>
            <a:lstStyle/>
            <a:p>
              <a:pPr algn="ctr"/>
              <a:r>
                <a:rPr kumimoji="1" lang="en-US" altLang="zh-CN" sz="1200" dirty="0">
                  <a:solidFill>
                    <a:srgbClr val="305EB6"/>
                  </a:solidFill>
                  <a:latin typeface="微软雅黑" panose="020B0503020204020204" charset="-122"/>
                  <a:ea typeface="微软雅黑" panose="020B0503020204020204" charset="-122"/>
                </a:rPr>
                <a:t>...</a:t>
              </a:r>
              <a:endParaRPr kumimoji="1" lang="en-US" altLang="zh-CN" sz="1200" dirty="0">
                <a:solidFill>
                  <a:srgbClr val="305EB6"/>
                </a:solidFill>
                <a:latin typeface="微软雅黑" panose="020B0503020204020204" charset="-122"/>
                <a:ea typeface="微软雅黑" panose="020B0503020204020204" charset="-122"/>
              </a:endParaRPr>
            </a:p>
          </p:txBody>
        </p:sp>
      </p:grpSp>
      <p:sp>
        <p:nvSpPr>
          <p:cNvPr id="25" name="矩形 24"/>
          <p:cNvSpPr/>
          <p:nvPr/>
        </p:nvSpPr>
        <p:spPr>
          <a:xfrm>
            <a:off x="890905" y="1771650"/>
            <a:ext cx="1960880" cy="245745"/>
          </a:xfrm>
          <a:prstGeom prst="rect">
            <a:avLst/>
          </a:prstGeom>
          <a:solidFill>
            <a:srgbClr val="305EB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000">
                <a:latin typeface="Microsoft YaHei Regular" panose="020B0703020204020201" charset="-122"/>
                <a:ea typeface="Microsoft YaHei Regular" panose="020B0703020204020201" charset="-122"/>
              </a:rPr>
              <a:t>智能体产品</a:t>
            </a:r>
            <a:r>
              <a:rPr lang="en-US" altLang="zh-CN" sz="1000">
                <a:latin typeface="Microsoft YaHei Regular" panose="020B0703020204020201" charset="-122"/>
                <a:ea typeface="Microsoft YaHei Regular" panose="020B0703020204020201" charset="-122"/>
              </a:rPr>
              <a:t>（</a:t>
            </a:r>
            <a:r>
              <a:rPr lang="zh-CN" altLang="en-US" sz="1000">
                <a:latin typeface="Microsoft YaHei Regular" panose="020B0703020204020201" charset="-122"/>
                <a:ea typeface="Microsoft YaHei Regular" panose="020B0703020204020201" charset="-122"/>
              </a:rPr>
              <a:t>角色化</a:t>
            </a:r>
            <a:r>
              <a:rPr lang="en-US" altLang="zh-CN" sz="1000">
                <a:latin typeface="Microsoft YaHei Regular" panose="020B0703020204020201" charset="-122"/>
                <a:ea typeface="Microsoft YaHei Regular" panose="020B0703020204020201" charset="-122"/>
              </a:rPr>
              <a:t>+</a:t>
            </a:r>
            <a:r>
              <a:rPr lang="zh-CN" altLang="en-US" sz="1000">
                <a:latin typeface="Microsoft YaHei Regular" panose="020B0703020204020201" charset="-122"/>
                <a:ea typeface="Microsoft YaHei Regular" panose="020B0703020204020201" charset="-122"/>
              </a:rPr>
              <a:t>场景化</a:t>
            </a:r>
            <a:r>
              <a:rPr lang="en-US" altLang="zh-CN" sz="1000">
                <a:latin typeface="Microsoft YaHei Regular" panose="020B0703020204020201" charset="-122"/>
                <a:ea typeface="Microsoft YaHei Regular" panose="020B0703020204020201" charset="-122"/>
              </a:rPr>
              <a:t>）</a:t>
            </a:r>
            <a:endParaRPr lang="en-US" altLang="zh-CN" sz="1000">
              <a:latin typeface="Microsoft YaHei Regular" panose="020B0703020204020201" charset="-122"/>
              <a:ea typeface="Microsoft YaHei Regular" panose="020B0703020204020201" charset="-122"/>
            </a:endParaRPr>
          </a:p>
        </p:txBody>
      </p:sp>
      <p:grpSp>
        <p:nvGrpSpPr>
          <p:cNvPr id="50" name="组合 49"/>
          <p:cNvGrpSpPr/>
          <p:nvPr/>
        </p:nvGrpSpPr>
        <p:grpSpPr>
          <a:xfrm>
            <a:off x="908050" y="991235"/>
            <a:ext cx="10993120" cy="682625"/>
            <a:chOff x="1593" y="2144"/>
            <a:chExt cx="16677" cy="1075"/>
          </a:xfrm>
        </p:grpSpPr>
        <p:grpSp>
          <p:nvGrpSpPr>
            <p:cNvPr id="26" name="组合 25"/>
            <p:cNvGrpSpPr/>
            <p:nvPr/>
          </p:nvGrpSpPr>
          <p:grpSpPr>
            <a:xfrm>
              <a:off x="1874" y="2392"/>
              <a:ext cx="16006" cy="546"/>
              <a:chOff x="1874" y="2392"/>
              <a:chExt cx="16006" cy="546"/>
            </a:xfrm>
          </p:grpSpPr>
          <p:sp>
            <p:nvSpPr>
              <p:cNvPr id="55" name="圆角矩形 54"/>
              <p:cNvSpPr/>
              <p:nvPr>
                <p:custDataLst>
                  <p:tags r:id="rId33"/>
                </p:custDataLst>
              </p:nvPr>
            </p:nvSpPr>
            <p:spPr>
              <a:xfrm>
                <a:off x="1874" y="2392"/>
                <a:ext cx="16006" cy="546"/>
              </a:xfrm>
              <a:prstGeom prst="roundRect">
                <a:avLst>
                  <a:gd name="adj" fmla="val 22671"/>
                </a:avLst>
              </a:prstGeom>
              <a:noFill/>
              <a:ln>
                <a:solidFill>
                  <a:srgbClr val="305EB6"/>
                </a:solidFill>
              </a:ln>
              <a:effectLst/>
            </p:spPr>
            <p:style>
              <a:lnRef idx="2">
                <a:srgbClr val="0461F5">
                  <a:shade val="50000"/>
                </a:srgbClr>
              </a:lnRef>
              <a:fillRef idx="1">
                <a:srgbClr val="0461F5"/>
              </a:fillRef>
              <a:effectRef idx="0">
                <a:srgbClr val="0461F5"/>
              </a:effectRef>
              <a:fontRef idx="minor">
                <a:srgbClr val="FFFFFF"/>
              </a:fontRef>
            </p:style>
            <p:txBody>
              <a:bodyPr rtlCol="0" anchor="ctr"/>
              <a:lstStyle/>
              <a:p>
                <a:pPr algn="ctr"/>
                <a:endParaRPr kumimoji="1" lang="zh-CN" altLang="en-US" sz="1800" dirty="0">
                  <a:solidFill>
                    <a:srgbClr val="FFFFFF"/>
                  </a:solidFill>
                  <a:latin typeface="微软雅黑" panose="020B0503020204020204" charset="-122"/>
                  <a:ea typeface="微软雅黑" panose="020B0503020204020204" charset="-122"/>
                </a:endParaRPr>
              </a:p>
            </p:txBody>
          </p:sp>
          <p:sp>
            <p:nvSpPr>
              <p:cNvPr id="60" name="文本框 59"/>
              <p:cNvSpPr txBox="1"/>
              <p:nvPr>
                <p:custDataLst>
                  <p:tags r:id="rId34"/>
                </p:custDataLst>
              </p:nvPr>
            </p:nvSpPr>
            <p:spPr>
              <a:xfrm>
                <a:off x="2096" y="2428"/>
                <a:ext cx="15511" cy="506"/>
              </a:xfrm>
              <a:prstGeom prst="rect">
                <a:avLst/>
              </a:prstGeom>
              <a:noFill/>
            </p:spPr>
            <p:txBody>
              <a:bodyPr wrap="square" rtlCol="0">
                <a:noAutofit/>
              </a:bodyPr>
              <a:lstStyle/>
              <a:p>
                <a:pPr algn="ctr">
                  <a:defRPr/>
                </a:pPr>
                <a:r>
                  <a:rPr kumimoji="1" lang="en-US" altLang="zh-CN" sz="1200" b="1" dirty="0">
                    <a:solidFill>
                      <a:srgbClr val="305EB6"/>
                    </a:solidFill>
                    <a:latin typeface="微软雅黑" panose="020B0503020204020204" charset="-122"/>
                    <a:sym typeface="+mn-ea"/>
                  </a:rPr>
                  <a:t>CoMi.M /CoMi.Copilot</a:t>
                </a:r>
                <a:endParaRPr kumimoji="1" lang="en-US" altLang="zh-CN" sz="1200" b="1" dirty="0">
                  <a:solidFill>
                    <a:srgbClr val="305EB6"/>
                  </a:solidFill>
                  <a:latin typeface="微软雅黑" panose="020B0503020204020204" charset="-122"/>
                </a:endParaRPr>
              </a:p>
              <a:p>
                <a:pPr algn="ctr">
                  <a:defRPr/>
                </a:pPr>
                <a:endParaRPr kumimoji="1" lang="en-US" altLang="zh-CN" sz="1200" b="1" dirty="0">
                  <a:solidFill>
                    <a:srgbClr val="305EB6"/>
                  </a:solidFill>
                  <a:latin typeface="微软雅黑" panose="020B0503020204020204" charset="-122"/>
                  <a:sym typeface="+mn-ea"/>
                </a:endParaRPr>
              </a:p>
            </p:txBody>
          </p:sp>
        </p:grpSp>
        <p:sp>
          <p:nvSpPr>
            <p:cNvPr id="27" name="圆角矩形 26"/>
            <p:cNvSpPr/>
            <p:nvPr>
              <p:custDataLst>
                <p:tags r:id="rId35"/>
              </p:custDataLst>
            </p:nvPr>
          </p:nvSpPr>
          <p:spPr>
            <a:xfrm>
              <a:off x="1593" y="2144"/>
              <a:ext cx="16677" cy="1075"/>
            </a:xfrm>
            <a:prstGeom prst="roundRect">
              <a:avLst>
                <a:gd name="adj" fmla="val 2099"/>
              </a:avLst>
            </a:prstGeom>
            <a:noFill/>
            <a:ln w="12700">
              <a:solidFill>
                <a:srgbClr val="305EB6"/>
              </a:solidFill>
              <a:prstDash val="dash"/>
            </a:ln>
            <a:effectLst>
              <a:outerShdw blurRad="101600" sx="101000" sy="101000" algn="ctr" rotWithShape="0">
                <a:srgbClr val="40AFF7">
                  <a:lumMod val="20000"/>
                  <a:lumOff val="80000"/>
                  <a:alpha val="25000"/>
                </a:srgbClr>
              </a:outerShdw>
            </a:effectLst>
          </p:spPr>
          <p:style>
            <a:lnRef idx="2">
              <a:srgbClr val="0461F5">
                <a:shade val="50000"/>
              </a:srgbClr>
            </a:lnRef>
            <a:fillRef idx="1">
              <a:srgbClr val="0461F5"/>
            </a:fillRef>
            <a:effectRef idx="0">
              <a:srgbClr val="0461F5"/>
            </a:effectRef>
            <a:fontRef idx="minor">
              <a:srgbClr val="FFFFFF"/>
            </a:fontRef>
          </p:style>
          <p:txBody>
            <a:bodyPr rtlCol="0" anchor="ctr"/>
            <a:lstStyle/>
            <a:p>
              <a:pPr algn="ctr"/>
              <a:endParaRPr kumimoji="1" lang="zh-CN" altLang="en-US" sz="1400" dirty="0">
                <a:solidFill>
                  <a:srgbClr val="E7E6E6">
                    <a:lumMod val="25000"/>
                  </a:srgbClr>
                </a:solidFill>
                <a:latin typeface="微软雅黑" panose="020B0503020204020204" charset="-122"/>
                <a:ea typeface="微软雅黑" panose="020B0503020204020204" charset="-122"/>
              </a:endParaRPr>
            </a:p>
          </p:txBody>
        </p:sp>
      </p:grpSp>
      <p:sp>
        <p:nvSpPr>
          <p:cNvPr id="14" name="圆角矩形 13"/>
          <p:cNvSpPr/>
          <p:nvPr>
            <p:custDataLst>
              <p:tags r:id="rId36"/>
            </p:custDataLst>
          </p:nvPr>
        </p:nvSpPr>
        <p:spPr>
          <a:xfrm>
            <a:off x="7646722" y="2114550"/>
            <a:ext cx="1660462" cy="321945"/>
          </a:xfrm>
          <a:prstGeom prst="roundRect">
            <a:avLst>
              <a:gd name="adj" fmla="val 22671"/>
            </a:avLst>
          </a:prstGeom>
          <a:noFill/>
          <a:ln>
            <a:solidFill>
              <a:srgbClr val="305EB6"/>
            </a:solidFill>
          </a:ln>
          <a:effectLst/>
        </p:spPr>
        <p:style>
          <a:lnRef idx="2">
            <a:srgbClr val="0461F5">
              <a:shade val="50000"/>
            </a:srgbClr>
          </a:lnRef>
          <a:fillRef idx="1">
            <a:srgbClr val="0461F5"/>
          </a:fillRef>
          <a:effectRef idx="0">
            <a:srgbClr val="0461F5"/>
          </a:effectRef>
          <a:fontRef idx="minor">
            <a:srgbClr val="FFFFFF"/>
          </a:fontRef>
        </p:style>
        <p:txBody>
          <a:bodyPr rtlCol="0" anchor="ctr"/>
          <a:lstStyle/>
          <a:p>
            <a:pPr algn="ctr"/>
            <a:r>
              <a:rPr kumimoji="1" lang="zh-CN" altLang="en-US" sz="1200" dirty="0">
                <a:solidFill>
                  <a:srgbClr val="305EB6"/>
                </a:solidFill>
                <a:latin typeface="微软雅黑" panose="020B0503020204020204" charset="-122"/>
                <a:ea typeface="微软雅黑" panose="020B0503020204020204" charset="-122"/>
              </a:rPr>
              <a:t>办公智能体</a:t>
            </a:r>
            <a:endParaRPr kumimoji="1" lang="zh-CN" altLang="en-US" sz="1200" dirty="0">
              <a:solidFill>
                <a:srgbClr val="305EB6"/>
              </a:solidFill>
              <a:latin typeface="微软雅黑" panose="020B0503020204020204" charset="-122"/>
              <a:ea typeface="微软雅黑" panose="020B0503020204020204" charset="-122"/>
            </a:endParaRPr>
          </a:p>
        </p:txBody>
      </p:sp>
      <p:sp>
        <p:nvSpPr>
          <p:cNvPr id="3" name="文本占位符 2"/>
          <p:cNvSpPr>
            <a:spLocks noGrp="1"/>
          </p:cNvSpPr>
          <p:nvPr>
            <p:ph type="body" sz="quarter" idx="13"/>
          </p:nvPr>
        </p:nvSpPr>
        <p:spPr/>
        <p:txBody>
          <a:bodyPr vert="horz" lIns="90000" tIns="46800" rIns="90000" bIns="46800" rtlCol="0">
            <a:noAutofit/>
          </a:bodyPr>
          <a:lstStyle/>
          <a:p>
            <a:r>
              <a:rPr lang="en-US" altLang="zh-CN"/>
              <a:t>CoMi </a:t>
            </a:r>
            <a:r>
              <a:rPr lang="zh-CN" altLang="en-US"/>
              <a:t>产品蓝图</a:t>
            </a:r>
            <a:endParaRPr lang="zh-CN" alt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a:effectLst>
                  <a:outerShdw blurRad="38100" dist="38100" dir="2700000" algn="tl">
                    <a:srgbClr val="000000">
                      <a:alpha val="43137"/>
                    </a:srgbClr>
                  </a:outerShdw>
                </a:effectLst>
                <a:sym typeface="+mn-ea"/>
              </a:rPr>
              <a:t>制造行业解决方案</a:t>
            </a:r>
            <a:endParaRPr lang="zh-CN" altLang="en-US">
              <a:effectLst>
                <a:outerShdw blurRad="38100" dist="38100" dir="2700000" algn="tl">
                  <a:srgbClr val="000000">
                    <a:alpha val="43137"/>
                  </a:srgbClr>
                </a:outerShdw>
              </a:effectLst>
            </a:endParaRPr>
          </a:p>
        </p:txBody>
      </p:sp>
      <p:sp>
        <p:nvSpPr>
          <p:cNvPr id="3" name="副标题 2"/>
          <p:cNvSpPr>
            <a:spLocks noGrp="1"/>
          </p:cNvSpPr>
          <p:nvPr>
            <p:ph type="subTitle" idx="1"/>
          </p:nvPr>
        </p:nvSpPr>
        <p:spPr/>
        <p:txBody>
          <a:bodyPr/>
          <a:lstStyle/>
          <a:p>
            <a:r>
              <a:rPr lang="zh-CN" altLang="en-US"/>
              <a:t>生态与分销事业部</a:t>
            </a:r>
            <a:endParaRPr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zh-CN" altLang="en-US" sz="2400" b="1">
                <a:solidFill>
                  <a:schemeClr val="bg1"/>
                </a:solidFill>
                <a:latin typeface="微软雅黑" panose="020B0503020204020204" charset="-122"/>
                <a:ea typeface="微软雅黑" panose="020B0503020204020204" charset="-122"/>
                <a:cs typeface="OPPOSans H" panose="00020600040101010101"/>
              </a:rPr>
              <a:t>典型的企业数字化建设现状举例</a:t>
            </a:r>
            <a:endParaRPr lang="zh-CN" altLang="en-US"/>
          </a:p>
        </p:txBody>
      </p:sp>
      <p:graphicFrame>
        <p:nvGraphicFramePr>
          <p:cNvPr id="3" name="表格 -1"/>
          <p:cNvGraphicFramePr>
            <a:graphicFrameLocks noGrp="1"/>
          </p:cNvGraphicFramePr>
          <p:nvPr>
            <p:custDataLst>
              <p:tags r:id="rId1"/>
            </p:custDataLst>
          </p:nvPr>
        </p:nvGraphicFramePr>
        <p:xfrm>
          <a:off x="359455" y="1184275"/>
          <a:ext cx="7681234" cy="5160965"/>
        </p:xfrm>
        <a:graphic>
          <a:graphicData uri="http://schemas.openxmlformats.org/drawingml/2006/table">
            <a:tbl>
              <a:tblPr/>
              <a:tblGrid>
                <a:gridCol w="2894548"/>
                <a:gridCol w="2900743"/>
                <a:gridCol w="1885943"/>
              </a:tblGrid>
              <a:tr h="492125">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a:ln>
                            <a:noFill/>
                          </a:ln>
                          <a:solidFill>
                            <a:schemeClr val="tx1"/>
                          </a:solidFill>
                          <a:effectLst/>
                          <a:latin typeface="微软雅黑" panose="020B0503020204020204" charset="-122"/>
                          <a:ea typeface="微软雅黑" panose="020B0503020204020204" charset="-122"/>
                        </a:rPr>
                        <a:t>系统名称</a:t>
                      </a:r>
                      <a:endParaRPr kumimoji="0" lang="zh-CN" altLang="en-US" sz="20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4F3F4"/>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a:ln>
                            <a:noFill/>
                          </a:ln>
                          <a:solidFill>
                            <a:schemeClr val="tx1"/>
                          </a:solidFill>
                          <a:effectLst/>
                          <a:latin typeface="微软雅黑" panose="020B0503020204020204" charset="-122"/>
                          <a:ea typeface="微软雅黑" panose="020B0503020204020204" charset="-122"/>
                        </a:rPr>
                        <a:t>说明</a:t>
                      </a:r>
                      <a:endParaRPr kumimoji="0" lang="zh-CN" altLang="en-US" sz="20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4F3F4"/>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a:ln>
                            <a:noFill/>
                          </a:ln>
                          <a:solidFill>
                            <a:schemeClr val="tx1"/>
                          </a:solidFill>
                          <a:effectLst/>
                          <a:latin typeface="微软雅黑" panose="020B0503020204020204" charset="-122"/>
                          <a:ea typeface="微软雅黑" panose="020B0503020204020204" charset="-122"/>
                        </a:rPr>
                        <a:t>部署方式</a:t>
                      </a:r>
                      <a:endParaRPr kumimoji="0" lang="zh-CN" altLang="en-US" sz="20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4F3F4"/>
                    </a:solidFill>
                  </a:tcPr>
                </a:tc>
              </a:tr>
              <a:tr h="517525">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rgbClr val="000000"/>
                          </a:solidFill>
                          <a:effectLst/>
                          <a:latin typeface="微软雅黑" panose="020B0503020204020204" charset="-122"/>
                          <a:ea typeface="微软雅黑" panose="020B0503020204020204" charset="-122"/>
                        </a:rPr>
                        <a:t>CRM</a:t>
                      </a:r>
                      <a:endParaRPr kumimoji="0" lang="en-US" altLang="zh-CN" sz="1600" b="0" i="0" u="none" strike="noStrike" cap="none" normalizeH="0" baseline="0">
                        <a:ln>
                          <a:noFill/>
                        </a:ln>
                        <a:solidFill>
                          <a:srgbClr val="000000"/>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（纷享</a:t>
                      </a:r>
                      <a:r>
                        <a:rPr kumimoji="0" lang="en-US" altLang="zh-CN" sz="1600" b="0" i="0" u="none" strike="noStrike" cap="none" normalizeH="0" baseline="0">
                          <a:ln>
                            <a:noFill/>
                          </a:ln>
                          <a:solidFill>
                            <a:srgbClr val="000000"/>
                          </a:solidFill>
                          <a:effectLst/>
                          <a:latin typeface="微软雅黑" panose="020B0503020204020204" charset="-122"/>
                          <a:ea typeface="微软雅黑" panose="020B0503020204020204" charset="-122"/>
                        </a:rPr>
                        <a:t>/</a:t>
                      </a: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销售易）</a:t>
                      </a:r>
                      <a:endParaRPr kumimoji="0" lang="en-US" altLang="zh-CN" sz="1600" b="0" i="0" u="none" strike="noStrike" cap="none" normalizeH="0" baseline="0">
                        <a:ln>
                          <a:noFill/>
                        </a:ln>
                        <a:solidFill>
                          <a:srgbClr val="000000"/>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客户关系管理</a:t>
                      </a:r>
                      <a:endPar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rgbClr val="000000"/>
                          </a:solidFill>
                          <a:effectLst/>
                          <a:latin typeface="微软雅黑" panose="020B0503020204020204" charset="-122"/>
                          <a:ea typeface="微软雅黑" panose="020B0503020204020204" charset="-122"/>
                        </a:rPr>
                        <a:t>SaaS</a:t>
                      </a:r>
                      <a:endPar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r>
              <a:tr h="492125">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报价系统（</a:t>
                      </a:r>
                      <a:r>
                        <a:rPr kumimoji="0" lang="en-US" altLang="zh-CN" sz="1600" b="0" i="0" u="none" strike="noStrike" cap="none" normalizeH="0" baseline="0">
                          <a:ln>
                            <a:noFill/>
                          </a:ln>
                          <a:solidFill>
                            <a:srgbClr val="000000"/>
                          </a:solidFill>
                          <a:effectLst/>
                          <a:latin typeface="微软雅黑" panose="020B0503020204020204" charset="-122"/>
                          <a:ea typeface="微软雅黑" panose="020B0503020204020204" charset="-122"/>
                        </a:rPr>
                        <a:t>excel/…</a:t>
                      </a: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a:t>
                      </a:r>
                      <a:endPar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专业报价系统，定制化开发</a:t>
                      </a:r>
                      <a:endPar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本地</a:t>
                      </a:r>
                      <a:endPar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r>
              <a:tr h="493713">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运维系统</a:t>
                      </a:r>
                      <a:endPar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日常运维运营，巡检</a:t>
                      </a:r>
                      <a:endPar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本地</a:t>
                      </a:r>
                      <a:endPar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r>
              <a:tr h="438150">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发票查询（</a:t>
                      </a:r>
                      <a:r>
                        <a:rPr kumimoji="0" lang="en-US" altLang="zh-CN" sz="1600" b="0" i="0" u="none" strike="noStrike" cap="none" normalizeH="0" baseline="0">
                          <a:ln>
                            <a:noFill/>
                          </a:ln>
                          <a:solidFill>
                            <a:srgbClr val="000000"/>
                          </a:solidFill>
                          <a:effectLst/>
                          <a:latin typeface="微软雅黑" panose="020B0503020204020204" charset="-122"/>
                          <a:ea typeface="微软雅黑" panose="020B0503020204020204" charset="-122"/>
                        </a:rPr>
                        <a:t>888/51</a:t>
                      </a: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发票</a:t>
                      </a:r>
                      <a:r>
                        <a:rPr kumimoji="0" lang="en-US" altLang="zh-CN" sz="1600" b="0" i="0" u="none" strike="noStrike" cap="none" normalizeH="0" baseline="0">
                          <a:ln>
                            <a:noFill/>
                          </a:ln>
                          <a:solidFill>
                            <a:srgbClr val="000000"/>
                          </a:solidFill>
                          <a:effectLst/>
                          <a:latin typeface="微软雅黑" panose="020B0503020204020204" charset="-122"/>
                          <a:ea typeface="微软雅黑" panose="020B0503020204020204" charset="-122"/>
                        </a:rPr>
                        <a:t>/…</a:t>
                      </a: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a:t>
                      </a:r>
                      <a:endParaRPr kumimoji="0" lang="en-US" altLang="zh-CN" sz="1600" b="0" i="0" u="none" strike="noStrike" cap="none" normalizeH="0" baseline="0">
                        <a:ln>
                          <a:noFill/>
                        </a:ln>
                        <a:solidFill>
                          <a:srgbClr val="000000"/>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查询开发票、发货查询等</a:t>
                      </a:r>
                      <a:endPar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rgbClr val="000000"/>
                          </a:solidFill>
                          <a:effectLst/>
                          <a:latin typeface="微软雅黑" panose="020B0503020204020204" charset="-122"/>
                          <a:ea typeface="微软雅黑" panose="020B0503020204020204" charset="-122"/>
                        </a:rPr>
                        <a:t>SaaS</a:t>
                      </a:r>
                      <a:endPar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r>
              <a:tr h="485775">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费用报销（易快报</a:t>
                      </a:r>
                      <a:r>
                        <a:rPr kumimoji="0" lang="en-US" altLang="zh-CN" sz="1600" b="0" i="0" u="none" strike="noStrike" cap="none" normalizeH="0" baseline="0">
                          <a:ln>
                            <a:noFill/>
                          </a:ln>
                          <a:solidFill>
                            <a:srgbClr val="000000"/>
                          </a:solidFill>
                          <a:effectLst/>
                          <a:latin typeface="微软雅黑" panose="020B0503020204020204" charset="-122"/>
                          <a:ea typeface="微软雅黑" panose="020B0503020204020204" charset="-122"/>
                        </a:rPr>
                        <a:t>/</a:t>
                      </a: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汇联易</a:t>
                      </a:r>
                      <a:r>
                        <a:rPr kumimoji="0" lang="en-US" altLang="zh-CN" sz="1600" b="0" i="0" u="none" strike="noStrike" cap="none" normalizeH="0" baseline="0">
                          <a:ln>
                            <a:noFill/>
                          </a:ln>
                          <a:solidFill>
                            <a:srgbClr val="000000"/>
                          </a:solidFill>
                          <a:effectLst/>
                          <a:latin typeface="微软雅黑" panose="020B0503020204020204" charset="-122"/>
                          <a:ea typeface="微软雅黑" panose="020B0503020204020204" charset="-122"/>
                        </a:rPr>
                        <a:t>/…</a:t>
                      </a: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a:t>
                      </a:r>
                      <a:endPar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费用报销、费用分摊、电子发票</a:t>
                      </a:r>
                      <a:endPar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rgbClr val="000000"/>
                          </a:solidFill>
                          <a:effectLst/>
                          <a:latin typeface="微软雅黑" panose="020B0503020204020204" charset="-122"/>
                          <a:ea typeface="微软雅黑" panose="020B0503020204020204" charset="-122"/>
                        </a:rPr>
                        <a:t>SaaS</a:t>
                      </a:r>
                      <a:endPar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r>
              <a:tr h="455613">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rgbClr val="000000"/>
                          </a:solidFill>
                          <a:effectLst/>
                          <a:latin typeface="微软雅黑" panose="020B0503020204020204" charset="-122"/>
                          <a:ea typeface="微软雅黑" panose="020B0503020204020204" charset="-122"/>
                        </a:rPr>
                        <a:t>PDM</a:t>
                      </a: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（西门子</a:t>
                      </a:r>
                      <a:r>
                        <a:rPr kumimoji="0" lang="en-US" altLang="zh-CN" sz="1600" b="0" i="0" u="none" strike="noStrike" cap="none" normalizeH="0" baseline="0">
                          <a:ln>
                            <a:noFill/>
                          </a:ln>
                          <a:solidFill>
                            <a:srgbClr val="000000"/>
                          </a:solidFill>
                          <a:effectLst/>
                          <a:latin typeface="微软雅黑" panose="020B0503020204020204" charset="-122"/>
                          <a:ea typeface="微软雅黑" panose="020B0503020204020204" charset="-122"/>
                        </a:rPr>
                        <a:t>/</a:t>
                      </a: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华天</a:t>
                      </a:r>
                      <a:r>
                        <a:rPr kumimoji="0" lang="en-US" altLang="zh-CN" sz="1600" b="0" i="0" u="none" strike="noStrike" cap="none" normalizeH="0" baseline="0">
                          <a:ln>
                            <a:noFill/>
                          </a:ln>
                          <a:solidFill>
                            <a:srgbClr val="000000"/>
                          </a:solidFill>
                          <a:effectLst/>
                          <a:latin typeface="微软雅黑" panose="020B0503020204020204" charset="-122"/>
                          <a:ea typeface="微软雅黑" panose="020B0503020204020204" charset="-122"/>
                        </a:rPr>
                        <a:t>/…</a:t>
                      </a: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a:t>
                      </a:r>
                      <a:endParaRPr kumimoji="0" lang="en-US" altLang="zh-CN" sz="1600" b="0" i="0" u="none" strike="noStrike" cap="none" normalizeH="0" baseline="0">
                        <a:ln>
                          <a:noFill/>
                        </a:ln>
                        <a:solidFill>
                          <a:srgbClr val="000000"/>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产品数据管理</a:t>
                      </a:r>
                      <a:endPar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本地</a:t>
                      </a:r>
                      <a:endPar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r>
              <a:tr h="354013">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合同费用管理（小黄标</a:t>
                      </a:r>
                      <a:r>
                        <a:rPr kumimoji="0" lang="en-US" altLang="zh-CN" sz="1600" b="0" i="0" u="none" strike="noStrike" cap="none" normalizeH="0" baseline="0">
                          <a:ln>
                            <a:noFill/>
                          </a:ln>
                          <a:solidFill>
                            <a:srgbClr val="000000"/>
                          </a:solidFill>
                          <a:effectLst/>
                          <a:latin typeface="微软雅黑" panose="020B0503020204020204" charset="-122"/>
                          <a:ea typeface="微软雅黑" panose="020B0503020204020204" charset="-122"/>
                        </a:rPr>
                        <a:t>/…</a:t>
                      </a: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a:t>
                      </a:r>
                      <a:endPar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合同费用管理</a:t>
                      </a:r>
                      <a:endPar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rgbClr val="000000"/>
                          </a:solidFill>
                          <a:effectLst/>
                          <a:latin typeface="微软雅黑" panose="020B0503020204020204" charset="-122"/>
                          <a:ea typeface="微软雅黑" panose="020B0503020204020204" charset="-122"/>
                        </a:rPr>
                        <a:t>SaaS</a:t>
                      </a:r>
                      <a:endPar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r>
              <a:tr h="500063">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即时通讯软件（钉钉</a:t>
                      </a:r>
                      <a:r>
                        <a:rPr kumimoji="0" lang="en-US" altLang="zh-CN" sz="1600" b="0" i="0" u="none" strike="noStrike" cap="none" normalizeH="0" baseline="0">
                          <a:ln>
                            <a:noFill/>
                          </a:ln>
                          <a:solidFill>
                            <a:srgbClr val="000000"/>
                          </a:solidFill>
                          <a:effectLst/>
                          <a:latin typeface="微软雅黑" panose="020B0503020204020204" charset="-122"/>
                          <a:ea typeface="微软雅黑" panose="020B0503020204020204" charset="-122"/>
                        </a:rPr>
                        <a:t>/</a:t>
                      </a: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微信</a:t>
                      </a:r>
                      <a:r>
                        <a:rPr kumimoji="0" lang="en-US" altLang="zh-CN" sz="1600" b="0" i="0" u="none" strike="noStrike" cap="none" normalizeH="0" baseline="0">
                          <a:ln>
                            <a:noFill/>
                          </a:ln>
                          <a:solidFill>
                            <a:srgbClr val="000000"/>
                          </a:solidFill>
                          <a:effectLst/>
                          <a:latin typeface="微软雅黑" panose="020B0503020204020204" charset="-122"/>
                          <a:ea typeface="微软雅黑" panose="020B0503020204020204" charset="-122"/>
                        </a:rPr>
                        <a:t>/…</a:t>
                      </a: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a:t>
                      </a:r>
                      <a:endPar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日常流程、业务流程、考勤</a:t>
                      </a:r>
                      <a:endPar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rgbClr val="000000"/>
                          </a:solidFill>
                          <a:effectLst/>
                          <a:latin typeface="微软雅黑" panose="020B0503020204020204" charset="-122"/>
                          <a:ea typeface="微软雅黑" panose="020B0503020204020204" charset="-122"/>
                        </a:rPr>
                        <a:t>SaaS</a:t>
                      </a:r>
                      <a:endPar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r>
              <a:tr h="463550">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rgbClr val="000000"/>
                          </a:solidFill>
                          <a:effectLst/>
                          <a:latin typeface="微软雅黑" panose="020B0503020204020204" charset="-122"/>
                          <a:ea typeface="微软雅黑" panose="020B0503020204020204" charset="-122"/>
                        </a:rPr>
                        <a:t>ERP</a:t>
                      </a: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a:t>
                      </a:r>
                      <a:r>
                        <a:rPr kumimoji="0" lang="en-US" altLang="zh-CN" sz="1600" b="0" i="0" u="none" strike="noStrike" cap="none" normalizeH="0" baseline="0">
                          <a:ln>
                            <a:noFill/>
                          </a:ln>
                          <a:solidFill>
                            <a:srgbClr val="000000"/>
                          </a:solidFill>
                          <a:effectLst/>
                          <a:latin typeface="微软雅黑" panose="020B0503020204020204" charset="-122"/>
                          <a:ea typeface="微软雅黑" panose="020B0503020204020204" charset="-122"/>
                        </a:rPr>
                        <a:t>U8/K3/…</a:t>
                      </a: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a:t>
                      </a:r>
                      <a:endParaRPr kumimoji="0" lang="en-US" altLang="zh-CN" sz="1600" b="0" i="0" u="none" strike="noStrike" cap="none" normalizeH="0" baseline="0">
                        <a:ln>
                          <a:noFill/>
                        </a:ln>
                        <a:solidFill>
                          <a:srgbClr val="000000"/>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财务凭证、固定资产、供应链</a:t>
                      </a:r>
                      <a:endPar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本地</a:t>
                      </a:r>
                      <a:endPar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r>
              <a:tr h="468313">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奖金核算（</a:t>
                      </a:r>
                      <a:r>
                        <a:rPr kumimoji="0" lang="en-US" altLang="zh-CN" sz="1600" b="0" i="0" u="none" strike="noStrike" cap="none" normalizeH="0" baseline="0">
                          <a:ln>
                            <a:noFill/>
                          </a:ln>
                          <a:solidFill>
                            <a:srgbClr val="000000"/>
                          </a:solidFill>
                          <a:effectLst/>
                          <a:latin typeface="微软雅黑" panose="020B0503020204020204" charset="-122"/>
                          <a:ea typeface="微软雅黑" panose="020B0503020204020204" charset="-122"/>
                        </a:rPr>
                        <a:t>excel/…</a:t>
                      </a: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a:t>
                      </a:r>
                      <a:endPar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销售奖金核算系统</a:t>
                      </a:r>
                      <a:endPar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rPr>
                        <a:t>本地</a:t>
                      </a:r>
                      <a:endParaRPr kumimoji="0" lang="zh-CN" altLang="en-US" sz="1600" b="0" i="0" u="none" strike="noStrike" cap="none" normalizeH="0" baseline="0">
                        <a:ln>
                          <a:noFill/>
                        </a:ln>
                        <a:solidFill>
                          <a:srgbClr val="000000"/>
                        </a:solidFill>
                        <a:effectLst/>
                        <a:latin typeface="微软雅黑" panose="020B0503020204020204" charset="-122"/>
                        <a:ea typeface="微软雅黑" panose="020B0503020204020204" charset="-122"/>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r>
            </a:tbl>
          </a:graphicData>
        </a:graphic>
      </p:graphicFrame>
      <p:sp>
        <p:nvSpPr>
          <p:cNvPr id="4" name="圆角矩形 23"/>
          <p:cNvSpPr/>
          <p:nvPr/>
        </p:nvSpPr>
        <p:spPr>
          <a:xfrm>
            <a:off x="9120188" y="4843463"/>
            <a:ext cx="1987550" cy="817562"/>
          </a:xfrm>
          <a:prstGeom prst="roundRect">
            <a:avLst>
              <a:gd name="adj" fmla="val 15651"/>
            </a:avLst>
          </a:prstGeom>
          <a:noFill/>
          <a:ln>
            <a:solidFill>
              <a:srgbClr val="088B9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50000"/>
              </a:lnSpc>
              <a:defRPr/>
            </a:pPr>
            <a:r>
              <a:rPr kumimoji="1" lang="zh-CN" altLang="en-US" sz="1400" b="1">
                <a:solidFill>
                  <a:srgbClr val="7F7F7F"/>
                </a:solidFill>
                <a:latin typeface="微软雅黑" panose="020B0503020204020204" charset="-122"/>
                <a:ea typeface="微软雅黑" panose="020B0503020204020204" charset="-122"/>
              </a:rPr>
              <a:t>系统独立建设</a:t>
            </a:r>
            <a:endParaRPr kumimoji="1" lang="en-US" altLang="zh-CN" sz="1400" b="1">
              <a:solidFill>
                <a:srgbClr val="7F7F7F"/>
              </a:solidFill>
              <a:latin typeface="微软雅黑" panose="020B0503020204020204" charset="-122"/>
              <a:ea typeface="微软雅黑" panose="020B0503020204020204" charset="-122"/>
            </a:endParaRPr>
          </a:p>
          <a:p>
            <a:pPr algn="ctr">
              <a:lnSpc>
                <a:spcPct val="150000"/>
              </a:lnSpc>
              <a:defRPr/>
            </a:pPr>
            <a:r>
              <a:rPr kumimoji="1" lang="zh-CN" altLang="en-US" sz="1400" b="1">
                <a:solidFill>
                  <a:srgbClr val="7F7F7F"/>
                </a:solidFill>
                <a:latin typeface="微软雅黑" panose="020B0503020204020204" charset="-122"/>
                <a:ea typeface="微软雅黑" panose="020B0503020204020204" charset="-122"/>
              </a:rPr>
              <a:t>信息孤岛林立</a:t>
            </a:r>
            <a:endParaRPr kumimoji="1" lang="zh-CN" altLang="en-US" sz="1400" b="1">
              <a:solidFill>
                <a:srgbClr val="7F7F7F"/>
              </a:solidFill>
              <a:latin typeface="微软雅黑" panose="020B0503020204020204" charset="-122"/>
              <a:ea typeface="微软雅黑" panose="020B0503020204020204" charset="-122"/>
            </a:endParaRPr>
          </a:p>
        </p:txBody>
      </p:sp>
      <p:sp>
        <p:nvSpPr>
          <p:cNvPr id="5" name="圆角矩形 58"/>
          <p:cNvSpPr/>
          <p:nvPr/>
        </p:nvSpPr>
        <p:spPr>
          <a:xfrm>
            <a:off x="9120188" y="3416300"/>
            <a:ext cx="1987550" cy="876300"/>
          </a:xfrm>
          <a:prstGeom prst="roundRect">
            <a:avLst>
              <a:gd name="adj" fmla="val 11745"/>
            </a:avLst>
          </a:prstGeom>
          <a:noFill/>
          <a:ln>
            <a:solidFill>
              <a:srgbClr val="088B9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50000"/>
              </a:lnSpc>
              <a:defRPr/>
            </a:pPr>
            <a:r>
              <a:rPr kumimoji="1" lang="zh-CN" altLang="en-US" sz="1400" b="1">
                <a:solidFill>
                  <a:srgbClr val="7F7F7F"/>
                </a:solidFill>
                <a:latin typeface="微软雅黑" panose="020B0503020204020204" charset="-122"/>
                <a:ea typeface="微软雅黑" panose="020B0503020204020204" charset="-122"/>
              </a:rPr>
              <a:t>业务管理割裂</a:t>
            </a:r>
            <a:endParaRPr kumimoji="1" lang="en-US" altLang="zh-CN" sz="1400" b="1">
              <a:solidFill>
                <a:srgbClr val="7F7F7F"/>
              </a:solidFill>
              <a:latin typeface="微软雅黑" panose="020B0503020204020204" charset="-122"/>
              <a:ea typeface="微软雅黑" panose="020B0503020204020204" charset="-122"/>
            </a:endParaRPr>
          </a:p>
          <a:p>
            <a:pPr algn="ctr">
              <a:lnSpc>
                <a:spcPct val="150000"/>
              </a:lnSpc>
              <a:defRPr/>
            </a:pPr>
            <a:r>
              <a:rPr kumimoji="1" lang="zh-CN" altLang="en-US" sz="1400" b="1">
                <a:solidFill>
                  <a:srgbClr val="7F7F7F"/>
                </a:solidFill>
                <a:latin typeface="微软雅黑" panose="020B0503020204020204" charset="-122"/>
                <a:ea typeface="微软雅黑" panose="020B0503020204020204" charset="-122"/>
              </a:rPr>
              <a:t>目标执行受损</a:t>
            </a:r>
            <a:endParaRPr kumimoji="1" lang="zh-CN" altLang="en-US" sz="1400" b="1">
              <a:solidFill>
                <a:srgbClr val="7F7F7F"/>
              </a:solidFill>
              <a:latin typeface="微软雅黑" panose="020B0503020204020204" charset="-122"/>
              <a:ea typeface="微软雅黑" panose="020B0503020204020204" charset="-122"/>
            </a:endParaRPr>
          </a:p>
        </p:txBody>
      </p:sp>
      <p:sp>
        <p:nvSpPr>
          <p:cNvPr id="6" name="圆角矩形 59"/>
          <p:cNvSpPr/>
          <p:nvPr/>
        </p:nvSpPr>
        <p:spPr>
          <a:xfrm>
            <a:off x="9120188" y="1682750"/>
            <a:ext cx="1987550" cy="1098550"/>
          </a:xfrm>
          <a:prstGeom prst="roundRect">
            <a:avLst>
              <a:gd name="adj" fmla="val 10893"/>
            </a:avLst>
          </a:prstGeom>
          <a:noFill/>
          <a:ln>
            <a:solidFill>
              <a:srgbClr val="088B9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50000"/>
              </a:lnSpc>
              <a:defRPr/>
            </a:pPr>
            <a:r>
              <a:rPr kumimoji="1" lang="zh-CN" altLang="en-US" sz="1400" b="1">
                <a:solidFill>
                  <a:srgbClr val="7F7F7F"/>
                </a:solidFill>
                <a:latin typeface="微软雅黑" panose="020B0503020204020204" charset="-122"/>
                <a:ea typeface="微软雅黑" panose="020B0503020204020204" charset="-122"/>
              </a:rPr>
              <a:t>数据存储分散</a:t>
            </a:r>
            <a:endParaRPr kumimoji="1" lang="en-US" altLang="zh-CN" sz="1400" b="1">
              <a:solidFill>
                <a:srgbClr val="7F7F7F"/>
              </a:solidFill>
              <a:latin typeface="微软雅黑" panose="020B0503020204020204" charset="-122"/>
              <a:ea typeface="微软雅黑" panose="020B0503020204020204" charset="-122"/>
            </a:endParaRPr>
          </a:p>
          <a:p>
            <a:pPr algn="ctr">
              <a:lnSpc>
                <a:spcPct val="150000"/>
              </a:lnSpc>
              <a:defRPr/>
            </a:pPr>
            <a:r>
              <a:rPr kumimoji="1" lang="zh-CN" altLang="en-US" sz="1400" b="1">
                <a:solidFill>
                  <a:srgbClr val="7F7F7F"/>
                </a:solidFill>
                <a:latin typeface="微软雅黑" panose="020B0503020204020204" charset="-122"/>
                <a:ea typeface="微软雅黑" panose="020B0503020204020204" charset="-122"/>
              </a:rPr>
              <a:t>报表汇总迟滞</a:t>
            </a:r>
            <a:endParaRPr kumimoji="1" lang="en-US" altLang="zh-CN" sz="1400" b="1">
              <a:solidFill>
                <a:srgbClr val="7F7F7F"/>
              </a:solidFill>
              <a:latin typeface="微软雅黑" panose="020B0503020204020204" charset="-122"/>
              <a:ea typeface="微软雅黑" panose="020B0503020204020204" charset="-122"/>
            </a:endParaRPr>
          </a:p>
          <a:p>
            <a:pPr algn="ctr">
              <a:lnSpc>
                <a:spcPct val="150000"/>
              </a:lnSpc>
              <a:defRPr/>
            </a:pPr>
            <a:r>
              <a:rPr kumimoji="1" lang="zh-CN" altLang="en-US" sz="1400" b="1">
                <a:solidFill>
                  <a:srgbClr val="7F7F7F"/>
                </a:solidFill>
                <a:latin typeface="微软雅黑" panose="020B0503020204020204" charset="-122"/>
                <a:ea typeface="微软雅黑" panose="020B0503020204020204" charset="-122"/>
              </a:rPr>
              <a:t>影响决策调整</a:t>
            </a:r>
            <a:endParaRPr kumimoji="1" lang="zh-CN" altLang="en-US" sz="1400" b="1">
              <a:solidFill>
                <a:srgbClr val="7F7F7F"/>
              </a:solidFill>
              <a:latin typeface="微软雅黑" panose="020B0503020204020204" charset="-122"/>
              <a:ea typeface="微软雅黑" panose="020B0503020204020204" charset="-122"/>
            </a:endParaRPr>
          </a:p>
        </p:txBody>
      </p:sp>
      <p:sp>
        <p:nvSpPr>
          <p:cNvPr id="7" name="等腰三角形 6"/>
          <p:cNvSpPr/>
          <p:nvPr/>
        </p:nvSpPr>
        <p:spPr>
          <a:xfrm rot="5400000">
            <a:off x="7249318" y="3428207"/>
            <a:ext cx="2779713" cy="622300"/>
          </a:xfrm>
          <a:prstGeom prst="triangle">
            <a:avLst/>
          </a:prstGeom>
          <a:gradFill flip="none" rotWithShape="1">
            <a:gsLst>
              <a:gs pos="47000">
                <a:srgbClr val="E4F3F4"/>
              </a:gs>
              <a:gs pos="100000">
                <a:schemeClr val="bg1"/>
              </a:gs>
            </a:gsLst>
            <a:lin ang="5400000" scaled="1"/>
            <a:tileRect/>
          </a:gradFill>
          <a:ln w="9525">
            <a:noFill/>
            <a:miter lim="800000"/>
          </a:ln>
        </p:spPr>
        <p:txBody>
          <a:bodyPr lIns="162555" tIns="81279" rIns="162555" bIns="81279"/>
          <a:lstStyle/>
          <a:p>
            <a:pPr defTabSz="1219200">
              <a:defRPr/>
            </a:pPr>
            <a:endParaRPr lang="zh-CN" altLang="en-US" sz="1200">
              <a:solidFill>
                <a:srgbClr val="1D1D1A"/>
              </a:solidFill>
              <a:latin typeface="微软雅黑" panose="020B0503020204020204" charset="-122"/>
              <a:ea typeface="微软雅黑" panose="020B050302020402020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zh-CN" altLang="en-US"/>
              <a:t>信息孤岛现象普遍存在</a:t>
            </a:r>
            <a:endParaRPr lang="zh-CN" altLang="en-US"/>
          </a:p>
        </p:txBody>
      </p:sp>
      <p:grpSp>
        <p:nvGrpSpPr>
          <p:cNvPr id="3" name="组合 17"/>
          <p:cNvGrpSpPr/>
          <p:nvPr/>
        </p:nvGrpSpPr>
        <p:grpSpPr bwMode="auto">
          <a:xfrm>
            <a:off x="185738" y="1322388"/>
            <a:ext cx="6626225" cy="5473700"/>
            <a:chOff x="5185722" y="952702"/>
            <a:chExt cx="6017500" cy="4972050"/>
          </a:xfrm>
        </p:grpSpPr>
        <p:pic>
          <p:nvPicPr>
            <p:cNvPr id="4" name="Picture 4" descr="查看源图像"/>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85722" y="952702"/>
              <a:ext cx="596265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9"/>
            <p:cNvSpPr txBox="1">
              <a:spLocks noChangeArrowheads="1"/>
            </p:cNvSpPr>
            <p:nvPr/>
          </p:nvSpPr>
          <p:spPr bwMode="auto">
            <a:xfrm>
              <a:off x="6856884" y="1924174"/>
              <a:ext cx="3353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200">
                  <a:latin typeface="微软雅黑" panose="020B0503020204020204" charset="-122"/>
                  <a:ea typeface="微软雅黑" panose="020B0503020204020204" charset="-122"/>
                </a:rPr>
                <a:t>C</a:t>
              </a:r>
              <a:endParaRPr lang="en-US" altLang="zh-CN" sz="1200">
                <a:latin typeface="微软雅黑" panose="020B0503020204020204" charset="-122"/>
                <a:ea typeface="微软雅黑" panose="020B0503020204020204" charset="-122"/>
              </a:endParaRPr>
            </a:p>
            <a:p>
              <a:r>
                <a:rPr lang="en-US" altLang="zh-CN" sz="1200">
                  <a:latin typeface="微软雅黑" panose="020B0503020204020204" charset="-122"/>
                  <a:ea typeface="微软雅黑" panose="020B0503020204020204" charset="-122"/>
                </a:rPr>
                <a:t>R</a:t>
              </a:r>
              <a:endParaRPr lang="en-US" altLang="zh-CN" sz="1200">
                <a:latin typeface="微软雅黑" panose="020B0503020204020204" charset="-122"/>
                <a:ea typeface="微软雅黑" panose="020B0503020204020204" charset="-122"/>
              </a:endParaRPr>
            </a:p>
            <a:p>
              <a:r>
                <a:rPr lang="en-US" altLang="zh-CN" sz="1200">
                  <a:latin typeface="微软雅黑" panose="020B0503020204020204" charset="-122"/>
                  <a:ea typeface="微软雅黑" panose="020B0503020204020204" charset="-122"/>
                </a:rPr>
                <a:t>M</a:t>
              </a:r>
              <a:endParaRPr lang="en-US" altLang="zh-CN" sz="1200">
                <a:latin typeface="微软雅黑" panose="020B0503020204020204" charset="-122"/>
                <a:ea typeface="微软雅黑" panose="020B0503020204020204" charset="-122"/>
              </a:endParaRPr>
            </a:p>
          </p:txBody>
        </p:sp>
        <p:sp>
          <p:nvSpPr>
            <p:cNvPr id="6" name="文本框 10"/>
            <p:cNvSpPr txBox="1">
              <a:spLocks noChangeArrowheads="1"/>
            </p:cNvSpPr>
            <p:nvPr/>
          </p:nvSpPr>
          <p:spPr bwMode="auto">
            <a:xfrm>
              <a:off x="7803966" y="1924173"/>
              <a:ext cx="3353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200">
                  <a:latin typeface="微软雅黑" panose="020B0503020204020204" charset="-122"/>
                  <a:ea typeface="微软雅黑" panose="020B0503020204020204" charset="-122"/>
                </a:rPr>
                <a:t>P</a:t>
              </a:r>
              <a:endParaRPr lang="en-US" altLang="zh-CN" sz="1200">
                <a:latin typeface="微软雅黑" panose="020B0503020204020204" charset="-122"/>
                <a:ea typeface="微软雅黑" panose="020B0503020204020204" charset="-122"/>
              </a:endParaRPr>
            </a:p>
            <a:p>
              <a:r>
                <a:rPr lang="en-US" altLang="zh-CN" sz="1200">
                  <a:latin typeface="微软雅黑" panose="020B0503020204020204" charset="-122"/>
                  <a:ea typeface="微软雅黑" panose="020B0503020204020204" charset="-122"/>
                </a:rPr>
                <a:t>D</a:t>
              </a:r>
              <a:endParaRPr lang="en-US" altLang="zh-CN" sz="1200">
                <a:latin typeface="微软雅黑" panose="020B0503020204020204" charset="-122"/>
                <a:ea typeface="微软雅黑" panose="020B0503020204020204" charset="-122"/>
              </a:endParaRPr>
            </a:p>
            <a:p>
              <a:r>
                <a:rPr lang="en-US" altLang="zh-CN" sz="1200">
                  <a:latin typeface="微软雅黑" panose="020B0503020204020204" charset="-122"/>
                  <a:ea typeface="微软雅黑" panose="020B0503020204020204" charset="-122"/>
                </a:rPr>
                <a:t>M</a:t>
              </a:r>
              <a:endParaRPr lang="zh-CN" altLang="en-US" sz="1200">
                <a:latin typeface="微软雅黑" panose="020B0503020204020204" charset="-122"/>
                <a:ea typeface="微软雅黑" panose="020B0503020204020204" charset="-122"/>
              </a:endParaRPr>
            </a:p>
          </p:txBody>
        </p:sp>
        <p:sp>
          <p:nvSpPr>
            <p:cNvPr id="7" name="文本框 11"/>
            <p:cNvSpPr txBox="1">
              <a:spLocks noChangeArrowheads="1"/>
            </p:cNvSpPr>
            <p:nvPr/>
          </p:nvSpPr>
          <p:spPr bwMode="auto">
            <a:xfrm>
              <a:off x="5926068" y="4563704"/>
              <a:ext cx="3385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a:solidFill>
                    <a:schemeClr val="bg1"/>
                  </a:solidFill>
                  <a:latin typeface="微软雅黑" panose="020B0503020204020204" charset="-122"/>
                  <a:ea typeface="微软雅黑" panose="020B0503020204020204" charset="-122"/>
                </a:rPr>
                <a:t>奖</a:t>
              </a:r>
              <a:endParaRPr lang="en-US" altLang="zh-CN" sz="1200">
                <a:solidFill>
                  <a:schemeClr val="bg1"/>
                </a:solidFill>
                <a:latin typeface="微软雅黑" panose="020B0503020204020204" charset="-122"/>
                <a:ea typeface="微软雅黑" panose="020B0503020204020204" charset="-122"/>
              </a:endParaRPr>
            </a:p>
            <a:p>
              <a:r>
                <a:rPr lang="zh-CN" altLang="en-US" sz="1200">
                  <a:solidFill>
                    <a:schemeClr val="bg1"/>
                  </a:solidFill>
                  <a:latin typeface="微软雅黑" panose="020B0503020204020204" charset="-122"/>
                  <a:ea typeface="微软雅黑" panose="020B0503020204020204" charset="-122"/>
                </a:rPr>
                <a:t>金</a:t>
              </a:r>
              <a:endParaRPr lang="en-US" altLang="zh-CN" sz="1200">
                <a:solidFill>
                  <a:schemeClr val="bg1"/>
                </a:solidFill>
                <a:latin typeface="微软雅黑" panose="020B0503020204020204" charset="-122"/>
                <a:ea typeface="微软雅黑" panose="020B0503020204020204" charset="-122"/>
              </a:endParaRPr>
            </a:p>
            <a:p>
              <a:r>
                <a:rPr lang="zh-CN" altLang="en-US" sz="1200">
                  <a:solidFill>
                    <a:schemeClr val="bg1"/>
                  </a:solidFill>
                  <a:latin typeface="微软雅黑" panose="020B0503020204020204" charset="-122"/>
                  <a:ea typeface="微软雅黑" panose="020B0503020204020204" charset="-122"/>
                </a:rPr>
                <a:t>核</a:t>
              </a:r>
              <a:endParaRPr lang="en-US" altLang="zh-CN" sz="1200">
                <a:solidFill>
                  <a:schemeClr val="bg1"/>
                </a:solidFill>
                <a:latin typeface="微软雅黑" panose="020B0503020204020204" charset="-122"/>
                <a:ea typeface="微软雅黑" panose="020B0503020204020204" charset="-122"/>
              </a:endParaRPr>
            </a:p>
            <a:p>
              <a:r>
                <a:rPr lang="zh-CN" altLang="en-US" sz="1200">
                  <a:solidFill>
                    <a:schemeClr val="bg1"/>
                  </a:solidFill>
                  <a:latin typeface="微软雅黑" panose="020B0503020204020204" charset="-122"/>
                  <a:ea typeface="微软雅黑" panose="020B0503020204020204" charset="-122"/>
                </a:rPr>
                <a:t>算</a:t>
              </a:r>
              <a:endParaRPr lang="en-US" altLang="zh-CN" sz="1200">
                <a:solidFill>
                  <a:schemeClr val="bg1"/>
                </a:solidFill>
                <a:latin typeface="微软雅黑" panose="020B0503020204020204" charset="-122"/>
                <a:ea typeface="微软雅黑" panose="020B0503020204020204" charset="-122"/>
              </a:endParaRPr>
            </a:p>
          </p:txBody>
        </p:sp>
        <p:sp>
          <p:nvSpPr>
            <p:cNvPr id="8" name="文本框 12"/>
            <p:cNvSpPr txBox="1">
              <a:spLocks noChangeArrowheads="1"/>
            </p:cNvSpPr>
            <p:nvPr/>
          </p:nvSpPr>
          <p:spPr bwMode="auto">
            <a:xfrm>
              <a:off x="7426350" y="4539488"/>
              <a:ext cx="3385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a:solidFill>
                    <a:schemeClr val="bg1"/>
                  </a:solidFill>
                  <a:latin typeface="微软雅黑" panose="020B0503020204020204" charset="-122"/>
                  <a:ea typeface="微软雅黑" panose="020B0503020204020204" charset="-122"/>
                </a:rPr>
                <a:t>费</a:t>
              </a:r>
              <a:endParaRPr lang="en-US" altLang="zh-CN" sz="1200">
                <a:solidFill>
                  <a:schemeClr val="bg1"/>
                </a:solidFill>
                <a:latin typeface="微软雅黑" panose="020B0503020204020204" charset="-122"/>
                <a:ea typeface="微软雅黑" panose="020B0503020204020204" charset="-122"/>
              </a:endParaRPr>
            </a:p>
            <a:p>
              <a:r>
                <a:rPr lang="zh-CN" altLang="en-US" sz="1200">
                  <a:solidFill>
                    <a:schemeClr val="bg1"/>
                  </a:solidFill>
                  <a:latin typeface="微软雅黑" panose="020B0503020204020204" charset="-122"/>
                  <a:ea typeface="微软雅黑" panose="020B0503020204020204" charset="-122"/>
                </a:rPr>
                <a:t>用</a:t>
              </a:r>
              <a:endParaRPr lang="en-US" altLang="zh-CN" sz="1200">
                <a:solidFill>
                  <a:schemeClr val="bg1"/>
                </a:solidFill>
                <a:latin typeface="微软雅黑" panose="020B0503020204020204" charset="-122"/>
                <a:ea typeface="微软雅黑" panose="020B0503020204020204" charset="-122"/>
              </a:endParaRPr>
            </a:p>
            <a:p>
              <a:r>
                <a:rPr lang="zh-CN" altLang="en-US" sz="1200">
                  <a:solidFill>
                    <a:schemeClr val="bg1"/>
                  </a:solidFill>
                  <a:latin typeface="微软雅黑" panose="020B0503020204020204" charset="-122"/>
                  <a:ea typeface="微软雅黑" panose="020B0503020204020204" charset="-122"/>
                </a:rPr>
                <a:t>报</a:t>
              </a:r>
              <a:endParaRPr lang="en-US" altLang="zh-CN" sz="1200">
                <a:solidFill>
                  <a:schemeClr val="bg1"/>
                </a:solidFill>
                <a:latin typeface="微软雅黑" panose="020B0503020204020204" charset="-122"/>
                <a:ea typeface="微软雅黑" panose="020B0503020204020204" charset="-122"/>
              </a:endParaRPr>
            </a:p>
            <a:p>
              <a:r>
                <a:rPr lang="zh-CN" altLang="en-US" sz="1200">
                  <a:solidFill>
                    <a:schemeClr val="bg1"/>
                  </a:solidFill>
                  <a:latin typeface="微软雅黑" panose="020B0503020204020204" charset="-122"/>
                  <a:ea typeface="微软雅黑" panose="020B0503020204020204" charset="-122"/>
                </a:rPr>
                <a:t>销</a:t>
              </a:r>
              <a:endParaRPr lang="en-US" altLang="zh-CN" sz="1200">
                <a:solidFill>
                  <a:schemeClr val="bg1"/>
                </a:solidFill>
                <a:latin typeface="微软雅黑" panose="020B0503020204020204" charset="-122"/>
                <a:ea typeface="微软雅黑" panose="020B0503020204020204" charset="-122"/>
              </a:endParaRPr>
            </a:p>
          </p:txBody>
        </p:sp>
        <p:sp>
          <p:nvSpPr>
            <p:cNvPr id="9" name="文本框 13"/>
            <p:cNvSpPr txBox="1">
              <a:spLocks noChangeArrowheads="1"/>
            </p:cNvSpPr>
            <p:nvPr/>
          </p:nvSpPr>
          <p:spPr bwMode="auto">
            <a:xfrm>
              <a:off x="6686004" y="4563703"/>
              <a:ext cx="3385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a:solidFill>
                    <a:schemeClr val="bg1"/>
                  </a:solidFill>
                  <a:latin typeface="微软雅黑" panose="020B0503020204020204" charset="-122"/>
                  <a:ea typeface="微软雅黑" panose="020B0503020204020204" charset="-122"/>
                </a:rPr>
                <a:t>发</a:t>
              </a:r>
              <a:endParaRPr lang="en-US" altLang="zh-CN" sz="1200">
                <a:solidFill>
                  <a:schemeClr val="bg1"/>
                </a:solidFill>
                <a:latin typeface="微软雅黑" panose="020B0503020204020204" charset="-122"/>
                <a:ea typeface="微软雅黑" panose="020B0503020204020204" charset="-122"/>
              </a:endParaRPr>
            </a:p>
            <a:p>
              <a:r>
                <a:rPr lang="zh-CN" altLang="en-US" sz="1200">
                  <a:solidFill>
                    <a:schemeClr val="bg1"/>
                  </a:solidFill>
                  <a:latin typeface="微软雅黑" panose="020B0503020204020204" charset="-122"/>
                  <a:ea typeface="微软雅黑" panose="020B0503020204020204" charset="-122"/>
                </a:rPr>
                <a:t>票</a:t>
              </a:r>
              <a:endParaRPr lang="en-US" altLang="zh-CN" sz="1200">
                <a:solidFill>
                  <a:schemeClr val="bg1"/>
                </a:solidFill>
                <a:latin typeface="微软雅黑" panose="020B0503020204020204" charset="-122"/>
                <a:ea typeface="微软雅黑" panose="020B0503020204020204" charset="-122"/>
              </a:endParaRPr>
            </a:p>
            <a:p>
              <a:r>
                <a:rPr lang="zh-CN" altLang="en-US" sz="1200">
                  <a:solidFill>
                    <a:schemeClr val="bg1"/>
                  </a:solidFill>
                  <a:latin typeface="微软雅黑" panose="020B0503020204020204" charset="-122"/>
                  <a:ea typeface="微软雅黑" panose="020B0503020204020204" charset="-122"/>
                </a:rPr>
                <a:t>查</a:t>
              </a:r>
              <a:endParaRPr lang="en-US" altLang="zh-CN" sz="1200">
                <a:solidFill>
                  <a:schemeClr val="bg1"/>
                </a:solidFill>
                <a:latin typeface="微软雅黑" panose="020B0503020204020204" charset="-122"/>
                <a:ea typeface="微软雅黑" panose="020B0503020204020204" charset="-122"/>
              </a:endParaRPr>
            </a:p>
            <a:p>
              <a:r>
                <a:rPr lang="zh-CN" altLang="en-US" sz="1200">
                  <a:solidFill>
                    <a:schemeClr val="bg1"/>
                  </a:solidFill>
                  <a:latin typeface="微软雅黑" panose="020B0503020204020204" charset="-122"/>
                  <a:ea typeface="微软雅黑" panose="020B0503020204020204" charset="-122"/>
                </a:rPr>
                <a:t>询</a:t>
              </a:r>
              <a:endParaRPr lang="en-US" altLang="zh-CN" sz="1200">
                <a:solidFill>
                  <a:schemeClr val="bg1"/>
                </a:solidFill>
                <a:latin typeface="微软雅黑" panose="020B0503020204020204" charset="-122"/>
                <a:ea typeface="微软雅黑" panose="020B0503020204020204" charset="-122"/>
              </a:endParaRPr>
            </a:p>
          </p:txBody>
        </p:sp>
        <p:grpSp>
          <p:nvGrpSpPr>
            <p:cNvPr id="10" name="组合 16"/>
            <p:cNvGrpSpPr/>
            <p:nvPr/>
          </p:nvGrpSpPr>
          <p:grpSpPr bwMode="auto">
            <a:xfrm>
              <a:off x="8345722" y="2996952"/>
              <a:ext cx="2857500" cy="2857500"/>
              <a:chOff x="3999384" y="3376646"/>
              <a:chExt cx="2857500" cy="2857500"/>
            </a:xfrm>
          </p:grpSpPr>
          <p:pic>
            <p:nvPicPr>
              <p:cNvPr id="12" name="Picture 58" descr="查看源图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9384" y="3376646"/>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8"/>
              <p:cNvSpPr txBox="1">
                <a:spLocks noChangeArrowheads="1"/>
              </p:cNvSpPr>
              <p:nvPr/>
            </p:nvSpPr>
            <p:spPr bwMode="auto">
              <a:xfrm>
                <a:off x="5748856" y="4991147"/>
                <a:ext cx="2856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200">
                    <a:latin typeface="微软雅黑" panose="020B0503020204020204" charset="-122"/>
                    <a:ea typeface="微软雅黑" panose="020B0503020204020204" charset="-122"/>
                  </a:rPr>
                  <a:t>E</a:t>
                </a:r>
                <a:endParaRPr lang="en-US" altLang="zh-CN" sz="1200">
                  <a:latin typeface="微软雅黑" panose="020B0503020204020204" charset="-122"/>
                  <a:ea typeface="微软雅黑" panose="020B0503020204020204" charset="-122"/>
                </a:endParaRPr>
              </a:p>
              <a:p>
                <a:r>
                  <a:rPr lang="en-US" altLang="zh-CN" sz="1200">
                    <a:latin typeface="微软雅黑" panose="020B0503020204020204" charset="-122"/>
                    <a:ea typeface="微软雅黑" panose="020B0503020204020204" charset="-122"/>
                  </a:rPr>
                  <a:t>R</a:t>
                </a:r>
                <a:endParaRPr lang="en-US" altLang="zh-CN" sz="1200">
                  <a:latin typeface="微软雅黑" panose="020B0503020204020204" charset="-122"/>
                  <a:ea typeface="微软雅黑" panose="020B0503020204020204" charset="-122"/>
                </a:endParaRPr>
              </a:p>
              <a:p>
                <a:r>
                  <a:rPr lang="en-US" altLang="zh-CN" sz="1200">
                    <a:latin typeface="微软雅黑" panose="020B0503020204020204" charset="-122"/>
                    <a:ea typeface="微软雅黑" panose="020B0503020204020204" charset="-122"/>
                  </a:rPr>
                  <a:t>P</a:t>
                </a:r>
                <a:endParaRPr lang="zh-CN" altLang="en-US" sz="1200">
                  <a:latin typeface="微软雅黑" panose="020B0503020204020204" charset="-122"/>
                  <a:ea typeface="微软雅黑" panose="020B0503020204020204" charset="-122"/>
                </a:endParaRPr>
              </a:p>
            </p:txBody>
          </p:sp>
          <p:sp>
            <p:nvSpPr>
              <p:cNvPr id="14" name="文本框 14"/>
              <p:cNvSpPr txBox="1">
                <a:spLocks noChangeArrowheads="1"/>
              </p:cNvSpPr>
              <p:nvPr/>
            </p:nvSpPr>
            <p:spPr bwMode="auto">
              <a:xfrm>
                <a:off x="4719502" y="5084887"/>
                <a:ext cx="3385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a:latin typeface="微软雅黑" panose="020B0503020204020204" charset="-122"/>
                    <a:ea typeface="微软雅黑" panose="020B0503020204020204" charset="-122"/>
                  </a:rPr>
                  <a:t>合</a:t>
                </a:r>
                <a:endParaRPr lang="en-US" altLang="zh-CN" sz="1200">
                  <a:latin typeface="微软雅黑" panose="020B0503020204020204" charset="-122"/>
                  <a:ea typeface="微软雅黑" panose="020B0503020204020204" charset="-122"/>
                </a:endParaRPr>
              </a:p>
              <a:p>
                <a:r>
                  <a:rPr lang="zh-CN" altLang="en-US" sz="1200">
                    <a:latin typeface="微软雅黑" panose="020B0503020204020204" charset="-122"/>
                    <a:ea typeface="微软雅黑" panose="020B0503020204020204" charset="-122"/>
                  </a:rPr>
                  <a:t>同</a:t>
                </a:r>
                <a:endParaRPr lang="en-US" altLang="zh-CN" sz="1200">
                  <a:latin typeface="微软雅黑" panose="020B0503020204020204" charset="-122"/>
                  <a:ea typeface="微软雅黑" panose="020B0503020204020204" charset="-122"/>
                </a:endParaRPr>
              </a:p>
              <a:p>
                <a:r>
                  <a:rPr lang="zh-CN" altLang="en-US" sz="1200">
                    <a:latin typeface="微软雅黑" panose="020B0503020204020204" charset="-122"/>
                    <a:ea typeface="微软雅黑" panose="020B0503020204020204" charset="-122"/>
                  </a:rPr>
                  <a:t>费</a:t>
                </a:r>
                <a:endParaRPr lang="en-US" altLang="zh-CN" sz="1200">
                  <a:latin typeface="微软雅黑" panose="020B0503020204020204" charset="-122"/>
                  <a:ea typeface="微软雅黑" panose="020B0503020204020204" charset="-122"/>
                </a:endParaRPr>
              </a:p>
              <a:p>
                <a:r>
                  <a:rPr lang="zh-CN" altLang="en-US" sz="1200">
                    <a:latin typeface="微软雅黑" panose="020B0503020204020204" charset="-122"/>
                    <a:ea typeface="微软雅黑" panose="020B0503020204020204" charset="-122"/>
                  </a:rPr>
                  <a:t>用</a:t>
                </a:r>
                <a:endParaRPr lang="en-US" altLang="zh-CN" sz="1200">
                  <a:latin typeface="微软雅黑" panose="020B0503020204020204" charset="-122"/>
                  <a:ea typeface="微软雅黑" panose="020B0503020204020204" charset="-122"/>
                </a:endParaRPr>
              </a:p>
            </p:txBody>
          </p:sp>
        </p:grpSp>
        <p:sp>
          <p:nvSpPr>
            <p:cNvPr id="11" name="文本框 15"/>
            <p:cNvSpPr txBox="1">
              <a:spLocks noChangeArrowheads="1"/>
            </p:cNvSpPr>
            <p:nvPr/>
          </p:nvSpPr>
          <p:spPr bwMode="auto">
            <a:xfrm>
              <a:off x="5891684" y="1841271"/>
              <a:ext cx="3385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a:latin typeface="微软雅黑" panose="020B0503020204020204" charset="-122"/>
                  <a:ea typeface="微软雅黑" panose="020B0503020204020204" charset="-122"/>
                </a:rPr>
                <a:t>报</a:t>
              </a:r>
              <a:endParaRPr lang="en-US" altLang="zh-CN" sz="1200">
                <a:latin typeface="微软雅黑" panose="020B0503020204020204" charset="-122"/>
                <a:ea typeface="微软雅黑" panose="020B0503020204020204" charset="-122"/>
              </a:endParaRPr>
            </a:p>
            <a:p>
              <a:r>
                <a:rPr lang="zh-CN" altLang="en-US" sz="1200">
                  <a:latin typeface="微软雅黑" panose="020B0503020204020204" charset="-122"/>
                  <a:ea typeface="微软雅黑" panose="020B0503020204020204" charset="-122"/>
                </a:rPr>
                <a:t>价</a:t>
              </a:r>
              <a:endParaRPr lang="en-US" altLang="zh-CN" sz="1200">
                <a:latin typeface="微软雅黑" panose="020B0503020204020204" charset="-122"/>
                <a:ea typeface="微软雅黑" panose="020B0503020204020204" charset="-122"/>
              </a:endParaRPr>
            </a:p>
            <a:p>
              <a:r>
                <a:rPr lang="zh-CN" altLang="en-US" sz="1200">
                  <a:latin typeface="微软雅黑" panose="020B0503020204020204" charset="-122"/>
                  <a:ea typeface="微软雅黑" panose="020B0503020204020204" charset="-122"/>
                </a:rPr>
                <a:t>系</a:t>
              </a:r>
              <a:endParaRPr lang="en-US" altLang="zh-CN" sz="1200">
                <a:latin typeface="微软雅黑" panose="020B0503020204020204" charset="-122"/>
                <a:ea typeface="微软雅黑" panose="020B0503020204020204" charset="-122"/>
              </a:endParaRPr>
            </a:p>
            <a:p>
              <a:r>
                <a:rPr lang="zh-CN" altLang="en-US" sz="1200">
                  <a:latin typeface="微软雅黑" panose="020B0503020204020204" charset="-122"/>
                  <a:ea typeface="微软雅黑" panose="020B0503020204020204" charset="-122"/>
                </a:rPr>
                <a:t>统</a:t>
              </a:r>
              <a:endParaRPr lang="en-US" altLang="zh-CN" sz="1200">
                <a:latin typeface="微软雅黑" panose="020B0503020204020204" charset="-122"/>
                <a:ea typeface="微软雅黑" panose="020B0503020204020204" charset="-122"/>
              </a:endParaRPr>
            </a:p>
          </p:txBody>
        </p:sp>
      </p:grpSp>
      <p:sp>
        <p:nvSpPr>
          <p:cNvPr id="15" name="文本框 23"/>
          <p:cNvSpPr txBox="1">
            <a:spLocks noChangeArrowheads="1"/>
          </p:cNvSpPr>
          <p:nvPr/>
        </p:nvSpPr>
        <p:spPr bwMode="auto">
          <a:xfrm>
            <a:off x="5018088" y="2800350"/>
            <a:ext cx="80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a:latin typeface="微软雅黑" panose="020B0503020204020204" charset="-122"/>
                <a:ea typeface="微软雅黑" panose="020B0503020204020204" charset="-122"/>
              </a:rPr>
              <a:t>即时通讯</a:t>
            </a:r>
            <a:endParaRPr lang="en-US" altLang="zh-CN" sz="1200">
              <a:latin typeface="微软雅黑" panose="020B0503020204020204" charset="-122"/>
              <a:ea typeface="微软雅黑" panose="020B0503020204020204" charset="-122"/>
            </a:endParaRPr>
          </a:p>
        </p:txBody>
      </p:sp>
      <p:sp>
        <p:nvSpPr>
          <p:cNvPr id="16" name="文本框 24"/>
          <p:cNvSpPr txBox="1">
            <a:spLocks noChangeArrowheads="1"/>
          </p:cNvSpPr>
          <p:nvPr/>
        </p:nvSpPr>
        <p:spPr bwMode="auto">
          <a:xfrm>
            <a:off x="2174875" y="3781425"/>
            <a:ext cx="8001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a:latin typeface="微软雅黑" panose="020B0503020204020204" charset="-122"/>
                <a:ea typeface="微软雅黑" panose="020B0503020204020204" charset="-122"/>
              </a:rPr>
              <a:t>运维系统</a:t>
            </a:r>
            <a:endParaRPr lang="en-US" altLang="zh-CN" sz="1200">
              <a:latin typeface="微软雅黑" panose="020B0503020204020204" charset="-122"/>
              <a:ea typeface="微软雅黑" panose="020B0503020204020204" charset="-122"/>
            </a:endParaRPr>
          </a:p>
        </p:txBody>
      </p:sp>
      <p:grpSp>
        <p:nvGrpSpPr>
          <p:cNvPr id="17" name="组合 111"/>
          <p:cNvGrpSpPr/>
          <p:nvPr/>
        </p:nvGrpSpPr>
        <p:grpSpPr bwMode="auto">
          <a:xfrm>
            <a:off x="7573963" y="2106613"/>
            <a:ext cx="4044950" cy="3797300"/>
            <a:chOff x="6833798" y="1854281"/>
            <a:chExt cx="4396075" cy="4127200"/>
          </a:xfrm>
        </p:grpSpPr>
        <p:sp>
          <p:nvSpPr>
            <p:cNvPr id="18" name="Oval 41"/>
            <p:cNvSpPr>
              <a:spLocks noChangeArrowheads="1"/>
            </p:cNvSpPr>
            <p:nvPr/>
          </p:nvSpPr>
          <p:spPr bwMode="auto">
            <a:xfrm>
              <a:off x="8695600" y="5261481"/>
              <a:ext cx="720000" cy="720000"/>
            </a:xfrm>
            <a:prstGeom prst="ellipse">
              <a:avLst/>
            </a:pr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r>
                <a:rPr lang="zh-CN" altLang="en-US" sz="1000" b="1">
                  <a:solidFill>
                    <a:schemeClr val="bg1"/>
                  </a:solidFill>
                  <a:latin typeface="微软雅黑" panose="020B0503020204020204" charset="-122"/>
                  <a:ea typeface="微软雅黑" panose="020B0503020204020204" charset="-122"/>
                </a:rPr>
                <a:t>费用</a:t>
              </a:r>
              <a:endParaRPr lang="en-US" altLang="zh-CN" sz="1000" b="1">
                <a:solidFill>
                  <a:schemeClr val="bg1"/>
                </a:solidFill>
                <a:latin typeface="微软雅黑" panose="020B0503020204020204" charset="-122"/>
                <a:ea typeface="微软雅黑" panose="020B0503020204020204" charset="-122"/>
              </a:endParaRPr>
            </a:p>
            <a:p>
              <a:pPr algn="ctr"/>
              <a:r>
                <a:rPr lang="zh-CN" altLang="en-US" sz="1000" b="1">
                  <a:solidFill>
                    <a:schemeClr val="bg1"/>
                  </a:solidFill>
                  <a:latin typeface="微软雅黑" panose="020B0503020204020204" charset="-122"/>
                  <a:ea typeface="微软雅黑" panose="020B0503020204020204" charset="-122"/>
                </a:rPr>
                <a:t>报销</a:t>
              </a:r>
              <a:endParaRPr lang="en-US" altLang="zh-CN" sz="1000" b="1">
                <a:solidFill>
                  <a:schemeClr val="bg1"/>
                </a:solidFill>
                <a:latin typeface="微软雅黑" panose="020B0503020204020204" charset="-122"/>
                <a:ea typeface="微软雅黑" panose="020B0503020204020204" charset="-122"/>
              </a:endParaRPr>
            </a:p>
          </p:txBody>
        </p:sp>
        <p:sp>
          <p:nvSpPr>
            <p:cNvPr id="19" name="Oval 42"/>
            <p:cNvSpPr>
              <a:spLocks noChangeArrowheads="1"/>
            </p:cNvSpPr>
            <p:nvPr/>
          </p:nvSpPr>
          <p:spPr bwMode="auto">
            <a:xfrm>
              <a:off x="8695600" y="1854281"/>
              <a:ext cx="720000" cy="720000"/>
            </a:xfrm>
            <a:prstGeom prst="ellipse">
              <a:avLst/>
            </a:pr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000" b="1">
                  <a:solidFill>
                    <a:schemeClr val="bg1"/>
                  </a:solidFill>
                  <a:latin typeface="微软雅黑" panose="020B0503020204020204" charset="-122"/>
                  <a:ea typeface="微软雅黑" panose="020B0503020204020204" charset="-122"/>
                </a:rPr>
                <a:t>ERP</a:t>
              </a:r>
              <a:endParaRPr lang="en-US" altLang="zh-CN" sz="1000" b="1">
                <a:solidFill>
                  <a:schemeClr val="bg1"/>
                </a:solidFill>
                <a:latin typeface="微软雅黑" panose="020B0503020204020204" charset="-122"/>
                <a:ea typeface="微软雅黑" panose="020B0503020204020204" charset="-122"/>
              </a:endParaRPr>
            </a:p>
          </p:txBody>
        </p:sp>
        <p:sp>
          <p:nvSpPr>
            <p:cNvPr id="20" name="Oval 43"/>
            <p:cNvSpPr>
              <a:spLocks noChangeArrowheads="1"/>
            </p:cNvSpPr>
            <p:nvPr/>
          </p:nvSpPr>
          <p:spPr bwMode="auto">
            <a:xfrm>
              <a:off x="7340492" y="2424210"/>
              <a:ext cx="720000" cy="720000"/>
            </a:xfrm>
            <a:prstGeom prst="ellipse">
              <a:avLst/>
            </a:pr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r>
                <a:rPr lang="zh-CN" altLang="en-US" sz="1000" b="1">
                  <a:solidFill>
                    <a:schemeClr val="bg1"/>
                  </a:solidFill>
                  <a:latin typeface="微软雅黑" panose="020B0503020204020204" charset="-122"/>
                  <a:ea typeface="微软雅黑" panose="020B0503020204020204" charset="-122"/>
                </a:rPr>
                <a:t>奖金核算</a:t>
              </a:r>
              <a:endParaRPr lang="en-US" altLang="zh-CN" sz="1000" b="1">
                <a:solidFill>
                  <a:schemeClr val="bg1"/>
                </a:solidFill>
                <a:latin typeface="微软雅黑" panose="020B0503020204020204" charset="-122"/>
                <a:ea typeface="微软雅黑" panose="020B0503020204020204" charset="-122"/>
              </a:endParaRPr>
            </a:p>
          </p:txBody>
        </p:sp>
        <p:sp>
          <p:nvSpPr>
            <p:cNvPr id="21" name="Oval 44"/>
            <p:cNvSpPr>
              <a:spLocks noChangeArrowheads="1"/>
            </p:cNvSpPr>
            <p:nvPr/>
          </p:nvSpPr>
          <p:spPr bwMode="auto">
            <a:xfrm>
              <a:off x="6833798" y="3560785"/>
              <a:ext cx="720000" cy="720000"/>
            </a:xfrm>
            <a:prstGeom prst="ellipse">
              <a:avLst/>
            </a:pr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r>
                <a:rPr lang="zh-CN" altLang="en-US" sz="1000" b="1">
                  <a:solidFill>
                    <a:schemeClr val="bg1"/>
                  </a:solidFill>
                  <a:latin typeface="微软雅黑" panose="020B0503020204020204" charset="-122"/>
                  <a:ea typeface="微软雅黑" panose="020B0503020204020204" charset="-122"/>
                </a:rPr>
                <a:t>即时通讯</a:t>
              </a:r>
              <a:endParaRPr lang="en-US" altLang="zh-CN" sz="1000" b="1">
                <a:solidFill>
                  <a:schemeClr val="bg1"/>
                </a:solidFill>
                <a:latin typeface="微软雅黑" panose="020B0503020204020204" charset="-122"/>
                <a:ea typeface="微软雅黑" panose="020B0503020204020204" charset="-122"/>
              </a:endParaRPr>
            </a:p>
          </p:txBody>
        </p:sp>
        <p:sp>
          <p:nvSpPr>
            <p:cNvPr id="22" name="Oval 45"/>
            <p:cNvSpPr>
              <a:spLocks noChangeArrowheads="1"/>
            </p:cNvSpPr>
            <p:nvPr/>
          </p:nvSpPr>
          <p:spPr bwMode="auto">
            <a:xfrm>
              <a:off x="7340492" y="4701979"/>
              <a:ext cx="720000" cy="720000"/>
            </a:xfrm>
            <a:prstGeom prst="ellipse">
              <a:avLst/>
            </a:pr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r>
                <a:rPr lang="zh-CN" altLang="en-US" sz="1000" b="1">
                  <a:solidFill>
                    <a:schemeClr val="bg1"/>
                  </a:solidFill>
                  <a:latin typeface="微软雅黑" panose="020B0503020204020204" charset="-122"/>
                  <a:ea typeface="微软雅黑" panose="020B0503020204020204" charset="-122"/>
                </a:rPr>
                <a:t>发票</a:t>
              </a:r>
              <a:endParaRPr lang="en-US" altLang="zh-CN" sz="1000" b="1">
                <a:solidFill>
                  <a:schemeClr val="bg1"/>
                </a:solidFill>
                <a:latin typeface="微软雅黑" panose="020B0503020204020204" charset="-122"/>
                <a:ea typeface="微软雅黑" panose="020B0503020204020204" charset="-122"/>
              </a:endParaRPr>
            </a:p>
            <a:p>
              <a:pPr algn="ctr"/>
              <a:r>
                <a:rPr lang="zh-CN" altLang="en-US" sz="1000" b="1">
                  <a:solidFill>
                    <a:schemeClr val="bg1"/>
                  </a:solidFill>
                  <a:latin typeface="微软雅黑" panose="020B0503020204020204" charset="-122"/>
                  <a:ea typeface="微软雅黑" panose="020B0503020204020204" charset="-122"/>
                </a:rPr>
                <a:t>查询</a:t>
              </a:r>
              <a:endParaRPr lang="en-US" altLang="zh-CN" sz="1000" b="1">
                <a:solidFill>
                  <a:schemeClr val="bg1"/>
                </a:solidFill>
                <a:latin typeface="微软雅黑" panose="020B0503020204020204" charset="-122"/>
                <a:ea typeface="微软雅黑" panose="020B0503020204020204" charset="-122"/>
              </a:endParaRPr>
            </a:p>
          </p:txBody>
        </p:sp>
        <p:sp>
          <p:nvSpPr>
            <p:cNvPr id="23" name="Oval 46"/>
            <p:cNvSpPr>
              <a:spLocks noChangeArrowheads="1"/>
            </p:cNvSpPr>
            <p:nvPr/>
          </p:nvSpPr>
          <p:spPr bwMode="auto">
            <a:xfrm>
              <a:off x="10008802" y="4702865"/>
              <a:ext cx="720000" cy="720000"/>
            </a:xfrm>
            <a:prstGeom prst="ellipse">
              <a:avLst/>
            </a:pr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r>
                <a:rPr lang="zh-CN" altLang="en-US" sz="1000" b="1">
                  <a:solidFill>
                    <a:schemeClr val="bg1"/>
                  </a:solidFill>
                  <a:latin typeface="微软雅黑" panose="020B0503020204020204" charset="-122"/>
                  <a:ea typeface="微软雅黑" panose="020B0503020204020204" charset="-122"/>
                </a:rPr>
                <a:t>合同</a:t>
              </a:r>
              <a:endParaRPr lang="en-US" altLang="zh-CN" sz="1000" b="1">
                <a:solidFill>
                  <a:schemeClr val="bg1"/>
                </a:solidFill>
                <a:latin typeface="微软雅黑" panose="020B0503020204020204" charset="-122"/>
                <a:ea typeface="微软雅黑" panose="020B0503020204020204" charset="-122"/>
              </a:endParaRPr>
            </a:p>
            <a:p>
              <a:pPr algn="ctr"/>
              <a:r>
                <a:rPr lang="zh-CN" altLang="en-US" sz="1000" b="1">
                  <a:solidFill>
                    <a:schemeClr val="bg1"/>
                  </a:solidFill>
                  <a:latin typeface="微软雅黑" panose="020B0503020204020204" charset="-122"/>
                  <a:ea typeface="微软雅黑" panose="020B0503020204020204" charset="-122"/>
                </a:rPr>
                <a:t>费用</a:t>
              </a:r>
              <a:endParaRPr lang="en-US" altLang="zh-CN" sz="1000" b="1">
                <a:solidFill>
                  <a:schemeClr val="bg1"/>
                </a:solidFill>
                <a:latin typeface="微软雅黑" panose="020B0503020204020204" charset="-122"/>
                <a:ea typeface="微软雅黑" panose="020B0503020204020204" charset="-122"/>
              </a:endParaRPr>
            </a:p>
          </p:txBody>
        </p:sp>
        <p:sp>
          <p:nvSpPr>
            <p:cNvPr id="24" name="Oval 47"/>
            <p:cNvSpPr>
              <a:spLocks noChangeArrowheads="1"/>
            </p:cNvSpPr>
            <p:nvPr/>
          </p:nvSpPr>
          <p:spPr bwMode="auto">
            <a:xfrm>
              <a:off x="10009760" y="2424211"/>
              <a:ext cx="738948" cy="715785"/>
            </a:xfrm>
            <a:prstGeom prst="ellipse">
              <a:avLst/>
            </a:pr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r>
                <a:rPr lang="en-US" altLang="zh-CN" sz="900" b="1">
                  <a:solidFill>
                    <a:schemeClr val="bg1"/>
                  </a:solidFill>
                  <a:latin typeface="微软雅黑" panose="020B0503020204020204" charset="-122"/>
                  <a:ea typeface="微软雅黑" panose="020B0503020204020204" charset="-122"/>
                </a:rPr>
                <a:t>CRM</a:t>
              </a:r>
              <a:endParaRPr lang="en-US" altLang="zh-CN" sz="900" b="1">
                <a:solidFill>
                  <a:schemeClr val="bg1"/>
                </a:solidFill>
                <a:latin typeface="微软雅黑" panose="020B0503020204020204" charset="-122"/>
                <a:ea typeface="微软雅黑" panose="020B0503020204020204" charset="-122"/>
              </a:endParaRPr>
            </a:p>
          </p:txBody>
        </p:sp>
        <p:sp>
          <p:nvSpPr>
            <p:cNvPr id="25" name="Oval 44"/>
            <p:cNvSpPr>
              <a:spLocks noChangeArrowheads="1"/>
            </p:cNvSpPr>
            <p:nvPr/>
          </p:nvSpPr>
          <p:spPr bwMode="auto">
            <a:xfrm>
              <a:off x="10509873" y="3500608"/>
              <a:ext cx="720000" cy="720000"/>
            </a:xfrm>
            <a:prstGeom prst="ellipse">
              <a:avLst/>
            </a:pr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r>
                <a:rPr lang="zh-CN" altLang="en-US" sz="1000" b="1">
                  <a:solidFill>
                    <a:schemeClr val="bg1"/>
                  </a:solidFill>
                  <a:latin typeface="微软雅黑" panose="020B0503020204020204" charset="-122"/>
                  <a:ea typeface="微软雅黑" panose="020B0503020204020204" charset="-122"/>
                </a:rPr>
                <a:t>报价系统</a:t>
              </a:r>
              <a:endParaRPr lang="en-US" altLang="zh-CN" sz="1000" b="1">
                <a:solidFill>
                  <a:schemeClr val="bg1"/>
                </a:solidFill>
                <a:latin typeface="微软雅黑" panose="020B0503020204020204" charset="-122"/>
                <a:ea typeface="微软雅黑" panose="020B0503020204020204" charset="-122"/>
              </a:endParaRPr>
            </a:p>
          </p:txBody>
        </p:sp>
        <p:cxnSp>
          <p:nvCxnSpPr>
            <p:cNvPr id="26" name="直接箭头连接符 25"/>
            <p:cNvCxnSpPr>
              <a:stCxn id="19" idx="6"/>
              <a:endCxn id="24" idx="1"/>
            </p:cNvCxnSpPr>
            <p:nvPr/>
          </p:nvCxnSpPr>
          <p:spPr>
            <a:xfrm>
              <a:off x="9415600" y="2214281"/>
              <a:ext cx="702376" cy="314754"/>
            </a:xfrm>
            <a:prstGeom prst="straightConnector1">
              <a:avLst/>
            </a:prstGeom>
            <a:ln w="6350" cap="flat" cmpd="sng" algn="ctr">
              <a:solidFill>
                <a:schemeClr val="accent6"/>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直接箭头连接符 26"/>
            <p:cNvCxnSpPr>
              <a:stCxn id="19" idx="2"/>
              <a:endCxn id="20" idx="7"/>
            </p:cNvCxnSpPr>
            <p:nvPr/>
          </p:nvCxnSpPr>
          <p:spPr>
            <a:xfrm flipH="1">
              <a:off x="7955246" y="2214893"/>
              <a:ext cx="740155" cy="314026"/>
            </a:xfrm>
            <a:prstGeom prst="straightConnector1">
              <a:avLst/>
            </a:prstGeom>
            <a:ln w="6350" cap="flat" cmpd="sng" algn="ctr">
              <a:solidFill>
                <a:schemeClr val="accent6"/>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直接箭头连接符 27"/>
            <p:cNvCxnSpPr>
              <a:stCxn id="20" idx="3"/>
              <a:endCxn id="21" idx="0"/>
            </p:cNvCxnSpPr>
            <p:nvPr/>
          </p:nvCxnSpPr>
          <p:spPr>
            <a:xfrm flipH="1">
              <a:off x="7194386" y="3037918"/>
              <a:ext cx="251894" cy="522801"/>
            </a:xfrm>
            <a:prstGeom prst="straightConnector1">
              <a:avLst/>
            </a:prstGeom>
            <a:ln w="6350" cap="flat" cmpd="sng" algn="ctr">
              <a:solidFill>
                <a:schemeClr val="accent6"/>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直接箭头连接符 28"/>
            <p:cNvCxnSpPr>
              <a:stCxn id="21" idx="4"/>
              <a:endCxn id="22" idx="1"/>
            </p:cNvCxnSpPr>
            <p:nvPr/>
          </p:nvCxnSpPr>
          <p:spPr>
            <a:xfrm>
              <a:off x="7194386" y="4280219"/>
              <a:ext cx="251894" cy="527978"/>
            </a:xfrm>
            <a:prstGeom prst="straightConnector1">
              <a:avLst/>
            </a:prstGeom>
            <a:ln w="6350" cap="flat" cmpd="sng" algn="ctr">
              <a:solidFill>
                <a:schemeClr val="accent6"/>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0" name="直接箭头连接符 29"/>
            <p:cNvCxnSpPr>
              <a:stCxn id="22" idx="5"/>
            </p:cNvCxnSpPr>
            <p:nvPr/>
          </p:nvCxnSpPr>
          <p:spPr>
            <a:xfrm>
              <a:off x="7955246" y="5317195"/>
              <a:ext cx="740155" cy="303674"/>
            </a:xfrm>
            <a:prstGeom prst="straightConnector1">
              <a:avLst/>
            </a:prstGeom>
            <a:ln w="6350" cap="flat" cmpd="sng" algn="ctr">
              <a:solidFill>
                <a:schemeClr val="accent6"/>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1" name="直接箭头连接符 30"/>
            <p:cNvCxnSpPr>
              <a:endCxn id="23" idx="3"/>
            </p:cNvCxnSpPr>
            <p:nvPr/>
          </p:nvCxnSpPr>
          <p:spPr>
            <a:xfrm flipV="1">
              <a:off x="9414853" y="5317195"/>
              <a:ext cx="698748" cy="303674"/>
            </a:xfrm>
            <a:prstGeom prst="straightConnector1">
              <a:avLst/>
            </a:prstGeom>
            <a:ln w="6350" cap="flat" cmpd="sng" algn="ctr">
              <a:solidFill>
                <a:schemeClr val="accent6"/>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直接箭头连接符 31"/>
            <p:cNvCxnSpPr>
              <a:stCxn id="23" idx="7"/>
              <a:endCxn id="25" idx="4"/>
            </p:cNvCxnSpPr>
            <p:nvPr/>
          </p:nvCxnSpPr>
          <p:spPr>
            <a:xfrm flipV="1">
              <a:off x="10622566" y="4219829"/>
              <a:ext cx="246718" cy="588368"/>
            </a:xfrm>
            <a:prstGeom prst="straightConnector1">
              <a:avLst/>
            </a:prstGeom>
            <a:ln w="6350" cap="flat" cmpd="sng" algn="ctr">
              <a:solidFill>
                <a:schemeClr val="accent6"/>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3" name="直接箭头连接符 32"/>
            <p:cNvCxnSpPr>
              <a:stCxn id="25" idx="0"/>
              <a:endCxn id="24" idx="5"/>
            </p:cNvCxnSpPr>
            <p:nvPr/>
          </p:nvCxnSpPr>
          <p:spPr>
            <a:xfrm flipH="1" flipV="1">
              <a:off x="10640491" y="3035172"/>
              <a:ext cx="229382" cy="465436"/>
            </a:xfrm>
            <a:prstGeom prst="straightConnector1">
              <a:avLst/>
            </a:prstGeom>
            <a:ln w="6350" cap="flat" cmpd="sng" algn="ctr">
              <a:solidFill>
                <a:schemeClr val="accent6"/>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4" name="直接箭头连接符 33"/>
            <p:cNvCxnSpPr>
              <a:stCxn id="20" idx="5"/>
              <a:endCxn id="23" idx="1"/>
            </p:cNvCxnSpPr>
            <p:nvPr/>
          </p:nvCxnSpPr>
          <p:spPr>
            <a:xfrm>
              <a:off x="7955246" y="3037918"/>
              <a:ext cx="2158355" cy="1770279"/>
            </a:xfrm>
            <a:prstGeom prst="straightConnector1">
              <a:avLst/>
            </a:prstGeom>
            <a:ln w="6350"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5" name="直接箭头连接符 34"/>
            <p:cNvCxnSpPr>
              <a:stCxn id="19" idx="4"/>
            </p:cNvCxnSpPr>
            <p:nvPr/>
          </p:nvCxnSpPr>
          <p:spPr>
            <a:xfrm>
              <a:off x="9055990" y="2573780"/>
              <a:ext cx="0" cy="2688201"/>
            </a:xfrm>
            <a:prstGeom prst="straightConnector1">
              <a:avLst/>
            </a:prstGeom>
            <a:ln w="6350"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6" name="直接箭头连接符 35"/>
            <p:cNvCxnSpPr>
              <a:stCxn id="24" idx="3"/>
              <a:endCxn id="22" idx="7"/>
            </p:cNvCxnSpPr>
            <p:nvPr/>
          </p:nvCxnSpPr>
          <p:spPr>
            <a:xfrm flipH="1">
              <a:off x="7955050" y="3035172"/>
              <a:ext cx="2162926" cy="1772248"/>
            </a:xfrm>
            <a:prstGeom prst="straightConnector1">
              <a:avLst/>
            </a:prstGeom>
            <a:ln w="6350"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7" name="直接箭头连接符 36"/>
            <p:cNvCxnSpPr>
              <a:stCxn id="21" idx="6"/>
              <a:endCxn id="25" idx="2"/>
            </p:cNvCxnSpPr>
            <p:nvPr/>
          </p:nvCxnSpPr>
          <p:spPr>
            <a:xfrm flipV="1">
              <a:off x="7553249" y="3860942"/>
              <a:ext cx="2957171" cy="60390"/>
            </a:xfrm>
            <a:prstGeom prst="straightConnector1">
              <a:avLst/>
            </a:prstGeom>
            <a:ln w="6350" cap="flat" cmpd="sng" algn="ctr">
              <a:solidFill>
                <a:schemeClr val="accent6"/>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8" name="直接箭头连接符 37"/>
            <p:cNvCxnSpPr>
              <a:stCxn id="19" idx="4"/>
              <a:endCxn id="21" idx="6"/>
            </p:cNvCxnSpPr>
            <p:nvPr/>
          </p:nvCxnSpPr>
          <p:spPr>
            <a:xfrm flipH="1">
              <a:off x="7553249" y="2573780"/>
              <a:ext cx="1502740" cy="1347552"/>
            </a:xfrm>
            <a:prstGeom prst="straightConnector1">
              <a:avLst/>
            </a:prstGeom>
            <a:ln w="6350"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9" name="直接箭头连接符 38"/>
            <p:cNvCxnSpPr>
              <a:stCxn id="20" idx="5"/>
              <a:endCxn id="22" idx="7"/>
            </p:cNvCxnSpPr>
            <p:nvPr/>
          </p:nvCxnSpPr>
          <p:spPr>
            <a:xfrm>
              <a:off x="7955246" y="3037918"/>
              <a:ext cx="0" cy="177027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a:stCxn id="21" idx="6"/>
            </p:cNvCxnSpPr>
            <p:nvPr/>
          </p:nvCxnSpPr>
          <p:spPr>
            <a:xfrm>
              <a:off x="7553249" y="3921332"/>
              <a:ext cx="1502740" cy="134064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a:stCxn id="22" idx="7"/>
              <a:endCxn id="23" idx="1"/>
            </p:cNvCxnSpPr>
            <p:nvPr/>
          </p:nvCxnSpPr>
          <p:spPr>
            <a:xfrm>
              <a:off x="7955246" y="4808197"/>
              <a:ext cx="2158355" cy="0"/>
            </a:xfrm>
            <a:prstGeom prst="straightConnector1">
              <a:avLst/>
            </a:prstGeom>
            <a:ln w="6350"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2" name="直接箭头连接符 41"/>
            <p:cNvCxnSpPr>
              <a:endCxn id="25" idx="2"/>
            </p:cNvCxnSpPr>
            <p:nvPr/>
          </p:nvCxnSpPr>
          <p:spPr>
            <a:xfrm flipV="1">
              <a:off x="9055990" y="3860942"/>
              <a:ext cx="1454431" cy="1401039"/>
            </a:xfrm>
            <a:prstGeom prst="straightConnector1">
              <a:avLst/>
            </a:prstGeom>
            <a:ln w="6350" cap="flat" cmpd="sng" algn="ctr">
              <a:solidFill>
                <a:schemeClr val="accent6"/>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3" name="直接箭头连接符 42"/>
            <p:cNvCxnSpPr>
              <a:stCxn id="19" idx="4"/>
              <a:endCxn id="25" idx="2"/>
            </p:cNvCxnSpPr>
            <p:nvPr/>
          </p:nvCxnSpPr>
          <p:spPr>
            <a:xfrm>
              <a:off x="9055990" y="2573780"/>
              <a:ext cx="1454431" cy="1287162"/>
            </a:xfrm>
            <a:prstGeom prst="straightConnector1">
              <a:avLst/>
            </a:prstGeom>
            <a:ln w="6350"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4" name="直接箭头连接符 43"/>
            <p:cNvCxnSpPr>
              <a:stCxn id="20" idx="5"/>
            </p:cNvCxnSpPr>
            <p:nvPr/>
          </p:nvCxnSpPr>
          <p:spPr>
            <a:xfrm>
              <a:off x="7955246" y="3037918"/>
              <a:ext cx="1100744" cy="2224063"/>
            </a:xfrm>
            <a:prstGeom prst="straightConnector1">
              <a:avLst/>
            </a:prstGeom>
            <a:ln w="6350"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5" name="直接箭头连接符 44"/>
            <p:cNvCxnSpPr>
              <a:stCxn id="21" idx="6"/>
              <a:endCxn id="23" idx="1"/>
            </p:cNvCxnSpPr>
            <p:nvPr/>
          </p:nvCxnSpPr>
          <p:spPr>
            <a:xfrm>
              <a:off x="7553249" y="3921332"/>
              <a:ext cx="2560351" cy="886865"/>
            </a:xfrm>
            <a:prstGeom prst="straightConnector1">
              <a:avLst/>
            </a:prstGeom>
            <a:ln w="6350"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6" name="直接箭头连接符 45"/>
            <p:cNvCxnSpPr>
              <a:stCxn id="22" idx="7"/>
              <a:endCxn id="25" idx="2"/>
            </p:cNvCxnSpPr>
            <p:nvPr/>
          </p:nvCxnSpPr>
          <p:spPr>
            <a:xfrm flipV="1">
              <a:off x="7955246" y="3860942"/>
              <a:ext cx="2555175" cy="947255"/>
            </a:xfrm>
            <a:prstGeom prst="straightConnector1">
              <a:avLst/>
            </a:prstGeom>
            <a:ln w="6350" cap="flat" cmpd="sng" algn="ctr">
              <a:solidFill>
                <a:schemeClr val="accent6"/>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7" name="直接箭头连接符 46"/>
            <p:cNvCxnSpPr>
              <a:endCxn id="24" idx="3"/>
            </p:cNvCxnSpPr>
            <p:nvPr/>
          </p:nvCxnSpPr>
          <p:spPr>
            <a:xfrm flipV="1">
              <a:off x="9055990" y="3035172"/>
              <a:ext cx="1061986" cy="2226809"/>
            </a:xfrm>
            <a:prstGeom prst="straightConnector1">
              <a:avLst/>
            </a:prstGeom>
            <a:ln w="6350"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8" name="直接箭头连接符 47"/>
            <p:cNvCxnSpPr>
              <a:stCxn id="23" idx="1"/>
              <a:endCxn id="19" idx="4"/>
            </p:cNvCxnSpPr>
            <p:nvPr/>
          </p:nvCxnSpPr>
          <p:spPr>
            <a:xfrm flipH="1" flipV="1">
              <a:off x="9055990" y="2573780"/>
              <a:ext cx="1057611" cy="2234417"/>
            </a:xfrm>
            <a:prstGeom prst="straightConnector1">
              <a:avLst/>
            </a:prstGeom>
            <a:ln w="6350"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9" name="直接箭头连接符 48"/>
            <p:cNvCxnSpPr>
              <a:stCxn id="19" idx="4"/>
              <a:endCxn id="22" idx="7"/>
            </p:cNvCxnSpPr>
            <p:nvPr/>
          </p:nvCxnSpPr>
          <p:spPr>
            <a:xfrm flipH="1">
              <a:off x="7955246" y="2573780"/>
              <a:ext cx="1100744" cy="2234417"/>
            </a:xfrm>
            <a:prstGeom prst="straightConnector1">
              <a:avLst/>
            </a:prstGeom>
            <a:ln w="6350"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50" name="直接箭头连接符 49"/>
            <p:cNvCxnSpPr>
              <a:stCxn id="20" idx="5"/>
              <a:endCxn id="24" idx="3"/>
            </p:cNvCxnSpPr>
            <p:nvPr/>
          </p:nvCxnSpPr>
          <p:spPr>
            <a:xfrm flipV="1">
              <a:off x="7955050" y="3035172"/>
              <a:ext cx="2162926" cy="3596"/>
            </a:xfrm>
            <a:prstGeom prst="straightConnector1">
              <a:avLst/>
            </a:prstGeom>
            <a:ln w="6350"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51" name="直接箭头连接符 50"/>
            <p:cNvCxnSpPr>
              <a:stCxn id="20" idx="5"/>
              <a:endCxn id="25" idx="2"/>
            </p:cNvCxnSpPr>
            <p:nvPr/>
          </p:nvCxnSpPr>
          <p:spPr>
            <a:xfrm>
              <a:off x="7955246" y="3037918"/>
              <a:ext cx="2555175" cy="823024"/>
            </a:xfrm>
            <a:prstGeom prst="straightConnector1">
              <a:avLst/>
            </a:prstGeom>
            <a:ln w="6350" cap="flat" cmpd="sng" algn="ctr">
              <a:solidFill>
                <a:schemeClr val="accent6"/>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52" name="直接箭头连接符 51"/>
            <p:cNvCxnSpPr>
              <a:stCxn id="24" idx="3"/>
              <a:endCxn id="23" idx="1"/>
            </p:cNvCxnSpPr>
            <p:nvPr/>
          </p:nvCxnSpPr>
          <p:spPr>
            <a:xfrm flipH="1">
              <a:off x="10114244" y="3035172"/>
              <a:ext cx="3732" cy="1773134"/>
            </a:xfrm>
            <a:prstGeom prst="straightConnector1">
              <a:avLst/>
            </a:prstGeom>
            <a:ln w="6350"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53" name="直接箭头连接符 52"/>
            <p:cNvCxnSpPr>
              <a:stCxn id="21" idx="6"/>
              <a:endCxn id="24" idx="3"/>
            </p:cNvCxnSpPr>
            <p:nvPr/>
          </p:nvCxnSpPr>
          <p:spPr>
            <a:xfrm flipV="1">
              <a:off x="7553798" y="3035172"/>
              <a:ext cx="2564178" cy="885613"/>
            </a:xfrm>
            <a:prstGeom prst="straightConnector1">
              <a:avLst/>
            </a:prstGeom>
            <a:ln w="6350"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grpSp>
      <p:sp>
        <p:nvSpPr>
          <p:cNvPr id="54" name="等腰三角形 53"/>
          <p:cNvSpPr/>
          <p:nvPr/>
        </p:nvSpPr>
        <p:spPr>
          <a:xfrm rot="5400000">
            <a:off x="5618956" y="3809207"/>
            <a:ext cx="2779713" cy="622300"/>
          </a:xfrm>
          <a:prstGeom prst="triangle">
            <a:avLst/>
          </a:prstGeom>
          <a:gradFill flip="none" rotWithShape="1">
            <a:gsLst>
              <a:gs pos="47000">
                <a:srgbClr val="E4F3F4"/>
              </a:gs>
              <a:gs pos="100000">
                <a:schemeClr val="bg1"/>
              </a:gs>
            </a:gsLst>
            <a:lin ang="5400000" scaled="1"/>
            <a:tileRect/>
          </a:gradFill>
          <a:ln w="9525">
            <a:noFill/>
            <a:miter lim="800000"/>
          </a:ln>
        </p:spPr>
        <p:txBody>
          <a:bodyPr lIns="162555" tIns="81279" rIns="162555" bIns="81279"/>
          <a:lstStyle/>
          <a:p>
            <a:pPr defTabSz="1219200">
              <a:defRPr/>
            </a:pPr>
            <a:endParaRPr lang="zh-CN" altLang="en-US" sz="1200">
              <a:solidFill>
                <a:srgbClr val="1D1D1A"/>
              </a:solidFill>
              <a:latin typeface="微软雅黑" panose="020B0503020204020204" charset="-122"/>
              <a:ea typeface="微软雅黑" panose="020B0503020204020204" charset="-122"/>
            </a:endParaRPr>
          </a:p>
        </p:txBody>
      </p:sp>
      <p:sp>
        <p:nvSpPr>
          <p:cNvPr id="55" name="文本框 1"/>
          <p:cNvSpPr txBox="1">
            <a:spLocks noChangeArrowheads="1"/>
          </p:cNvSpPr>
          <p:nvPr/>
        </p:nvSpPr>
        <p:spPr bwMode="auto">
          <a:xfrm>
            <a:off x="7426325" y="1271588"/>
            <a:ext cx="434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a:solidFill>
                  <a:srgbClr val="262626"/>
                </a:solidFill>
                <a:latin typeface="微软雅黑" panose="020B0503020204020204" charset="-122"/>
                <a:ea typeface="微软雅黑" panose="020B0503020204020204" charset="-122"/>
              </a:rPr>
              <a:t>复杂的数据交换关系，接口方式不可持续</a:t>
            </a:r>
            <a:endParaRPr lang="zh-CN" altLang="en-US" b="1">
              <a:solidFill>
                <a:srgbClr val="262626"/>
              </a:solidFill>
              <a:latin typeface="微软雅黑" panose="020B0503020204020204" charset="-122"/>
              <a:ea typeface="微软雅黑" panose="020B0503020204020204" charset="-122"/>
            </a:endParaRPr>
          </a:p>
        </p:txBody>
      </p:sp>
      <p:sp>
        <p:nvSpPr>
          <p:cNvPr id="56" name="文本框 55"/>
          <p:cNvSpPr txBox="1">
            <a:spLocks noChangeArrowheads="1"/>
          </p:cNvSpPr>
          <p:nvPr/>
        </p:nvSpPr>
        <p:spPr bwMode="auto">
          <a:xfrm>
            <a:off x="2095500" y="1181100"/>
            <a:ext cx="2262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a:solidFill>
                  <a:srgbClr val="262626"/>
                </a:solidFill>
                <a:latin typeface="微软雅黑" panose="020B0503020204020204" charset="-122"/>
                <a:ea typeface="微软雅黑" panose="020B0503020204020204" charset="-122"/>
              </a:rPr>
              <a:t>信息孤岛如何解决？</a:t>
            </a:r>
            <a:endParaRPr lang="zh-CN" altLang="en-US" b="1">
              <a:solidFill>
                <a:srgbClr val="262626"/>
              </a:solidFill>
              <a:latin typeface="微软雅黑" panose="020B0503020204020204" charset="-122"/>
              <a:ea typeface="微软雅黑" panose="020B050302020402020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lang="zh-CN" altLang="en-US"/>
              <a:t>信息孤岛导致企业运营管理效率低、错误率高等诸多问题</a:t>
            </a:r>
            <a:endParaRPr lang="zh-CN" altLang="en-US"/>
          </a:p>
        </p:txBody>
      </p:sp>
      <p:sp>
        <p:nvSpPr>
          <p:cNvPr id="3" name="矩形: 圆角 2"/>
          <p:cNvSpPr/>
          <p:nvPr/>
        </p:nvSpPr>
        <p:spPr>
          <a:xfrm>
            <a:off x="1369102" y="999344"/>
            <a:ext cx="9683646" cy="5326505"/>
          </a:xfrm>
          <a:prstGeom prst="roundRect">
            <a:avLst>
              <a:gd name="adj" fmla="val 240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7"/>
          <p:cNvSpPr txBox="1">
            <a:spLocks noChangeArrowheads="1"/>
          </p:cNvSpPr>
          <p:nvPr/>
        </p:nvSpPr>
        <p:spPr bwMode="auto">
          <a:xfrm>
            <a:off x="1409075" y="1194216"/>
            <a:ext cx="9643673" cy="33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b="1">
                <a:solidFill>
                  <a:schemeClr val="tx1">
                    <a:lumMod val="75000"/>
                    <a:lumOff val="25000"/>
                  </a:schemeClr>
                </a:solidFill>
                <a:latin typeface="微软雅黑" panose="020B0503020204020204" charset="-122"/>
                <a:ea typeface="微软雅黑" panose="020B0503020204020204" charset="-122"/>
                <a:cs typeface="OPPOSans H" panose="00020600040101010101"/>
              </a:rPr>
              <a:t>主营业务没有打通，断开的地方都需要人工弥补，极大降低了企业运营管理效率</a:t>
            </a:r>
            <a:endParaRPr lang="zh-CN" altLang="en-US">
              <a:solidFill>
                <a:schemeClr val="tx1">
                  <a:lumMod val="75000"/>
                  <a:lumOff val="25000"/>
                </a:schemeClr>
              </a:solidFill>
              <a:latin typeface="微软雅黑" panose="020B0503020204020204" charset="-122"/>
              <a:ea typeface="微软雅黑" panose="020B0503020204020204" charset="-122"/>
              <a:cs typeface="OPPOSans H" panose="00020600040101010101"/>
            </a:endParaRPr>
          </a:p>
        </p:txBody>
      </p:sp>
      <p:sp>
        <p:nvSpPr>
          <p:cNvPr id="6" name="矩形 5"/>
          <p:cNvSpPr/>
          <p:nvPr/>
        </p:nvSpPr>
        <p:spPr bwMode="auto">
          <a:xfrm>
            <a:off x="5195596" y="2857341"/>
            <a:ext cx="1846262" cy="69091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a:solidFill>
                  <a:schemeClr val="tx1"/>
                </a:solidFill>
                <a:latin typeface="微软雅黑" panose="020B0503020204020204" charset="-122"/>
                <a:ea typeface="微软雅黑" panose="020B0503020204020204" charset="-122"/>
              </a:rPr>
              <a:t>合同管理</a:t>
            </a:r>
            <a:endParaRPr lang="zh-CN" altLang="en-US">
              <a:solidFill>
                <a:schemeClr val="tx1"/>
              </a:solidFill>
              <a:latin typeface="微软雅黑" panose="020B0503020204020204" charset="-122"/>
              <a:ea typeface="微软雅黑" panose="020B0503020204020204" charset="-122"/>
            </a:endParaRPr>
          </a:p>
        </p:txBody>
      </p:sp>
      <p:sp>
        <p:nvSpPr>
          <p:cNvPr id="7" name="矩形 6"/>
          <p:cNvSpPr/>
          <p:nvPr/>
        </p:nvSpPr>
        <p:spPr bwMode="auto">
          <a:xfrm>
            <a:off x="5195596" y="1881394"/>
            <a:ext cx="1846262" cy="69091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a:latin typeface="微软雅黑" panose="020B0503020204020204" charset="-122"/>
                <a:ea typeface="微软雅黑" panose="020B0503020204020204" charset="-122"/>
              </a:rPr>
              <a:t>客户关系管理</a:t>
            </a:r>
            <a:endParaRPr lang="zh-CN" altLang="en-US">
              <a:latin typeface="微软雅黑" panose="020B0503020204020204" charset="-122"/>
              <a:ea typeface="微软雅黑" panose="020B0503020204020204" charset="-122"/>
            </a:endParaRPr>
          </a:p>
        </p:txBody>
      </p:sp>
      <p:sp>
        <p:nvSpPr>
          <p:cNvPr id="8" name="矩形 7"/>
          <p:cNvSpPr/>
          <p:nvPr/>
        </p:nvSpPr>
        <p:spPr bwMode="auto">
          <a:xfrm>
            <a:off x="1711034" y="2857341"/>
            <a:ext cx="1846261" cy="69091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a:latin typeface="微软雅黑" panose="020B0503020204020204" charset="-122"/>
                <a:ea typeface="微软雅黑" panose="020B0503020204020204" charset="-122"/>
              </a:rPr>
              <a:t>报价与投标</a:t>
            </a:r>
            <a:endParaRPr lang="zh-CN" altLang="en-US">
              <a:latin typeface="微软雅黑" panose="020B0503020204020204" charset="-122"/>
              <a:ea typeface="微软雅黑" panose="020B0503020204020204" charset="-122"/>
            </a:endParaRPr>
          </a:p>
        </p:txBody>
      </p:sp>
      <p:sp>
        <p:nvSpPr>
          <p:cNvPr id="9" name="矩形 8"/>
          <p:cNvSpPr/>
          <p:nvPr/>
        </p:nvSpPr>
        <p:spPr bwMode="auto">
          <a:xfrm>
            <a:off x="8427746" y="2857341"/>
            <a:ext cx="1846262" cy="69091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a:latin typeface="微软雅黑" panose="020B0503020204020204" charset="-122"/>
                <a:ea typeface="微软雅黑" panose="020B0503020204020204" charset="-122"/>
              </a:rPr>
              <a:t>合同开票与合同收付款管理</a:t>
            </a:r>
            <a:endParaRPr lang="zh-CN" altLang="en-US">
              <a:latin typeface="微软雅黑" panose="020B0503020204020204" charset="-122"/>
              <a:ea typeface="微软雅黑" panose="020B0503020204020204" charset="-122"/>
            </a:endParaRPr>
          </a:p>
        </p:txBody>
      </p:sp>
      <p:sp>
        <p:nvSpPr>
          <p:cNvPr id="10" name="矩形 9"/>
          <p:cNvSpPr/>
          <p:nvPr/>
        </p:nvSpPr>
        <p:spPr bwMode="auto">
          <a:xfrm>
            <a:off x="1711034" y="4011928"/>
            <a:ext cx="1846261" cy="69091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a:latin typeface="微软雅黑" panose="020B0503020204020204" charset="-122"/>
                <a:ea typeface="微软雅黑" panose="020B0503020204020204" charset="-122"/>
              </a:rPr>
              <a:t>合同与项目采购</a:t>
            </a:r>
            <a:endParaRPr lang="zh-CN" altLang="en-US">
              <a:latin typeface="微软雅黑" panose="020B0503020204020204" charset="-122"/>
              <a:ea typeface="微软雅黑" panose="020B0503020204020204" charset="-122"/>
            </a:endParaRPr>
          </a:p>
        </p:txBody>
      </p:sp>
      <p:sp>
        <p:nvSpPr>
          <p:cNvPr id="11" name="矩形 10"/>
          <p:cNvSpPr/>
          <p:nvPr/>
        </p:nvSpPr>
        <p:spPr bwMode="auto">
          <a:xfrm>
            <a:off x="5195596" y="4014554"/>
            <a:ext cx="1846262" cy="69091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a:latin typeface="微软雅黑" panose="020B0503020204020204" charset="-122"/>
                <a:ea typeface="微软雅黑" panose="020B0503020204020204" charset="-122"/>
              </a:rPr>
              <a:t>生产管理</a:t>
            </a:r>
            <a:endParaRPr lang="zh-CN" altLang="en-US">
              <a:latin typeface="微软雅黑" panose="020B0503020204020204" charset="-122"/>
              <a:ea typeface="微软雅黑" panose="020B0503020204020204" charset="-122"/>
            </a:endParaRPr>
          </a:p>
        </p:txBody>
      </p:sp>
      <p:sp>
        <p:nvSpPr>
          <p:cNvPr id="12" name="矩形 11"/>
          <p:cNvSpPr/>
          <p:nvPr/>
        </p:nvSpPr>
        <p:spPr bwMode="auto">
          <a:xfrm>
            <a:off x="8427746" y="4011928"/>
            <a:ext cx="1846262" cy="69091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a:latin typeface="微软雅黑" panose="020B0503020204020204" charset="-122"/>
                <a:ea typeface="微软雅黑" panose="020B0503020204020204" charset="-122"/>
              </a:rPr>
              <a:t>项目管理</a:t>
            </a:r>
            <a:endParaRPr lang="zh-CN" altLang="en-US">
              <a:latin typeface="微软雅黑" panose="020B0503020204020204" charset="-122"/>
              <a:ea typeface="微软雅黑" panose="020B0503020204020204" charset="-122"/>
            </a:endParaRPr>
          </a:p>
        </p:txBody>
      </p:sp>
      <p:sp>
        <p:nvSpPr>
          <p:cNvPr id="13" name="矩形 12"/>
          <p:cNvSpPr/>
          <p:nvPr/>
        </p:nvSpPr>
        <p:spPr bwMode="auto">
          <a:xfrm>
            <a:off x="8427746" y="5371424"/>
            <a:ext cx="1846262" cy="68959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a:latin typeface="微软雅黑" panose="020B0503020204020204" charset="-122"/>
                <a:ea typeface="微软雅黑" panose="020B0503020204020204" charset="-122"/>
              </a:rPr>
              <a:t>费用控制与报销</a:t>
            </a:r>
            <a:endParaRPr lang="zh-CN" altLang="en-US">
              <a:latin typeface="微软雅黑" panose="020B0503020204020204" charset="-122"/>
              <a:ea typeface="微软雅黑" panose="020B0503020204020204" charset="-122"/>
            </a:endParaRPr>
          </a:p>
        </p:txBody>
      </p:sp>
      <p:sp>
        <p:nvSpPr>
          <p:cNvPr id="14" name="矩形 13"/>
          <p:cNvSpPr/>
          <p:nvPr/>
        </p:nvSpPr>
        <p:spPr bwMode="auto">
          <a:xfrm>
            <a:off x="5195596" y="5371424"/>
            <a:ext cx="1846262" cy="68959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a:solidFill>
                  <a:schemeClr val="tx1"/>
                </a:solidFill>
                <a:latin typeface="微软雅黑" panose="020B0503020204020204" charset="-122"/>
                <a:ea typeface="微软雅黑" panose="020B0503020204020204" charset="-122"/>
              </a:rPr>
              <a:t>售后管理</a:t>
            </a:r>
            <a:endParaRPr lang="zh-CN" altLang="en-US">
              <a:solidFill>
                <a:schemeClr val="tx1"/>
              </a:solidFill>
              <a:latin typeface="微软雅黑" panose="020B0503020204020204" charset="-122"/>
              <a:ea typeface="微软雅黑" panose="020B0503020204020204" charset="-122"/>
            </a:endParaRPr>
          </a:p>
        </p:txBody>
      </p:sp>
      <p:cxnSp>
        <p:nvCxnSpPr>
          <p:cNvPr id="15" name="连接符: 肘形 14"/>
          <p:cNvCxnSpPr>
            <a:stCxn id="7" idx="1"/>
            <a:endCxn id="8" idx="0"/>
          </p:cNvCxnSpPr>
          <p:nvPr/>
        </p:nvCxnSpPr>
        <p:spPr bwMode="auto">
          <a:xfrm rot="10800000" flipV="1">
            <a:off x="2633372" y="2226851"/>
            <a:ext cx="2562225" cy="630491"/>
          </a:xfrm>
          <a:prstGeom prst="bentConnector2">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a:stCxn id="8" idx="3"/>
            <a:endCxn id="6" idx="1"/>
          </p:cNvCxnSpPr>
          <p:nvPr/>
        </p:nvCxnSpPr>
        <p:spPr bwMode="auto">
          <a:xfrm>
            <a:off x="3557297" y="3202797"/>
            <a:ext cx="1638300" cy="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stCxn id="6" idx="3"/>
            <a:endCxn id="9" idx="1"/>
          </p:cNvCxnSpPr>
          <p:nvPr/>
        </p:nvCxnSpPr>
        <p:spPr bwMode="auto">
          <a:xfrm flipV="1">
            <a:off x="7041859" y="3202797"/>
            <a:ext cx="1385887" cy="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a:endCxn id="11" idx="0"/>
          </p:cNvCxnSpPr>
          <p:nvPr/>
        </p:nvCxnSpPr>
        <p:spPr bwMode="auto">
          <a:xfrm>
            <a:off x="6117935" y="3562703"/>
            <a:ext cx="0" cy="451851"/>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a:stCxn id="11" idx="1"/>
            <a:endCxn id="10" idx="3"/>
          </p:cNvCxnSpPr>
          <p:nvPr/>
        </p:nvCxnSpPr>
        <p:spPr bwMode="auto">
          <a:xfrm flipH="1" flipV="1">
            <a:off x="3557297" y="4357385"/>
            <a:ext cx="1638300" cy="2627"/>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a:stCxn id="12" idx="2"/>
            <a:endCxn id="13" idx="0"/>
          </p:cNvCxnSpPr>
          <p:nvPr/>
        </p:nvCxnSpPr>
        <p:spPr bwMode="auto">
          <a:xfrm>
            <a:off x="9351671" y="4702841"/>
            <a:ext cx="0" cy="668583"/>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连接符: 肘形 20"/>
          <p:cNvCxnSpPr>
            <a:stCxn id="12" idx="2"/>
            <a:endCxn id="14" idx="0"/>
          </p:cNvCxnSpPr>
          <p:nvPr/>
        </p:nvCxnSpPr>
        <p:spPr bwMode="auto">
          <a:xfrm rot="5400000">
            <a:off x="7400511" y="3420263"/>
            <a:ext cx="668583" cy="3233736"/>
          </a:xfrm>
          <a:prstGeom prst="bentConnector3">
            <a:avLst>
              <a:gd name="adj1" fmla="val 50000"/>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连接符: 肘形 21"/>
          <p:cNvCxnSpPr>
            <a:stCxn id="6" idx="2"/>
            <a:endCxn id="12" idx="0"/>
          </p:cNvCxnSpPr>
          <p:nvPr/>
        </p:nvCxnSpPr>
        <p:spPr bwMode="auto">
          <a:xfrm rot="16200000" flipH="1">
            <a:off x="7502967" y="2163223"/>
            <a:ext cx="463673" cy="3233736"/>
          </a:xfrm>
          <a:prstGeom prst="bentConnector3">
            <a:avLst>
              <a:gd name="adj1" fmla="val 50000"/>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3" name="矩形 22"/>
          <p:cNvSpPr/>
          <p:nvPr/>
        </p:nvSpPr>
        <p:spPr bwMode="auto">
          <a:xfrm>
            <a:off x="1711034" y="5371424"/>
            <a:ext cx="1846261" cy="68959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a:solidFill>
                  <a:schemeClr val="tx1"/>
                </a:solidFill>
                <a:latin typeface="微软雅黑" panose="020B0503020204020204" charset="-122"/>
                <a:ea typeface="微软雅黑" panose="020B0503020204020204" charset="-122"/>
              </a:rPr>
              <a:t>付款管理</a:t>
            </a:r>
            <a:endParaRPr lang="zh-CN" altLang="en-US">
              <a:solidFill>
                <a:schemeClr val="tx1"/>
              </a:solidFill>
              <a:latin typeface="微软雅黑" panose="020B0503020204020204" charset="-122"/>
              <a:ea typeface="微软雅黑" panose="020B0503020204020204" charset="-122"/>
            </a:endParaRPr>
          </a:p>
        </p:txBody>
      </p:sp>
      <p:cxnSp>
        <p:nvCxnSpPr>
          <p:cNvPr id="24" name="直接箭头连接符 23"/>
          <p:cNvCxnSpPr>
            <a:stCxn id="10" idx="2"/>
            <a:endCxn id="23" idx="0"/>
          </p:cNvCxnSpPr>
          <p:nvPr/>
        </p:nvCxnSpPr>
        <p:spPr bwMode="auto">
          <a:xfrm flipH="1">
            <a:off x="2633372" y="4702841"/>
            <a:ext cx="0" cy="668583"/>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5" name="矩形 24"/>
          <p:cNvSpPr/>
          <p:nvPr/>
        </p:nvSpPr>
        <p:spPr bwMode="auto">
          <a:xfrm>
            <a:off x="6648159" y="1878767"/>
            <a:ext cx="393700" cy="189650"/>
          </a:xfrm>
          <a:prstGeom prst="rect">
            <a:avLst/>
          </a:prstGeom>
          <a:solidFill>
            <a:srgbClr val="002060"/>
          </a:solidFill>
          <a:ln w="12700" cap="flat" cmpd="sng" algn="ctr">
            <a:noFill/>
            <a:prstDash val="solid"/>
            <a:miter lim="800000"/>
          </a:ln>
          <a:effectLst/>
        </p:spPr>
        <p:txBody>
          <a:bodyPr anchor="ctr"/>
          <a:lstStyle/>
          <a:p>
            <a:pPr algn="ctr" eaLnBrk="1" fontAlgn="auto" hangingPunct="1">
              <a:spcBef>
                <a:spcPts val="0"/>
              </a:spcBef>
              <a:spcAft>
                <a:spcPts val="0"/>
              </a:spcAft>
              <a:defRPr/>
            </a:pPr>
            <a:r>
              <a:rPr lang="en-US" altLang="zh-CN" sz="700" kern="0">
                <a:solidFill>
                  <a:prstClr val="white"/>
                </a:solidFill>
                <a:latin typeface="微软雅黑" panose="020B0503020204020204" charset="-122"/>
                <a:ea typeface="微软雅黑" panose="020B0503020204020204" charset="-122"/>
              </a:rPr>
              <a:t>CRM</a:t>
            </a:r>
            <a:endParaRPr lang="en-US" altLang="zh-CN" sz="700" kern="0" dirty="0">
              <a:solidFill>
                <a:prstClr val="white"/>
              </a:solidFill>
              <a:latin typeface="微软雅黑" panose="020B0503020204020204" charset="-122"/>
              <a:ea typeface="微软雅黑" panose="020B0503020204020204" charset="-122"/>
            </a:endParaRPr>
          </a:p>
        </p:txBody>
      </p:sp>
      <p:sp>
        <p:nvSpPr>
          <p:cNvPr id="26" name="矩形 25"/>
          <p:cNvSpPr/>
          <p:nvPr/>
        </p:nvSpPr>
        <p:spPr bwMode="auto">
          <a:xfrm>
            <a:off x="6583071" y="4018496"/>
            <a:ext cx="457199" cy="195715"/>
          </a:xfrm>
          <a:prstGeom prst="rect">
            <a:avLst/>
          </a:prstGeom>
          <a:solidFill>
            <a:srgbClr val="002060"/>
          </a:solidFill>
          <a:ln w="12700" cap="flat" cmpd="sng" algn="ctr">
            <a:noFill/>
            <a:prstDash val="solid"/>
            <a:miter lim="800000"/>
          </a:ln>
          <a:effectLst/>
        </p:spPr>
        <p:txBody>
          <a:bodyPr anchor="ctr"/>
          <a:lstStyle/>
          <a:p>
            <a:pPr algn="ctr" eaLnBrk="1" fontAlgn="auto" hangingPunct="1">
              <a:spcBef>
                <a:spcPts val="0"/>
              </a:spcBef>
              <a:spcAft>
                <a:spcPts val="0"/>
              </a:spcAft>
              <a:defRPr/>
            </a:pPr>
            <a:r>
              <a:rPr lang="en-US" altLang="zh-CN" sz="700" kern="0">
                <a:solidFill>
                  <a:prstClr val="white"/>
                </a:solidFill>
                <a:latin typeface="微软雅黑" panose="020B0503020204020204" charset="-122"/>
                <a:ea typeface="微软雅黑" panose="020B0503020204020204" charset="-122"/>
              </a:rPr>
              <a:t>ERP</a:t>
            </a:r>
            <a:endParaRPr lang="en-US" altLang="zh-CN" sz="700" kern="0" dirty="0">
              <a:solidFill>
                <a:prstClr val="white"/>
              </a:solidFill>
              <a:latin typeface="微软雅黑" panose="020B0503020204020204" charset="-122"/>
              <a:ea typeface="微软雅黑" panose="020B0503020204020204" charset="-122"/>
            </a:endParaRPr>
          </a:p>
        </p:txBody>
      </p:sp>
      <p:sp>
        <p:nvSpPr>
          <p:cNvPr id="27" name="矩形 49"/>
          <p:cNvSpPr>
            <a:spLocks noChangeArrowheads="1"/>
          </p:cNvSpPr>
          <p:nvPr/>
        </p:nvSpPr>
        <p:spPr bwMode="auto">
          <a:xfrm>
            <a:off x="6648159" y="5359601"/>
            <a:ext cx="393700" cy="237483"/>
          </a:xfrm>
          <a:prstGeom prst="rect">
            <a:avLst/>
          </a:prstGeom>
          <a:solidFill>
            <a:srgbClr val="002060"/>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700">
                <a:solidFill>
                  <a:srgbClr val="FFFFFF"/>
                </a:solidFill>
                <a:latin typeface="微软雅黑" panose="020B0503020204020204" charset="-122"/>
                <a:ea typeface="微软雅黑" panose="020B0503020204020204" charset="-122"/>
              </a:rPr>
              <a:t>运维管理</a:t>
            </a:r>
            <a:endParaRPr lang="en-US" altLang="zh-CN" sz="700">
              <a:solidFill>
                <a:srgbClr val="FFFFFF"/>
              </a:solidFill>
              <a:latin typeface="微软雅黑" panose="020B0503020204020204" charset="-122"/>
              <a:ea typeface="微软雅黑" panose="020B0503020204020204" charset="-122"/>
            </a:endParaRPr>
          </a:p>
        </p:txBody>
      </p:sp>
      <p:sp>
        <p:nvSpPr>
          <p:cNvPr id="28" name="矩形 27"/>
          <p:cNvSpPr/>
          <p:nvPr/>
        </p:nvSpPr>
        <p:spPr bwMode="auto">
          <a:xfrm>
            <a:off x="7677651" y="2948228"/>
            <a:ext cx="276225" cy="462359"/>
          </a:xfrm>
          <a:prstGeom prst="rect">
            <a:avLst/>
          </a:prstGeom>
          <a:solidFill>
            <a:srgbClr val="63A3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200">
                <a:solidFill>
                  <a:srgbClr val="FFFFFF"/>
                </a:solidFill>
                <a:latin typeface="微软雅黑" panose="020B0503020204020204" charset="-122"/>
                <a:ea typeface="微软雅黑" panose="020B0503020204020204" charset="-122"/>
              </a:rPr>
              <a:t>断开</a:t>
            </a:r>
            <a:endParaRPr lang="zh-CN" altLang="en-US" sz="1200">
              <a:solidFill>
                <a:srgbClr val="FFFFFF"/>
              </a:solidFill>
              <a:latin typeface="微软雅黑" panose="020B0503020204020204" charset="-122"/>
              <a:ea typeface="微软雅黑" panose="020B0503020204020204" charset="-122"/>
            </a:endParaRPr>
          </a:p>
        </p:txBody>
      </p:sp>
      <p:sp>
        <p:nvSpPr>
          <p:cNvPr id="29" name="矩形 28"/>
          <p:cNvSpPr/>
          <p:nvPr/>
        </p:nvSpPr>
        <p:spPr bwMode="auto">
          <a:xfrm>
            <a:off x="4201029" y="2941660"/>
            <a:ext cx="274636" cy="468927"/>
          </a:xfrm>
          <a:prstGeom prst="rect">
            <a:avLst/>
          </a:prstGeom>
          <a:solidFill>
            <a:srgbClr val="63A3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200">
                <a:solidFill>
                  <a:srgbClr val="FFFFFF"/>
                </a:solidFill>
                <a:latin typeface="微软雅黑" panose="020B0503020204020204" charset="-122"/>
                <a:ea typeface="微软雅黑" panose="020B0503020204020204" charset="-122"/>
              </a:rPr>
              <a:t>断开</a:t>
            </a:r>
            <a:endParaRPr lang="zh-CN" altLang="en-US" sz="1200">
              <a:solidFill>
                <a:srgbClr val="FFFFFF"/>
              </a:solidFill>
              <a:latin typeface="微软雅黑" panose="020B0503020204020204" charset="-122"/>
              <a:ea typeface="微软雅黑" panose="020B0503020204020204" charset="-122"/>
            </a:endParaRPr>
          </a:p>
        </p:txBody>
      </p:sp>
      <p:sp>
        <p:nvSpPr>
          <p:cNvPr id="30" name="矩形 29"/>
          <p:cNvSpPr/>
          <p:nvPr/>
        </p:nvSpPr>
        <p:spPr bwMode="auto">
          <a:xfrm>
            <a:off x="2507959" y="2274846"/>
            <a:ext cx="274637" cy="432147"/>
          </a:xfrm>
          <a:prstGeom prst="rect">
            <a:avLst/>
          </a:prstGeom>
          <a:solidFill>
            <a:srgbClr val="63A3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200">
                <a:solidFill>
                  <a:srgbClr val="FFFFFF"/>
                </a:solidFill>
                <a:latin typeface="微软雅黑" panose="020B0503020204020204" charset="-122"/>
                <a:ea typeface="微软雅黑" panose="020B0503020204020204" charset="-122"/>
              </a:rPr>
              <a:t>断开</a:t>
            </a:r>
            <a:endParaRPr lang="zh-CN" altLang="en-US" sz="1200">
              <a:solidFill>
                <a:srgbClr val="FFFFFF"/>
              </a:solidFill>
              <a:latin typeface="微软雅黑" panose="020B0503020204020204" charset="-122"/>
              <a:ea typeface="微软雅黑" panose="020B0503020204020204" charset="-122"/>
            </a:endParaRPr>
          </a:p>
        </p:txBody>
      </p:sp>
      <p:sp>
        <p:nvSpPr>
          <p:cNvPr id="31" name="矩形 30"/>
          <p:cNvSpPr/>
          <p:nvPr/>
        </p:nvSpPr>
        <p:spPr bwMode="auto">
          <a:xfrm>
            <a:off x="4199439" y="4072813"/>
            <a:ext cx="274636" cy="468926"/>
          </a:xfrm>
          <a:prstGeom prst="rect">
            <a:avLst/>
          </a:prstGeom>
          <a:solidFill>
            <a:srgbClr val="63A3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200">
                <a:solidFill>
                  <a:srgbClr val="FFFFFF"/>
                </a:solidFill>
                <a:latin typeface="微软雅黑" panose="020B0503020204020204" charset="-122"/>
                <a:ea typeface="微软雅黑" panose="020B0503020204020204" charset="-122"/>
              </a:rPr>
              <a:t>断开</a:t>
            </a:r>
            <a:endParaRPr lang="zh-CN" altLang="en-US" sz="1200">
              <a:solidFill>
                <a:srgbClr val="FFFFFF"/>
              </a:solidFill>
              <a:latin typeface="微软雅黑" panose="020B0503020204020204" charset="-122"/>
              <a:ea typeface="微软雅黑" panose="020B0503020204020204" charset="-122"/>
            </a:endParaRPr>
          </a:p>
        </p:txBody>
      </p:sp>
      <p:sp>
        <p:nvSpPr>
          <p:cNvPr id="32" name="矩形 31"/>
          <p:cNvSpPr/>
          <p:nvPr/>
        </p:nvSpPr>
        <p:spPr bwMode="auto">
          <a:xfrm>
            <a:off x="2506371" y="4846565"/>
            <a:ext cx="276225" cy="402151"/>
          </a:xfrm>
          <a:prstGeom prst="rect">
            <a:avLst/>
          </a:prstGeom>
          <a:solidFill>
            <a:srgbClr val="63A3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200">
                <a:solidFill>
                  <a:srgbClr val="FFFFFF"/>
                </a:solidFill>
                <a:latin typeface="微软雅黑" panose="020B0503020204020204" charset="-122"/>
                <a:ea typeface="微软雅黑" panose="020B0503020204020204" charset="-122"/>
              </a:rPr>
              <a:t>断开</a:t>
            </a:r>
            <a:endParaRPr lang="zh-CN" altLang="en-US" sz="1200">
              <a:solidFill>
                <a:srgbClr val="FFFFFF"/>
              </a:solidFill>
              <a:latin typeface="微软雅黑" panose="020B0503020204020204" charset="-122"/>
              <a:ea typeface="微软雅黑" panose="020B0503020204020204" charset="-122"/>
            </a:endParaRPr>
          </a:p>
        </p:txBody>
      </p:sp>
      <p:sp>
        <p:nvSpPr>
          <p:cNvPr id="33" name="矩形 32"/>
          <p:cNvSpPr/>
          <p:nvPr/>
        </p:nvSpPr>
        <p:spPr bwMode="auto">
          <a:xfrm>
            <a:off x="7677651" y="3541686"/>
            <a:ext cx="276225" cy="451846"/>
          </a:xfrm>
          <a:prstGeom prst="rect">
            <a:avLst/>
          </a:prstGeom>
          <a:solidFill>
            <a:srgbClr val="63A3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200">
                <a:solidFill>
                  <a:srgbClr val="FFFFFF"/>
                </a:solidFill>
                <a:latin typeface="微软雅黑" panose="020B0503020204020204" charset="-122"/>
                <a:ea typeface="微软雅黑" panose="020B0503020204020204" charset="-122"/>
              </a:rPr>
              <a:t>断开</a:t>
            </a:r>
            <a:endParaRPr lang="zh-CN" altLang="en-US" sz="1200">
              <a:solidFill>
                <a:srgbClr val="FFFFFF"/>
              </a:solidFill>
              <a:latin typeface="微软雅黑" panose="020B0503020204020204" charset="-122"/>
              <a:ea typeface="微软雅黑" panose="020B0503020204020204" charset="-122"/>
            </a:endParaRPr>
          </a:p>
        </p:txBody>
      </p:sp>
      <p:sp>
        <p:nvSpPr>
          <p:cNvPr id="34" name="矩形 33"/>
          <p:cNvSpPr/>
          <p:nvPr/>
        </p:nvSpPr>
        <p:spPr bwMode="auto">
          <a:xfrm>
            <a:off x="9230534" y="4944903"/>
            <a:ext cx="274636" cy="402151"/>
          </a:xfrm>
          <a:prstGeom prst="rect">
            <a:avLst/>
          </a:prstGeom>
          <a:solidFill>
            <a:srgbClr val="63A3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200">
                <a:solidFill>
                  <a:srgbClr val="FFFFFF"/>
                </a:solidFill>
                <a:latin typeface="微软雅黑" panose="020B0503020204020204" charset="-122"/>
                <a:ea typeface="微软雅黑" panose="020B0503020204020204" charset="-122"/>
              </a:rPr>
              <a:t>断开</a:t>
            </a:r>
            <a:endParaRPr lang="zh-CN" altLang="en-US" sz="1200">
              <a:solidFill>
                <a:srgbClr val="FFFFFF"/>
              </a:solidFill>
              <a:latin typeface="微软雅黑" panose="020B0503020204020204" charset="-122"/>
              <a:ea typeface="微软雅黑" panose="020B0503020204020204" charset="-122"/>
            </a:endParaRPr>
          </a:p>
        </p:txBody>
      </p:sp>
      <p:sp>
        <p:nvSpPr>
          <p:cNvPr id="35" name="矩形 34"/>
          <p:cNvSpPr/>
          <p:nvPr/>
        </p:nvSpPr>
        <p:spPr bwMode="auto">
          <a:xfrm>
            <a:off x="7670509" y="4846565"/>
            <a:ext cx="274636" cy="402151"/>
          </a:xfrm>
          <a:prstGeom prst="rect">
            <a:avLst/>
          </a:prstGeom>
          <a:solidFill>
            <a:srgbClr val="63A3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200">
                <a:solidFill>
                  <a:srgbClr val="FFFFFF"/>
                </a:solidFill>
                <a:latin typeface="微软雅黑" panose="020B0503020204020204" charset="-122"/>
                <a:ea typeface="微软雅黑" panose="020B0503020204020204" charset="-122"/>
              </a:rPr>
              <a:t>断开</a:t>
            </a:r>
            <a:endParaRPr lang="zh-CN" altLang="en-US" sz="1200">
              <a:solidFill>
                <a:srgbClr val="FFFFFF"/>
              </a:solidFill>
              <a:latin typeface="微软雅黑" panose="020B0503020204020204" charset="-122"/>
              <a:ea typeface="微软雅黑" panose="020B0503020204020204" charset="-122"/>
            </a:endParaRPr>
          </a:p>
        </p:txBody>
      </p:sp>
      <p:sp>
        <p:nvSpPr>
          <p:cNvPr id="37" name="矩形 38"/>
          <p:cNvSpPr>
            <a:spLocks noChangeArrowheads="1"/>
          </p:cNvSpPr>
          <p:nvPr/>
        </p:nvSpPr>
        <p:spPr bwMode="auto">
          <a:xfrm>
            <a:off x="3157247" y="2863909"/>
            <a:ext cx="393700" cy="224348"/>
          </a:xfrm>
          <a:prstGeom prst="rect">
            <a:avLst/>
          </a:prstGeom>
          <a:solidFill>
            <a:srgbClr val="002060"/>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700">
                <a:solidFill>
                  <a:srgbClr val="FFFFFF"/>
                </a:solidFill>
                <a:latin typeface="微软雅黑" panose="020B0503020204020204" charset="-122"/>
                <a:ea typeface="微软雅黑" panose="020B0503020204020204" charset="-122"/>
              </a:rPr>
              <a:t>报价</a:t>
            </a:r>
            <a:endParaRPr lang="en-US" altLang="zh-CN" sz="700">
              <a:solidFill>
                <a:srgbClr val="FFFFFF"/>
              </a:solidFill>
              <a:latin typeface="微软雅黑" panose="020B0503020204020204" charset="-122"/>
              <a:ea typeface="微软雅黑" panose="020B0503020204020204" charset="-122"/>
            </a:endParaRPr>
          </a:p>
        </p:txBody>
      </p:sp>
      <p:sp>
        <p:nvSpPr>
          <p:cNvPr id="38" name="矩形 40"/>
          <p:cNvSpPr>
            <a:spLocks noChangeArrowheads="1"/>
          </p:cNvSpPr>
          <p:nvPr/>
        </p:nvSpPr>
        <p:spPr bwMode="auto">
          <a:xfrm>
            <a:off x="6635459" y="2842892"/>
            <a:ext cx="395287" cy="245365"/>
          </a:xfrm>
          <a:prstGeom prst="rect">
            <a:avLst/>
          </a:prstGeom>
          <a:solidFill>
            <a:srgbClr val="002060"/>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700">
                <a:solidFill>
                  <a:srgbClr val="FFFFFF"/>
                </a:solidFill>
                <a:latin typeface="微软雅黑" panose="020B0503020204020204" charset="-122"/>
                <a:ea typeface="微软雅黑" panose="020B0503020204020204" charset="-122"/>
              </a:rPr>
              <a:t>合同费用</a:t>
            </a:r>
            <a:endParaRPr lang="en-US" altLang="zh-CN" sz="700">
              <a:solidFill>
                <a:srgbClr val="FFFFFF"/>
              </a:solidFill>
              <a:latin typeface="微软雅黑" panose="020B0503020204020204" charset="-122"/>
              <a:ea typeface="微软雅黑" panose="020B0503020204020204" charset="-122"/>
            </a:endParaRPr>
          </a:p>
        </p:txBody>
      </p:sp>
      <p:sp>
        <p:nvSpPr>
          <p:cNvPr id="39" name="矩形 41"/>
          <p:cNvSpPr>
            <a:spLocks noChangeArrowheads="1"/>
          </p:cNvSpPr>
          <p:nvPr/>
        </p:nvSpPr>
        <p:spPr bwMode="auto">
          <a:xfrm>
            <a:off x="9880309" y="2862596"/>
            <a:ext cx="393700" cy="225661"/>
          </a:xfrm>
          <a:prstGeom prst="rect">
            <a:avLst/>
          </a:prstGeom>
          <a:solidFill>
            <a:srgbClr val="002060"/>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700">
                <a:solidFill>
                  <a:srgbClr val="FFFFFF"/>
                </a:solidFill>
                <a:latin typeface="微软雅黑" panose="020B0503020204020204" charset="-122"/>
                <a:ea typeface="微软雅黑" panose="020B0503020204020204" charset="-122"/>
              </a:rPr>
              <a:t>发票查询</a:t>
            </a:r>
            <a:endParaRPr lang="en-US" altLang="zh-CN" sz="700">
              <a:solidFill>
                <a:srgbClr val="FFFFFF"/>
              </a:solidFill>
              <a:latin typeface="微软雅黑" panose="020B0503020204020204" charset="-122"/>
              <a:ea typeface="微软雅黑" panose="020B0503020204020204" charset="-122"/>
            </a:endParaRPr>
          </a:p>
        </p:txBody>
      </p:sp>
      <p:sp>
        <p:nvSpPr>
          <p:cNvPr id="40" name="矩形 44"/>
          <p:cNvSpPr>
            <a:spLocks noChangeArrowheads="1"/>
          </p:cNvSpPr>
          <p:nvPr/>
        </p:nvSpPr>
        <p:spPr bwMode="auto">
          <a:xfrm>
            <a:off x="9880309" y="5371424"/>
            <a:ext cx="393700" cy="225661"/>
          </a:xfrm>
          <a:prstGeom prst="rect">
            <a:avLst/>
          </a:prstGeom>
          <a:solidFill>
            <a:srgbClr val="002060"/>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700">
                <a:solidFill>
                  <a:srgbClr val="FFFFFF"/>
                </a:solidFill>
                <a:latin typeface="微软雅黑" panose="020B0503020204020204" charset="-122"/>
                <a:ea typeface="微软雅黑" panose="020B0503020204020204" charset="-122"/>
              </a:rPr>
              <a:t>费用报销</a:t>
            </a:r>
            <a:endParaRPr lang="en-US" altLang="zh-CN" sz="700">
              <a:solidFill>
                <a:srgbClr val="FFFFFF"/>
              </a:solidFill>
              <a:latin typeface="微软雅黑" panose="020B0503020204020204" charset="-122"/>
              <a:ea typeface="微软雅黑" panose="020B0503020204020204" charset="-122"/>
            </a:endParaRPr>
          </a:p>
        </p:txBody>
      </p:sp>
      <p:sp>
        <p:nvSpPr>
          <p:cNvPr id="41" name="矩形 40"/>
          <p:cNvSpPr/>
          <p:nvPr/>
        </p:nvSpPr>
        <p:spPr bwMode="auto">
          <a:xfrm>
            <a:off x="3093746" y="4019809"/>
            <a:ext cx="457199" cy="197028"/>
          </a:xfrm>
          <a:prstGeom prst="rect">
            <a:avLst/>
          </a:prstGeom>
          <a:solidFill>
            <a:srgbClr val="002060"/>
          </a:solidFill>
          <a:ln w="12700" cap="flat" cmpd="sng" algn="ctr">
            <a:noFill/>
            <a:prstDash val="solid"/>
            <a:miter lim="800000"/>
          </a:ln>
          <a:effectLst/>
        </p:spPr>
        <p:txBody>
          <a:bodyPr anchor="ctr"/>
          <a:lstStyle/>
          <a:p>
            <a:pPr algn="ctr" eaLnBrk="1" fontAlgn="auto" hangingPunct="1">
              <a:spcBef>
                <a:spcPts val="0"/>
              </a:spcBef>
              <a:spcAft>
                <a:spcPts val="0"/>
              </a:spcAft>
              <a:defRPr/>
            </a:pPr>
            <a:r>
              <a:rPr lang="en-US" altLang="zh-CN" sz="700" kern="0">
                <a:solidFill>
                  <a:prstClr val="white"/>
                </a:solidFill>
                <a:latin typeface="微软雅黑" panose="020B0503020204020204" charset="-122"/>
                <a:ea typeface="微软雅黑" panose="020B0503020204020204" charset="-122"/>
              </a:rPr>
              <a:t>ERP</a:t>
            </a:r>
            <a:endParaRPr lang="en-US" altLang="zh-CN" sz="700" kern="0" dirty="0">
              <a:solidFill>
                <a:prstClr val="white"/>
              </a:solidFill>
              <a:latin typeface="微软雅黑" panose="020B0503020204020204" charset="-122"/>
              <a:ea typeface="微软雅黑" panose="020B0503020204020204" charset="-122"/>
            </a:endParaRPr>
          </a:p>
        </p:txBody>
      </p:sp>
      <p:sp>
        <p:nvSpPr>
          <p:cNvPr id="42" name="矩形 41"/>
          <p:cNvSpPr/>
          <p:nvPr/>
        </p:nvSpPr>
        <p:spPr bwMode="auto">
          <a:xfrm>
            <a:off x="3101684" y="5371424"/>
            <a:ext cx="457199" cy="221721"/>
          </a:xfrm>
          <a:prstGeom prst="rect">
            <a:avLst/>
          </a:prstGeom>
          <a:solidFill>
            <a:srgbClr val="002060"/>
          </a:solidFill>
          <a:ln w="12700" cap="flat" cmpd="sng" algn="ctr">
            <a:noFill/>
            <a:prstDash val="solid"/>
            <a:miter lim="800000"/>
          </a:ln>
          <a:effectLst/>
        </p:spPr>
        <p:txBody>
          <a:bodyPr anchor="ctr"/>
          <a:lstStyle/>
          <a:p>
            <a:pPr algn="ctr" eaLnBrk="1" fontAlgn="auto" hangingPunct="1">
              <a:spcBef>
                <a:spcPts val="0"/>
              </a:spcBef>
              <a:spcAft>
                <a:spcPts val="0"/>
              </a:spcAft>
              <a:defRPr/>
            </a:pPr>
            <a:r>
              <a:rPr lang="en-US" altLang="zh-CN" sz="700" kern="0">
                <a:solidFill>
                  <a:prstClr val="white"/>
                </a:solidFill>
                <a:latin typeface="微软雅黑" panose="020B0503020204020204" charset="-122"/>
                <a:ea typeface="微软雅黑" panose="020B0503020204020204" charset="-122"/>
              </a:rPr>
              <a:t>ERP</a:t>
            </a:r>
            <a:endParaRPr lang="en-US" altLang="zh-CN" sz="700" kern="0" dirty="0">
              <a:solidFill>
                <a:prstClr val="white"/>
              </a:solidFill>
              <a:latin typeface="微软雅黑" panose="020B0503020204020204" charset="-122"/>
              <a:ea typeface="微软雅黑" panose="020B0503020204020204" charset="-122"/>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UNIT_TABLE_BEAUTIFY" val="smartTable{4bc1208c-05a6-48f2-b34b-288deeca7132}"/>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UNIT_TABLE_BEAUTIFY" val="smartTable{4342fe47-f95c-41ec-aa9a-4e5034818feb}"/>
</p:tagLst>
</file>

<file path=ppt/tags/tag316.xml><?xml version="1.0" encoding="utf-8"?>
<p:tagLst xmlns:p="http://schemas.openxmlformats.org/presentationml/2006/main">
  <p:tag name="ISLIDE.ICON" val="#407046;"/>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ISLIDE.THEME" val="https://www.islide.cc;"/>
</p:tagLst>
</file>

<file path=ppt/tags/tag319.xml><?xml version="1.0" encoding="utf-8"?>
<p:tagLst xmlns:p="http://schemas.openxmlformats.org/presentationml/2006/main">
  <p:tag name="ISLIDE.THEME" val="https://www.islide.cc;"/>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ISLIDE.DIAGRAM" val="#195059;"/>
  <p:tag name="ISLIDE.ICON" val="#405384;"/>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SLIDE_ID" val="custom20202704_4"/>
  <p:tag name="KSO_WM_TEMPLATE_SUBCATEGORY" val="0"/>
  <p:tag name="KSO_WM_TEMPLATE_MASTER_TYPE" val="1"/>
  <p:tag name="KSO_WM_TEMPLATE_COLOR_TYPE" val="1"/>
  <p:tag name="KSO_WM_SLIDE_TYPE" val="contents"/>
  <p:tag name="KSO_WM_SLIDE_SUBTYPE" val="diag"/>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2704"/>
  <p:tag name="KSO_WM_SLIDE_LAYOUT" val="a_b_d_i_l"/>
  <p:tag name="KSO_WM_SLIDE_LAYOUT_CNT" val="1_1_1_1_1"/>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KSO_WM_BEAUTIFY_FLAG" val=""/>
</p:tagLst>
</file>

<file path=ppt/tags/tag478.xml><?xml version="1.0" encoding="utf-8"?>
<p:tagLst xmlns:p="http://schemas.openxmlformats.org/presentationml/2006/main">
  <p:tag name="KSO_WM_BEAUTIFY_FLAG" val=""/>
</p:tagLst>
</file>

<file path=ppt/tags/tag479.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KSO_WM_BEAUTIFY_FLAG" val=""/>
</p:tagLst>
</file>

<file path=ppt/tags/tag483.xml><?xml version="1.0" encoding="utf-8"?>
<p:tagLst xmlns:p="http://schemas.openxmlformats.org/presentationml/2006/main">
  <p:tag name="KSO_WM_BEAUTIFY_FLAG" val=""/>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BEAUTIFY_FLAG" val=""/>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BEAUTIFY_FLAG" val="#wm#"/>
  <p:tag name="KSO_WM_TEMPLATE_CATEGORY" val="custom"/>
  <p:tag name="KSO_WM_TEMPLATE_INDEX" val="20205081"/>
</p:tagLst>
</file>

<file path=ppt/tags/tag49.xml><?xml version="1.0" encoding="utf-8"?>
<p:tagLst xmlns:p="http://schemas.openxmlformats.org/presentationml/2006/main">
  <p:tag name="KSO_WM_BEAUTIFY_FLAG" val=""/>
</p:tagLst>
</file>

<file path=ppt/tags/tag490.xml><?xml version="1.0" encoding="utf-8"?>
<p:tagLst xmlns:p="http://schemas.openxmlformats.org/presentationml/2006/main">
  <p:tag name="KSO_WM_BEAUTIFY_FLAG" va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BEAUTIFY_FLAG" val=""/>
</p:tagLst>
</file>

<file path=ppt/tags/tag497.xml><?xml version="1.0" encoding="utf-8"?>
<p:tagLst xmlns:p="http://schemas.openxmlformats.org/presentationml/2006/main">
  <p:tag name="KSO_WM_BEAUTIFY_FLAG" val=""/>
</p:tagLst>
</file>

<file path=ppt/tags/tag498.xml><?xml version="1.0" encoding="utf-8"?>
<p:tagLst xmlns:p="http://schemas.openxmlformats.org/presentationml/2006/main">
  <p:tag name="KSO_WM_BEAUTIFY_FLAG" val=""/>
</p:tagLst>
</file>

<file path=ppt/tags/tag49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BEAUTIFY_FLAG" val=""/>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10.xml><?xml version="1.0" encoding="utf-8"?>
<p:tagLst xmlns:p="http://schemas.openxmlformats.org/presentationml/2006/main">
  <p:tag name="KSO_WM_BEAUTIFY_FLAG" val=""/>
</p:tagLst>
</file>

<file path=ppt/tags/tag511.xml><?xml version="1.0" encoding="utf-8"?>
<p:tagLst xmlns:p="http://schemas.openxmlformats.org/presentationml/2006/main">
  <p:tag name="KSO_WM_BEAUTIFY_FLAG" val=""/>
</p:tagLst>
</file>

<file path=ppt/tags/tag512.xml><?xml version="1.0" encoding="utf-8"?>
<p:tagLst xmlns:p="http://schemas.openxmlformats.org/presentationml/2006/main">
  <p:tag name="KSO_WM_BEAUTIFY_FLAG" val=""/>
</p:tagLst>
</file>

<file path=ppt/tags/tag513.xml><?xml version="1.0" encoding="utf-8"?>
<p:tagLst xmlns:p="http://schemas.openxmlformats.org/presentationml/2006/main">
  <p:tag name="KSO_WM_BEAUTIFY_FLAG" val=""/>
</p:tagLst>
</file>

<file path=ppt/tags/tag514.xml><?xml version="1.0" encoding="utf-8"?>
<p:tagLst xmlns:p="http://schemas.openxmlformats.org/presentationml/2006/main">
  <p:tag name="KSO_WM_BEAUTIFY_FLAG" val=""/>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BEAUTIFY_FLAG" val=""/>
</p:tagLst>
</file>

<file path=ppt/tags/tag517.xml><?xml version="1.0" encoding="utf-8"?>
<p:tagLst xmlns:p="http://schemas.openxmlformats.org/presentationml/2006/main">
  <p:tag name="KSO_WM_BEAUTIFY_FLAG" val=""/>
</p:tagLst>
</file>

<file path=ppt/tags/tag518.xml><?xml version="1.0" encoding="utf-8"?>
<p:tagLst xmlns:p="http://schemas.openxmlformats.org/presentationml/2006/main">
  <p:tag name="KSO_WM_BEAUTIFY_FLAG" val=""/>
</p:tagLst>
</file>

<file path=ppt/tags/tag519.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20.xml><?xml version="1.0" encoding="utf-8"?>
<p:tagLst xmlns:p="http://schemas.openxmlformats.org/presentationml/2006/main">
  <p:tag name="KSO_WM_BEAUTIFY_FLAG" val=""/>
</p:tagLst>
</file>

<file path=ppt/tags/tag521.xml><?xml version="1.0" encoding="utf-8"?>
<p:tagLst xmlns:p="http://schemas.openxmlformats.org/presentationml/2006/main">
  <p:tag name="KSO_WM_BEAUTIFY_FLAG" val=""/>
</p:tagLst>
</file>

<file path=ppt/tags/tag522.xml><?xml version="1.0" encoding="utf-8"?>
<p:tagLst xmlns:p="http://schemas.openxmlformats.org/presentationml/2006/main">
  <p:tag name="KSO_WM_BEAUTIFY_FLAG" val=""/>
</p:tagLst>
</file>

<file path=ppt/tags/tag523.xml><?xml version="1.0" encoding="utf-8"?>
<p:tagLst xmlns:p="http://schemas.openxmlformats.org/presentationml/2006/main">
  <p:tag name="KSO_WM_BEAUTIFY_FLAG" val=""/>
</p:tagLst>
</file>

<file path=ppt/tags/tag524.xml><?xml version="1.0" encoding="utf-8"?>
<p:tagLst xmlns:p="http://schemas.openxmlformats.org/presentationml/2006/main">
  <p:tag name="KSO_WM_BEAUTIFY_FLAG" val=""/>
</p:tagLst>
</file>

<file path=ppt/tags/tag525.xml><?xml version="1.0" encoding="utf-8"?>
<p:tagLst xmlns:p="http://schemas.openxmlformats.org/presentationml/2006/main">
  <p:tag name="KSO_WM_BEAUTIFY_FLAG" val=""/>
</p:tagLst>
</file>

<file path=ppt/tags/tag526.xml><?xml version="1.0" encoding="utf-8"?>
<p:tagLst xmlns:p="http://schemas.openxmlformats.org/presentationml/2006/main">
  <p:tag name="KSO_WM_BEAUTIFY_FLAG" val=""/>
</p:tagLst>
</file>

<file path=ppt/tags/tag527.xml><?xml version="1.0" encoding="utf-8"?>
<p:tagLst xmlns:p="http://schemas.openxmlformats.org/presentationml/2006/main">
  <p:tag name="KSO_WM_BEAUTIFY_FLAG" val=""/>
</p:tagLst>
</file>

<file path=ppt/tags/tag528.xml><?xml version="1.0" encoding="utf-8"?>
<p:tagLst xmlns:p="http://schemas.openxmlformats.org/presentationml/2006/main">
  <p:tag name="KSO_WM_BEAUTIFY_FLAG" val=""/>
</p:tagLst>
</file>

<file path=ppt/tags/tag529.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30.xml><?xml version="1.0" encoding="utf-8"?>
<p:tagLst xmlns:p="http://schemas.openxmlformats.org/presentationml/2006/main">
  <p:tag name="KSO_WM_BEAUTIFY_FLAG" val=""/>
</p:tagLst>
</file>

<file path=ppt/tags/tag531.xml><?xml version="1.0" encoding="utf-8"?>
<p:tagLst xmlns:p="http://schemas.openxmlformats.org/presentationml/2006/main">
  <p:tag name="KSO_WM_BEAUTIFY_FLAG" val=""/>
</p:tagLst>
</file>

<file path=ppt/tags/tag532.xml><?xml version="1.0" encoding="utf-8"?>
<p:tagLst xmlns:p="http://schemas.openxmlformats.org/presentationml/2006/main">
  <p:tag name="KSO_WM_BEAUTIFY_FLAG" val=""/>
</p:tagLst>
</file>

<file path=ppt/tags/tag533.xml><?xml version="1.0" encoding="utf-8"?>
<p:tagLst xmlns:p="http://schemas.openxmlformats.org/presentationml/2006/main">
  <p:tag name="KSO_WM_BEAUTIFY_FLAG" val=""/>
</p:tagLst>
</file>

<file path=ppt/tags/tag53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2_4*n_h_i*1_1_1"/>
  <p:tag name="KSO_WM_TEMPLATE_CATEGORY" val="diagram"/>
  <p:tag name="KSO_WM_TEMPLATE_INDEX" val="20230322"/>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1"/>
  <p:tag name="KSO_WM_DIAGRAM_MAX_ITEMCNT" val="6"/>
  <p:tag name="KSO_WM_DIAGRAM_MIN_ITEMCNT" val="2"/>
  <p:tag name="KSO_WM_DIAGRAM_VIRTUALLY_FRAME" val="{&quot;height&quot;:466.6186828613281,&quot;left&quot;:50.72499389648438,&quot;top&quot;:86.98883865141033,&quot;width&quot;:858.2000122070312}"/>
  <p:tag name="KSO_WM_DIAGRAM_COLOR_MATCH_VALUE" val="{&quot;shape&quot;:{&quot;fill&quot;:{&quot;gradient&quot;:[{&quot;brightness&quot;:0.800000011920929,&quot;colorType&quot;:1,&quot;foreColorIndex&quot;:5,&quot;pos&quot;:0.09000000357627869,&quot;transparency&quot;:0.8500000238418579},{&quot;brightness&quot;:0.699999988079071,&quot;colorType&quot;:1,&quot;foreColorIndex&quot;:5,&quot;pos&quot;:1,&quot;transparency&quot;:0.47999998927116394}],&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535.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322_4*n_h_h_i*1_2_5_2"/>
  <p:tag name="KSO_WM_TEMPLATE_CATEGORY" val="diagram"/>
  <p:tag name="KSO_WM_TEMPLATE_INDEX" val="2023032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5_2"/>
  <p:tag name="KSO_WM_DIAGRAM_MAX_ITEMCNT" val="6"/>
  <p:tag name="KSO_WM_DIAGRAM_MIN_ITEMCNT" val="2"/>
  <p:tag name="KSO_WM_DIAGRAM_VIRTUALLY_FRAME" val="{&quot;height&quot;:466.6186828613281,&quot;left&quot;:50.72499389648438,&quot;top&quot;:86.98883865141033,&quot;width&quot;:858.2000122070312}"/>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53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2_4*n_h_i*1_1_2"/>
  <p:tag name="KSO_WM_TEMPLATE_CATEGORY" val="diagram"/>
  <p:tag name="KSO_WM_TEMPLATE_INDEX" val="20230322"/>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2"/>
  <p:tag name="KSO_WM_DIAGRAM_MAX_ITEMCNT" val="6"/>
  <p:tag name="KSO_WM_DIAGRAM_MIN_ITEMCNT" val="2"/>
  <p:tag name="KSO_WM_DIAGRAM_VIRTUALLY_FRAME" val="{&quot;height&quot;:466.6186828613281,&quot;left&quot;:50.72499389648438,&quot;top&quot;:86.98883865141033,&quot;width&quot;:858.2000122070312}"/>
  <p:tag name="KSO_WM_DIAGRAM_COLOR_MATCH_VALUE" val="{&quot;shape&quot;:{&quot;fill&quot;:{&quot;solid&quot;:{&quot;brightness&quot;:0,&quot;colorType&quot;:1,&quot;foreColorIndex&quot;:1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6"/>
  <p:tag name="KSO_WM_UNIT_FILL_FORE_SCHEMECOLOR_INDEX_BRIGHTNESS" val="0"/>
</p:tagLst>
</file>

<file path=ppt/tags/tag53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2_4*n_h_a*1_1_1"/>
  <p:tag name="KSO_WM_TEMPLATE_CATEGORY" val="diagram"/>
  <p:tag name="KSO_WM_TEMPLATE_INDEX" val="20230322"/>
  <p:tag name="KSO_WM_UNIT_LAYERLEVEL" val="1_1_1"/>
  <p:tag name="KSO_WM_TAG_VERSION" val="3.0"/>
  <p:tag name="KSO_WM_DIAGRAM_VERSION" val="3"/>
  <p:tag name="KSO_WM_DIAGRAM_COLOR_TRICK" val="1"/>
  <p:tag name="KSO_WM_DIAGRAM_COLOR_TEXT_CAN_REMOVE" val="n"/>
  <p:tag name="KSO_WM_UNIT_ISCONTENTSTITLE" val="0"/>
  <p:tag name="KSO_WM_UNIT_ISNUMDGMTITLE" val="0"/>
  <p:tag name="KSO_WM_UNIT_NOCLEAR" val="0"/>
  <p:tag name="KSO_WM_UNIT_VALUE" val="76"/>
  <p:tag name="KSO_WM_DIAGRAM_GROUP_CODE" val="n1-1"/>
  <p:tag name="KSO_WM_UNIT_TYPE" val="n_h_a"/>
  <p:tag name="KSO_WM_UNIT_INDEX" val="1_1_1"/>
  <p:tag name="KSO_WM_DIAGRAM_MAX_ITEMCNT" val="6"/>
  <p:tag name="KSO_WM_DIAGRAM_MIN_ITEMCNT" val="2"/>
  <p:tag name="KSO_WM_DIAGRAM_VIRTUALLY_FRAME" val="{&quot;height&quot;:466.6186828613281,&quot;left&quot;:50.72499389648438,&quot;top&quot;:86.98883865141033,&quot;width&quot;:858.2000122070312}"/>
  <p:tag name="KSO_WM_DIAGRAM_COLOR_MATCH_VALUE" val="{&quot;shape&quot;:{&quot;fill&quot;:{&quot;gradient&quot;:[{&quot;brightness&quot;:0.9300000071525574,&quot;colorType&quot;:1,&quot;foreColorIndex&quot;:14,&quot;pos&quot;:0.009999999776482582,&quot;transparency&quot;:0.6700000166893005},{&quot;brightness&quot;:-0.1899999976158142,&quot;colorType&quot;:1,&quot;foreColorIndex&quot;:5,&quot;pos&quot;:0.8899999856948853,&quot;transparency&quot;:0.620000004768371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10;添加标题"/>
  <p:tag name="KSO_WM_UNIT_FILL_TYPE" val="3"/>
  <p:tag name="KSO_WM_UNIT_TEXT_FILL_FORE_SCHEMECOLOR_INDEX" val="1"/>
  <p:tag name="KSO_WM_UNIT_TEXT_FILL_TYPE" val="1"/>
  <p:tag name="KSO_WM_UNIT_TEXT_TYPE" val="1"/>
</p:tagLst>
</file>

<file path=ppt/tags/tag538.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322_4*n_h_h_i*1_2_4_2"/>
  <p:tag name="KSO_WM_TEMPLATE_CATEGORY" val="diagram"/>
  <p:tag name="KSO_WM_TEMPLATE_INDEX" val="2023032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4_2"/>
  <p:tag name="KSO_WM_DIAGRAM_MAX_ITEMCNT" val="6"/>
  <p:tag name="KSO_WM_DIAGRAM_MIN_ITEMCNT" val="2"/>
  <p:tag name="KSO_WM_DIAGRAM_VIRTUALLY_FRAME" val="{&quot;height&quot;:466.6186828613281,&quot;left&quot;:50.72499389648438,&quot;top&quot;:86.98883865141033,&quot;width&quot;:858.2000122070312}"/>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53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4_1"/>
  <p:tag name="KSO_WM_UNIT_ID" val="diagram20230322_4*n_h_h_f*1_2_4_1"/>
  <p:tag name="KSO_WM_TEMPLATE_CATEGORY" val="diagram"/>
  <p:tag name="KSO_WM_TEMPLATE_INDEX" val="20230322"/>
  <p:tag name="KSO_WM_UNIT_LAYERLEVEL" val="1_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66.6186828613281,&quot;left&quot;:50.72499389648438,&quot;top&quot;:86.98883865141033,&quot;width&quot;:858.2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正文"/>
  <p:tag name="KSO_WM_UNIT_TEXT_FILL_FORE_SCHEMECOLOR_INDEX" val="1"/>
  <p:tag name="KSO_WM_UNIT_TEXT_FILL_TYPE" val="1"/>
  <p:tag name="KSO_WM_UNIT_TEXT_TYPE" val="1"/>
</p:tagLst>
</file>

<file path=ppt/tags/tag54.xml><?xml version="1.0" encoding="utf-8"?>
<p:tagLst xmlns:p="http://schemas.openxmlformats.org/presentationml/2006/main">
  <p:tag name="KSO_WM_BEAUTIFY_FLAG" val=""/>
</p:tagLst>
</file>

<file path=ppt/tags/tag54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4_1"/>
  <p:tag name="KSO_WM_UNIT_ID" val="diagram20230322_4*n_h_h_a*1_2_4_1"/>
  <p:tag name="KSO_WM_TEMPLATE_CATEGORY" val="diagram"/>
  <p:tag name="KSO_WM_TEMPLATE_INDEX" val="20230322"/>
  <p:tag name="KSO_WM_UNIT_LAYERLEVEL" val="1_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66.6186828613281,&quot;left&quot;:50.72499389648438,&quot;top&quot;:86.98883865141033,&quot;width&quot;:858.2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Lst>
</file>

<file path=ppt/tags/tag541.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322_4*n_h_h_i*1_2_3_2"/>
  <p:tag name="KSO_WM_TEMPLATE_CATEGORY" val="diagram"/>
  <p:tag name="KSO_WM_TEMPLATE_INDEX" val="2023032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2"/>
  <p:tag name="KSO_WM_DIAGRAM_MAX_ITEMCNT" val="6"/>
  <p:tag name="KSO_WM_DIAGRAM_MIN_ITEMCNT" val="2"/>
  <p:tag name="KSO_WM_DIAGRAM_VIRTUALLY_FRAME" val="{&quot;height&quot;:466.6186828613281,&quot;left&quot;:50.72499389648438,&quot;top&quot;:86.98883865141033,&quot;width&quot;:858.2000122070312}"/>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54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0322_4*n_h_h_f*1_2_3_1"/>
  <p:tag name="KSO_WM_TEMPLATE_CATEGORY" val="diagram"/>
  <p:tag name="KSO_WM_TEMPLATE_INDEX" val="20230322"/>
  <p:tag name="KSO_WM_UNIT_LAYERLEVEL" val="1_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66.6186828613281,&quot;left&quot;:50.72499389648438,&quot;top&quot;:86.98883865141033,&quot;width&quot;:858.2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正文"/>
  <p:tag name="KSO_WM_UNIT_TEXT_FILL_FORE_SCHEMECOLOR_INDEX" val="1"/>
  <p:tag name="KSO_WM_UNIT_TEXT_FILL_TYPE" val="1"/>
  <p:tag name="KSO_WM_UNIT_TEXT_TYPE" val="1"/>
</p:tagLst>
</file>

<file path=ppt/tags/tag54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0322_4*n_h_h_a*1_2_3_1"/>
  <p:tag name="KSO_WM_TEMPLATE_CATEGORY" val="diagram"/>
  <p:tag name="KSO_WM_TEMPLATE_INDEX" val="20230322"/>
  <p:tag name="KSO_WM_UNIT_LAYERLEVEL" val="1_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66.6186828613281,&quot;left&quot;:50.72499389648438,&quot;top&quot;:86.98883865141033,&quot;width&quot;:858.2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Lst>
</file>

<file path=ppt/tags/tag54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5_1"/>
  <p:tag name="KSO_WM_UNIT_ID" val="diagram20230322_4*n_h_h_f*1_2_5_1"/>
  <p:tag name="KSO_WM_TEMPLATE_CATEGORY" val="diagram"/>
  <p:tag name="KSO_WM_TEMPLATE_INDEX" val="20230322"/>
  <p:tag name="KSO_WM_UNIT_LAYERLEVEL" val="1_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66.6186828613281,&quot;left&quot;:50.72499389648438,&quot;top&quot;:86.98883865141033,&quot;width&quot;:858.2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正文"/>
  <p:tag name="KSO_WM_UNIT_TEXT_FILL_FORE_SCHEMECOLOR_INDEX" val="1"/>
  <p:tag name="KSO_WM_UNIT_TEXT_FILL_TYPE" val="1"/>
  <p:tag name="KSO_WM_UNIT_TEXT_TYPE" val="1"/>
</p:tagLst>
</file>

<file path=ppt/tags/tag54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5_1"/>
  <p:tag name="KSO_WM_UNIT_ID" val="diagram20230322_4*n_h_h_a*1_2_5_1"/>
  <p:tag name="KSO_WM_TEMPLATE_CATEGORY" val="diagram"/>
  <p:tag name="KSO_WM_TEMPLATE_INDEX" val="20230322"/>
  <p:tag name="KSO_WM_UNIT_LAYERLEVEL" val="1_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66.6186828613281,&quot;left&quot;:50.72499389648438,&quot;top&quot;:86.98883865141033,&quot;width&quot;:858.2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Lst>
</file>

<file path=ppt/tags/tag54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2_4*n_h_h_i*1_2_2_1"/>
  <p:tag name="KSO_WM_TEMPLATE_CATEGORY" val="diagram"/>
  <p:tag name="KSO_WM_TEMPLATE_INDEX" val="2023032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1"/>
  <p:tag name="KSO_WM_DIAGRAM_MAX_ITEMCNT" val="6"/>
  <p:tag name="KSO_WM_DIAGRAM_MIN_ITEMCNT" val="2"/>
  <p:tag name="KSO_WM_DIAGRAM_VIRTUALLY_FRAME" val="{&quot;height&quot;:466.6186828613281,&quot;left&quot;:50.72499389648438,&quot;top&quot;:86.98883865141033,&quot;width&quot;:858.2000122070312}"/>
  <p:tag name="KSO_WM_DIAGRAM_COLOR_MATCH_VALUE" val="{&quot;shape&quot;:{&quot;fill&quot;:{&quot;type&quot;:0},&quot;glow&quot;:{&quot;colorType&quot;:0},&quot;line&quot;:{&quot;gradient&quot;:[{&quot;brightness&quot;:0.949999988079071,&quot;colorType&quot;:1,&quot;foreColorIndex&quot;:5,&quot;pos&quot;:0.5600000023841858,&quot;transparency&quot;:1},{&quot;brightness&quot;:-0.11999999731779099,&quot;colorType&quot;:1,&quot;foreColorIndex&quot;:5,&quot;pos&quot;:0.2199999988079071,&quot;transparency&quot;:0.550000011920929}],&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4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2_4*n_h_h_i*1_2_3_1"/>
  <p:tag name="KSO_WM_TEMPLATE_CATEGORY" val="diagram"/>
  <p:tag name="KSO_WM_TEMPLATE_INDEX" val="2023032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1"/>
  <p:tag name="KSO_WM_DIAGRAM_MAX_ITEMCNT" val="6"/>
  <p:tag name="KSO_WM_DIAGRAM_MIN_ITEMCNT" val="2"/>
  <p:tag name="KSO_WM_DIAGRAM_VIRTUALLY_FRAME" val="{&quot;height&quot;:466.6186828613281,&quot;left&quot;:50.72499389648438,&quot;top&quot;:86.98883865141033,&quot;width&quot;:858.2000122070312}"/>
  <p:tag name="KSO_WM_DIAGRAM_COLOR_MATCH_VALUE" val="{&quot;shape&quot;:{&quot;fill&quot;:{&quot;type&quot;:0},&quot;glow&quot;:{&quot;colorType&quot;:0},&quot;line&quot;:{&quot;gradient&quot;:[{&quot;brightness&quot;:0.949999988079071,&quot;colorType&quot;:1,&quot;foreColorIndex&quot;:5,&quot;pos&quot;:0.4099999964237213,&quot;transparency&quot;:1},{&quot;brightness&quot;:0,&quot;colorType&quot;:1,&quot;foreColorIndex&quot;:5,&quot;pos&quot;:0.09000000357627869,&quot;transparency&quot;:0.44999998807907104}],&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4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2_4*n_h_h_i*1_2_1_1"/>
  <p:tag name="KSO_WM_TEMPLATE_CATEGORY" val="diagram"/>
  <p:tag name="KSO_WM_TEMPLATE_INDEX" val="2023032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1"/>
  <p:tag name="KSO_WM_DIAGRAM_MAX_ITEMCNT" val="6"/>
  <p:tag name="KSO_WM_DIAGRAM_MIN_ITEMCNT" val="2"/>
  <p:tag name="KSO_WM_DIAGRAM_VIRTUALLY_FRAME" val="{&quot;height&quot;:466.6186828613281,&quot;left&quot;:50.72499389648438,&quot;top&quot;:86.98883865141033,&quot;width&quot;:858.2000122070312}"/>
  <p:tag name="KSO_WM_DIAGRAM_COLOR_MATCH_VALUE" val="{&quot;shape&quot;:{&quot;fill&quot;:{&quot;type&quot;:0},&quot;glow&quot;:{&quot;colorType&quot;:0},&quot;line&quot;:{&quot;gradient&quot;:[{&quot;brightness&quot;:0.949999988079071,&quot;colorType&quot;:1,&quot;foreColorIndex&quot;:5,&quot;pos&quot;:1,&quot;transparency&quot;:1},{&quot;brightness&quot;:0,&quot;colorType&quot;:1,&quot;foreColorIndex&quot;:5,&quot;pos&quot;:0.5,&quot;transparency&quot;:0.30000001192092896}],&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4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2_4*n_h_h_i*1_2_4_1"/>
  <p:tag name="KSO_WM_TEMPLATE_CATEGORY" val="diagram"/>
  <p:tag name="KSO_WM_TEMPLATE_INDEX" val="2023032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4_1"/>
  <p:tag name="KSO_WM_DIAGRAM_MAX_ITEMCNT" val="6"/>
  <p:tag name="KSO_WM_DIAGRAM_MIN_ITEMCNT" val="2"/>
  <p:tag name="KSO_WM_DIAGRAM_VIRTUALLY_FRAME" val="{&quot;height&quot;:466.6186828613281,&quot;left&quot;:50.72499389648438,&quot;top&quot;:86.98883865141033,&quot;width&quot;:858.2000122070312}"/>
  <p:tag name="KSO_WM_DIAGRAM_COLOR_MATCH_VALUE" val="{&quot;shape&quot;:{&quot;fill&quot;:{&quot;type&quot;:0},&quot;glow&quot;:{&quot;colorType&quot;:0},&quot;line&quot;:{&quot;gradient&quot;:[{&quot;brightness&quot;:0.949999988079071,&quot;colorType&quot;:1,&quot;foreColorIndex&quot;:5,&quot;pos&quot;:0.5600000023841858,&quot;transparency&quot;:1},{&quot;brightness&quot;:0,&quot;colorType&quot;:1,&quot;foreColorIndex&quot;:5,&quot;pos&quot;:0.2199999988079071,&quot;transparency&quot;:0.44999998807907104}],&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5.xml><?xml version="1.0" encoding="utf-8"?>
<p:tagLst xmlns:p="http://schemas.openxmlformats.org/presentationml/2006/main">
  <p:tag name="KSO_WM_BEAUTIFY_FLAG" val=""/>
</p:tagLst>
</file>

<file path=ppt/tags/tag550.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322_4*n_h_h_i*1_2_2_2"/>
  <p:tag name="KSO_WM_TEMPLATE_CATEGORY" val="diagram"/>
  <p:tag name="KSO_WM_TEMPLATE_INDEX" val="2023032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2"/>
  <p:tag name="KSO_WM_DIAGRAM_MAX_ITEMCNT" val="6"/>
  <p:tag name="KSO_WM_DIAGRAM_MIN_ITEMCNT" val="2"/>
  <p:tag name="KSO_WM_DIAGRAM_VIRTUALLY_FRAME" val="{&quot;height&quot;:466.6186828613281,&quot;left&quot;:50.72499389648438,&quot;top&quot;:86.98883865141033,&quot;width&quot;:858.2000122070312}"/>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551.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322_4*n_h_h_i*1_2_1_2"/>
  <p:tag name="KSO_WM_TEMPLATE_CATEGORY" val="diagram"/>
  <p:tag name="KSO_WM_TEMPLATE_INDEX" val="2023032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2"/>
  <p:tag name="KSO_WM_DIAGRAM_MAX_ITEMCNT" val="6"/>
  <p:tag name="KSO_WM_DIAGRAM_MIN_ITEMCNT" val="2"/>
  <p:tag name="KSO_WM_DIAGRAM_VIRTUALLY_FRAME" val="{&quot;height&quot;:466.6186828613281,&quot;left&quot;:50.72499389648438,&quot;top&quot;:86.98883865141033,&quot;width&quot;:858.2000122070312}"/>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55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0322_4*n_h_h_f*1_2_2_1"/>
  <p:tag name="KSO_WM_TEMPLATE_CATEGORY" val="diagram"/>
  <p:tag name="KSO_WM_TEMPLATE_INDEX" val="20230322"/>
  <p:tag name="KSO_WM_UNIT_LAYERLEVEL" val="1_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66.6186828613281,&quot;left&quot;:50.72499389648438,&quot;top&quot;:86.98883865141033,&quot;width&quot;:858.2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正文"/>
  <p:tag name="KSO_WM_UNIT_TEXT_FILL_FORE_SCHEMECOLOR_INDEX" val="1"/>
  <p:tag name="KSO_WM_UNIT_TEXT_FILL_TYPE" val="1"/>
  <p:tag name="KSO_WM_UNIT_TEXT_TYPE" val="1"/>
</p:tagLst>
</file>

<file path=ppt/tags/tag55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0322_4*n_h_h_a*1_2_2_1"/>
  <p:tag name="KSO_WM_TEMPLATE_CATEGORY" val="diagram"/>
  <p:tag name="KSO_WM_TEMPLATE_INDEX" val="20230322"/>
  <p:tag name="KSO_WM_UNIT_LAYERLEVEL" val="1_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66.6186828613281,&quot;left&quot;:50.72499389648438,&quot;top&quot;:86.98883865141033,&quot;width&quot;:858.2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Lst>
</file>

<file path=ppt/tags/tag55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0322_4*n_h_h_f*1_2_1_1"/>
  <p:tag name="KSO_WM_TEMPLATE_CATEGORY" val="diagram"/>
  <p:tag name="KSO_WM_TEMPLATE_INDEX" val="20230322"/>
  <p:tag name="KSO_WM_UNIT_LAYERLEVEL" val="1_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66.6186828613281,&quot;left&quot;:50.72499389648438,&quot;top&quot;:86.98883865141033,&quot;width&quot;:858.2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正文"/>
  <p:tag name="KSO_WM_UNIT_TEXT_FILL_FORE_SCHEMECOLOR_INDEX" val="1"/>
  <p:tag name="KSO_WM_UNIT_TEXT_FILL_TYPE" val="1"/>
  <p:tag name="KSO_WM_UNIT_TEXT_TYPE" val="1"/>
</p:tagLst>
</file>

<file path=ppt/tags/tag55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0322_4*n_h_h_a*1_2_1_1"/>
  <p:tag name="KSO_WM_TEMPLATE_CATEGORY" val="diagram"/>
  <p:tag name="KSO_WM_TEMPLATE_INDEX" val="20230322"/>
  <p:tag name="KSO_WM_UNIT_LAYERLEVEL" val="1_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466.6186828613281,&quot;left&quot;:50.72499389648438,&quot;top&quot;:86.98883865141033,&quot;width&quot;:858.2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Lst>
</file>

<file path=ppt/tags/tag55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2_4*n_h_h_x*1_2_1_1"/>
  <p:tag name="KSO_WM_TEMPLATE_CATEGORY" val="diagram"/>
  <p:tag name="KSO_WM_TEMPLATE_INDEX" val="20230322"/>
  <p:tag name="KSO_WM_UNIT_LAYERLEVEL" val="1_1_1_1"/>
  <p:tag name="KSO_WM_TAG_VERSION" val="3.0"/>
  <p:tag name="KSO_WM_DIAGRAM_VERSION" val="3"/>
  <p:tag name="KSO_WM_DIAGRAM_COLOR_TRICK" val="1"/>
  <p:tag name="KSO_WM_DIAGRAM_COLOR_TEXT_CAN_REMOVE" val="n"/>
  <p:tag name="KSO_WM_UNIT_VALUE" val="95*95"/>
  <p:tag name="KSO_WM_DIAGRAM_GROUP_CODE" val="n1-1"/>
  <p:tag name="KSO_WM_UNIT_TYPE" val="n_h_h_x"/>
  <p:tag name="KSO_WM_UNIT_INDEX" val="1_2_1_1"/>
  <p:tag name="KSO_WM_DIAGRAM_MAX_ITEMCNT" val="6"/>
  <p:tag name="KSO_WM_DIAGRAM_MIN_ITEMCNT" val="2"/>
  <p:tag name="KSO_WM_DIAGRAM_VIRTUALLY_FRAME" val="{&quot;height&quot;:466.6186828613281,&quot;left&quot;:50.72499389648438,&quot;top&quot;:86.98883865141033,&quot;width&quot;:858.20001220703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55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2_4*n_h_h_x*1_2_2_1"/>
  <p:tag name="KSO_WM_TEMPLATE_CATEGORY" val="diagram"/>
  <p:tag name="KSO_WM_TEMPLATE_INDEX" val="20230322"/>
  <p:tag name="KSO_WM_UNIT_LAYERLEVEL" val="1_1_1_1"/>
  <p:tag name="KSO_WM_TAG_VERSION" val="3.0"/>
  <p:tag name="KSO_WM_DIAGRAM_VERSION" val="3"/>
  <p:tag name="KSO_WM_DIAGRAM_COLOR_TRICK" val="1"/>
  <p:tag name="KSO_WM_DIAGRAM_COLOR_TEXT_CAN_REMOVE" val="n"/>
  <p:tag name="KSO_WM_UNIT_VALUE" val="95*95"/>
  <p:tag name="KSO_WM_DIAGRAM_GROUP_CODE" val="n1-1"/>
  <p:tag name="KSO_WM_UNIT_TYPE" val="n_h_h_x"/>
  <p:tag name="KSO_WM_UNIT_INDEX" val="1_2_2_1"/>
  <p:tag name="KSO_WM_DIAGRAM_MAX_ITEMCNT" val="6"/>
  <p:tag name="KSO_WM_DIAGRAM_MIN_ITEMCNT" val="2"/>
  <p:tag name="KSO_WM_DIAGRAM_VIRTUALLY_FRAME" val="{&quot;height&quot;:466.6186828613281,&quot;left&quot;:50.72499389648438,&quot;top&quot;:86.98883865141033,&quot;width&quot;:858.20001220703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55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2_4*n_h_h_x*1_2_3_1"/>
  <p:tag name="KSO_WM_TEMPLATE_CATEGORY" val="diagram"/>
  <p:tag name="KSO_WM_TEMPLATE_INDEX" val="20230322"/>
  <p:tag name="KSO_WM_UNIT_LAYERLEVEL" val="1_1_1_1"/>
  <p:tag name="KSO_WM_TAG_VERSION" val="3.0"/>
  <p:tag name="KSO_WM_UNIT_VALUE" val="95*95"/>
  <p:tag name="KSO_WM_DIAGRAM_GROUP_CODE" val="n1-1"/>
  <p:tag name="KSO_WM_UNIT_TYPE" val="n_h_h_x"/>
  <p:tag name="KSO_WM_UNIT_INDEX" val="1_2_3_1"/>
  <p:tag name="KSO_WM_DIAGRAM_VERSION" val="3"/>
  <p:tag name="KSO_WM_DIAGRAM_COLOR_TRICK" val="1"/>
  <p:tag name="KSO_WM_DIAGRAM_COLOR_TEXT_CAN_REMOVE" val="n"/>
  <p:tag name="KSO_WM_DIAGRAM_MAX_ITEMCNT" val="6"/>
  <p:tag name="KSO_WM_DIAGRAM_MIN_ITEMCNT" val="2"/>
  <p:tag name="KSO_WM_DIAGRAM_VIRTUALLY_FRAME" val="{&quot;height&quot;:466.6186828613281,&quot;left&quot;:50.72499389648438,&quot;top&quot;:86.98883865141033,&quot;width&quot;:858.20001220703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55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2_4*n_h_h_x*1_2_4_1"/>
  <p:tag name="KSO_WM_TEMPLATE_CATEGORY" val="diagram"/>
  <p:tag name="KSO_WM_TEMPLATE_INDEX" val="20230322"/>
  <p:tag name="KSO_WM_UNIT_LAYERLEVEL" val="1_1_1_1"/>
  <p:tag name="KSO_WM_TAG_VERSION" val="3.0"/>
  <p:tag name="KSO_WM_DIAGRAM_VERSION" val="3"/>
  <p:tag name="KSO_WM_DIAGRAM_COLOR_TRICK" val="1"/>
  <p:tag name="KSO_WM_DIAGRAM_COLOR_TEXT_CAN_REMOVE" val="n"/>
  <p:tag name="KSO_WM_UNIT_VALUE" val="95*95"/>
  <p:tag name="KSO_WM_DIAGRAM_GROUP_CODE" val="n1-1"/>
  <p:tag name="KSO_WM_UNIT_TYPE" val="n_h_h_x"/>
  <p:tag name="KSO_WM_UNIT_INDEX" val="1_2_4_1"/>
  <p:tag name="KSO_WM_DIAGRAM_MAX_ITEMCNT" val="6"/>
  <p:tag name="KSO_WM_DIAGRAM_MIN_ITEMCNT" val="2"/>
  <p:tag name="KSO_WM_DIAGRAM_VIRTUALLY_FRAME" val="{&quot;height&quot;:466.6186828613281,&quot;left&quot;:50.72499389648438,&quot;top&quot;:86.98883865141033,&quot;width&quot;:858.20001220703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56.xml><?xml version="1.0" encoding="utf-8"?>
<p:tagLst xmlns:p="http://schemas.openxmlformats.org/presentationml/2006/main">
  <p:tag name="KSO_WM_BEAUTIFY_FLAG" val=""/>
</p:tagLst>
</file>

<file path=ppt/tags/tag56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2_4*n_h_h_x*1_2_5_1"/>
  <p:tag name="KSO_WM_TEMPLATE_CATEGORY" val="diagram"/>
  <p:tag name="KSO_WM_TEMPLATE_INDEX" val="20230322"/>
  <p:tag name="KSO_WM_UNIT_LAYERLEVEL" val="1_1_1_1"/>
  <p:tag name="KSO_WM_TAG_VERSION" val="3.0"/>
  <p:tag name="KSO_WM_DIAGRAM_VERSION" val="3"/>
  <p:tag name="KSO_WM_DIAGRAM_COLOR_TRICK" val="1"/>
  <p:tag name="KSO_WM_DIAGRAM_COLOR_TEXT_CAN_REMOVE" val="n"/>
  <p:tag name="KSO_WM_UNIT_VALUE" val="99*99"/>
  <p:tag name="KSO_WM_DIAGRAM_GROUP_CODE" val="n1-1"/>
  <p:tag name="KSO_WM_UNIT_TYPE" val="n_h_h_x"/>
  <p:tag name="KSO_WM_UNIT_INDEX" val="1_2_5_1"/>
  <p:tag name="KSO_WM_DIAGRAM_MAX_ITEMCNT" val="6"/>
  <p:tag name="KSO_WM_DIAGRAM_MIN_ITEMCNT" val="2"/>
  <p:tag name="KSO_WM_DIAGRAM_VIRTUALLY_FRAME" val="{&quot;height&quot;:466.6186828613281,&quot;left&quot;:50.72499389648438,&quot;top&quot;:86.98883865141033,&quot;width&quot;:858.20001220703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561.xml><?xml version="1.0" encoding="utf-8"?>
<p:tagLst xmlns:p="http://schemas.openxmlformats.org/presentationml/2006/main">
  <p:tag name="KSO_WM_BEAUTIFY_FLAG" val=""/>
</p:tagLst>
</file>

<file path=ppt/tags/tag562.xml><?xml version="1.0" encoding="utf-8"?>
<p:tagLst xmlns:p="http://schemas.openxmlformats.org/presentationml/2006/main">
  <p:tag name="KSO_WM_BEAUTIFY_FLAG" val=""/>
</p:tagLst>
</file>

<file path=ppt/tags/tag563.xml><?xml version="1.0" encoding="utf-8"?>
<p:tagLst xmlns:p="http://schemas.openxmlformats.org/presentationml/2006/main">
  <p:tag name="KSO_WM_BEAUTIFY_FLAG" val=""/>
</p:tagLst>
</file>

<file path=ppt/tags/tag564.xml><?xml version="1.0" encoding="utf-8"?>
<p:tagLst xmlns:p="http://schemas.openxmlformats.org/presentationml/2006/main">
  <p:tag name="KSO_WM_BEAUTIFY_FLAG" val=""/>
</p:tagLst>
</file>

<file path=ppt/tags/tag565.xml><?xml version="1.0" encoding="utf-8"?>
<p:tagLst xmlns:p="http://schemas.openxmlformats.org/presentationml/2006/main">
  <p:tag name="KSO_WM_BEAUTIFY_FLAG" val=""/>
</p:tagLst>
</file>

<file path=ppt/tags/tag566.xml><?xml version="1.0" encoding="utf-8"?>
<p:tagLst xmlns:p="http://schemas.openxmlformats.org/presentationml/2006/main">
  <p:tag name="KSO_WM_BEAUTIFY_FLAG" val=""/>
</p:tagLst>
</file>

<file path=ppt/tags/tag567.xml><?xml version="1.0" encoding="utf-8"?>
<p:tagLst xmlns:p="http://schemas.openxmlformats.org/presentationml/2006/main">
  <p:tag name="KSO_WM_BEAUTIFY_FLAG" val=""/>
</p:tagLst>
</file>

<file path=ppt/tags/tag568.xml><?xml version="1.0" encoding="utf-8"?>
<p:tagLst xmlns:p="http://schemas.openxmlformats.org/presentationml/2006/main">
  <p:tag name="KSO_WM_BEAUTIFY_FLAG" val=""/>
</p:tagLst>
</file>

<file path=ppt/tags/tag569.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70.xml><?xml version="1.0" encoding="utf-8"?>
<p:tagLst xmlns:p="http://schemas.openxmlformats.org/presentationml/2006/main">
  <p:tag name="KSO_WM_BEAUTIFY_FLAG" val=""/>
</p:tagLst>
</file>

<file path=ppt/tags/tag571.xml><?xml version="1.0" encoding="utf-8"?>
<p:tagLst xmlns:p="http://schemas.openxmlformats.org/presentationml/2006/main">
  <p:tag name="KSO_WM_BEAUTIFY_FLAG" val=""/>
</p:tagLst>
</file>

<file path=ppt/tags/tag572.xml><?xml version="1.0" encoding="utf-8"?>
<p:tagLst xmlns:p="http://schemas.openxmlformats.org/presentationml/2006/main">
  <p:tag name="KSO_WM_BEAUTIFY_FLAG" val=""/>
</p:tagLst>
</file>

<file path=ppt/tags/tag573.xml><?xml version="1.0" encoding="utf-8"?>
<p:tagLst xmlns:p="http://schemas.openxmlformats.org/presentationml/2006/main">
  <p:tag name="KSO_WM_BEAUTIFY_FLAG" val=""/>
</p:tagLst>
</file>

<file path=ppt/tags/tag574.xml><?xml version="1.0" encoding="utf-8"?>
<p:tagLst xmlns:p="http://schemas.openxmlformats.org/presentationml/2006/main">
  <p:tag name="KSO_WM_BEAUTIFY_FLAG" val=""/>
</p:tagLst>
</file>

<file path=ppt/tags/tag575.xml><?xml version="1.0" encoding="utf-8"?>
<p:tagLst xmlns:p="http://schemas.openxmlformats.org/presentationml/2006/main">
  <p:tag name="KSO_WM_BEAUTIFY_FLAG" val=""/>
</p:tagLst>
</file>

<file path=ppt/tags/tag576.xml><?xml version="1.0" encoding="utf-8"?>
<p:tagLst xmlns:p="http://schemas.openxmlformats.org/presentationml/2006/main">
  <p:tag name="KSO_WM_BEAUTIFY_FLAG" val=""/>
</p:tagLst>
</file>

<file path=ppt/tags/tag577.xml><?xml version="1.0" encoding="utf-8"?>
<p:tagLst xmlns:p="http://schemas.openxmlformats.org/presentationml/2006/main">
  <p:tag name="KSO_WM_BEAUTIFY_FLAG" val=""/>
</p:tagLst>
</file>

<file path=ppt/tags/tag578.xml><?xml version="1.0" encoding="utf-8"?>
<p:tagLst xmlns:p="http://schemas.openxmlformats.org/presentationml/2006/main">
  <p:tag name="KSO_WM_BEAUTIFY_FLAG" val=""/>
</p:tagLst>
</file>

<file path=ppt/tags/tag579.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80.xml><?xml version="1.0" encoding="utf-8"?>
<p:tagLst xmlns:p="http://schemas.openxmlformats.org/presentationml/2006/main">
  <p:tag name="KSO_WM_BEAUTIFY_FLAG" val=""/>
</p:tagLst>
</file>

<file path=ppt/tags/tag581.xml><?xml version="1.0" encoding="utf-8"?>
<p:tagLst xmlns:p="http://schemas.openxmlformats.org/presentationml/2006/main">
  <p:tag name="KSO_WM_BEAUTIFY_FLAG" val=""/>
</p:tagLst>
</file>

<file path=ppt/tags/tag582.xml><?xml version="1.0" encoding="utf-8"?>
<p:tagLst xmlns:p="http://schemas.openxmlformats.org/presentationml/2006/main">
  <p:tag name="KSO_WM_BEAUTIFY_FLAG" val=""/>
</p:tagLst>
</file>

<file path=ppt/tags/tag583.xml><?xml version="1.0" encoding="utf-8"?>
<p:tagLst xmlns:p="http://schemas.openxmlformats.org/presentationml/2006/main">
  <p:tag name="KSO_WM_BEAUTIFY_FLAG" val=""/>
</p:tagLst>
</file>

<file path=ppt/tags/tag584.xml><?xml version="1.0" encoding="utf-8"?>
<p:tagLst xmlns:p="http://schemas.openxmlformats.org/presentationml/2006/main">
  <p:tag name="KSO_WM_BEAUTIFY_FLAG" val=""/>
</p:tagLst>
</file>

<file path=ppt/tags/tag585.xml><?xml version="1.0" encoding="utf-8"?>
<p:tagLst xmlns:p="http://schemas.openxmlformats.org/presentationml/2006/main">
  <p:tag name="KSO_WM_BEAUTIFY_FLAG" val=""/>
</p:tagLst>
</file>

<file path=ppt/tags/tag586.xml><?xml version="1.0" encoding="utf-8"?>
<p:tagLst xmlns:p="http://schemas.openxmlformats.org/presentationml/2006/main">
  <p:tag name="KSO_WM_BEAUTIFY_FLAG" val=""/>
</p:tagLst>
</file>

<file path=ppt/tags/tag587.xml><?xml version="1.0" encoding="utf-8"?>
<p:tagLst xmlns:p="http://schemas.openxmlformats.org/presentationml/2006/main">
  <p:tag name="KSO_WM_BEAUTIFY_FLAG" val=""/>
</p:tagLst>
</file>

<file path=ppt/tags/tag588.xml><?xml version="1.0" encoding="utf-8"?>
<p:tagLst xmlns:p="http://schemas.openxmlformats.org/presentationml/2006/main">
  <p:tag name="KSO_WM_BEAUTIFY_FLAG" val=""/>
</p:tagLst>
</file>

<file path=ppt/tags/tag589.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590.xml><?xml version="1.0" encoding="utf-8"?>
<p:tagLst xmlns:p="http://schemas.openxmlformats.org/presentationml/2006/main">
  <p:tag name="KSO_WM_BEAUTIFY_FLAG" val=""/>
</p:tagLst>
</file>

<file path=ppt/tags/tag591.xml><?xml version="1.0" encoding="utf-8"?>
<p:tagLst xmlns:p="http://schemas.openxmlformats.org/presentationml/2006/main">
  <p:tag name="KSO_WM_BEAUTIFY_FLAG" val=""/>
</p:tagLst>
</file>

<file path=ppt/tags/tag592.xml><?xml version="1.0" encoding="utf-8"?>
<p:tagLst xmlns:p="http://schemas.openxmlformats.org/presentationml/2006/main">
  <p:tag name="KSO_WM_BEAUTIFY_FLAG" val=""/>
</p:tagLst>
</file>

<file path=ppt/tags/tag593.xml><?xml version="1.0" encoding="utf-8"?>
<p:tagLst xmlns:p="http://schemas.openxmlformats.org/presentationml/2006/main">
  <p:tag name="KSO_WM_BEAUTIFY_FLAG" val=""/>
</p:tagLst>
</file>

<file path=ppt/tags/tag594.xml><?xml version="1.0" encoding="utf-8"?>
<p:tagLst xmlns:p="http://schemas.openxmlformats.org/presentationml/2006/main">
  <p:tag name="KSO_WM_BEAUTIFY_FLAG" val=""/>
</p:tagLst>
</file>

<file path=ppt/tags/tag595.xml><?xml version="1.0" encoding="utf-8"?>
<p:tagLst xmlns:p="http://schemas.openxmlformats.org/presentationml/2006/main">
  <p:tag name="KSO_WM_BEAUTIFY_FLAG" val=""/>
</p:tagLst>
</file>

<file path=ppt/tags/tag596.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15118</Words>
  <Application>WPS 演示</Application>
  <PresentationFormat>宽屏</PresentationFormat>
  <Paragraphs>4171</Paragraphs>
  <Slides>62</Slides>
  <Notes>131</Notes>
  <HiddenSlides>0</HiddenSlides>
  <MMClips>1</MMClips>
  <ScaleCrop>false</ScaleCrop>
  <HeadingPairs>
    <vt:vector size="6" baseType="variant">
      <vt:variant>
        <vt:lpstr>已用的字体</vt:lpstr>
      </vt:variant>
      <vt:variant>
        <vt:i4>58</vt:i4>
      </vt:variant>
      <vt:variant>
        <vt:lpstr>主题</vt:lpstr>
      </vt:variant>
      <vt:variant>
        <vt:i4>1</vt:i4>
      </vt:variant>
      <vt:variant>
        <vt:lpstr>幻灯片标题</vt:lpstr>
      </vt:variant>
      <vt:variant>
        <vt:i4>62</vt:i4>
      </vt:variant>
    </vt:vector>
  </HeadingPairs>
  <TitlesOfParts>
    <vt:vector size="121" baseType="lpstr">
      <vt:lpstr>Arial</vt:lpstr>
      <vt:lpstr>宋体</vt:lpstr>
      <vt:lpstr>Wingdings</vt:lpstr>
      <vt:lpstr>微软雅黑</vt:lpstr>
      <vt:lpstr>OPPOSans H</vt:lpstr>
      <vt:lpstr>Segoe Print</vt:lpstr>
      <vt:lpstr>Calibri</vt:lpstr>
      <vt:lpstr>微软雅黑 Light</vt:lpstr>
      <vt:lpstr>Arial Unicode MS</vt:lpstr>
      <vt:lpstr>等线</vt:lpstr>
      <vt:lpstr>Lato Medium</vt:lpstr>
      <vt:lpstr>楷体_GB2312</vt:lpstr>
      <vt:lpstr>新宋体</vt:lpstr>
      <vt:lpstr>Times New Roman</vt:lpstr>
      <vt:lpstr>Calibri</vt:lpstr>
      <vt:lpstr>幼圆</vt:lpstr>
      <vt:lpstr>Segoe UI</vt:lpstr>
      <vt:lpstr>Ubuntu</vt:lpstr>
      <vt:lpstr>NumberOnly</vt:lpstr>
      <vt:lpstr>Arial</vt:lpstr>
      <vt:lpstr>黑体</vt:lpstr>
      <vt:lpstr>华文楷体</vt:lpstr>
      <vt:lpstr>Helvetica Neue Medium</vt:lpstr>
      <vt:lpstr>Helvetica Light</vt:lpstr>
      <vt:lpstr>汉仪粗简黑简</vt:lpstr>
      <vt:lpstr>汉仪粗简黑简</vt:lpstr>
      <vt:lpstr>Wingdings</vt:lpstr>
      <vt:lpstr>Microsoft YaHei Bold</vt:lpstr>
      <vt:lpstr>思源宋体 CN</vt:lpstr>
      <vt:lpstr>Helvetica</vt:lpstr>
      <vt:lpstr>SimSun-ExtB</vt:lpstr>
      <vt:lpstr>华文中宋</vt:lpstr>
      <vt:lpstr>字魂创中黑</vt:lpstr>
      <vt:lpstr>字魂105号-简雅黑</vt:lpstr>
      <vt:lpstr>Hiragino Sans GB W3</vt:lpstr>
      <vt:lpstr>Hiragino Sans GB W6</vt:lpstr>
      <vt:lpstr>Impact</vt:lpstr>
      <vt:lpstr>Helvetica Neue</vt:lpstr>
      <vt:lpstr>Verdana</vt:lpstr>
      <vt:lpstr>Gotham Book</vt:lpstr>
      <vt:lpstr>Helvetica</vt:lpstr>
      <vt:lpstr>-apple-system</vt:lpstr>
      <vt:lpstr>OPPOSans R</vt:lpstr>
      <vt:lpstr>inpin heiti</vt:lpstr>
      <vt:lpstr>Arial Unicode MS</vt:lpstr>
      <vt:lpstr>Arial Unicode MS</vt:lpstr>
      <vt:lpstr>幼圆</vt:lpstr>
      <vt:lpstr>思源黑体 CN Regular</vt:lpstr>
      <vt:lpstr>Microsoft YaHei UI</vt:lpstr>
      <vt:lpstr>楷体</vt:lpstr>
      <vt:lpstr>思源黑体 CN Regular</vt:lpstr>
      <vt:lpstr>方正兰亭黑_GBK</vt:lpstr>
      <vt:lpstr>Microsoft YaHei Regular</vt:lpstr>
      <vt:lpstr>MiSans Normal</vt:lpstr>
      <vt:lpstr>Arial Bold</vt:lpstr>
      <vt:lpstr>Helvetica Neue</vt:lpstr>
      <vt:lpstr>Hiragino Sans GB W3</vt:lpstr>
      <vt:lpstr>思源黑体 CN Bold</vt:lpstr>
      <vt:lpstr>Office 主题</vt:lpstr>
      <vt:lpstr>主营业务一体化解决方案</vt:lpstr>
      <vt:lpstr>目录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目录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目录</vt:lpstr>
      <vt:lpstr>PowerPoint 演示文稿</vt:lpstr>
      <vt:lpstr>目录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目录</vt:lpstr>
      <vt:lpstr>PowerPoint 演示文稿</vt:lpstr>
      <vt:lpstr>PowerPoint 演示文稿</vt:lpstr>
      <vt:lpstr>生态重构   韧性生长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yfx</dc:creator>
  <cp:lastModifiedBy>刘开明</cp:lastModifiedBy>
  <cp:revision>836</cp:revision>
  <dcterms:created xsi:type="dcterms:W3CDTF">2019-06-19T02:08:00Z</dcterms:created>
  <dcterms:modified xsi:type="dcterms:W3CDTF">2025-04-17T01:13:05Z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2052-12.1.0.20784</vt:lpwstr>
  </property>
  <property fmtid="{D5CDD505-2E9C-101B-9397-08002B2CF9AE}" pid="3" name="ICV">
    <vt:lpwstr>A67662F7DA884AC0A44E315642E84B03_11</vt:lpwstr>
  </property>
</Properties>
</file>