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"/>
  </p:handoutMasterIdLst>
  <p:sldIdLst>
    <p:sldId id="585" r:id="rId3"/>
    <p:sldId id="16670292" r:id="rId5"/>
    <p:sldId id="16670291" r:id="rId6"/>
  </p:sldIdLst>
  <p:sldSz cx="1219644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封面页_图片版" id="{E8D0D622-F6C6-F44A-B365-B4A5FF6195C2}">
          <p14:sldIdLst>
            <p14:sldId id="585"/>
          </p14:sldIdLst>
        </p14:section>
        <p14:section name="目录页" id="{9D221634-295C-7843-AF5C-A0CB4F229241}">
          <p14:sldIdLst/>
        </p14:section>
        <p14:section name="章节页" id="{FD05EE94-C931-8C4B-83A2-004B32AA1207}">
          <p14:sldIdLst>
            <p14:sldId id="16670292"/>
            <p14:sldId id="16670291"/>
          </p14:sldIdLst>
        </p14:section>
        <p14:section name="结束页" id="{3F9D54A7-3BE2-2540-BB4C-DFE5509085F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C56060"/>
    <a:srgbClr val="E4E9ED"/>
    <a:srgbClr val="FFC000"/>
    <a:srgbClr val="FFFFFF"/>
    <a:srgbClr val="000000"/>
    <a:srgbClr val="E9002F"/>
    <a:srgbClr val="595757"/>
    <a:srgbClr val="221815"/>
    <a:srgbClr val="888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2833802-FEF1-4C79-8D5D-14CF1EAF98D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9" autoAdjust="0"/>
    <p:restoredTop sz="96291"/>
  </p:normalViewPr>
  <p:slideViewPr>
    <p:cSldViewPr snapToGrid="0" snapToObjects="1">
      <p:cViewPr varScale="1">
        <p:scale>
          <a:sx n="96" d="100"/>
          <a:sy n="96" d="100"/>
        </p:scale>
        <p:origin x="656" y="1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10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83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43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D9478-11F9-42E4-A047-A71E524A9B2F}" type="slidenum">
              <a:rPr lang="zh-CN" altLang="en-US" smtClean="0">
                <a:solidFill>
                  <a:prstClr val="black"/>
                </a:solidFill>
                <a:ea typeface="宋体" panose="02010600030101010101" pitchFamily="2" charset="-122"/>
              </a:rPr>
            </a:fld>
            <a:endParaRPr lang="zh-CN" altLang="en-US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806" y="172293"/>
            <a:ext cx="11650394" cy="56768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593725" indent="0" algn="ctr">
              <a:buNone/>
              <a:defRPr sz="2600"/>
            </a:lvl2pPr>
            <a:lvl3pPr marL="1188085" indent="0" algn="ctr">
              <a:buNone/>
              <a:defRPr sz="2340"/>
            </a:lvl3pPr>
            <a:lvl4pPr marL="1781810" indent="0" algn="ctr">
              <a:buNone/>
              <a:defRPr sz="2080"/>
            </a:lvl4pPr>
            <a:lvl5pPr marL="2375535" indent="0" algn="ctr">
              <a:buNone/>
              <a:defRPr sz="2080"/>
            </a:lvl5pPr>
            <a:lvl6pPr marL="2969260" indent="0" algn="ctr">
              <a:buNone/>
              <a:defRPr sz="2080"/>
            </a:lvl6pPr>
            <a:lvl7pPr marL="3563620" indent="0" algn="ctr">
              <a:buNone/>
              <a:defRPr sz="2080"/>
            </a:lvl7pPr>
            <a:lvl8pPr marL="4157345" indent="0" algn="ctr">
              <a:buNone/>
              <a:defRPr sz="2080"/>
            </a:lvl8pPr>
            <a:lvl9pPr marL="4751070" indent="0" algn="ctr">
              <a:buNone/>
              <a:defRPr sz="2080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596" y="1122363"/>
            <a:ext cx="914757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596" y="3602038"/>
            <a:ext cx="914757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6763" cy="1758950"/>
          </a:xfrm>
          <a:custGeom>
            <a:avLst/>
            <a:gdLst/>
            <a:ahLst/>
            <a:cxnLst/>
            <a:rect l="l" t="t" r="r" b="b"/>
            <a:pathLst>
              <a:path w="12192000" h="1758950">
                <a:moveTo>
                  <a:pt x="0" y="1758696"/>
                </a:moveTo>
                <a:lnTo>
                  <a:pt x="12192000" y="1758696"/>
                </a:lnTo>
                <a:lnTo>
                  <a:pt x="12192000" y="0"/>
                </a:lnTo>
                <a:lnTo>
                  <a:pt x="0" y="0"/>
                </a:lnTo>
                <a:lnTo>
                  <a:pt x="0" y="1758696"/>
                </a:lnTo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0" y="5337047"/>
            <a:ext cx="12196763" cy="1521460"/>
          </a:xfrm>
          <a:custGeom>
            <a:avLst/>
            <a:gdLst/>
            <a:ahLst/>
            <a:cxnLst/>
            <a:rect l="l" t="t" r="r" b="b"/>
            <a:pathLst>
              <a:path w="12192000" h="1521459">
                <a:moveTo>
                  <a:pt x="0" y="1520951"/>
                </a:moveTo>
                <a:lnTo>
                  <a:pt x="12192000" y="1520951"/>
                </a:lnTo>
                <a:lnTo>
                  <a:pt x="12192000" y="0"/>
                </a:lnTo>
                <a:lnTo>
                  <a:pt x="0" y="0"/>
                </a:lnTo>
                <a:lnTo>
                  <a:pt x="0" y="1520951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762" y="611315"/>
            <a:ext cx="12196128" cy="28575"/>
          </a:xfrm>
          <a:custGeom>
            <a:avLst/>
            <a:gdLst/>
            <a:ahLst/>
            <a:cxnLst/>
            <a:rect l="l" t="t" r="r" b="b"/>
            <a:pathLst>
              <a:path w="12191365" h="28575">
                <a:moveTo>
                  <a:pt x="0" y="28575"/>
                </a:moveTo>
                <a:lnTo>
                  <a:pt x="12191238" y="28575"/>
                </a:lnTo>
                <a:lnTo>
                  <a:pt x="12191238" y="0"/>
                </a:lnTo>
                <a:lnTo>
                  <a:pt x="0" y="0"/>
                </a:lnTo>
                <a:lnTo>
                  <a:pt x="0" y="28575"/>
                </a:lnTo>
              </a:path>
            </a:pathLst>
          </a:custGeom>
          <a:solidFill>
            <a:srgbClr val="1C4785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07928" y="325440"/>
            <a:ext cx="10180909" cy="871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07928" y="1628777"/>
            <a:ext cx="10180909" cy="4194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page">
    <p:bg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033620" y="1843088"/>
            <a:ext cx="10122060" cy="3013725"/>
          </a:xfrm>
          <a:prstGeom prst="rect">
            <a:avLst/>
          </a:prstGeom>
        </p:spPr>
        <p:txBody>
          <a:bodyPr tIns="90000" bIns="90000"/>
          <a:lstStyle>
            <a:lvl1pPr marL="412750" indent="-398780">
              <a:lnSpc>
                <a:spcPct val="70000"/>
              </a:lnSpc>
              <a:buFont typeface="+mj-lt"/>
              <a:buAutoNum type="arabicPeriod"/>
              <a:defRPr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12750" indent="-398780">
              <a:buFont typeface="+mj-lt"/>
              <a:buAutoNum type="arabicPeriod"/>
              <a:defRPr/>
            </a:lvl2pPr>
            <a:lvl3pPr marL="13970" indent="0">
              <a:buFont typeface="+mj-lt"/>
              <a:buNone/>
              <a:defRPr sz="22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3970" indent="0">
              <a:buFont typeface="+mj-lt"/>
              <a:buNone/>
              <a:defRPr sz="22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13970" indent="0">
              <a:buFont typeface="+mj-lt"/>
              <a:buNone/>
              <a:defRPr sz="22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</p:txBody>
      </p:sp>
      <p:cxnSp>
        <p:nvCxnSpPr>
          <p:cNvPr id="3" name="直线连接符 14"/>
          <p:cNvCxnSpPr/>
          <p:nvPr userDrawn="1"/>
        </p:nvCxnSpPr>
        <p:spPr>
          <a:xfrm flipH="1">
            <a:off x="1029918" y="1349255"/>
            <a:ext cx="885967" cy="0"/>
          </a:xfrm>
          <a:prstGeom prst="line">
            <a:avLst/>
          </a:prstGeom>
          <a:ln w="28575">
            <a:solidFill>
              <a:srgbClr val="C7000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文本框 16"/>
          <p:cNvSpPr txBox="1"/>
          <p:nvPr userDrawn="1"/>
        </p:nvSpPr>
        <p:spPr>
          <a:xfrm>
            <a:off x="918916" y="630373"/>
            <a:ext cx="1147485" cy="6535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3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目录</a:t>
            </a:r>
            <a:endParaRPr kumimoji="1" lang="zh-CN" altLang="en-US" sz="3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8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34131" y="6402806"/>
            <a:ext cx="49972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9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/>
          <p:cNvGrpSpPr>
            <a:grpSpLocks noChangeAspect="1"/>
          </p:cNvGrpSpPr>
          <p:nvPr userDrawn="1"/>
        </p:nvGrpSpPr>
        <p:grpSpPr>
          <a:xfrm>
            <a:off x="12290470" y="2625389"/>
            <a:ext cx="1967973" cy="4233515"/>
            <a:chOff x="5343885" y="-48857"/>
            <a:chExt cx="3271316" cy="7037279"/>
          </a:xfrm>
        </p:grpSpPr>
        <p:sp>
          <p:nvSpPr>
            <p:cNvPr id="89" name="矩形 13"/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196/0/84</a:t>
              </a:r>
              <a:endParaRPr kumimoji="1" lang="en-US" altLang="zh-CN" sz="500" b="1" dirty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文本框 15"/>
            <p:cNvSpPr txBox="1"/>
            <p:nvPr userDrawn="1"/>
          </p:nvSpPr>
          <p:spPr>
            <a:xfrm>
              <a:off x="5352723" y="1694497"/>
              <a:ext cx="1052647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公司辅助色</a:t>
              </a:r>
              <a:endParaRPr kumimoji="1" lang="zh-CN" altLang="en-US" sz="800" b="0" i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1" name="矩形 13"/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203/55/120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矩形 13"/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237/109/0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矩形 13"/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153/54/54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矩形 13"/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98/178/48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矩形 13"/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242/137/68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矩形 13"/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PANTONE 185C</a:t>
              </a:r>
              <a:endParaRPr kumimoji="1" lang="en-US" altLang="zh-CN" sz="500" b="1" dirty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620"/>
                </a:lnSpc>
                <a:spcBef>
                  <a:spcPts val="0"/>
                </a:spcBef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199/0/11  </a:t>
              </a:r>
              <a:endParaRPr kumimoji="1" lang="en-US" altLang="zh-CN" sz="500" b="1" dirty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文本框 15"/>
            <p:cNvSpPr txBox="1"/>
            <p:nvPr userDrawn="1"/>
          </p:nvSpPr>
          <p:spPr>
            <a:xfrm>
              <a:off x="5343885" y="-48857"/>
              <a:ext cx="726488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公司色</a:t>
              </a:r>
              <a:endParaRPr kumimoji="1" lang="zh-CN" altLang="en-US" sz="800" b="0" i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8" name="矩形 13"/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PANTONE 186C</a:t>
              </a:r>
              <a:endParaRPr kumimoji="1" lang="en-US" altLang="zh-CN" sz="500" b="1" dirty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200/16/46  </a:t>
              </a:r>
              <a:endParaRPr kumimoji="1" lang="en-US" altLang="zh-CN" sz="500" b="1" dirty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矩形 13"/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127/0/1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矩形 13"/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52/200/0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矩形 13"/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48/181/197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矩形 13"/>
            <p:cNvSpPr/>
            <p:nvPr userDrawn="1"/>
          </p:nvSpPr>
          <p:spPr>
            <a:xfrm>
              <a:off x="6184543" y="4866463"/>
              <a:ext cx="791510" cy="664398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129/193/95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矩形 13"/>
            <p:cNvSpPr/>
            <p:nvPr userDrawn="1"/>
          </p:nvSpPr>
          <p:spPr>
            <a:xfrm>
              <a:off x="6182308" y="4134866"/>
              <a:ext cx="791510" cy="664398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253/211/81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矩形 13"/>
            <p:cNvSpPr/>
            <p:nvPr userDrawn="1"/>
          </p:nvSpPr>
          <p:spPr>
            <a:xfrm>
              <a:off x="6177324" y="5596166"/>
              <a:ext cx="791510" cy="664398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86/196/210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矩形 13"/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211/57/65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矩形 13"/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211/56/89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矩形 13"/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221/128/170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矩形 13"/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191/128/130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矩形 13"/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246/183/140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矩形 13"/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176/216/156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矩形 13"/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253/227/181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矩形 13"/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148/218/226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矩形 13"/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226/129/137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矩形 13"/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226/129/152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矩形 13"/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235/179/204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矩形 13"/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216/179/179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矩形 13"/>
            <p:cNvSpPr/>
            <p:nvPr/>
          </p:nvSpPr>
          <p:spPr>
            <a:xfrm>
              <a:off x="7811114" y="3415851"/>
              <a:ext cx="791510" cy="664398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250/211/187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矩形 13"/>
            <p:cNvSpPr/>
            <p:nvPr/>
          </p:nvSpPr>
          <p:spPr>
            <a:xfrm>
              <a:off x="7820945" y="4866463"/>
              <a:ext cx="791510" cy="664398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208/232/196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矩形 13"/>
            <p:cNvSpPr/>
            <p:nvPr/>
          </p:nvSpPr>
          <p:spPr>
            <a:xfrm>
              <a:off x="7818707" y="4134866"/>
              <a:ext cx="791510" cy="664398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254/238/193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矩形 13"/>
            <p:cNvSpPr/>
            <p:nvPr/>
          </p:nvSpPr>
          <p:spPr>
            <a:xfrm>
              <a:off x="7823691" y="5596166"/>
              <a:ext cx="791510" cy="664398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190/233/238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矩形 13"/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239/178/184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矩形 13"/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238/179/193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矩形 13"/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0/0/0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矩形 13"/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89/87/87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矩形 13"/>
            <p:cNvSpPr/>
            <p:nvPr userDrawn="1"/>
          </p:nvSpPr>
          <p:spPr>
            <a:xfrm>
              <a:off x="6445335" y="6324024"/>
              <a:ext cx="513579" cy="664398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137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矩形 13"/>
            <p:cNvSpPr/>
            <p:nvPr userDrawn="1"/>
          </p:nvSpPr>
          <p:spPr>
            <a:xfrm>
              <a:off x="7003279" y="6324024"/>
              <a:ext cx="513579" cy="664398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181</a:t>
              </a:r>
              <a:endParaRPr kumimoji="1" lang="en-US" altLang="zh-CN" sz="500" b="1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矩形 13"/>
            <p:cNvSpPr/>
            <p:nvPr userDrawn="1"/>
          </p:nvSpPr>
          <p:spPr>
            <a:xfrm>
              <a:off x="7551547" y="6324024"/>
              <a:ext cx="513579" cy="66439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221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矩形 13"/>
            <p:cNvSpPr/>
            <p:nvPr userDrawn="1"/>
          </p:nvSpPr>
          <p:spPr>
            <a:xfrm>
              <a:off x="8098559" y="6324024"/>
              <a:ext cx="513579" cy="6643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RGB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255</a:t>
              </a:r>
              <a:endParaRPr kumimoji="1" lang="en-US" altLang="zh-CN" sz="500" b="1" dirty="0">
                <a:solidFill>
                  <a:srgbClr val="59575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ftr="0" dt="0"/>
  <p:txStyles>
    <p:titleStyle>
      <a:lvl1pPr algn="l" defTabSz="1188085" rtl="0" eaLnBrk="1" latinLnBrk="0" hangingPunct="1">
        <a:lnSpc>
          <a:spcPct val="90000"/>
        </a:lnSpc>
        <a:spcBef>
          <a:spcPct val="0"/>
        </a:spcBef>
        <a:buNone/>
        <a:defRPr sz="57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7180" indent="-297180" algn="l" defTabSz="1188085" rtl="0" eaLnBrk="1" latinLnBrk="0" hangingPunct="1">
        <a:lnSpc>
          <a:spcPct val="90000"/>
        </a:lnSpc>
        <a:spcBef>
          <a:spcPts val="1300"/>
        </a:spcBef>
        <a:buFont typeface="Arial" panose="020B0604020202020204" pitchFamily="34" charset="0"/>
        <a:buChar char="•"/>
        <a:defRPr sz="3635" kern="1200">
          <a:solidFill>
            <a:schemeClr val="tx1"/>
          </a:solidFill>
          <a:latin typeface="+mn-lt"/>
          <a:ea typeface="+mn-ea"/>
          <a:cs typeface="+mn-cs"/>
        </a:defRPr>
      </a:lvl1pPr>
      <a:lvl2pPr marL="890905" indent="-297180" algn="l" defTabSz="1188085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2pPr>
      <a:lvl3pPr marL="1484630" indent="-297180" algn="l" defTabSz="1188085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78355" indent="-297180" algn="l" defTabSz="1188085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4pPr>
      <a:lvl5pPr marL="2672715" indent="-297180" algn="l" defTabSz="1188085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0" indent="-297180" algn="l" defTabSz="1188085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6pPr>
      <a:lvl7pPr marL="3860165" indent="-297180" algn="l" defTabSz="1188085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7pPr>
      <a:lvl8pPr marL="4454525" indent="-297180" algn="l" defTabSz="1188085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8pPr>
      <a:lvl9pPr marL="5048250" indent="-297180" algn="l" defTabSz="1188085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8085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1pPr>
      <a:lvl2pPr marL="593725" algn="l" defTabSz="1188085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85" algn="l" defTabSz="1188085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3pPr>
      <a:lvl4pPr marL="1781810" algn="l" defTabSz="1188085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4pPr>
      <a:lvl5pPr marL="2375535" algn="l" defTabSz="1188085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5pPr>
      <a:lvl6pPr marL="2969260" algn="l" defTabSz="1188085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6pPr>
      <a:lvl7pPr marL="3563620" algn="l" defTabSz="1188085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7pPr>
      <a:lvl8pPr marL="4157345" algn="l" defTabSz="1188085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8pPr>
      <a:lvl9pPr marL="4751070" algn="l" defTabSz="1188085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image" Target="../media/image1.jpe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_图片 3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>
            <a:fillRect/>
          </a:stretch>
        </p:blipFill>
        <p:spPr>
          <a:xfrm>
            <a:off x="11808" y="0"/>
            <a:ext cx="12192000" cy="6858000"/>
          </a:xfrm>
          <a:prstGeom prst="rect">
            <a:avLst/>
          </a:prstGeom>
        </p:spPr>
      </p:pic>
      <p:sp>
        <p:nvSpPr>
          <p:cNvPr id="16" name="PA_平行四边形 15"/>
          <p:cNvSpPr/>
          <p:nvPr>
            <p:custDataLst>
              <p:tags r:id="rId3"/>
            </p:custDataLst>
          </p:nvPr>
        </p:nvSpPr>
        <p:spPr>
          <a:xfrm>
            <a:off x="1853137" y="379282"/>
            <a:ext cx="8712968" cy="6858000"/>
          </a:xfrm>
          <a:prstGeom prst="parallelogram">
            <a:avLst>
              <a:gd name="adj" fmla="val 26721"/>
            </a:avLst>
          </a:prstGeom>
          <a:solidFill>
            <a:srgbClr val="E4E9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9" name="PA_文本框 8"/>
          <p:cNvSpPr txBox="1"/>
          <p:nvPr>
            <p:custDataLst>
              <p:tags r:id="rId4"/>
            </p:custDataLst>
          </p:nvPr>
        </p:nvSpPr>
        <p:spPr>
          <a:xfrm>
            <a:off x="18853" y="2304002"/>
            <a:ext cx="121849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</a:pPr>
            <a:r>
              <a:rPr lang="zh-CN" altLang="en-US" sz="3200" b="1" dirty="0">
                <a:solidFill>
                  <a:srgbClr val="53575A"/>
                </a:solidFill>
                <a:cs typeface="+mn-ea"/>
                <a:sym typeface="+mn-lt"/>
              </a:rPr>
              <a:t>左邻物联网接入实施服务使用说明</a:t>
            </a:r>
            <a:endParaRPr lang="zh-CN" altLang="en-US" sz="3200" b="1" dirty="0">
              <a:solidFill>
                <a:srgbClr val="53575A"/>
              </a:solidFill>
              <a:cs typeface="+mn-ea"/>
              <a:sym typeface="+mn-lt"/>
            </a:endParaRPr>
          </a:p>
        </p:txBody>
      </p:sp>
      <p:pic>
        <p:nvPicPr>
          <p:cNvPr id="15" name="PA_图片 1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318" y="931540"/>
            <a:ext cx="1129308" cy="11293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标题 1"/>
          <p:cNvSpPr txBox="1"/>
          <p:nvPr/>
        </p:nvSpPr>
        <p:spPr>
          <a:xfrm>
            <a:off x="193675" y="36830"/>
            <a:ext cx="8670925" cy="415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40" tIns="45720" rIns="91440" bIns="45720" anchor="t" anchorCtr="0"/>
          <a:lstStyle>
            <a:defPPr>
              <a:defRPr lang="zh-CN"/>
            </a:defPPr>
            <a:lvl1pPr defTabSz="1068705">
              <a:defRPr sz="2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/>
              <a:t>请在购买物联网接入实施服务前与伙伴进行需求方案沟通！</a:t>
            </a:r>
            <a:endParaRPr lang="zh-CN" altLang="en-US" b="1" kern="0" dirty="0"/>
          </a:p>
        </p:txBody>
      </p:sp>
      <p:sp>
        <p:nvSpPr>
          <p:cNvPr id="26" name="圆角矩形 103"/>
          <p:cNvSpPr/>
          <p:nvPr/>
        </p:nvSpPr>
        <p:spPr bwMode="auto">
          <a:xfrm>
            <a:off x="265733" y="604838"/>
            <a:ext cx="11665296" cy="5953139"/>
          </a:xfrm>
          <a:prstGeom prst="roundRect">
            <a:avLst>
              <a:gd name="adj" fmla="val 1603"/>
            </a:avLst>
          </a:prstGeom>
          <a:solidFill>
            <a:srgbClr val="4BACC6">
              <a:lumMod val="40000"/>
              <a:lumOff val="60000"/>
            </a:srgbClr>
          </a:solidFill>
          <a:ln w="3175" cap="flat" cmpd="sng" algn="ctr">
            <a:solidFill>
              <a:srgbClr val="42356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lIns="79169" tIns="39585" rIns="79169" bIns="39585"/>
          <a:lstStyle/>
          <a:p>
            <a:pPr defTabSz="600710">
              <a:defRPr/>
            </a:pPr>
            <a:endParaRPr lang="zh-CN" altLang="en-US" sz="300" kern="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椭圆 188"/>
          <p:cNvSpPr/>
          <p:nvPr/>
        </p:nvSpPr>
        <p:spPr bwMode="auto">
          <a:xfrm>
            <a:off x="265733" y="1416412"/>
            <a:ext cx="449352" cy="187104"/>
          </a:xfrm>
          <a:prstGeom prst="ellipse">
            <a:avLst/>
          </a:prstGeom>
          <a:solidFill>
            <a:srgbClr val="00B050"/>
          </a:solidFill>
          <a:ln w="12700">
            <a:solidFill>
              <a:srgbClr val="1A2E56"/>
            </a:solidFill>
          </a:ln>
          <a:effectLst/>
        </p:spPr>
        <p:txBody>
          <a:bodyPr vert="horz" wrap="square" lIns="0" tIns="0" rIns="0" bIns="0" numCol="1" rtlCol="0" anchor="ctr" anchorCtr="0" compatLnSpc="1"/>
          <a:lstStyle/>
          <a:p>
            <a:pPr algn="ctr" defTabSz="685165">
              <a:buClr>
                <a:srgbClr val="CC9900"/>
              </a:buClr>
              <a:defRPr/>
            </a:pPr>
            <a:r>
              <a:rPr lang="en-US" altLang="zh-CN" sz="8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itchFamily="34" charset="-122"/>
              </a:rPr>
              <a:t>Start</a:t>
            </a:r>
            <a:endParaRPr lang="zh-CN" altLang="en-US" sz="800" kern="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itchFamily="34" charset="-122"/>
            </a:endParaRPr>
          </a:p>
        </p:txBody>
      </p:sp>
      <p:sp>
        <p:nvSpPr>
          <p:cNvPr id="28" name="Oval 3"/>
          <p:cNvSpPr>
            <a:spLocks noChangeArrowheads="1"/>
          </p:cNvSpPr>
          <p:nvPr/>
        </p:nvSpPr>
        <p:spPr bwMode="auto">
          <a:xfrm>
            <a:off x="11545321" y="1379753"/>
            <a:ext cx="385708" cy="223763"/>
          </a:xfrm>
          <a:prstGeom prst="ellipse">
            <a:avLst/>
          </a:prstGeom>
          <a:solidFill>
            <a:srgbClr val="00B050"/>
          </a:solidFill>
          <a:ln w="12700">
            <a:solidFill>
              <a:srgbClr val="1A2E56"/>
            </a:solidFill>
          </a:ln>
          <a:effectLst/>
        </p:spPr>
        <p:txBody>
          <a:bodyPr vert="horz" wrap="square" lIns="0" tIns="0" rIns="0" bIns="0" numCol="1" rtlCol="0" anchor="ctr" anchorCtr="0" compatLnSpc="1"/>
          <a:lstStyle/>
          <a:p>
            <a:pPr algn="ctr" defTabSz="685165">
              <a:buClr>
                <a:srgbClr val="CC9900"/>
              </a:buClr>
            </a:pPr>
            <a:r>
              <a:rPr lang="en-US" altLang="zh-CN" sz="8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itchFamily="34" charset="-122"/>
              </a:rPr>
              <a:t>End</a:t>
            </a:r>
            <a:endParaRPr lang="en-US" altLang="zh-CN" sz="800" kern="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itchFamily="34" charset="-122"/>
            </a:endParaRPr>
          </a:p>
        </p:txBody>
      </p:sp>
      <p:cxnSp>
        <p:nvCxnSpPr>
          <p:cNvPr id="32" name="肘形连接符 80"/>
          <p:cNvCxnSpPr>
            <a:stCxn id="27" idx="6"/>
          </p:cNvCxnSpPr>
          <p:nvPr/>
        </p:nvCxnSpPr>
        <p:spPr bwMode="auto">
          <a:xfrm flipV="1">
            <a:off x="715085" y="1500812"/>
            <a:ext cx="304302" cy="9153"/>
          </a:xfrm>
          <a:prstGeom prst="straightConnector1">
            <a:avLst/>
          </a:prstGeom>
          <a:noFill/>
          <a:ln w="12700">
            <a:solidFill>
              <a:sysClr val="windowText" lastClr="000000"/>
            </a:solidFill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矩形 175"/>
          <p:cNvSpPr/>
          <p:nvPr/>
        </p:nvSpPr>
        <p:spPr bwMode="auto">
          <a:xfrm>
            <a:off x="2101340" y="917846"/>
            <a:ext cx="296085" cy="1141140"/>
          </a:xfrm>
          <a:prstGeom prst="rect">
            <a:avLst/>
          </a:prstGeom>
          <a:solidFill>
            <a:srgbClr val="990000"/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11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002</a:t>
            </a:r>
            <a:r>
              <a:rPr lang="zh-CN" altLang="en-US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工勘</a:t>
            </a:r>
            <a:endParaRPr lang="en-US" altLang="zh-CN" sz="11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矩形 119"/>
          <p:cNvSpPr/>
          <p:nvPr/>
        </p:nvSpPr>
        <p:spPr bwMode="auto">
          <a:xfrm>
            <a:off x="5333132" y="841464"/>
            <a:ext cx="289468" cy="1299579"/>
          </a:xfrm>
          <a:prstGeom prst="rect">
            <a:avLst/>
          </a:prstGeom>
          <a:solidFill>
            <a:srgbClr val="990000"/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10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0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005</a:t>
            </a:r>
            <a:r>
              <a:rPr lang="zh-CN" altLang="en-US" sz="10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服务开通及操作</a:t>
            </a:r>
            <a:endParaRPr lang="en-US" altLang="zh-CN" sz="10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1" name="肘形连接符 80"/>
          <p:cNvCxnSpPr/>
          <p:nvPr/>
        </p:nvCxnSpPr>
        <p:spPr bwMode="auto">
          <a:xfrm>
            <a:off x="11119579" y="1480229"/>
            <a:ext cx="406380" cy="11404"/>
          </a:xfrm>
          <a:prstGeom prst="straightConnector1">
            <a:avLst/>
          </a:prstGeom>
          <a:noFill/>
          <a:ln w="12700">
            <a:solidFill>
              <a:sysClr val="windowText" lastClr="000000"/>
            </a:solidFill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7" name="矩形 119"/>
          <p:cNvSpPr/>
          <p:nvPr/>
        </p:nvSpPr>
        <p:spPr bwMode="auto">
          <a:xfrm>
            <a:off x="1038464" y="912357"/>
            <a:ext cx="283033" cy="1152127"/>
          </a:xfrm>
          <a:prstGeom prst="rect">
            <a:avLst/>
          </a:prstGeom>
          <a:solidFill>
            <a:srgbClr val="990000"/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11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001</a:t>
            </a:r>
            <a:r>
              <a:rPr lang="zh-CN" altLang="en-US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项目启动</a:t>
            </a:r>
            <a:endParaRPr lang="en-US" altLang="zh-CN" sz="11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17" name="Straight Arrow Connector 692"/>
          <p:cNvCxnSpPr/>
          <p:nvPr/>
        </p:nvCxnSpPr>
        <p:spPr bwMode="auto">
          <a:xfrm>
            <a:off x="1330995" y="1479836"/>
            <a:ext cx="784253" cy="3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矩形 175"/>
          <p:cNvSpPr/>
          <p:nvPr/>
        </p:nvSpPr>
        <p:spPr bwMode="auto">
          <a:xfrm>
            <a:off x="3205600" y="920027"/>
            <a:ext cx="296085" cy="1141140"/>
          </a:xfrm>
          <a:prstGeom prst="rect">
            <a:avLst/>
          </a:prstGeom>
          <a:solidFill>
            <a:srgbClr val="990000"/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11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003</a:t>
            </a:r>
            <a:r>
              <a:rPr lang="zh-CN" altLang="en-US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深化设计</a:t>
            </a:r>
            <a:endParaRPr lang="en-US" altLang="zh-CN" sz="11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矩形 175"/>
          <p:cNvSpPr/>
          <p:nvPr/>
        </p:nvSpPr>
        <p:spPr bwMode="auto">
          <a:xfrm>
            <a:off x="4268343" y="920027"/>
            <a:ext cx="296085" cy="1141140"/>
          </a:xfrm>
          <a:prstGeom prst="rect">
            <a:avLst/>
          </a:prstGeom>
          <a:solidFill>
            <a:srgbClr val="990000"/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10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004</a:t>
            </a:r>
            <a:r>
              <a:rPr lang="zh-CN" altLang="en-US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箱体成套</a:t>
            </a:r>
            <a:endParaRPr lang="en-US" altLang="zh-CN" sz="11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矩形 119"/>
          <p:cNvSpPr/>
          <p:nvPr/>
        </p:nvSpPr>
        <p:spPr bwMode="auto">
          <a:xfrm>
            <a:off x="7505291" y="945817"/>
            <a:ext cx="307081" cy="1141139"/>
          </a:xfrm>
          <a:prstGeom prst="rect">
            <a:avLst/>
          </a:prstGeom>
          <a:solidFill>
            <a:srgbClr val="990000"/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10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007</a:t>
            </a:r>
            <a:r>
              <a:rPr lang="zh-CN" altLang="en-US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配置调测</a:t>
            </a:r>
            <a:endParaRPr lang="en-US" altLang="zh-CN" sz="11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矩形 119"/>
          <p:cNvSpPr/>
          <p:nvPr/>
        </p:nvSpPr>
        <p:spPr bwMode="auto">
          <a:xfrm>
            <a:off x="10778902" y="973355"/>
            <a:ext cx="307081" cy="1141139"/>
          </a:xfrm>
          <a:prstGeom prst="rect">
            <a:avLst/>
          </a:prstGeom>
          <a:solidFill>
            <a:srgbClr val="990000"/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11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010</a:t>
            </a:r>
            <a:r>
              <a:rPr lang="zh-CN" altLang="en-US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转运营</a:t>
            </a:r>
            <a:endParaRPr lang="en-US" altLang="zh-CN" sz="11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矩形 119"/>
          <p:cNvSpPr/>
          <p:nvPr/>
        </p:nvSpPr>
        <p:spPr bwMode="auto">
          <a:xfrm>
            <a:off x="8601617" y="945817"/>
            <a:ext cx="307081" cy="1141139"/>
          </a:xfrm>
          <a:prstGeom prst="rect">
            <a:avLst/>
          </a:prstGeom>
          <a:solidFill>
            <a:srgbClr val="990000"/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10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008</a:t>
            </a:r>
            <a:r>
              <a:rPr lang="zh-CN" altLang="en-US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验收移交</a:t>
            </a:r>
            <a:endParaRPr lang="en-US" altLang="zh-CN" sz="11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矩形 119"/>
          <p:cNvSpPr/>
          <p:nvPr/>
        </p:nvSpPr>
        <p:spPr bwMode="auto">
          <a:xfrm>
            <a:off x="9674835" y="954873"/>
            <a:ext cx="307081" cy="1141139"/>
          </a:xfrm>
          <a:prstGeom prst="rect">
            <a:avLst/>
          </a:prstGeom>
          <a:solidFill>
            <a:srgbClr val="990000"/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10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009</a:t>
            </a:r>
            <a:r>
              <a:rPr lang="zh-CN" altLang="en-US" sz="11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转运维</a:t>
            </a:r>
            <a:endParaRPr lang="en-US" altLang="zh-CN" sz="11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1" name="Straight Arrow Connector 692"/>
          <p:cNvCxnSpPr/>
          <p:nvPr/>
        </p:nvCxnSpPr>
        <p:spPr bwMode="auto">
          <a:xfrm>
            <a:off x="2416501" y="1478166"/>
            <a:ext cx="784253" cy="3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692"/>
          <p:cNvCxnSpPr/>
          <p:nvPr/>
        </p:nvCxnSpPr>
        <p:spPr bwMode="auto">
          <a:xfrm>
            <a:off x="3490342" y="1484770"/>
            <a:ext cx="784253" cy="3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692"/>
          <p:cNvCxnSpPr/>
          <p:nvPr/>
        </p:nvCxnSpPr>
        <p:spPr bwMode="auto">
          <a:xfrm>
            <a:off x="4553704" y="1472297"/>
            <a:ext cx="784253" cy="3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692"/>
          <p:cNvCxnSpPr/>
          <p:nvPr/>
        </p:nvCxnSpPr>
        <p:spPr bwMode="auto">
          <a:xfrm>
            <a:off x="5620152" y="1484770"/>
            <a:ext cx="784253" cy="3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692"/>
          <p:cNvCxnSpPr/>
          <p:nvPr/>
        </p:nvCxnSpPr>
        <p:spPr bwMode="auto">
          <a:xfrm>
            <a:off x="6730690" y="1468650"/>
            <a:ext cx="784253" cy="3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692"/>
          <p:cNvCxnSpPr/>
          <p:nvPr/>
        </p:nvCxnSpPr>
        <p:spPr bwMode="auto">
          <a:xfrm>
            <a:off x="7817805" y="1491634"/>
            <a:ext cx="784253" cy="3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692"/>
          <p:cNvCxnSpPr/>
          <p:nvPr/>
        </p:nvCxnSpPr>
        <p:spPr bwMode="auto">
          <a:xfrm>
            <a:off x="8908894" y="1500812"/>
            <a:ext cx="784253" cy="3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692"/>
          <p:cNvCxnSpPr/>
          <p:nvPr/>
        </p:nvCxnSpPr>
        <p:spPr bwMode="auto">
          <a:xfrm>
            <a:off x="9996945" y="1500812"/>
            <a:ext cx="784253" cy="3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矩形 175"/>
          <p:cNvSpPr/>
          <p:nvPr/>
        </p:nvSpPr>
        <p:spPr bwMode="auto">
          <a:xfrm>
            <a:off x="7374236" y="3084557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【7.2】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网络打通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2" name="Straight Connector 132"/>
          <p:cNvCxnSpPr/>
          <p:nvPr/>
        </p:nvCxnSpPr>
        <p:spPr bwMode="auto">
          <a:xfrm flipH="1">
            <a:off x="433512" y="2073101"/>
            <a:ext cx="613776" cy="655112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32"/>
          <p:cNvCxnSpPr/>
          <p:nvPr/>
        </p:nvCxnSpPr>
        <p:spPr bwMode="auto">
          <a:xfrm flipH="1">
            <a:off x="1579036" y="2073101"/>
            <a:ext cx="537084" cy="648746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32"/>
          <p:cNvCxnSpPr/>
          <p:nvPr/>
        </p:nvCxnSpPr>
        <p:spPr bwMode="auto">
          <a:xfrm flipH="1">
            <a:off x="2723924" y="2053496"/>
            <a:ext cx="485148" cy="66046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32"/>
          <p:cNvCxnSpPr/>
          <p:nvPr/>
        </p:nvCxnSpPr>
        <p:spPr bwMode="auto">
          <a:xfrm flipH="1">
            <a:off x="3913054" y="2096012"/>
            <a:ext cx="331009" cy="647893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32"/>
          <p:cNvCxnSpPr/>
          <p:nvPr/>
        </p:nvCxnSpPr>
        <p:spPr bwMode="auto">
          <a:xfrm flipH="1">
            <a:off x="5048562" y="2162104"/>
            <a:ext cx="298669" cy="551857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2"/>
          <p:cNvCxnSpPr/>
          <p:nvPr/>
        </p:nvCxnSpPr>
        <p:spPr bwMode="auto">
          <a:xfrm flipH="1">
            <a:off x="6219782" y="2141043"/>
            <a:ext cx="240942" cy="58717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2"/>
          <p:cNvCxnSpPr/>
          <p:nvPr/>
        </p:nvCxnSpPr>
        <p:spPr bwMode="auto">
          <a:xfrm flipH="1">
            <a:off x="7360920" y="2114494"/>
            <a:ext cx="144371" cy="593478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2"/>
          <p:cNvCxnSpPr/>
          <p:nvPr/>
        </p:nvCxnSpPr>
        <p:spPr bwMode="auto">
          <a:xfrm flipH="1">
            <a:off x="8515951" y="2096122"/>
            <a:ext cx="107893" cy="602257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2"/>
          <p:cNvCxnSpPr/>
          <p:nvPr/>
        </p:nvCxnSpPr>
        <p:spPr bwMode="auto">
          <a:xfrm flipH="1">
            <a:off x="9668098" y="2053496"/>
            <a:ext cx="26366" cy="681153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32"/>
          <p:cNvCxnSpPr/>
          <p:nvPr/>
        </p:nvCxnSpPr>
        <p:spPr bwMode="auto">
          <a:xfrm>
            <a:off x="10804003" y="2096456"/>
            <a:ext cx="3783" cy="647449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32"/>
          <p:cNvCxnSpPr/>
          <p:nvPr/>
        </p:nvCxnSpPr>
        <p:spPr bwMode="auto">
          <a:xfrm>
            <a:off x="1289326" y="2073102"/>
            <a:ext cx="55348" cy="68322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32"/>
          <p:cNvCxnSpPr/>
          <p:nvPr/>
        </p:nvCxnSpPr>
        <p:spPr bwMode="auto">
          <a:xfrm>
            <a:off x="2382944" y="2036306"/>
            <a:ext cx="79154" cy="67765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32"/>
          <p:cNvCxnSpPr/>
          <p:nvPr/>
        </p:nvCxnSpPr>
        <p:spPr bwMode="auto">
          <a:xfrm>
            <a:off x="4579229" y="2080465"/>
            <a:ext cx="205572" cy="647749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32"/>
          <p:cNvCxnSpPr/>
          <p:nvPr/>
        </p:nvCxnSpPr>
        <p:spPr bwMode="auto">
          <a:xfrm>
            <a:off x="3486617" y="2084620"/>
            <a:ext cx="178722" cy="63291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32"/>
          <p:cNvCxnSpPr/>
          <p:nvPr/>
        </p:nvCxnSpPr>
        <p:spPr bwMode="auto">
          <a:xfrm>
            <a:off x="5650992" y="2159332"/>
            <a:ext cx="272105" cy="554628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32"/>
          <p:cNvCxnSpPr/>
          <p:nvPr/>
        </p:nvCxnSpPr>
        <p:spPr bwMode="auto">
          <a:xfrm>
            <a:off x="6739532" y="2182450"/>
            <a:ext cx="312762" cy="525072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Connector 132"/>
          <p:cNvCxnSpPr/>
          <p:nvPr/>
        </p:nvCxnSpPr>
        <p:spPr bwMode="auto">
          <a:xfrm>
            <a:off x="7821678" y="2063886"/>
            <a:ext cx="401934" cy="634492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32"/>
          <p:cNvCxnSpPr/>
          <p:nvPr/>
        </p:nvCxnSpPr>
        <p:spPr bwMode="auto">
          <a:xfrm>
            <a:off x="8892290" y="2097037"/>
            <a:ext cx="485383" cy="62481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32"/>
          <p:cNvCxnSpPr/>
          <p:nvPr/>
        </p:nvCxnSpPr>
        <p:spPr bwMode="auto">
          <a:xfrm>
            <a:off x="9991149" y="2128453"/>
            <a:ext cx="582466" cy="62787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32"/>
          <p:cNvCxnSpPr/>
          <p:nvPr/>
        </p:nvCxnSpPr>
        <p:spPr bwMode="auto">
          <a:xfrm>
            <a:off x="11112082" y="2141674"/>
            <a:ext cx="542865" cy="572287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矩形 175"/>
          <p:cNvSpPr/>
          <p:nvPr/>
        </p:nvSpPr>
        <p:spPr bwMode="auto">
          <a:xfrm>
            <a:off x="388880" y="3090270"/>
            <a:ext cx="985894" cy="3007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【1.2】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项目资料准备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4" name="矩形 175"/>
          <p:cNvSpPr/>
          <p:nvPr/>
        </p:nvSpPr>
        <p:spPr bwMode="auto">
          <a:xfrm>
            <a:off x="392262" y="3496854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en-US" altLang="zh-CN" sz="800" kern="0">
                <a:latin typeface="微软雅黑" panose="020B0503020204020204" pitchFamily="34" charset="-122"/>
                <a:ea typeface="微软雅黑" panose="020B0503020204020204" pitchFamily="34" charset="-122"/>
              </a:rPr>
              <a:t>1.3】</a:t>
            </a:r>
            <a:r>
              <a:rPr lang="zh-CN" altLang="en-US" sz="800" kern="0">
                <a:latin typeface="微软雅黑" panose="020B0503020204020204" pitchFamily="34" charset="-122"/>
                <a:ea typeface="微软雅黑" panose="020B0503020204020204" pitchFamily="34" charset="-122"/>
              </a:rPr>
              <a:t>项目开工会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6" name="矩形 175"/>
          <p:cNvSpPr/>
          <p:nvPr/>
        </p:nvSpPr>
        <p:spPr bwMode="auto">
          <a:xfrm>
            <a:off x="1544441" y="3084557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【2.2】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工勘实施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8" name="矩形 175"/>
          <p:cNvSpPr/>
          <p:nvPr/>
        </p:nvSpPr>
        <p:spPr bwMode="auto">
          <a:xfrm>
            <a:off x="5011261" y="3084557"/>
            <a:ext cx="975919" cy="27100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【5.2】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设备模型设计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2" name="矩形 175"/>
          <p:cNvSpPr/>
          <p:nvPr/>
        </p:nvSpPr>
        <p:spPr bwMode="auto">
          <a:xfrm>
            <a:off x="3869905" y="3899723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【4.4】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成套验证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5" name="矩形 175"/>
          <p:cNvSpPr/>
          <p:nvPr/>
        </p:nvSpPr>
        <p:spPr bwMode="auto">
          <a:xfrm>
            <a:off x="7374236" y="3496854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【7.3】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端边云配置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9" name="矩形 175"/>
          <p:cNvSpPr/>
          <p:nvPr/>
        </p:nvSpPr>
        <p:spPr bwMode="auto">
          <a:xfrm>
            <a:off x="6189571" y="3084557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【6.2】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单设备验证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0" name="矩形 175"/>
          <p:cNvSpPr/>
          <p:nvPr/>
        </p:nvSpPr>
        <p:spPr bwMode="auto">
          <a:xfrm>
            <a:off x="6168101" y="3496854"/>
            <a:ext cx="992889" cy="3048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【6.3】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现场布线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2" name="矩形 175"/>
          <p:cNvSpPr/>
          <p:nvPr/>
        </p:nvSpPr>
        <p:spPr bwMode="auto">
          <a:xfrm>
            <a:off x="7363465" y="3899723"/>
            <a:ext cx="971490" cy="29792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【7.4】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设备信息整理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3" name="矩形 175"/>
          <p:cNvSpPr/>
          <p:nvPr/>
        </p:nvSpPr>
        <p:spPr bwMode="auto">
          <a:xfrm>
            <a:off x="7374236" y="4286693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【7.5】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设备注册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5" name="矩形 175"/>
          <p:cNvSpPr/>
          <p:nvPr/>
        </p:nvSpPr>
        <p:spPr bwMode="auto">
          <a:xfrm>
            <a:off x="8472936" y="3084557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【8.2】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功能验收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6" name="矩形 175"/>
          <p:cNvSpPr/>
          <p:nvPr/>
        </p:nvSpPr>
        <p:spPr bwMode="auto">
          <a:xfrm>
            <a:off x="8472936" y="3496854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【8.3】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设备移交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7" name="矩形 175"/>
          <p:cNvSpPr/>
          <p:nvPr/>
        </p:nvSpPr>
        <p:spPr bwMode="auto">
          <a:xfrm>
            <a:off x="8472936" y="3899723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【8.4】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资料移交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1" name="矩形 175"/>
          <p:cNvSpPr/>
          <p:nvPr/>
        </p:nvSpPr>
        <p:spPr bwMode="auto">
          <a:xfrm>
            <a:off x="3861738" y="3084557"/>
            <a:ext cx="966282" cy="2916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【4.2】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版本配套表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3" name="矩形 175"/>
          <p:cNvSpPr/>
          <p:nvPr/>
        </p:nvSpPr>
        <p:spPr bwMode="auto">
          <a:xfrm>
            <a:off x="7374236" y="4682120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【7.6】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逻辑部署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4" name="矩形 175"/>
          <p:cNvSpPr/>
          <p:nvPr/>
        </p:nvSpPr>
        <p:spPr bwMode="auto">
          <a:xfrm>
            <a:off x="7363466" y="5462261"/>
            <a:ext cx="971489" cy="2922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【7.8】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单点调测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" name="矩形 175"/>
          <p:cNvSpPr/>
          <p:nvPr/>
        </p:nvSpPr>
        <p:spPr bwMode="auto">
          <a:xfrm>
            <a:off x="7374236" y="5077211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【7.7】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组态绑点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6" name="矩形 175"/>
          <p:cNvSpPr/>
          <p:nvPr/>
        </p:nvSpPr>
        <p:spPr bwMode="auto">
          <a:xfrm>
            <a:off x="5020392" y="3496854"/>
            <a:ext cx="957657" cy="30226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【5.3】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组态制作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0" name="矩形 175"/>
          <p:cNvSpPr/>
          <p:nvPr/>
        </p:nvSpPr>
        <p:spPr bwMode="auto">
          <a:xfrm>
            <a:off x="8472936" y="4286693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【8.5】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验收签字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3" name="矩形 175"/>
          <p:cNvSpPr/>
          <p:nvPr/>
        </p:nvSpPr>
        <p:spPr bwMode="auto">
          <a:xfrm>
            <a:off x="7363466" y="5836759"/>
            <a:ext cx="971489" cy="2922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【7.9】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系统联调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矩形 175"/>
          <p:cNvSpPr/>
          <p:nvPr/>
        </p:nvSpPr>
        <p:spPr bwMode="auto">
          <a:xfrm>
            <a:off x="2676654" y="3084557"/>
            <a:ext cx="993370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【3.2】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逻辑设计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6" name="矩形 175"/>
          <p:cNvSpPr/>
          <p:nvPr/>
        </p:nvSpPr>
        <p:spPr bwMode="auto">
          <a:xfrm>
            <a:off x="7323857" y="6194859"/>
            <a:ext cx="1050707" cy="2787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【7.10】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调测数据清理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" name="矩形 175"/>
          <p:cNvSpPr/>
          <p:nvPr/>
        </p:nvSpPr>
        <p:spPr bwMode="auto">
          <a:xfrm>
            <a:off x="6167860" y="3899723"/>
            <a:ext cx="993370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【6.4】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成套箱安装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8" name="矩形 175"/>
          <p:cNvSpPr/>
          <p:nvPr/>
        </p:nvSpPr>
        <p:spPr bwMode="auto">
          <a:xfrm>
            <a:off x="9630099" y="3084557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【9.2】FAQ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清单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9" name="矩形 175"/>
          <p:cNvSpPr/>
          <p:nvPr/>
        </p:nvSpPr>
        <p:spPr bwMode="auto">
          <a:xfrm>
            <a:off x="1544441" y="3496854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【2.3】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资料搜集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0" name="矩形 175"/>
          <p:cNvSpPr/>
          <p:nvPr/>
        </p:nvSpPr>
        <p:spPr bwMode="auto">
          <a:xfrm>
            <a:off x="6167860" y="4286693"/>
            <a:ext cx="993370" cy="2967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【6.5】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现场接线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1" name="矩形 175"/>
          <p:cNvSpPr/>
          <p:nvPr/>
        </p:nvSpPr>
        <p:spPr bwMode="auto">
          <a:xfrm>
            <a:off x="6167860" y="4682120"/>
            <a:ext cx="993370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【6.6】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现场校线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" name="矩形 175"/>
          <p:cNvSpPr/>
          <p:nvPr/>
        </p:nvSpPr>
        <p:spPr bwMode="auto">
          <a:xfrm>
            <a:off x="5020392" y="3899723"/>
            <a:ext cx="957657" cy="30226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【5.4】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逻辑编排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4" name="矩形 119"/>
          <p:cNvSpPr/>
          <p:nvPr/>
        </p:nvSpPr>
        <p:spPr bwMode="auto">
          <a:xfrm>
            <a:off x="6418677" y="855439"/>
            <a:ext cx="292262" cy="1299579"/>
          </a:xfrm>
          <a:prstGeom prst="rect">
            <a:avLst/>
          </a:prstGeom>
          <a:solidFill>
            <a:srgbClr val="990000"/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10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0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006</a:t>
            </a:r>
            <a:r>
              <a:rPr lang="zh-CN" altLang="en-US" sz="10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设备采购及安装</a:t>
            </a:r>
            <a:endParaRPr lang="en-US" altLang="zh-CN" sz="10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矩形 175"/>
          <p:cNvSpPr/>
          <p:nvPr/>
        </p:nvSpPr>
        <p:spPr bwMode="auto">
          <a:xfrm>
            <a:off x="6167860" y="5077211"/>
            <a:ext cx="993370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【6.7】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工程物料清理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矩形 175"/>
          <p:cNvSpPr/>
          <p:nvPr/>
        </p:nvSpPr>
        <p:spPr bwMode="auto">
          <a:xfrm>
            <a:off x="3861738" y="3496854"/>
            <a:ext cx="966282" cy="2916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【4.3】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成套版本检查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矩形 175"/>
          <p:cNvSpPr/>
          <p:nvPr/>
        </p:nvSpPr>
        <p:spPr bwMode="auto">
          <a:xfrm>
            <a:off x="2676654" y="3496854"/>
            <a:ext cx="993370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【3.3】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业务调研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8" name="矩形 175"/>
          <p:cNvSpPr/>
          <p:nvPr/>
        </p:nvSpPr>
        <p:spPr bwMode="auto">
          <a:xfrm>
            <a:off x="2676654" y="3899723"/>
            <a:ext cx="993370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【3.4】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功能验收手册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28675" y="674767"/>
            <a:ext cx="3913247" cy="148733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0" name="矩形 99"/>
          <p:cNvSpPr/>
          <p:nvPr/>
        </p:nvSpPr>
        <p:spPr>
          <a:xfrm>
            <a:off x="5003462" y="678558"/>
            <a:ext cx="3220149" cy="1483546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1" name="矩形 100"/>
          <p:cNvSpPr/>
          <p:nvPr/>
        </p:nvSpPr>
        <p:spPr>
          <a:xfrm>
            <a:off x="8492315" y="687567"/>
            <a:ext cx="2787535" cy="1494883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206650" y="672772"/>
            <a:ext cx="71814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zh-CN" altLang="en-US" sz="140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设计阶段</a:t>
            </a:r>
            <a:endParaRPr kumimoji="1" lang="zh-CN" altLang="en-US" sz="1400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6189571" y="672772"/>
            <a:ext cx="71814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zh-CN" altLang="en-US" sz="140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部署阶段</a:t>
            </a:r>
            <a:endParaRPr kumimoji="1" lang="zh-CN" altLang="en-US" sz="1400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9469302" y="672772"/>
            <a:ext cx="71814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zh-CN" altLang="en-US" sz="140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验收转维</a:t>
            </a:r>
            <a:endParaRPr kumimoji="1" lang="zh-CN" altLang="en-US" sz="1400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0" name="矩形 175"/>
          <p:cNvSpPr/>
          <p:nvPr/>
        </p:nvSpPr>
        <p:spPr bwMode="auto">
          <a:xfrm>
            <a:off x="409749" y="2678610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【1.1】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项目交底会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" name="矩形 175"/>
          <p:cNvSpPr/>
          <p:nvPr/>
        </p:nvSpPr>
        <p:spPr bwMode="auto">
          <a:xfrm>
            <a:off x="1544441" y="2678610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【2.1】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工勘计划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" name="矩形 175"/>
          <p:cNvSpPr/>
          <p:nvPr/>
        </p:nvSpPr>
        <p:spPr bwMode="auto">
          <a:xfrm>
            <a:off x="2623772" y="2678610"/>
            <a:ext cx="1099134" cy="30248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【3.1】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施工图深化设计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4" name="矩形 175"/>
          <p:cNvSpPr/>
          <p:nvPr/>
        </p:nvSpPr>
        <p:spPr bwMode="auto">
          <a:xfrm>
            <a:off x="3861738" y="2678610"/>
            <a:ext cx="966282" cy="2916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【4.1】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成套箱采购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5" name="矩形 175"/>
          <p:cNvSpPr/>
          <p:nvPr/>
        </p:nvSpPr>
        <p:spPr bwMode="auto">
          <a:xfrm>
            <a:off x="5024246" y="2678610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【5.1】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云服务开通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6" name="矩形 175"/>
          <p:cNvSpPr/>
          <p:nvPr/>
        </p:nvSpPr>
        <p:spPr bwMode="auto">
          <a:xfrm>
            <a:off x="6189571" y="2678610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【6.1】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设备采购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8" name="矩形 175"/>
          <p:cNvSpPr/>
          <p:nvPr/>
        </p:nvSpPr>
        <p:spPr bwMode="auto">
          <a:xfrm>
            <a:off x="8472936" y="2678610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【8.1】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设施云培训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0" name="矩形 175"/>
          <p:cNvSpPr/>
          <p:nvPr/>
        </p:nvSpPr>
        <p:spPr bwMode="auto">
          <a:xfrm>
            <a:off x="9630099" y="2678610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【9.1】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运维培训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1" name="矩形 175"/>
          <p:cNvSpPr/>
          <p:nvPr/>
        </p:nvSpPr>
        <p:spPr bwMode="auto">
          <a:xfrm>
            <a:off x="10777348" y="2678610"/>
            <a:ext cx="949948" cy="3058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en-US" altLang="zh-CN" sz="800" kern="0">
                <a:latin typeface="微软雅黑" panose="020B0503020204020204" pitchFamily="34" charset="-122"/>
                <a:ea typeface="微软雅黑" panose="020B0503020204020204" pitchFamily="34" charset="-122"/>
              </a:rPr>
              <a:t>10.1】</a:t>
            </a:r>
            <a:r>
              <a:rPr lang="zh-CN" altLang="en-US" sz="800" kern="0">
                <a:latin typeface="微软雅黑" panose="020B0503020204020204" pitchFamily="34" charset="-122"/>
                <a:ea typeface="微软雅黑" panose="020B0503020204020204" pitchFamily="34" charset="-122"/>
              </a:rPr>
              <a:t>运营培训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3" name="矩形 175"/>
          <p:cNvSpPr/>
          <p:nvPr/>
        </p:nvSpPr>
        <p:spPr bwMode="auto">
          <a:xfrm>
            <a:off x="7366357" y="2678610"/>
            <a:ext cx="965706" cy="30976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ysClr val="windowText" lastClr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anchor="ctr">
            <a:noAutofit/>
          </a:bodyPr>
          <a:lstStyle/>
          <a:p>
            <a:pPr defTabSz="877570" eaLnBrk="0" hangingPunct="0">
              <a:lnSpc>
                <a:spcPct val="120000"/>
              </a:lnSpc>
              <a:buClr>
                <a:srgbClr val="990000"/>
              </a:buClr>
            </a:pPr>
            <a:r>
              <a:rPr lang="en-US" altLang="zh-CN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【7.1】LinkTool</a:t>
            </a:r>
            <a:r>
              <a:rPr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安装</a:t>
            </a:r>
            <a:endParaRPr lang="zh-CN" altLang="en-US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矩形 99"/>
          <p:cNvSpPr/>
          <p:nvPr/>
        </p:nvSpPr>
        <p:spPr>
          <a:xfrm>
            <a:off x="525578" y="2516730"/>
            <a:ext cx="1756142" cy="7261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收集项目基本信息，确认项目组织成员、沟通机制、里程碑计划及关键依赖等，召开启动会开始服务部署。</a:t>
            </a:r>
            <a:endParaRPr kumimoji="0" lang="en-US" altLang="zh-CN" sz="7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2348580" y="2516730"/>
            <a:ext cx="1756142" cy="7261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基于方案设计确认的功能模块组织采购发货，提前沟通好发货地址、签收人及货物临时存放空间。</a:t>
            </a: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4347063" y="2516730"/>
            <a:ext cx="1756142" cy="7261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组织施工人员进场准备服务部署，现场就施工规范、管理规范、安全施工要求等事项进行沟通确认。</a:t>
            </a: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6168142" y="2516730"/>
            <a:ext cx="1756142" cy="7261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遵循服务安装标准进行施工安装、配置、调测，检查安装结果并输出安装报告。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7980536" y="2516730"/>
            <a:ext cx="1756142" cy="7261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遵循系统调测指南进行集成联调验证，按业务场景检查系统可用性、体验要求，输出系统联调报告。</a:t>
            </a: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9958518" y="2516730"/>
            <a:ext cx="1756142" cy="7261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由客户对整体服务的开通部署结果基于系统验收用例进行检查、确认、验收，验收通过输出系统验收报告。</a:t>
            </a: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525577" y="3826075"/>
            <a:ext cx="3598630" cy="8196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基于客户诉求进行软件业务以及硬件部署深化调研，形成深化设计方案。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硬件方面现场勘查核实环境、具体设备安装条件，检查关键依赖事项，包括宽带情况、机房环境、电源插座、网线、预留槽位等。</a:t>
            </a: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4366113" y="3826075"/>
            <a:ext cx="1756142" cy="8196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遵循网络部署指南进行网络配置、调测，检查网络部署结果并输出网络部署报告。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6176688" y="3826075"/>
            <a:ext cx="1756142" cy="8196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遵循服务部署操作指南进行服务部署开通、配置、调测，检查系统配置结果并输出部署报告。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8149604" y="3826075"/>
            <a:ext cx="1756142" cy="8196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对服务的操作使用组织现场培训，要求记录培训参加人员信息，同时收集相应反馈意见。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9958518" y="3826075"/>
            <a:ext cx="1756142" cy="8196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整理完整的服务安装、配置、账号等维护依赖信息，正式组织转维交接，后续系统问题由运维团队负责解决处理。</a:t>
            </a: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19" name="直接连接符 118"/>
          <p:cNvCxnSpPr/>
          <p:nvPr/>
        </p:nvCxnSpPr>
        <p:spPr>
          <a:xfrm>
            <a:off x="4232905" y="757095"/>
            <a:ext cx="29554" cy="4843631"/>
          </a:xfrm>
          <a:prstGeom prst="line">
            <a:avLst/>
          </a:prstGeom>
          <a:ln w="285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椭圆 123"/>
          <p:cNvSpPr>
            <a:spLocks noChangeAspect="1"/>
          </p:cNvSpPr>
          <p:nvPr/>
        </p:nvSpPr>
        <p:spPr bwMode="auto">
          <a:xfrm>
            <a:off x="1343061" y="3445481"/>
            <a:ext cx="171330" cy="17133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6" name="五边形 211"/>
          <p:cNvSpPr/>
          <p:nvPr/>
        </p:nvSpPr>
        <p:spPr bwMode="auto">
          <a:xfrm>
            <a:off x="520092" y="3397277"/>
            <a:ext cx="813912" cy="270927"/>
          </a:xfrm>
          <a:prstGeom prst="homePlate">
            <a:avLst/>
          </a:prstGeom>
          <a:gradFill flip="none" rotWithShape="1">
            <a:gsLst>
              <a:gs pos="0">
                <a:srgbClr val="CAE5E8"/>
              </a:gs>
              <a:gs pos="100000">
                <a:srgbClr val="336699"/>
              </a:gs>
            </a:gsLst>
            <a:path path="shape">
              <a:fillToRect l="50000" t="50000" r="50000" b="50000"/>
            </a:path>
            <a:tileRect/>
          </a:gradFill>
          <a:ln w="3175" algn="ctr">
            <a:solidFill>
              <a:schemeClr val="tx1">
                <a:lumMod val="65000"/>
                <a:lumOff val="35000"/>
              </a:schemeClr>
            </a:solidFill>
            <a:miter lim="800000"/>
          </a:ln>
          <a:effectLst/>
        </p:spPr>
        <p:txBody>
          <a:bodyPr wrap="none" rtlCol="0" anchor="ctr" anchorCtr="0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项目启动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8" name="燕尾形 212"/>
          <p:cNvSpPr/>
          <p:nvPr/>
        </p:nvSpPr>
        <p:spPr bwMode="auto">
          <a:xfrm>
            <a:off x="1423374" y="3395683"/>
            <a:ext cx="1485502" cy="280752"/>
          </a:xfrm>
          <a:prstGeom prst="chevron">
            <a:avLst/>
          </a:prstGeom>
          <a:gradFill flip="none" rotWithShape="1">
            <a:gsLst>
              <a:gs pos="0">
                <a:srgbClr val="CAE5E8"/>
              </a:gs>
              <a:gs pos="100000">
                <a:srgbClr val="336699"/>
              </a:gs>
            </a:gsLst>
            <a:path path="shape">
              <a:fillToRect l="50000" t="50000" r="50000" b="50000"/>
            </a:path>
            <a:tileRect/>
          </a:gradFill>
          <a:ln w="3175" algn="ctr">
            <a:solidFill>
              <a:schemeClr val="tx1">
                <a:lumMod val="65000"/>
                <a:lumOff val="35000"/>
              </a:schemeClr>
            </a:solidFill>
            <a:miter lim="800000"/>
          </a:ln>
          <a:effectLst/>
        </p:spPr>
        <p:txBody>
          <a:bodyPr wrap="none" rtlCol="0" anchor="ctr" anchorCtr="0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软硬件深化设计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0" name="椭圆 129"/>
          <p:cNvSpPr>
            <a:spLocks noChangeAspect="1"/>
          </p:cNvSpPr>
          <p:nvPr/>
        </p:nvSpPr>
        <p:spPr bwMode="auto">
          <a:xfrm>
            <a:off x="3049331" y="3445481"/>
            <a:ext cx="171330" cy="17133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2" name="燕尾形 212"/>
          <p:cNvSpPr/>
          <p:nvPr/>
        </p:nvSpPr>
        <p:spPr bwMode="auto">
          <a:xfrm>
            <a:off x="3129644" y="3395683"/>
            <a:ext cx="858345" cy="270927"/>
          </a:xfrm>
          <a:prstGeom prst="chevron">
            <a:avLst/>
          </a:prstGeom>
          <a:gradFill flip="none" rotWithShape="1">
            <a:gsLst>
              <a:gs pos="0">
                <a:srgbClr val="CAE5E8"/>
              </a:gs>
              <a:gs pos="100000">
                <a:srgbClr val="336699"/>
              </a:gs>
            </a:gsLst>
            <a:path path="shape">
              <a:fillToRect l="50000" t="50000" r="50000" b="50000"/>
            </a:path>
            <a:tileRect/>
          </a:gradFill>
          <a:ln w="3175" algn="ctr">
            <a:solidFill>
              <a:schemeClr val="tx1">
                <a:lumMod val="65000"/>
                <a:lumOff val="35000"/>
              </a:schemeClr>
            </a:solidFill>
            <a:miter lim="800000"/>
          </a:ln>
          <a:effectLst/>
        </p:spPr>
        <p:txBody>
          <a:bodyPr wrap="none" rtlCol="0" anchor="ctr" anchorCtr="0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采购实施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3" name="椭圆 132"/>
          <p:cNvSpPr>
            <a:spLocks noChangeAspect="1"/>
          </p:cNvSpPr>
          <p:nvPr/>
        </p:nvSpPr>
        <p:spPr bwMode="auto">
          <a:xfrm>
            <a:off x="4182146" y="3447075"/>
            <a:ext cx="171330" cy="17133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5" name="燕尾形 212"/>
          <p:cNvSpPr/>
          <p:nvPr/>
        </p:nvSpPr>
        <p:spPr bwMode="auto">
          <a:xfrm>
            <a:off x="4262459" y="3397277"/>
            <a:ext cx="858345" cy="270927"/>
          </a:xfrm>
          <a:prstGeom prst="chevron">
            <a:avLst/>
          </a:prstGeom>
          <a:gradFill flip="none" rotWithShape="1">
            <a:gsLst>
              <a:gs pos="0">
                <a:srgbClr val="CAE5E8"/>
              </a:gs>
              <a:gs pos="100000">
                <a:srgbClr val="336699"/>
              </a:gs>
            </a:gsLst>
            <a:path path="shape">
              <a:fillToRect l="50000" t="50000" r="50000" b="50000"/>
            </a:path>
            <a:tileRect/>
          </a:gradFill>
          <a:ln w="3175" algn="ctr">
            <a:solidFill>
              <a:schemeClr val="tx1">
                <a:lumMod val="65000"/>
                <a:lumOff val="35000"/>
              </a:schemeClr>
            </a:solidFill>
            <a:miter lim="800000"/>
          </a:ln>
          <a:effectLst/>
        </p:spPr>
        <p:txBody>
          <a:bodyPr wrap="none" rtlCol="0" anchor="ctr" anchorCtr="0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部署进场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9" name="椭圆 138"/>
          <p:cNvSpPr>
            <a:spLocks noChangeAspect="1"/>
          </p:cNvSpPr>
          <p:nvPr/>
        </p:nvSpPr>
        <p:spPr bwMode="auto">
          <a:xfrm>
            <a:off x="5134031" y="3455306"/>
            <a:ext cx="171330" cy="17133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0" name="燕尾形 212"/>
          <p:cNvSpPr/>
          <p:nvPr/>
        </p:nvSpPr>
        <p:spPr bwMode="auto">
          <a:xfrm>
            <a:off x="5214344" y="3405508"/>
            <a:ext cx="858345" cy="270927"/>
          </a:xfrm>
          <a:prstGeom prst="chevron">
            <a:avLst/>
          </a:prstGeom>
          <a:gradFill flip="none" rotWithShape="1">
            <a:gsLst>
              <a:gs pos="0">
                <a:srgbClr val="CAE5E8"/>
              </a:gs>
              <a:gs pos="100000">
                <a:srgbClr val="336699"/>
              </a:gs>
            </a:gsLst>
            <a:path path="shape">
              <a:fillToRect l="50000" t="50000" r="50000" b="50000"/>
            </a:path>
            <a:tileRect/>
          </a:gradFill>
          <a:ln w="3175" algn="ctr">
            <a:solidFill>
              <a:schemeClr val="tx1">
                <a:lumMod val="65000"/>
                <a:lumOff val="35000"/>
              </a:schemeClr>
            </a:solidFill>
            <a:miter lim="800000"/>
          </a:ln>
          <a:effectLst/>
        </p:spPr>
        <p:txBody>
          <a:bodyPr wrap="none" rtlCol="0" anchor="ctr" anchorCtr="0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网络部署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2" name="椭圆 141"/>
          <p:cNvSpPr>
            <a:spLocks noChangeAspect="1"/>
          </p:cNvSpPr>
          <p:nvPr/>
        </p:nvSpPr>
        <p:spPr bwMode="auto">
          <a:xfrm>
            <a:off x="6060474" y="3454007"/>
            <a:ext cx="171330" cy="17133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4" name="燕尾形 212"/>
          <p:cNvSpPr/>
          <p:nvPr/>
        </p:nvSpPr>
        <p:spPr bwMode="auto">
          <a:xfrm>
            <a:off x="6140787" y="3404209"/>
            <a:ext cx="858345" cy="270927"/>
          </a:xfrm>
          <a:prstGeom prst="chevron">
            <a:avLst/>
          </a:prstGeom>
          <a:gradFill flip="none" rotWithShape="1">
            <a:gsLst>
              <a:gs pos="0">
                <a:srgbClr val="CAE5E8"/>
              </a:gs>
              <a:gs pos="100000">
                <a:srgbClr val="336699"/>
              </a:gs>
            </a:gsLst>
            <a:path path="shape">
              <a:fillToRect l="50000" t="50000" r="50000" b="50000"/>
            </a:path>
            <a:tileRect/>
          </a:gradFill>
          <a:ln w="3175" algn="ctr">
            <a:solidFill>
              <a:schemeClr val="tx1">
                <a:lumMod val="65000"/>
                <a:lumOff val="35000"/>
              </a:schemeClr>
            </a:solidFill>
            <a:miter lim="800000"/>
          </a:ln>
          <a:effectLst/>
        </p:spPr>
        <p:txBody>
          <a:bodyPr wrap="none" rtlCol="0" anchor="ctr" anchorCtr="0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施工安装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5" name="椭圆 144"/>
          <p:cNvSpPr>
            <a:spLocks noChangeAspect="1"/>
          </p:cNvSpPr>
          <p:nvPr/>
        </p:nvSpPr>
        <p:spPr bwMode="auto">
          <a:xfrm>
            <a:off x="7012359" y="3445200"/>
            <a:ext cx="171330" cy="17133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9" name="燕尾形 212"/>
          <p:cNvSpPr/>
          <p:nvPr/>
        </p:nvSpPr>
        <p:spPr bwMode="auto">
          <a:xfrm>
            <a:off x="7092672" y="3395402"/>
            <a:ext cx="858345" cy="270927"/>
          </a:xfrm>
          <a:prstGeom prst="chevron">
            <a:avLst/>
          </a:prstGeom>
          <a:gradFill flip="none" rotWithShape="1">
            <a:gsLst>
              <a:gs pos="0">
                <a:srgbClr val="CAE5E8"/>
              </a:gs>
              <a:gs pos="100000">
                <a:srgbClr val="336699"/>
              </a:gs>
            </a:gsLst>
            <a:path path="shape">
              <a:fillToRect l="50000" t="50000" r="50000" b="50000"/>
            </a:path>
            <a:tileRect/>
          </a:gradFill>
          <a:ln w="3175" algn="ctr">
            <a:solidFill>
              <a:schemeClr val="tx1">
                <a:lumMod val="65000"/>
                <a:lumOff val="35000"/>
              </a:schemeClr>
            </a:solidFill>
            <a:miter lim="800000"/>
          </a:ln>
          <a:effectLst/>
        </p:spPr>
        <p:txBody>
          <a:bodyPr wrap="none" rtlCol="0" anchor="ctr" anchorCtr="0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服务部署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0" name="椭圆 149"/>
          <p:cNvSpPr>
            <a:spLocks noChangeAspect="1"/>
          </p:cNvSpPr>
          <p:nvPr/>
        </p:nvSpPr>
        <p:spPr bwMode="auto">
          <a:xfrm>
            <a:off x="7961215" y="3445200"/>
            <a:ext cx="171330" cy="17133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2" name="燕尾形 212"/>
          <p:cNvSpPr/>
          <p:nvPr/>
        </p:nvSpPr>
        <p:spPr bwMode="auto">
          <a:xfrm>
            <a:off x="8041528" y="3395402"/>
            <a:ext cx="858345" cy="270927"/>
          </a:xfrm>
          <a:prstGeom prst="chevron">
            <a:avLst/>
          </a:prstGeom>
          <a:gradFill flip="none" rotWithShape="1">
            <a:gsLst>
              <a:gs pos="0">
                <a:srgbClr val="CAE5E8"/>
              </a:gs>
              <a:gs pos="100000">
                <a:srgbClr val="336699"/>
              </a:gs>
            </a:gsLst>
            <a:path path="shape">
              <a:fillToRect l="50000" t="50000" r="50000" b="50000"/>
            </a:path>
            <a:tileRect/>
          </a:gradFill>
          <a:ln w="3175" algn="ctr">
            <a:solidFill>
              <a:schemeClr val="tx1">
                <a:lumMod val="65000"/>
                <a:lumOff val="35000"/>
              </a:schemeClr>
            </a:solidFill>
            <a:miter lim="800000"/>
          </a:ln>
          <a:effectLst/>
        </p:spPr>
        <p:txBody>
          <a:bodyPr wrap="none" rtlCol="0" anchor="ctr" anchorCtr="0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系统联调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4" name="椭圆 153"/>
          <p:cNvSpPr>
            <a:spLocks noChangeAspect="1"/>
          </p:cNvSpPr>
          <p:nvPr/>
        </p:nvSpPr>
        <p:spPr bwMode="auto">
          <a:xfrm>
            <a:off x="8903624" y="3453080"/>
            <a:ext cx="171330" cy="171330"/>
          </a:xfrm>
          <a:prstGeom prst="ellipse">
            <a:avLst/>
          </a:prstGeom>
          <a:solidFill>
            <a:srgbClr val="FF6600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6" name="燕尾形 212"/>
          <p:cNvSpPr/>
          <p:nvPr/>
        </p:nvSpPr>
        <p:spPr bwMode="auto">
          <a:xfrm>
            <a:off x="8983937" y="3403282"/>
            <a:ext cx="858345" cy="270927"/>
          </a:xfrm>
          <a:prstGeom prst="chevron">
            <a:avLst/>
          </a:prstGeom>
          <a:gradFill flip="none" rotWithShape="1">
            <a:gsLst>
              <a:gs pos="0">
                <a:srgbClr val="CAE5E8"/>
              </a:gs>
              <a:gs pos="100000">
                <a:srgbClr val="336699"/>
              </a:gs>
            </a:gsLst>
            <a:path path="shape">
              <a:fillToRect l="50000" t="50000" r="50000" b="50000"/>
            </a:path>
            <a:tileRect/>
          </a:gradFill>
          <a:ln w="3175" algn="ctr">
            <a:solidFill>
              <a:schemeClr val="tx1">
                <a:lumMod val="65000"/>
                <a:lumOff val="35000"/>
              </a:schemeClr>
            </a:solidFill>
            <a:miter lim="800000"/>
          </a:ln>
          <a:effectLst/>
        </p:spPr>
        <p:txBody>
          <a:bodyPr wrap="none" rtlCol="0" anchor="ctr" anchorCtr="0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服务培训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8" name="椭圆 157"/>
          <p:cNvSpPr>
            <a:spLocks noChangeAspect="1"/>
          </p:cNvSpPr>
          <p:nvPr/>
        </p:nvSpPr>
        <p:spPr bwMode="auto">
          <a:xfrm>
            <a:off x="9838286" y="3443170"/>
            <a:ext cx="171330" cy="17133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0" name="燕尾形 212"/>
          <p:cNvSpPr/>
          <p:nvPr/>
        </p:nvSpPr>
        <p:spPr bwMode="auto">
          <a:xfrm>
            <a:off x="9918599" y="3393372"/>
            <a:ext cx="858345" cy="270927"/>
          </a:xfrm>
          <a:prstGeom prst="chevron">
            <a:avLst/>
          </a:prstGeom>
          <a:gradFill flip="none" rotWithShape="1">
            <a:gsLst>
              <a:gs pos="0">
                <a:srgbClr val="CAE5E8"/>
              </a:gs>
              <a:gs pos="100000">
                <a:srgbClr val="336699"/>
              </a:gs>
            </a:gsLst>
            <a:path path="shape">
              <a:fillToRect l="50000" t="50000" r="50000" b="50000"/>
            </a:path>
            <a:tileRect/>
          </a:gradFill>
          <a:ln w="3175" algn="ctr">
            <a:solidFill>
              <a:schemeClr val="tx1">
                <a:lumMod val="65000"/>
                <a:lumOff val="35000"/>
              </a:schemeClr>
            </a:solidFill>
            <a:miter lim="800000"/>
          </a:ln>
          <a:effectLst/>
        </p:spPr>
        <p:txBody>
          <a:bodyPr wrap="none" rtlCol="0" anchor="ctr" anchorCtr="0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服务验收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2" name="椭圆 161"/>
          <p:cNvSpPr>
            <a:spLocks noChangeAspect="1"/>
          </p:cNvSpPr>
          <p:nvPr/>
        </p:nvSpPr>
        <p:spPr bwMode="auto">
          <a:xfrm>
            <a:off x="10772948" y="3447678"/>
            <a:ext cx="171330" cy="17133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5" name="燕尾形 212"/>
          <p:cNvSpPr/>
          <p:nvPr/>
        </p:nvSpPr>
        <p:spPr bwMode="auto">
          <a:xfrm>
            <a:off x="10853261" y="3397880"/>
            <a:ext cx="858345" cy="270927"/>
          </a:xfrm>
          <a:prstGeom prst="chevron">
            <a:avLst/>
          </a:prstGeom>
          <a:gradFill flip="none" rotWithShape="1">
            <a:gsLst>
              <a:gs pos="0">
                <a:srgbClr val="CAE5E8"/>
              </a:gs>
              <a:gs pos="100000">
                <a:srgbClr val="336699"/>
              </a:gs>
            </a:gsLst>
            <a:path path="shape">
              <a:fillToRect l="50000" t="50000" r="50000" b="50000"/>
            </a:path>
            <a:tileRect/>
          </a:gradFill>
          <a:ln w="3175" algn="ctr">
            <a:solidFill>
              <a:schemeClr val="tx1">
                <a:lumMod val="65000"/>
                <a:lumOff val="35000"/>
              </a:schemeClr>
            </a:solidFill>
            <a:miter lim="800000"/>
          </a:ln>
          <a:effectLst/>
        </p:spPr>
        <p:txBody>
          <a:bodyPr wrap="none" rtlCol="0" anchor="ctr" anchorCtr="0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运营运维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7" name="箭头: 五边形 166"/>
          <p:cNvSpPr/>
          <p:nvPr/>
        </p:nvSpPr>
        <p:spPr>
          <a:xfrm>
            <a:off x="520092" y="876739"/>
            <a:ext cx="3584630" cy="531814"/>
          </a:xfrm>
          <a:prstGeom prst="homePlate">
            <a:avLst/>
          </a:prstGeom>
          <a:solidFill>
            <a:srgbClr val="006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设计阶段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69" name="箭头: 五边形 168"/>
          <p:cNvSpPr/>
          <p:nvPr/>
        </p:nvSpPr>
        <p:spPr>
          <a:xfrm>
            <a:off x="4351047" y="876739"/>
            <a:ext cx="5385623" cy="531814"/>
          </a:xfrm>
          <a:prstGeom prst="homePlate">
            <a:avLst/>
          </a:prstGeom>
          <a:solidFill>
            <a:srgbClr val="006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部署阶段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70" name="箭头: 五边形 169"/>
          <p:cNvSpPr/>
          <p:nvPr/>
        </p:nvSpPr>
        <p:spPr>
          <a:xfrm>
            <a:off x="9966487" y="876739"/>
            <a:ext cx="1852553" cy="531814"/>
          </a:xfrm>
          <a:prstGeom prst="homePlate">
            <a:avLst/>
          </a:prstGeom>
          <a:solidFill>
            <a:srgbClr val="006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验收阶段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71" name="矩形 170"/>
          <p:cNvSpPr/>
          <p:nvPr/>
        </p:nvSpPr>
        <p:spPr>
          <a:xfrm>
            <a:off x="525577" y="4689800"/>
            <a:ext cx="3598630" cy="910926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输入项</a:t>
            </a:r>
            <a:r>
              <a:rPr kumimoji="0" lang="zh-CN" alt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</a:t>
            </a:r>
            <a:endParaRPr kumimoji="0" lang="zh-CN" altLang="en-US" sz="8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项目</a:t>
            </a: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sow&gt;</a:t>
            </a:r>
            <a:r>
              <a:rPr kumimoji="0" lang="zh-CN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</a:t>
            </a: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调研计划</a:t>
            </a: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r>
              <a:rPr kumimoji="0" lang="zh-CN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平面图点位标注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7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输出项：</a:t>
            </a:r>
            <a:endParaRPr kumimoji="0" lang="zh-CN" altLang="en-US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调研分析拔高</a:t>
            </a: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zh-CN" altLang="en-US" sz="7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详细需求说明书</a:t>
            </a: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7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系统深化设计方案</a:t>
            </a: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7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2" name="矩形 171"/>
          <p:cNvSpPr/>
          <p:nvPr/>
        </p:nvSpPr>
        <p:spPr>
          <a:xfrm>
            <a:off x="4366113" y="4689800"/>
            <a:ext cx="1756142" cy="910926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输入项：</a:t>
            </a: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网络部署指南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05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输出项：</a:t>
            </a: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网络部署报告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3" name="矩形 172"/>
          <p:cNvSpPr/>
          <p:nvPr/>
        </p:nvSpPr>
        <p:spPr>
          <a:xfrm>
            <a:off x="6176688" y="4689800"/>
            <a:ext cx="1756142" cy="910926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输入项：</a:t>
            </a:r>
            <a:endParaRPr kumimoji="0" lang="en-US" altLang="zh-CN" sz="10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服务部署指南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输出项：</a:t>
            </a:r>
            <a:endParaRPr kumimoji="0" lang="en-US" altLang="zh-CN" sz="10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服务部署报告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4" name="矩形 173"/>
          <p:cNvSpPr/>
          <p:nvPr/>
        </p:nvSpPr>
        <p:spPr>
          <a:xfrm>
            <a:off x="8149604" y="4689800"/>
            <a:ext cx="1756142" cy="910926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输入项：</a:t>
            </a:r>
            <a:endParaRPr kumimoji="0" lang="en-US" altLang="zh-CN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服务培训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系统操作手册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输出项：</a:t>
            </a:r>
            <a:endParaRPr kumimoji="0" lang="en-US" altLang="zh-CN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培训签到表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系统上线报告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5" name="矩形 174"/>
          <p:cNvSpPr/>
          <p:nvPr/>
        </p:nvSpPr>
        <p:spPr>
          <a:xfrm>
            <a:off x="9958518" y="4689800"/>
            <a:ext cx="1756142" cy="910926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输入项：</a:t>
            </a:r>
            <a:endParaRPr kumimoji="0" lang="en-US" altLang="zh-CN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输出项：</a:t>
            </a:r>
            <a:endParaRPr kumimoji="0" lang="zh-CN" altLang="en-US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转维信息表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6" name="矩形 175"/>
          <p:cNvSpPr/>
          <p:nvPr/>
        </p:nvSpPr>
        <p:spPr>
          <a:xfrm>
            <a:off x="523546" y="1565676"/>
            <a:ext cx="1756142" cy="910926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输入项：</a:t>
            </a: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项目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sow&gt;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输出项：</a:t>
            </a: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项目启动会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7" name="矩形 176"/>
          <p:cNvSpPr/>
          <p:nvPr/>
        </p:nvSpPr>
        <p:spPr>
          <a:xfrm>
            <a:off x="2348579" y="1565676"/>
            <a:ext cx="1756142" cy="910926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输入项：</a:t>
            </a:r>
            <a:endParaRPr kumimoji="0" lang="en-US" altLang="zh-CN" sz="10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服务配置清单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输出项：</a:t>
            </a:r>
            <a:endParaRPr kumimoji="0" lang="en-US" altLang="zh-CN" sz="10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项目实施计划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到货签收表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8" name="矩形 177"/>
          <p:cNvSpPr/>
          <p:nvPr/>
        </p:nvSpPr>
        <p:spPr>
          <a:xfrm>
            <a:off x="4351047" y="1565676"/>
            <a:ext cx="1756142" cy="910926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输入项：</a:t>
            </a:r>
            <a:endParaRPr kumimoji="0" lang="en-US" altLang="zh-CN" sz="10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服务配置清单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日常管理规范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输出项：</a:t>
            </a:r>
            <a:endParaRPr kumimoji="0" lang="en-US" altLang="zh-CN" sz="10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开箱验货报告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9" name="矩形 178"/>
          <p:cNvSpPr/>
          <p:nvPr/>
        </p:nvSpPr>
        <p:spPr>
          <a:xfrm>
            <a:off x="6166079" y="1565676"/>
            <a:ext cx="1756142" cy="910926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输入项：</a:t>
            </a: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施工安装指南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05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输出项：</a:t>
            </a: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硬件安装报告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0" name="矩形 179"/>
          <p:cNvSpPr/>
          <p:nvPr/>
        </p:nvSpPr>
        <p:spPr>
          <a:xfrm>
            <a:off x="7980535" y="1565676"/>
            <a:ext cx="1756142" cy="910926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输入项：</a:t>
            </a:r>
            <a:endParaRPr kumimoji="0" lang="en-US" altLang="zh-CN" sz="10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系统联调指南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输出项：</a:t>
            </a:r>
            <a:endParaRPr kumimoji="0" lang="en-US" altLang="zh-CN" sz="10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联调测试报告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1" name="矩形 180"/>
          <p:cNvSpPr/>
          <p:nvPr/>
        </p:nvSpPr>
        <p:spPr>
          <a:xfrm>
            <a:off x="9966487" y="1565676"/>
            <a:ext cx="1756142" cy="910926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输入项：</a:t>
            </a:r>
            <a:endParaRPr kumimoji="0" lang="en-US" altLang="zh-CN" sz="10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服务验收用例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输出项：</a:t>
            </a:r>
            <a:endParaRPr kumimoji="0" lang="en-US" altLang="zh-CN" sz="10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&lt;</a:t>
            </a:r>
            <a:r>
              <a:rPr kumimoji="0" lang="zh-CN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验收报告</a:t>
            </a:r>
            <a:r>
              <a:rPr kumimoji="0" lang="en-US" altLang="zh-CN" sz="9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&gt;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83" name="直接连接符 182"/>
          <p:cNvCxnSpPr/>
          <p:nvPr/>
        </p:nvCxnSpPr>
        <p:spPr>
          <a:xfrm>
            <a:off x="909311" y="3242869"/>
            <a:ext cx="0" cy="150921"/>
          </a:xfrm>
          <a:prstGeom prst="line">
            <a:avLst/>
          </a:prstGeom>
          <a:ln w="9525"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接连接符 183"/>
          <p:cNvCxnSpPr/>
          <p:nvPr/>
        </p:nvCxnSpPr>
        <p:spPr>
          <a:xfrm>
            <a:off x="3511417" y="3212986"/>
            <a:ext cx="0" cy="150921"/>
          </a:xfrm>
          <a:prstGeom prst="line">
            <a:avLst/>
          </a:prstGeom>
          <a:ln w="9525"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接连接符 185"/>
          <p:cNvCxnSpPr/>
          <p:nvPr/>
        </p:nvCxnSpPr>
        <p:spPr>
          <a:xfrm>
            <a:off x="4686349" y="3242869"/>
            <a:ext cx="0" cy="150921"/>
          </a:xfrm>
          <a:prstGeom prst="line">
            <a:avLst/>
          </a:prstGeom>
          <a:ln w="9525"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接连接符 186"/>
          <p:cNvCxnSpPr/>
          <p:nvPr/>
        </p:nvCxnSpPr>
        <p:spPr>
          <a:xfrm>
            <a:off x="6551117" y="3242869"/>
            <a:ext cx="0" cy="150921"/>
          </a:xfrm>
          <a:prstGeom prst="line">
            <a:avLst/>
          </a:prstGeom>
          <a:ln w="9525"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接连接符 187"/>
          <p:cNvCxnSpPr/>
          <p:nvPr/>
        </p:nvCxnSpPr>
        <p:spPr>
          <a:xfrm>
            <a:off x="8470700" y="3242869"/>
            <a:ext cx="0" cy="150921"/>
          </a:xfrm>
          <a:prstGeom prst="line">
            <a:avLst/>
          </a:prstGeom>
          <a:ln w="9525"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接连接符 190"/>
          <p:cNvCxnSpPr/>
          <p:nvPr/>
        </p:nvCxnSpPr>
        <p:spPr>
          <a:xfrm>
            <a:off x="10333760" y="3242869"/>
            <a:ext cx="0" cy="150921"/>
          </a:xfrm>
          <a:prstGeom prst="line">
            <a:avLst/>
          </a:prstGeom>
          <a:ln w="9525"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接连接符 193"/>
          <p:cNvCxnSpPr/>
          <p:nvPr/>
        </p:nvCxnSpPr>
        <p:spPr>
          <a:xfrm>
            <a:off x="1852546" y="3664299"/>
            <a:ext cx="0" cy="150921"/>
          </a:xfrm>
          <a:prstGeom prst="line">
            <a:avLst/>
          </a:prstGeom>
          <a:ln w="9525"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接连接符 197"/>
          <p:cNvCxnSpPr/>
          <p:nvPr/>
        </p:nvCxnSpPr>
        <p:spPr>
          <a:xfrm>
            <a:off x="5643516" y="3664299"/>
            <a:ext cx="0" cy="150921"/>
          </a:xfrm>
          <a:prstGeom prst="line">
            <a:avLst/>
          </a:prstGeom>
          <a:ln w="9525"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接连接符 198"/>
          <p:cNvCxnSpPr/>
          <p:nvPr/>
        </p:nvCxnSpPr>
        <p:spPr>
          <a:xfrm>
            <a:off x="7522909" y="3664299"/>
            <a:ext cx="0" cy="150921"/>
          </a:xfrm>
          <a:prstGeom prst="line">
            <a:avLst/>
          </a:prstGeom>
          <a:ln w="9525"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接连接符 199"/>
          <p:cNvCxnSpPr/>
          <p:nvPr/>
        </p:nvCxnSpPr>
        <p:spPr>
          <a:xfrm>
            <a:off x="9413109" y="3664299"/>
            <a:ext cx="0" cy="150921"/>
          </a:xfrm>
          <a:prstGeom prst="line">
            <a:avLst/>
          </a:prstGeom>
          <a:ln w="9525"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接连接符 201"/>
          <p:cNvCxnSpPr/>
          <p:nvPr/>
        </p:nvCxnSpPr>
        <p:spPr>
          <a:xfrm>
            <a:off x="11281191" y="3664299"/>
            <a:ext cx="0" cy="150921"/>
          </a:xfrm>
          <a:prstGeom prst="line">
            <a:avLst/>
          </a:prstGeom>
          <a:ln w="9525"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接连接符 206"/>
          <p:cNvCxnSpPr/>
          <p:nvPr/>
        </p:nvCxnSpPr>
        <p:spPr>
          <a:xfrm>
            <a:off x="9847811" y="757095"/>
            <a:ext cx="0" cy="2485774"/>
          </a:xfrm>
          <a:prstGeom prst="line">
            <a:avLst/>
          </a:prstGeom>
          <a:ln w="285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接连接符 207"/>
          <p:cNvCxnSpPr/>
          <p:nvPr/>
        </p:nvCxnSpPr>
        <p:spPr>
          <a:xfrm>
            <a:off x="8025839" y="3875271"/>
            <a:ext cx="0" cy="1846192"/>
          </a:xfrm>
          <a:prstGeom prst="line">
            <a:avLst/>
          </a:prstGeom>
          <a:ln w="285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接连接符 208"/>
          <p:cNvCxnSpPr/>
          <p:nvPr/>
        </p:nvCxnSpPr>
        <p:spPr>
          <a:xfrm flipH="1">
            <a:off x="8041528" y="3242869"/>
            <a:ext cx="1781135" cy="610013"/>
          </a:xfrm>
          <a:prstGeom prst="line">
            <a:avLst/>
          </a:prstGeom>
          <a:ln w="285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椭圆 210"/>
          <p:cNvSpPr/>
          <p:nvPr/>
        </p:nvSpPr>
        <p:spPr>
          <a:xfrm>
            <a:off x="453691" y="3297590"/>
            <a:ext cx="214570" cy="2028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</a:t>
            </a:r>
            <a:endParaRPr kumimoji="0" lang="zh-CN" altLang="en-US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2" name="椭圆 211"/>
          <p:cNvSpPr/>
          <p:nvPr/>
        </p:nvSpPr>
        <p:spPr>
          <a:xfrm>
            <a:off x="1378054" y="3297590"/>
            <a:ext cx="214570" cy="2028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</a:t>
            </a:r>
            <a:endParaRPr kumimoji="0" lang="zh-CN" altLang="en-US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4" name="椭圆 213"/>
          <p:cNvSpPr/>
          <p:nvPr/>
        </p:nvSpPr>
        <p:spPr>
          <a:xfrm>
            <a:off x="3084937" y="3297590"/>
            <a:ext cx="214570" cy="2028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</a:t>
            </a:r>
            <a:endParaRPr kumimoji="0" lang="zh-CN" altLang="en-US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" name="椭圆 214"/>
          <p:cNvSpPr/>
          <p:nvPr/>
        </p:nvSpPr>
        <p:spPr>
          <a:xfrm>
            <a:off x="4254156" y="3297590"/>
            <a:ext cx="214570" cy="2028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4</a:t>
            </a:r>
            <a:endParaRPr kumimoji="0" lang="zh-CN" altLang="en-US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6" name="椭圆 215"/>
          <p:cNvSpPr/>
          <p:nvPr/>
        </p:nvSpPr>
        <p:spPr>
          <a:xfrm>
            <a:off x="5158889" y="3297590"/>
            <a:ext cx="214570" cy="2028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5</a:t>
            </a:r>
            <a:endParaRPr kumimoji="0" lang="zh-CN" altLang="en-US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8" name="椭圆 217"/>
          <p:cNvSpPr/>
          <p:nvPr/>
        </p:nvSpPr>
        <p:spPr>
          <a:xfrm>
            <a:off x="6110958" y="3297590"/>
            <a:ext cx="214570" cy="2028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6</a:t>
            </a:r>
            <a:endParaRPr kumimoji="0" lang="zh-CN" altLang="en-US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9" name="椭圆 218"/>
          <p:cNvSpPr/>
          <p:nvPr/>
        </p:nvSpPr>
        <p:spPr>
          <a:xfrm>
            <a:off x="7034808" y="3297590"/>
            <a:ext cx="214570" cy="2028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7</a:t>
            </a:r>
            <a:endParaRPr kumimoji="0" lang="zh-CN" altLang="en-US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20" name="椭圆 219"/>
          <p:cNvSpPr/>
          <p:nvPr/>
        </p:nvSpPr>
        <p:spPr>
          <a:xfrm>
            <a:off x="8035362" y="3297590"/>
            <a:ext cx="214570" cy="2028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8</a:t>
            </a:r>
            <a:endParaRPr kumimoji="0" lang="zh-CN" altLang="en-US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21" name="椭圆 220"/>
          <p:cNvSpPr/>
          <p:nvPr/>
        </p:nvSpPr>
        <p:spPr>
          <a:xfrm>
            <a:off x="8903058" y="3297590"/>
            <a:ext cx="214570" cy="2028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9</a:t>
            </a:r>
            <a:endParaRPr kumimoji="0" lang="zh-CN" altLang="en-US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22" name="椭圆 221"/>
          <p:cNvSpPr/>
          <p:nvPr/>
        </p:nvSpPr>
        <p:spPr>
          <a:xfrm>
            <a:off x="9874521" y="3297590"/>
            <a:ext cx="214570" cy="2028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10</a:t>
            </a:r>
            <a:endParaRPr kumimoji="0" lang="zh-CN" altLang="en-US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23" name="椭圆 222"/>
          <p:cNvSpPr/>
          <p:nvPr/>
        </p:nvSpPr>
        <p:spPr>
          <a:xfrm>
            <a:off x="10809640" y="3297590"/>
            <a:ext cx="214570" cy="2028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11</a:t>
            </a:r>
            <a:endParaRPr kumimoji="0" lang="zh-CN" altLang="en-US" sz="9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24" name="标题 1"/>
          <p:cNvSpPr txBox="1"/>
          <p:nvPr/>
        </p:nvSpPr>
        <p:spPr>
          <a:xfrm>
            <a:off x="193726" y="36624"/>
            <a:ext cx="6136675" cy="41566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40" tIns="45720" rIns="91440" bIns="45720" anchor="t" anchorCtr="0"/>
          <a:lstStyle>
            <a:defPPr>
              <a:defRPr lang="zh-CN"/>
            </a:defPPr>
            <a:lvl1pPr defTabSz="1068705">
              <a:defRPr sz="2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/>
              <a:t>物联网接入实施服务关键活动及任务描述</a:t>
            </a:r>
            <a:endParaRPr lang="zh-CN" altLang="en-US" b="1" kern="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PA" val="v3.0.1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2_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1514</Words>
  <Application>WPS 演示</Application>
  <PresentationFormat>自定义</PresentationFormat>
  <Paragraphs>268</Paragraphs>
  <Slides>3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Arial</vt:lpstr>
      <vt:lpstr>Arial Unicode MS</vt:lpstr>
      <vt:lpstr>Calibri</vt:lpstr>
      <vt:lpstr>等线</vt:lpstr>
      <vt:lpstr>Arial Unicode MS</vt:lpstr>
      <vt:lpstr>等线 Light</vt:lpstr>
      <vt:lpstr>Calibri Light</vt:lpstr>
      <vt:lpstr>2_章节页</vt:lpstr>
      <vt:lpstr>PowerPoint 演示文稿</vt:lpstr>
      <vt:lpstr>PowerPoint 演示文稿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Tangxiaolin (Robson, HiCampus)</dc:creator>
  <cp:lastModifiedBy>GD</cp:lastModifiedBy>
  <cp:revision>211</cp:revision>
  <dcterms:created xsi:type="dcterms:W3CDTF">2020-08-28T08:44:00Z</dcterms:created>
  <dcterms:modified xsi:type="dcterms:W3CDTF">2025-07-29T01:44:11Z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(3)6MurUQbUHbjzLQFsTxyRYLKq0oLV0asIvbirK1NZ1r6KEXdwhVqC2CuOJdramSWzQejFy4m3
7Lh2/MbsbLcEVC7LcKjFvWbxgl/YOvePmLvvsafzzn3hZCxgaZwsvrCwb3pPPK118fvo7n1U
3yMsmx4mfFYPTIQgr4Iy8disEdEwPHk0l4R5FQexOiURxU2D9PMnBTZlkpyrUt20QJeDDT+2
ognE6V5qseke87nMQj</vt:lpwstr>
  </property>
  <property fmtid="{D5CDD505-2E9C-101B-9397-08002B2CF9AE}" pid="3" name="_2015_ms_pID_7253431">
    <vt:lpwstr>Ym43dI9y1genYYN8OwmXTTfvAAYrLnvr+TYz7wxo34EKFYyzhGomas
5KmcB15RMmMAlL1RdklWcHjSiECz+s9ZgO0/m5yun81JuDvBtyBnwbEW8OaZpCRpSgpjbojr
QWOTBkdYM7y0TZgU84aDvgugeFWXjFOqgBGTjryPS8jBVYSkebckMr1tjKHAxClCHSMZIsZ6
xy+wEEBV3BerPO5iZDmLASMOwvFOW1DFxZXo</vt:lpwstr>
  </property>
  <property fmtid="{D5CDD505-2E9C-101B-9397-08002B2CF9AE}" pid="4" name="_2015_ms_pID_7253432">
    <vt:lpwstr>StkioQdS5Vsdv6x1+p3RNkU=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1697506402</vt:lpwstr>
  </property>
  <property fmtid="{D5CDD505-2E9C-101B-9397-08002B2CF9AE}" pid="9" name="ICV">
    <vt:lpwstr>4E1C03B8DDE5474D84D92678837EF4A2_12</vt:lpwstr>
  </property>
  <property fmtid="{D5CDD505-2E9C-101B-9397-08002B2CF9AE}" pid="10" name="KSOProductBuildVer">
    <vt:lpwstr>2052-12.1.0.22215</vt:lpwstr>
  </property>
</Properties>
</file>