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JPG" ContentType="image/.jpg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9"/>
  </p:handoutMasterIdLst>
  <p:sldIdLst>
    <p:sldId id="16776980" r:id="rId3"/>
    <p:sldId id="16776975" r:id="rId5"/>
    <p:sldId id="16776976" r:id="rId6"/>
    <p:sldId id="16776977" r:id="rId7"/>
    <p:sldId id="16776990" r:id="rId8"/>
  </p:sldIdLst>
  <p:sldSz cx="12196445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产业经济大模型" id="{27560955-588F-4448-89C9-0013B8EC7D6D}">
          <p14:sldIdLst>
            <p14:sldId id="16776980"/>
            <p14:sldId id="16776975"/>
            <p14:sldId id="16776976"/>
            <p14:sldId id="16776977"/>
            <p14:sldId id="1677699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n Mingyu" initials="XM" lastIdx="4" clrIdx="0"/>
  <p:cmAuthor id="2001" name="骆倩怡_Znauj26B" initials="authorId_382814100" lastIdx="0" clrIdx="0"/>
  <p:cmAuthor id="1" name="殷 莉" initials="殷" lastIdx="1" clrIdx="0"/>
  <p:cmAuthor id="2" name="DT-GUIHUA" initials="D" lastIdx="1" clrIdx="1"/>
  <p:cmAuthor id="3" name="作者" initials="A" lastIdx="1" clrIdx="2"/>
  <p:cmAuthor id="4" name="Microsoft Office User" initials="MOU" lastIdx="1" clrIdx="3"/>
  <p:cmAuthor id="5" name="hanwei (E)" initials="h(" lastIdx="1" clrIdx="4"/>
  <p:cmAuthor id="6" name="caoho" initials="c" lastIdx="1" clrIdx="5"/>
  <p:cmAuthor id="7" name="Li Chunfeng" initials="LC" lastIdx="1" clrIdx="6"/>
  <p:cmAuthor id="8" name="陈 钰妍" initials="陈" lastIdx="1" clrIdx="7"/>
  <p:cmAuthor id="9" name="HUAWEI" initials="H" lastIdx="1" clrIdx="8"/>
  <p:cmAuthor id="10" name="jbw" initials="j" lastIdx="1" clrIdx="9"/>
  <p:cmAuthor id="11" name="Aaron" initials="A" lastIdx="1" clrIdx="10"/>
  <p:cmAuthor id="12" name="jzt" initials="j" lastIdx="2" clrIdx="11"/>
  <p:cmAuthor id="13" name="whz" initials="w" lastIdx="7" clrIdx="12"/>
  <p:cmAuthor id="14" name="Happy" initials="H" lastIdx="2" clrIdx="14"/>
  <p:cmAuthor id="15" name="任芯" initials="Renxin" lastIdx="2" clrIdx="15"/>
  <p:cmAuthor id="17" name="李志军" initials="lzj" lastIdx="1" clrIdx="16"/>
  <p:cmAuthor id="18" name="lisa" initials="l" lastIdx="2" clrIdx="17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FFFFF"/>
    <a:srgbClr val="00B0F0"/>
    <a:srgbClr val="F7A655"/>
    <a:srgbClr val="000000"/>
    <a:srgbClr val="E9002F"/>
    <a:srgbClr val="595757"/>
    <a:srgbClr val="221815"/>
    <a:srgbClr val="888888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25" autoAdjust="0"/>
    <p:restoredTop sz="95687" autoAdjust="0"/>
  </p:normalViewPr>
  <p:slideViewPr>
    <p:cSldViewPr snapToGrid="0" snapToObjects="1">
      <p:cViewPr varScale="1">
        <p:scale>
          <a:sx n="78" d="100"/>
          <a:sy n="78" d="100"/>
        </p:scale>
        <p:origin x="31" y="2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10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56.xml"/><Relationship Id="rId13" Type="http://schemas.openxmlformats.org/officeDocument/2006/relationships/commentAuthors" Target="commentAuthors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F71B8-DF2A-2E41-BE66-2E18A767DA8A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F0CC5-85BE-A64A-BD47-54C66F7E93E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60A27-BF12-6744-9E93-932A0E34D8BB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326F3-4732-B74B-9C70-D0992466E49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8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4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8206151-34E2-432B-B815-56CE9975F3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7326F3-4732-B74B-9C70-D0992466E4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7326F3-4732-B74B-9C70-D0992466E4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7326F3-4732-B74B-9C70-D0992466E4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jpeg"/><Relationship Id="rId4" Type="http://schemas.openxmlformats.org/officeDocument/2006/relationships/image" Target="../media/image1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6848" y="333380"/>
            <a:ext cx="11511778" cy="57467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25"/>
              </a:lnSpc>
              <a:spcBef>
                <a:spcPts val="0"/>
              </a:spcBef>
              <a:buNone/>
              <a:defRPr sz="2400" b="1" baseline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593090" indent="0" algn="ctr">
              <a:buNone/>
              <a:defRPr sz="2595"/>
            </a:lvl2pPr>
            <a:lvl3pPr marL="1186180" indent="0" algn="ctr">
              <a:buNone/>
              <a:defRPr sz="2335"/>
            </a:lvl3pPr>
            <a:lvl4pPr marL="1779905" indent="0" algn="ctr">
              <a:buNone/>
              <a:defRPr sz="2075"/>
            </a:lvl4pPr>
            <a:lvl5pPr marL="2372995" indent="0" algn="ctr">
              <a:buNone/>
              <a:defRPr sz="2075"/>
            </a:lvl5pPr>
            <a:lvl6pPr marL="2966085" indent="0" algn="ctr">
              <a:buNone/>
              <a:defRPr sz="2075"/>
            </a:lvl6pPr>
            <a:lvl7pPr marL="3559175" indent="0" algn="ctr">
              <a:buNone/>
              <a:defRPr sz="2075"/>
            </a:lvl7pPr>
            <a:lvl8pPr marL="4152900" indent="0" algn="ctr">
              <a:buNone/>
              <a:defRPr sz="2075"/>
            </a:lvl8pPr>
            <a:lvl9pPr marL="4745990" indent="0" algn="ctr">
              <a:buNone/>
              <a:defRPr sz="2075"/>
            </a:lvl9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nglish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智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结束页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07486" y="1402064"/>
            <a:ext cx="3921034" cy="854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tx1"/>
                </a:solidFill>
              </a:rPr>
              <a:t>Thank you.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250979" y="213660"/>
            <a:ext cx="1620431" cy="72244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24502"/>
            <a:ext cx="12196445" cy="63335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6445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10372" y="100531"/>
            <a:ext cx="10519434" cy="818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 b="1" i="0" spc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r>
              <a:rPr kumimoji="1" lang="zh-CN" altLang="en-US" dirty="0"/>
              <a:t>单击此处编辑母版标题样式</a:t>
            </a:r>
            <a:endParaRPr kumimoji="1"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250979" y="213661"/>
            <a:ext cx="1620431" cy="722449"/>
          </a:xfrm>
          <a:prstGeom prst="rect">
            <a:avLst/>
          </a:prstGeom>
        </p:spPr>
      </p:pic>
      <p:grpSp>
        <p:nvGrpSpPr>
          <p:cNvPr id="10" name="组合 9"/>
          <p:cNvGrpSpPr/>
          <p:nvPr userDrawn="1"/>
        </p:nvGrpSpPr>
        <p:grpSpPr>
          <a:xfrm>
            <a:off x="0" y="766035"/>
            <a:ext cx="12196445" cy="72000"/>
            <a:chOff x="0" y="574526"/>
            <a:chExt cx="9144000" cy="54000"/>
          </a:xfrm>
        </p:grpSpPr>
        <p:cxnSp>
          <p:nvCxnSpPr>
            <p:cNvPr id="11" name="直线连接符 10"/>
            <p:cNvCxnSpPr/>
            <p:nvPr userDrawn="1"/>
          </p:nvCxnSpPr>
          <p:spPr>
            <a:xfrm>
              <a:off x="467544" y="604940"/>
              <a:ext cx="7525783" cy="0"/>
            </a:xfrm>
            <a:prstGeom prst="line">
              <a:avLst/>
            </a:prstGeom>
            <a:ln w="9525">
              <a:gradFill flip="none" rotWithShape="1">
                <a:gsLst>
                  <a:gs pos="0">
                    <a:srgbClr val="FF9E18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0" y="574526"/>
              <a:ext cx="615334" cy="54000"/>
            </a:xfrm>
            <a:prstGeom prst="rect">
              <a:avLst/>
            </a:prstGeom>
            <a:solidFill>
              <a:srgbClr val="FF9E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  <p:cxnSp>
          <p:nvCxnSpPr>
            <p:cNvPr id="13" name="直线连接符 12"/>
            <p:cNvCxnSpPr/>
            <p:nvPr userDrawn="1"/>
          </p:nvCxnSpPr>
          <p:spPr>
            <a:xfrm>
              <a:off x="1618217" y="604940"/>
              <a:ext cx="7525783" cy="0"/>
            </a:xfrm>
            <a:prstGeom prst="line">
              <a:avLst/>
            </a:prstGeom>
            <a:ln w="9525">
              <a:gradFill flip="none" rotWithShape="1">
                <a:gsLst>
                  <a:gs pos="0">
                    <a:srgbClr val="FF9E18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410372" y="100529"/>
            <a:ext cx="10519434" cy="818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 b="1" i="0" spc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r>
              <a:rPr kumimoji="1" lang="zh-CN" altLang="en-US" dirty="0"/>
              <a:t>单击此处编辑母版标题样式</a:t>
            </a:r>
            <a:endParaRPr kumimoji="1"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250979" y="213660"/>
            <a:ext cx="1620431" cy="722449"/>
          </a:xfrm>
          <a:prstGeom prst="rect">
            <a:avLst/>
          </a:prstGeom>
        </p:spPr>
      </p:pic>
      <p:grpSp>
        <p:nvGrpSpPr>
          <p:cNvPr id="12" name="组合 11"/>
          <p:cNvGrpSpPr/>
          <p:nvPr userDrawn="1"/>
        </p:nvGrpSpPr>
        <p:grpSpPr>
          <a:xfrm>
            <a:off x="0" y="766035"/>
            <a:ext cx="12196445" cy="72000"/>
            <a:chOff x="0" y="574526"/>
            <a:chExt cx="9144000" cy="54000"/>
          </a:xfrm>
        </p:grpSpPr>
        <p:cxnSp>
          <p:nvCxnSpPr>
            <p:cNvPr id="13" name="直线连接符 12"/>
            <p:cNvCxnSpPr/>
            <p:nvPr userDrawn="1"/>
          </p:nvCxnSpPr>
          <p:spPr>
            <a:xfrm>
              <a:off x="467544" y="604940"/>
              <a:ext cx="7525783" cy="0"/>
            </a:xfrm>
            <a:prstGeom prst="line">
              <a:avLst/>
            </a:prstGeom>
            <a:ln w="9525">
              <a:gradFill flip="none" rotWithShape="1">
                <a:gsLst>
                  <a:gs pos="0">
                    <a:srgbClr val="FF9E18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0" y="574526"/>
              <a:ext cx="615334" cy="54000"/>
            </a:xfrm>
            <a:prstGeom prst="rect">
              <a:avLst/>
            </a:prstGeom>
            <a:solidFill>
              <a:srgbClr val="FF9E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  <p:cxnSp>
          <p:nvCxnSpPr>
            <p:cNvPr id="15" name="直线连接符 14"/>
            <p:cNvCxnSpPr/>
            <p:nvPr userDrawn="1"/>
          </p:nvCxnSpPr>
          <p:spPr>
            <a:xfrm>
              <a:off x="1618217" y="604940"/>
              <a:ext cx="7525783" cy="0"/>
            </a:xfrm>
            <a:prstGeom prst="line">
              <a:avLst/>
            </a:prstGeom>
            <a:ln w="9525">
              <a:gradFill flip="none" rotWithShape="1">
                <a:gsLst>
                  <a:gs pos="0">
                    <a:srgbClr val="FF9E18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24502"/>
            <a:ext cx="12196445" cy="6333507"/>
          </a:xfrm>
          <a:prstGeom prst="rect">
            <a:avLst/>
          </a:prstGeom>
        </p:spPr>
      </p:pic>
    </p:spTree>
  </p:cSld>
  <p:clrMapOvr>
    <a:masterClrMapping/>
  </p:clrMapOvr>
  <p:transition spd="slow" advClick="0" advTm="535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空白">
    <p:bg>
      <p:bgPr>
        <a:gradFill>
          <a:gsLst>
            <a:gs pos="0">
              <a:schemeClr val="bg1"/>
            </a:gs>
            <a:gs pos="100000">
              <a:schemeClr val="bg1">
                <a:lumMod val="95000"/>
              </a:schemeClr>
            </a:gs>
            <a:gs pos="51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766035"/>
            <a:ext cx="12196445" cy="72000"/>
            <a:chOff x="0" y="574526"/>
            <a:chExt cx="9144000" cy="54000"/>
          </a:xfrm>
        </p:grpSpPr>
        <p:cxnSp>
          <p:nvCxnSpPr>
            <p:cNvPr id="3" name="直线连接符 15"/>
            <p:cNvCxnSpPr/>
            <p:nvPr userDrawn="1"/>
          </p:nvCxnSpPr>
          <p:spPr>
            <a:xfrm>
              <a:off x="467544" y="604940"/>
              <a:ext cx="7525783" cy="0"/>
            </a:xfrm>
            <a:prstGeom prst="line">
              <a:avLst/>
            </a:prstGeom>
            <a:ln w="9525">
              <a:gradFill flip="none" rotWithShape="1">
                <a:gsLst>
                  <a:gs pos="0">
                    <a:srgbClr val="FF9E18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矩形 3"/>
            <p:cNvSpPr/>
            <p:nvPr/>
          </p:nvSpPr>
          <p:spPr>
            <a:xfrm>
              <a:off x="0" y="574526"/>
              <a:ext cx="615334" cy="54000"/>
            </a:xfrm>
            <a:prstGeom prst="rect">
              <a:avLst/>
            </a:prstGeom>
            <a:solidFill>
              <a:srgbClr val="FF9E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  <p:cxnSp>
          <p:nvCxnSpPr>
            <p:cNvPr id="5" name="直线连接符 17"/>
            <p:cNvCxnSpPr/>
            <p:nvPr userDrawn="1"/>
          </p:nvCxnSpPr>
          <p:spPr>
            <a:xfrm>
              <a:off x="1618217" y="604940"/>
              <a:ext cx="7525783" cy="0"/>
            </a:xfrm>
            <a:prstGeom prst="line">
              <a:avLst/>
            </a:prstGeom>
            <a:ln w="9525">
              <a:gradFill flip="none" rotWithShape="1">
                <a:gsLst>
                  <a:gs pos="0">
                    <a:srgbClr val="FF9E18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979" y="213663"/>
            <a:ext cx="1620431" cy="722449"/>
          </a:xfrm>
          <a:prstGeom prst="rect">
            <a:avLst/>
          </a:prstGeom>
        </p:spPr>
      </p:pic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10372" y="100529"/>
            <a:ext cx="10519434" cy="818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 b="1" i="0" spc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r>
              <a:rPr kumimoji="1" lang="zh-CN" altLang="en-US" dirty="0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>
            <a:alphaModFix amt="38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13467" t="21858" r="10540" b="12735"/>
          <a:stretch>
            <a:fillRect/>
          </a:stretch>
        </p:blipFill>
        <p:spPr>
          <a:xfrm>
            <a:off x="-70485" y="4504055"/>
            <a:ext cx="12266930" cy="2353945"/>
          </a:xfrm>
          <a:prstGeom prst="rect">
            <a:avLst/>
          </a:prstGeom>
          <a:noFill/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0250979" y="213660"/>
            <a:ext cx="1620431" cy="7224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" y="0"/>
            <a:ext cx="12196445" cy="5602265"/>
          </a:xfrm>
          <a:prstGeom prst="rect">
            <a:avLst/>
          </a:prstGeom>
        </p:spPr>
      </p:pic>
    </p:spTree>
  </p:cSld>
  <p:clrMapOvr>
    <a:masterClrMapping/>
  </p:clrMapOvr>
  <p:transition spd="slow" advClick="0" advTm="535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2" Type="http://schemas.openxmlformats.org/officeDocument/2006/relationships/image" Target="../media/image7.emf"/><Relationship Id="rId11" Type="http://schemas.openxmlformats.org/officeDocument/2006/relationships/oleObject" Target="../embeddings/oleObject1.bin"/><Relationship Id="rId10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 hidden="1"/>
          <p:cNvGraphicFramePr>
            <a:graphicFrameLocks noChangeAspect="1"/>
          </p:cNvGraphicFramePr>
          <p:nvPr userDrawn="1">
            <p:custDataLst>
              <p:tags r:id="rId10"/>
            </p:custDataLst>
          </p:nvPr>
        </p:nvGraphicFramePr>
        <p:xfrm>
          <a:off x="1593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think-cell 幻灯片" r:id="rId11" imgW="5715" imgH="5715" progId="TCLayout.ActiveDocument.1">
                  <p:embed/>
                </p:oleObj>
              </mc:Choice>
              <mc:Fallback>
                <p:oleObj name="think-cell 幻灯片" r:id="rId11" imgW="5715" imgH="5715" progId="TCLayout.ActiveDocument.1">
                  <p:embed/>
                  <p:pic>
                    <p:nvPicPr>
                      <p:cNvPr id="0" name="对象 4" hidden="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93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标题占位符 1"/>
          <p:cNvSpPr>
            <a:spLocks noGrp="1"/>
          </p:cNvSpPr>
          <p:nvPr>
            <p:ph type="title"/>
          </p:nvPr>
        </p:nvSpPr>
        <p:spPr>
          <a:xfrm>
            <a:off x="516140" y="260363"/>
            <a:ext cx="11164484" cy="539749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</p:nvPr>
        </p:nvSpPr>
        <p:spPr>
          <a:xfrm>
            <a:off x="516140" y="908059"/>
            <a:ext cx="11164484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</p:txBody>
      </p:sp>
      <p:sp>
        <p:nvSpPr>
          <p:cNvPr id="11" name="TextBox 3"/>
          <p:cNvSpPr txBox="1"/>
          <p:nvPr userDrawn="1"/>
        </p:nvSpPr>
        <p:spPr>
          <a:xfrm>
            <a:off x="516078" y="6306796"/>
            <a:ext cx="142125" cy="55120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defTabSz="889000">
              <a:defRPr/>
            </a:pPr>
            <a:fld id="{C3837181-38C6-AD4F-B8BA-B444770388BB}" type="slidenum">
              <a:rPr lang="en-US" sz="975">
                <a:solidFill>
                  <a:srgbClr val="1D1D1B"/>
                </a:solidFill>
                <a:cs typeface="Arial" panose="020B0604020202020204" pitchFamily="34" charset="0"/>
              </a:rPr>
            </a:fld>
            <a:endParaRPr lang="en-US" sz="975" dirty="0">
              <a:solidFill>
                <a:srgbClr val="1D1D1B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2495" rtl="0" eaLnBrk="1" latinLnBrk="0" hangingPunct="1">
        <a:lnSpc>
          <a:spcPct val="100000"/>
        </a:lnSpc>
        <a:spcBef>
          <a:spcPct val="0"/>
        </a:spcBef>
        <a:buNone/>
        <a:defRPr sz="2795" b="1" kern="1200" spc="0" baseline="0">
          <a:solidFill>
            <a:schemeClr val="tx2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67970" indent="-267970" algn="l" defTabSz="912495" rtl="0" eaLnBrk="1" latinLnBrk="0" hangingPunct="1">
        <a:lnSpc>
          <a:spcPct val="130000"/>
        </a:lnSpc>
        <a:spcBef>
          <a:spcPts val="0"/>
        </a:spcBef>
        <a:spcAft>
          <a:spcPts val="400"/>
        </a:spcAft>
        <a:buClr>
          <a:schemeClr val="tx1">
            <a:lumMod val="50000"/>
            <a:lumOff val="50000"/>
          </a:schemeClr>
        </a:buClr>
        <a:buSzPct val="100000"/>
        <a:buFont typeface="Wingdings 2" panose="05020102010507070707" pitchFamily="18" charset="2"/>
        <a:buChar char="¡"/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43230" indent="-175895" algn="l" defTabSz="912495" rtl="0" eaLnBrk="1" latinLnBrk="0" hangingPunct="1">
        <a:lnSpc>
          <a:spcPct val="130000"/>
        </a:lnSpc>
        <a:spcBef>
          <a:spcPts val="0"/>
        </a:spcBef>
        <a:spcAft>
          <a:spcPts val="400"/>
        </a:spcAft>
        <a:buClr>
          <a:schemeClr val="tx1">
            <a:lumMod val="50000"/>
            <a:lumOff val="50000"/>
          </a:schemeClr>
        </a:buClr>
        <a:buFont typeface="微软雅黑" panose="020B0503020204020204" pitchFamily="34" charset="-122"/>
        <a:buChar char="›"/>
        <a:defRPr sz="1595" kern="1200">
          <a:solidFill>
            <a:schemeClr val="tx1"/>
          </a:solidFill>
          <a:latin typeface="+mn-lt"/>
          <a:ea typeface="+mn-ea"/>
          <a:cs typeface="+mn-cs"/>
        </a:defRPr>
      </a:lvl2pPr>
      <a:lvl3pPr marL="627380" indent="-183515" algn="l" defTabSz="912495" rtl="0" eaLnBrk="1" latinLnBrk="0" hangingPunct="1">
        <a:lnSpc>
          <a:spcPct val="130000"/>
        </a:lnSpc>
        <a:spcBef>
          <a:spcPts val="0"/>
        </a:spcBef>
        <a:spcAft>
          <a:spcPts val="400"/>
        </a:spcAft>
        <a:buClr>
          <a:schemeClr val="tx1">
            <a:lumMod val="50000"/>
            <a:lumOff val="50000"/>
          </a:schemeClr>
        </a:buClr>
        <a:buFont typeface="FrutigerNext LT Regular" panose="020B0503040504020204" pitchFamily="34" charset="0"/>
        <a:buChar char="»"/>
        <a:defRPr sz="1395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227965" algn="l" defTabSz="912495" rtl="0" eaLnBrk="1" latinLnBrk="0" hangingPunct="1">
        <a:lnSpc>
          <a:spcPct val="130000"/>
        </a:lnSpc>
        <a:spcBef>
          <a:spcPts val="500"/>
        </a:spcBef>
        <a:spcAft>
          <a:spcPts val="300"/>
        </a:spcAft>
        <a:buFont typeface="Wingdings" panose="05000000000000000000" pitchFamily="2" charset="2"/>
        <a:buChar char="n"/>
        <a:defRPr sz="179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2955" indent="-227965" algn="l" defTabSz="912495" rtl="0" eaLnBrk="1" latinLnBrk="0" hangingPunct="1">
        <a:lnSpc>
          <a:spcPct val="130000"/>
        </a:lnSpc>
        <a:spcBef>
          <a:spcPts val="500"/>
        </a:spcBef>
        <a:spcAft>
          <a:spcPts val="300"/>
        </a:spcAft>
        <a:buFont typeface="Wingdings" panose="05000000000000000000" pitchFamily="2" charset="2"/>
        <a:buChar char="n"/>
        <a:defRPr sz="179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09520" indent="-227965" algn="l" defTabSz="9124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965450" indent="-227965" algn="l" defTabSz="9124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422015" indent="-227965" algn="l" defTabSz="9124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877945" indent="-227965" algn="l" defTabSz="9124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2495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5930" algn="l" defTabSz="912495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2495" algn="l" defTabSz="912495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68425" algn="l" defTabSz="912495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4990" algn="l" defTabSz="912495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0920" algn="l" defTabSz="912495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37485" algn="l" defTabSz="912495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3415" algn="l" defTabSz="912495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49980" algn="l" defTabSz="912495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9" Type="http://schemas.openxmlformats.org/officeDocument/2006/relationships/notesSlide" Target="../notesSlides/notesSlide2.xml"/><Relationship Id="rId18" Type="http://schemas.openxmlformats.org/officeDocument/2006/relationships/slideLayout" Target="../slideLayouts/slideLayout8.xml"/><Relationship Id="rId17" Type="http://schemas.openxmlformats.org/officeDocument/2006/relationships/tags" Target="../tags/tag18.xml"/><Relationship Id="rId16" Type="http://schemas.openxmlformats.org/officeDocument/2006/relationships/tags" Target="../tags/tag17.xml"/><Relationship Id="rId15" Type="http://schemas.openxmlformats.org/officeDocument/2006/relationships/tags" Target="../tags/tag16.xml"/><Relationship Id="rId14" Type="http://schemas.openxmlformats.org/officeDocument/2006/relationships/tags" Target="../tags/tag15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8" Type="http://schemas.openxmlformats.org/officeDocument/2006/relationships/notesSlide" Target="../notesSlides/notesSlide3.xml"/><Relationship Id="rId37" Type="http://schemas.openxmlformats.org/officeDocument/2006/relationships/slideLayout" Target="../slideLayouts/slideLayout8.xml"/><Relationship Id="rId36" Type="http://schemas.openxmlformats.org/officeDocument/2006/relationships/tags" Target="../tags/tag54.xml"/><Relationship Id="rId35" Type="http://schemas.openxmlformats.org/officeDocument/2006/relationships/tags" Target="../tags/tag53.xml"/><Relationship Id="rId34" Type="http://schemas.openxmlformats.org/officeDocument/2006/relationships/tags" Target="../tags/tag52.xml"/><Relationship Id="rId33" Type="http://schemas.openxmlformats.org/officeDocument/2006/relationships/tags" Target="../tags/tag51.xml"/><Relationship Id="rId32" Type="http://schemas.openxmlformats.org/officeDocument/2006/relationships/tags" Target="../tags/tag50.xml"/><Relationship Id="rId31" Type="http://schemas.openxmlformats.org/officeDocument/2006/relationships/tags" Target="../tags/tag49.xml"/><Relationship Id="rId30" Type="http://schemas.openxmlformats.org/officeDocument/2006/relationships/tags" Target="../tags/tag48.xml"/><Relationship Id="rId3" Type="http://schemas.openxmlformats.org/officeDocument/2006/relationships/tags" Target="../tags/tag21.xml"/><Relationship Id="rId29" Type="http://schemas.openxmlformats.org/officeDocument/2006/relationships/tags" Target="../tags/tag47.xml"/><Relationship Id="rId28" Type="http://schemas.openxmlformats.org/officeDocument/2006/relationships/tags" Target="../tags/tag46.xml"/><Relationship Id="rId27" Type="http://schemas.openxmlformats.org/officeDocument/2006/relationships/tags" Target="../tags/tag45.xml"/><Relationship Id="rId26" Type="http://schemas.openxmlformats.org/officeDocument/2006/relationships/tags" Target="../tags/tag44.xml"/><Relationship Id="rId25" Type="http://schemas.openxmlformats.org/officeDocument/2006/relationships/tags" Target="../tags/tag43.xml"/><Relationship Id="rId24" Type="http://schemas.openxmlformats.org/officeDocument/2006/relationships/tags" Target="../tags/tag42.xml"/><Relationship Id="rId23" Type="http://schemas.openxmlformats.org/officeDocument/2006/relationships/tags" Target="../tags/tag41.xml"/><Relationship Id="rId22" Type="http://schemas.openxmlformats.org/officeDocument/2006/relationships/tags" Target="../tags/tag40.xml"/><Relationship Id="rId21" Type="http://schemas.openxmlformats.org/officeDocument/2006/relationships/tags" Target="../tags/tag39.xml"/><Relationship Id="rId20" Type="http://schemas.openxmlformats.org/officeDocument/2006/relationships/tags" Target="../tags/tag38.xml"/><Relationship Id="rId2" Type="http://schemas.openxmlformats.org/officeDocument/2006/relationships/tags" Target="../tags/tag20.xml"/><Relationship Id="rId19" Type="http://schemas.openxmlformats.org/officeDocument/2006/relationships/tags" Target="../tags/tag37.xml"/><Relationship Id="rId18" Type="http://schemas.openxmlformats.org/officeDocument/2006/relationships/tags" Target="../tags/tag36.xml"/><Relationship Id="rId17" Type="http://schemas.openxmlformats.org/officeDocument/2006/relationships/tags" Target="../tags/tag35.xml"/><Relationship Id="rId16" Type="http://schemas.openxmlformats.org/officeDocument/2006/relationships/tags" Target="../tags/tag34.xml"/><Relationship Id="rId15" Type="http://schemas.openxmlformats.org/officeDocument/2006/relationships/tags" Target="../tags/tag33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55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0" y="1790065"/>
            <a:ext cx="7245985" cy="4502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3765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4000" b="1" dirty="0">
                <a:solidFill>
                  <a:srgbClr val="C00000"/>
                </a:solidFill>
                <a:sym typeface="微软雅黑" panose="020B0503020204020204" pitchFamily="34" charset="-122"/>
              </a:rPr>
              <a:t>产业经济发展赋能助手</a:t>
            </a:r>
            <a:endParaRPr lang="zh-CN" altLang="en-US" sz="4000" b="1" dirty="0">
              <a:solidFill>
                <a:srgbClr val="C00000"/>
              </a:solidFill>
              <a:sym typeface="微软雅黑" panose="020B0503020204020204" pitchFamily="34" charset="-122"/>
            </a:endParaRPr>
          </a:p>
          <a:p>
            <a:pPr algn="ctr"/>
            <a:endParaRPr lang="zh-CN" altLang="en-US" sz="4000" b="1" dirty="0">
              <a:solidFill>
                <a:srgbClr val="C00000"/>
              </a:solidFill>
              <a:sym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solidFill>
                  <a:srgbClr val="C00000"/>
                </a:solidFill>
              </a:rPr>
              <a:t>方案介绍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561590" y="4261485"/>
            <a:ext cx="2122170" cy="946785"/>
          </a:xfrm>
          <a:prstGeom prst="rect">
            <a:avLst/>
          </a:prstGeom>
        </p:spPr>
      </p:pic>
    </p:spTree>
  </p:cSld>
  <p:clrMapOvr>
    <a:masterClrMapping/>
  </p:clrMapOvr>
  <p:transition spd="slow" advClick="0" advTm="5350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p>
            <a:pPr algn="l"/>
            <a:r>
              <a:rPr lang="zh-CN" sz="2400" i="1" noProof="0" dirty="0"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产业经济大模型业务痛点：聚焦摸家底、明方向、强招商梳理业务需求</a:t>
            </a:r>
            <a:endParaRPr lang="zh-CN" altLang="en-US" sz="2400" i="1" noProof="0" dirty="0"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880745" y="1049020"/>
            <a:ext cx="11045825" cy="1431290"/>
          </a:xfrm>
          <a:prstGeom prst="rect">
            <a:avLst/>
          </a:prstGeom>
        </p:spPr>
        <p:txBody>
          <a:bodyPr anchor="t" anchorCtr="0"/>
          <a:lstStyle>
            <a:lvl1pPr algn="l" defTabSz="11861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95" b="1" kern="120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285750" marR="0" lvl="0" indent="-285750" algn="l" defTabSz="118618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800" b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6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产业数据量大、来源广泛，主题丰富、内容多维，更新频率高</a:t>
            </a:r>
            <a:endParaRPr kumimoji="0" lang="en-US" altLang="zh-CN" sz="1800" b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6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  <a:p>
            <a:pPr marL="285750" marR="0" lvl="0" indent="-285750" algn="l" defTabSz="118618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800" b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6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产业治理看、判、引、育场景复杂，对产业领域专业能力要求高</a:t>
            </a:r>
            <a:endParaRPr kumimoji="0" lang="en-US" altLang="zh-CN" sz="1800" b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6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  <a:p>
            <a:pPr marL="285750" marR="0" lvl="0" indent="-285750" algn="l" defTabSz="118618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800" b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6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产业相关部门人员难以高效查数、用数，形成支撑科学决策、资源配置和招商育企的产业洞察</a:t>
            </a:r>
            <a:endParaRPr kumimoji="0" lang="zh-CN" altLang="en-US" sz="1800" b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6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  <p:sp>
        <p:nvSpPr>
          <p:cNvPr id="26" name="图形 19"/>
          <p:cNvSpPr/>
          <p:nvPr>
            <p:custDataLst>
              <p:tags r:id="rId1"/>
            </p:custDataLst>
          </p:nvPr>
        </p:nvSpPr>
        <p:spPr>
          <a:xfrm>
            <a:off x="4969193" y="3268345"/>
            <a:ext cx="2197735" cy="3253105"/>
          </a:xfrm>
          <a:custGeom>
            <a:avLst/>
            <a:gdLst>
              <a:gd name="connsiteX0" fmla="*/ 1337786 w 1409605"/>
              <a:gd name="connsiteY0" fmla="*/ 223048 h 1765739"/>
              <a:gd name="connsiteX1" fmla="*/ 102775 w 1409605"/>
              <a:gd name="connsiteY1" fmla="*/ 1401 h 1765739"/>
              <a:gd name="connsiteX2" fmla="*/ 0 w 1409605"/>
              <a:gd name="connsiteY2" fmla="*/ 87316 h 1765739"/>
              <a:gd name="connsiteX3" fmla="*/ 0 w 1409605"/>
              <a:gd name="connsiteY3" fmla="*/ 1678373 h 1765739"/>
              <a:gd name="connsiteX4" fmla="*/ 103061 w 1409605"/>
              <a:gd name="connsiteY4" fmla="*/ 1764288 h 1765739"/>
              <a:gd name="connsiteX5" fmla="*/ 1338072 w 1409605"/>
              <a:gd name="connsiteY5" fmla="*/ 1537783 h 1765739"/>
              <a:gd name="connsiteX6" fmla="*/ 1409605 w 1409605"/>
              <a:gd name="connsiteY6" fmla="*/ 1451868 h 1765739"/>
              <a:gd name="connsiteX7" fmla="*/ 1409605 w 1409605"/>
              <a:gd name="connsiteY7" fmla="*/ 308963 h 1765739"/>
              <a:gd name="connsiteX8" fmla="*/ 1337786 w 1409605"/>
              <a:gd name="connsiteY8" fmla="*/ 223048 h 1765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09605" h="1765739">
                <a:moveTo>
                  <a:pt x="1337786" y="223048"/>
                </a:moveTo>
                <a:lnTo>
                  <a:pt x="102775" y="1401"/>
                </a:lnTo>
                <a:cubicBezTo>
                  <a:pt x="49244" y="-8219"/>
                  <a:pt x="0" y="32929"/>
                  <a:pt x="0" y="87316"/>
                </a:cubicBezTo>
                <a:lnTo>
                  <a:pt x="0" y="1678373"/>
                </a:lnTo>
                <a:cubicBezTo>
                  <a:pt x="0" y="1732951"/>
                  <a:pt x="49435" y="1774099"/>
                  <a:pt x="103061" y="1764288"/>
                </a:cubicBezTo>
                <a:lnTo>
                  <a:pt x="1338072" y="1537783"/>
                </a:lnTo>
                <a:cubicBezTo>
                  <a:pt x="1379506" y="1530163"/>
                  <a:pt x="1409605" y="1494064"/>
                  <a:pt x="1409605" y="1451868"/>
                </a:cubicBezTo>
                <a:lnTo>
                  <a:pt x="1409605" y="308963"/>
                </a:lnTo>
                <a:cubicBezTo>
                  <a:pt x="1409700" y="266672"/>
                  <a:pt x="1379411" y="230477"/>
                  <a:pt x="1337786" y="22304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18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7" name="图形 19"/>
          <p:cNvSpPr/>
          <p:nvPr>
            <p:custDataLst>
              <p:tags r:id="rId2"/>
            </p:custDataLst>
          </p:nvPr>
        </p:nvSpPr>
        <p:spPr>
          <a:xfrm>
            <a:off x="8188643" y="3268345"/>
            <a:ext cx="2197735" cy="3253105"/>
          </a:xfrm>
          <a:custGeom>
            <a:avLst/>
            <a:gdLst>
              <a:gd name="connsiteX0" fmla="*/ 1337786 w 1409605"/>
              <a:gd name="connsiteY0" fmla="*/ 223048 h 1765739"/>
              <a:gd name="connsiteX1" fmla="*/ 102775 w 1409605"/>
              <a:gd name="connsiteY1" fmla="*/ 1401 h 1765739"/>
              <a:gd name="connsiteX2" fmla="*/ 0 w 1409605"/>
              <a:gd name="connsiteY2" fmla="*/ 87316 h 1765739"/>
              <a:gd name="connsiteX3" fmla="*/ 0 w 1409605"/>
              <a:gd name="connsiteY3" fmla="*/ 1678373 h 1765739"/>
              <a:gd name="connsiteX4" fmla="*/ 103061 w 1409605"/>
              <a:gd name="connsiteY4" fmla="*/ 1764288 h 1765739"/>
              <a:gd name="connsiteX5" fmla="*/ 1338072 w 1409605"/>
              <a:gd name="connsiteY5" fmla="*/ 1537783 h 1765739"/>
              <a:gd name="connsiteX6" fmla="*/ 1409605 w 1409605"/>
              <a:gd name="connsiteY6" fmla="*/ 1451868 h 1765739"/>
              <a:gd name="connsiteX7" fmla="*/ 1409605 w 1409605"/>
              <a:gd name="connsiteY7" fmla="*/ 308963 h 1765739"/>
              <a:gd name="connsiteX8" fmla="*/ 1337786 w 1409605"/>
              <a:gd name="connsiteY8" fmla="*/ 223048 h 1765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09605" h="1765739">
                <a:moveTo>
                  <a:pt x="1337786" y="223048"/>
                </a:moveTo>
                <a:lnTo>
                  <a:pt x="102775" y="1401"/>
                </a:lnTo>
                <a:cubicBezTo>
                  <a:pt x="49244" y="-8219"/>
                  <a:pt x="0" y="32929"/>
                  <a:pt x="0" y="87316"/>
                </a:cubicBezTo>
                <a:lnTo>
                  <a:pt x="0" y="1678373"/>
                </a:lnTo>
                <a:cubicBezTo>
                  <a:pt x="0" y="1732951"/>
                  <a:pt x="49435" y="1774099"/>
                  <a:pt x="103061" y="1764288"/>
                </a:cubicBezTo>
                <a:lnTo>
                  <a:pt x="1338072" y="1537783"/>
                </a:lnTo>
                <a:cubicBezTo>
                  <a:pt x="1379506" y="1530163"/>
                  <a:pt x="1409605" y="1494064"/>
                  <a:pt x="1409605" y="1451868"/>
                </a:cubicBezTo>
                <a:lnTo>
                  <a:pt x="1409605" y="308963"/>
                </a:lnTo>
                <a:cubicBezTo>
                  <a:pt x="1409700" y="266672"/>
                  <a:pt x="1379411" y="230477"/>
                  <a:pt x="1337786" y="22304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18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8" name="图形 19"/>
          <p:cNvSpPr/>
          <p:nvPr>
            <p:custDataLst>
              <p:tags r:id="rId3"/>
            </p:custDataLst>
          </p:nvPr>
        </p:nvSpPr>
        <p:spPr>
          <a:xfrm>
            <a:off x="1634173" y="3268345"/>
            <a:ext cx="2197735" cy="3253105"/>
          </a:xfrm>
          <a:custGeom>
            <a:avLst/>
            <a:gdLst>
              <a:gd name="connsiteX0" fmla="*/ 1337786 w 1409605"/>
              <a:gd name="connsiteY0" fmla="*/ 223048 h 1765739"/>
              <a:gd name="connsiteX1" fmla="*/ 102775 w 1409605"/>
              <a:gd name="connsiteY1" fmla="*/ 1401 h 1765739"/>
              <a:gd name="connsiteX2" fmla="*/ 0 w 1409605"/>
              <a:gd name="connsiteY2" fmla="*/ 87316 h 1765739"/>
              <a:gd name="connsiteX3" fmla="*/ 0 w 1409605"/>
              <a:gd name="connsiteY3" fmla="*/ 1678373 h 1765739"/>
              <a:gd name="connsiteX4" fmla="*/ 103061 w 1409605"/>
              <a:gd name="connsiteY4" fmla="*/ 1764288 h 1765739"/>
              <a:gd name="connsiteX5" fmla="*/ 1338072 w 1409605"/>
              <a:gd name="connsiteY5" fmla="*/ 1537783 h 1765739"/>
              <a:gd name="connsiteX6" fmla="*/ 1409605 w 1409605"/>
              <a:gd name="connsiteY6" fmla="*/ 1451868 h 1765739"/>
              <a:gd name="connsiteX7" fmla="*/ 1409605 w 1409605"/>
              <a:gd name="connsiteY7" fmla="*/ 308963 h 1765739"/>
              <a:gd name="connsiteX8" fmla="*/ 1337786 w 1409605"/>
              <a:gd name="connsiteY8" fmla="*/ 223048 h 1765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09605" h="1765739">
                <a:moveTo>
                  <a:pt x="1337786" y="223048"/>
                </a:moveTo>
                <a:lnTo>
                  <a:pt x="102775" y="1401"/>
                </a:lnTo>
                <a:cubicBezTo>
                  <a:pt x="49244" y="-8219"/>
                  <a:pt x="0" y="32929"/>
                  <a:pt x="0" y="87316"/>
                </a:cubicBezTo>
                <a:lnTo>
                  <a:pt x="0" y="1678373"/>
                </a:lnTo>
                <a:cubicBezTo>
                  <a:pt x="0" y="1732951"/>
                  <a:pt x="49435" y="1774099"/>
                  <a:pt x="103061" y="1764288"/>
                </a:cubicBezTo>
                <a:lnTo>
                  <a:pt x="1338072" y="1537783"/>
                </a:lnTo>
                <a:cubicBezTo>
                  <a:pt x="1379506" y="1530163"/>
                  <a:pt x="1409605" y="1494064"/>
                  <a:pt x="1409605" y="1451868"/>
                </a:cubicBezTo>
                <a:lnTo>
                  <a:pt x="1409605" y="308963"/>
                </a:lnTo>
                <a:cubicBezTo>
                  <a:pt x="1409700" y="266672"/>
                  <a:pt x="1379411" y="230477"/>
                  <a:pt x="1337786" y="22304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18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29" name="文本框 28"/>
          <p:cNvSpPr txBox="1"/>
          <p:nvPr>
            <p:custDataLst>
              <p:tags r:id="rId4"/>
            </p:custDataLst>
          </p:nvPr>
        </p:nvSpPr>
        <p:spPr>
          <a:xfrm>
            <a:off x="1948180" y="4074795"/>
            <a:ext cx="1569720" cy="7264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2000" b="1" dirty="0">
                <a:ln>
                  <a:noFill/>
                </a:ln>
                <a:solidFill>
                  <a:schemeClr val="accent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经济运行情况如何了解？</a:t>
            </a:r>
            <a:endParaRPr kumimoji="1" lang="zh-CN" altLang="en-US" sz="2000" b="1" dirty="0">
              <a:ln>
                <a:noFill/>
              </a:ln>
              <a:solidFill>
                <a:schemeClr val="accent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/>
              <a:sym typeface="+mn-ea"/>
            </a:endParaRPr>
          </a:p>
        </p:txBody>
      </p:sp>
      <p:sp>
        <p:nvSpPr>
          <p:cNvPr id="30" name="文本框 29"/>
          <p:cNvSpPr txBox="1"/>
          <p:nvPr>
            <p:custDataLst>
              <p:tags r:id="rId5"/>
            </p:custDataLst>
          </p:nvPr>
        </p:nvSpPr>
        <p:spPr>
          <a:xfrm>
            <a:off x="1880553" y="4718050"/>
            <a:ext cx="1570355" cy="12439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宏观经济运行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产业经济运行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企业经营情况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36" name="文本框 35"/>
          <p:cNvSpPr txBox="1"/>
          <p:nvPr>
            <p:custDataLst>
              <p:tags r:id="rId6"/>
            </p:custDataLst>
          </p:nvPr>
        </p:nvSpPr>
        <p:spPr>
          <a:xfrm>
            <a:off x="8618855" y="4074795"/>
            <a:ext cx="1569720" cy="6432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kumimoji="1" lang="zh-CN" altLang="en-US" sz="2000" b="1" dirty="0">
                <a:ln>
                  <a:noFill/>
                </a:ln>
                <a:solidFill>
                  <a:schemeClr val="accent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区域企业招商工作如何开展？</a:t>
            </a:r>
            <a:endParaRPr kumimoji="1" lang="zh-CN" altLang="en-US" sz="2000" b="1" dirty="0">
              <a:ln>
                <a:noFill/>
              </a:ln>
              <a:solidFill>
                <a:schemeClr val="accent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/>
              <a:sym typeface="+mn-ea"/>
            </a:endParaRPr>
          </a:p>
        </p:txBody>
      </p:sp>
      <p:sp>
        <p:nvSpPr>
          <p:cNvPr id="41" name="文本框 40"/>
          <p:cNvSpPr txBox="1"/>
          <p:nvPr>
            <p:custDataLst>
              <p:tags r:id="rId7"/>
            </p:custDataLst>
          </p:nvPr>
        </p:nvSpPr>
        <p:spPr>
          <a:xfrm>
            <a:off x="8618538" y="4800600"/>
            <a:ext cx="1570355" cy="12439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目标企业查找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企业动因分析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企业价值评估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企业区域匹配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46" name="椭圆 45"/>
          <p:cNvSpPr/>
          <p:nvPr>
            <p:custDataLst>
              <p:tags r:id="rId8"/>
            </p:custDataLst>
          </p:nvPr>
        </p:nvSpPr>
        <p:spPr>
          <a:xfrm>
            <a:off x="5726113" y="3084830"/>
            <a:ext cx="684530" cy="684530"/>
          </a:xfrm>
          <a:prstGeom prst="ellipse">
            <a:avLst/>
          </a:prstGeom>
          <a:gradFill>
            <a:gsLst>
              <a:gs pos="93000">
                <a:schemeClr val="accent1"/>
              </a:gs>
              <a:gs pos="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 w="444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>
            <p:custDataLst>
              <p:tags r:id="rId9"/>
            </p:custDataLst>
          </p:nvPr>
        </p:nvSpPr>
        <p:spPr>
          <a:xfrm>
            <a:off x="5225415" y="4074795"/>
            <a:ext cx="1569720" cy="5099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r>
              <a:rPr kumimoji="1" lang="zh-CN" altLang="en-US" sz="2000" b="1" dirty="0">
                <a:ln>
                  <a:noFill/>
                </a:ln>
                <a:solidFill>
                  <a:schemeClr val="accent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产业发展路径如何洞察？</a:t>
            </a:r>
            <a:endParaRPr kumimoji="1" lang="zh-CN" altLang="en-US" sz="2000" b="1" dirty="0">
              <a:ln>
                <a:noFill/>
              </a:ln>
              <a:solidFill>
                <a:schemeClr val="accent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/>
              <a:sym typeface="+mn-ea"/>
            </a:endParaRPr>
          </a:p>
        </p:txBody>
      </p:sp>
      <p:sp>
        <p:nvSpPr>
          <p:cNvPr id="49" name="文本框 48"/>
          <p:cNvSpPr txBox="1"/>
          <p:nvPr>
            <p:custDataLst>
              <p:tags r:id="rId10"/>
            </p:custDataLst>
          </p:nvPr>
        </p:nvSpPr>
        <p:spPr>
          <a:xfrm>
            <a:off x="5225098" y="4800600"/>
            <a:ext cx="1570355" cy="12439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新技术发现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新模式识别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新业态洞察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  <a:p>
            <a:pPr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新趋势跟踪</a:t>
            </a:r>
            <a:endParaRPr lang="zh-CN" altLang="en-US" sz="14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50" name="椭圆 49"/>
          <p:cNvSpPr/>
          <p:nvPr>
            <p:custDataLst>
              <p:tags r:id="rId11"/>
            </p:custDataLst>
          </p:nvPr>
        </p:nvSpPr>
        <p:spPr>
          <a:xfrm>
            <a:off x="8945563" y="3084830"/>
            <a:ext cx="684530" cy="684530"/>
          </a:xfrm>
          <a:prstGeom prst="ellipse">
            <a:avLst/>
          </a:prstGeom>
          <a:gradFill>
            <a:gsLst>
              <a:gs pos="93000">
                <a:schemeClr val="accent1"/>
              </a:gs>
              <a:gs pos="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 w="444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4" name="图形 53" descr="343439383331313b343532303033313bd3a6d3c3c9ccb3c7"/>
          <p:cNvSpPr/>
          <p:nvPr>
            <p:custDataLst>
              <p:tags r:id="rId12"/>
            </p:custDataLst>
          </p:nvPr>
        </p:nvSpPr>
        <p:spPr>
          <a:xfrm>
            <a:off x="5935663" y="3281680"/>
            <a:ext cx="265430" cy="286385"/>
          </a:xfrm>
          <a:custGeom>
            <a:avLst/>
            <a:gdLst>
              <a:gd name="connsiteX0" fmla="*/ 688654 w 847432"/>
              <a:gd name="connsiteY0" fmla="*/ 914514 h 914400"/>
              <a:gd name="connsiteX1" fmla="*/ 159008 w 847432"/>
              <a:gd name="connsiteY1" fmla="*/ 914514 h 914400"/>
              <a:gd name="connsiteX2" fmla="*/ 115 w 847432"/>
              <a:gd name="connsiteY2" fmla="*/ 762113 h 914400"/>
              <a:gd name="connsiteX3" fmla="*/ 115 w 847432"/>
              <a:gd name="connsiteY3" fmla="*/ 152514 h 914400"/>
              <a:gd name="connsiteX4" fmla="*/ 159008 w 847432"/>
              <a:gd name="connsiteY4" fmla="*/ 114 h 914400"/>
              <a:gd name="connsiteX5" fmla="*/ 688654 w 847432"/>
              <a:gd name="connsiteY5" fmla="*/ 114 h 914400"/>
              <a:gd name="connsiteX6" fmla="*/ 847547 w 847432"/>
              <a:gd name="connsiteY6" fmla="*/ 152514 h 914400"/>
              <a:gd name="connsiteX7" fmla="*/ 847547 w 847432"/>
              <a:gd name="connsiteY7" fmla="*/ 762113 h 914400"/>
              <a:gd name="connsiteX8" fmla="*/ 688654 w 847432"/>
              <a:gd name="connsiteY8" fmla="*/ 914514 h 914400"/>
              <a:gd name="connsiteX9" fmla="*/ 423830 w 847432"/>
              <a:gd name="connsiteY9" fmla="*/ 421029 h 914400"/>
              <a:gd name="connsiteX10" fmla="*/ 635687 w 847432"/>
              <a:gd name="connsiteY10" fmla="*/ 210571 h 914400"/>
              <a:gd name="connsiteX11" fmla="*/ 582724 w 847432"/>
              <a:gd name="connsiteY11" fmla="*/ 157957 h 914400"/>
              <a:gd name="connsiteX12" fmla="*/ 529760 w 847432"/>
              <a:gd name="connsiteY12" fmla="*/ 210571 h 914400"/>
              <a:gd name="connsiteX13" fmla="*/ 423830 w 847432"/>
              <a:gd name="connsiteY13" fmla="*/ 315800 h 914400"/>
              <a:gd name="connsiteX14" fmla="*/ 317902 w 847432"/>
              <a:gd name="connsiteY14" fmla="*/ 210571 h 914400"/>
              <a:gd name="connsiteX15" fmla="*/ 264937 w 847432"/>
              <a:gd name="connsiteY15" fmla="*/ 157957 h 914400"/>
              <a:gd name="connsiteX16" fmla="*/ 211973 w 847432"/>
              <a:gd name="connsiteY16" fmla="*/ 210571 h 914400"/>
              <a:gd name="connsiteX17" fmla="*/ 423830 w 847432"/>
              <a:gd name="connsiteY17" fmla="*/ 421029 h 914400"/>
              <a:gd name="connsiteX18" fmla="*/ 529760 w 847432"/>
              <a:gd name="connsiteY18" fmla="*/ 736716 h 914400"/>
              <a:gd name="connsiteX19" fmla="*/ 582724 w 847432"/>
              <a:gd name="connsiteY19" fmla="*/ 684099 h 914400"/>
              <a:gd name="connsiteX20" fmla="*/ 529760 w 847432"/>
              <a:gd name="connsiteY20" fmla="*/ 631485 h 914400"/>
              <a:gd name="connsiteX21" fmla="*/ 317902 w 847432"/>
              <a:gd name="connsiteY21" fmla="*/ 631485 h 914400"/>
              <a:gd name="connsiteX22" fmla="*/ 264937 w 847432"/>
              <a:gd name="connsiteY22" fmla="*/ 684099 h 914400"/>
              <a:gd name="connsiteX23" fmla="*/ 317902 w 847432"/>
              <a:gd name="connsiteY23" fmla="*/ 736716 h 914400"/>
              <a:gd name="connsiteX24" fmla="*/ 529760 w 847432"/>
              <a:gd name="connsiteY24" fmla="*/ 736716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47432" h="914400">
                <a:moveTo>
                  <a:pt x="688654" y="914514"/>
                </a:moveTo>
                <a:lnTo>
                  <a:pt x="159008" y="914514"/>
                </a:lnTo>
                <a:cubicBezTo>
                  <a:pt x="68969" y="914514"/>
                  <a:pt x="115" y="848475"/>
                  <a:pt x="115" y="762113"/>
                </a:cubicBezTo>
                <a:lnTo>
                  <a:pt x="115" y="152514"/>
                </a:lnTo>
                <a:cubicBezTo>
                  <a:pt x="115" y="66154"/>
                  <a:pt x="68969" y="114"/>
                  <a:pt x="159008" y="114"/>
                </a:cubicBezTo>
                <a:lnTo>
                  <a:pt x="688654" y="114"/>
                </a:lnTo>
                <a:cubicBezTo>
                  <a:pt x="778693" y="114"/>
                  <a:pt x="847547" y="66154"/>
                  <a:pt x="847547" y="152514"/>
                </a:cubicBezTo>
                <a:lnTo>
                  <a:pt x="847547" y="762113"/>
                </a:lnTo>
                <a:cubicBezTo>
                  <a:pt x="847547" y="848475"/>
                  <a:pt x="778693" y="914514"/>
                  <a:pt x="688654" y="914514"/>
                </a:cubicBezTo>
                <a:moveTo>
                  <a:pt x="423830" y="421029"/>
                </a:moveTo>
                <a:cubicBezTo>
                  <a:pt x="540351" y="421029"/>
                  <a:pt x="635687" y="326323"/>
                  <a:pt x="635687" y="210571"/>
                </a:cubicBezTo>
                <a:cubicBezTo>
                  <a:pt x="635687" y="179003"/>
                  <a:pt x="614503" y="157957"/>
                  <a:pt x="582724" y="157957"/>
                </a:cubicBezTo>
                <a:cubicBezTo>
                  <a:pt x="550945" y="157957"/>
                  <a:pt x="529760" y="179003"/>
                  <a:pt x="529760" y="210571"/>
                </a:cubicBezTo>
                <a:cubicBezTo>
                  <a:pt x="529760" y="268447"/>
                  <a:pt x="482091" y="315800"/>
                  <a:pt x="423830" y="315800"/>
                </a:cubicBezTo>
                <a:cubicBezTo>
                  <a:pt x="365570" y="315800"/>
                  <a:pt x="317902" y="268447"/>
                  <a:pt x="317902" y="210571"/>
                </a:cubicBezTo>
                <a:cubicBezTo>
                  <a:pt x="317902" y="179003"/>
                  <a:pt x="296716" y="157957"/>
                  <a:pt x="264937" y="157957"/>
                </a:cubicBezTo>
                <a:cubicBezTo>
                  <a:pt x="233158" y="157957"/>
                  <a:pt x="211973" y="179003"/>
                  <a:pt x="211973" y="210571"/>
                </a:cubicBezTo>
                <a:cubicBezTo>
                  <a:pt x="211973" y="326323"/>
                  <a:pt x="307309" y="421029"/>
                  <a:pt x="423830" y="421029"/>
                </a:cubicBezTo>
                <a:moveTo>
                  <a:pt x="529760" y="736716"/>
                </a:moveTo>
                <a:cubicBezTo>
                  <a:pt x="561539" y="736716"/>
                  <a:pt x="582724" y="715668"/>
                  <a:pt x="582724" y="684099"/>
                </a:cubicBezTo>
                <a:cubicBezTo>
                  <a:pt x="582724" y="652532"/>
                  <a:pt x="561539" y="631485"/>
                  <a:pt x="529760" y="631485"/>
                </a:cubicBezTo>
                <a:lnTo>
                  <a:pt x="317902" y="631485"/>
                </a:lnTo>
                <a:cubicBezTo>
                  <a:pt x="286123" y="631485"/>
                  <a:pt x="264937" y="652532"/>
                  <a:pt x="264937" y="684099"/>
                </a:cubicBezTo>
                <a:cubicBezTo>
                  <a:pt x="264937" y="715668"/>
                  <a:pt x="286123" y="736716"/>
                  <a:pt x="317902" y="736716"/>
                </a:cubicBezTo>
                <a:lnTo>
                  <a:pt x="529760" y="736716"/>
                </a:lnTo>
              </a:path>
            </a:pathLst>
          </a:custGeom>
          <a:solidFill>
            <a:srgbClr val="FFFFFF"/>
          </a:solidFill>
          <a:ln w="32658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5" name="任意多边形: 形状 13"/>
          <p:cNvSpPr/>
          <p:nvPr>
            <p:custDataLst>
              <p:tags r:id="rId13"/>
            </p:custDataLst>
          </p:nvPr>
        </p:nvSpPr>
        <p:spPr>
          <a:xfrm>
            <a:off x="9150668" y="3281680"/>
            <a:ext cx="286385" cy="285750"/>
          </a:xfrm>
          <a:custGeom>
            <a:avLst/>
            <a:gdLst>
              <a:gd name="connsiteX0" fmla="*/ 527916 w 914458"/>
              <a:gd name="connsiteY0" fmla="*/ 517737 h 912736"/>
              <a:gd name="connsiteX1" fmla="*/ 798801 w 914458"/>
              <a:gd name="connsiteY1" fmla="*/ 517737 h 912736"/>
              <a:gd name="connsiteX2" fmla="*/ 862359 w 914458"/>
              <a:gd name="connsiteY2" fmla="*/ 580815 h 912736"/>
              <a:gd name="connsiteX3" fmla="*/ 862359 w 914458"/>
              <a:gd name="connsiteY3" fmla="*/ 849658 h 912736"/>
              <a:gd name="connsiteX4" fmla="*/ 798801 w 914458"/>
              <a:gd name="connsiteY4" fmla="*/ 912736 h 912736"/>
              <a:gd name="connsiteX5" fmla="*/ 527916 w 914458"/>
              <a:gd name="connsiteY5" fmla="*/ 912736 h 912736"/>
              <a:gd name="connsiteX6" fmla="*/ 464358 w 914458"/>
              <a:gd name="connsiteY6" fmla="*/ 849658 h 912736"/>
              <a:gd name="connsiteX7" fmla="*/ 464358 w 914458"/>
              <a:gd name="connsiteY7" fmla="*/ 580815 h 912736"/>
              <a:gd name="connsiteX8" fmla="*/ 527916 w 914458"/>
              <a:gd name="connsiteY8" fmla="*/ 517737 h 912736"/>
              <a:gd name="connsiteX9" fmla="*/ 63558 w 914458"/>
              <a:gd name="connsiteY9" fmla="*/ 517737 h 912736"/>
              <a:gd name="connsiteX10" fmla="*/ 334443 w 914458"/>
              <a:gd name="connsiteY10" fmla="*/ 517737 h 912736"/>
              <a:gd name="connsiteX11" fmla="*/ 398000 w 914458"/>
              <a:gd name="connsiteY11" fmla="*/ 580815 h 912736"/>
              <a:gd name="connsiteX12" fmla="*/ 398000 w 914458"/>
              <a:gd name="connsiteY12" fmla="*/ 849658 h 912736"/>
              <a:gd name="connsiteX13" fmla="*/ 334443 w 914458"/>
              <a:gd name="connsiteY13" fmla="*/ 912736 h 912736"/>
              <a:gd name="connsiteX14" fmla="*/ 63558 w 914458"/>
              <a:gd name="connsiteY14" fmla="*/ 912736 h 912736"/>
              <a:gd name="connsiteX15" fmla="*/ 0 w 914458"/>
              <a:gd name="connsiteY15" fmla="*/ 849658 h 912736"/>
              <a:gd name="connsiteX16" fmla="*/ 0 w 914458"/>
              <a:gd name="connsiteY16" fmla="*/ 580815 h 912736"/>
              <a:gd name="connsiteX17" fmla="*/ 63558 w 914458"/>
              <a:gd name="connsiteY17" fmla="*/ 517737 h 912736"/>
              <a:gd name="connsiteX18" fmla="*/ 671107 w 914458"/>
              <a:gd name="connsiteY18" fmla="*/ 152260 h 912736"/>
              <a:gd name="connsiteX19" fmla="*/ 581236 w 914458"/>
              <a:gd name="connsiteY19" fmla="*/ 241453 h 912736"/>
              <a:gd name="connsiteX20" fmla="*/ 671107 w 914458"/>
              <a:gd name="connsiteY20" fmla="*/ 330648 h 912736"/>
              <a:gd name="connsiteX21" fmla="*/ 760980 w 914458"/>
              <a:gd name="connsiteY21" fmla="*/ 241453 h 912736"/>
              <a:gd name="connsiteX22" fmla="*/ 63558 w 914458"/>
              <a:gd name="connsiteY22" fmla="*/ 56882 h 912736"/>
              <a:gd name="connsiteX23" fmla="*/ 334443 w 914458"/>
              <a:gd name="connsiteY23" fmla="*/ 56882 h 912736"/>
              <a:gd name="connsiteX24" fmla="*/ 398000 w 914458"/>
              <a:gd name="connsiteY24" fmla="*/ 119961 h 912736"/>
              <a:gd name="connsiteX25" fmla="*/ 398000 w 914458"/>
              <a:gd name="connsiteY25" fmla="*/ 388805 h 912736"/>
              <a:gd name="connsiteX26" fmla="*/ 334443 w 914458"/>
              <a:gd name="connsiteY26" fmla="*/ 451883 h 912736"/>
              <a:gd name="connsiteX27" fmla="*/ 63558 w 914458"/>
              <a:gd name="connsiteY27" fmla="*/ 451883 h 912736"/>
              <a:gd name="connsiteX28" fmla="*/ 0 w 914458"/>
              <a:gd name="connsiteY28" fmla="*/ 388805 h 912736"/>
              <a:gd name="connsiteX29" fmla="*/ 0 w 914458"/>
              <a:gd name="connsiteY29" fmla="*/ 119961 h 912736"/>
              <a:gd name="connsiteX30" fmla="*/ 63558 w 914458"/>
              <a:gd name="connsiteY30" fmla="*/ 56882 h 912736"/>
              <a:gd name="connsiteX31" fmla="*/ 671045 w 914458"/>
              <a:gd name="connsiteY31" fmla="*/ 0 h 912736"/>
              <a:gd name="connsiteX32" fmla="*/ 715980 w 914458"/>
              <a:gd name="connsiteY32" fmla="*/ 18469 h 912736"/>
              <a:gd name="connsiteX33" fmla="*/ 716042 w 914458"/>
              <a:gd name="connsiteY33" fmla="*/ 18469 h 912736"/>
              <a:gd name="connsiteX34" fmla="*/ 895851 w 914458"/>
              <a:gd name="connsiteY34" fmla="*/ 196856 h 912736"/>
              <a:gd name="connsiteX35" fmla="*/ 895851 w 914458"/>
              <a:gd name="connsiteY35" fmla="*/ 286050 h 912736"/>
              <a:gd name="connsiteX36" fmla="*/ 716042 w 914458"/>
              <a:gd name="connsiteY36" fmla="*/ 464499 h 912736"/>
              <a:gd name="connsiteX37" fmla="*/ 626172 w 914458"/>
              <a:gd name="connsiteY37" fmla="*/ 464499 h 912736"/>
              <a:gd name="connsiteX38" fmla="*/ 446428 w 914458"/>
              <a:gd name="connsiteY38" fmla="*/ 286050 h 912736"/>
              <a:gd name="connsiteX39" fmla="*/ 446428 w 914458"/>
              <a:gd name="connsiteY39" fmla="*/ 196856 h 912736"/>
              <a:gd name="connsiteX40" fmla="*/ 626110 w 914458"/>
              <a:gd name="connsiteY40" fmla="*/ 18469 h 912736"/>
              <a:gd name="connsiteX41" fmla="*/ 671045 w 914458"/>
              <a:gd name="connsiteY41" fmla="*/ 0 h 91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14458" h="912736">
                <a:moveTo>
                  <a:pt x="527916" y="517737"/>
                </a:moveTo>
                <a:lnTo>
                  <a:pt x="798801" y="517737"/>
                </a:lnTo>
                <a:cubicBezTo>
                  <a:pt x="833904" y="517737"/>
                  <a:pt x="862359" y="545977"/>
                  <a:pt x="862359" y="580815"/>
                </a:cubicBezTo>
                <a:lnTo>
                  <a:pt x="862359" y="849658"/>
                </a:lnTo>
                <a:cubicBezTo>
                  <a:pt x="862359" y="884496"/>
                  <a:pt x="833904" y="912736"/>
                  <a:pt x="798801" y="912736"/>
                </a:cubicBezTo>
                <a:lnTo>
                  <a:pt x="527916" y="912736"/>
                </a:lnTo>
                <a:cubicBezTo>
                  <a:pt x="492813" y="912736"/>
                  <a:pt x="464358" y="884496"/>
                  <a:pt x="464358" y="849658"/>
                </a:cubicBezTo>
                <a:lnTo>
                  <a:pt x="464358" y="580815"/>
                </a:lnTo>
                <a:cubicBezTo>
                  <a:pt x="464358" y="545977"/>
                  <a:pt x="492813" y="517737"/>
                  <a:pt x="527916" y="517737"/>
                </a:cubicBezTo>
                <a:close/>
                <a:moveTo>
                  <a:pt x="63558" y="517737"/>
                </a:moveTo>
                <a:lnTo>
                  <a:pt x="334443" y="517737"/>
                </a:lnTo>
                <a:cubicBezTo>
                  <a:pt x="369545" y="517737"/>
                  <a:pt x="398000" y="545977"/>
                  <a:pt x="398000" y="580815"/>
                </a:cubicBezTo>
                <a:lnTo>
                  <a:pt x="398000" y="849658"/>
                </a:lnTo>
                <a:cubicBezTo>
                  <a:pt x="398000" y="884496"/>
                  <a:pt x="369545" y="912736"/>
                  <a:pt x="334443" y="912736"/>
                </a:cubicBezTo>
                <a:lnTo>
                  <a:pt x="63558" y="912736"/>
                </a:lnTo>
                <a:cubicBezTo>
                  <a:pt x="28456" y="912736"/>
                  <a:pt x="0" y="884496"/>
                  <a:pt x="0" y="849658"/>
                </a:cubicBezTo>
                <a:lnTo>
                  <a:pt x="0" y="580815"/>
                </a:lnTo>
                <a:cubicBezTo>
                  <a:pt x="0" y="545977"/>
                  <a:pt x="28456" y="517737"/>
                  <a:pt x="63558" y="517737"/>
                </a:cubicBezTo>
                <a:close/>
                <a:moveTo>
                  <a:pt x="671107" y="152260"/>
                </a:moveTo>
                <a:lnTo>
                  <a:pt x="581236" y="241453"/>
                </a:lnTo>
                <a:lnTo>
                  <a:pt x="671107" y="330648"/>
                </a:lnTo>
                <a:lnTo>
                  <a:pt x="760980" y="241453"/>
                </a:lnTo>
                <a:close/>
                <a:moveTo>
                  <a:pt x="63558" y="56882"/>
                </a:moveTo>
                <a:lnTo>
                  <a:pt x="334443" y="56882"/>
                </a:lnTo>
                <a:cubicBezTo>
                  <a:pt x="369545" y="56882"/>
                  <a:pt x="398000" y="85124"/>
                  <a:pt x="398000" y="119961"/>
                </a:cubicBezTo>
                <a:lnTo>
                  <a:pt x="398000" y="388805"/>
                </a:lnTo>
                <a:cubicBezTo>
                  <a:pt x="398000" y="423640"/>
                  <a:pt x="369545" y="451883"/>
                  <a:pt x="334443" y="451883"/>
                </a:cubicBezTo>
                <a:lnTo>
                  <a:pt x="63558" y="451883"/>
                </a:lnTo>
                <a:cubicBezTo>
                  <a:pt x="28456" y="451883"/>
                  <a:pt x="0" y="423640"/>
                  <a:pt x="0" y="388805"/>
                </a:cubicBezTo>
                <a:lnTo>
                  <a:pt x="0" y="119961"/>
                </a:lnTo>
                <a:cubicBezTo>
                  <a:pt x="0" y="85124"/>
                  <a:pt x="28456" y="56882"/>
                  <a:pt x="63558" y="56882"/>
                </a:cubicBezTo>
                <a:close/>
                <a:moveTo>
                  <a:pt x="671045" y="0"/>
                </a:moveTo>
                <a:cubicBezTo>
                  <a:pt x="687307" y="0"/>
                  <a:pt x="703570" y="6156"/>
                  <a:pt x="715980" y="18469"/>
                </a:cubicBezTo>
                <a:lnTo>
                  <a:pt x="716042" y="18469"/>
                </a:lnTo>
                <a:lnTo>
                  <a:pt x="895851" y="196856"/>
                </a:lnTo>
                <a:cubicBezTo>
                  <a:pt x="920661" y="221489"/>
                  <a:pt x="920661" y="261417"/>
                  <a:pt x="895851" y="286050"/>
                </a:cubicBezTo>
                <a:lnTo>
                  <a:pt x="716042" y="464499"/>
                </a:lnTo>
                <a:cubicBezTo>
                  <a:pt x="691222" y="489126"/>
                  <a:pt x="650991" y="489126"/>
                  <a:pt x="626172" y="464499"/>
                </a:cubicBezTo>
                <a:lnTo>
                  <a:pt x="446428" y="286050"/>
                </a:lnTo>
                <a:cubicBezTo>
                  <a:pt x="421618" y="261417"/>
                  <a:pt x="421618" y="221489"/>
                  <a:pt x="446428" y="196856"/>
                </a:cubicBezTo>
                <a:lnTo>
                  <a:pt x="626110" y="18469"/>
                </a:lnTo>
                <a:cubicBezTo>
                  <a:pt x="638520" y="6156"/>
                  <a:pt x="654782" y="0"/>
                  <a:pt x="671045" y="0"/>
                </a:cubicBezTo>
                <a:close/>
              </a:path>
            </a:pathLst>
          </a:custGeom>
          <a:solidFill>
            <a:srgbClr val="FFFFFF"/>
          </a:solidFill>
          <a:ln w="32667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6" name="椭圆 55"/>
          <p:cNvSpPr/>
          <p:nvPr>
            <p:custDataLst>
              <p:tags r:id="rId14"/>
            </p:custDataLst>
          </p:nvPr>
        </p:nvSpPr>
        <p:spPr>
          <a:xfrm>
            <a:off x="2391093" y="3084830"/>
            <a:ext cx="684530" cy="684530"/>
          </a:xfrm>
          <a:prstGeom prst="ellipse">
            <a:avLst/>
          </a:prstGeom>
          <a:gradFill>
            <a:gsLst>
              <a:gs pos="93000">
                <a:schemeClr val="accent1"/>
              </a:gs>
              <a:gs pos="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 w="444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8" name="图形 52" descr="343439383331313b343532303032373bbfcdbba7b5b5b0b8"/>
          <p:cNvSpPr/>
          <p:nvPr>
            <p:custDataLst>
              <p:tags r:id="rId15"/>
            </p:custDataLst>
          </p:nvPr>
        </p:nvSpPr>
        <p:spPr>
          <a:xfrm>
            <a:off x="2589848" y="3292475"/>
            <a:ext cx="286385" cy="266065"/>
          </a:xfrm>
          <a:custGeom>
            <a:avLst/>
            <a:gdLst>
              <a:gd name="connsiteX0" fmla="*/ 800683 w 914400"/>
              <a:gd name="connsiteY0" fmla="*/ 238215 h 850000"/>
              <a:gd name="connsiteX1" fmla="*/ 800683 w 914400"/>
              <a:gd name="connsiteY1" fmla="*/ 178333 h 850000"/>
              <a:gd name="connsiteX2" fmla="*/ 784881 w 914400"/>
              <a:gd name="connsiteY2" fmla="*/ 135923 h 850000"/>
              <a:gd name="connsiteX3" fmla="*/ 743797 w 914400"/>
              <a:gd name="connsiteY3" fmla="*/ 117179 h 850000"/>
              <a:gd name="connsiteX4" fmla="*/ 400738 w 914400"/>
              <a:gd name="connsiteY4" fmla="*/ 117179 h 850000"/>
              <a:gd name="connsiteX5" fmla="*/ 400738 w 914400"/>
              <a:gd name="connsiteY5" fmla="*/ 61268 h 850000"/>
              <a:gd name="connsiteX6" fmla="*/ 384936 w 914400"/>
              <a:gd name="connsiteY6" fmla="*/ 18858 h 850000"/>
              <a:gd name="connsiteX7" fmla="*/ 343852 w 914400"/>
              <a:gd name="connsiteY7" fmla="*/ 115 h 850000"/>
              <a:gd name="connsiteX8" fmla="*/ 57049 w 914400"/>
              <a:gd name="connsiteY8" fmla="*/ 115 h 850000"/>
              <a:gd name="connsiteX9" fmla="*/ 15964 w 914400"/>
              <a:gd name="connsiteY9" fmla="*/ 18858 h 850000"/>
              <a:gd name="connsiteX10" fmla="*/ 162 w 914400"/>
              <a:gd name="connsiteY10" fmla="*/ 61268 h 850000"/>
              <a:gd name="connsiteX11" fmla="*/ 162 w 914400"/>
              <a:gd name="connsiteY11" fmla="*/ 799710 h 850000"/>
              <a:gd name="connsiteX12" fmla="*/ 2691 w 914400"/>
              <a:gd name="connsiteY12" fmla="*/ 787480 h 850000"/>
              <a:gd name="connsiteX13" fmla="*/ 9485 w 914400"/>
              <a:gd name="connsiteY13" fmla="*/ 753965 h 850000"/>
              <a:gd name="connsiteX14" fmla="*/ 19599 w 914400"/>
              <a:gd name="connsiteY14" fmla="*/ 704089 h 850000"/>
              <a:gd name="connsiteX15" fmla="*/ 32082 w 914400"/>
              <a:gd name="connsiteY15" fmla="*/ 642777 h 850000"/>
              <a:gd name="connsiteX16" fmla="*/ 45829 w 914400"/>
              <a:gd name="connsiteY16" fmla="*/ 574796 h 850000"/>
              <a:gd name="connsiteX17" fmla="*/ 60051 w 914400"/>
              <a:gd name="connsiteY17" fmla="*/ 505065 h 850000"/>
              <a:gd name="connsiteX18" fmla="*/ 73641 w 914400"/>
              <a:gd name="connsiteY18" fmla="*/ 438353 h 850000"/>
              <a:gd name="connsiteX19" fmla="*/ 86598 w 914400"/>
              <a:gd name="connsiteY19" fmla="*/ 374817 h 850000"/>
              <a:gd name="connsiteX20" fmla="*/ 97818 w 914400"/>
              <a:gd name="connsiteY20" fmla="*/ 314140 h 850000"/>
              <a:gd name="connsiteX21" fmla="*/ 114725 w 914400"/>
              <a:gd name="connsiteY21" fmla="*/ 262994 h 850000"/>
              <a:gd name="connsiteX22" fmla="*/ 160393 w 914400"/>
              <a:gd name="connsiteY22" fmla="*/ 238533 h 850000"/>
              <a:gd name="connsiteX23" fmla="*/ 216489 w 914400"/>
              <a:gd name="connsiteY23" fmla="*/ 237897 h 850000"/>
              <a:gd name="connsiteX24" fmla="*/ 345907 w 914400"/>
              <a:gd name="connsiteY24" fmla="*/ 238215 h 850000"/>
              <a:gd name="connsiteX25" fmla="*/ 800522 w 914400"/>
              <a:gd name="connsiteY25" fmla="*/ 238215 h 850000"/>
              <a:gd name="connsiteX26" fmla="*/ 800683 w 914400"/>
              <a:gd name="connsiteY26" fmla="*/ 238215 h 850000"/>
              <a:gd name="connsiteX27" fmla="*/ 758016 w 914400"/>
              <a:gd name="connsiteY27" fmla="*/ 849903 h 850000"/>
              <a:gd name="connsiteX28" fmla="*/ 735894 w 914400"/>
              <a:gd name="connsiteY28" fmla="*/ 849903 h 850000"/>
              <a:gd name="connsiteX29" fmla="*/ 703501 w 914400"/>
              <a:gd name="connsiteY29" fmla="*/ 849746 h 850000"/>
              <a:gd name="connsiteX30" fmla="*/ 676163 w 914400"/>
              <a:gd name="connsiteY30" fmla="*/ 849903 h 850000"/>
              <a:gd name="connsiteX31" fmla="*/ 46145 w 914400"/>
              <a:gd name="connsiteY31" fmla="*/ 849903 h 850000"/>
              <a:gd name="connsiteX32" fmla="*/ 48358 w 914400"/>
              <a:gd name="connsiteY32" fmla="*/ 838628 h 850000"/>
              <a:gd name="connsiteX33" fmla="*/ 54362 w 914400"/>
              <a:gd name="connsiteY33" fmla="*/ 807652 h 850000"/>
              <a:gd name="connsiteX34" fmla="*/ 63211 w 914400"/>
              <a:gd name="connsiteY34" fmla="*/ 761272 h 850000"/>
              <a:gd name="connsiteX35" fmla="*/ 74273 w 914400"/>
              <a:gd name="connsiteY35" fmla="*/ 703772 h 850000"/>
              <a:gd name="connsiteX36" fmla="*/ 86598 w 914400"/>
              <a:gd name="connsiteY36" fmla="*/ 639284 h 850000"/>
              <a:gd name="connsiteX37" fmla="*/ 99556 w 914400"/>
              <a:gd name="connsiteY37" fmla="*/ 572255 h 850000"/>
              <a:gd name="connsiteX38" fmla="*/ 112197 w 914400"/>
              <a:gd name="connsiteY38" fmla="*/ 506812 h 850000"/>
              <a:gd name="connsiteX39" fmla="*/ 136058 w 914400"/>
              <a:gd name="connsiteY39" fmla="*/ 378788 h 850000"/>
              <a:gd name="connsiteX40" fmla="*/ 158180 w 914400"/>
              <a:gd name="connsiteY40" fmla="*/ 304610 h 850000"/>
              <a:gd name="connsiteX41" fmla="*/ 238612 w 914400"/>
              <a:gd name="connsiteY41" fmla="*/ 283802 h 850000"/>
              <a:gd name="connsiteX42" fmla="*/ 349384 w 914400"/>
              <a:gd name="connsiteY42" fmla="*/ 283961 h 850000"/>
              <a:gd name="connsiteX43" fmla="*/ 793254 w 914400"/>
              <a:gd name="connsiteY43" fmla="*/ 283961 h 850000"/>
              <a:gd name="connsiteX44" fmla="*/ 854883 w 914400"/>
              <a:gd name="connsiteY44" fmla="*/ 284278 h 850000"/>
              <a:gd name="connsiteX45" fmla="*/ 902447 w 914400"/>
              <a:gd name="connsiteY45" fmla="*/ 305881 h 850000"/>
              <a:gd name="connsiteX46" fmla="*/ 913980 w 914400"/>
              <a:gd name="connsiteY46" fmla="*/ 350991 h 850000"/>
              <a:gd name="connsiteX47" fmla="*/ 900075 w 914400"/>
              <a:gd name="connsiteY47" fmla="*/ 412460 h 850000"/>
              <a:gd name="connsiteX48" fmla="*/ 885379 w 914400"/>
              <a:gd name="connsiteY48" fmla="*/ 476634 h 850000"/>
              <a:gd name="connsiteX49" fmla="*/ 865468 w 914400"/>
              <a:gd name="connsiteY49" fmla="*/ 563835 h 850000"/>
              <a:gd name="connsiteX50" fmla="*/ 847929 w 914400"/>
              <a:gd name="connsiteY50" fmla="*/ 640236 h 850000"/>
              <a:gd name="connsiteX51" fmla="*/ 819959 w 914400"/>
              <a:gd name="connsiteY51" fmla="*/ 766990 h 850000"/>
              <a:gd name="connsiteX52" fmla="*/ 804000 w 914400"/>
              <a:gd name="connsiteY52" fmla="*/ 818613 h 850000"/>
              <a:gd name="connsiteX53" fmla="*/ 768130 w 914400"/>
              <a:gd name="connsiteY53" fmla="*/ 848634 h 850000"/>
              <a:gd name="connsiteX54" fmla="*/ 758016 w 914400"/>
              <a:gd name="connsiteY54" fmla="*/ 849903 h 8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14400" h="850000">
                <a:moveTo>
                  <a:pt x="800683" y="238215"/>
                </a:moveTo>
                <a:lnTo>
                  <a:pt x="800683" y="178333"/>
                </a:lnTo>
                <a:cubicBezTo>
                  <a:pt x="801157" y="162607"/>
                  <a:pt x="795469" y="147359"/>
                  <a:pt x="784881" y="135923"/>
                </a:cubicBezTo>
                <a:cubicBezTo>
                  <a:pt x="774135" y="124486"/>
                  <a:pt x="759439" y="117656"/>
                  <a:pt x="743797" y="117179"/>
                </a:cubicBezTo>
                <a:lnTo>
                  <a:pt x="400738" y="117179"/>
                </a:lnTo>
                <a:lnTo>
                  <a:pt x="400738" y="61268"/>
                </a:lnTo>
                <a:cubicBezTo>
                  <a:pt x="401213" y="45543"/>
                  <a:pt x="395524" y="30294"/>
                  <a:pt x="384936" y="18858"/>
                </a:cubicBezTo>
                <a:cubicBezTo>
                  <a:pt x="374191" y="7422"/>
                  <a:pt x="359494" y="592"/>
                  <a:pt x="343852" y="115"/>
                </a:cubicBezTo>
                <a:lnTo>
                  <a:pt x="57049" y="115"/>
                </a:lnTo>
                <a:cubicBezTo>
                  <a:pt x="41405" y="592"/>
                  <a:pt x="26709" y="7422"/>
                  <a:pt x="15964" y="18858"/>
                </a:cubicBezTo>
                <a:cubicBezTo>
                  <a:pt x="5223" y="30274"/>
                  <a:pt x="-475" y="45568"/>
                  <a:pt x="162" y="61268"/>
                </a:cubicBezTo>
                <a:lnTo>
                  <a:pt x="162" y="799710"/>
                </a:lnTo>
                <a:cubicBezTo>
                  <a:pt x="952" y="795582"/>
                  <a:pt x="1901" y="791611"/>
                  <a:pt x="2691" y="787480"/>
                </a:cubicBezTo>
                <a:cubicBezTo>
                  <a:pt x="4903" y="776361"/>
                  <a:pt x="7273" y="765083"/>
                  <a:pt x="9485" y="753965"/>
                </a:cubicBezTo>
                <a:cubicBezTo>
                  <a:pt x="12804" y="737286"/>
                  <a:pt x="16280" y="720768"/>
                  <a:pt x="19599" y="704089"/>
                </a:cubicBezTo>
                <a:cubicBezTo>
                  <a:pt x="23707" y="683599"/>
                  <a:pt x="27973" y="663110"/>
                  <a:pt x="32082" y="642777"/>
                </a:cubicBezTo>
                <a:cubicBezTo>
                  <a:pt x="36664" y="620064"/>
                  <a:pt x="41247" y="597510"/>
                  <a:pt x="45829" y="574796"/>
                </a:cubicBezTo>
                <a:cubicBezTo>
                  <a:pt x="50570" y="551605"/>
                  <a:pt x="55311" y="528256"/>
                  <a:pt x="60051" y="505065"/>
                </a:cubicBezTo>
                <a:cubicBezTo>
                  <a:pt x="64634" y="482826"/>
                  <a:pt x="69058" y="460589"/>
                  <a:pt x="73641" y="438353"/>
                </a:cubicBezTo>
                <a:cubicBezTo>
                  <a:pt x="77907" y="417226"/>
                  <a:pt x="82332" y="395941"/>
                  <a:pt x="86598" y="374817"/>
                </a:cubicBezTo>
                <a:cubicBezTo>
                  <a:pt x="90548" y="354645"/>
                  <a:pt x="94183" y="334473"/>
                  <a:pt x="97818" y="314140"/>
                </a:cubicBezTo>
                <a:cubicBezTo>
                  <a:pt x="100978" y="296668"/>
                  <a:pt x="104454" y="277925"/>
                  <a:pt x="114725" y="262994"/>
                </a:cubicBezTo>
                <a:cubicBezTo>
                  <a:pt x="124997" y="247904"/>
                  <a:pt x="142695" y="240439"/>
                  <a:pt x="160393" y="238533"/>
                </a:cubicBezTo>
                <a:cubicBezTo>
                  <a:pt x="179039" y="236468"/>
                  <a:pt x="197843" y="237580"/>
                  <a:pt x="216489" y="237897"/>
                </a:cubicBezTo>
                <a:cubicBezTo>
                  <a:pt x="259628" y="238533"/>
                  <a:pt x="302767" y="238215"/>
                  <a:pt x="345907" y="238215"/>
                </a:cubicBezTo>
                <a:lnTo>
                  <a:pt x="800522" y="238215"/>
                </a:lnTo>
                <a:lnTo>
                  <a:pt x="800683" y="238215"/>
                </a:lnTo>
                <a:moveTo>
                  <a:pt x="758016" y="849903"/>
                </a:moveTo>
                <a:cubicBezTo>
                  <a:pt x="750591" y="850381"/>
                  <a:pt x="742848" y="849903"/>
                  <a:pt x="735894" y="849903"/>
                </a:cubicBezTo>
                <a:cubicBezTo>
                  <a:pt x="725149" y="849903"/>
                  <a:pt x="714247" y="849586"/>
                  <a:pt x="703501" y="849746"/>
                </a:cubicBezTo>
                <a:cubicBezTo>
                  <a:pt x="694336" y="849746"/>
                  <a:pt x="685328" y="849903"/>
                  <a:pt x="676163" y="849903"/>
                </a:cubicBezTo>
                <a:lnTo>
                  <a:pt x="46145" y="849903"/>
                </a:lnTo>
                <a:cubicBezTo>
                  <a:pt x="46936" y="846092"/>
                  <a:pt x="47568" y="842439"/>
                  <a:pt x="48358" y="838628"/>
                </a:cubicBezTo>
                <a:cubicBezTo>
                  <a:pt x="50412" y="828302"/>
                  <a:pt x="52308" y="817978"/>
                  <a:pt x="54362" y="807652"/>
                </a:cubicBezTo>
                <a:cubicBezTo>
                  <a:pt x="57365" y="792245"/>
                  <a:pt x="60367" y="776679"/>
                  <a:pt x="63211" y="761272"/>
                </a:cubicBezTo>
                <a:cubicBezTo>
                  <a:pt x="66846" y="742052"/>
                  <a:pt x="70638" y="722992"/>
                  <a:pt x="74273" y="703772"/>
                </a:cubicBezTo>
                <a:cubicBezTo>
                  <a:pt x="78381" y="682330"/>
                  <a:pt x="82490" y="660886"/>
                  <a:pt x="86598" y="639284"/>
                </a:cubicBezTo>
                <a:cubicBezTo>
                  <a:pt x="90865" y="616887"/>
                  <a:pt x="95131" y="594491"/>
                  <a:pt x="99556" y="572255"/>
                </a:cubicBezTo>
                <a:cubicBezTo>
                  <a:pt x="103822" y="550493"/>
                  <a:pt x="107931" y="528574"/>
                  <a:pt x="112197" y="506812"/>
                </a:cubicBezTo>
                <a:cubicBezTo>
                  <a:pt x="120414" y="464243"/>
                  <a:pt x="128315" y="421514"/>
                  <a:pt x="136058" y="378788"/>
                </a:cubicBezTo>
                <a:cubicBezTo>
                  <a:pt x="140641" y="354007"/>
                  <a:pt x="141430" y="324941"/>
                  <a:pt x="158180" y="304610"/>
                </a:cubicBezTo>
                <a:cubicBezTo>
                  <a:pt x="177301" y="281260"/>
                  <a:pt x="211274" y="282531"/>
                  <a:pt x="238612" y="283802"/>
                </a:cubicBezTo>
                <a:cubicBezTo>
                  <a:pt x="275430" y="285390"/>
                  <a:pt x="312564" y="283961"/>
                  <a:pt x="349384" y="283961"/>
                </a:cubicBezTo>
                <a:lnTo>
                  <a:pt x="793254" y="283961"/>
                </a:lnTo>
                <a:cubicBezTo>
                  <a:pt x="813639" y="283961"/>
                  <a:pt x="834498" y="282690"/>
                  <a:pt x="854883" y="284278"/>
                </a:cubicBezTo>
                <a:cubicBezTo>
                  <a:pt x="872422" y="285708"/>
                  <a:pt x="890753" y="292062"/>
                  <a:pt x="902447" y="305881"/>
                </a:cubicBezTo>
                <a:cubicBezTo>
                  <a:pt x="912875" y="318429"/>
                  <a:pt x="915877" y="335108"/>
                  <a:pt x="913980" y="350991"/>
                </a:cubicBezTo>
                <a:cubicBezTo>
                  <a:pt x="911452" y="371641"/>
                  <a:pt x="904815" y="392288"/>
                  <a:pt x="900075" y="412460"/>
                </a:cubicBezTo>
                <a:cubicBezTo>
                  <a:pt x="895018" y="433744"/>
                  <a:pt x="890122" y="455189"/>
                  <a:pt x="885379" y="476634"/>
                </a:cubicBezTo>
                <a:cubicBezTo>
                  <a:pt x="878902" y="505700"/>
                  <a:pt x="872105" y="534769"/>
                  <a:pt x="865468" y="563835"/>
                </a:cubicBezTo>
                <a:cubicBezTo>
                  <a:pt x="859623" y="589251"/>
                  <a:pt x="853778" y="614823"/>
                  <a:pt x="847929" y="640236"/>
                </a:cubicBezTo>
                <a:cubicBezTo>
                  <a:pt x="838289" y="682487"/>
                  <a:pt x="829124" y="724739"/>
                  <a:pt x="819959" y="766990"/>
                </a:cubicBezTo>
                <a:cubicBezTo>
                  <a:pt x="816168" y="784464"/>
                  <a:pt x="812059" y="802572"/>
                  <a:pt x="804000" y="818613"/>
                </a:cubicBezTo>
                <a:cubicBezTo>
                  <a:pt x="796888" y="832750"/>
                  <a:pt x="783615" y="844663"/>
                  <a:pt x="768130" y="848634"/>
                </a:cubicBezTo>
                <a:cubicBezTo>
                  <a:pt x="764653" y="849269"/>
                  <a:pt x="761336" y="849746"/>
                  <a:pt x="758016" y="849903"/>
                </a:cubicBezTo>
              </a:path>
            </a:pathLst>
          </a:custGeom>
          <a:solidFill>
            <a:srgbClr val="FFFFFF"/>
          </a:solidFill>
          <a:ln w="32711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" name="右箭头 2"/>
          <p:cNvSpPr/>
          <p:nvPr>
            <p:custDataLst>
              <p:tags r:id="rId16"/>
            </p:custDataLst>
          </p:nvPr>
        </p:nvSpPr>
        <p:spPr>
          <a:xfrm>
            <a:off x="3832225" y="3180715"/>
            <a:ext cx="759460" cy="48768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右箭头 4"/>
          <p:cNvSpPr/>
          <p:nvPr>
            <p:custDataLst>
              <p:tags r:id="rId17"/>
            </p:custDataLst>
          </p:nvPr>
        </p:nvSpPr>
        <p:spPr>
          <a:xfrm>
            <a:off x="7334885" y="3180715"/>
            <a:ext cx="759460" cy="48768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p>
            <a:pPr algn="l">
              <a:buClrTx/>
              <a:buSzTx/>
              <a:buFontTx/>
            </a:pPr>
            <a:r>
              <a:rPr lang="zh-CN" sz="2400" i="1" noProof="0" dirty="0"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产业发展赋能：</a:t>
            </a:r>
            <a:r>
              <a:rPr lang="zh-CN" sz="2400" i="1" noProof="0" dirty="0"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助力政府园区研判区域产业优势、助力招商工作顺利开展</a:t>
            </a:r>
            <a:endParaRPr lang="zh-CN" sz="2400" i="1" noProof="0" dirty="0"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99465" y="689610"/>
            <a:ext cx="9700895" cy="1871980"/>
          </a:xfrm>
          <a:prstGeom prst="rect">
            <a:avLst/>
          </a:prstGeom>
          <a:solidFill>
            <a:schemeClr val="accent1">
              <a:lumMod val="50000"/>
              <a:alpha val="51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pc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2395" y="642620"/>
            <a:ext cx="616585" cy="191833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>
              <a:lnSpc>
                <a:spcPct val="100000"/>
              </a:lnSpc>
            </a:pPr>
            <a:r>
              <a:rPr lang="zh-CN" sz="1600" spc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应用层</a:t>
            </a:r>
            <a:endParaRPr lang="zh-CN" sz="1600" spc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21285" y="2601595"/>
            <a:ext cx="10379075" cy="989965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>
              <a:lnSpc>
                <a:spcPct val="100000"/>
              </a:lnSpc>
            </a:pPr>
            <a:r>
              <a:rPr lang="zh-CN" altLang="en-US" sz="2400" b="1" spc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产业经济大模型</a:t>
            </a:r>
            <a:endParaRPr lang="zh-CN" altLang="en-US" sz="2400" b="1" spc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</a:pPr>
            <a:endParaRPr lang="zh-CN" altLang="en-US" sz="1600" b="1" spc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</a:pPr>
            <a:endParaRPr lang="zh-CN" altLang="en-US" sz="1600" b="1" spc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11443" y="3673475"/>
            <a:ext cx="638175" cy="2154555"/>
          </a:xfrm>
          <a:prstGeom prst="rect">
            <a:avLst/>
          </a:prstGeom>
          <a:solidFill>
            <a:srgbClr val="EA496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>
              <a:lnSpc>
                <a:spcPct val="100000"/>
              </a:lnSpc>
            </a:pPr>
            <a:r>
              <a:rPr lang="zh-CN" altLang="en-US" sz="1600" spc="0">
                <a:latin typeface="微软雅黑" panose="020B0503020204020204" pitchFamily="34" charset="-122"/>
                <a:ea typeface="微软雅黑" panose="020B0503020204020204" pitchFamily="34" charset="-122"/>
              </a:rPr>
              <a:t>语料库</a:t>
            </a:r>
            <a:endParaRPr lang="zh-CN" altLang="en-US" sz="1600" spc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94703" y="3672840"/>
            <a:ext cx="9705340" cy="2154555"/>
          </a:xfrm>
          <a:prstGeom prst="rect">
            <a:avLst/>
          </a:prstGeom>
          <a:solidFill>
            <a:srgbClr val="FFFFFF"/>
          </a:solidFill>
          <a:ln w="12700">
            <a:gradFill flip="none" rotWithShape="1">
              <a:gsLst>
                <a:gs pos="34000">
                  <a:srgbClr val="D3D3D3"/>
                </a:gs>
                <a:gs pos="0">
                  <a:schemeClr val="tx1"/>
                </a:gs>
                <a:gs pos="74000">
                  <a:schemeClr val="tx1">
                    <a:lumMod val="75000"/>
                  </a:schemeClr>
                </a:gs>
                <a:gs pos="100000">
                  <a:schemeClr val="tx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pc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>
            <p:custDataLst>
              <p:tags r:id="rId1"/>
            </p:custDataLst>
          </p:nvPr>
        </p:nvSpPr>
        <p:spPr>
          <a:xfrm>
            <a:off x="799465" y="5920105"/>
            <a:ext cx="9700895" cy="446405"/>
          </a:xfrm>
          <a:prstGeom prst="rect">
            <a:avLst/>
          </a:prstGeom>
          <a:gradFill>
            <a:gsLst>
              <a:gs pos="0">
                <a:schemeClr val="tx1">
                  <a:lumMod val="85000"/>
                  <a:alpha val="56000"/>
                </a:schemeClr>
              </a:gs>
              <a:gs pos="100000">
                <a:schemeClr val="tx1">
                  <a:lumMod val="85000"/>
                  <a:alpha val="19597"/>
                </a:schemeClr>
              </a:gs>
            </a:gsLst>
            <a:lin ang="10800000" scaled="0"/>
          </a:gradFill>
          <a:ln w="12700">
            <a:gradFill flip="none" rotWithShape="1">
              <a:gsLst>
                <a:gs pos="34000">
                  <a:srgbClr val="D3D3D3"/>
                </a:gs>
                <a:gs pos="0">
                  <a:schemeClr val="tx1"/>
                </a:gs>
                <a:gs pos="74000">
                  <a:schemeClr val="tx1">
                    <a:lumMod val="75000"/>
                  </a:schemeClr>
                </a:gs>
                <a:gs pos="100000">
                  <a:schemeClr val="tx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pc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>
            <p:custDataLst>
              <p:tags r:id="rId2"/>
            </p:custDataLst>
          </p:nvPr>
        </p:nvSpPr>
        <p:spPr>
          <a:xfrm>
            <a:off x="111760" y="5919470"/>
            <a:ext cx="587375" cy="45466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zh-CN" altLang="en-US" sz="1200" spc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</a:t>
            </a:r>
            <a:endParaRPr lang="en-US" altLang="zh-CN" sz="1200" spc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1200" spc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设施</a:t>
            </a:r>
            <a:endParaRPr lang="zh-CN" altLang="en-US" sz="1200" spc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894398" y="3729355"/>
            <a:ext cx="3369945" cy="348615"/>
          </a:xfrm>
          <a:prstGeom prst="rect">
            <a:avLst/>
          </a:prstGeom>
          <a:solidFill>
            <a:srgbClr val="EA496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lIns="144000" rIns="144000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ct val="100000"/>
              </a:lnSpc>
            </a:pPr>
            <a:r>
              <a:rPr lang="zh-CN" altLang="en-US" sz="1200" b="1" spc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一阶基础语料库</a:t>
            </a:r>
            <a:endParaRPr lang="zh-CN" altLang="en-US" sz="1200" b="1" spc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1" name="矩形 90"/>
          <p:cNvSpPr/>
          <p:nvPr>
            <p:custDataLst>
              <p:tags r:id="rId3"/>
            </p:custDataLst>
          </p:nvPr>
        </p:nvSpPr>
        <p:spPr>
          <a:xfrm>
            <a:off x="8791258" y="4189095"/>
            <a:ext cx="687070" cy="657225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产业研究报告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2" name="矩形 91"/>
          <p:cNvSpPr/>
          <p:nvPr>
            <p:custDataLst>
              <p:tags r:id="rId4"/>
            </p:custDataLst>
          </p:nvPr>
        </p:nvSpPr>
        <p:spPr>
          <a:xfrm>
            <a:off x="894398" y="4547870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企业信息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4" name="矩形 93"/>
          <p:cNvSpPr/>
          <p:nvPr>
            <p:custDataLst>
              <p:tags r:id="rId5"/>
            </p:custDataLst>
          </p:nvPr>
        </p:nvSpPr>
        <p:spPr>
          <a:xfrm>
            <a:off x="4392613" y="4189095"/>
            <a:ext cx="116776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产业链图谱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6" name="矩形 95"/>
          <p:cNvSpPr/>
          <p:nvPr>
            <p:custDataLst>
              <p:tags r:id="rId6"/>
            </p:custDataLst>
          </p:nvPr>
        </p:nvSpPr>
        <p:spPr>
          <a:xfrm>
            <a:off x="894398" y="418909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000" spc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经济指标</a:t>
            </a:r>
            <a:endParaRPr lang="zh-CN" altLang="en-US" sz="1000" spc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7" name="矩形 96"/>
          <p:cNvSpPr/>
          <p:nvPr>
            <p:custDataLst>
              <p:tags r:id="rId7"/>
            </p:custDataLst>
          </p:nvPr>
        </p:nvSpPr>
        <p:spPr>
          <a:xfrm>
            <a:off x="7888288" y="4189095"/>
            <a:ext cx="701040" cy="657225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产业规划报告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11512" y="5945300"/>
            <a:ext cx="1676400" cy="34861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1200" spc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华为云</a:t>
            </a:r>
            <a:endParaRPr lang="zh-CN" altLang="en-US" sz="1200" spc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45286" y="5945300"/>
            <a:ext cx="1676400" cy="34861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昇腾算力平台</a:t>
            </a:r>
            <a:endParaRPr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08278" y="5945505"/>
            <a:ext cx="2346960" cy="34861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基础大模型</a:t>
            </a:r>
            <a:endParaRPr 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91343" y="3729355"/>
            <a:ext cx="3369945" cy="348615"/>
          </a:xfrm>
          <a:prstGeom prst="rect">
            <a:avLst/>
          </a:prstGeom>
          <a:solidFill>
            <a:srgbClr val="EA496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lIns="144000" rIns="144000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ct val="100000"/>
              </a:lnSpc>
            </a:pPr>
            <a:r>
              <a:rPr lang="zh-CN" altLang="en-US" sz="1200" b="1" spc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二阶模型语料库</a:t>
            </a:r>
            <a:endParaRPr lang="zh-CN" altLang="en-US" sz="1200" b="1" spc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88288" y="3729355"/>
            <a:ext cx="2478405" cy="348615"/>
          </a:xfrm>
          <a:prstGeom prst="rect">
            <a:avLst/>
          </a:prstGeom>
          <a:solidFill>
            <a:srgbClr val="EA496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lIns="144000" rIns="144000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ct val="100000"/>
              </a:lnSpc>
            </a:pPr>
            <a:r>
              <a:rPr lang="zh-CN" altLang="en-US" sz="1200" b="1" spc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三阶报告语料库</a:t>
            </a:r>
            <a:endParaRPr lang="zh-CN" altLang="en-US" sz="1200" b="1" spc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2073593" y="418909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产品信息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9"/>
            </p:custDataLst>
          </p:nvPr>
        </p:nvSpPr>
        <p:spPr>
          <a:xfrm>
            <a:off x="3252788" y="418909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政策信息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10"/>
            </p:custDataLst>
          </p:nvPr>
        </p:nvSpPr>
        <p:spPr>
          <a:xfrm>
            <a:off x="2073593" y="4547870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供应链信息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矩形 10"/>
          <p:cNvSpPr/>
          <p:nvPr>
            <p:custDataLst>
              <p:tags r:id="rId11"/>
            </p:custDataLst>
          </p:nvPr>
        </p:nvSpPr>
        <p:spPr>
          <a:xfrm>
            <a:off x="3252788" y="4547870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新闻舆情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2"/>
            </p:custDataLst>
          </p:nvPr>
        </p:nvSpPr>
        <p:spPr>
          <a:xfrm>
            <a:off x="5644198" y="418909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经济预测模型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矩形 12"/>
          <p:cNvSpPr/>
          <p:nvPr>
            <p:custDataLst>
              <p:tags r:id="rId13"/>
            </p:custDataLst>
          </p:nvPr>
        </p:nvSpPr>
        <p:spPr>
          <a:xfrm>
            <a:off x="6739573" y="418909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企业评价模型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矩形 14"/>
          <p:cNvSpPr/>
          <p:nvPr>
            <p:custDataLst>
              <p:tags r:id="rId14"/>
            </p:custDataLst>
          </p:nvPr>
        </p:nvSpPr>
        <p:spPr>
          <a:xfrm>
            <a:off x="4391343" y="4547870"/>
            <a:ext cx="116776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企业招引模型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6" name="矩形 15"/>
          <p:cNvSpPr/>
          <p:nvPr>
            <p:custDataLst>
              <p:tags r:id="rId15"/>
            </p:custDataLst>
          </p:nvPr>
        </p:nvSpPr>
        <p:spPr>
          <a:xfrm>
            <a:off x="5642928" y="4547870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产业评价模型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16"/>
            </p:custDataLst>
          </p:nvPr>
        </p:nvSpPr>
        <p:spPr>
          <a:xfrm>
            <a:off x="6738303" y="4547870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创新成果评价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矩形 17"/>
          <p:cNvSpPr/>
          <p:nvPr>
            <p:custDataLst>
              <p:tags r:id="rId17"/>
            </p:custDataLst>
          </p:nvPr>
        </p:nvSpPr>
        <p:spPr>
          <a:xfrm>
            <a:off x="9680258" y="4189095"/>
            <a:ext cx="687070" cy="657225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企业画像报告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1853565" y="4844415"/>
            <a:ext cx="1105535" cy="531495"/>
          </a:xfrm>
          <a:prstGeom prst="upArrow">
            <a:avLst/>
          </a:prstGeom>
        </p:spPr>
        <p:style>
          <a:lnRef idx="0">
            <a:srgbClr val="FFFFFF"/>
          </a:lnRef>
          <a:fillRef idx="1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vertOverflow="overflow" horzOverflow="overflow" vert="horz" wrap="square" lIns="71437" tIns="71437" rIns="71437" bIns="71437" numCol="1" spcCol="38100" rtlCol="0" anchor="ctr" forceAA="0">
            <a:no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20" name="上箭头 19"/>
          <p:cNvSpPr/>
          <p:nvPr/>
        </p:nvSpPr>
        <p:spPr>
          <a:xfrm>
            <a:off x="4854575" y="4844415"/>
            <a:ext cx="1105535" cy="531495"/>
          </a:xfrm>
          <a:prstGeom prst="upArrow">
            <a:avLst/>
          </a:prstGeom>
        </p:spPr>
        <p:style>
          <a:lnRef idx="0">
            <a:srgbClr val="FFFFFF"/>
          </a:lnRef>
          <a:fillRef idx="1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vertOverflow="overflow" horzOverflow="overflow" vert="horz" wrap="square" lIns="71437" tIns="71437" rIns="71437" bIns="71437" numCol="1" spcCol="38100" rtlCol="0" anchor="ctr" forceAA="0">
            <a:no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21" name="上箭头 20"/>
          <p:cNvSpPr/>
          <p:nvPr/>
        </p:nvSpPr>
        <p:spPr>
          <a:xfrm>
            <a:off x="7964805" y="4812665"/>
            <a:ext cx="1105535" cy="563245"/>
          </a:xfrm>
          <a:prstGeom prst="upArrow">
            <a:avLst/>
          </a:prstGeom>
        </p:spPr>
        <p:style>
          <a:lnRef idx="0">
            <a:srgbClr val="FFFFFF"/>
          </a:lnRef>
          <a:fillRef idx="1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vertOverflow="overflow" horzOverflow="overflow" vert="horz" wrap="square" lIns="71437" tIns="71437" rIns="71437" bIns="71437" numCol="1" spcCol="38100" rtlCol="0" anchor="ctr" forceAA="0">
            <a:no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94398" y="5093970"/>
            <a:ext cx="9509125" cy="348615"/>
          </a:xfrm>
          <a:prstGeom prst="rect">
            <a:avLst/>
          </a:prstGeom>
          <a:solidFill>
            <a:srgbClr val="EA496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lIns="144000" rIns="144000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ct val="100000"/>
              </a:lnSpc>
            </a:pPr>
            <a:r>
              <a:rPr lang="zh-CN" altLang="en-US" sz="1200" b="1" spc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产业数仓</a:t>
            </a:r>
            <a:endParaRPr lang="zh-CN" altLang="en-US" sz="1200" b="1" spc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3" name="矩形 22"/>
          <p:cNvSpPr/>
          <p:nvPr>
            <p:custDataLst>
              <p:tags r:id="rId18"/>
            </p:custDataLst>
          </p:nvPr>
        </p:nvSpPr>
        <p:spPr>
          <a:xfrm>
            <a:off x="894398" y="548957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生物医药产业仓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4" name="矩形 23"/>
          <p:cNvSpPr/>
          <p:nvPr>
            <p:custDataLst>
              <p:tags r:id="rId19"/>
            </p:custDataLst>
          </p:nvPr>
        </p:nvSpPr>
        <p:spPr>
          <a:xfrm>
            <a:off x="1963738" y="548957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新材料产业仓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20"/>
            </p:custDataLst>
          </p:nvPr>
        </p:nvSpPr>
        <p:spPr>
          <a:xfrm>
            <a:off x="3033078" y="548957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新能源产业仓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1"/>
            </p:custDataLst>
          </p:nvPr>
        </p:nvSpPr>
        <p:spPr>
          <a:xfrm>
            <a:off x="4102418" y="548957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汽车产业仓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7" name="矩形 26"/>
          <p:cNvSpPr/>
          <p:nvPr>
            <p:custDataLst>
              <p:tags r:id="rId22"/>
            </p:custDataLst>
          </p:nvPr>
        </p:nvSpPr>
        <p:spPr>
          <a:xfrm>
            <a:off x="5171758" y="548957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数字经济产业仓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8" name="矩形 27"/>
          <p:cNvSpPr/>
          <p:nvPr>
            <p:custDataLst>
              <p:tags r:id="rId23"/>
            </p:custDataLst>
          </p:nvPr>
        </p:nvSpPr>
        <p:spPr>
          <a:xfrm>
            <a:off x="6241098" y="548957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节能环保产业仓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9" name="矩形 28"/>
          <p:cNvSpPr/>
          <p:nvPr>
            <p:custDataLst>
              <p:tags r:id="rId24"/>
            </p:custDataLst>
          </p:nvPr>
        </p:nvSpPr>
        <p:spPr>
          <a:xfrm>
            <a:off x="7310438" y="548957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服务业产业仓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0" name="矩形 29"/>
          <p:cNvSpPr/>
          <p:nvPr>
            <p:custDataLst>
              <p:tags r:id="rId25"/>
            </p:custDataLst>
          </p:nvPr>
        </p:nvSpPr>
        <p:spPr>
          <a:xfrm>
            <a:off x="8379778" y="548957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未来产业仓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2" name="矩形 31"/>
          <p:cNvSpPr/>
          <p:nvPr>
            <p:custDataLst>
              <p:tags r:id="rId26"/>
            </p:custDataLst>
          </p:nvPr>
        </p:nvSpPr>
        <p:spPr>
          <a:xfrm>
            <a:off x="9449118" y="5489575"/>
            <a:ext cx="1011555" cy="298450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制造业产业仓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894080" y="1229360"/>
            <a:ext cx="9407525" cy="1188085"/>
            <a:chOff x="1408" y="1936"/>
            <a:chExt cx="14815" cy="1871"/>
          </a:xfrm>
        </p:grpSpPr>
        <p:sp>
          <p:nvSpPr>
            <p:cNvPr id="46" name="矩形 45"/>
            <p:cNvSpPr/>
            <p:nvPr/>
          </p:nvSpPr>
          <p:spPr>
            <a:xfrm>
              <a:off x="1408" y="1936"/>
              <a:ext cx="2874" cy="54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vert="horz" wrap="square" lIns="91440" rIns="91440" numCol="1" spcCol="0" rtlCol="0" fromWordArt="0" anchor="ctr" anchorCtr="0" forceAA="0" compatLnSpc="0">
              <a:noAutofit/>
            </a:bodyPr>
            <a:lstStyle/>
            <a:p>
              <a:pPr lvl="0" algn="ctr"/>
              <a:r>
                <a:rPr lang="zh-CN" altLang="en-US" sz="1400" spc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问经济</a:t>
              </a:r>
              <a:endParaRPr lang="zh-CN" altLang="en-US" sz="1400" spc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660" y="1936"/>
              <a:ext cx="2716" cy="54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vert="horz" wrap="square" lIns="91440" rIns="91440" numCol="1" spcCol="0" rtlCol="0" fromWordArt="0" anchor="ctr" anchorCtr="0" forceAA="0" compatLnSpc="0">
              <a:noAutofit/>
            </a:bodyPr>
            <a:lstStyle/>
            <a:p>
              <a:pPr lvl="0" algn="ctr"/>
              <a:r>
                <a:rPr lang="zh-CN" altLang="en-US" sz="1400" spc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区域分析</a:t>
              </a:r>
              <a:endParaRPr lang="zh-CN" altLang="en-US" sz="1400" spc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7678" y="1936"/>
              <a:ext cx="4173" cy="54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vert="horz" wrap="square" lIns="91440" rIns="91440" numCol="1" spcCol="0" rtlCol="0" fromWordArt="0" anchor="ctr" anchorCtr="0" forceAA="0" compatLnSpc="0">
              <a:noAutofit/>
            </a:bodyPr>
            <a:lstStyle/>
            <a:p>
              <a:pPr lvl="0" algn="ctr"/>
              <a:r>
                <a:rPr lang="zh-CN" altLang="en-US" sz="1400" spc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招商助手</a:t>
              </a:r>
              <a:r>
                <a:rPr lang="en-US" altLang="zh-CN" sz="1400" spc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	</a:t>
              </a:r>
              <a:endParaRPr lang="en-US" altLang="zh-CN" sz="1400" spc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56" name="矩形 55"/>
            <p:cNvSpPr/>
            <p:nvPr>
              <p:custDataLst>
                <p:tags r:id="rId27"/>
              </p:custDataLst>
            </p:nvPr>
          </p:nvSpPr>
          <p:spPr>
            <a:xfrm>
              <a:off x="1408" y="2667"/>
              <a:ext cx="1287" cy="4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r>
                <a:rPr lang="zh-CN" altLang="en-US" sz="1000" spc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家底问数</a:t>
              </a:r>
              <a:endParaRPr lang="zh-CN" altLang="en-US" sz="1000" spc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63" name="矩形 62"/>
            <p:cNvSpPr/>
            <p:nvPr>
              <p:custDataLst>
                <p:tags r:id="rId28"/>
              </p:custDataLst>
            </p:nvPr>
          </p:nvSpPr>
          <p:spPr>
            <a:xfrm>
              <a:off x="2815" y="2667"/>
              <a:ext cx="1495" cy="4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产业发展报告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9" name="矩形 118"/>
            <p:cNvSpPr/>
            <p:nvPr>
              <p:custDataLst>
                <p:tags r:id="rId29"/>
              </p:custDataLst>
            </p:nvPr>
          </p:nvSpPr>
          <p:spPr>
            <a:xfrm>
              <a:off x="4660" y="2667"/>
              <a:ext cx="2716" cy="42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产业链瓶颈机会分析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25" name="矩形 124"/>
            <p:cNvSpPr/>
            <p:nvPr>
              <p:custDataLst>
                <p:tags r:id="rId30"/>
              </p:custDataLst>
            </p:nvPr>
          </p:nvSpPr>
          <p:spPr>
            <a:xfrm>
              <a:off x="7711" y="2667"/>
              <a:ext cx="1942" cy="4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目标企业问数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26" name="矩形 125"/>
            <p:cNvSpPr/>
            <p:nvPr>
              <p:custDataLst>
                <p:tags r:id="rId31"/>
              </p:custDataLst>
            </p:nvPr>
          </p:nvSpPr>
          <p:spPr>
            <a:xfrm>
              <a:off x="9829" y="2667"/>
              <a:ext cx="2020" cy="4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投资选址推荐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27" name="矩形 126"/>
            <p:cNvSpPr/>
            <p:nvPr>
              <p:custDataLst>
                <p:tags r:id="rId32"/>
              </p:custDataLst>
            </p:nvPr>
          </p:nvSpPr>
          <p:spPr>
            <a:xfrm>
              <a:off x="7677" y="3337"/>
              <a:ext cx="1976" cy="4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企业价值评估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28" name="矩形 127"/>
            <p:cNvSpPr/>
            <p:nvPr>
              <p:custDataLst>
                <p:tags r:id="rId33"/>
              </p:custDataLst>
            </p:nvPr>
          </p:nvSpPr>
          <p:spPr>
            <a:xfrm>
              <a:off x="9808" y="3337"/>
              <a:ext cx="2041" cy="4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区域企业匹配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2051" y="1936"/>
              <a:ext cx="4173" cy="54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vert="horz" wrap="square" lIns="91440" rIns="91440" numCol="1" spcCol="0" rtlCol="0" fromWordArt="0" anchor="ctr" anchorCtr="0" forceAA="0" compatLnSpc="0">
              <a:noAutofit/>
            </a:bodyPr>
            <a:p>
              <a:pPr lvl="0" algn="ctr"/>
              <a:r>
                <a:rPr lang="zh-CN" altLang="en-US" sz="1400" spc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产业资源分析</a:t>
              </a:r>
              <a:endParaRPr lang="zh-CN" altLang="en-US" sz="1400" spc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8" name="矩形 37"/>
            <p:cNvSpPr/>
            <p:nvPr>
              <p:custDataLst>
                <p:tags r:id="rId34"/>
              </p:custDataLst>
            </p:nvPr>
          </p:nvSpPr>
          <p:spPr>
            <a:xfrm>
              <a:off x="12192" y="2667"/>
              <a:ext cx="1797" cy="4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kern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产业链诊断报告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9" name="矩形 38"/>
            <p:cNvSpPr/>
            <p:nvPr>
              <p:custDataLst>
                <p:tags r:id="rId35"/>
              </p:custDataLst>
            </p:nvPr>
          </p:nvSpPr>
          <p:spPr>
            <a:xfrm>
              <a:off x="14269" y="2667"/>
              <a:ext cx="1882" cy="4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kern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三图两清单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40" name="矩形 39"/>
            <p:cNvSpPr/>
            <p:nvPr>
              <p:custDataLst>
                <p:tags r:id="rId36"/>
              </p:custDataLst>
            </p:nvPr>
          </p:nvSpPr>
          <p:spPr>
            <a:xfrm>
              <a:off x="12194" y="3337"/>
              <a:ext cx="1795" cy="4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产业资源盘点</a:t>
              </a:r>
              <a:endParaRPr lang="zh-CN" altLang="en-US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947420" y="755650"/>
            <a:ext cx="6577330" cy="368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/>
              <a:t>产业发展赋能</a:t>
            </a:r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7652385" y="755650"/>
            <a:ext cx="2708275" cy="368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/>
              <a:t>产业分析军师</a:t>
            </a:r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260985" y="3080385"/>
            <a:ext cx="1824990" cy="3486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wrap="square" lIns="91440" rIns="91440" numCol="1" spcCol="0" rtlCol="0" fromWordArt="0" anchor="ctr" anchorCtr="0" forceAA="0" compatLnSpc="0">
            <a:noAutofit/>
          </a:bodyPr>
          <a:p>
            <a:pPr lvl="0" algn="ctr"/>
            <a:r>
              <a:rPr lang="en-US" altLang="zh-CN" sz="1400" spc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RAG</a:t>
            </a:r>
            <a:r>
              <a:rPr lang="zh-CN" altLang="en-US" sz="1400" spc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工作流</a:t>
            </a:r>
            <a:endParaRPr lang="zh-CN" altLang="en-US" sz="1400" spc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984500" y="3081020"/>
            <a:ext cx="1824990" cy="3486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wrap="square" lIns="91440" rIns="91440" numCol="1" spcCol="0" rtlCol="0" fromWordArt="0" anchor="ctr" anchorCtr="0" forceAA="0" compatLnSpc="0">
            <a:noAutofit/>
          </a:bodyPr>
          <a:p>
            <a:pPr marL="128270" algn="ctr" rtl="0" eaLnBrk="0">
              <a:lnSpc>
                <a:spcPct val="78000"/>
              </a:lnSpc>
              <a:spcBef>
                <a:spcPts val="0"/>
              </a:spcBef>
            </a:pP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+mn-ea"/>
              </a:rPr>
              <a:t>Agent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管理</a:t>
            </a:r>
            <a:endParaRPr lang="zh-CN" altLang="en-US" sz="1400" spc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708015" y="3081655"/>
            <a:ext cx="1824990" cy="3486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wrap="square" lIns="91440" rIns="91440" numCol="1" spcCol="0" rtlCol="0" fromWordArt="0" anchor="ctr" anchorCtr="0" forceAA="0" compatLnSpc="0">
            <a:noAutofit/>
          </a:bodyPr>
          <a:p>
            <a:pPr marL="128270" algn="ctr" rtl="0" eaLnBrk="0">
              <a:lnSpc>
                <a:spcPct val="78000"/>
              </a:lnSpc>
              <a:spcBef>
                <a:spcPts val="0"/>
              </a:spcBef>
            </a:pP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产业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知识库</a:t>
            </a:r>
            <a:endParaRPr lang="zh-CN" altLang="en-US" sz="1400" spc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431530" y="3082290"/>
            <a:ext cx="1824990" cy="3486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wrap="square" lIns="91440" rIns="91440" numCol="1" spcCol="0" rtlCol="0" fromWordArt="0" anchor="ctr" anchorCtr="0" forceAA="0" compatLnSpc="0">
            <a:noAutofit/>
          </a:bodyPr>
          <a:p>
            <a:pPr marL="128270" algn="ctr" rtl="0" eaLnBrk="0">
              <a:lnSpc>
                <a:spcPct val="78000"/>
              </a:lnSpc>
              <a:spcBef>
                <a:spcPts val="0"/>
              </a:spcBef>
            </a:pP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组件可视化</a:t>
            </a:r>
            <a:endParaRPr lang="zh-CN" altLang="en-US" sz="1400" spc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0532110" y="1229360"/>
            <a:ext cx="1903095" cy="46462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 defTabSz="1186180">
              <a:lnSpc>
                <a:spcPct val="200000"/>
              </a:lnSpc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多场景应用</a:t>
            </a:r>
            <a:endParaRPr lang="zh-CN" altLang="en-US" sz="2000" b="1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lvl="0" algn="l" defTabSz="1186180">
              <a:lnSpc>
                <a:spcPct val="200000"/>
              </a:lnSpc>
              <a:spcAft>
                <a:spcPts val="0"/>
              </a:spcAft>
              <a:buClrTx/>
              <a:buSzTx/>
              <a:buFontTx/>
              <a:defRPr/>
            </a:pPr>
            <a:endParaRPr lang="zh-CN" altLang="en-US" sz="2000" b="1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lvl="0" algn="l" defTabSz="1186180">
              <a:lnSpc>
                <a:spcPct val="200000"/>
              </a:lnSpc>
              <a:spcAft>
                <a:spcPts val="0"/>
              </a:spcAft>
              <a:buClrTx/>
              <a:buSzTx/>
              <a:buFontTx/>
              <a:defRPr/>
            </a:pPr>
            <a:endParaRPr lang="zh-CN" altLang="en-US" sz="800" b="1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lvl="0" algn="l" defTabSz="1186180">
              <a:lnSpc>
                <a:spcPct val="200000"/>
              </a:lnSpc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灵活配置</a:t>
            </a:r>
            <a:endParaRPr lang="zh-CN" altLang="en-US" sz="2000" b="1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lvl="0" algn="l" defTabSz="1186180">
              <a:lnSpc>
                <a:spcPct val="200000"/>
              </a:lnSpc>
              <a:spcAft>
                <a:spcPts val="0"/>
              </a:spcAft>
              <a:buClrTx/>
              <a:buSzTx/>
              <a:buFontTx/>
              <a:defRPr/>
            </a:pPr>
            <a:endParaRPr lang="zh-CN" altLang="en-US" sz="2000" b="1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lvl="0" algn="l" defTabSz="1186180">
              <a:lnSpc>
                <a:spcPct val="200000"/>
              </a:lnSpc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三阶语料库</a:t>
            </a:r>
            <a:endParaRPr lang="zh-CN" altLang="en-US" sz="2000" b="1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lvl="0" algn="l" defTabSz="1186180">
              <a:lnSpc>
                <a:spcPct val="200000"/>
              </a:lnSpc>
              <a:spcAft>
                <a:spcPts val="0"/>
              </a:spcAft>
              <a:buClrTx/>
              <a:buSzTx/>
              <a:buFontTx/>
              <a:defRPr/>
            </a:pPr>
            <a:endParaRPr lang="zh-CN" altLang="en-US" sz="2000" b="1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lvl="0" algn="l" defTabSz="1186180">
              <a:lnSpc>
                <a:spcPct val="200000"/>
              </a:lnSpc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海量数据训练</a:t>
            </a:r>
            <a:endParaRPr lang="zh-CN" altLang="en-US" sz="2000" b="1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l">
              <a:buClrTx/>
              <a:buSzTx/>
              <a:buFontTx/>
            </a:pPr>
            <a:r>
              <a:rPr lang="zh-CN" sz="2400" i="1" noProof="0" dirty="0"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重庆长寿：产业经济大模型让每位委办局工作人员都成为产业专家</a:t>
            </a:r>
            <a:endParaRPr lang="zh-CN" sz="2400" i="1" noProof="0" dirty="0"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891270" y="2174875"/>
            <a:ext cx="3194685" cy="3324225"/>
          </a:xfrm>
          <a:prstGeom prst="rect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90500" y="2174240"/>
            <a:ext cx="3194685" cy="3312160"/>
          </a:xfrm>
          <a:prstGeom prst="rect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70205" y="2520950"/>
            <a:ext cx="2926715" cy="2689225"/>
          </a:xfrm>
          <a:prstGeom prst="rect">
            <a:avLst/>
          </a:prstGeom>
        </p:spPr>
        <p:txBody>
          <a:bodyPr anchor="t" anchorCtr="0"/>
          <a:lstStyle>
            <a:lvl1pPr algn="l" defTabSz="11861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95" b="1" kern="120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800" dirty="0">
                <a:solidFill>
                  <a:srgbClr val="C00000"/>
                </a:solidFill>
                <a:cs typeface="+mn-cs"/>
                <a:sym typeface="微软雅黑" panose="020B0503020204020204" pitchFamily="34" charset="-122"/>
              </a:rPr>
              <a:t>需求痛点</a:t>
            </a:r>
            <a:endParaRPr lang="zh-CN" altLang="en-US" sz="1800" dirty="0">
              <a:solidFill>
                <a:srgbClr val="C00000"/>
              </a:solidFill>
              <a:cs typeface="+mn-cs"/>
              <a:sym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 b="0" dirty="0">
                <a:solidFill>
                  <a:srgbClr val="000000"/>
                </a:solidFill>
                <a:uFillTx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400" b="0" dirty="0">
                <a:solidFill>
                  <a:srgbClr val="000000"/>
                </a:solidFill>
                <a:uFillTx/>
                <a:cs typeface="微软雅黑" panose="020B0503020204020204" pitchFamily="34" charset="-122"/>
                <a:sym typeface="+mn-ea"/>
              </a:rPr>
              <a:t>、本地健康、新材料、文旅康养三大产业资源底数不清；</a:t>
            </a:r>
            <a:endParaRPr lang="zh-CN" altLang="en-US" sz="1400" b="0" dirty="0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 b="0" dirty="0">
                <a:solidFill>
                  <a:srgbClr val="000000"/>
                </a:solidFill>
                <a:uFillTx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1400" b="0" dirty="0">
                <a:solidFill>
                  <a:srgbClr val="000000"/>
                </a:solidFill>
                <a:uFillTx/>
                <a:cs typeface="微软雅黑" panose="020B0503020204020204" pitchFamily="34" charset="-122"/>
                <a:sym typeface="+mn-ea"/>
              </a:rPr>
              <a:t>、产业链补链强链缺少抓手，招大引强缺少路径；</a:t>
            </a:r>
            <a:endParaRPr lang="zh-CN" altLang="en-US" sz="1400" b="0" dirty="0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 b="0" dirty="0">
                <a:solidFill>
                  <a:srgbClr val="000000"/>
                </a:solidFill>
                <a:uFillTx/>
                <a:cs typeface="微软雅黑" panose="020B0503020204020204" pitchFamily="34" charset="-122"/>
                <a:sym typeface="+mn-ea"/>
              </a:rPr>
              <a:t>3</a:t>
            </a:r>
            <a:r>
              <a:rPr lang="zh-CN" altLang="en-US" sz="1400" b="0" dirty="0">
                <a:solidFill>
                  <a:srgbClr val="000000"/>
                </a:solidFill>
                <a:uFillTx/>
                <a:cs typeface="微软雅黑" panose="020B0503020204020204" pitchFamily="34" charset="-122"/>
                <a:sym typeface="+mn-ea"/>
              </a:rPr>
              <a:t>、本地潜力企业不知道有谁，怎么培育。</a:t>
            </a:r>
            <a:endParaRPr lang="zh-CN" altLang="en-US" sz="1400" b="0" dirty="0">
              <a:solidFill>
                <a:srgbClr val="000000"/>
              </a:solidFill>
              <a:uFillTx/>
              <a:cs typeface="微软雅黑" panose="020B0503020204020204" pitchFamily="34" charset="-122"/>
              <a:sym typeface="+mn-ea"/>
            </a:endParaRPr>
          </a:p>
          <a:p>
            <a:pPr marL="285750" marR="0" lvl="0" indent="-285750" algn="l" defTabSz="1186180" rtl="0" eaLnBrk="1" fontAlgn="auto" latinLnBrk="0" hangingPunct="1">
              <a:lnSpc>
                <a:spcPct val="2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zh-CN" altLang="en-US" sz="1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marR="0" lvl="0" indent="-285750" algn="l" defTabSz="1186180" rtl="0" eaLnBrk="1" fontAlgn="auto" latinLnBrk="0" hangingPunct="1">
              <a:lnSpc>
                <a:spcPct val="2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zh-CN" altLang="en-US" sz="1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42335" y="2403475"/>
            <a:ext cx="5367655" cy="297243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8891270" y="2242820"/>
            <a:ext cx="3228975" cy="30264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 algn="l">
              <a:lnSpc>
                <a:spcPct val="2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解决方案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R="0" lvl="0" indent="0" algn="l" defTabSz="118618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defRPr/>
            </a:pPr>
            <a:r>
              <a:rPr lang="en-US" altLang="zh-CN" sz="1400" dirty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400" dirty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、通过数据治理，数据库建设，梳理本地已有私域数据，结合火石私域数据，形成数据底座；</a:t>
            </a:r>
            <a:endParaRPr lang="zh-CN" altLang="en-US" sz="1400" b="0" dirty="0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R="0" lvl="0" indent="0" algn="l" defTabSz="118618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defRPr/>
            </a:pPr>
            <a:r>
              <a:rPr lang="en-US" altLang="zh-CN" sz="1400" dirty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1400" dirty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、构建大模型，为客户提供问经济、问产业、问企业、问政策，四大能力，助力客户厘清本地资源、</a:t>
            </a:r>
            <a:endParaRPr lang="zh-CN" altLang="en-US" sz="1400" b="0" dirty="0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R="0" lvl="0" indent="0" algn="l" defTabSz="118618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defRPr/>
            </a:pPr>
            <a:r>
              <a:rPr lang="zh-CN" altLang="en-US" sz="1400" dirty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了解产业机会、辅助招商培育。</a:t>
            </a:r>
            <a:endParaRPr lang="zh-CN" altLang="en-US" sz="1400" b="0" dirty="0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marR="0" lvl="0" indent="-285750" algn="l" defTabSz="1186180" rtl="0" eaLnBrk="1" fontAlgn="auto" latinLnBrk="0" hangingPunct="1">
              <a:lnSpc>
                <a:spcPct val="2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altLang="zh-CN" sz="1400" dirty="0">
              <a:solidFill>
                <a:srgbClr val="000000"/>
              </a:solidFill>
              <a:uFillTx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70205" y="929005"/>
            <a:ext cx="11851640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项目背景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285750" marR="0" lvl="0" indent="-285750" algn="l" defTabSz="118618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ym typeface="微软雅黑" panose="020B0503020204020204" pitchFamily="34" charset="-122"/>
              </a:rPr>
              <a:t>1</a:t>
            </a:r>
            <a:r>
              <a:rPr lang="zh-CN" altLang="en-US" sz="1400" dirty="0">
                <a:sym typeface="微软雅黑" panose="020B0503020204020204" pitchFamily="34" charset="-122"/>
              </a:rPr>
              <a:t>、重庆长寿生物医药、新材料、康养等产业有很好基础，产业发展速度较快，发展过程中没有及时梳理产业链细分节点，研究产业；</a:t>
            </a:r>
            <a:endParaRPr lang="zh-CN" altLang="en-US" sz="1400" b="0" dirty="0">
              <a:solidFill>
                <a:schemeClr val="tx1"/>
              </a:solidFill>
              <a:sym typeface="微软雅黑" panose="020B0503020204020204" pitchFamily="34" charset="-122"/>
            </a:endParaRPr>
          </a:p>
          <a:p>
            <a:pPr marL="285750" marR="0" lvl="0" indent="-285750" algn="l" defTabSz="118618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ym typeface="微软雅黑" panose="020B0503020204020204" pitchFamily="34" charset="-122"/>
              </a:rPr>
              <a:t>2</a:t>
            </a:r>
            <a:r>
              <a:rPr lang="zh-CN" altLang="en-US" sz="1400" dirty="0">
                <a:sym typeface="微软雅黑" panose="020B0503020204020204" pitchFamily="34" charset="-122"/>
              </a:rPr>
              <a:t>、产业如何发展、企业如何培育、怎么招引政府侧面临较大困难，依赖传统人工手段，工作效率不高，成效不明显。。</a:t>
            </a:r>
            <a:endParaRPr lang="zh-CN" altLang="en-US" sz="1400" dirty="0">
              <a:sym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5" y="5585460"/>
            <a:ext cx="12195810" cy="829945"/>
          </a:xfrm>
          <a:prstGeom prst="rect">
            <a:avLst/>
          </a:prstGeom>
          <a:solidFill>
            <a:schemeClr val="accent1">
              <a:lumMod val="50000"/>
              <a:alpha val="61000"/>
            </a:schemeClr>
          </a:solidFill>
        </p:spPr>
        <p:txBody>
          <a:bodyPr wrap="square" rtlCol="0" anchor="t">
            <a:spAutoFit/>
          </a:bodyPr>
          <a:p>
            <a:pPr marL="285750" marR="0" lvl="0" indent="-285750" algn="ctr" defTabSz="1186180" rtl="0" eaLnBrk="1" fontAlgn="auto" latinLnBrk="0" hangingPunct="1">
              <a:lnSpc>
                <a:spcPct val="15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成效价值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ctr">
              <a:lnSpc>
                <a:spcPct val="150000"/>
              </a:lnSpc>
              <a:buClrTx/>
              <a:buSzTx/>
              <a:buFontTx/>
            </a:pPr>
            <a:r>
              <a:rPr lang="en-US" altLang="zh-CN" sz="1400" b="1" dirty="0">
                <a:solidFill>
                  <a:schemeClr val="bg1"/>
                </a:solidFill>
                <a:uFillTx/>
                <a:cs typeface="微软雅黑" panose="020B0503020204020204" pitchFamily="34" charset="-122"/>
                <a:sym typeface="+mn-ea"/>
              </a:rPr>
              <a:t>  1、产业发展报告5分钟自动生成                2、企业画像报告1分钟自动生成              3、产业经济调度报告提升效率50%</a:t>
            </a:r>
            <a:endParaRPr lang="en-US" altLang="zh-CN" sz="1400" b="1" dirty="0">
              <a:solidFill>
                <a:schemeClr val="bg1"/>
              </a:solidFill>
              <a:uFillTx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THINKCELLSHAPEDONOTDELETE" val="thinkcellActiveDocDoNotDelete"/>
</p:tagLst>
</file>

<file path=ppt/tags/tag10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6953_3*l_h_f*1_3_1"/>
  <p:tag name="KSO_WM_TEMPLATE_CATEGORY" val="diagram"/>
  <p:tag name="KSO_WM_TEMPLATE_INDEX" val="20236953"/>
  <p:tag name="KSO_WM_UNIT_LAYERLEVEL" val="1_1_1"/>
  <p:tag name="KSO_WM_TAG_VERSION" val="3.0"/>
  <p:tag name="KSO_WM_UNIT_TEXT_FILL_FORE_SCHEMECOLOR_INDEX" val="1"/>
  <p:tag name="KSO_WM_UNIT_TEXT_FILL_TYPE" val="1"/>
  <p:tag name="KSO_WM_UNIT_PRESET_TEXT" val="添加标题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2"/>
  <p:tag name="KSO_WM_UNIT_ID" val="diagram20236953_3*l_h_f*1_3_2"/>
  <p:tag name="KSO_WM_TEMPLATE_CATEGORY" val="diagram"/>
  <p:tag name="KSO_WM_TEMPLATE_INDEX" val="20236953"/>
  <p:tag name="KSO_WM_UNIT_LAYERLEVEL" val="1_1_1"/>
  <p:tag name="KSO_WM_TAG_VERSION" val="3.0"/>
  <p:tag name="KSO_WM_UNIT_TEXT_FILL_FORE_SCHEMECOLOR_INDEX" val="1"/>
  <p:tag name="KSO_WM_UNIT_TEXT_FILL_TYPE" val="1"/>
  <p:tag name="KSO_WM_UNIT_PRESET_TEXT" val="单击此处添加文本内容，简明阐述您的观点。根据需要可增减文字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6953_3*l_h_i*1_3_2"/>
  <p:tag name="KSO_WM_TEMPLATE_CATEGORY" val="diagram"/>
  <p:tag name="KSO_WM_TEMPLATE_INDEX" val="20236953"/>
  <p:tag name="KSO_WM_UNIT_LAYERLEVEL" val="1_1_1"/>
  <p:tag name="KSO_WM_TAG_VERSION" val="3.0"/>
  <p:tag name="KSO_WM_UNIT_FILL_TYPE" val="3"/>
  <p:tag name="KSO_WM_UNIT_LINE_FORE_SCHEMECOLOR_INDEX" val="16"/>
  <p:tag name="KSO_WM_DIAGRAM_MAX_ITEMCNT" val="4"/>
  <p:tag name="KSO_WM_DIAGRAM_MIN_ITEMCNT" val="2"/>
  <p:tag name="KSO_WM_DIAGRAM_COLOR_MATCH_VALUE" val="{&quot;shape&quot;:{&quot;fill&quot;:{&quot;gradient&quot;:[{&quot;brightness&quot;:0,&quot;colorType&quot;:1,&quot;foreColorIndex&quot;:5,&quot;pos&quot;:0.9300000071525574,&quot;transparency&quot;:0},{&quot;brightness&quot;:0.6000000238418579,&quot;colorType&quot;:1,&quot;foreColorIndex&quot;:5,&quot;pos&quot;:0,&quot;transparency&quot;:0}],&quot;type&quot;:3},&quot;glow&quot;:{&quot;colorType&quot;:0},&quot;line&quot;:{&quot;solidLine&quot;:{&quot;brightness&quot;:0,&quot;colorType&quot;:1,&quot;foreColorIndex&quot;:1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3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VALUE" val="79*7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36953_3*l_h_x*1_2_1"/>
  <p:tag name="KSO_WM_TEMPLATE_CATEGORY" val="diagram"/>
  <p:tag name="KSO_WM_TEMPLATE_INDEX" val="20236953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4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VALUE" val="79*7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3_1"/>
  <p:tag name="KSO_WM_UNIT_ID" val="diagram20236953_3*l_h_x*1_3_1"/>
  <p:tag name="KSO_WM_TEMPLATE_CATEGORY" val="diagram"/>
  <p:tag name="KSO_WM_TEMPLATE_INDEX" val="20236953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5.xml><?xml version="1.0" encoding="utf-8"?>
<p:tagLst xmlns:p="http://schemas.openxmlformats.org/presentationml/2006/main">
  <p:tag name="KSO_WM_DIAGRAM_VIRTUALLY_FRAME" val="{&quot;height&quot;:270.6000061035156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6953_3*l_h_i*1_1_2"/>
  <p:tag name="KSO_WM_TEMPLATE_CATEGORY" val="diagram"/>
  <p:tag name="KSO_WM_TEMPLATE_INDEX" val="20236953"/>
  <p:tag name="KSO_WM_UNIT_LAYERLEVEL" val="1_1_1"/>
  <p:tag name="KSO_WM_TAG_VERSION" val="3.0"/>
  <p:tag name="KSO_WM_UNIT_FILL_TYPE" val="3"/>
  <p:tag name="KSO_WM_UNIT_LINE_FORE_SCHEMECOLOR_INDEX" val="16"/>
  <p:tag name="KSO_WM_DIAGRAM_MAX_ITEMCNT" val="4"/>
  <p:tag name="KSO_WM_DIAGRAM_MIN_ITEMCNT" val="2"/>
  <p:tag name="KSO_WM_DIAGRAM_COLOR_MATCH_VALUE" val="{&quot;shape&quot;:{&quot;fill&quot;:{&quot;gradient&quot;:[{&quot;brightness&quot;:0,&quot;colorType&quot;:1,&quot;foreColorIndex&quot;:5,&quot;pos&quot;:0.9300000071525574,&quot;transparency&quot;:0},{&quot;brightness&quot;:0.6000000238418579,&quot;colorType&quot;:1,&quot;foreColorIndex&quot;:5,&quot;pos&quot;:0,&quot;transparency&quot;:0}],&quot;type&quot;:3},&quot;glow&quot;:{&quot;colorType&quot;:0},&quot;line&quot;:{&quot;solidLine&quot;:{&quot;brightness&quot;:0,&quot;colorType&quot;:1,&quot;foreColorIndex&quot;:1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6.xml><?xml version="1.0" encoding="utf-8"?>
<p:tagLst xmlns:p="http://schemas.openxmlformats.org/presentationml/2006/main">
  <p:tag name="KSO_WM_DIAGRAM_VIRTUALLY_FRAME" val="{&quot;height&quot;:270.6000061035156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VALUE" val="74*7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36953_3*l_h_x*1_1_1"/>
  <p:tag name="KSO_WM_TEMPLATE_CATEGORY" val="diagram"/>
  <p:tag name="KSO_WM_TEMPLATE_INDEX" val="20236953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7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</p:tagLst>
</file>

<file path=ppt/tags/tag18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6953_3*l_h_i*1_2_1"/>
  <p:tag name="KSO_WM_TEMPLATE_CATEGORY" val="diagram"/>
  <p:tag name="KSO_WM_TEMPLATE_INDEX" val="20236953"/>
  <p:tag name="KSO_WM_UNIT_LAYERLEVEL" val="1_1_1"/>
  <p:tag name="KSO_WM_TAG_VERSION" val="3.0"/>
  <p:tag name="KSO_WM_UNIT_FILL_TYPE" val="1"/>
  <p:tag name="KSO_WM_UNIT_FILL_FORE_SCHEMECOLOR_INDEX" val="5"/>
  <p:tag name="KSO_WM_UNIT_FILL_FORE_SCHEMECOLOR_INDEX_BRIGHTNESS" val="0.6"/>
  <p:tag name="KSO_WM_DIAGRAM_MAX_ITEMCNT" val="4"/>
  <p:tag name="KSO_WM_DIAGRAM_MIN_ITEMCNT" val="2"/>
  <p:tag name="KSO_WM_DIAGRAM_COLOR_MATCH_VALUE" val="{&quot;shape&quot;:{&quot;fill&quot;:{&quot;solid&quot;:{&quot;brightness&quot;:0.6000000238418579,&quot;colorType&quot;:1,&quot;foreColorIndex&quot;:5,&quot;transparency&quot;:0.8199999928474426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36953_3*l_h_i*1_3_1"/>
  <p:tag name="KSO_WM_TEMPLATE_CATEGORY" val="diagram"/>
  <p:tag name="KSO_WM_TEMPLATE_INDEX" val="20236953"/>
  <p:tag name="KSO_WM_UNIT_LAYERLEVEL" val="1_1_1"/>
  <p:tag name="KSO_WM_TAG_VERSION" val="3.0"/>
  <p:tag name="KSO_WM_UNIT_FILL_TYPE" val="1"/>
  <p:tag name="KSO_WM_UNIT_FILL_FORE_SCHEMECOLOR_INDEX" val="5"/>
  <p:tag name="KSO_WM_UNIT_FILL_FORE_SCHEMECOLOR_INDEX_BRIGHTNESS" val="0.6"/>
  <p:tag name="KSO_WM_DIAGRAM_MAX_ITEMCNT" val="4"/>
  <p:tag name="KSO_WM_DIAGRAM_MIN_ITEMCNT" val="2"/>
  <p:tag name="KSO_WM_DIAGRAM_COLOR_MATCH_VALUE" val="{&quot;shape&quot;:{&quot;fill&quot;:{&quot;solid&quot;:{&quot;brightness&quot;:0.6000000238418579,&quot;colorType&quot;:1,&quot;foreColorIndex&quot;:5,&quot;transparency&quot;:0.8199999928474426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DIAGRAM_VIRTUALLY_FRAME" val="{&quot;height&quot;:270.6000061035156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6953_3*l_h_i*1_1_1"/>
  <p:tag name="KSO_WM_TEMPLATE_CATEGORY" val="diagram"/>
  <p:tag name="KSO_WM_TEMPLATE_INDEX" val="20236953"/>
  <p:tag name="KSO_WM_UNIT_LAYERLEVEL" val="1_1_1"/>
  <p:tag name="KSO_WM_TAG_VERSION" val="3.0"/>
  <p:tag name="KSO_WM_UNIT_FILL_TYPE" val="1"/>
  <p:tag name="KSO_WM_UNIT_FILL_FORE_SCHEMECOLOR_INDEX" val="5"/>
  <p:tag name="KSO_WM_UNIT_FILL_FORE_SCHEMECOLOR_INDEX_BRIGHTNESS" val="0.6"/>
  <p:tag name="KSO_WM_DIAGRAM_MAX_ITEMCNT" val="4"/>
  <p:tag name="KSO_WM_DIAGRAM_MIN_ITEMCNT" val="2"/>
  <p:tag name="KSO_WM_DIAGRAM_COLOR_MATCH_VALUE" val="{&quot;shape&quot;:{&quot;fill&quot;:{&quot;solid&quot;:{&quot;brightness&quot;:0.6000000238418579,&quot;colorType&quot;:1,&quot;foreColorIndex&quot;:5,&quot;transparency&quot;:0.8199999928474426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DIAGRAM_VIRTUALLY_FRAME" val="{&quot;height&quot;:270.6000061035156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6953_3*l_h_f*1_1_1"/>
  <p:tag name="KSO_WM_TEMPLATE_CATEGORY" val="diagram"/>
  <p:tag name="KSO_WM_TEMPLATE_INDEX" val="20236953"/>
  <p:tag name="KSO_WM_UNIT_LAYERLEVEL" val="1_1_1"/>
  <p:tag name="KSO_WM_TAG_VERSION" val="3.0"/>
  <p:tag name="KSO_WM_UNIT_TEXT_FILL_FORE_SCHEMECOLOR_INDEX" val="1"/>
  <p:tag name="KSO_WM_UNIT_TEXT_FILL_TYPE" val="1"/>
  <p:tag name="KSO_WM_UNIT_PRESET_TEXT" val="添加标题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RESOURCE_RECORD_KEY" val="{&quot;70&quot;:[3325359]}"/>
</p:tagLst>
</file>

<file path=ppt/tags/tag56.xml><?xml version="1.0" encoding="utf-8"?>
<p:tagLst xmlns:p="http://schemas.openxmlformats.org/presentationml/2006/main">
  <p:tag name="COMMONDATA" val="eyJoZGlkIjoiYmEyZDMxNWRkYmY5MjE3NjUxYTk3ZDA1NDUyNmVkYWEifQ=="/>
  <p:tag name="commondata" val="eyJoZGlkIjoiOTFjYjI3MmQ0NmFjZWU2MWZkZWFhZmFmNmJkYjg1MDAifQ=="/>
</p:tagLst>
</file>

<file path=ppt/tags/tag6.xml><?xml version="1.0" encoding="utf-8"?>
<p:tagLst xmlns:p="http://schemas.openxmlformats.org/presentationml/2006/main">
  <p:tag name="KSO_WM_DIAGRAM_VIRTUALLY_FRAME" val="{&quot;height&quot;:270.6000061035156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2"/>
  <p:tag name="KSO_WM_UNIT_ID" val="diagram20236953_3*l_h_f*1_1_2"/>
  <p:tag name="KSO_WM_TEMPLATE_CATEGORY" val="diagram"/>
  <p:tag name="KSO_WM_TEMPLATE_INDEX" val="20236953"/>
  <p:tag name="KSO_WM_UNIT_LAYERLEVEL" val="1_1_1"/>
  <p:tag name="KSO_WM_TAG_VERSION" val="3.0"/>
  <p:tag name="KSO_WM_UNIT_TEXT_FILL_FORE_SCHEMECOLOR_INDEX" val="1"/>
  <p:tag name="KSO_WM_UNIT_TEXT_FILL_TYPE" val="1"/>
  <p:tag name="KSO_WM_UNIT_PRESET_TEXT" val="单击此处添加文本内容，简明阐述您的观点。根据需要可增减文字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7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6953_3*l_h_f*1_2_1"/>
  <p:tag name="KSO_WM_TEMPLATE_CATEGORY" val="diagram"/>
  <p:tag name="KSO_WM_TEMPLATE_INDEX" val="20236953"/>
  <p:tag name="KSO_WM_UNIT_LAYERLEVEL" val="1_1_1"/>
  <p:tag name="KSO_WM_TAG_VERSION" val="3.0"/>
  <p:tag name="KSO_WM_UNIT_TEXT_FILL_FORE_SCHEMECOLOR_INDEX" val="1"/>
  <p:tag name="KSO_WM_UNIT_TEXT_FILL_TYPE" val="1"/>
  <p:tag name="KSO_WM_UNIT_PRESET_TEXT" val="添加标题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8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2"/>
  <p:tag name="KSO_WM_UNIT_ID" val="diagram20236953_3*l_h_f*1_2_2"/>
  <p:tag name="KSO_WM_TEMPLATE_CATEGORY" val="diagram"/>
  <p:tag name="KSO_WM_TEMPLATE_INDEX" val="20236953"/>
  <p:tag name="KSO_WM_UNIT_LAYERLEVEL" val="1_1_1"/>
  <p:tag name="KSO_WM_TAG_VERSION" val="3.0"/>
  <p:tag name="KSO_WM_UNIT_TEXT_FILL_FORE_SCHEMECOLOR_INDEX" val="1"/>
  <p:tag name="KSO_WM_UNIT_TEXT_FILL_TYPE" val="1"/>
  <p:tag name="KSO_WM_UNIT_PRESET_TEXT" val="单击此处添加文本内容，简明阐述您的观点。根据需要可增减文字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9.xml><?xml version="1.0" encoding="utf-8"?>
<p:tagLst xmlns:p="http://schemas.openxmlformats.org/presentationml/2006/main">
  <p:tag name="KSO_WM_DIAGRAM_VIRTUALLY_FRAME" val="{&quot;height&quot;:317.1000030517578,&quot;left&quot;:83.67503937007874,&quot;top&quot;:196.39999694824218,&quot;width&quot;:787.3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6953_3*l_h_i*1_2_2"/>
  <p:tag name="KSO_WM_TEMPLATE_CATEGORY" val="diagram"/>
  <p:tag name="KSO_WM_TEMPLATE_INDEX" val="20236953"/>
  <p:tag name="KSO_WM_UNIT_LAYERLEVEL" val="1_1_1"/>
  <p:tag name="KSO_WM_TAG_VERSION" val="3.0"/>
  <p:tag name="KSO_WM_UNIT_FILL_TYPE" val="3"/>
  <p:tag name="KSO_WM_UNIT_LINE_FORE_SCHEMECOLOR_INDEX" val="16"/>
  <p:tag name="KSO_WM_DIAGRAM_MAX_ITEMCNT" val="4"/>
  <p:tag name="KSO_WM_DIAGRAM_MIN_ITEMCNT" val="2"/>
  <p:tag name="KSO_WM_DIAGRAM_COLOR_MATCH_VALUE" val="{&quot;shape&quot;:{&quot;fill&quot;:{&quot;gradient&quot;:[{&quot;brightness&quot;:0,&quot;colorType&quot;:1,&quot;foreColorIndex&quot;:5,&quot;pos&quot;:0.9300000071525574,&quot;transparency&quot;:0},{&quot;brightness&quot;:0.6000000238418579,&quot;colorType&quot;:1,&quot;foreColorIndex&quot;:5,&quot;pos&quot;:0,&quot;transparency&quot;:0}],&quot;type&quot;:3},&quot;glow&quot;:{&quot;colorType&quot;:0},&quot;line&quot;:{&quot;solidLine&quot;:{&quot;brightness&quot;:0,&quot;colorType&quot;:1,&quot;foreColorIndex&quot;:1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heme/theme1.xml><?xml version="1.0" encoding="utf-8"?>
<a:theme xmlns:a="http://schemas.openxmlformats.org/drawingml/2006/main" name="12_Office 主题">
  <a:themeElements>
    <a:clrScheme name="华为">
      <a:dk1>
        <a:srgbClr val="282828"/>
      </a:dk1>
      <a:lt1>
        <a:srgbClr val="FFFFFF"/>
      </a:lt1>
      <a:dk2>
        <a:srgbClr val="C7000B"/>
      </a:dk2>
      <a:lt2>
        <a:srgbClr val="777777"/>
      </a:lt2>
      <a:accent1>
        <a:srgbClr val="F66F6A"/>
      </a:accent1>
      <a:accent2>
        <a:srgbClr val="F7A655"/>
      </a:accent2>
      <a:accent3>
        <a:srgbClr val="FFDF4F"/>
      </a:accent3>
      <a:accent4>
        <a:srgbClr val="59C8D5"/>
      </a:accent4>
      <a:accent5>
        <a:srgbClr val="84D0A2"/>
      </a:accent5>
      <a:accent6>
        <a:srgbClr val="15B0E8"/>
      </a:accent6>
      <a:hlink>
        <a:srgbClr val="F7A655"/>
      </a:hlink>
      <a:folHlink>
        <a:srgbClr val="F66F6A"/>
      </a:folHlink>
    </a:clrScheme>
    <a:fontScheme name="华为">
      <a:majorFont>
        <a:latin typeface="Arial"/>
        <a:ea typeface="黑体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998</Words>
  <Application>WPS 演示</Application>
  <PresentationFormat>自定义</PresentationFormat>
  <Paragraphs>176</Paragraphs>
  <Slides>5</Slides>
  <Notes>15</Notes>
  <HiddenSlides>0</HiddenSlides>
  <MMClips>2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Wingdings 2</vt:lpstr>
      <vt:lpstr>Wingdings</vt:lpstr>
      <vt:lpstr>FrutigerNext LT Regular</vt:lpstr>
      <vt:lpstr>Calibri</vt:lpstr>
      <vt:lpstr>黑体</vt:lpstr>
      <vt:lpstr>Calibri</vt:lpstr>
      <vt:lpstr>Arial</vt:lpstr>
      <vt:lpstr>Helvetica Neue Medium</vt:lpstr>
      <vt:lpstr>Arial Unicode MS</vt:lpstr>
      <vt:lpstr>等线</vt:lpstr>
      <vt:lpstr>12_Office 主题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Huawei Technologies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Wangpeng (Beijing, SmartCity Solution)</dc:creator>
  <cp:lastModifiedBy>沈岑</cp:lastModifiedBy>
  <cp:revision>40</cp:revision>
  <dcterms:created xsi:type="dcterms:W3CDTF">2024-07-05T10:35:00Z</dcterms:created>
  <dcterms:modified xsi:type="dcterms:W3CDTF">2024-07-17T03:43:30Z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(3)P7+K3jtvhdB1SDGU0AYR1Mkkv1RebaR/HblTdYne2llqi8Jfomi0mCfOB9hoL6AXLJOdfRoL
rfiEwEhqvDRY/fLBaLsBB6tiD2tFAcgkVic84/W+WX4fn8BpNaNOZpGMci8TbhhuvcFqIQUj
Z2zfmn/tiDtkyRqDXWTWM1b24Qo5cHzTzU3oJULO8TiEshKL5wZLMIGNOYLDha8KQxC27lZB
UsacZ4OSBvp4/tFjcR</vt:lpwstr>
  </property>
  <property fmtid="{D5CDD505-2E9C-101B-9397-08002B2CF9AE}" pid="3" name="_2015_ms_pID_7253431">
    <vt:lpwstr>7TGRRug/8+rmDJVJUHTSEvqeJFp98eh+pTaSJbLk9972V2t2FYFSKP
4Pphwl7Nphf24qMyOkmMPIdOUgewuZaAbbsILGJHHkfrCgnqe+NypkYh4TZZTF41+43mdcMs
0D5QPFoYKK4morcCQBtEM7pijTq6RymvWcnaKXdsjeUiCIUQ7QDzGAKYu3IAs8nvXGthxlrA
gvDoJYN03DpHMLV6KF0ksAWhqm1uT11lsZtc</vt:lpwstr>
  </property>
  <property fmtid="{D5CDD505-2E9C-101B-9397-08002B2CF9AE}" pid="4" name="_2015_ms_pID_7253432">
    <vt:lpwstr>nQ==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1598576536</vt:lpwstr>
  </property>
  <property fmtid="{D5CDD505-2E9C-101B-9397-08002B2CF9AE}" pid="9" name="ICV">
    <vt:lpwstr>6AF9866012134D58AD55CD5BBF4F093E_13</vt:lpwstr>
  </property>
  <property fmtid="{D5CDD505-2E9C-101B-9397-08002B2CF9AE}" pid="10" name="KSOProductBuildVer">
    <vt:lpwstr>2052-12.1.0.17147</vt:lpwstr>
  </property>
</Properties>
</file>