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648" r:id="rId5"/>
    <p:sldId id="634" r:id="rId6"/>
    <p:sldId id="642" r:id="rId7"/>
    <p:sldId id="639" r:id="rId8"/>
    <p:sldId id="646" r:id="rId9"/>
    <p:sldId id="640" r:id="rId10"/>
    <p:sldId id="656" r:id="rId11"/>
    <p:sldId id="645" r:id="rId12"/>
    <p:sldId id="304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306" userDrawn="1">
          <p15:clr>
            <a:srgbClr val="A4A3A4"/>
          </p15:clr>
        </p15:guide>
        <p15:guide id="4" orient="horz" pos="491" userDrawn="1">
          <p15:clr>
            <a:srgbClr val="A4A3A4"/>
          </p15:clr>
        </p15:guide>
        <p15:guide id="5" orient="horz" pos="2863" userDrawn="1">
          <p15:clr>
            <a:srgbClr val="A4A3A4"/>
          </p15:clr>
        </p15:guide>
        <p15:guide id="6" pos="3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2FE"/>
    <a:srgbClr val="938EE1"/>
    <a:srgbClr val="6C83FC"/>
    <a:srgbClr val="6C81FE"/>
    <a:srgbClr val="CCCBF2"/>
    <a:srgbClr val="EBF1FD"/>
    <a:srgbClr val="0090FF"/>
    <a:srgbClr val="E2F3F7"/>
    <a:srgbClr val="006AFE"/>
    <a:srgbClr val="3BA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016" y="176"/>
      </p:cViewPr>
      <p:guideLst>
        <p:guide orient="horz" pos="1774"/>
        <p:guide pos="7423"/>
        <p:guide pos="306"/>
        <p:guide orient="horz" pos="491"/>
        <p:guide orient="horz" pos="2863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7799A6-3188-419D-8E00-184B2AB7B376}" type="datetimeFigureOut">
              <a:rPr lang="zh-CN" altLang="en-US"/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78C039-912E-4D8E-9F56-DB0892CFA76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43;gbae4a1d22d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25" tIns="45700" rIns="91425" bIns="45700"/>
          <a:lstStyle/>
          <a:p>
            <a:pPr marL="0" marR="0" indent="0" algn="l" defTabSz="9144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Arial" panose="020B0604020202090204" pitchFamily="34" charset="0"/>
              <a:buNone/>
              <a:defRPr/>
            </a:pPr>
            <a:endParaRPr lang="zh-CN" altLang="zh-CN" sz="2400" dirty="0">
              <a:latin typeface="Helvetica Neue" panose="02000503000000020004" charset="0"/>
              <a:ea typeface="宋体" pitchFamily="2" charset="-122"/>
              <a:cs typeface="Helvetica Neue" panose="02000503000000020004" charset="0"/>
              <a:sym typeface="Helvetica Neue" panose="02000503000000020004" charset="0"/>
            </a:endParaRPr>
          </a:p>
        </p:txBody>
      </p:sp>
      <p:sp>
        <p:nvSpPr>
          <p:cNvPr id="22531" name="Google Shape;344;gbae4a1d22d_1_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43;gbae4a1d22d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25" tIns="45700" rIns="91425" bIns="45700"/>
          <a:lstStyle/>
          <a:p>
            <a:pPr marL="0" marR="0" indent="0" algn="l" defTabSz="9144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Arial" panose="020B0604020202090204" pitchFamily="34" charset="0"/>
              <a:buNone/>
              <a:defRPr/>
            </a:pPr>
            <a:endParaRPr lang="zh-CN" altLang="zh-CN" sz="2400" dirty="0">
              <a:latin typeface="Helvetica Neue" panose="02000503000000020004" charset="0"/>
              <a:ea typeface="宋体" pitchFamily="2" charset="-122"/>
              <a:cs typeface="Helvetica Neue" panose="02000503000000020004" charset="0"/>
              <a:sym typeface="Helvetica Neue" panose="02000503000000020004" charset="0"/>
            </a:endParaRPr>
          </a:p>
        </p:txBody>
      </p:sp>
      <p:sp>
        <p:nvSpPr>
          <p:cNvPr id="22531" name="Google Shape;344;gbae4a1d22d_1_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7F8C-EF7F-4E43-B8F2-6B3EE805D6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42C2-B471-40B4-83C7-2225EBA968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B8AC-197C-4255-9150-84B5839927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C53F-4613-4E58-B1C0-695221E5E1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1D36-A7C5-4F94-9851-60D13217466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4CF0-9E3F-4E3C-AF7C-D93F27FC68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2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905628" y="129371"/>
            <a:ext cx="1982679" cy="83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6697" y="370325"/>
            <a:ext cx="11253019" cy="573574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507140" y="6346031"/>
            <a:ext cx="298158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pPr algn="ctr" defTabSz="410845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altLang="zh-CN" kern="0" smtClean="0">
                <a:solidFill>
                  <a:srgbClr val="A9A9A9"/>
                </a:solidFill>
              </a:rPr>
            </a:fld>
            <a:endParaRPr lang="en-US" altLang="zh-CN" kern="0">
              <a:solidFill>
                <a:srgbClr val="A9A9A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31E8-E787-4183-B385-C11E98DBA21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06CA-5B93-4374-BAB5-DCCD644BD4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290A-6422-4E13-9531-8E4ABFA4258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E5F3-C37A-4144-8A5C-490DC0EAA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5927-8973-4F89-835C-C678D9BF067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A34-C652-447D-A41D-A85CDE4A5A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310-2034-4D51-AA7B-4392555E2F4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C0A2-369B-4936-9CC4-D562A11BF7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6801-F8D4-4439-A467-594592BD29C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4F37-8409-471F-B5BB-120B9E8633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E826-224A-4965-9745-2E6FAF4D45A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A154-3AD9-4E61-8F01-EB16922E96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683D-5F1B-4C9A-8E6F-04D65E864B5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AAD9-0758-4D9F-8A57-1B986F496F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B6AA-B84E-4764-B9CD-9D70A931C6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73AF-1D07-43DB-A480-87EC65E77D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9CD096-9A9F-47EC-A0D0-102FDCD57E76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330739-DDEF-420F-889C-93B34EE0E0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Google Shape;347;p81"/>
          <p:cNvSpPr txBox="1">
            <a:spLocks noChangeArrowheads="1"/>
          </p:cNvSpPr>
          <p:nvPr/>
        </p:nvSpPr>
        <p:spPr bwMode="auto">
          <a:xfrm>
            <a:off x="858838" y="3082925"/>
            <a:ext cx="6667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21508" name="Google Shape;350;p81" descr="141539223396_.pic_hd.png"/>
          <p:cNvPicPr preferRelativeResize="0">
            <a:picLocks noChangeAspect="1" noChangeArrowheads="1"/>
          </p:cNvPicPr>
          <p:nvPr/>
        </p:nvPicPr>
        <p:blipFill>
          <a:blip r:embed="rId2" cstate="screen"/>
          <a:srcRect l="8378"/>
          <a:stretch>
            <a:fillRect/>
          </a:stretch>
        </p:blipFill>
        <p:spPr bwMode="auto">
          <a:xfrm>
            <a:off x="279587" y="636587"/>
            <a:ext cx="6078351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414000" y="204788"/>
            <a:ext cx="1500188" cy="63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99825" y="6346825"/>
            <a:ext cx="76517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Google Shape;349;p81"/>
          <p:cNvSpPr txBox="1"/>
          <p:nvPr/>
        </p:nvSpPr>
        <p:spPr bwMode="auto">
          <a:xfrm>
            <a:off x="948487" y="3082924"/>
            <a:ext cx="851824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奇妙问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-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数字人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平台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  <a:p>
            <a:pPr lvl="0" eaLnBrk="1" hangingPunct="1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-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操作手册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Google Shape;347;p81"/>
          <p:cNvSpPr txBox="1">
            <a:spLocks noChangeArrowheads="1"/>
          </p:cNvSpPr>
          <p:nvPr/>
        </p:nvSpPr>
        <p:spPr bwMode="auto">
          <a:xfrm>
            <a:off x="858838" y="3082925"/>
            <a:ext cx="6667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21508" name="Google Shape;350;p81" descr="141539223396_.pic_hd.png"/>
          <p:cNvPicPr preferRelativeResize="0"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6225" y="636587"/>
            <a:ext cx="663416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414000" y="204788"/>
            <a:ext cx="1500188" cy="63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Google Shape;349;p81"/>
          <p:cNvSpPr txBox="1"/>
          <p:nvPr/>
        </p:nvSpPr>
        <p:spPr bwMode="auto">
          <a:xfrm>
            <a:off x="916958" y="4707825"/>
            <a:ext cx="6167460" cy="18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Microsoft Yahei" panose="020B0503020204020204" pitchFamily="34" charset="-122"/>
              </a:rPr>
              <a:t>感谢观看！</a:t>
            </a:r>
            <a:endParaRPr lang="en-US" altLang="zh-CN" sz="4000" b="1" dirty="0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Microsoft Yahei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endParaRPr lang="zh-CN" altLang="en-US" sz="4000" b="1" dirty="0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Microsoft Yahei" panose="020B0503020204020204" pitchFamily="34" charset="-122"/>
            </a:endParaRPr>
          </a:p>
        </p:txBody>
      </p:sp>
      <p:sp>
        <p:nvSpPr>
          <p:cNvPr id="13" name="Google Shape;349;p81"/>
          <p:cNvSpPr txBox="1"/>
          <p:nvPr/>
        </p:nvSpPr>
        <p:spPr bwMode="auto">
          <a:xfrm>
            <a:off x="922549" y="5610969"/>
            <a:ext cx="6161869" cy="4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charset="0"/>
                <a:ea typeface="Microsoft Yahei" charset="0"/>
                <a:cs typeface="微软雅黑" charset="0"/>
                <a:sym typeface="Microsoft Yahei" panose="020B0503020204020204" pitchFamily="34" charset="-122"/>
              </a:rPr>
              <a:t>商务联系： </a:t>
            </a:r>
            <a:r>
              <a:rPr lang="en-US" altLang="zh-CN" sz="2000" dirty="0">
                <a:solidFill>
                  <a:srgbClr val="FFFFFF"/>
                </a:solidFill>
                <a:latin typeface="微软雅黑" charset="0"/>
                <a:ea typeface="Microsoft Yahei" charset="0"/>
                <a:cs typeface="微软雅黑" charset="0"/>
                <a:sym typeface="Microsoft Yahei" panose="020B0503020204020204" pitchFamily="34" charset="-122"/>
              </a:rPr>
              <a:t>bd@mobvoi.com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cs typeface="微软雅黑" charset="0"/>
              <a:sym typeface="Microsoft Yahei" panose="020B0503020204020204" pitchFamily="34" charset="-122"/>
            </a:endParaRPr>
          </a:p>
        </p:txBody>
      </p:sp>
      <p:sp>
        <p:nvSpPr>
          <p:cNvPr id="9" name="Google Shape;349;p81"/>
          <p:cNvSpPr txBox="1"/>
          <p:nvPr/>
        </p:nvSpPr>
        <p:spPr bwMode="auto">
          <a:xfrm>
            <a:off x="948487" y="3082924"/>
            <a:ext cx="851824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</a:rPr>
              <a:t>出门问问</a:t>
            </a:r>
            <a:endParaRPr lang="en-US" altLang="zh-CN" sz="4000" b="1" dirty="0">
              <a:solidFill>
                <a:srgbClr val="FFFFFF"/>
              </a:solidFill>
            </a:endParaRPr>
          </a:p>
          <a:p>
            <a:pPr lvl="0" eaLnBrk="1" hangingPunct="1"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奇妙问产品操作手册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486136" y="324091"/>
            <a:ext cx="59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操作手册</a:t>
            </a:r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整体配置流程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872491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云市场购买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35025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注册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账号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315708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5197559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创建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角色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4478242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7360093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查看创建角色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信息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6640776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 rot="16200000">
            <a:off x="5525575" y="3081008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8125" y="3757930"/>
            <a:ext cx="4978400" cy="2057400"/>
            <a:chOff x="9834" y="6900"/>
            <a:chExt cx="7840" cy="3240"/>
          </a:xfrm>
        </p:grpSpPr>
        <p:sp>
          <p:nvSpPr>
            <p:cNvPr id="33" name="矩形 32"/>
            <p:cNvSpPr/>
            <p:nvPr/>
          </p:nvSpPr>
          <p:spPr bwMode="auto">
            <a:xfrm>
              <a:off x="9834" y="6900"/>
              <a:ext cx="7840" cy="3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11165" y="7176"/>
              <a:ext cx="1940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kumimoji="0" lang="zh-CN" alt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基础设定</a:t>
              </a:r>
              <a:endPara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 bwMode="auto">
            <a:xfrm>
              <a:off x="11165" y="8704"/>
              <a:ext cx="1940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进阶</a:t>
              </a:r>
              <a:r>
                <a:rPr kumimoji="0" lang="zh-CN" alt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设定</a:t>
              </a:r>
              <a:endPara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125" y="7575"/>
              <a:ext cx="576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角色创建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105" y="7378"/>
              <a:ext cx="309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角色名称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角色欢迎语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105" y="8789"/>
              <a:ext cx="432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模型选择：初阶模型，高阶模型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Prompt</a:t>
              </a: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提示词配置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外部知识库上传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右箭头 3"/>
          <p:cNvSpPr/>
          <p:nvPr>
            <p:custDataLst>
              <p:tags r:id="rId2"/>
            </p:custDataLst>
          </p:nvPr>
        </p:nvSpPr>
        <p:spPr bwMode="auto">
          <a:xfrm>
            <a:off x="8802951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 bwMode="auto">
          <a:xfrm>
            <a:off x="9523095" y="1960880"/>
            <a:ext cx="152527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metastudio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平台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6385" y="779145"/>
            <a:ext cx="6946900" cy="5299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06920" y="2428240"/>
            <a:ext cx="44932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账号注册</a:t>
            </a:r>
            <a:endParaRPr kumimoji="1" lang="zh-CN" altLang="en-US" sz="28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网址：https://hw.aiask365.com/#/oem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登入网址使用手机号注册账号，支持密码及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验证码。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</a:pP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操作手册—账号注册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操作手册—工作台—创建角色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6700" y="1027430"/>
            <a:ext cx="883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点击</a:t>
            </a:r>
            <a:r>
              <a:rPr kumimoji="1" lang="en-US" altLang="zh-CN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【</a:t>
            </a: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创建角色</a:t>
            </a:r>
            <a:r>
              <a:rPr kumimoji="1" lang="en-US" altLang="zh-CN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】</a:t>
            </a: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菜单，右侧操作区域展示创建角色入口；角色中心展示系统预制的角色，可以直接克隆使用。</a:t>
            </a:r>
            <a:endParaRPr kumimoji="1" lang="zh-CN" altLang="en-US" sz="18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6700" y="1852930"/>
            <a:ext cx="9118600" cy="4338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pload_post_object_v2_8961951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0903" y="1830960"/>
            <a:ext cx="9580764" cy="4602101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137" y="926809"/>
            <a:ext cx="938209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在项目编辑页面点击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角色管理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】—【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或者在工作台主菜单点击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，可进入角色编辑界面</a:t>
            </a:r>
            <a:endParaRPr kumimoji="1" lang="en-US" altLang="zh-CN" sz="14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角色编辑页面左侧操作区，分为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与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endParaRPr kumimoji="1" lang="zh-CN" alt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线形标注 1 6"/>
          <p:cNvSpPr/>
          <p:nvPr/>
        </p:nvSpPr>
        <p:spPr bwMode="auto">
          <a:xfrm>
            <a:off x="246927" y="2691718"/>
            <a:ext cx="1562580" cy="2194200"/>
          </a:xfrm>
          <a:prstGeom prst="borderCallout1">
            <a:avLst>
              <a:gd name="adj1" fmla="val 1477"/>
              <a:gd name="adj2" fmla="val 101389"/>
              <a:gd name="adj3" fmla="val -13546"/>
              <a:gd name="adj4" fmla="val 141205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中，支持配置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角色名称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角色描述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欢迎语：互动数字人的开场欢迎语；</a:t>
            </a:r>
            <a:endParaRPr lang="en-US" altLang="zh-CN" sz="105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回答前缀：互动数字人回答问题之前的话术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pload_post_object_v2_20517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873" y="1840671"/>
            <a:ext cx="9402622" cy="4516531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标注 4"/>
          <p:cNvSpPr/>
          <p:nvPr/>
        </p:nvSpPr>
        <p:spPr bwMode="auto">
          <a:xfrm>
            <a:off x="10058913" y="1181364"/>
            <a:ext cx="1747264" cy="428263"/>
          </a:xfrm>
          <a:prstGeom prst="wedgeRectCallout">
            <a:avLst>
              <a:gd name="adj1" fmla="val 14112"/>
              <a:gd name="adj2" fmla="val 120834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保存角色设置，完成角色创建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线形标注 1 7"/>
          <p:cNvSpPr/>
          <p:nvPr/>
        </p:nvSpPr>
        <p:spPr bwMode="auto">
          <a:xfrm>
            <a:off x="133109" y="1840676"/>
            <a:ext cx="1857736" cy="3425805"/>
          </a:xfrm>
          <a:prstGeom prst="borderCallout1">
            <a:avLst>
              <a:gd name="adj1" fmla="val 9129"/>
              <a:gd name="adj2" fmla="val 103881"/>
              <a:gd name="adj3" fmla="val 16039"/>
              <a:gd name="adj4" fmla="val 197750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中，支持配置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三种模型配置：问答模型，大模型，问答模型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&amp;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大模型；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提示词</a:t>
            </a: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：选择大模型配置时，需配置提示词，赋予角色人设以及对话要求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插件工具：天气查询，百科查询，新闻查询以及自动选择；</a:t>
            </a:r>
            <a:endParaRPr lang="en-US" altLang="zh-CN" sz="105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知识库：</a:t>
            </a: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可以上传外部知识库以及问答库给大模型学习；问答模型需按照模板进行操作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" name="线形标注 1 9"/>
          <p:cNvSpPr/>
          <p:nvPr/>
        </p:nvSpPr>
        <p:spPr bwMode="auto">
          <a:xfrm>
            <a:off x="133109" y="5512153"/>
            <a:ext cx="1857736" cy="637198"/>
          </a:xfrm>
          <a:prstGeom prst="borderCallout1">
            <a:avLst>
              <a:gd name="adj1" fmla="val 47276"/>
              <a:gd name="adj2" fmla="val 101389"/>
              <a:gd name="adj3" fmla="val 66980"/>
              <a:gd name="adj4" fmla="val 124229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完成设定，可以在右侧演示模型对话效果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137" y="907575"/>
            <a:ext cx="938209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在项目编辑页面点击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角色管理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】—【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或者在工作台主菜单点击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，可进入角色编辑界面</a:t>
            </a:r>
            <a:endParaRPr kumimoji="1" lang="en-US" altLang="zh-CN" sz="14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角色编辑页面左侧操作区，分为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与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endParaRPr kumimoji="1" lang="zh-CN" alt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我的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410" y="1027430"/>
            <a:ext cx="987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点击左侧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我的角色 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，查看华为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metastudio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平台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API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调用所需的“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RoleID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”及“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AppSeret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”。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62430" y="1739900"/>
            <a:ext cx="8444865" cy="4935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—Metastudio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平台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-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应用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配置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1730" y="1003935"/>
            <a:ext cx="4297680" cy="5685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2577465"/>
            <a:ext cx="5701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ClrTx/>
              <a:buSzTx/>
              <a:buNone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登入metastudio平台选择第三方应用“奇妙问”,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0" indent="0" algn="l">
              <a:buClrTx/>
              <a:buSzTx/>
              <a:buNone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填下如下信息即可调用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应用名称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账号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APPSECRET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角色ID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pload_post_object_v2_832321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112" y="1518151"/>
            <a:ext cx="9759043" cy="3959073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操作手册—工作台—会话记录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137" y="1027476"/>
            <a:ext cx="111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点击</a:t>
            </a:r>
            <a:r>
              <a:rPr kumimoji="1"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【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会话记录</a:t>
            </a:r>
            <a:r>
              <a:rPr kumimoji="1"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】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菜单，右侧操作区域展示所有项目产生的会话记录，可以按照项目名称和会话时间进行查询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826" y="3044142"/>
            <a:ext cx="6453007" cy="33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WPS 文字</Application>
  <PresentationFormat>宽屏</PresentationFormat>
  <Paragraphs>95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Helvetica Neue</vt:lpstr>
      <vt:lpstr>汉仪书宋二KW</vt:lpstr>
      <vt:lpstr>Calibri Light</vt:lpstr>
      <vt:lpstr>微软雅黑</vt:lpstr>
      <vt:lpstr>汉仪旗黑</vt:lpstr>
      <vt:lpstr>Helvetica Neue Light</vt:lpstr>
      <vt:lpstr>Microsoft Yahei</vt:lpstr>
      <vt:lpstr>苹方-简</vt:lpstr>
      <vt:lpstr>Microsoft YaHei Light</vt:lpstr>
      <vt:lpstr>Microsoft Yahei</vt:lpstr>
      <vt:lpstr>微软雅黑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Eric</cp:lastModifiedBy>
  <cp:revision>6</cp:revision>
  <dcterms:created xsi:type="dcterms:W3CDTF">2024-05-08T01:55:02Z</dcterms:created>
  <dcterms:modified xsi:type="dcterms:W3CDTF">2024-05-08T01:55:02Z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/>
  </property>
</Properties>
</file>