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2" r:id="rId3"/>
    <p:sldId id="634" r:id="rId5"/>
    <p:sldId id="648" r:id="rId6"/>
    <p:sldId id="635" r:id="rId7"/>
    <p:sldId id="642" r:id="rId8"/>
    <p:sldId id="643" r:id="rId9"/>
    <p:sldId id="644" r:id="rId10"/>
    <p:sldId id="645" r:id="rId11"/>
    <p:sldId id="636" r:id="rId12"/>
    <p:sldId id="637" r:id="rId13"/>
    <p:sldId id="638" r:id="rId14"/>
    <p:sldId id="639" r:id="rId15"/>
    <p:sldId id="646" r:id="rId16"/>
    <p:sldId id="640" r:id="rId17"/>
    <p:sldId id="641" r:id="rId18"/>
    <p:sldId id="647" r:id="rId19"/>
    <p:sldId id="304" r:id="rId20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92FE"/>
    <a:srgbClr val="938EE1"/>
    <a:srgbClr val="6C83FC"/>
    <a:srgbClr val="6C81FE"/>
    <a:srgbClr val="CCCBF2"/>
    <a:srgbClr val="EBF1FD"/>
    <a:srgbClr val="0090FF"/>
    <a:srgbClr val="E2F3F7"/>
    <a:srgbClr val="006AFE"/>
    <a:srgbClr val="3BA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1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016" y="176"/>
      </p:cViewPr>
      <p:guideLst>
        <p:guide orient="horz" pos="1774"/>
        <p:guide pos="7423"/>
        <p:guide pos="325"/>
        <p:guide orient="horz" pos="504"/>
        <p:guide orient="horz" pos="28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97799A6-3188-419D-8E00-184B2AB7B376}" type="datetimeFigureOut">
              <a:rPr lang="zh-CN" altLang="en-US"/>
            </a:fld>
            <a:endParaRPr lang="zh-CN" altLang="en-US"/>
          </a:p>
        </p:txBody>
      </p:sp>
      <p:sp>
        <p:nvSpPr>
          <p:cNvPr id="2355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078C039-912E-4D8E-9F56-DB0892CFA76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43;gbae4a1d22d_1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1425" tIns="45700" rIns="91425" bIns="45700"/>
          <a:lstStyle/>
          <a:p>
            <a:pPr marL="0" marR="0" indent="0" algn="l" defTabSz="9144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 typeface="Arial" panose="020B0604020202020204" pitchFamily="34" charset="0"/>
              <a:buNone/>
              <a:defRPr/>
            </a:pPr>
            <a:endParaRPr lang="zh-CN" altLang="zh-CN" sz="2400" dirty="0">
              <a:latin typeface="Helvetica Neue" panose="02000503000000020004" charset="0"/>
              <a:ea typeface="宋体" pitchFamily="2" charset="-122"/>
              <a:cs typeface="Helvetica Neue" panose="02000503000000020004" charset="0"/>
              <a:sym typeface="Helvetica Neue" panose="02000503000000020004" charset="0"/>
            </a:endParaRPr>
          </a:p>
        </p:txBody>
      </p:sp>
      <p:sp>
        <p:nvSpPr>
          <p:cNvPr id="22531" name="Google Shape;344;gbae4a1d22d_1_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43;gbae4a1d22d_1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1425" tIns="45700" rIns="91425" bIns="45700"/>
          <a:lstStyle/>
          <a:p>
            <a:pPr marL="0" marR="0" indent="0" algn="l" defTabSz="914400" rtl="0" eaLnBrk="1" fontAlgn="base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ClrTx/>
              <a:buSzPts val="1400"/>
              <a:buFont typeface="Arial" panose="020B0604020202020204" pitchFamily="34" charset="0"/>
              <a:buNone/>
              <a:defRPr/>
            </a:pPr>
            <a:endParaRPr lang="zh-CN" altLang="zh-CN" sz="2400" dirty="0">
              <a:latin typeface="Helvetica Neue" panose="02000503000000020004" charset="0"/>
              <a:ea typeface="宋体" pitchFamily="2" charset="-122"/>
              <a:cs typeface="Helvetica Neue" panose="02000503000000020004" charset="0"/>
              <a:sym typeface="Helvetica Neue" panose="02000503000000020004" charset="0"/>
            </a:endParaRPr>
          </a:p>
        </p:txBody>
      </p:sp>
      <p:sp>
        <p:nvSpPr>
          <p:cNvPr id="22531" name="Google Shape;344;gbae4a1d22d_1_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87F8C-EF7F-4E43-B8F2-6B3EE805D6C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742C2-B471-40B4-83C7-2225EBA968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3B8AC-197C-4255-9150-84B5839927D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1C53F-4613-4E58-B1C0-695221E5E19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31D36-A7C5-4F94-9851-60D13217466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D4CF0-9E3F-4E3C-AF7C-D93F27FC68F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body">
  <p:cSld name="Title and body">
    <p:bg>
      <p:bgPr>
        <a:solidFill>
          <a:schemeClr val="bg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3;p2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905628" y="129371"/>
            <a:ext cx="1982679" cy="831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86697" y="370325"/>
            <a:ext cx="11253019" cy="573574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507140" y="6346031"/>
            <a:ext cx="298158" cy="31354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1100" b="0">
                <a:latin typeface="Helvetica Neue Light" panose="02000503000000020004"/>
                <a:ea typeface="Helvetica Neue Light" panose="02000503000000020004"/>
                <a:cs typeface="Helvetica Neue Light" panose="02000503000000020004"/>
                <a:sym typeface="Helvetica Neue Light" panose="02000503000000020004"/>
              </a:defRPr>
            </a:lvl1pPr>
          </a:lstStyle>
          <a:p>
            <a:pPr algn="ctr" defTabSz="410845" eaLnBrk="1" fontAlgn="auto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en-US" altLang="zh-CN" kern="0" smtClean="0">
                <a:solidFill>
                  <a:srgbClr val="A9A9A9"/>
                </a:solidFill>
              </a:rPr>
            </a:fld>
            <a:endParaRPr lang="en-US" altLang="zh-CN" kern="0">
              <a:solidFill>
                <a:srgbClr val="A9A9A9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C31E8-E787-4183-B385-C11E98DBA21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D06CA-5B93-4374-BAB5-DCCD644BD4D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3290A-6422-4E13-9531-8E4ABFA4258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BE5F3-C37A-4144-8A5C-490DC0EAA53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5927-8973-4F89-835C-C678D9BF067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FCA34-C652-447D-A41D-A85CDE4A5AC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8310-2034-4D51-AA7B-4392555E2F43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C0A2-369B-4936-9CC4-D562A11BF7C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6801-F8D4-4439-A467-594592BD29CC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C4F37-8409-471F-B5BB-120B9E8633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FE826-224A-4965-9745-2E6FAF4D45A4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2A154-3AD9-4E61-8F01-EB16922E96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E683D-5F1B-4C9A-8E6F-04D65E864B5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AAAD9-0758-4D9F-8A57-1B986F496F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B6AA-B84E-4764-B9CD-9D70A931C6F9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73AF-1D07-43DB-A480-87EC65E77D7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/>
              <a:t>单击此处编辑母版标题样式</a:t>
            </a:r>
            <a:endParaRPr lang="zh-CN" altLang="zh-CN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  <a:endParaRPr lang="zh-CN" altLang="zh-CN"/>
          </a:p>
          <a:p>
            <a:pPr lvl="1"/>
            <a:r>
              <a:rPr lang="zh-CN" altLang="zh-CN"/>
              <a:t>第二级</a:t>
            </a:r>
            <a:endParaRPr lang="zh-CN" altLang="zh-CN"/>
          </a:p>
          <a:p>
            <a:pPr lvl="2"/>
            <a:r>
              <a:rPr lang="zh-CN" altLang="zh-CN"/>
              <a:t>第三级</a:t>
            </a:r>
            <a:endParaRPr lang="zh-CN" altLang="zh-CN"/>
          </a:p>
          <a:p>
            <a:pPr lvl="3"/>
            <a:r>
              <a:rPr lang="zh-CN" altLang="zh-CN"/>
              <a:t>第四级</a:t>
            </a:r>
            <a:endParaRPr lang="zh-CN" altLang="zh-CN"/>
          </a:p>
          <a:p>
            <a:pPr lvl="4"/>
            <a:r>
              <a:rPr lang="zh-CN" altLang="zh-CN"/>
              <a:t>第五级</a:t>
            </a:r>
            <a:endParaRPr lang="zh-CN" alt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9CD096-9A9F-47EC-A0D0-102FDCD57E76}" type="datetime1">
              <a:rPr lang="zh-CN" altLang="en-US" smtClean="0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330739-DDEF-420F-889C-93B34EE0E07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Google Shape;347;p81"/>
          <p:cNvSpPr txBox="1">
            <a:spLocks noChangeArrowheads="1"/>
          </p:cNvSpPr>
          <p:nvPr/>
        </p:nvSpPr>
        <p:spPr bwMode="auto">
          <a:xfrm>
            <a:off x="858838" y="3082925"/>
            <a:ext cx="66675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  <p:pic>
        <p:nvPicPr>
          <p:cNvPr id="21508" name="Google Shape;350;p81" descr="141539223396_.pic_hd.png"/>
          <p:cNvPicPr preferRelativeResize="0">
            <a:picLocks noChangeAspect="1" noChangeArrowheads="1"/>
          </p:cNvPicPr>
          <p:nvPr/>
        </p:nvPicPr>
        <p:blipFill>
          <a:blip r:embed="rId2" cstate="screen"/>
          <a:srcRect l="8378"/>
          <a:stretch>
            <a:fillRect/>
          </a:stretch>
        </p:blipFill>
        <p:spPr bwMode="auto">
          <a:xfrm>
            <a:off x="279587" y="636587"/>
            <a:ext cx="6078351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414000" y="204788"/>
            <a:ext cx="1500188" cy="633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299825" y="6346825"/>
            <a:ext cx="765175" cy="40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Google Shape;349;p81"/>
          <p:cNvSpPr txBox="1"/>
          <p:nvPr/>
        </p:nvSpPr>
        <p:spPr bwMode="auto">
          <a:xfrm>
            <a:off x="948487" y="3082924"/>
            <a:ext cx="851824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Clr>
                <a:srgbClr val="000000"/>
              </a:buClr>
              <a:buSzPts val="700"/>
              <a:buFont typeface="Calibri" panose="020F0502020204030204" pitchFamily="34" charset="0"/>
              <a:buNone/>
            </a:pPr>
            <a:r>
              <a:rPr lang="zh-CN" altLang="en-US" sz="4000" b="1" dirty="0">
                <a:solidFill>
                  <a:srgbClr val="FFFFFF"/>
                </a:solidFill>
              </a:rPr>
              <a:t>出门问问</a:t>
            </a:r>
            <a:endParaRPr lang="en-US" altLang="zh-CN" sz="4000" b="1" dirty="0">
              <a:solidFill>
                <a:srgbClr val="FFFFFF"/>
              </a:solidFill>
            </a:endParaRPr>
          </a:p>
          <a:p>
            <a:pPr lvl="0" eaLnBrk="1" hangingPunct="1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奇妙问产品操作手册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137" y="1880188"/>
            <a:ext cx="8929014" cy="395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86137" y="324091"/>
            <a:ext cx="90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创建项目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数字人配置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标注 3"/>
          <p:cNvSpPr/>
          <p:nvPr/>
        </p:nvSpPr>
        <p:spPr bwMode="auto">
          <a:xfrm>
            <a:off x="9807615" y="2032173"/>
            <a:ext cx="1898248" cy="789013"/>
          </a:xfrm>
          <a:prstGeom prst="wedgeRectCallout">
            <a:avLst>
              <a:gd name="adj1" fmla="val -72812"/>
              <a:gd name="adj2" fmla="val 34506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数字人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配置，可以添加数字人形象以及配置数字人声音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6137" y="1027476"/>
            <a:ext cx="111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点击右侧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数字人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，可以添加数字人形象，以及配置数字人声音</a:t>
            </a:r>
            <a:endParaRPr kumimoji="1" lang="zh-CN" altLang="en-US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角色管理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137" y="1027476"/>
            <a:ext cx="111116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点击右侧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角色管理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，可以选择已创建的数字人角色，或者选择克隆角色广场中系统预制的角色。</a:t>
            </a:r>
            <a:endParaRPr kumimoji="1" lang="zh-CN" altLang="en-US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7" y="1804785"/>
            <a:ext cx="9118796" cy="431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矩形标注 5"/>
          <p:cNvSpPr/>
          <p:nvPr/>
        </p:nvSpPr>
        <p:spPr bwMode="auto">
          <a:xfrm>
            <a:off x="10050683" y="2541459"/>
            <a:ext cx="1898248" cy="789013"/>
          </a:xfrm>
          <a:prstGeom prst="wedgeRectCallout">
            <a:avLst>
              <a:gd name="adj1" fmla="val -72812"/>
              <a:gd name="adj2" fmla="val 34506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角色管理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设置，可以添加已创建的角色或者克隆角色广场系统预制的角色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7" name="矩形标注 6"/>
          <p:cNvSpPr/>
          <p:nvPr/>
        </p:nvSpPr>
        <p:spPr bwMode="auto">
          <a:xfrm>
            <a:off x="9757971" y="5054270"/>
            <a:ext cx="1898248" cy="789013"/>
          </a:xfrm>
          <a:prstGeom prst="wedgeRectCallout">
            <a:avLst>
              <a:gd name="adj1" fmla="val -94763"/>
              <a:gd name="adj2" fmla="val 60912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新建角色，重新创建一个互动数字人角色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pload_post_object_v2_896195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0903" y="1830960"/>
            <a:ext cx="9580764" cy="4602101"/>
          </a:xfrm>
          <a:prstGeom prst="rect">
            <a:avLst/>
          </a:prstGeom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创建角色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137" y="926809"/>
            <a:ext cx="938209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在项目编辑页面点击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角色管理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】—【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创建角色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或者在工作台主菜单点击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创建角色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，可进入角色编辑界面</a:t>
            </a:r>
            <a:endParaRPr kumimoji="1" lang="en-US" altLang="zh-CN" sz="14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角色编辑页面左侧操作区，分为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基础设定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与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进阶设定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endParaRPr kumimoji="1" lang="zh-CN" altLang="en-US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7" name="线形标注 1 6"/>
          <p:cNvSpPr/>
          <p:nvPr/>
        </p:nvSpPr>
        <p:spPr bwMode="auto">
          <a:xfrm>
            <a:off x="246927" y="2691718"/>
            <a:ext cx="1562580" cy="2194200"/>
          </a:xfrm>
          <a:prstGeom prst="borderCallout1">
            <a:avLst>
              <a:gd name="adj1" fmla="val 1477"/>
              <a:gd name="adj2" fmla="val 101389"/>
              <a:gd name="adj3" fmla="val -13546"/>
              <a:gd name="adj4" fmla="val 141205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基础设定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中，支持配置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角色名称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角色描述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欢迎语：互动数字人的开场欢迎语；</a:t>
            </a:r>
            <a:endParaRPr lang="en-US" altLang="zh-CN" sz="105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回答前缀：互动数字人回答问题之前的话术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pload_post_object_v2_2051749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3873" y="1840671"/>
            <a:ext cx="9402622" cy="4516531"/>
          </a:xfrm>
          <a:prstGeom prst="rect">
            <a:avLst/>
          </a:prstGeom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创建角色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5" name="矩形标注 4"/>
          <p:cNvSpPr/>
          <p:nvPr/>
        </p:nvSpPr>
        <p:spPr bwMode="auto">
          <a:xfrm>
            <a:off x="10058913" y="1181364"/>
            <a:ext cx="1747264" cy="428263"/>
          </a:xfrm>
          <a:prstGeom prst="wedgeRectCallout">
            <a:avLst>
              <a:gd name="adj1" fmla="val 14112"/>
              <a:gd name="adj2" fmla="val 120834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保存角色设置，完成角色创建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8" name="线形标注 1 7"/>
          <p:cNvSpPr/>
          <p:nvPr/>
        </p:nvSpPr>
        <p:spPr bwMode="auto">
          <a:xfrm>
            <a:off x="133109" y="1840676"/>
            <a:ext cx="1857736" cy="3425805"/>
          </a:xfrm>
          <a:prstGeom prst="borderCallout1">
            <a:avLst>
              <a:gd name="adj1" fmla="val 9129"/>
              <a:gd name="adj2" fmla="val 103881"/>
              <a:gd name="adj3" fmla="val 16039"/>
              <a:gd name="adj4" fmla="val 197750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进阶设定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中，支持配置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三种模型配置：问答模型，大模型，问答模型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&amp;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大模型；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提示词</a:t>
            </a: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：选择大模型配置时，需配置提示词，赋予角色人设以及对话要求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插件工具：天气查询，百科查询，新闻查询以及自动选择；</a:t>
            </a:r>
            <a:endParaRPr lang="en-US" altLang="zh-CN" sz="105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知识库：</a:t>
            </a: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可以上传外部知识库以及问答库给大模型学习；问答模型需按照模板进行操作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线形标注 1 9"/>
          <p:cNvSpPr/>
          <p:nvPr/>
        </p:nvSpPr>
        <p:spPr bwMode="auto">
          <a:xfrm>
            <a:off x="133109" y="5512153"/>
            <a:ext cx="1857736" cy="637198"/>
          </a:xfrm>
          <a:prstGeom prst="borderCallout1">
            <a:avLst>
              <a:gd name="adj1" fmla="val 47276"/>
              <a:gd name="adj2" fmla="val 101389"/>
              <a:gd name="adj3" fmla="val 66980"/>
              <a:gd name="adj4" fmla="val 124229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完成设定，可以在右侧演示模型对话效果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137" y="907575"/>
            <a:ext cx="9382096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在项目编辑页面点击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角色管理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】—【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创建角色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或者在工作台主菜单点击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创建角色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，可进入角色编辑界面</a:t>
            </a:r>
            <a:endParaRPr kumimoji="1" lang="en-US" altLang="zh-CN" sz="14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角色编辑页面左侧操作区，分为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基础设定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与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进阶设定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endParaRPr kumimoji="1" lang="zh-CN" altLang="en-US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pload_post_object_v2_3699977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120" y="1518151"/>
            <a:ext cx="9901968" cy="4657813"/>
          </a:xfrm>
          <a:prstGeom prst="rect">
            <a:avLst/>
          </a:prstGeom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交互管理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137" y="1027476"/>
            <a:ext cx="741937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点击右侧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交互管理 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，可以设置交流方式，语音方式，活跃方式以及常见问题</a:t>
            </a:r>
            <a:endParaRPr kumimoji="1" lang="zh-CN" altLang="en-US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6" name="线形标注 1 5"/>
          <p:cNvSpPr/>
          <p:nvPr/>
        </p:nvSpPr>
        <p:spPr bwMode="auto">
          <a:xfrm>
            <a:off x="10231711" y="2049021"/>
            <a:ext cx="1857736" cy="2627152"/>
          </a:xfrm>
          <a:prstGeom prst="borderCallout1">
            <a:avLst>
              <a:gd name="adj1" fmla="val 24550"/>
              <a:gd name="adj2" fmla="val -169"/>
              <a:gd name="adj3" fmla="val 52848"/>
              <a:gd name="adj4" fmla="val -16580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交互管理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默认交流方式：语音或者文本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语音交流方式：按住语音或者直接语音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活跃方式：实时对话活跃或者使用关键词触发活跃</a:t>
            </a:r>
            <a:endParaRPr lang="en-US" altLang="zh-CN" sz="105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常见问题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维护项目所属的业务场景中常见的与数字人交互的问题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pload_post_object_v2_1849890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564" y="1715387"/>
            <a:ext cx="9738942" cy="4581126"/>
          </a:xfrm>
          <a:prstGeom prst="rect">
            <a:avLst/>
          </a:prstGeom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休眠管理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137" y="1027476"/>
            <a:ext cx="741937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点击右侧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休眠管理 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，可以设置休眠时间，唤醒词，休眠词以及休眠视频</a:t>
            </a:r>
            <a:endParaRPr kumimoji="1" lang="zh-CN" altLang="en-US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6" name="线形标注 1 5"/>
          <p:cNvSpPr/>
          <p:nvPr/>
        </p:nvSpPr>
        <p:spPr bwMode="auto">
          <a:xfrm>
            <a:off x="10231711" y="2049021"/>
            <a:ext cx="1857736" cy="2627152"/>
          </a:xfrm>
          <a:prstGeom prst="borderCallout1">
            <a:avLst>
              <a:gd name="adj1" fmla="val 69049"/>
              <a:gd name="adj2" fmla="val -169"/>
              <a:gd name="adj3" fmla="val 78402"/>
              <a:gd name="adj4" fmla="val -19695"/>
            </a:avLst>
          </a:prstGeom>
          <a:noFill/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休眠管理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休眠时间：配置触发休眠时长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唤醒词：唤醒休眠的关键词</a:t>
            </a:r>
            <a:endParaRPr kumimoji="0" lang="en-US" altLang="zh-CN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休眠词：触发休眠的关键词</a:t>
            </a:r>
            <a:endParaRPr lang="en-US" altLang="zh-CN" sz="105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171450" marR="0" indent="-1714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休眠视频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Yahei" charset="0"/>
                <a:ea typeface="Microsoft Yahei" charset="0"/>
                <a:cs typeface="Microsoft Yahei" charset="0"/>
              </a:rPr>
              <a:t>休眠时播放的视频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pload_post_object_v2_0738155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594" y="1735528"/>
            <a:ext cx="10736686" cy="4756516"/>
          </a:xfrm>
          <a:prstGeom prst="rect">
            <a:avLst/>
          </a:prstGeom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项目预览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137" y="898021"/>
            <a:ext cx="819487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完成以上项目配置内容，点击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保存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完成项目创建</a:t>
            </a:r>
            <a:endParaRPr kumimoji="1" lang="en-US" altLang="zh-CN" sz="1400" dirty="0">
              <a:latin typeface="Microsoft Yahei" charset="0"/>
              <a:ea typeface="Microsoft Yahei" charset="0"/>
              <a:cs typeface="Microsoft Yahe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在线演示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可以预览项目效果，和互动数字人愉快的互动吧</a:t>
            </a:r>
            <a:endParaRPr kumimoji="1" lang="en-US" altLang="zh-CN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7" name="矩形标注 6"/>
          <p:cNvSpPr/>
          <p:nvPr/>
        </p:nvSpPr>
        <p:spPr bwMode="auto">
          <a:xfrm>
            <a:off x="8680980" y="845992"/>
            <a:ext cx="1192955" cy="526394"/>
          </a:xfrm>
          <a:prstGeom prst="wedgeRectCallout">
            <a:avLst>
              <a:gd name="adj1" fmla="val -68656"/>
              <a:gd name="adj2" fmla="val 147861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保存项目配置，完成项目创建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8" name="矩形标注 7"/>
          <p:cNvSpPr/>
          <p:nvPr/>
        </p:nvSpPr>
        <p:spPr bwMode="auto">
          <a:xfrm>
            <a:off x="9873957" y="1529037"/>
            <a:ext cx="1065121" cy="526643"/>
          </a:xfrm>
          <a:prstGeom prst="wedgeRectCallout">
            <a:avLst>
              <a:gd name="adj1" fmla="val -116953"/>
              <a:gd name="adj2" fmla="val 37105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点击可预览项目效果</a:t>
            </a:r>
            <a:endParaRPr kumimoji="0" lang="zh-CN" altLang="en-US" sz="105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Google Shape;347;p81"/>
          <p:cNvSpPr txBox="1">
            <a:spLocks noChangeArrowheads="1"/>
          </p:cNvSpPr>
          <p:nvPr/>
        </p:nvSpPr>
        <p:spPr bwMode="auto">
          <a:xfrm>
            <a:off x="858838" y="3082925"/>
            <a:ext cx="66675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  <p:pic>
        <p:nvPicPr>
          <p:cNvPr id="21508" name="Google Shape;350;p81" descr="141539223396_.pic_hd.png"/>
          <p:cNvPicPr preferRelativeResize="0"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76225" y="636587"/>
            <a:ext cx="663416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414000" y="204788"/>
            <a:ext cx="1500188" cy="633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Google Shape;349;p81"/>
          <p:cNvSpPr txBox="1"/>
          <p:nvPr/>
        </p:nvSpPr>
        <p:spPr bwMode="auto">
          <a:xfrm>
            <a:off x="916958" y="4707825"/>
            <a:ext cx="6167460" cy="189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Clr>
                <a:srgbClr val="000000"/>
              </a:buClr>
              <a:buSzPts val="700"/>
              <a:buFont typeface="Calibri" panose="020F0502020204030204" pitchFamily="34" charset="0"/>
              <a:buNone/>
            </a:pPr>
            <a:r>
              <a:rPr lang="zh-CN" altLang="en-US" sz="4000" b="1" dirty="0">
                <a:solidFill>
                  <a:srgbClr val="FFFFFF"/>
                </a:solidFill>
                <a:latin typeface="微软雅黑" charset="0"/>
                <a:ea typeface="微软雅黑" charset="0"/>
                <a:cs typeface="微软雅黑" charset="0"/>
                <a:sym typeface="Microsoft Yahei" panose="020B0503020204020204" pitchFamily="34" charset="-122"/>
              </a:rPr>
              <a:t>感谢观看！</a:t>
            </a:r>
            <a:endParaRPr lang="en-US" altLang="zh-CN" sz="4000" b="1" dirty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  <a:sym typeface="Microsoft Yahei" panose="020B0503020204020204" pitchFamily="34" charset="-122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700"/>
              <a:buFont typeface="Calibri" panose="020F0502020204030204" pitchFamily="34" charset="0"/>
              <a:buNone/>
            </a:pPr>
            <a:endParaRPr lang="zh-CN" altLang="en-US" sz="4000" b="1" dirty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  <a:sym typeface="Microsoft Yahei" panose="020B0503020204020204" pitchFamily="34" charset="-122"/>
            </a:endParaRPr>
          </a:p>
        </p:txBody>
      </p:sp>
      <p:sp>
        <p:nvSpPr>
          <p:cNvPr id="13" name="Google Shape;349;p81"/>
          <p:cNvSpPr txBox="1"/>
          <p:nvPr/>
        </p:nvSpPr>
        <p:spPr bwMode="auto">
          <a:xfrm>
            <a:off x="922549" y="5610969"/>
            <a:ext cx="6161869" cy="42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700"/>
              <a:buFont typeface="Calibri" panose="020F0502020204030204" pitchFamily="34" charset="0"/>
              <a:buNone/>
            </a:pPr>
            <a:r>
              <a:rPr lang="zh-CN" altLang="en-US" sz="2000" dirty="0">
                <a:solidFill>
                  <a:srgbClr val="FFFFFF"/>
                </a:solidFill>
                <a:latin typeface="微软雅黑" charset="0"/>
                <a:ea typeface="Microsoft Yahei" charset="0"/>
                <a:cs typeface="微软雅黑" charset="0"/>
                <a:sym typeface="Microsoft Yahei" panose="020B0503020204020204" pitchFamily="34" charset="-122"/>
              </a:rPr>
              <a:t>商务联系： </a:t>
            </a:r>
            <a:r>
              <a:rPr lang="en-US" altLang="zh-CN" sz="2000" dirty="0">
                <a:solidFill>
                  <a:srgbClr val="FFFFFF"/>
                </a:solidFill>
                <a:latin typeface="微软雅黑" charset="0"/>
                <a:ea typeface="Microsoft Yahei" charset="0"/>
                <a:cs typeface="微软雅黑" charset="0"/>
                <a:sym typeface="Microsoft Yahei" panose="020B0503020204020204" pitchFamily="34" charset="-122"/>
              </a:rPr>
              <a:t>bd@mobvoi.com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cs typeface="微软雅黑" charset="0"/>
              <a:sym typeface="Microsoft Yahei" panose="020B0503020204020204" pitchFamily="34" charset="-122"/>
            </a:endParaRPr>
          </a:p>
        </p:txBody>
      </p:sp>
      <p:sp>
        <p:nvSpPr>
          <p:cNvPr id="9" name="Google Shape;349;p81"/>
          <p:cNvSpPr txBox="1"/>
          <p:nvPr/>
        </p:nvSpPr>
        <p:spPr bwMode="auto">
          <a:xfrm>
            <a:off x="948487" y="3082924"/>
            <a:ext cx="8518242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Clr>
                <a:srgbClr val="000000"/>
              </a:buClr>
              <a:buSzPts val="700"/>
              <a:buFont typeface="Calibri" panose="020F0502020204030204" pitchFamily="34" charset="0"/>
              <a:buNone/>
            </a:pPr>
            <a:r>
              <a:rPr lang="zh-CN" altLang="en-US" sz="4000" b="1" dirty="0">
                <a:solidFill>
                  <a:srgbClr val="FFFFFF"/>
                </a:solidFill>
              </a:rPr>
              <a:t>出门问问</a:t>
            </a:r>
            <a:endParaRPr lang="en-US" altLang="zh-CN" sz="4000" b="1" dirty="0">
              <a:solidFill>
                <a:srgbClr val="FFFFFF"/>
              </a:solidFill>
            </a:endParaRPr>
          </a:p>
          <a:p>
            <a:pPr lvl="0" eaLnBrk="1" hangingPunct="1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微软雅黑" panose="020B0503020204020204" pitchFamily="34" charset="-122"/>
                <a:cs typeface="Arial" panose="020B0604020202020204" pitchFamily="34" charset="0"/>
              </a:rPr>
              <a:t>奇妙问产品操作手册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mmbiz.qpic.cn/sz_mmbiz_jpg/UBibyicic6JSfQiaPQGl5QB9MicEHtMgFsADSdHmbKtgIsYA0oEFwAe03MLGMt64fp5qj5XSCeM1EZfxURpY5TiaNtKw/640?wx_fmt=jpeg&amp;wxfrom=5&amp;wx_lazy=1&amp;wx_co=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1" t="15257" b="10575"/>
          <a:stretch>
            <a:fillRect/>
          </a:stretch>
        </p:blipFill>
        <p:spPr bwMode="auto">
          <a:xfrm>
            <a:off x="1173480" y="533472"/>
            <a:ext cx="4549140" cy="60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 txBox="1"/>
          <p:nvPr/>
        </p:nvSpPr>
        <p:spPr bwMode="auto">
          <a:xfrm>
            <a:off x="6574791" y="1557651"/>
            <a:ext cx="4570342" cy="233362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9" tIns="35719" rIns="35719" bIns="35719" numCol="1" anchor="ctr" anchorCtr="0" compatLnSpc="1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pPr defTabSz="17780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奇妙问企业互动数字员工解决方案依托自研大模型“序列猴子”，具备模型定制、形象定制、声音定制、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自定义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AI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助手、</a:t>
            </a:r>
            <a:r>
              <a:rPr lang="zh-CN" alt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charset="0"/>
                <a:ea typeface="Microsoft Yahei" charset="0"/>
                <a:cs typeface="Microsoft Yahei" charset="0"/>
                <a:sym typeface="+mn-ea"/>
              </a:rPr>
              <a:t>多种交互方式等特点，提供金融、文旅、教育、汽车、医疗、律师等多场景解决方案。</a:t>
            </a:r>
            <a:endParaRPr lang="zh-CN" altLang="en-US" sz="1400" kern="1200" dirty="0">
              <a:solidFill>
                <a:schemeClr val="tx1">
                  <a:lumMod val="50000"/>
                  <a:lumOff val="50000"/>
                </a:schemeClr>
              </a:solidFill>
              <a:latin typeface="Microsoft Yahei" charset="0"/>
              <a:ea typeface="Microsoft Yahei" charset="0"/>
              <a:cs typeface="Microsoft Yahei" charset="0"/>
              <a:sym typeface="+mn-lt"/>
            </a:endParaRPr>
          </a:p>
        </p:txBody>
      </p:sp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圆角矩形 1"/>
          <p:cNvSpPr/>
          <p:nvPr/>
        </p:nvSpPr>
        <p:spPr bwMode="auto">
          <a:xfrm>
            <a:off x="6377940" y="1232852"/>
            <a:ext cx="5113020" cy="3102928"/>
          </a:xfrm>
          <a:prstGeom prst="roundRect">
            <a:avLst>
              <a:gd name="adj" fmla="val 8072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17" name="矩形: 圆角 92"/>
          <p:cNvSpPr/>
          <p:nvPr/>
        </p:nvSpPr>
        <p:spPr>
          <a:xfrm>
            <a:off x="6574791" y="944880"/>
            <a:ext cx="3714273" cy="575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861"/>
                </a:schemeClr>
              </a:gs>
              <a:gs pos="100000">
                <a:schemeClr val="accent1">
                  <a:lumMod val="40000"/>
                  <a:lumOff val="60000"/>
                  <a:alpha val="36233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noAutofit/>
          </a:bodyPr>
          <a:lstStyle/>
          <a:p>
            <a:pPr algn="ctr" defTabSz="410845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Neue Medium" panose="02000503000000020004"/>
            </a:endParaRPr>
          </a:p>
        </p:txBody>
      </p:sp>
      <p:sp>
        <p:nvSpPr>
          <p:cNvPr id="18" name="矩形: 圆角 93"/>
          <p:cNvSpPr/>
          <p:nvPr/>
        </p:nvSpPr>
        <p:spPr>
          <a:xfrm>
            <a:off x="6693656" y="1001102"/>
            <a:ext cx="3497689" cy="47383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594E4"/>
              </a:gs>
              <a:gs pos="100000">
                <a:srgbClr val="2E9AD0"/>
              </a:gs>
            </a:gsLst>
            <a:lin ang="0" scaled="1"/>
          </a:gra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35719" tIns="35719" rIns="35719" bIns="35719" numCol="1" spcCol="38100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企业互动数字员工生成平台</a:t>
            </a:r>
            <a:endParaRPr lang="zh-CN" altLang="en-US" sz="2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86136" y="324091"/>
            <a:ext cx="591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整体配置流程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872491" y="1328442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创建项目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3035025" y="1328442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配置背景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2315708" y="1413520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5197559" y="1328442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添加组件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右箭头 14"/>
          <p:cNvSpPr/>
          <p:nvPr/>
        </p:nvSpPr>
        <p:spPr bwMode="auto">
          <a:xfrm>
            <a:off x="4478242" y="1413520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7360093" y="1328442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添加</a:t>
            </a:r>
            <a:endParaRPr kumimoji="0" lang="en-US" altLang="zh-CN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数字人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右箭头 18"/>
          <p:cNvSpPr/>
          <p:nvPr/>
        </p:nvSpPr>
        <p:spPr bwMode="auto">
          <a:xfrm>
            <a:off x="6640776" y="1413520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7360093" y="2857500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添加角色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右箭头 20"/>
          <p:cNvSpPr/>
          <p:nvPr/>
        </p:nvSpPr>
        <p:spPr bwMode="auto">
          <a:xfrm rot="5400000">
            <a:off x="7722042" y="2180579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右箭头 21"/>
          <p:cNvSpPr/>
          <p:nvPr/>
        </p:nvSpPr>
        <p:spPr bwMode="auto">
          <a:xfrm rot="10800000">
            <a:off x="6600190" y="2942578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 bwMode="auto">
          <a:xfrm>
            <a:off x="5197559" y="2857500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配置</a:t>
            </a:r>
            <a:endParaRPr kumimoji="0" lang="en-US" altLang="zh-CN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交互方式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右箭头 23"/>
          <p:cNvSpPr/>
          <p:nvPr/>
        </p:nvSpPr>
        <p:spPr bwMode="auto">
          <a:xfrm rot="10800000">
            <a:off x="4478242" y="2942578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3035025" y="2863672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配置</a:t>
            </a:r>
            <a:endParaRPr kumimoji="0" lang="en-US" altLang="zh-CN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休眠方式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右箭头 25"/>
          <p:cNvSpPr/>
          <p:nvPr/>
        </p:nvSpPr>
        <p:spPr bwMode="auto">
          <a:xfrm rot="10800000">
            <a:off x="2315708" y="2942577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872491" y="2857500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在线预览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右箭头 30"/>
          <p:cNvSpPr/>
          <p:nvPr/>
        </p:nvSpPr>
        <p:spPr bwMode="auto">
          <a:xfrm rot="16200000">
            <a:off x="7722040" y="3704578"/>
            <a:ext cx="508000" cy="541043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6244591" y="4381499"/>
            <a:ext cx="4978400" cy="2057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itchFamily="2" charset="-122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7089568" y="4556715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基础设定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7089568" y="5526969"/>
            <a:ext cx="1231900" cy="7112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进阶</a:t>
            </a:r>
            <a:r>
              <a:rPr kumimoji="0" lang="zh-CN" altLang="en-US" sz="18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设定</a:t>
            </a:r>
            <a:endParaRPr kumimoji="0" lang="zh-CN" altLang="en-US" sz="18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429459" y="4810034"/>
            <a:ext cx="36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角色创建</a:t>
            </a:r>
            <a:endParaRPr kumimoji="1"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321468" y="4685217"/>
            <a:ext cx="1968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角色名称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角色欢迎语</a:t>
            </a:r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321468" y="5580802"/>
            <a:ext cx="274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模型选择：初阶模型，高阶模型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Prompt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提示词配置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外部知识库上传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6" y="324091"/>
            <a:ext cx="591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创建项目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136" y="847311"/>
            <a:ext cx="11111696" cy="1025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奇妙问网站登录，进入工作台；左侧菜单包括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创建项目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】,【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创建角色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】,【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我的项目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】,【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我的角色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】,【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会话记录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endParaRPr kumimoji="1" lang="en-US" altLang="zh-CN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点击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创建项目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菜单，右侧操作区域展示创建项目入口，包含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2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种屏幕比例：横版（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16:9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），竖版（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9:16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）；模板中心展示系统推荐的项目模板，可以直接选择编辑</a:t>
            </a:r>
            <a:endParaRPr kumimoji="1" lang="zh-CN" altLang="en-US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2" name="图片 1" descr="upload_post_object_v2_941729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1" y="2073417"/>
            <a:ext cx="10856861" cy="43368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6" y="324091"/>
            <a:ext cx="591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创建角色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137" y="1027476"/>
            <a:ext cx="111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点击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创建角色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菜单，右侧操作区域展示创建角色入口；角色中心展示系统预制的角色，可以直接克隆使用</a:t>
            </a:r>
            <a:endParaRPr kumimoji="1" lang="zh-CN" altLang="en-US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76" y="1798524"/>
            <a:ext cx="10353417" cy="40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6" y="324091"/>
            <a:ext cx="591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我的项目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137" y="1027476"/>
            <a:ext cx="111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点击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我的项目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菜单，右侧操作区域展示已经创建的所有项目</a:t>
            </a:r>
            <a:endParaRPr kumimoji="1" lang="zh-CN" altLang="en-US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2" name="图片 1" descr="upload_post_object_v2_6846534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2" y="1745694"/>
            <a:ext cx="11319174" cy="45356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6" y="324091"/>
            <a:ext cx="591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我的角色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137" y="1027476"/>
            <a:ext cx="111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点击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我的角色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菜单，右侧操作区域展示已经创建的所有角色</a:t>
            </a:r>
            <a:endParaRPr kumimoji="1" lang="zh-CN" altLang="en-US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4" name="图片 3" descr="upload_post_object_v2_450157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2" y="1654662"/>
            <a:ext cx="11351819" cy="45204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upload_post_object_v2_8323210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112" y="1518151"/>
            <a:ext cx="9759043" cy="3959073"/>
          </a:xfrm>
          <a:prstGeom prst="rect">
            <a:avLst/>
          </a:prstGeom>
        </p:spPr>
      </p:pic>
      <p:pic>
        <p:nvPicPr>
          <p:cNvPr id="13" name="图像" descr="图像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86136" y="324091"/>
            <a:ext cx="591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操作手册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</a:t>
            </a:r>
            <a:r>
              <a:rPr kumimoji="1" lang="en-US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会话记录</a:t>
            </a:r>
            <a:endParaRPr kumimoji="1"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137" y="1027476"/>
            <a:ext cx="1111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点击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会话记录</a:t>
            </a:r>
            <a:r>
              <a:rPr kumimoji="1" lang="en-US" altLang="zh-CN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kumimoji="1" lang="zh-CN" altLang="en-US" sz="14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菜单，右侧操作区域展示所有项目产生的会话记录，可以按照项目名称和会话时间进行查询</a:t>
            </a:r>
            <a:endParaRPr kumimoji="1" lang="zh-CN" altLang="en-US" sz="1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826" y="3044142"/>
            <a:ext cx="6453007" cy="332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像" descr="图像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1222991" y="89213"/>
            <a:ext cx="866456" cy="3339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86137" y="324091"/>
            <a:ext cx="90051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操作手册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工作台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2800" b="1" dirty="0">
                <a:latin typeface="Microsoft Yahei" charset="0"/>
                <a:ea typeface="Microsoft Yahei" charset="0"/>
                <a:cs typeface="Microsoft Yahei" charset="0"/>
              </a:rPr>
              <a:t>—</a:t>
            </a:r>
            <a:r>
              <a:rPr kumimoji="1" lang="zh-CN" altLang="en-US" sz="2800" b="1" dirty="0">
                <a:latin typeface="Microsoft Yahei" charset="0"/>
                <a:ea typeface="Microsoft Yahei" charset="0"/>
                <a:cs typeface="Microsoft Yahei" charset="0"/>
              </a:rPr>
              <a:t>界面配置</a:t>
            </a:r>
            <a:endParaRPr kumimoji="1" lang="zh-CN" altLang="en-US" sz="28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137" y="1027476"/>
            <a:ext cx="1111169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在工作台创建项目菜单，点击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创建项目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按钮，进入项目编辑界面（以横版举例）；点击右侧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界面</a:t>
            </a:r>
            <a:r>
              <a:rPr kumimoji="1" lang="en-US" altLang="zh-CN" sz="1400" dirty="0"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1" lang="zh-CN" altLang="en-US" sz="1400" dirty="0">
                <a:latin typeface="Microsoft Yahei" charset="0"/>
                <a:ea typeface="Microsoft Yahei" charset="0"/>
                <a:cs typeface="Microsoft Yahei" charset="0"/>
              </a:rPr>
              <a:t>，可以对项目界面进行配置</a:t>
            </a:r>
            <a:endParaRPr kumimoji="1" lang="zh-CN" altLang="en-US" sz="1400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5" y="2098073"/>
            <a:ext cx="8880676" cy="3940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标注 6"/>
          <p:cNvSpPr/>
          <p:nvPr/>
        </p:nvSpPr>
        <p:spPr bwMode="auto">
          <a:xfrm>
            <a:off x="8317374" y="1451633"/>
            <a:ext cx="1173867" cy="443317"/>
          </a:xfrm>
          <a:prstGeom prst="wedgeRectCallout">
            <a:avLst>
              <a:gd name="adj1" fmla="val 23105"/>
              <a:gd name="adj2" fmla="val 92259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项目完成配置可以在线演示</a:t>
            </a:r>
            <a:endParaRPr kumimoji="0" lang="zh-CN" altLang="en-US" sz="1050" u="none" strike="noStrike" cap="none" normalizeH="0" baseline="0" dirty="0">
              <a:ln>
                <a:noFill/>
              </a:ln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8" name="矩形标注 7"/>
          <p:cNvSpPr/>
          <p:nvPr/>
        </p:nvSpPr>
        <p:spPr bwMode="auto">
          <a:xfrm>
            <a:off x="4435033" y="1562542"/>
            <a:ext cx="868101" cy="307777"/>
          </a:xfrm>
          <a:prstGeom prst="wedgeRectCallout">
            <a:avLst>
              <a:gd name="adj1" fmla="val -3437"/>
              <a:gd name="adj2" fmla="val 121588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项目名称</a:t>
            </a:r>
            <a:endParaRPr kumimoji="0" lang="zh-CN" altLang="en-US" sz="1050" u="none" strike="noStrike" cap="none" normalizeH="0" baseline="0" dirty="0">
              <a:ln>
                <a:noFill/>
              </a:ln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9" name="矩形标注 8"/>
          <p:cNvSpPr/>
          <p:nvPr/>
        </p:nvSpPr>
        <p:spPr bwMode="auto">
          <a:xfrm>
            <a:off x="9965803" y="1939575"/>
            <a:ext cx="1898248" cy="789013"/>
          </a:xfrm>
          <a:prstGeom prst="wedgeRectCallout">
            <a:avLst>
              <a:gd name="adj1" fmla="val -77690"/>
              <a:gd name="adj2" fmla="val 30105"/>
            </a:avLst>
          </a:prstGeom>
          <a:noFill/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【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界面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】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编辑，可以配置背景图片与</a:t>
            </a:r>
            <a:r>
              <a:rPr kumimoji="0" lang="en-US" altLang="zh-CN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UI</a:t>
            </a:r>
            <a:r>
              <a:rPr kumimoji="0" lang="zh-CN" altLang="en-US" sz="1050" u="none" strike="noStrike" cap="none" normalizeH="0" baseline="0" dirty="0">
                <a:ln>
                  <a:noFill/>
                </a:ln>
                <a:effectLst/>
                <a:latin typeface="Microsoft Yahei" charset="0"/>
                <a:ea typeface="Microsoft Yahei" charset="0"/>
                <a:cs typeface="Microsoft Yahei" charset="0"/>
              </a:rPr>
              <a:t>组件（文本框，图片，对话框，输入框，按钮，常见问题</a:t>
            </a:r>
            <a:r>
              <a:rPr lang="zh-CN" altLang="en-US" sz="1050" dirty="0">
                <a:latin typeface="Microsoft Yahei" charset="0"/>
                <a:ea typeface="Microsoft Yahei" charset="0"/>
                <a:cs typeface="Microsoft Yahei" charset="0"/>
              </a:rPr>
              <a:t>框）</a:t>
            </a:r>
            <a:endParaRPr kumimoji="0" lang="zh-CN" altLang="en-US" sz="1050" u="none" strike="noStrike" cap="none" normalizeH="0" baseline="0" dirty="0">
              <a:ln>
                <a:noFill/>
              </a:ln>
              <a:effectLst/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1676</Words>
  <Application>WPS Office WWO_feishu_20230110121033-3971878c96</Application>
  <PresentationFormat>宽屏</PresentationFormat>
  <Paragraphs>149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Calibri</vt:lpstr>
      <vt:lpstr>汉仪书宋二KW</vt:lpstr>
      <vt:lpstr>Calibri Light</vt:lpstr>
      <vt:lpstr>Century Gothic</vt:lpstr>
      <vt:lpstr>微软雅黑</vt:lpstr>
      <vt:lpstr>汉仪旗黑KW 55S</vt:lpstr>
      <vt:lpstr>Helvetica Neue Light</vt:lpstr>
      <vt:lpstr>MingLiU-ExtB</vt:lpstr>
      <vt:lpstr>Microsoft Yahei</vt:lpstr>
      <vt:lpstr>Helvetica Neue</vt:lpstr>
      <vt:lpstr>Microsoft Yahei</vt:lpstr>
      <vt:lpstr>Helvetica Neue Medium</vt:lpstr>
      <vt:lpstr>思源黑体 CN</vt:lpstr>
      <vt:lpstr>Microsoft YaHei Light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phb</cp:lastModifiedBy>
  <dcterms:created xsi:type="dcterms:W3CDTF">2023-09-05T03:41:40Z</dcterms:created>
  <dcterms:modified xsi:type="dcterms:W3CDTF">2023-09-05T03:41:40Z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  <property fmtid="{D5CDD505-2E9C-101B-9397-08002B2CF9AE}" pid="3" name="ICV">
    <vt:lpwstr/>
  </property>
</Properties>
</file>