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2" r:id="rId3"/>
    <p:sldId id="648" r:id="rId5"/>
    <p:sldId id="659" r:id="rId6"/>
    <p:sldId id="634" r:id="rId7"/>
    <p:sldId id="642" r:id="rId8"/>
    <p:sldId id="639" r:id="rId9"/>
    <p:sldId id="646" r:id="rId10"/>
    <p:sldId id="640" r:id="rId11"/>
    <p:sldId id="656" r:id="rId12"/>
    <p:sldId id="645" r:id="rId13"/>
    <p:sldId id="304" r:id="rId1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9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9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9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9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90204" pitchFamily="34" charset="0"/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4" userDrawn="1">
          <p15:clr>
            <a:srgbClr val="A4A3A4"/>
          </p15:clr>
        </p15:guide>
        <p15:guide id="2" pos="7423" userDrawn="1">
          <p15:clr>
            <a:srgbClr val="A4A3A4"/>
          </p15:clr>
        </p15:guide>
        <p15:guide id="3" pos="306" userDrawn="1">
          <p15:clr>
            <a:srgbClr val="A4A3A4"/>
          </p15:clr>
        </p15:guide>
        <p15:guide id="4" orient="horz" pos="491" userDrawn="1">
          <p15:clr>
            <a:srgbClr val="A4A3A4"/>
          </p15:clr>
        </p15:guide>
        <p15:guide id="5" orient="horz" pos="2863" userDrawn="1">
          <p15:clr>
            <a:srgbClr val="A4A3A4"/>
          </p15:clr>
        </p15:guide>
        <p15:guide id="6" pos="38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92FE"/>
    <a:srgbClr val="938EE1"/>
    <a:srgbClr val="6C83FC"/>
    <a:srgbClr val="6C81FE"/>
    <a:srgbClr val="CCCBF2"/>
    <a:srgbClr val="EBF1FD"/>
    <a:srgbClr val="0090FF"/>
    <a:srgbClr val="E2F3F7"/>
    <a:srgbClr val="006AFE"/>
    <a:srgbClr val="3BA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91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016" y="176"/>
      </p:cViewPr>
      <p:guideLst>
        <p:guide orient="horz" pos="1774"/>
        <p:guide pos="7423"/>
        <p:guide pos="306"/>
        <p:guide orient="horz" pos="491"/>
        <p:guide orient="horz" pos="2863"/>
        <p:guide pos="38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97799A6-3188-419D-8E00-184B2AB7B376}" type="datetimeFigureOut">
              <a:rPr lang="zh-CN" altLang="en-US"/>
            </a:fld>
            <a:endParaRPr lang="zh-CN" altLang="en-US"/>
          </a:p>
        </p:txBody>
      </p:sp>
      <p:sp>
        <p:nvSpPr>
          <p:cNvPr id="2355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078C039-912E-4D8E-9F56-DB0892CFA76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343;gbae4a1d22d_1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25" tIns="45700" rIns="91425" bIns="45700"/>
          <a:lstStyle/>
          <a:p>
            <a:pPr marL="0" marR="0" indent="0" algn="l" defTabSz="9144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Tx/>
              <a:buSzPts val="1400"/>
              <a:buFont typeface="Arial" panose="020B0604020202090204" pitchFamily="34" charset="0"/>
              <a:buNone/>
              <a:defRPr/>
            </a:pPr>
            <a:endParaRPr lang="zh-CN" altLang="zh-CN" sz="2400" dirty="0">
              <a:latin typeface="Helvetica Neue" panose="02000503000000020004" charset="0"/>
              <a:ea typeface="宋体" pitchFamily="2" charset="-122"/>
              <a:cs typeface="Helvetica Neue" panose="02000503000000020004" charset="0"/>
              <a:sym typeface="Helvetica Neue" panose="02000503000000020004" charset="0"/>
            </a:endParaRPr>
          </a:p>
        </p:txBody>
      </p:sp>
      <p:sp>
        <p:nvSpPr>
          <p:cNvPr id="22531" name="Google Shape;344;gbae4a1d22d_1_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343;gbae4a1d22d_1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25" tIns="45700" rIns="91425" bIns="45700"/>
          <a:lstStyle/>
          <a:p>
            <a:pPr marL="0" marR="0" indent="0" algn="l" defTabSz="9144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Tx/>
              <a:buSzPts val="1400"/>
              <a:buFont typeface="Arial" panose="020B0604020202090204" pitchFamily="34" charset="0"/>
              <a:buNone/>
              <a:defRPr/>
            </a:pPr>
            <a:endParaRPr lang="zh-CN" altLang="zh-CN" sz="2400" dirty="0">
              <a:latin typeface="Helvetica Neue" panose="02000503000000020004" charset="0"/>
              <a:ea typeface="宋体" pitchFamily="2" charset="-122"/>
              <a:cs typeface="Helvetica Neue" panose="02000503000000020004" charset="0"/>
              <a:sym typeface="Helvetica Neue" panose="02000503000000020004" charset="0"/>
            </a:endParaRPr>
          </a:p>
        </p:txBody>
      </p:sp>
      <p:sp>
        <p:nvSpPr>
          <p:cNvPr id="22531" name="Google Shape;344;gbae4a1d22d_1_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87F8C-EF7F-4E43-B8F2-6B3EE805D6C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742C2-B471-40B4-83C7-2225EBA968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3B8AC-197C-4255-9150-84B5839927D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1C53F-4613-4E58-B1C0-695221E5E19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31D36-A7C5-4F94-9851-60D13217466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D4CF0-9E3F-4E3C-AF7C-D93F27FC68F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Title and body">
  <p:cSld name="Title and body">
    <p:bg>
      <p:bgPr>
        <a:solidFill>
          <a:schemeClr val="bg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3;p28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9905628" y="129371"/>
            <a:ext cx="1982679" cy="831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86697" y="370325"/>
            <a:ext cx="11253019" cy="573574"/>
          </a:xfrm>
        </p:spPr>
        <p:txBody>
          <a:bodyPr>
            <a:noAutofit/>
          </a:bodyPr>
          <a:lstStyle>
            <a:lvl1pPr algn="l">
              <a:defRPr sz="27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507140" y="6346031"/>
            <a:ext cx="298158" cy="31354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1100" b="0"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defRPr>
            </a:lvl1pPr>
          </a:lstStyle>
          <a:p>
            <a:pPr algn="ctr" defTabSz="410845" eaLnBrk="1"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altLang="zh-CN" kern="0" smtClean="0">
                <a:solidFill>
                  <a:srgbClr val="A9A9A9"/>
                </a:solidFill>
              </a:rPr>
            </a:fld>
            <a:endParaRPr lang="en-US" altLang="zh-CN" kern="0">
              <a:solidFill>
                <a:srgbClr val="A9A9A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C31E8-E787-4183-B385-C11E98DBA21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D06CA-5B93-4374-BAB5-DCCD644BD4D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3290A-6422-4E13-9531-8E4ABFA4258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BE5F3-C37A-4144-8A5C-490DC0EAA5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25927-8973-4F89-835C-C678D9BF067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CA34-C652-447D-A41D-A85CDE4A5AC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48310-2034-4D51-AA7B-4392555E2F43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C0A2-369B-4936-9CC4-D562A11BF7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06801-F8D4-4439-A467-594592BD29CC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C4F37-8409-471F-B5BB-120B9E86337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FE826-224A-4965-9745-2E6FAF4D45A4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2A154-3AD9-4E61-8F01-EB16922E96A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E683D-5F1B-4C9A-8E6F-04D65E864B5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AAD9-0758-4D9F-8A57-1B986F496F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B6AA-B84E-4764-B9CD-9D70A931C6F9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973AF-1D07-43DB-A480-87EC65E77D7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  <a:endParaRPr lang="zh-CN" altLang="zh-CN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  <a:endParaRPr lang="zh-CN" altLang="zh-CN"/>
          </a:p>
          <a:p>
            <a:pPr lvl="1"/>
            <a:r>
              <a:rPr lang="zh-CN" altLang="zh-CN"/>
              <a:t>第二级</a:t>
            </a:r>
            <a:endParaRPr lang="zh-CN" altLang="zh-CN"/>
          </a:p>
          <a:p>
            <a:pPr lvl="2"/>
            <a:r>
              <a:rPr lang="zh-CN" altLang="zh-CN"/>
              <a:t>第三级</a:t>
            </a:r>
            <a:endParaRPr lang="zh-CN" altLang="zh-CN"/>
          </a:p>
          <a:p>
            <a:pPr lvl="3"/>
            <a:r>
              <a:rPr lang="zh-CN" altLang="zh-CN"/>
              <a:t>第四级</a:t>
            </a:r>
            <a:endParaRPr lang="zh-CN" altLang="zh-CN"/>
          </a:p>
          <a:p>
            <a:pPr lvl="4"/>
            <a:r>
              <a:rPr lang="zh-CN" altLang="zh-CN"/>
              <a:t>第五级</a:t>
            </a:r>
            <a:endParaRPr lang="zh-CN" altLang="zh-CN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99CD096-9A9F-47EC-A0D0-102FDCD57E76}" type="datetime1">
              <a:rPr lang="zh-CN" altLang="en-US" smtClean="0"/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3330739-DDEF-420F-889C-93B34EE0E07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3" Type="http://schemas.openxmlformats.org/officeDocument/2006/relationships/image" Target="../media/image5.png"/><Relationship Id="rId2" Type="http://schemas.openxmlformats.org/officeDocument/2006/relationships/tags" Target="../tags/tag2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24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tags" Target="../tags/tag25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Google Shape;347;p81"/>
          <p:cNvSpPr txBox="1">
            <a:spLocks noChangeArrowheads="1"/>
          </p:cNvSpPr>
          <p:nvPr/>
        </p:nvSpPr>
        <p:spPr bwMode="auto">
          <a:xfrm>
            <a:off x="858838" y="3082925"/>
            <a:ext cx="66675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>
            <a:lvl1pPr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微软雅黑" panose="020B0503020204020204" pitchFamily="34" charset="-122"/>
              <a:cs typeface="Arial" panose="020B0604020202090204" pitchFamily="34" charset="0"/>
              <a:sym typeface="Microsoft Yahei" panose="020B0503020204020204" pitchFamily="34" charset="-122"/>
            </a:endParaRPr>
          </a:p>
        </p:txBody>
      </p:sp>
      <p:pic>
        <p:nvPicPr>
          <p:cNvPr id="21508" name="Google Shape;350;p81" descr="141539223396_.pic_hd.png"/>
          <p:cNvPicPr preferRelativeResize="0">
            <a:picLocks noChangeAspect="1" noChangeArrowheads="1"/>
          </p:cNvPicPr>
          <p:nvPr/>
        </p:nvPicPr>
        <p:blipFill>
          <a:blip r:embed="rId2" cstate="screen"/>
          <a:srcRect l="8378"/>
          <a:stretch>
            <a:fillRect/>
          </a:stretch>
        </p:blipFill>
        <p:spPr bwMode="auto">
          <a:xfrm>
            <a:off x="279587" y="636587"/>
            <a:ext cx="6078351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0414000" y="204788"/>
            <a:ext cx="1500188" cy="633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299825" y="6346825"/>
            <a:ext cx="765175" cy="40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endParaRPr lang="zh-CN" altLang="en-US"/>
          </a:p>
        </p:txBody>
      </p:sp>
      <p:sp>
        <p:nvSpPr>
          <p:cNvPr id="6" name="Google Shape;349;p81"/>
          <p:cNvSpPr txBox="1"/>
          <p:nvPr/>
        </p:nvSpPr>
        <p:spPr bwMode="auto">
          <a:xfrm>
            <a:off x="948487" y="3082924"/>
            <a:ext cx="8518242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>
            <a:lvl1pPr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9pPr>
          </a:lstStyle>
          <a:p>
            <a:pPr>
              <a:lnSpc>
                <a:spcPct val="130000"/>
              </a:lnSpc>
              <a:buClr>
                <a:srgbClr val="000000"/>
              </a:buClr>
              <a:buSzPts val="700"/>
              <a:buFont typeface="Calibri" panose="020F0502020204030204" pitchFamily="34" charset="0"/>
              <a:buNone/>
            </a:pP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cs typeface="Arial" panose="020B0604020202090204" pitchFamily="34" charset="0"/>
              </a:rPr>
              <a:t>奇妙问互动数字人生成系统人力服务</a:t>
            </a:r>
            <a:r>
              <a:rPr lang="en-US" altLang="zh-CN" sz="4000" b="1" dirty="0">
                <a:solidFill>
                  <a:srgbClr val="FFFFFF"/>
                </a:solidFill>
                <a:latin typeface="微软雅黑" panose="020B0503020204020204" pitchFamily="34" charset="-122"/>
                <a:cs typeface="Arial" panose="020B0604020202090204" pitchFamily="34" charset="0"/>
              </a:rPr>
              <a:t>-</a:t>
            </a: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cs typeface="Arial" panose="020B0604020202090204" pitchFamily="34" charset="0"/>
              </a:rPr>
              <a:t>商品购买需知及</a:t>
            </a: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cs typeface="Arial" panose="020B0604020202090204" pitchFamily="34" charset="0"/>
              </a:rPr>
              <a:t>软件操作手册</a:t>
            </a:r>
            <a:endParaRPr lang="zh-CN" altLang="en-US" sz="4000" b="1" dirty="0">
              <a:solidFill>
                <a:srgbClr val="FFFFFF"/>
              </a:solidFill>
              <a:latin typeface="微软雅黑" panose="020B0503020204020204" pitchFamily="34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upload_post_object_v2_8323210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112" y="1518151"/>
            <a:ext cx="9759043" cy="3959073"/>
          </a:xfrm>
          <a:prstGeom prst="rect">
            <a:avLst/>
          </a:prstGeom>
        </p:spPr>
      </p:pic>
      <p:pic>
        <p:nvPicPr>
          <p:cNvPr id="13" name="图像" descr="图像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222991" y="89213"/>
            <a:ext cx="866456" cy="33394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486136" y="324091"/>
            <a:ext cx="59146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latin typeface="Microsoft Yahei" charset="0"/>
                <a:ea typeface="Microsoft Yahei" charset="0"/>
                <a:cs typeface="Microsoft Yahei" charset="0"/>
              </a:rPr>
              <a:t>操作手册—工作台—会话记录</a:t>
            </a:r>
            <a:endParaRPr kumimoji="1" lang="zh-CN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6137" y="1027476"/>
            <a:ext cx="11111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点击</a:t>
            </a:r>
            <a:r>
              <a:rPr kumimoji="1" lang="en-US" altLang="zh-CN" sz="14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【</a:t>
            </a:r>
            <a:r>
              <a:rPr kumimoji="1" lang="zh-CN" altLang="en-US" sz="14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会话记录</a:t>
            </a:r>
            <a:r>
              <a:rPr kumimoji="1" lang="en-US" altLang="zh-CN" sz="14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】</a:t>
            </a:r>
            <a:r>
              <a:rPr kumimoji="1" lang="zh-CN" altLang="en-US" sz="14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菜单，右侧操作区域展示所有项目产生的会话记录，可以按照项目名称和会话时间进行查询</a:t>
            </a:r>
            <a:endParaRPr kumimoji="1" lang="zh-CN" altLang="en-US" sz="14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826" y="3044142"/>
            <a:ext cx="6453007" cy="3320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Google Shape;347;p81"/>
          <p:cNvSpPr txBox="1">
            <a:spLocks noChangeArrowheads="1"/>
          </p:cNvSpPr>
          <p:nvPr/>
        </p:nvSpPr>
        <p:spPr bwMode="auto">
          <a:xfrm>
            <a:off x="858838" y="3082925"/>
            <a:ext cx="66675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>
            <a:lvl1pPr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微软雅黑" panose="020B0503020204020204" pitchFamily="34" charset="-122"/>
              <a:cs typeface="Arial" panose="020B0604020202090204" pitchFamily="34" charset="0"/>
              <a:sym typeface="Microsoft Yahei" panose="020B0503020204020204" pitchFamily="34" charset="-122"/>
            </a:endParaRPr>
          </a:p>
        </p:txBody>
      </p:sp>
      <p:pic>
        <p:nvPicPr>
          <p:cNvPr id="21508" name="Google Shape;350;p81" descr="141539223396_.pic_hd.png"/>
          <p:cNvPicPr preferRelativeResize="0"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76225" y="636587"/>
            <a:ext cx="6634163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0414000" y="204788"/>
            <a:ext cx="1500188" cy="633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endParaRPr lang="zh-CN" altLang="en-US"/>
          </a:p>
        </p:txBody>
      </p:sp>
      <p:sp>
        <p:nvSpPr>
          <p:cNvPr id="6" name="Google Shape;349;p81"/>
          <p:cNvSpPr txBox="1"/>
          <p:nvPr/>
        </p:nvSpPr>
        <p:spPr bwMode="auto">
          <a:xfrm>
            <a:off x="916958" y="4707825"/>
            <a:ext cx="6167460" cy="189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>
            <a:lvl1pPr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9pPr>
          </a:lstStyle>
          <a:p>
            <a:pPr>
              <a:lnSpc>
                <a:spcPct val="130000"/>
              </a:lnSpc>
              <a:buClr>
                <a:srgbClr val="000000"/>
              </a:buClr>
              <a:buSzPts val="700"/>
              <a:buFont typeface="Calibri" panose="020F0502020204030204" pitchFamily="34" charset="0"/>
              <a:buNone/>
            </a:pPr>
            <a:r>
              <a:rPr lang="zh-CN" altLang="en-US" sz="4000" b="1" dirty="0">
                <a:solidFill>
                  <a:srgbClr val="FFFFFF"/>
                </a:solidFill>
                <a:latin typeface="微软雅黑" charset="0"/>
                <a:ea typeface="微软雅黑" charset="0"/>
                <a:cs typeface="微软雅黑" charset="0"/>
                <a:sym typeface="Microsoft Yahei" panose="020B0503020204020204" pitchFamily="34" charset="-122"/>
              </a:rPr>
              <a:t>感谢观看！</a:t>
            </a:r>
            <a:endParaRPr lang="en-US" altLang="zh-CN" sz="4000" b="1" dirty="0">
              <a:solidFill>
                <a:srgbClr val="FFFFFF"/>
              </a:solidFill>
              <a:latin typeface="微软雅黑" charset="0"/>
              <a:ea typeface="微软雅黑" charset="0"/>
              <a:cs typeface="微软雅黑" charset="0"/>
              <a:sym typeface="Microsoft Yahei" panose="020B0503020204020204" pitchFamily="34" charset="-122"/>
            </a:endParaRPr>
          </a:p>
          <a:p>
            <a:pPr>
              <a:lnSpc>
                <a:spcPct val="130000"/>
              </a:lnSpc>
              <a:buClr>
                <a:srgbClr val="000000"/>
              </a:buClr>
              <a:buSzPts val="700"/>
              <a:buFont typeface="Calibri" panose="020F0502020204030204" pitchFamily="34" charset="0"/>
              <a:buNone/>
            </a:pPr>
            <a:endParaRPr lang="zh-CN" altLang="en-US" sz="4000" b="1" dirty="0">
              <a:solidFill>
                <a:srgbClr val="FFFFFF"/>
              </a:solidFill>
              <a:latin typeface="微软雅黑" charset="0"/>
              <a:ea typeface="微软雅黑" charset="0"/>
              <a:cs typeface="微软雅黑" charset="0"/>
              <a:sym typeface="Microsoft Yahei" panose="020B0503020204020204" pitchFamily="34" charset="-122"/>
            </a:endParaRPr>
          </a:p>
        </p:txBody>
      </p:sp>
      <p:sp>
        <p:nvSpPr>
          <p:cNvPr id="13" name="Google Shape;349;p81"/>
          <p:cNvSpPr txBox="1"/>
          <p:nvPr/>
        </p:nvSpPr>
        <p:spPr bwMode="auto">
          <a:xfrm>
            <a:off x="922549" y="5610969"/>
            <a:ext cx="6161869" cy="4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>
            <a:lvl1pPr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9pPr>
          </a:lstStyle>
          <a:p>
            <a:pPr>
              <a:buClr>
                <a:srgbClr val="000000"/>
              </a:buClr>
              <a:buSzPts val="700"/>
              <a:buFont typeface="Calibri" panose="020F0502020204030204" pitchFamily="34" charset="0"/>
              <a:buNone/>
            </a:pPr>
            <a:r>
              <a:rPr lang="zh-CN" altLang="en-US" sz="2000" dirty="0">
                <a:solidFill>
                  <a:srgbClr val="FFFFFF"/>
                </a:solidFill>
                <a:latin typeface="微软雅黑" charset="0"/>
                <a:ea typeface="Microsoft Yahei" charset="0"/>
                <a:cs typeface="微软雅黑" charset="0"/>
                <a:sym typeface="Microsoft Yahei" panose="020B0503020204020204" pitchFamily="34" charset="-122"/>
              </a:rPr>
              <a:t>商务联系： </a:t>
            </a:r>
            <a:r>
              <a:rPr lang="en-US" altLang="zh-CN" sz="2000" dirty="0">
                <a:solidFill>
                  <a:srgbClr val="FFFFFF"/>
                </a:solidFill>
                <a:latin typeface="微软雅黑" charset="0"/>
                <a:ea typeface="Microsoft Yahei" charset="0"/>
                <a:cs typeface="微软雅黑" charset="0"/>
                <a:sym typeface="Microsoft Yahei" panose="020B0503020204020204" pitchFamily="34" charset="-122"/>
              </a:rPr>
              <a:t>bd@mobvoi.com</a:t>
            </a:r>
            <a:endParaRPr lang="zh-CN" altLang="en-US" sz="2000" dirty="0">
              <a:solidFill>
                <a:srgbClr val="FFFFFF"/>
              </a:solidFill>
              <a:latin typeface="微软雅黑" panose="020B0503020204020204" pitchFamily="34" charset="-122"/>
              <a:cs typeface="微软雅黑" charset="0"/>
              <a:sym typeface="Microsoft Yahei" panose="020B0503020204020204" pitchFamily="34" charset="-122"/>
            </a:endParaRPr>
          </a:p>
        </p:txBody>
      </p:sp>
      <p:sp>
        <p:nvSpPr>
          <p:cNvPr id="9" name="Google Shape;349;p81"/>
          <p:cNvSpPr txBox="1"/>
          <p:nvPr/>
        </p:nvSpPr>
        <p:spPr bwMode="auto">
          <a:xfrm>
            <a:off x="948487" y="3082924"/>
            <a:ext cx="8518242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>
            <a:lvl1pPr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defRPr>
            </a:lvl9pPr>
          </a:lstStyle>
          <a:p>
            <a:pPr>
              <a:lnSpc>
                <a:spcPct val="130000"/>
              </a:lnSpc>
              <a:buClr>
                <a:srgbClr val="000000"/>
              </a:buClr>
              <a:buSzPts val="700"/>
              <a:buFont typeface="Calibri" panose="020F0502020204030204" pitchFamily="34" charset="0"/>
              <a:buNone/>
            </a:pPr>
            <a:r>
              <a:rPr lang="zh-CN" altLang="en-US" sz="4000" b="1" dirty="0">
                <a:solidFill>
                  <a:srgbClr val="FFFFFF"/>
                </a:solidFill>
              </a:rPr>
              <a:t>出门问问</a:t>
            </a:r>
            <a:endParaRPr lang="en-US" altLang="zh-CN" sz="4000" b="1" dirty="0">
              <a:solidFill>
                <a:srgbClr val="FFFFFF"/>
              </a:solidFill>
            </a:endParaRPr>
          </a:p>
          <a:p>
            <a:pPr lvl="0" eaLnBrk="1" hangingPunct="1">
              <a:defRPr/>
            </a:pP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cs typeface="Arial" panose="020B0604020202090204" pitchFamily="34" charset="0"/>
              </a:rPr>
              <a:t>奇妙问产品操作手册</a:t>
            </a:r>
            <a:endParaRPr lang="zh-CN" altLang="en-US" sz="4000" b="1" dirty="0">
              <a:solidFill>
                <a:srgbClr val="FFFFFF"/>
              </a:solidFill>
              <a:latin typeface="微软雅黑" panose="020B0503020204020204" pitchFamily="34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像" descr="图像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1222991" y="89213"/>
            <a:ext cx="866456" cy="33394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486410" y="323850"/>
            <a:ext cx="6616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商品购买需知</a:t>
            </a:r>
            <a:r>
              <a:rPr kumimoji="1"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kumimoji="1"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商品服务内容</a:t>
            </a:r>
            <a:r>
              <a:rPr kumimoji="1"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及服务</a:t>
            </a:r>
            <a:r>
              <a:rPr kumimoji="1"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流程</a:t>
            </a:r>
            <a:endParaRPr kumimoji="1" lang="zh-CN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8355" y="1183005"/>
            <a:ext cx="98234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latinLnBrk="0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90204" pitchFamily="34" charset="0"/>
                <a:sym typeface="+mn-ea"/>
              </a:rPr>
              <a:t>奇妙问互动数字人生成系统人力服务商品，专注于为客户呈献该系统专属的人工服务支持。依据客户的个性化需求，量身定制全方位、精细化的服务方案，助力客户达成多元目标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cs typeface="Arial" panose="020B0604020202090204" pitchFamily="34" charset="0"/>
                <a:sym typeface="+mn-ea"/>
              </a:rPr>
              <a:t>。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cs typeface="Arial" panose="020B0604020202090204" pitchFamily="34" charset="0"/>
              <a:sym typeface="+mn-ea"/>
            </a:endParaRPr>
          </a:p>
        </p:txBody>
      </p:sp>
      <p:sp>
        <p:nvSpPr>
          <p:cNvPr id="7" name="圆角矩形 6"/>
          <p:cNvSpPr/>
          <p:nvPr>
            <p:custDataLst>
              <p:tags r:id="rId2"/>
            </p:custDataLst>
          </p:nvPr>
        </p:nvSpPr>
        <p:spPr bwMode="auto">
          <a:xfrm>
            <a:off x="872491" y="2772432"/>
            <a:ext cx="1231900" cy="7112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云市场购买</a:t>
            </a:r>
            <a:r>
              <a: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商品</a:t>
            </a:r>
            <a:endParaRPr kumimoji="0" lang="zh-CN" altLang="en-US" sz="18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圆角矩形 7"/>
          <p:cNvSpPr/>
          <p:nvPr>
            <p:custDataLst>
              <p:tags r:id="rId3"/>
            </p:custDataLst>
          </p:nvPr>
        </p:nvSpPr>
        <p:spPr bwMode="auto">
          <a:xfrm>
            <a:off x="3035025" y="2772432"/>
            <a:ext cx="1231900" cy="7112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需求</a:t>
            </a:r>
            <a:r>
              <a: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沟通</a:t>
            </a:r>
            <a:endParaRPr kumimoji="0" lang="zh-CN" altLang="en-US" sz="18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右箭头 8"/>
          <p:cNvSpPr/>
          <p:nvPr>
            <p:custDataLst>
              <p:tags r:id="rId4"/>
            </p:custDataLst>
          </p:nvPr>
        </p:nvSpPr>
        <p:spPr bwMode="auto">
          <a:xfrm>
            <a:off x="2315708" y="2857510"/>
            <a:ext cx="508000" cy="541043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endParaRPr kumimoji="0" lang="zh-CN" altLang="en-US" sz="180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圆角矩形 16"/>
          <p:cNvSpPr/>
          <p:nvPr>
            <p:custDataLst>
              <p:tags r:id="rId5"/>
            </p:custDataLst>
          </p:nvPr>
        </p:nvSpPr>
        <p:spPr bwMode="auto">
          <a:xfrm>
            <a:off x="5197559" y="2772432"/>
            <a:ext cx="1231900" cy="7112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确认方案</a:t>
            </a:r>
            <a:endParaRPr kumimoji="0" lang="zh-CN" altLang="en-US" sz="18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右箭头 17"/>
          <p:cNvSpPr/>
          <p:nvPr>
            <p:custDataLst>
              <p:tags r:id="rId6"/>
            </p:custDataLst>
          </p:nvPr>
        </p:nvSpPr>
        <p:spPr bwMode="auto">
          <a:xfrm>
            <a:off x="4478242" y="2857510"/>
            <a:ext cx="508000" cy="541043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endParaRPr kumimoji="0" lang="zh-CN" altLang="en-US" sz="180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圆角矩形 19"/>
          <p:cNvSpPr/>
          <p:nvPr>
            <p:custDataLst>
              <p:tags r:id="rId7"/>
            </p:custDataLst>
          </p:nvPr>
        </p:nvSpPr>
        <p:spPr bwMode="auto">
          <a:xfrm>
            <a:off x="7360093" y="2772432"/>
            <a:ext cx="1231900" cy="7112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项目</a:t>
            </a:r>
            <a:r>
              <a: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交付</a:t>
            </a:r>
            <a:endParaRPr kumimoji="0" lang="zh-CN" altLang="en-US" sz="18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右箭头 20"/>
          <p:cNvSpPr/>
          <p:nvPr>
            <p:custDataLst>
              <p:tags r:id="rId8"/>
            </p:custDataLst>
          </p:nvPr>
        </p:nvSpPr>
        <p:spPr bwMode="auto">
          <a:xfrm>
            <a:off x="6640776" y="2857510"/>
            <a:ext cx="508000" cy="541043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endParaRPr kumimoji="0" lang="zh-CN" altLang="en-US" sz="180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2" name="右箭头 21"/>
          <p:cNvSpPr/>
          <p:nvPr>
            <p:custDataLst>
              <p:tags r:id="rId9"/>
            </p:custDataLst>
          </p:nvPr>
        </p:nvSpPr>
        <p:spPr bwMode="auto">
          <a:xfrm>
            <a:off x="8944556" y="2857510"/>
            <a:ext cx="508000" cy="541043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endParaRPr kumimoji="0" lang="zh-CN" altLang="en-US" sz="180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圆角矩形 22"/>
          <p:cNvSpPr/>
          <p:nvPr>
            <p:custDataLst>
              <p:tags r:id="rId10"/>
            </p:custDataLst>
          </p:nvPr>
        </p:nvSpPr>
        <p:spPr bwMode="auto">
          <a:xfrm>
            <a:off x="9804400" y="2785745"/>
            <a:ext cx="1280160" cy="7112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项目</a:t>
            </a:r>
            <a:r>
              <a: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验收</a:t>
            </a:r>
            <a:endParaRPr kumimoji="0" lang="zh-CN" altLang="en-US" sz="18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右箭头 38"/>
          <p:cNvSpPr/>
          <p:nvPr>
            <p:custDataLst>
              <p:tags r:id="rId11"/>
            </p:custDataLst>
          </p:nvPr>
        </p:nvSpPr>
        <p:spPr bwMode="auto">
          <a:xfrm rot="16200000">
            <a:off x="7722040" y="3503918"/>
            <a:ext cx="508000" cy="541043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endParaRPr kumimoji="0" lang="zh-CN" altLang="en-US" sz="180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4692650" y="4157345"/>
            <a:ext cx="4829810" cy="2057400"/>
            <a:chOff x="9834" y="6900"/>
            <a:chExt cx="7840" cy="3240"/>
          </a:xfrm>
        </p:grpSpPr>
        <p:sp>
          <p:nvSpPr>
            <p:cNvPr id="41" name="矩形 40"/>
            <p:cNvSpPr/>
            <p:nvPr>
              <p:custDataLst>
                <p:tags r:id="rId12"/>
              </p:custDataLst>
            </p:nvPr>
          </p:nvSpPr>
          <p:spPr bwMode="auto">
            <a:xfrm>
              <a:off x="9834" y="6900"/>
              <a:ext cx="7840" cy="324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9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itchFamily="2" charset="-122"/>
              </a:endParaRPr>
            </a:p>
          </p:txBody>
        </p:sp>
        <p:sp>
          <p:nvSpPr>
            <p:cNvPr id="42" name="圆角矩形 41"/>
            <p:cNvSpPr/>
            <p:nvPr>
              <p:custDataLst>
                <p:tags r:id="rId13"/>
              </p:custDataLst>
            </p:nvPr>
          </p:nvSpPr>
          <p:spPr bwMode="auto">
            <a:xfrm>
              <a:off x="11165" y="7176"/>
              <a:ext cx="1999" cy="11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90204" pitchFamily="34" charset="0"/>
                <a:buNone/>
              </a:pPr>
              <a:r>
                <a:rPr kumimoji="0" lang="zh-CN" altLang="en-US" sz="180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项目团队组建</a:t>
              </a:r>
              <a:endPara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3" name="圆角矩形 42"/>
            <p:cNvSpPr/>
            <p:nvPr>
              <p:custDataLst>
                <p:tags r:id="rId14"/>
              </p:custDataLst>
            </p:nvPr>
          </p:nvSpPr>
          <p:spPr bwMode="auto">
            <a:xfrm>
              <a:off x="11165" y="8704"/>
              <a:ext cx="2000" cy="11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90204" pitchFamily="34" charset="0"/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内容与技术开发</a:t>
              </a:r>
              <a:endPara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4" name="文本框 43"/>
            <p:cNvSpPr txBox="1"/>
            <p:nvPr>
              <p:custDataLst>
                <p:tags r:id="rId15"/>
              </p:custDataLst>
            </p:nvPr>
          </p:nvSpPr>
          <p:spPr>
            <a:xfrm>
              <a:off x="10125" y="7179"/>
              <a:ext cx="576" cy="2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项目实施</a:t>
              </a:r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过程</a:t>
              </a:r>
              <a:endPara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" name="圆角矩形 1"/>
          <p:cNvSpPr/>
          <p:nvPr>
            <p:custDataLst>
              <p:tags r:id="rId16"/>
            </p:custDataLst>
          </p:nvPr>
        </p:nvSpPr>
        <p:spPr bwMode="auto">
          <a:xfrm>
            <a:off x="7926705" y="4332605"/>
            <a:ext cx="1231900" cy="7112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阶段性审核与优化</a:t>
            </a:r>
            <a:endParaRPr kumimoji="0" lang="zh-CN" altLang="en-US" sz="18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17"/>
            </p:custDataLst>
          </p:nvPr>
        </p:nvSpPr>
        <p:spPr bwMode="auto">
          <a:xfrm>
            <a:off x="7926705" y="5302885"/>
            <a:ext cx="1231900" cy="7112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综合联调</a:t>
            </a:r>
            <a:endParaRPr kumimoji="0" lang="zh-CN" altLang="en-US" sz="18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右箭头 5"/>
          <p:cNvSpPr/>
          <p:nvPr>
            <p:custDataLst>
              <p:tags r:id="rId18"/>
            </p:custDataLst>
          </p:nvPr>
        </p:nvSpPr>
        <p:spPr bwMode="auto">
          <a:xfrm rot="5400000">
            <a:off x="10235370" y="3632823"/>
            <a:ext cx="508000" cy="541043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endParaRPr kumimoji="0" lang="zh-CN" altLang="en-US" sz="180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圆角矩形 9"/>
          <p:cNvSpPr/>
          <p:nvPr>
            <p:custDataLst>
              <p:tags r:id="rId19"/>
            </p:custDataLst>
          </p:nvPr>
        </p:nvSpPr>
        <p:spPr bwMode="auto">
          <a:xfrm>
            <a:off x="9853295" y="4309745"/>
            <a:ext cx="1231900" cy="7112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售后</a:t>
            </a:r>
            <a:r>
              <a: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维保</a:t>
            </a:r>
            <a:endParaRPr kumimoji="0" lang="zh-CN" altLang="en-US" sz="18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像" descr="图像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1222991" y="89213"/>
            <a:ext cx="866456" cy="33394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486136" y="324091"/>
            <a:ext cx="591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操作手册</a:t>
            </a:r>
            <a:r>
              <a:rPr kumimoji="1"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—</a:t>
            </a:r>
            <a:r>
              <a:rPr kumimoji="1"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整体配置流程</a:t>
            </a:r>
            <a:endParaRPr kumimoji="1" lang="zh-CN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872491" y="1960902"/>
            <a:ext cx="1231900" cy="7112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云市场购买</a:t>
            </a:r>
            <a:r>
              <a: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商品</a:t>
            </a:r>
            <a:endParaRPr kumimoji="0" lang="zh-CN" altLang="en-US" sz="18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3035025" y="1960902"/>
            <a:ext cx="1231900" cy="7112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注册</a:t>
            </a:r>
            <a:r>
              <a: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账号</a:t>
            </a:r>
            <a:endParaRPr kumimoji="0" lang="zh-CN" altLang="en-US" sz="18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右箭头 11"/>
          <p:cNvSpPr/>
          <p:nvPr/>
        </p:nvSpPr>
        <p:spPr bwMode="auto">
          <a:xfrm>
            <a:off x="2315708" y="2045980"/>
            <a:ext cx="508000" cy="541043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endParaRPr kumimoji="0" lang="zh-CN" altLang="en-US" sz="180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 bwMode="auto">
          <a:xfrm>
            <a:off x="5197559" y="1960902"/>
            <a:ext cx="1231900" cy="7112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创建</a:t>
            </a:r>
            <a:r>
              <a: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角色</a:t>
            </a:r>
            <a:endParaRPr kumimoji="0" lang="zh-CN" altLang="en-US" sz="18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右箭头 14"/>
          <p:cNvSpPr/>
          <p:nvPr/>
        </p:nvSpPr>
        <p:spPr bwMode="auto">
          <a:xfrm>
            <a:off x="4478242" y="2045980"/>
            <a:ext cx="508000" cy="541043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endParaRPr kumimoji="0" lang="zh-CN" altLang="en-US" sz="180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7360093" y="1960902"/>
            <a:ext cx="1231900" cy="7112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查看创建角色</a:t>
            </a:r>
            <a:r>
              <a: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信息</a:t>
            </a:r>
            <a:endParaRPr kumimoji="0" lang="zh-CN" altLang="en-US" sz="18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右箭头 18"/>
          <p:cNvSpPr/>
          <p:nvPr/>
        </p:nvSpPr>
        <p:spPr bwMode="auto">
          <a:xfrm>
            <a:off x="6640776" y="2045980"/>
            <a:ext cx="508000" cy="541043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endParaRPr kumimoji="0" lang="zh-CN" altLang="en-US" sz="180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右箭头 30"/>
          <p:cNvSpPr/>
          <p:nvPr/>
        </p:nvSpPr>
        <p:spPr bwMode="auto">
          <a:xfrm rot="16200000">
            <a:off x="5525575" y="3081008"/>
            <a:ext cx="508000" cy="541043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endParaRPr kumimoji="0" lang="zh-CN" altLang="en-US" sz="180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048125" y="3757930"/>
            <a:ext cx="4978400" cy="2057400"/>
            <a:chOff x="9834" y="6900"/>
            <a:chExt cx="7840" cy="3240"/>
          </a:xfrm>
        </p:grpSpPr>
        <p:sp>
          <p:nvSpPr>
            <p:cNvPr id="33" name="矩形 32"/>
            <p:cNvSpPr/>
            <p:nvPr/>
          </p:nvSpPr>
          <p:spPr bwMode="auto">
            <a:xfrm>
              <a:off x="9834" y="6900"/>
              <a:ext cx="7840" cy="324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9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itchFamily="2" charset="-122"/>
              </a:endParaRPr>
            </a:p>
          </p:txBody>
        </p:sp>
        <p:sp>
          <p:nvSpPr>
            <p:cNvPr id="34" name="圆角矩形 33"/>
            <p:cNvSpPr/>
            <p:nvPr/>
          </p:nvSpPr>
          <p:spPr bwMode="auto">
            <a:xfrm>
              <a:off x="11165" y="7176"/>
              <a:ext cx="1940" cy="11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90204" pitchFamily="34" charset="0"/>
                <a:buNone/>
              </a:pPr>
              <a:r>
                <a:rPr kumimoji="0" lang="zh-CN" altLang="en-US" sz="180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基础设定</a:t>
              </a:r>
              <a:endPara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5" name="圆角矩形 34"/>
            <p:cNvSpPr/>
            <p:nvPr/>
          </p:nvSpPr>
          <p:spPr bwMode="auto">
            <a:xfrm>
              <a:off x="11165" y="8704"/>
              <a:ext cx="1940" cy="11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90204" pitchFamily="34" charset="0"/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进阶</a:t>
              </a:r>
              <a:r>
                <a:rPr kumimoji="0" lang="zh-CN" altLang="en-US" sz="180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设定</a:t>
              </a:r>
              <a:endPara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0125" y="7575"/>
              <a:ext cx="576" cy="1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角色创建</a:t>
              </a:r>
              <a:endPara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3105" y="7378"/>
              <a:ext cx="3099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90204" pitchFamily="34" charset="0"/>
                <a:buChar char="•"/>
              </a:pPr>
              <a:r>
                <a:rPr kumimoji="1" lang="zh-CN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角色名称</a:t>
              </a:r>
              <a:endPara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171450" indent="-171450">
                <a:buFont typeface="Arial" panose="020B0604020202090204" pitchFamily="34" charset="0"/>
                <a:buChar char="•"/>
              </a:pPr>
              <a:r>
                <a:rPr kumimoji="1" lang="zh-CN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角色欢迎语</a:t>
              </a:r>
              <a:endParaRPr kumimoji="1"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3105" y="8789"/>
              <a:ext cx="4329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90204" pitchFamily="34" charset="0"/>
                <a:buChar char="•"/>
              </a:pPr>
              <a:r>
                <a:rPr kumimoji="1" lang="zh-CN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模型选择：初阶模型，高阶模型</a:t>
              </a:r>
              <a:endPara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171450" indent="-171450">
                <a:buFont typeface="Arial" panose="020B0604020202090204" pitchFamily="34" charset="0"/>
                <a:buChar char="•"/>
              </a:pPr>
              <a:r>
                <a:rPr kumimoji="1"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Prompt</a:t>
              </a:r>
              <a:r>
                <a:rPr kumimoji="1" lang="zh-CN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提示词配置</a:t>
              </a:r>
              <a:endPara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171450" indent="-171450">
                <a:buFont typeface="Arial" panose="020B0604020202090204" pitchFamily="34" charset="0"/>
                <a:buChar char="•"/>
              </a:pPr>
              <a:r>
                <a:rPr kumimoji="1" lang="zh-CN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外部知识库上传</a:t>
              </a:r>
              <a:endPara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" name="右箭头 3"/>
          <p:cNvSpPr/>
          <p:nvPr>
            <p:custDataLst>
              <p:tags r:id="rId2"/>
            </p:custDataLst>
          </p:nvPr>
        </p:nvSpPr>
        <p:spPr bwMode="auto">
          <a:xfrm>
            <a:off x="8802951" y="2045980"/>
            <a:ext cx="508000" cy="541043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endParaRPr kumimoji="0" lang="zh-CN" altLang="en-US" sz="180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圆角矩形 5"/>
          <p:cNvSpPr/>
          <p:nvPr>
            <p:custDataLst>
              <p:tags r:id="rId3"/>
            </p:custDataLst>
          </p:nvPr>
        </p:nvSpPr>
        <p:spPr bwMode="auto">
          <a:xfrm>
            <a:off x="9523095" y="1960880"/>
            <a:ext cx="1525270" cy="7112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kumimoji="0" lang="en-US" altLang="zh-CN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metastudio</a:t>
            </a:r>
            <a:r>
              <a: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平台</a:t>
            </a:r>
            <a:r>
              <a:rPr kumimoji="0" lang="zh-CN" altLang="en-US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使用</a:t>
            </a:r>
            <a:endParaRPr kumimoji="0" lang="zh-CN" altLang="en-US" sz="18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像" descr="图像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1222991" y="89213"/>
            <a:ext cx="866456" cy="33394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6385" y="779145"/>
            <a:ext cx="6946900" cy="52997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106920" y="2428240"/>
            <a:ext cx="449326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28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账号注册</a:t>
            </a:r>
            <a:endParaRPr kumimoji="1" lang="zh-CN" altLang="en-US" sz="28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endParaRPr kumimoji="1" lang="zh-CN" altLang="en-US" sz="14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endParaRPr kumimoji="1" lang="zh-CN" altLang="en-US" sz="14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endParaRPr kumimoji="1" lang="zh-CN" altLang="en-US" sz="14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r>
              <a:rPr kumimoji="1" lang="zh-CN" altLang="en-US" sz="14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网址：https://hw.aiask365.com/#/oem</a:t>
            </a:r>
            <a:endParaRPr kumimoji="1" lang="zh-CN" altLang="en-US" sz="14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endParaRPr kumimoji="1" lang="zh-CN" altLang="en-US" sz="14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r>
              <a:rPr kumimoji="1" lang="zh-CN" altLang="en-US" sz="14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登入网址使用手机号注册账号，支持密码及</a:t>
            </a:r>
            <a:r>
              <a:rPr kumimoji="1" lang="zh-CN" altLang="en-US" sz="14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验证码。</a:t>
            </a:r>
            <a:endParaRPr kumimoji="1" lang="zh-CN" altLang="en-US" sz="14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486136" y="324091"/>
            <a:ext cx="59146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</a:pPr>
            <a:r>
              <a:rPr kumimoji="1" lang="zh-CN" altLang="en-US" sz="2800" b="1" dirty="0">
                <a:latin typeface="Microsoft Yahei" charset="0"/>
                <a:ea typeface="Microsoft Yahei" charset="0"/>
                <a:cs typeface="Microsoft Yahei" charset="0"/>
              </a:rPr>
              <a:t>操作手册—账号注册</a:t>
            </a:r>
            <a:endParaRPr kumimoji="1" lang="zh-CN" altLang="en-US" sz="2800" b="1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像" descr="图像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1222991" y="89213"/>
            <a:ext cx="866456" cy="33394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486136" y="324091"/>
            <a:ext cx="59146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</a:pPr>
            <a:r>
              <a:rPr kumimoji="1" lang="zh-CN" altLang="en-US" sz="2800" b="1" dirty="0">
                <a:latin typeface="Microsoft Yahei" charset="0"/>
                <a:ea typeface="Microsoft Yahei" charset="0"/>
                <a:cs typeface="Microsoft Yahei" charset="0"/>
              </a:rPr>
              <a:t>操作手册—工作台—创建角色</a:t>
            </a:r>
            <a:endParaRPr kumimoji="1" lang="zh-CN" altLang="en-US" sz="2800" b="1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36700" y="1027430"/>
            <a:ext cx="8833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kumimoji="1" lang="zh-CN" altLang="en-US" sz="18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点击</a:t>
            </a:r>
            <a:r>
              <a:rPr kumimoji="1" lang="en-US" altLang="zh-CN" sz="18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【</a:t>
            </a:r>
            <a:r>
              <a:rPr kumimoji="1" lang="zh-CN" altLang="en-US" sz="18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创建角色</a:t>
            </a:r>
            <a:r>
              <a:rPr kumimoji="1" lang="en-US" altLang="zh-CN" sz="18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】</a:t>
            </a:r>
            <a:r>
              <a:rPr kumimoji="1" lang="zh-CN" altLang="en-US" sz="18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菜单，右侧操作区域展示创建角色入口；角色中心展示系统预制的角色，可以直接克隆使用。</a:t>
            </a:r>
            <a:endParaRPr kumimoji="1" lang="zh-CN" altLang="en-US" sz="18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36700" y="1852930"/>
            <a:ext cx="9118600" cy="43389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upload_post_object_v2_8961951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0903" y="1830960"/>
            <a:ext cx="9580764" cy="4602101"/>
          </a:xfrm>
          <a:prstGeom prst="rect">
            <a:avLst/>
          </a:prstGeom>
        </p:spPr>
      </p:pic>
      <p:pic>
        <p:nvPicPr>
          <p:cNvPr id="13" name="图像" descr="图像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222991" y="89213"/>
            <a:ext cx="866456" cy="33394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486137" y="324091"/>
            <a:ext cx="900510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latin typeface="Microsoft Yahei" charset="0"/>
                <a:ea typeface="Microsoft Yahei" charset="0"/>
                <a:cs typeface="Microsoft Yahei" charset="0"/>
              </a:rPr>
              <a:t>操作手册</a:t>
            </a:r>
            <a:r>
              <a:rPr kumimoji="1" lang="en-US" altLang="zh-CN" sz="2800" b="1" dirty="0">
                <a:latin typeface="Microsoft Yahei" charset="0"/>
                <a:ea typeface="Microsoft Yahei" charset="0"/>
                <a:cs typeface="Microsoft Yahei" charset="0"/>
              </a:rPr>
              <a:t>—</a:t>
            </a:r>
            <a:r>
              <a:rPr kumimoji="1" lang="zh-CN" altLang="en-US" sz="2800" b="1" dirty="0">
                <a:latin typeface="Microsoft Yahei" charset="0"/>
                <a:ea typeface="Microsoft Yahei" charset="0"/>
                <a:cs typeface="Microsoft Yahei" charset="0"/>
              </a:rPr>
              <a:t>工作台</a:t>
            </a:r>
            <a:r>
              <a:rPr kumimoji="1" lang="en-US" altLang="zh-CN" sz="2800" b="1" dirty="0">
                <a:latin typeface="Microsoft Yahei" charset="0"/>
                <a:ea typeface="Microsoft Yahei" charset="0"/>
                <a:cs typeface="Microsoft Yahei" charset="0"/>
              </a:rPr>
              <a:t>—</a:t>
            </a:r>
            <a:r>
              <a:rPr kumimoji="1" lang="zh-CN" altLang="en-US" sz="2800" b="1" dirty="0">
                <a:latin typeface="Microsoft Yahei" charset="0"/>
                <a:ea typeface="Microsoft Yahei" charset="0"/>
                <a:cs typeface="Microsoft Yahei" charset="0"/>
              </a:rPr>
              <a:t>创建角色</a:t>
            </a:r>
            <a:endParaRPr kumimoji="1" lang="zh-CN" altLang="en-US" sz="2800" b="1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6137" y="926809"/>
            <a:ext cx="9382096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在项目编辑页面点击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【</a:t>
            </a: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角色管理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】—【</a:t>
            </a: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创建角色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】</a:t>
            </a: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或者在工作台主菜单点击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【</a:t>
            </a: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创建角色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】</a:t>
            </a: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，可进入角色编辑界面</a:t>
            </a:r>
            <a:endParaRPr kumimoji="1" lang="en-US" altLang="zh-CN" sz="1400" dirty="0">
              <a:latin typeface="Microsoft Yahei" charset="0"/>
              <a:ea typeface="Microsoft Yahei" charset="0"/>
              <a:cs typeface="Microsoft Yahei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角色编辑页面左侧操作区，分为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【</a:t>
            </a: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基础设定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】</a:t>
            </a: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与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【</a:t>
            </a: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进阶设定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】</a:t>
            </a:r>
            <a:endParaRPr kumimoji="1" lang="zh-CN" altLang="en-US" sz="14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7" name="线形标注 1 6"/>
          <p:cNvSpPr/>
          <p:nvPr/>
        </p:nvSpPr>
        <p:spPr bwMode="auto">
          <a:xfrm>
            <a:off x="246927" y="2691718"/>
            <a:ext cx="1562580" cy="2194200"/>
          </a:xfrm>
          <a:prstGeom prst="borderCallout1">
            <a:avLst>
              <a:gd name="adj1" fmla="val 1477"/>
              <a:gd name="adj2" fmla="val 101389"/>
              <a:gd name="adj3" fmla="val -13546"/>
              <a:gd name="adj4" fmla="val 141205"/>
            </a:avLst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kumimoji="0" lang="en-US" altLang="zh-CN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【</a:t>
            </a:r>
            <a:r>
              <a:rPr kumimoji="0" lang="zh-CN" altLang="en-US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基础设定</a:t>
            </a:r>
            <a:r>
              <a:rPr kumimoji="0" lang="en-US" altLang="zh-CN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】</a:t>
            </a:r>
            <a:r>
              <a:rPr kumimoji="0" lang="zh-CN" altLang="en-US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中，支持配置</a:t>
            </a:r>
            <a:endParaRPr kumimoji="0" lang="en-US" altLang="zh-CN" sz="105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Yahei" charset="0"/>
              <a:ea typeface="Microsoft Yahei" charset="0"/>
              <a:cs typeface="Microsoft Yahei" charset="0"/>
            </a:endParaRPr>
          </a:p>
          <a:p>
            <a:pPr marL="171450" marR="0" indent="-1714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kumimoji="0" lang="zh-CN" altLang="en-US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角色名称</a:t>
            </a:r>
            <a:endParaRPr kumimoji="0" lang="en-US" altLang="zh-CN" sz="105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Yahei" charset="0"/>
              <a:ea typeface="Microsoft Yahei" charset="0"/>
              <a:cs typeface="Microsoft Yahei" charset="0"/>
            </a:endParaRPr>
          </a:p>
          <a:p>
            <a:pPr marL="171450" marR="0" indent="-1714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kumimoji="0" lang="zh-CN" altLang="en-US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角色描述</a:t>
            </a:r>
            <a:endParaRPr kumimoji="0" lang="en-US" altLang="zh-CN" sz="105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Yahei" charset="0"/>
              <a:ea typeface="Microsoft Yahei" charset="0"/>
              <a:cs typeface="Microsoft Yahei" charset="0"/>
            </a:endParaRPr>
          </a:p>
          <a:p>
            <a:pPr marL="171450" marR="0" indent="-1714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lang="zh-CN" altLang="en-US" sz="1050" dirty="0">
                <a:latin typeface="Microsoft Yahei" charset="0"/>
                <a:ea typeface="Microsoft Yahei" charset="0"/>
                <a:cs typeface="Microsoft Yahei" charset="0"/>
              </a:rPr>
              <a:t>欢迎语：互动数字人的开场欢迎语；</a:t>
            </a:r>
            <a:endParaRPr lang="en-US" altLang="zh-CN" sz="1050" dirty="0">
              <a:latin typeface="Microsoft Yahei" charset="0"/>
              <a:ea typeface="Microsoft Yahei" charset="0"/>
              <a:cs typeface="Microsoft Yahei" charset="0"/>
            </a:endParaRPr>
          </a:p>
          <a:p>
            <a:pPr marL="171450" marR="0" indent="-1714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kumimoji="0" lang="zh-CN" altLang="en-US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回答前缀：互动数字人回答问题之前的话术</a:t>
            </a:r>
            <a:endParaRPr kumimoji="0" lang="zh-CN" altLang="en-US" sz="105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pload_post_object_v2_2051749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3873" y="1840671"/>
            <a:ext cx="9402622" cy="4516531"/>
          </a:xfrm>
          <a:prstGeom prst="rect">
            <a:avLst/>
          </a:prstGeom>
        </p:spPr>
      </p:pic>
      <p:pic>
        <p:nvPicPr>
          <p:cNvPr id="13" name="图像" descr="图像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222991" y="89213"/>
            <a:ext cx="866456" cy="33394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486137" y="324091"/>
            <a:ext cx="900510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latin typeface="Microsoft Yahei" charset="0"/>
                <a:ea typeface="Microsoft Yahei" charset="0"/>
                <a:cs typeface="Microsoft Yahei" charset="0"/>
              </a:rPr>
              <a:t>操作手册</a:t>
            </a:r>
            <a:r>
              <a:rPr kumimoji="1" lang="en-US" altLang="zh-CN" sz="2800" b="1" dirty="0">
                <a:latin typeface="Microsoft Yahei" charset="0"/>
                <a:ea typeface="Microsoft Yahei" charset="0"/>
                <a:cs typeface="Microsoft Yahei" charset="0"/>
              </a:rPr>
              <a:t>—</a:t>
            </a:r>
            <a:r>
              <a:rPr kumimoji="1" lang="zh-CN" altLang="en-US" sz="2800" b="1" dirty="0">
                <a:latin typeface="Microsoft Yahei" charset="0"/>
                <a:ea typeface="Microsoft Yahei" charset="0"/>
                <a:cs typeface="Microsoft Yahei" charset="0"/>
              </a:rPr>
              <a:t>工作台</a:t>
            </a:r>
            <a:r>
              <a:rPr kumimoji="1" lang="en-US" altLang="zh-CN" sz="2800" b="1" dirty="0">
                <a:latin typeface="Microsoft Yahei" charset="0"/>
                <a:ea typeface="Microsoft Yahei" charset="0"/>
                <a:cs typeface="Microsoft Yahei" charset="0"/>
              </a:rPr>
              <a:t>—</a:t>
            </a:r>
            <a:r>
              <a:rPr kumimoji="1" lang="zh-CN" altLang="en-US" sz="2800" b="1" dirty="0">
                <a:latin typeface="Microsoft Yahei" charset="0"/>
                <a:ea typeface="Microsoft Yahei" charset="0"/>
                <a:cs typeface="Microsoft Yahei" charset="0"/>
              </a:rPr>
              <a:t>创建角色</a:t>
            </a:r>
            <a:endParaRPr kumimoji="1" lang="zh-CN" altLang="en-US" sz="2800" b="1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5" name="矩形标注 4"/>
          <p:cNvSpPr/>
          <p:nvPr/>
        </p:nvSpPr>
        <p:spPr bwMode="auto">
          <a:xfrm>
            <a:off x="10058913" y="1181364"/>
            <a:ext cx="1747264" cy="428263"/>
          </a:xfrm>
          <a:prstGeom prst="wedgeRectCallout">
            <a:avLst>
              <a:gd name="adj1" fmla="val 14112"/>
              <a:gd name="adj2" fmla="val 120834"/>
            </a:avLst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kumimoji="0" lang="zh-CN" altLang="en-US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保存角色设置，完成角色创建</a:t>
            </a:r>
            <a:endParaRPr kumimoji="0" lang="zh-CN" altLang="en-US" sz="105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8" name="线形标注 1 7"/>
          <p:cNvSpPr/>
          <p:nvPr/>
        </p:nvSpPr>
        <p:spPr bwMode="auto">
          <a:xfrm>
            <a:off x="133109" y="1840676"/>
            <a:ext cx="1857736" cy="3425805"/>
          </a:xfrm>
          <a:prstGeom prst="borderCallout1">
            <a:avLst>
              <a:gd name="adj1" fmla="val 9129"/>
              <a:gd name="adj2" fmla="val 103881"/>
              <a:gd name="adj3" fmla="val 16039"/>
              <a:gd name="adj4" fmla="val 197750"/>
            </a:avLst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kumimoji="0" lang="en-US" altLang="zh-CN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【</a:t>
            </a:r>
            <a:r>
              <a:rPr kumimoji="0" lang="zh-CN" altLang="en-US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进阶设定</a:t>
            </a:r>
            <a:r>
              <a:rPr kumimoji="0" lang="en-US" altLang="zh-CN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】</a:t>
            </a:r>
            <a:r>
              <a:rPr kumimoji="0" lang="zh-CN" altLang="en-US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中，支持配置</a:t>
            </a:r>
            <a:endParaRPr kumimoji="0" lang="en-US" altLang="zh-CN" sz="105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Yahei" charset="0"/>
              <a:ea typeface="Microsoft Yahei" charset="0"/>
              <a:cs typeface="Microsoft Yahei" charset="0"/>
            </a:endParaRPr>
          </a:p>
          <a:p>
            <a:pPr marL="171450" marR="0" indent="-1714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kumimoji="0" lang="zh-CN" altLang="en-US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三种模型配置：问答模型，大模型，问答模型</a:t>
            </a:r>
            <a:r>
              <a:rPr kumimoji="0" lang="en-US" altLang="zh-CN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&amp;</a:t>
            </a:r>
            <a:r>
              <a:rPr kumimoji="0" lang="zh-CN" altLang="en-US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大模型；</a:t>
            </a:r>
            <a:endParaRPr kumimoji="0" lang="en-US" altLang="zh-CN" sz="105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Yahei" charset="0"/>
              <a:ea typeface="Microsoft Yahei" charset="0"/>
              <a:cs typeface="Microsoft Yahei" charset="0"/>
            </a:endParaRPr>
          </a:p>
          <a:p>
            <a:pPr marL="171450" marR="0" indent="-1714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kumimoji="0" lang="zh-CN" altLang="en-US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提示词</a:t>
            </a:r>
            <a:r>
              <a:rPr lang="zh-CN" altLang="en-US" sz="1050" dirty="0">
                <a:latin typeface="Microsoft Yahei" charset="0"/>
                <a:ea typeface="Microsoft Yahei" charset="0"/>
                <a:cs typeface="Microsoft Yahei" charset="0"/>
              </a:rPr>
              <a:t>：选择大模型配置时，需配置提示词，赋予角色人设以及对话要求</a:t>
            </a:r>
            <a:endParaRPr kumimoji="0" lang="en-US" altLang="zh-CN" sz="105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Yahei" charset="0"/>
              <a:ea typeface="Microsoft Yahei" charset="0"/>
              <a:cs typeface="Microsoft Yahei" charset="0"/>
            </a:endParaRPr>
          </a:p>
          <a:p>
            <a:pPr marL="171450" marR="0" indent="-1714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lang="zh-CN" altLang="en-US" sz="1050" dirty="0">
                <a:latin typeface="Microsoft Yahei" charset="0"/>
                <a:ea typeface="Microsoft Yahei" charset="0"/>
                <a:cs typeface="Microsoft Yahei" charset="0"/>
              </a:rPr>
              <a:t>插件工具：天气查询，百科查询，新闻查询以及自动选择；</a:t>
            </a:r>
            <a:endParaRPr lang="en-US" altLang="zh-CN" sz="1050" dirty="0">
              <a:latin typeface="Microsoft Yahei" charset="0"/>
              <a:ea typeface="Microsoft Yahei" charset="0"/>
              <a:cs typeface="Microsoft Yahei" charset="0"/>
            </a:endParaRPr>
          </a:p>
          <a:p>
            <a:pPr marL="171450" marR="0" indent="-1714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Char char="•"/>
            </a:pPr>
            <a:r>
              <a:rPr kumimoji="0" lang="zh-CN" altLang="en-US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知识库：</a:t>
            </a:r>
            <a:r>
              <a:rPr lang="zh-CN" altLang="en-US" sz="1050" dirty="0">
                <a:latin typeface="Microsoft Yahei" charset="0"/>
                <a:ea typeface="Microsoft Yahei" charset="0"/>
                <a:cs typeface="Microsoft Yahei" charset="0"/>
              </a:rPr>
              <a:t>可以上传外部知识库以及问答库给大模型学习；问答模型需按照模板进行操作</a:t>
            </a:r>
            <a:endParaRPr kumimoji="0" lang="zh-CN" altLang="en-US" sz="105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0" name="线形标注 1 9"/>
          <p:cNvSpPr/>
          <p:nvPr/>
        </p:nvSpPr>
        <p:spPr bwMode="auto">
          <a:xfrm>
            <a:off x="133109" y="5512153"/>
            <a:ext cx="1857736" cy="637198"/>
          </a:xfrm>
          <a:prstGeom prst="borderCallout1">
            <a:avLst>
              <a:gd name="adj1" fmla="val 47276"/>
              <a:gd name="adj2" fmla="val 101389"/>
              <a:gd name="adj3" fmla="val 66980"/>
              <a:gd name="adj4" fmla="val 124229"/>
            </a:avLst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kumimoji="0" lang="zh-CN" altLang="en-US" sz="105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Yahei" charset="0"/>
                <a:ea typeface="Microsoft Yahei" charset="0"/>
                <a:cs typeface="Microsoft Yahei" charset="0"/>
              </a:rPr>
              <a:t>完成设定，可以在右侧演示模型对话效果</a:t>
            </a:r>
            <a:endParaRPr kumimoji="0" lang="zh-CN" altLang="en-US" sz="105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6137" y="907575"/>
            <a:ext cx="9382096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在项目编辑页面点击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【</a:t>
            </a: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角色管理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】—【</a:t>
            </a: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创建角色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】</a:t>
            </a: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或者在工作台主菜单点击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【</a:t>
            </a: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创建角色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】</a:t>
            </a: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，可进入角色编辑界面</a:t>
            </a:r>
            <a:endParaRPr kumimoji="1" lang="en-US" altLang="zh-CN" sz="1400" dirty="0">
              <a:latin typeface="Microsoft Yahei" charset="0"/>
              <a:ea typeface="Microsoft Yahei" charset="0"/>
              <a:cs typeface="Microsoft Yahei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角色编辑页面左侧操作区，分为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【</a:t>
            </a: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基础设定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】</a:t>
            </a: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与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【</a:t>
            </a:r>
            <a:r>
              <a:rPr kumimoji="1" lang="zh-CN" altLang="en-US" sz="1400" dirty="0">
                <a:latin typeface="Microsoft Yahei" charset="0"/>
                <a:ea typeface="Microsoft Yahei" charset="0"/>
                <a:cs typeface="Microsoft Yahei" charset="0"/>
              </a:rPr>
              <a:t>进阶设定</a:t>
            </a:r>
            <a:r>
              <a:rPr kumimoji="1" lang="en-US" altLang="zh-CN" sz="1400" dirty="0">
                <a:latin typeface="Microsoft Yahei" charset="0"/>
                <a:ea typeface="Microsoft Yahei" charset="0"/>
                <a:cs typeface="Microsoft Yahei" charset="0"/>
              </a:rPr>
              <a:t>】</a:t>
            </a:r>
            <a:endParaRPr kumimoji="1" lang="zh-CN" altLang="en-US" sz="14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像" descr="图像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1222991" y="89213"/>
            <a:ext cx="866456" cy="33394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486137" y="324091"/>
            <a:ext cx="900510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latin typeface="Microsoft Yahei" charset="0"/>
                <a:ea typeface="Microsoft Yahei" charset="0"/>
                <a:cs typeface="Microsoft Yahei" charset="0"/>
              </a:rPr>
              <a:t>操作手册</a:t>
            </a:r>
            <a:r>
              <a:rPr kumimoji="1" lang="en-US" altLang="zh-CN" sz="2800" b="1" dirty="0">
                <a:latin typeface="Microsoft Yahei" charset="0"/>
                <a:ea typeface="Microsoft Yahei" charset="0"/>
                <a:cs typeface="Microsoft Yahei" charset="0"/>
              </a:rPr>
              <a:t>—</a:t>
            </a:r>
            <a:r>
              <a:rPr kumimoji="1" lang="zh-CN" altLang="en-US" sz="2800" b="1" dirty="0">
                <a:latin typeface="Microsoft Yahei" charset="0"/>
                <a:ea typeface="Microsoft Yahei" charset="0"/>
                <a:cs typeface="Microsoft Yahei" charset="0"/>
              </a:rPr>
              <a:t>工作台</a:t>
            </a:r>
            <a:r>
              <a:rPr kumimoji="1" lang="en-US" altLang="zh-CN" sz="2800" b="1" dirty="0">
                <a:latin typeface="Microsoft Yahei" charset="0"/>
                <a:ea typeface="Microsoft Yahei" charset="0"/>
                <a:cs typeface="Microsoft Yahei" charset="0"/>
              </a:rPr>
              <a:t>—</a:t>
            </a:r>
            <a:r>
              <a:rPr kumimoji="1" lang="zh-CN" altLang="en-US" sz="2800" b="1" dirty="0">
                <a:latin typeface="Microsoft Yahei" charset="0"/>
                <a:ea typeface="Microsoft Yahei" charset="0"/>
                <a:cs typeface="Microsoft Yahei" charset="0"/>
              </a:rPr>
              <a:t>我的</a:t>
            </a:r>
            <a:r>
              <a:rPr kumimoji="1" lang="zh-CN" altLang="en-US" sz="2800" b="1" dirty="0">
                <a:latin typeface="Microsoft Yahei" charset="0"/>
                <a:ea typeface="Microsoft Yahei" charset="0"/>
                <a:cs typeface="Microsoft Yahei" charset="0"/>
              </a:rPr>
              <a:t>角色</a:t>
            </a:r>
            <a:endParaRPr kumimoji="1" lang="zh-CN" altLang="en-US" sz="2800" b="1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6410" y="1027430"/>
            <a:ext cx="9879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kumimoji="1" lang="zh-CN" altLang="en-US" sz="1800" dirty="0">
                <a:latin typeface="Microsoft Yahei" charset="0"/>
                <a:ea typeface="Microsoft Yahei" charset="0"/>
                <a:cs typeface="Microsoft Yahei" charset="0"/>
              </a:rPr>
              <a:t>点击左侧</a:t>
            </a:r>
            <a:r>
              <a:rPr kumimoji="1" lang="en-US" altLang="zh-CN" sz="1800" dirty="0">
                <a:latin typeface="Microsoft Yahei" charset="0"/>
                <a:ea typeface="Microsoft Yahei" charset="0"/>
                <a:cs typeface="Microsoft Yahei" charset="0"/>
              </a:rPr>
              <a:t>【</a:t>
            </a:r>
            <a:r>
              <a:rPr kumimoji="1" lang="zh-CN" altLang="en-US" sz="1800" dirty="0">
                <a:latin typeface="Microsoft Yahei" charset="0"/>
                <a:ea typeface="Microsoft Yahei" charset="0"/>
                <a:cs typeface="Microsoft Yahei" charset="0"/>
              </a:rPr>
              <a:t>我的角色 </a:t>
            </a:r>
            <a:r>
              <a:rPr kumimoji="1" lang="en-US" altLang="zh-CN" sz="1800" dirty="0">
                <a:latin typeface="Microsoft Yahei" charset="0"/>
                <a:ea typeface="Microsoft Yahei" charset="0"/>
                <a:cs typeface="Microsoft Yahei" charset="0"/>
              </a:rPr>
              <a:t>】</a:t>
            </a:r>
            <a:r>
              <a:rPr kumimoji="1" lang="zh-CN" altLang="en-US" sz="1800" dirty="0">
                <a:latin typeface="Microsoft Yahei" charset="0"/>
                <a:ea typeface="Microsoft Yahei" charset="0"/>
                <a:cs typeface="Microsoft Yahei" charset="0"/>
              </a:rPr>
              <a:t>，查看华为</a:t>
            </a:r>
            <a:r>
              <a:rPr kumimoji="1" lang="en-US" altLang="zh-CN" sz="1800" dirty="0">
                <a:latin typeface="Microsoft Yahei" charset="0"/>
                <a:ea typeface="Microsoft Yahei" charset="0"/>
                <a:cs typeface="Microsoft Yahei" charset="0"/>
              </a:rPr>
              <a:t>metastudio</a:t>
            </a:r>
            <a:r>
              <a:rPr kumimoji="1" lang="zh-CN" altLang="en-US" sz="1800" dirty="0">
                <a:latin typeface="Microsoft Yahei" charset="0"/>
                <a:ea typeface="Microsoft Yahei" charset="0"/>
                <a:cs typeface="Microsoft Yahei" charset="0"/>
              </a:rPr>
              <a:t>平台</a:t>
            </a:r>
            <a:r>
              <a:rPr kumimoji="1" lang="en-US" altLang="zh-CN" sz="1800" dirty="0">
                <a:latin typeface="Microsoft Yahei" charset="0"/>
                <a:ea typeface="Microsoft Yahei" charset="0"/>
                <a:cs typeface="Microsoft Yahei" charset="0"/>
              </a:rPr>
              <a:t>API</a:t>
            </a:r>
            <a:r>
              <a:rPr kumimoji="1" lang="zh-CN" altLang="en-US" sz="1800" dirty="0">
                <a:latin typeface="Microsoft Yahei" charset="0"/>
                <a:ea typeface="Microsoft Yahei" charset="0"/>
                <a:cs typeface="Microsoft Yahei" charset="0"/>
              </a:rPr>
              <a:t>调用所需的“</a:t>
            </a:r>
            <a:r>
              <a:rPr kumimoji="1" lang="en-US" altLang="zh-CN" sz="1800" dirty="0">
                <a:latin typeface="Microsoft Yahei" charset="0"/>
                <a:ea typeface="Microsoft Yahei" charset="0"/>
                <a:cs typeface="Microsoft Yahei" charset="0"/>
              </a:rPr>
              <a:t>RoleID</a:t>
            </a:r>
            <a:r>
              <a:rPr kumimoji="1" lang="zh-CN" altLang="en-US" sz="1800" dirty="0">
                <a:latin typeface="Microsoft Yahei" charset="0"/>
                <a:ea typeface="Microsoft Yahei" charset="0"/>
                <a:cs typeface="Microsoft Yahei" charset="0"/>
              </a:rPr>
              <a:t>”及“</a:t>
            </a:r>
            <a:r>
              <a:rPr kumimoji="1" lang="en-US" altLang="zh-CN" sz="1800" dirty="0">
                <a:latin typeface="Microsoft Yahei" charset="0"/>
                <a:ea typeface="Microsoft Yahei" charset="0"/>
                <a:cs typeface="Microsoft Yahei" charset="0"/>
              </a:rPr>
              <a:t>AppSeret</a:t>
            </a:r>
            <a:r>
              <a:rPr kumimoji="1" lang="zh-CN" altLang="en-US" sz="1800" dirty="0">
                <a:latin typeface="Microsoft Yahei" charset="0"/>
                <a:ea typeface="Microsoft Yahei" charset="0"/>
                <a:cs typeface="Microsoft Yahei" charset="0"/>
              </a:rPr>
              <a:t>”。</a:t>
            </a:r>
            <a:endParaRPr kumimoji="1" lang="zh-CN" altLang="en-US" sz="18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62430" y="1739900"/>
            <a:ext cx="8444865" cy="49352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像" descr="图像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1222991" y="89213"/>
            <a:ext cx="866456" cy="33394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486137" y="324091"/>
            <a:ext cx="900510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latin typeface="Microsoft Yahei" charset="0"/>
                <a:ea typeface="Microsoft Yahei" charset="0"/>
                <a:cs typeface="Microsoft Yahei" charset="0"/>
              </a:rPr>
              <a:t>操作手册</a:t>
            </a:r>
            <a:r>
              <a:rPr kumimoji="1" lang="en-US" altLang="zh-CN" sz="2800" b="1" dirty="0">
                <a:latin typeface="Microsoft Yahei" charset="0"/>
                <a:ea typeface="Microsoft Yahei" charset="0"/>
                <a:cs typeface="Microsoft Yahei" charset="0"/>
              </a:rPr>
              <a:t>—Metastudio</a:t>
            </a:r>
            <a:r>
              <a:rPr kumimoji="1" lang="zh-CN" altLang="en-US" sz="2800" b="1" dirty="0">
                <a:latin typeface="Microsoft Yahei" charset="0"/>
                <a:ea typeface="Microsoft Yahei" charset="0"/>
                <a:cs typeface="Microsoft Yahei" charset="0"/>
              </a:rPr>
              <a:t>平台</a:t>
            </a:r>
            <a:r>
              <a:rPr kumimoji="1" lang="en-US" altLang="zh-CN" sz="2800" b="1" dirty="0">
                <a:latin typeface="Microsoft Yahei" charset="0"/>
                <a:ea typeface="Microsoft Yahei" charset="0"/>
                <a:cs typeface="Microsoft Yahei" charset="0"/>
              </a:rPr>
              <a:t>-</a:t>
            </a:r>
            <a:r>
              <a:rPr kumimoji="1" lang="zh-CN" altLang="en-US" sz="2800" b="1" dirty="0">
                <a:latin typeface="Microsoft Yahei" charset="0"/>
                <a:ea typeface="Microsoft Yahei" charset="0"/>
                <a:cs typeface="Microsoft Yahei" charset="0"/>
              </a:rPr>
              <a:t>应用</a:t>
            </a:r>
            <a:r>
              <a:rPr kumimoji="1" lang="zh-CN" altLang="en-US" sz="2800" b="1" dirty="0">
                <a:latin typeface="Microsoft Yahei" charset="0"/>
                <a:ea typeface="Microsoft Yahei" charset="0"/>
                <a:cs typeface="Microsoft Yahei" charset="0"/>
              </a:rPr>
              <a:t>配置</a:t>
            </a:r>
            <a:endParaRPr kumimoji="1" lang="zh-CN" altLang="en-US" sz="2800" b="1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1730" y="1003935"/>
            <a:ext cx="4297680" cy="56857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96000" y="2577465"/>
            <a:ext cx="57010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l">
              <a:buClrTx/>
              <a:buSzTx/>
              <a:buNone/>
            </a:pPr>
            <a:r>
              <a:rPr kumimoji="1" lang="zh-CN" altLang="en-US" sz="1800" dirty="0">
                <a:latin typeface="Microsoft Yahei" charset="0"/>
                <a:ea typeface="Microsoft Yahei" charset="0"/>
                <a:cs typeface="Microsoft Yahei" charset="0"/>
              </a:rPr>
              <a:t>登入metastudio平台选择第三方应用“奇妙问”,</a:t>
            </a:r>
            <a:endParaRPr kumimoji="1" lang="zh-CN" altLang="en-US" sz="1800" dirty="0">
              <a:latin typeface="Microsoft Yahei" charset="0"/>
              <a:ea typeface="Microsoft Yahei" charset="0"/>
              <a:cs typeface="Microsoft Yahei" charset="0"/>
            </a:endParaRPr>
          </a:p>
          <a:p>
            <a:pPr marL="0" indent="0" algn="l">
              <a:buClrTx/>
              <a:buSzTx/>
              <a:buNone/>
            </a:pPr>
            <a:r>
              <a:rPr kumimoji="1" lang="zh-CN" altLang="en-US" sz="1800" dirty="0">
                <a:latin typeface="Microsoft Yahei" charset="0"/>
                <a:ea typeface="Microsoft Yahei" charset="0"/>
                <a:cs typeface="Microsoft Yahei" charset="0"/>
              </a:rPr>
              <a:t>填下如下信息即可调用</a:t>
            </a:r>
            <a:endParaRPr kumimoji="1" lang="zh-CN" altLang="en-US" sz="1800" dirty="0">
              <a:latin typeface="Microsoft Yahei" charset="0"/>
              <a:ea typeface="Microsoft Yahei" charset="0"/>
              <a:cs typeface="Microsoft Yahei" charset="0"/>
            </a:endParaRPr>
          </a:p>
          <a:p>
            <a:pPr marL="285750" indent="-285750" algn="l">
              <a:buClrTx/>
              <a:buSzTx/>
              <a:buChar char="•"/>
            </a:pPr>
            <a:endParaRPr kumimoji="1" lang="zh-CN" altLang="en-US" sz="1800" dirty="0">
              <a:latin typeface="Microsoft Yahei" charset="0"/>
              <a:ea typeface="Microsoft Yahei" charset="0"/>
              <a:cs typeface="Microsoft Yahei" charset="0"/>
            </a:endParaRPr>
          </a:p>
          <a:p>
            <a:pPr marL="285750" indent="-285750" algn="l">
              <a:buClrTx/>
              <a:buSzTx/>
              <a:buChar char="•"/>
            </a:pPr>
            <a:r>
              <a:rPr kumimoji="1" lang="zh-CN" altLang="en-US" sz="1800" dirty="0">
                <a:latin typeface="Microsoft Yahei" charset="0"/>
                <a:ea typeface="Microsoft Yahei" charset="0"/>
                <a:cs typeface="Microsoft Yahei" charset="0"/>
              </a:rPr>
              <a:t>应用名称</a:t>
            </a:r>
            <a:endParaRPr kumimoji="1" lang="zh-CN" altLang="en-US" sz="1800" dirty="0">
              <a:latin typeface="Microsoft Yahei" charset="0"/>
              <a:ea typeface="Microsoft Yahei" charset="0"/>
              <a:cs typeface="Microsoft Yahei" charset="0"/>
            </a:endParaRPr>
          </a:p>
          <a:p>
            <a:pPr marL="285750" indent="-285750" algn="l">
              <a:buClrTx/>
              <a:buSzTx/>
              <a:buChar char="•"/>
            </a:pPr>
            <a:r>
              <a:rPr kumimoji="1" lang="zh-CN" altLang="en-US" sz="1800" dirty="0">
                <a:latin typeface="Microsoft Yahei" charset="0"/>
                <a:ea typeface="Microsoft Yahei" charset="0"/>
                <a:cs typeface="Microsoft Yahei" charset="0"/>
              </a:rPr>
              <a:t>账号</a:t>
            </a:r>
            <a:endParaRPr kumimoji="1" lang="zh-CN" altLang="en-US" sz="1800" dirty="0">
              <a:latin typeface="Microsoft Yahei" charset="0"/>
              <a:ea typeface="Microsoft Yahei" charset="0"/>
              <a:cs typeface="Microsoft Yahei" charset="0"/>
            </a:endParaRPr>
          </a:p>
          <a:p>
            <a:pPr marL="285750" indent="-285750" algn="l">
              <a:buClrTx/>
              <a:buSzTx/>
              <a:buChar char="•"/>
            </a:pPr>
            <a:r>
              <a:rPr kumimoji="1" lang="zh-CN" altLang="en-US" sz="1800" dirty="0">
                <a:latin typeface="Microsoft Yahei" charset="0"/>
                <a:ea typeface="Microsoft Yahei" charset="0"/>
                <a:cs typeface="Microsoft Yahei" charset="0"/>
              </a:rPr>
              <a:t>APPSECRET</a:t>
            </a:r>
            <a:endParaRPr kumimoji="1" lang="zh-CN" altLang="en-US" sz="1800" dirty="0">
              <a:latin typeface="Microsoft Yahei" charset="0"/>
              <a:ea typeface="Microsoft Yahei" charset="0"/>
              <a:cs typeface="Microsoft Yahei" charset="0"/>
            </a:endParaRPr>
          </a:p>
          <a:p>
            <a:pPr marL="285750" indent="-285750" algn="l">
              <a:buClrTx/>
              <a:buSzTx/>
              <a:buChar char="•"/>
            </a:pPr>
            <a:r>
              <a:rPr kumimoji="1" lang="zh-CN" altLang="en-US" sz="1800" dirty="0">
                <a:latin typeface="Microsoft Yahei" charset="0"/>
                <a:ea typeface="Microsoft Yahei" charset="0"/>
                <a:cs typeface="Microsoft Yahei" charset="0"/>
              </a:rPr>
              <a:t>角色ID</a:t>
            </a:r>
            <a:endParaRPr kumimoji="1" lang="zh-CN" altLang="en-US" sz="1800" dirty="0">
              <a:latin typeface="Microsoft Yahei" charset="0"/>
              <a:ea typeface="Microsoft Yahei" charset="0"/>
              <a:cs typeface="Microsoft Yahei" charset="0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1058</Words>
  <Application>WPS 演示</Application>
  <PresentationFormat>宽屏</PresentationFormat>
  <Paragraphs>120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Helvetica Neue</vt:lpstr>
      <vt:lpstr>汉仪书宋二KW</vt:lpstr>
      <vt:lpstr>Calibri Light</vt:lpstr>
      <vt:lpstr>微软雅黑</vt:lpstr>
      <vt:lpstr>汉仪旗黑</vt:lpstr>
      <vt:lpstr>Helvetica Neue Light</vt:lpstr>
      <vt:lpstr>Microsoft Yahei</vt:lpstr>
      <vt:lpstr>苹方-简</vt:lpstr>
      <vt:lpstr>微软雅黑</vt:lpstr>
      <vt:lpstr>Microsoft YaHei Light</vt:lpstr>
      <vt:lpstr>Microsoft Yahei</vt:lpstr>
      <vt:lpstr>宋体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Eric</cp:lastModifiedBy>
  <cp:revision>8</cp:revision>
  <dcterms:created xsi:type="dcterms:W3CDTF">2025-02-08T09:44:38Z</dcterms:created>
  <dcterms:modified xsi:type="dcterms:W3CDTF">2025-02-08T09:44:38Z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2052-6.7.1.8828</vt:lpwstr>
  </property>
  <property fmtid="{D5CDD505-2E9C-101B-9397-08002B2CF9AE}" pid="3" name="ICV">
    <vt:lpwstr/>
  </property>
</Properties>
</file>