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3.xml" ContentType="application/vnd.openxmlformats-officedocument.presentationml.notesSlide+xml"/>
  <Override PartName="/ppt/tags/tag77.xml" ContentType="application/vnd.openxmlformats-officedocument.presentationml.tags+xml"/>
  <Override PartName="/ppt/notesSlides/notesSlide4.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5.xml" ContentType="application/vnd.openxmlformats-officedocument.presentationml.notesSlide+xml"/>
  <Override PartName="/ppt/tags/tag80.xml" ContentType="application/vnd.openxmlformats-officedocument.presentationml.tags+xml"/>
  <Override PartName="/ppt/notesSlides/notesSlide6.xml" ContentType="application/vnd.openxmlformats-officedocument.presentationml.notesSlide+xml"/>
  <Override PartName="/ppt/tags/tag81.xml" ContentType="application/vnd.openxmlformats-officedocument.presentationml.tags+xml"/>
  <Override PartName="/ppt/notesSlides/notesSlide7.xml" ContentType="application/vnd.openxmlformats-officedocument.presentationml.notesSlide+xml"/>
  <Override PartName="/ppt/tags/tag82.xml" ContentType="application/vnd.openxmlformats-officedocument.presentationml.tags+xml"/>
  <Override PartName="/ppt/notesSlides/notesSlide8.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9.xml" ContentType="application/vnd.openxmlformats-officedocument.presentationml.notesSlide+xml"/>
  <Override PartName="/ppt/tags/tag118.xml" ContentType="application/vnd.openxmlformats-officedocument.presentationml.tags+xml"/>
  <Override PartName="/ppt/notesSlides/notesSlide10.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1.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12.xml" ContentType="application/vnd.openxmlformats-officedocument.presentationml.notesSlide+xml"/>
  <Override PartName="/ppt/tags/tag197.xml" ContentType="application/vnd.openxmlformats-officedocument.presentationml.tags+xml"/>
  <Override PartName="/ppt/notesSlides/notesSlide13.xml" ContentType="application/vnd.openxmlformats-officedocument.presentationml.notesSlide+xml"/>
  <Override PartName="/ppt/tags/tag198.xml" ContentType="application/vnd.openxmlformats-officedocument.presentationml.tags+xml"/>
  <Override PartName="/ppt/notesSlides/notesSlide14.xml" ContentType="application/vnd.openxmlformats-officedocument.presentationml.notesSlide+xml"/>
  <Override PartName="/ppt/tags/tag199.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4222" r:id="rId2"/>
    <p:sldId id="4282" r:id="rId3"/>
    <p:sldId id="4308" r:id="rId4"/>
    <p:sldId id="4309" r:id="rId5"/>
    <p:sldId id="4281" r:id="rId6"/>
    <p:sldId id="4297" r:id="rId7"/>
    <p:sldId id="4298" r:id="rId8"/>
    <p:sldId id="4299" r:id="rId9"/>
    <p:sldId id="4300" r:id="rId10"/>
    <p:sldId id="4301" r:id="rId11"/>
    <p:sldId id="4302" r:id="rId12"/>
    <p:sldId id="4310" r:id="rId13"/>
    <p:sldId id="4303" r:id="rId14"/>
    <p:sldId id="4311" r:id="rId15"/>
    <p:sldId id="4312" r:id="rId16"/>
    <p:sldId id="4313" r:id="rId17"/>
    <p:sldId id="4304" r:id="rId18"/>
    <p:sldId id="4305" r:id="rId19"/>
    <p:sldId id="4274" r:id="rId20"/>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93" userDrawn="1">
          <p15:clr>
            <a:srgbClr val="A4A3A4"/>
          </p15:clr>
        </p15:guide>
        <p15:guide id="2" pos="1495" userDrawn="1">
          <p15:clr>
            <a:srgbClr val="A4A3A4"/>
          </p15:clr>
        </p15:guide>
        <p15:guide id="3" pos="5083" userDrawn="1">
          <p15:clr>
            <a:srgbClr val="A4A3A4"/>
          </p15:clr>
        </p15:guide>
        <p15:guide id="4" pos="283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张 晓斌" initials="张" lastIdx="1" clrIdx="0"/>
  <p:cmAuthor id="2" name="作者" initials="A" lastIdx="0" clrIdx="1"/>
  <p:cmAuthor id="3" name="admin" initials="a" lastIdx="1" clrIdx="2"/>
  <p:cmAuthor id="4" name="suyuxuan" initials="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5D8DE"/>
    <a:srgbClr val="E86263"/>
    <a:srgbClr val="D23637"/>
    <a:srgbClr val="FB9B9C"/>
    <a:srgbClr val="E98006"/>
    <a:srgbClr val="D96B52"/>
    <a:srgbClr val="F9AA4D"/>
    <a:srgbClr val="F7F7F8"/>
    <a:srgbClr val="C8CBD0"/>
    <a:srgbClr val="FFF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73" autoAdjust="0"/>
    <p:restoredTop sz="83353" autoAdjust="0"/>
  </p:normalViewPr>
  <p:slideViewPr>
    <p:cSldViewPr snapToGrid="0" showGuides="1">
      <p:cViewPr varScale="1">
        <p:scale>
          <a:sx n="95" d="100"/>
          <a:sy n="95" d="100"/>
        </p:scale>
        <p:origin x="630" y="84"/>
      </p:cViewPr>
      <p:guideLst>
        <p:guide orient="horz" pos="3493"/>
        <p:guide pos="1495"/>
        <p:guide pos="5083"/>
        <p:guide pos="2838"/>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2025/4/19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2025/4/19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57F1A-8B40-44DF-A52A-23B02C29643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9A63B6C-19AD-0FB1-29E8-B74B29EF521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43F66E6-A68C-7DAE-D4BA-45CA7EAF6258}"/>
              </a:ext>
            </a:extLst>
          </p:cNvPr>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700874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D9C92-C9BC-F359-446E-9BBC4D0A510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AF32CE9-2BF9-9953-F1FB-F7C2F27A7BC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479F5F4-BC86-7B5C-EB99-F37B2090C414}"/>
              </a:ext>
            </a:extLst>
          </p:cNvPr>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50656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70CFE-FC6E-DFF6-660E-057D5169302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3D7C1E8-B07F-B641-4D9C-8CEEC29ABB9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F1C5A31-32F0-62FC-B424-1D26421A06BF}"/>
              </a:ext>
            </a:extLst>
          </p:cNvPr>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45785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C965A-A962-384D-A0C1-B29696BE318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12B64D6-49E1-8CD0-4611-8586655F3EC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0AFA2D7-A604-773A-7426-BC4F2706ABDC}"/>
              </a:ext>
            </a:extLst>
          </p:cNvPr>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193529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9.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0.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5.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2.png"/><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9" name="矩形 5"/>
          <p:cNvSpPr>
            <a:spLocks noChangeArrowheads="1"/>
          </p:cNvSpPr>
          <p:nvPr userDrawn="1"/>
        </p:nvSpPr>
        <p:spPr bwMode="auto">
          <a:xfrm>
            <a:off x="0" y="3535680"/>
            <a:ext cx="9171940" cy="3322320"/>
          </a:xfrm>
          <a:prstGeom prst="rect">
            <a:avLst/>
          </a:prstGeom>
          <a:solidFill>
            <a:srgbClr val="C00000"/>
          </a:solidFill>
          <a:ln>
            <a:noFill/>
          </a:ln>
        </p:spPr>
        <p:txBody>
          <a:bodyPr anchor="ctr"/>
          <a:lstStyle>
            <a:lvl1pPr defTabSz="956945">
              <a:defRPr sz="1900">
                <a:solidFill>
                  <a:schemeClr val="tx1"/>
                </a:solidFill>
                <a:latin typeface="Arial" panose="020B0604020202020204" pitchFamily="34" charset="0"/>
                <a:ea typeface="宋体" panose="02010600030101010101" pitchFamily="2" charset="-122"/>
              </a:defRPr>
            </a:lvl1pPr>
            <a:lvl2pPr marL="742950" indent="-285750" defTabSz="956945">
              <a:defRPr sz="1900">
                <a:solidFill>
                  <a:schemeClr val="tx1"/>
                </a:solidFill>
                <a:latin typeface="Arial" panose="020B0604020202020204" pitchFamily="34" charset="0"/>
                <a:ea typeface="宋体" panose="02010600030101010101" pitchFamily="2" charset="-122"/>
              </a:defRPr>
            </a:lvl2pPr>
            <a:lvl3pPr marL="1143000" indent="-228600" defTabSz="956945">
              <a:defRPr sz="1900">
                <a:solidFill>
                  <a:schemeClr val="tx1"/>
                </a:solidFill>
                <a:latin typeface="Arial" panose="020B0604020202020204" pitchFamily="34" charset="0"/>
                <a:ea typeface="宋体" panose="02010600030101010101" pitchFamily="2" charset="-122"/>
              </a:defRPr>
            </a:lvl3pPr>
            <a:lvl4pPr marL="1600200" indent="-228600" defTabSz="956945">
              <a:defRPr sz="1900">
                <a:solidFill>
                  <a:schemeClr val="tx1"/>
                </a:solidFill>
                <a:latin typeface="Arial" panose="020B0604020202020204" pitchFamily="34" charset="0"/>
                <a:ea typeface="宋体" panose="02010600030101010101" pitchFamily="2" charset="-122"/>
              </a:defRPr>
            </a:lvl4pPr>
            <a:lvl5pPr marL="2057400" indent="-228600" defTabSz="956945">
              <a:defRPr sz="1900">
                <a:solidFill>
                  <a:schemeClr val="tx1"/>
                </a:solidFill>
                <a:latin typeface="Arial" panose="020B0604020202020204" pitchFamily="34" charset="0"/>
                <a:ea typeface="宋体" panose="02010600030101010101" pitchFamily="2" charset="-122"/>
              </a:defRPr>
            </a:lvl5pPr>
            <a:lvl6pPr marL="25146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6pPr>
            <a:lvl7pPr marL="29718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7pPr>
            <a:lvl8pPr marL="34290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8pPr>
            <a:lvl9pPr marL="38862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4" name="图片 3" descr="图片1"/>
          <p:cNvPicPr>
            <a:picLocks noChangeAspect="1"/>
          </p:cNvPicPr>
          <p:nvPr userDrawn="1"/>
        </p:nvPicPr>
        <p:blipFill>
          <a:blip r:embed="rId3"/>
          <a:stretch>
            <a:fillRect/>
          </a:stretch>
        </p:blipFill>
        <p:spPr>
          <a:xfrm>
            <a:off x="0" y="0"/>
            <a:ext cx="12207875" cy="3568700"/>
          </a:xfrm>
          <a:prstGeom prst="rect">
            <a:avLst/>
          </a:prstGeom>
        </p:spPr>
      </p:pic>
      <p:sp>
        <p:nvSpPr>
          <p:cNvPr id="2" name="标题 1"/>
          <p:cNvSpPr>
            <a:spLocks noGrp="1"/>
          </p:cNvSpPr>
          <p:nvPr>
            <p:ph type="ctrTitle" hasCustomPrompt="1"/>
            <p:custDataLst>
              <p:tags r:id="rId1"/>
            </p:custDataLst>
          </p:nvPr>
        </p:nvSpPr>
        <p:spPr>
          <a:xfrm>
            <a:off x="1162685" y="4643755"/>
            <a:ext cx="7247890" cy="1013460"/>
          </a:xfrm>
        </p:spPr>
        <p:txBody>
          <a:bodyPr lIns="90000" tIns="46800" rIns="90000" bIns="46800" anchor="b" anchorCtr="0">
            <a:normAutofit/>
          </a:bodyPr>
          <a:lstStyle>
            <a:lvl1pPr algn="ctr">
              <a:defRPr sz="4800">
                <a:solidFill>
                  <a:schemeClr val="bg1"/>
                </a:solidFill>
              </a:defRPr>
            </a:lvl1pPr>
          </a:lstStyle>
          <a:p>
            <a:r>
              <a:rPr lang="zh-CN" altLang="en-US" dirty="0"/>
              <a:t>单击此处编辑标题</a:t>
            </a:r>
          </a:p>
        </p:txBody>
      </p:sp>
      <p:pic>
        <p:nvPicPr>
          <p:cNvPr id="3" name="图片 2"/>
          <p:cNvPicPr>
            <a:picLocks noChangeAspect="1"/>
          </p:cNvPicPr>
          <p:nvPr userDrawn="1"/>
        </p:nvPicPr>
        <p:blipFill>
          <a:blip r:embed="rId4"/>
          <a:stretch>
            <a:fillRect/>
          </a:stretch>
        </p:blipFill>
        <p:spPr>
          <a:xfrm>
            <a:off x="-3020060" y="681355"/>
            <a:ext cx="2910840" cy="4617720"/>
          </a:xfrm>
          <a:prstGeom prst="rect">
            <a:avLst/>
          </a:prstGeom>
        </p:spPr>
      </p:pic>
      <p:pic>
        <p:nvPicPr>
          <p:cNvPr id="7" name="图片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172575" y="3569335"/>
            <a:ext cx="3019425" cy="3288665"/>
          </a:xfrm>
          <a:prstGeom prst="rect">
            <a:avLst/>
          </a:prstGeom>
        </p:spPr>
      </p:pic>
      <p:pic>
        <p:nvPicPr>
          <p:cNvPr id="8" name="图片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66095" y="253365"/>
            <a:ext cx="1283970" cy="5619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4_标题幻灯片">
    <p:spTree>
      <p:nvGrpSpPr>
        <p:cNvPr id="1" name=""/>
        <p:cNvGrpSpPr/>
        <p:nvPr/>
      </p:nvGrpSpPr>
      <p:grpSpPr>
        <a:xfrm>
          <a:off x="0" y="0"/>
          <a:ext cx="0" cy="0"/>
          <a:chOff x="0" y="0"/>
          <a:chExt cx="0" cy="0"/>
        </a:xfrm>
      </p:grpSpPr>
      <p:sp>
        <p:nvSpPr>
          <p:cNvPr id="43" name="任意多边形: 形状 42"/>
          <p:cNvSpPr/>
          <p:nvPr userDrawn="1"/>
        </p:nvSpPr>
        <p:spPr>
          <a:xfrm>
            <a:off x="-945931" y="4483574"/>
            <a:ext cx="13436961" cy="4529767"/>
          </a:xfrm>
          <a:custGeom>
            <a:avLst/>
            <a:gdLst>
              <a:gd name="connsiteX0" fmla="*/ 202350 w 13397803"/>
              <a:gd name="connsiteY0" fmla="*/ 621937 h 4705531"/>
              <a:gd name="connsiteX1" fmla="*/ 1382221 w 13397803"/>
              <a:gd name="connsiteY1" fmla="*/ 2505 h 4705531"/>
              <a:gd name="connsiteX2" fmla="*/ 2798066 w 13397803"/>
              <a:gd name="connsiteY2" fmla="*/ 444956 h 4705531"/>
              <a:gd name="connsiteX3" fmla="*/ 3623976 w 13397803"/>
              <a:gd name="connsiteY3" fmla="*/ 1418350 h 4705531"/>
              <a:gd name="connsiteX4" fmla="*/ 5393783 w 13397803"/>
              <a:gd name="connsiteY4" fmla="*/ 1241369 h 4705531"/>
              <a:gd name="connsiteX5" fmla="*/ 7045602 w 13397803"/>
              <a:gd name="connsiteY5" fmla="*/ 1624827 h 4705531"/>
              <a:gd name="connsiteX6" fmla="*/ 8490944 w 13397803"/>
              <a:gd name="connsiteY6" fmla="*/ 2303253 h 4705531"/>
              <a:gd name="connsiteX7" fmla="*/ 11027666 w 13397803"/>
              <a:gd name="connsiteY7" fmla="*/ 2155769 h 4705531"/>
              <a:gd name="connsiteX8" fmla="*/ 13357912 w 13397803"/>
              <a:gd name="connsiteY8" fmla="*/ 2716208 h 4705531"/>
              <a:gd name="connsiteX9" fmla="*/ 9021886 w 13397803"/>
              <a:gd name="connsiteY9" fmla="*/ 4279537 h 4705531"/>
              <a:gd name="connsiteX10" fmla="*/ 3299512 w 13397803"/>
              <a:gd name="connsiteY10" fmla="*/ 4662995 h 4705531"/>
              <a:gd name="connsiteX11" fmla="*/ 320337 w 13397803"/>
              <a:gd name="connsiteY11" fmla="*/ 3483124 h 4705531"/>
              <a:gd name="connsiteX12" fmla="*/ 202350 w 13397803"/>
              <a:gd name="connsiteY12" fmla="*/ 621937 h 4705531"/>
              <a:gd name="connsiteX0-1" fmla="*/ 202350 w 13397803"/>
              <a:gd name="connsiteY0-2" fmla="*/ 661774 h 4745368"/>
              <a:gd name="connsiteX1-3" fmla="*/ 1382221 w 13397803"/>
              <a:gd name="connsiteY1-4" fmla="*/ 42342 h 4745368"/>
              <a:gd name="connsiteX2-5" fmla="*/ 3623976 w 13397803"/>
              <a:gd name="connsiteY2-6" fmla="*/ 1458187 h 4745368"/>
              <a:gd name="connsiteX3-7" fmla="*/ 5393783 w 13397803"/>
              <a:gd name="connsiteY3-8" fmla="*/ 1281206 h 4745368"/>
              <a:gd name="connsiteX4-9" fmla="*/ 7045602 w 13397803"/>
              <a:gd name="connsiteY4-10" fmla="*/ 1664664 h 4745368"/>
              <a:gd name="connsiteX5-11" fmla="*/ 8490944 w 13397803"/>
              <a:gd name="connsiteY5-12" fmla="*/ 2343090 h 4745368"/>
              <a:gd name="connsiteX6-13" fmla="*/ 11027666 w 13397803"/>
              <a:gd name="connsiteY6-14" fmla="*/ 2195606 h 4745368"/>
              <a:gd name="connsiteX7-15" fmla="*/ 13357912 w 13397803"/>
              <a:gd name="connsiteY7-16" fmla="*/ 2756045 h 4745368"/>
              <a:gd name="connsiteX8-17" fmla="*/ 9021886 w 13397803"/>
              <a:gd name="connsiteY8-18" fmla="*/ 4319374 h 4745368"/>
              <a:gd name="connsiteX9-19" fmla="*/ 3299512 w 13397803"/>
              <a:gd name="connsiteY9-20" fmla="*/ 4702832 h 4745368"/>
              <a:gd name="connsiteX10-21" fmla="*/ 320337 w 13397803"/>
              <a:gd name="connsiteY10-22" fmla="*/ 3522961 h 4745368"/>
              <a:gd name="connsiteX11-23" fmla="*/ 202350 w 13397803"/>
              <a:gd name="connsiteY11-24" fmla="*/ 661774 h 4745368"/>
              <a:gd name="connsiteX0-25" fmla="*/ 217976 w 13413429"/>
              <a:gd name="connsiteY0-26" fmla="*/ 661774 h 4745368"/>
              <a:gd name="connsiteX1-27" fmla="*/ 1663318 w 13413429"/>
              <a:gd name="connsiteY1-28" fmla="*/ 42342 h 4745368"/>
              <a:gd name="connsiteX2-29" fmla="*/ 3639602 w 13413429"/>
              <a:gd name="connsiteY2-30" fmla="*/ 1458187 h 4745368"/>
              <a:gd name="connsiteX3-31" fmla="*/ 5409409 w 13413429"/>
              <a:gd name="connsiteY3-32" fmla="*/ 1281206 h 4745368"/>
              <a:gd name="connsiteX4-33" fmla="*/ 7061228 w 13413429"/>
              <a:gd name="connsiteY4-34" fmla="*/ 1664664 h 4745368"/>
              <a:gd name="connsiteX5-35" fmla="*/ 8506570 w 13413429"/>
              <a:gd name="connsiteY5-36" fmla="*/ 2343090 h 4745368"/>
              <a:gd name="connsiteX6-37" fmla="*/ 11043292 w 13413429"/>
              <a:gd name="connsiteY6-38" fmla="*/ 2195606 h 4745368"/>
              <a:gd name="connsiteX7-39" fmla="*/ 13373538 w 13413429"/>
              <a:gd name="connsiteY7-40" fmla="*/ 2756045 h 4745368"/>
              <a:gd name="connsiteX8-41" fmla="*/ 9037512 w 13413429"/>
              <a:gd name="connsiteY8-42" fmla="*/ 4319374 h 4745368"/>
              <a:gd name="connsiteX9-43" fmla="*/ 3315138 w 13413429"/>
              <a:gd name="connsiteY9-44" fmla="*/ 4702832 h 4745368"/>
              <a:gd name="connsiteX10-45" fmla="*/ 335963 w 13413429"/>
              <a:gd name="connsiteY10-46" fmla="*/ 3522961 h 4745368"/>
              <a:gd name="connsiteX11-47" fmla="*/ 217976 w 13413429"/>
              <a:gd name="connsiteY11-48" fmla="*/ 661774 h 4745368"/>
              <a:gd name="connsiteX0-49" fmla="*/ 217976 w 13413429"/>
              <a:gd name="connsiteY0-50" fmla="*/ 685527 h 4769121"/>
              <a:gd name="connsiteX1-51" fmla="*/ 1663318 w 13413429"/>
              <a:gd name="connsiteY1-52" fmla="*/ 66095 h 4769121"/>
              <a:gd name="connsiteX2-53" fmla="*/ 3639602 w 13413429"/>
              <a:gd name="connsiteY2-54" fmla="*/ 1481940 h 4769121"/>
              <a:gd name="connsiteX3-55" fmla="*/ 5409409 w 13413429"/>
              <a:gd name="connsiteY3-56" fmla="*/ 1304959 h 4769121"/>
              <a:gd name="connsiteX4-57" fmla="*/ 7061228 w 13413429"/>
              <a:gd name="connsiteY4-58" fmla="*/ 1688417 h 4769121"/>
              <a:gd name="connsiteX5-59" fmla="*/ 8506570 w 13413429"/>
              <a:gd name="connsiteY5-60" fmla="*/ 2366843 h 4769121"/>
              <a:gd name="connsiteX6-61" fmla="*/ 11043292 w 13413429"/>
              <a:gd name="connsiteY6-62" fmla="*/ 2219359 h 4769121"/>
              <a:gd name="connsiteX7-63" fmla="*/ 13373538 w 13413429"/>
              <a:gd name="connsiteY7-64" fmla="*/ 2779798 h 4769121"/>
              <a:gd name="connsiteX8-65" fmla="*/ 9037512 w 13413429"/>
              <a:gd name="connsiteY8-66" fmla="*/ 4343127 h 4769121"/>
              <a:gd name="connsiteX9-67" fmla="*/ 3315138 w 13413429"/>
              <a:gd name="connsiteY9-68" fmla="*/ 4726585 h 4769121"/>
              <a:gd name="connsiteX10-69" fmla="*/ 335963 w 13413429"/>
              <a:gd name="connsiteY10-70" fmla="*/ 3546714 h 4769121"/>
              <a:gd name="connsiteX11-71" fmla="*/ 217976 w 13413429"/>
              <a:gd name="connsiteY11-72" fmla="*/ 685527 h 4769121"/>
              <a:gd name="connsiteX0-73" fmla="*/ 237820 w 13433273"/>
              <a:gd name="connsiteY0-74" fmla="*/ 467572 h 4551166"/>
              <a:gd name="connsiteX1-75" fmla="*/ 2007627 w 13433273"/>
              <a:gd name="connsiteY1-76" fmla="*/ 113611 h 4551166"/>
              <a:gd name="connsiteX2-77" fmla="*/ 3659446 w 13433273"/>
              <a:gd name="connsiteY2-78" fmla="*/ 1263985 h 4551166"/>
              <a:gd name="connsiteX3-79" fmla="*/ 5429253 w 13433273"/>
              <a:gd name="connsiteY3-80" fmla="*/ 1087004 h 4551166"/>
              <a:gd name="connsiteX4-81" fmla="*/ 7081072 w 13433273"/>
              <a:gd name="connsiteY4-82" fmla="*/ 1470462 h 4551166"/>
              <a:gd name="connsiteX5-83" fmla="*/ 8526414 w 13433273"/>
              <a:gd name="connsiteY5-84" fmla="*/ 2148888 h 4551166"/>
              <a:gd name="connsiteX6-85" fmla="*/ 11063136 w 13433273"/>
              <a:gd name="connsiteY6-86" fmla="*/ 2001404 h 4551166"/>
              <a:gd name="connsiteX7-87" fmla="*/ 13393382 w 13433273"/>
              <a:gd name="connsiteY7-88" fmla="*/ 2561843 h 4551166"/>
              <a:gd name="connsiteX8-89" fmla="*/ 9057356 w 13433273"/>
              <a:gd name="connsiteY8-90" fmla="*/ 4125172 h 4551166"/>
              <a:gd name="connsiteX9-91" fmla="*/ 3334982 w 13433273"/>
              <a:gd name="connsiteY9-92" fmla="*/ 4508630 h 4551166"/>
              <a:gd name="connsiteX10-93" fmla="*/ 355807 w 13433273"/>
              <a:gd name="connsiteY10-94" fmla="*/ 3328759 h 4551166"/>
              <a:gd name="connsiteX11-95" fmla="*/ 237820 w 13433273"/>
              <a:gd name="connsiteY11-96" fmla="*/ 467572 h 4551166"/>
              <a:gd name="connsiteX0-97" fmla="*/ 235986 w 13431439"/>
              <a:gd name="connsiteY0-98" fmla="*/ 583924 h 4667518"/>
              <a:gd name="connsiteX1-99" fmla="*/ 1976296 w 13431439"/>
              <a:gd name="connsiteY1-100" fmla="*/ 82479 h 4667518"/>
              <a:gd name="connsiteX2-101" fmla="*/ 3657612 w 13431439"/>
              <a:gd name="connsiteY2-102" fmla="*/ 1380337 h 4667518"/>
              <a:gd name="connsiteX3-103" fmla="*/ 5427419 w 13431439"/>
              <a:gd name="connsiteY3-104" fmla="*/ 1203356 h 4667518"/>
              <a:gd name="connsiteX4-105" fmla="*/ 7079238 w 13431439"/>
              <a:gd name="connsiteY4-106" fmla="*/ 1586814 h 4667518"/>
              <a:gd name="connsiteX5-107" fmla="*/ 8524580 w 13431439"/>
              <a:gd name="connsiteY5-108" fmla="*/ 2265240 h 4667518"/>
              <a:gd name="connsiteX6-109" fmla="*/ 11061302 w 13431439"/>
              <a:gd name="connsiteY6-110" fmla="*/ 2117756 h 4667518"/>
              <a:gd name="connsiteX7-111" fmla="*/ 13391548 w 13431439"/>
              <a:gd name="connsiteY7-112" fmla="*/ 2678195 h 4667518"/>
              <a:gd name="connsiteX8-113" fmla="*/ 9055522 w 13431439"/>
              <a:gd name="connsiteY8-114" fmla="*/ 4241524 h 4667518"/>
              <a:gd name="connsiteX9-115" fmla="*/ 3333148 w 13431439"/>
              <a:gd name="connsiteY9-116" fmla="*/ 4624982 h 4667518"/>
              <a:gd name="connsiteX10-117" fmla="*/ 353973 w 13431439"/>
              <a:gd name="connsiteY10-118" fmla="*/ 3445111 h 4667518"/>
              <a:gd name="connsiteX11-119" fmla="*/ 235986 w 13431439"/>
              <a:gd name="connsiteY11-120" fmla="*/ 583924 h 4667518"/>
              <a:gd name="connsiteX0-121" fmla="*/ 235986 w 13431439"/>
              <a:gd name="connsiteY0-122" fmla="*/ 583924 h 4667518"/>
              <a:gd name="connsiteX1-123" fmla="*/ 1976296 w 13431439"/>
              <a:gd name="connsiteY1-124" fmla="*/ 82479 h 4667518"/>
              <a:gd name="connsiteX2-125" fmla="*/ 3657612 w 13431439"/>
              <a:gd name="connsiteY2-126" fmla="*/ 1380337 h 4667518"/>
              <a:gd name="connsiteX3-127" fmla="*/ 5427419 w 13431439"/>
              <a:gd name="connsiteY3-128" fmla="*/ 1203356 h 4667518"/>
              <a:gd name="connsiteX4-129" fmla="*/ 7079238 w 13431439"/>
              <a:gd name="connsiteY4-130" fmla="*/ 1586814 h 4667518"/>
              <a:gd name="connsiteX5-131" fmla="*/ 8524580 w 13431439"/>
              <a:gd name="connsiteY5-132" fmla="*/ 2265240 h 4667518"/>
              <a:gd name="connsiteX6-133" fmla="*/ 11061302 w 13431439"/>
              <a:gd name="connsiteY6-134" fmla="*/ 2117756 h 4667518"/>
              <a:gd name="connsiteX7-135" fmla="*/ 13391548 w 13431439"/>
              <a:gd name="connsiteY7-136" fmla="*/ 2678195 h 4667518"/>
              <a:gd name="connsiteX8-137" fmla="*/ 9055522 w 13431439"/>
              <a:gd name="connsiteY8-138" fmla="*/ 4241524 h 4667518"/>
              <a:gd name="connsiteX9-139" fmla="*/ 3333148 w 13431439"/>
              <a:gd name="connsiteY9-140" fmla="*/ 4624982 h 4667518"/>
              <a:gd name="connsiteX10-141" fmla="*/ 353973 w 13431439"/>
              <a:gd name="connsiteY10-142" fmla="*/ 3445111 h 4667518"/>
              <a:gd name="connsiteX11-143" fmla="*/ 235986 w 13431439"/>
              <a:gd name="connsiteY11-144" fmla="*/ 583924 h 4667518"/>
              <a:gd name="connsiteX0-145" fmla="*/ 241508 w 13436961"/>
              <a:gd name="connsiteY0-146" fmla="*/ 446173 h 4529767"/>
              <a:gd name="connsiteX1-147" fmla="*/ 2070309 w 13436961"/>
              <a:gd name="connsiteY1-148" fmla="*/ 121709 h 4529767"/>
              <a:gd name="connsiteX2-149" fmla="*/ 3663134 w 13436961"/>
              <a:gd name="connsiteY2-150" fmla="*/ 1242586 h 4529767"/>
              <a:gd name="connsiteX3-151" fmla="*/ 5432941 w 13436961"/>
              <a:gd name="connsiteY3-152" fmla="*/ 1065605 h 4529767"/>
              <a:gd name="connsiteX4-153" fmla="*/ 7084760 w 13436961"/>
              <a:gd name="connsiteY4-154" fmla="*/ 1449063 h 4529767"/>
              <a:gd name="connsiteX5-155" fmla="*/ 8530102 w 13436961"/>
              <a:gd name="connsiteY5-156" fmla="*/ 2127489 h 4529767"/>
              <a:gd name="connsiteX6-157" fmla="*/ 11066824 w 13436961"/>
              <a:gd name="connsiteY6-158" fmla="*/ 1980005 h 4529767"/>
              <a:gd name="connsiteX7-159" fmla="*/ 13397070 w 13436961"/>
              <a:gd name="connsiteY7-160" fmla="*/ 2540444 h 4529767"/>
              <a:gd name="connsiteX8-161" fmla="*/ 9061044 w 13436961"/>
              <a:gd name="connsiteY8-162" fmla="*/ 4103773 h 4529767"/>
              <a:gd name="connsiteX9-163" fmla="*/ 3338670 w 13436961"/>
              <a:gd name="connsiteY9-164" fmla="*/ 4487231 h 4529767"/>
              <a:gd name="connsiteX10-165" fmla="*/ 359495 w 13436961"/>
              <a:gd name="connsiteY10-166" fmla="*/ 3307360 h 4529767"/>
              <a:gd name="connsiteX11-167" fmla="*/ 241508 w 13436961"/>
              <a:gd name="connsiteY11-168" fmla="*/ 446173 h 45297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3436961" h="4529767">
                <a:moveTo>
                  <a:pt x="241508" y="446173"/>
                </a:moveTo>
                <a:cubicBezTo>
                  <a:pt x="526644" y="-84769"/>
                  <a:pt x="1441044" y="-70019"/>
                  <a:pt x="2070309" y="121709"/>
                </a:cubicBezTo>
                <a:cubicBezTo>
                  <a:pt x="2699574" y="313437"/>
                  <a:pt x="3102695" y="1085270"/>
                  <a:pt x="3663134" y="1242586"/>
                </a:cubicBezTo>
                <a:cubicBezTo>
                  <a:pt x="4223573" y="1399902"/>
                  <a:pt x="4862670" y="1031192"/>
                  <a:pt x="5432941" y="1065605"/>
                </a:cubicBezTo>
                <a:cubicBezTo>
                  <a:pt x="6003212" y="1100018"/>
                  <a:pt x="6568567" y="1272082"/>
                  <a:pt x="7084760" y="1449063"/>
                </a:cubicBezTo>
                <a:cubicBezTo>
                  <a:pt x="7600953" y="1626044"/>
                  <a:pt x="7866425" y="2038999"/>
                  <a:pt x="8530102" y="2127489"/>
                </a:cubicBezTo>
                <a:cubicBezTo>
                  <a:pt x="9193779" y="2215979"/>
                  <a:pt x="10255663" y="1911179"/>
                  <a:pt x="11066824" y="1980005"/>
                </a:cubicBezTo>
                <a:cubicBezTo>
                  <a:pt x="11877985" y="2048831"/>
                  <a:pt x="13731367" y="2186483"/>
                  <a:pt x="13397070" y="2540444"/>
                </a:cubicBezTo>
                <a:cubicBezTo>
                  <a:pt x="13062773" y="2894405"/>
                  <a:pt x="10737444" y="3779308"/>
                  <a:pt x="9061044" y="4103773"/>
                </a:cubicBezTo>
                <a:cubicBezTo>
                  <a:pt x="7384644" y="4428238"/>
                  <a:pt x="4788928" y="4619967"/>
                  <a:pt x="3338670" y="4487231"/>
                </a:cubicBezTo>
                <a:cubicBezTo>
                  <a:pt x="1888412" y="4354496"/>
                  <a:pt x="875689" y="3980870"/>
                  <a:pt x="359495" y="3307360"/>
                </a:cubicBezTo>
                <a:cubicBezTo>
                  <a:pt x="-156699" y="2633850"/>
                  <a:pt x="-43628" y="977115"/>
                  <a:pt x="241508" y="446173"/>
                </a:cubicBezTo>
                <a:close/>
              </a:path>
            </a:pathLst>
          </a:custGeom>
          <a:solidFill>
            <a:srgbClr val="FECC91">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任意多边形: 形状 42"/>
          <p:cNvSpPr/>
          <p:nvPr userDrawn="1"/>
        </p:nvSpPr>
        <p:spPr>
          <a:xfrm>
            <a:off x="-945931" y="4583269"/>
            <a:ext cx="13436961" cy="4529767"/>
          </a:xfrm>
          <a:custGeom>
            <a:avLst/>
            <a:gdLst>
              <a:gd name="connsiteX0" fmla="*/ 202350 w 13397803"/>
              <a:gd name="connsiteY0" fmla="*/ 621937 h 4705531"/>
              <a:gd name="connsiteX1" fmla="*/ 1382221 w 13397803"/>
              <a:gd name="connsiteY1" fmla="*/ 2505 h 4705531"/>
              <a:gd name="connsiteX2" fmla="*/ 2798066 w 13397803"/>
              <a:gd name="connsiteY2" fmla="*/ 444956 h 4705531"/>
              <a:gd name="connsiteX3" fmla="*/ 3623976 w 13397803"/>
              <a:gd name="connsiteY3" fmla="*/ 1418350 h 4705531"/>
              <a:gd name="connsiteX4" fmla="*/ 5393783 w 13397803"/>
              <a:gd name="connsiteY4" fmla="*/ 1241369 h 4705531"/>
              <a:gd name="connsiteX5" fmla="*/ 7045602 w 13397803"/>
              <a:gd name="connsiteY5" fmla="*/ 1624827 h 4705531"/>
              <a:gd name="connsiteX6" fmla="*/ 8490944 w 13397803"/>
              <a:gd name="connsiteY6" fmla="*/ 2303253 h 4705531"/>
              <a:gd name="connsiteX7" fmla="*/ 11027666 w 13397803"/>
              <a:gd name="connsiteY7" fmla="*/ 2155769 h 4705531"/>
              <a:gd name="connsiteX8" fmla="*/ 13357912 w 13397803"/>
              <a:gd name="connsiteY8" fmla="*/ 2716208 h 4705531"/>
              <a:gd name="connsiteX9" fmla="*/ 9021886 w 13397803"/>
              <a:gd name="connsiteY9" fmla="*/ 4279537 h 4705531"/>
              <a:gd name="connsiteX10" fmla="*/ 3299512 w 13397803"/>
              <a:gd name="connsiteY10" fmla="*/ 4662995 h 4705531"/>
              <a:gd name="connsiteX11" fmla="*/ 320337 w 13397803"/>
              <a:gd name="connsiteY11" fmla="*/ 3483124 h 4705531"/>
              <a:gd name="connsiteX12" fmla="*/ 202350 w 13397803"/>
              <a:gd name="connsiteY12" fmla="*/ 621937 h 4705531"/>
              <a:gd name="connsiteX0-1" fmla="*/ 202350 w 13397803"/>
              <a:gd name="connsiteY0-2" fmla="*/ 661774 h 4745368"/>
              <a:gd name="connsiteX1-3" fmla="*/ 1382221 w 13397803"/>
              <a:gd name="connsiteY1-4" fmla="*/ 42342 h 4745368"/>
              <a:gd name="connsiteX2-5" fmla="*/ 3623976 w 13397803"/>
              <a:gd name="connsiteY2-6" fmla="*/ 1458187 h 4745368"/>
              <a:gd name="connsiteX3-7" fmla="*/ 5393783 w 13397803"/>
              <a:gd name="connsiteY3-8" fmla="*/ 1281206 h 4745368"/>
              <a:gd name="connsiteX4-9" fmla="*/ 7045602 w 13397803"/>
              <a:gd name="connsiteY4-10" fmla="*/ 1664664 h 4745368"/>
              <a:gd name="connsiteX5-11" fmla="*/ 8490944 w 13397803"/>
              <a:gd name="connsiteY5-12" fmla="*/ 2343090 h 4745368"/>
              <a:gd name="connsiteX6-13" fmla="*/ 11027666 w 13397803"/>
              <a:gd name="connsiteY6-14" fmla="*/ 2195606 h 4745368"/>
              <a:gd name="connsiteX7-15" fmla="*/ 13357912 w 13397803"/>
              <a:gd name="connsiteY7-16" fmla="*/ 2756045 h 4745368"/>
              <a:gd name="connsiteX8-17" fmla="*/ 9021886 w 13397803"/>
              <a:gd name="connsiteY8-18" fmla="*/ 4319374 h 4745368"/>
              <a:gd name="connsiteX9-19" fmla="*/ 3299512 w 13397803"/>
              <a:gd name="connsiteY9-20" fmla="*/ 4702832 h 4745368"/>
              <a:gd name="connsiteX10-21" fmla="*/ 320337 w 13397803"/>
              <a:gd name="connsiteY10-22" fmla="*/ 3522961 h 4745368"/>
              <a:gd name="connsiteX11-23" fmla="*/ 202350 w 13397803"/>
              <a:gd name="connsiteY11-24" fmla="*/ 661774 h 4745368"/>
              <a:gd name="connsiteX0-25" fmla="*/ 217976 w 13413429"/>
              <a:gd name="connsiteY0-26" fmla="*/ 661774 h 4745368"/>
              <a:gd name="connsiteX1-27" fmla="*/ 1663318 w 13413429"/>
              <a:gd name="connsiteY1-28" fmla="*/ 42342 h 4745368"/>
              <a:gd name="connsiteX2-29" fmla="*/ 3639602 w 13413429"/>
              <a:gd name="connsiteY2-30" fmla="*/ 1458187 h 4745368"/>
              <a:gd name="connsiteX3-31" fmla="*/ 5409409 w 13413429"/>
              <a:gd name="connsiteY3-32" fmla="*/ 1281206 h 4745368"/>
              <a:gd name="connsiteX4-33" fmla="*/ 7061228 w 13413429"/>
              <a:gd name="connsiteY4-34" fmla="*/ 1664664 h 4745368"/>
              <a:gd name="connsiteX5-35" fmla="*/ 8506570 w 13413429"/>
              <a:gd name="connsiteY5-36" fmla="*/ 2343090 h 4745368"/>
              <a:gd name="connsiteX6-37" fmla="*/ 11043292 w 13413429"/>
              <a:gd name="connsiteY6-38" fmla="*/ 2195606 h 4745368"/>
              <a:gd name="connsiteX7-39" fmla="*/ 13373538 w 13413429"/>
              <a:gd name="connsiteY7-40" fmla="*/ 2756045 h 4745368"/>
              <a:gd name="connsiteX8-41" fmla="*/ 9037512 w 13413429"/>
              <a:gd name="connsiteY8-42" fmla="*/ 4319374 h 4745368"/>
              <a:gd name="connsiteX9-43" fmla="*/ 3315138 w 13413429"/>
              <a:gd name="connsiteY9-44" fmla="*/ 4702832 h 4745368"/>
              <a:gd name="connsiteX10-45" fmla="*/ 335963 w 13413429"/>
              <a:gd name="connsiteY10-46" fmla="*/ 3522961 h 4745368"/>
              <a:gd name="connsiteX11-47" fmla="*/ 217976 w 13413429"/>
              <a:gd name="connsiteY11-48" fmla="*/ 661774 h 4745368"/>
              <a:gd name="connsiteX0-49" fmla="*/ 217976 w 13413429"/>
              <a:gd name="connsiteY0-50" fmla="*/ 685527 h 4769121"/>
              <a:gd name="connsiteX1-51" fmla="*/ 1663318 w 13413429"/>
              <a:gd name="connsiteY1-52" fmla="*/ 66095 h 4769121"/>
              <a:gd name="connsiteX2-53" fmla="*/ 3639602 w 13413429"/>
              <a:gd name="connsiteY2-54" fmla="*/ 1481940 h 4769121"/>
              <a:gd name="connsiteX3-55" fmla="*/ 5409409 w 13413429"/>
              <a:gd name="connsiteY3-56" fmla="*/ 1304959 h 4769121"/>
              <a:gd name="connsiteX4-57" fmla="*/ 7061228 w 13413429"/>
              <a:gd name="connsiteY4-58" fmla="*/ 1688417 h 4769121"/>
              <a:gd name="connsiteX5-59" fmla="*/ 8506570 w 13413429"/>
              <a:gd name="connsiteY5-60" fmla="*/ 2366843 h 4769121"/>
              <a:gd name="connsiteX6-61" fmla="*/ 11043292 w 13413429"/>
              <a:gd name="connsiteY6-62" fmla="*/ 2219359 h 4769121"/>
              <a:gd name="connsiteX7-63" fmla="*/ 13373538 w 13413429"/>
              <a:gd name="connsiteY7-64" fmla="*/ 2779798 h 4769121"/>
              <a:gd name="connsiteX8-65" fmla="*/ 9037512 w 13413429"/>
              <a:gd name="connsiteY8-66" fmla="*/ 4343127 h 4769121"/>
              <a:gd name="connsiteX9-67" fmla="*/ 3315138 w 13413429"/>
              <a:gd name="connsiteY9-68" fmla="*/ 4726585 h 4769121"/>
              <a:gd name="connsiteX10-69" fmla="*/ 335963 w 13413429"/>
              <a:gd name="connsiteY10-70" fmla="*/ 3546714 h 4769121"/>
              <a:gd name="connsiteX11-71" fmla="*/ 217976 w 13413429"/>
              <a:gd name="connsiteY11-72" fmla="*/ 685527 h 4769121"/>
              <a:gd name="connsiteX0-73" fmla="*/ 237820 w 13433273"/>
              <a:gd name="connsiteY0-74" fmla="*/ 467572 h 4551166"/>
              <a:gd name="connsiteX1-75" fmla="*/ 2007627 w 13433273"/>
              <a:gd name="connsiteY1-76" fmla="*/ 113611 h 4551166"/>
              <a:gd name="connsiteX2-77" fmla="*/ 3659446 w 13433273"/>
              <a:gd name="connsiteY2-78" fmla="*/ 1263985 h 4551166"/>
              <a:gd name="connsiteX3-79" fmla="*/ 5429253 w 13433273"/>
              <a:gd name="connsiteY3-80" fmla="*/ 1087004 h 4551166"/>
              <a:gd name="connsiteX4-81" fmla="*/ 7081072 w 13433273"/>
              <a:gd name="connsiteY4-82" fmla="*/ 1470462 h 4551166"/>
              <a:gd name="connsiteX5-83" fmla="*/ 8526414 w 13433273"/>
              <a:gd name="connsiteY5-84" fmla="*/ 2148888 h 4551166"/>
              <a:gd name="connsiteX6-85" fmla="*/ 11063136 w 13433273"/>
              <a:gd name="connsiteY6-86" fmla="*/ 2001404 h 4551166"/>
              <a:gd name="connsiteX7-87" fmla="*/ 13393382 w 13433273"/>
              <a:gd name="connsiteY7-88" fmla="*/ 2561843 h 4551166"/>
              <a:gd name="connsiteX8-89" fmla="*/ 9057356 w 13433273"/>
              <a:gd name="connsiteY8-90" fmla="*/ 4125172 h 4551166"/>
              <a:gd name="connsiteX9-91" fmla="*/ 3334982 w 13433273"/>
              <a:gd name="connsiteY9-92" fmla="*/ 4508630 h 4551166"/>
              <a:gd name="connsiteX10-93" fmla="*/ 355807 w 13433273"/>
              <a:gd name="connsiteY10-94" fmla="*/ 3328759 h 4551166"/>
              <a:gd name="connsiteX11-95" fmla="*/ 237820 w 13433273"/>
              <a:gd name="connsiteY11-96" fmla="*/ 467572 h 4551166"/>
              <a:gd name="connsiteX0-97" fmla="*/ 235986 w 13431439"/>
              <a:gd name="connsiteY0-98" fmla="*/ 583924 h 4667518"/>
              <a:gd name="connsiteX1-99" fmla="*/ 1976296 w 13431439"/>
              <a:gd name="connsiteY1-100" fmla="*/ 82479 h 4667518"/>
              <a:gd name="connsiteX2-101" fmla="*/ 3657612 w 13431439"/>
              <a:gd name="connsiteY2-102" fmla="*/ 1380337 h 4667518"/>
              <a:gd name="connsiteX3-103" fmla="*/ 5427419 w 13431439"/>
              <a:gd name="connsiteY3-104" fmla="*/ 1203356 h 4667518"/>
              <a:gd name="connsiteX4-105" fmla="*/ 7079238 w 13431439"/>
              <a:gd name="connsiteY4-106" fmla="*/ 1586814 h 4667518"/>
              <a:gd name="connsiteX5-107" fmla="*/ 8524580 w 13431439"/>
              <a:gd name="connsiteY5-108" fmla="*/ 2265240 h 4667518"/>
              <a:gd name="connsiteX6-109" fmla="*/ 11061302 w 13431439"/>
              <a:gd name="connsiteY6-110" fmla="*/ 2117756 h 4667518"/>
              <a:gd name="connsiteX7-111" fmla="*/ 13391548 w 13431439"/>
              <a:gd name="connsiteY7-112" fmla="*/ 2678195 h 4667518"/>
              <a:gd name="connsiteX8-113" fmla="*/ 9055522 w 13431439"/>
              <a:gd name="connsiteY8-114" fmla="*/ 4241524 h 4667518"/>
              <a:gd name="connsiteX9-115" fmla="*/ 3333148 w 13431439"/>
              <a:gd name="connsiteY9-116" fmla="*/ 4624982 h 4667518"/>
              <a:gd name="connsiteX10-117" fmla="*/ 353973 w 13431439"/>
              <a:gd name="connsiteY10-118" fmla="*/ 3445111 h 4667518"/>
              <a:gd name="connsiteX11-119" fmla="*/ 235986 w 13431439"/>
              <a:gd name="connsiteY11-120" fmla="*/ 583924 h 4667518"/>
              <a:gd name="connsiteX0-121" fmla="*/ 235986 w 13431439"/>
              <a:gd name="connsiteY0-122" fmla="*/ 583924 h 4667518"/>
              <a:gd name="connsiteX1-123" fmla="*/ 1976296 w 13431439"/>
              <a:gd name="connsiteY1-124" fmla="*/ 82479 h 4667518"/>
              <a:gd name="connsiteX2-125" fmla="*/ 3657612 w 13431439"/>
              <a:gd name="connsiteY2-126" fmla="*/ 1380337 h 4667518"/>
              <a:gd name="connsiteX3-127" fmla="*/ 5427419 w 13431439"/>
              <a:gd name="connsiteY3-128" fmla="*/ 1203356 h 4667518"/>
              <a:gd name="connsiteX4-129" fmla="*/ 7079238 w 13431439"/>
              <a:gd name="connsiteY4-130" fmla="*/ 1586814 h 4667518"/>
              <a:gd name="connsiteX5-131" fmla="*/ 8524580 w 13431439"/>
              <a:gd name="connsiteY5-132" fmla="*/ 2265240 h 4667518"/>
              <a:gd name="connsiteX6-133" fmla="*/ 11061302 w 13431439"/>
              <a:gd name="connsiteY6-134" fmla="*/ 2117756 h 4667518"/>
              <a:gd name="connsiteX7-135" fmla="*/ 13391548 w 13431439"/>
              <a:gd name="connsiteY7-136" fmla="*/ 2678195 h 4667518"/>
              <a:gd name="connsiteX8-137" fmla="*/ 9055522 w 13431439"/>
              <a:gd name="connsiteY8-138" fmla="*/ 4241524 h 4667518"/>
              <a:gd name="connsiteX9-139" fmla="*/ 3333148 w 13431439"/>
              <a:gd name="connsiteY9-140" fmla="*/ 4624982 h 4667518"/>
              <a:gd name="connsiteX10-141" fmla="*/ 353973 w 13431439"/>
              <a:gd name="connsiteY10-142" fmla="*/ 3445111 h 4667518"/>
              <a:gd name="connsiteX11-143" fmla="*/ 235986 w 13431439"/>
              <a:gd name="connsiteY11-144" fmla="*/ 583924 h 4667518"/>
              <a:gd name="connsiteX0-145" fmla="*/ 241508 w 13436961"/>
              <a:gd name="connsiteY0-146" fmla="*/ 446173 h 4529767"/>
              <a:gd name="connsiteX1-147" fmla="*/ 2070309 w 13436961"/>
              <a:gd name="connsiteY1-148" fmla="*/ 121709 h 4529767"/>
              <a:gd name="connsiteX2-149" fmla="*/ 3663134 w 13436961"/>
              <a:gd name="connsiteY2-150" fmla="*/ 1242586 h 4529767"/>
              <a:gd name="connsiteX3-151" fmla="*/ 5432941 w 13436961"/>
              <a:gd name="connsiteY3-152" fmla="*/ 1065605 h 4529767"/>
              <a:gd name="connsiteX4-153" fmla="*/ 7084760 w 13436961"/>
              <a:gd name="connsiteY4-154" fmla="*/ 1449063 h 4529767"/>
              <a:gd name="connsiteX5-155" fmla="*/ 8530102 w 13436961"/>
              <a:gd name="connsiteY5-156" fmla="*/ 2127489 h 4529767"/>
              <a:gd name="connsiteX6-157" fmla="*/ 11066824 w 13436961"/>
              <a:gd name="connsiteY6-158" fmla="*/ 1980005 h 4529767"/>
              <a:gd name="connsiteX7-159" fmla="*/ 13397070 w 13436961"/>
              <a:gd name="connsiteY7-160" fmla="*/ 2540444 h 4529767"/>
              <a:gd name="connsiteX8-161" fmla="*/ 9061044 w 13436961"/>
              <a:gd name="connsiteY8-162" fmla="*/ 4103773 h 4529767"/>
              <a:gd name="connsiteX9-163" fmla="*/ 3338670 w 13436961"/>
              <a:gd name="connsiteY9-164" fmla="*/ 4487231 h 4529767"/>
              <a:gd name="connsiteX10-165" fmla="*/ 359495 w 13436961"/>
              <a:gd name="connsiteY10-166" fmla="*/ 3307360 h 4529767"/>
              <a:gd name="connsiteX11-167" fmla="*/ 241508 w 13436961"/>
              <a:gd name="connsiteY11-168" fmla="*/ 446173 h 45297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3436961" h="4529767">
                <a:moveTo>
                  <a:pt x="241508" y="446173"/>
                </a:moveTo>
                <a:cubicBezTo>
                  <a:pt x="526644" y="-84769"/>
                  <a:pt x="1441044" y="-70019"/>
                  <a:pt x="2070309" y="121709"/>
                </a:cubicBezTo>
                <a:cubicBezTo>
                  <a:pt x="2699574" y="313437"/>
                  <a:pt x="3102695" y="1085270"/>
                  <a:pt x="3663134" y="1242586"/>
                </a:cubicBezTo>
                <a:cubicBezTo>
                  <a:pt x="4223573" y="1399902"/>
                  <a:pt x="4862670" y="1031192"/>
                  <a:pt x="5432941" y="1065605"/>
                </a:cubicBezTo>
                <a:cubicBezTo>
                  <a:pt x="6003212" y="1100018"/>
                  <a:pt x="6568567" y="1272082"/>
                  <a:pt x="7084760" y="1449063"/>
                </a:cubicBezTo>
                <a:cubicBezTo>
                  <a:pt x="7600953" y="1626044"/>
                  <a:pt x="7866425" y="2038999"/>
                  <a:pt x="8530102" y="2127489"/>
                </a:cubicBezTo>
                <a:cubicBezTo>
                  <a:pt x="9193779" y="2215979"/>
                  <a:pt x="10255663" y="1911179"/>
                  <a:pt x="11066824" y="1980005"/>
                </a:cubicBezTo>
                <a:cubicBezTo>
                  <a:pt x="11877985" y="2048831"/>
                  <a:pt x="13731367" y="2186483"/>
                  <a:pt x="13397070" y="2540444"/>
                </a:cubicBezTo>
                <a:cubicBezTo>
                  <a:pt x="13062773" y="2894405"/>
                  <a:pt x="10737444" y="3779308"/>
                  <a:pt x="9061044" y="4103773"/>
                </a:cubicBezTo>
                <a:cubicBezTo>
                  <a:pt x="7384644" y="4428238"/>
                  <a:pt x="4788928" y="4619967"/>
                  <a:pt x="3338670" y="4487231"/>
                </a:cubicBezTo>
                <a:cubicBezTo>
                  <a:pt x="1888412" y="4354496"/>
                  <a:pt x="875689" y="3980870"/>
                  <a:pt x="359495" y="3307360"/>
                </a:cubicBezTo>
                <a:cubicBezTo>
                  <a:pt x="-156699" y="2633850"/>
                  <a:pt x="-43628" y="977115"/>
                  <a:pt x="241508" y="446173"/>
                </a:cubicBezTo>
                <a:close/>
              </a:path>
            </a:pathLst>
          </a:custGeom>
          <a:solidFill>
            <a:srgbClr val="EB925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447745" y="68764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3" name="图片 2"/>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 grpId="0"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5_标题幻灯片">
    <p:spTree>
      <p:nvGrpSpPr>
        <p:cNvPr id="1" name=""/>
        <p:cNvGrpSpPr/>
        <p:nvPr/>
      </p:nvGrpSpPr>
      <p:grpSpPr>
        <a:xfrm>
          <a:off x="0" y="0"/>
          <a:ext cx="0" cy="0"/>
          <a:chOff x="0" y="0"/>
          <a:chExt cx="0" cy="0"/>
        </a:xfrm>
      </p:grpSpPr>
      <p:sp>
        <p:nvSpPr>
          <p:cNvPr id="80" name="任意多边形: 形状 79"/>
          <p:cNvSpPr/>
          <p:nvPr userDrawn="1"/>
        </p:nvSpPr>
        <p:spPr>
          <a:xfrm flipH="1" flipV="1">
            <a:off x="8917940" y="-471170"/>
            <a:ext cx="3574415" cy="2044065"/>
          </a:xfrm>
          <a:custGeom>
            <a:avLst/>
            <a:gdLst>
              <a:gd name="connsiteX0" fmla="*/ 0 w 3328262"/>
              <a:gd name="connsiteY0" fmla="*/ 0 h 1467407"/>
              <a:gd name="connsiteX1" fmla="*/ 81237 w 3328262"/>
              <a:gd name="connsiteY1" fmla="*/ 23328 h 1467407"/>
              <a:gd name="connsiteX2" fmla="*/ 368044 w 3328262"/>
              <a:gd name="connsiteY2" fmla="*/ 121207 h 1467407"/>
              <a:gd name="connsiteX3" fmla="*/ 1398636 w 3328262"/>
              <a:gd name="connsiteY3" fmla="*/ 730807 h 1467407"/>
              <a:gd name="connsiteX4" fmla="*/ 2935948 w 3328262"/>
              <a:gd name="connsiteY4" fmla="*/ 1086407 h 1467407"/>
              <a:gd name="connsiteX5" fmla="*/ 3224915 w 3328262"/>
              <a:gd name="connsiteY5" fmla="*/ 1346658 h 1467407"/>
              <a:gd name="connsiteX6" fmla="*/ 3328262 w 3328262"/>
              <a:gd name="connsiteY6" fmla="*/ 1467407 h 1467407"/>
              <a:gd name="connsiteX7" fmla="*/ 0 w 3328262"/>
              <a:gd name="connsiteY7" fmla="*/ 1467407 h 146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8262" h="1467407">
                <a:moveTo>
                  <a:pt x="0" y="0"/>
                </a:moveTo>
                <a:lnTo>
                  <a:pt x="81237" y="23328"/>
                </a:lnTo>
                <a:cubicBezTo>
                  <a:pt x="178540" y="53408"/>
                  <a:pt x="273968" y="86811"/>
                  <a:pt x="368044" y="121207"/>
                </a:cubicBezTo>
                <a:cubicBezTo>
                  <a:pt x="744346" y="258790"/>
                  <a:pt x="970652" y="569940"/>
                  <a:pt x="1398636" y="730807"/>
                </a:cubicBezTo>
                <a:cubicBezTo>
                  <a:pt x="1826620" y="891674"/>
                  <a:pt x="2586283" y="838757"/>
                  <a:pt x="2935948" y="1086407"/>
                </a:cubicBezTo>
                <a:cubicBezTo>
                  <a:pt x="3023364" y="1148320"/>
                  <a:pt x="3126046" y="1240659"/>
                  <a:pt x="3224915" y="1346658"/>
                </a:cubicBezTo>
                <a:lnTo>
                  <a:pt x="3328262" y="1467407"/>
                </a:lnTo>
                <a:lnTo>
                  <a:pt x="0" y="1467407"/>
                </a:lnTo>
                <a:close/>
              </a:path>
            </a:pathLst>
          </a:custGeom>
          <a:solidFill>
            <a:srgbClr val="FECC91">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grpSp>
        <p:nvGrpSpPr>
          <p:cNvPr id="82" name="组合 81"/>
          <p:cNvGrpSpPr/>
          <p:nvPr userDrawn="1"/>
        </p:nvGrpSpPr>
        <p:grpSpPr>
          <a:xfrm>
            <a:off x="-156301" y="4300359"/>
            <a:ext cx="4194125" cy="2633843"/>
            <a:chOff x="-146432" y="5203424"/>
            <a:chExt cx="3883752" cy="1710242"/>
          </a:xfrm>
        </p:grpSpPr>
        <p:sp>
          <p:nvSpPr>
            <p:cNvPr id="83" name="任意多边形: 形状 82"/>
            <p:cNvSpPr/>
            <p:nvPr/>
          </p:nvSpPr>
          <p:spPr>
            <a:xfrm>
              <a:off x="-146432" y="5203424"/>
              <a:ext cx="3883752" cy="1710242"/>
            </a:xfrm>
            <a:custGeom>
              <a:avLst/>
              <a:gdLst>
                <a:gd name="connsiteX0" fmla="*/ 0 w 3328262"/>
                <a:gd name="connsiteY0" fmla="*/ 0 h 1467407"/>
                <a:gd name="connsiteX1" fmla="*/ 81237 w 3328262"/>
                <a:gd name="connsiteY1" fmla="*/ 23328 h 1467407"/>
                <a:gd name="connsiteX2" fmla="*/ 368044 w 3328262"/>
                <a:gd name="connsiteY2" fmla="*/ 121207 h 1467407"/>
                <a:gd name="connsiteX3" fmla="*/ 1398636 w 3328262"/>
                <a:gd name="connsiteY3" fmla="*/ 730807 h 1467407"/>
                <a:gd name="connsiteX4" fmla="*/ 2935948 w 3328262"/>
                <a:gd name="connsiteY4" fmla="*/ 1086407 h 1467407"/>
                <a:gd name="connsiteX5" fmla="*/ 3224915 w 3328262"/>
                <a:gd name="connsiteY5" fmla="*/ 1346658 h 1467407"/>
                <a:gd name="connsiteX6" fmla="*/ 3328262 w 3328262"/>
                <a:gd name="connsiteY6" fmla="*/ 1467407 h 1467407"/>
                <a:gd name="connsiteX7" fmla="*/ 0 w 3328262"/>
                <a:gd name="connsiteY7" fmla="*/ 1467407 h 146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8262" h="1467407">
                  <a:moveTo>
                    <a:pt x="0" y="0"/>
                  </a:moveTo>
                  <a:lnTo>
                    <a:pt x="81237" y="23328"/>
                  </a:lnTo>
                  <a:cubicBezTo>
                    <a:pt x="178540" y="53408"/>
                    <a:pt x="273968" y="86811"/>
                    <a:pt x="368044" y="121207"/>
                  </a:cubicBezTo>
                  <a:cubicBezTo>
                    <a:pt x="744346" y="258790"/>
                    <a:pt x="970652" y="569940"/>
                    <a:pt x="1398636" y="730807"/>
                  </a:cubicBezTo>
                  <a:cubicBezTo>
                    <a:pt x="1826620" y="891674"/>
                    <a:pt x="2586283" y="838757"/>
                    <a:pt x="2935948" y="1086407"/>
                  </a:cubicBezTo>
                  <a:cubicBezTo>
                    <a:pt x="3023364" y="1148320"/>
                    <a:pt x="3126046" y="1240659"/>
                    <a:pt x="3224915" y="1346658"/>
                  </a:cubicBezTo>
                  <a:lnTo>
                    <a:pt x="3328262" y="1467407"/>
                  </a:lnTo>
                  <a:lnTo>
                    <a:pt x="0" y="1467407"/>
                  </a:lnTo>
                  <a:close/>
                </a:path>
              </a:pathLst>
            </a:custGeom>
            <a:solidFill>
              <a:srgbClr val="EB9258">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4" name="任意多边形: 形状 83"/>
            <p:cNvSpPr/>
            <p:nvPr/>
          </p:nvSpPr>
          <p:spPr>
            <a:xfrm>
              <a:off x="0" y="5390594"/>
              <a:ext cx="3328262" cy="1467407"/>
            </a:xfrm>
            <a:custGeom>
              <a:avLst/>
              <a:gdLst>
                <a:gd name="connsiteX0" fmla="*/ 0 w 3328262"/>
                <a:gd name="connsiteY0" fmla="*/ 0 h 1467407"/>
                <a:gd name="connsiteX1" fmla="*/ 81237 w 3328262"/>
                <a:gd name="connsiteY1" fmla="*/ 23328 h 1467407"/>
                <a:gd name="connsiteX2" fmla="*/ 368044 w 3328262"/>
                <a:gd name="connsiteY2" fmla="*/ 121207 h 1467407"/>
                <a:gd name="connsiteX3" fmla="*/ 1398636 w 3328262"/>
                <a:gd name="connsiteY3" fmla="*/ 730807 h 1467407"/>
                <a:gd name="connsiteX4" fmla="*/ 2935948 w 3328262"/>
                <a:gd name="connsiteY4" fmla="*/ 1086407 h 1467407"/>
                <a:gd name="connsiteX5" fmla="*/ 3224915 w 3328262"/>
                <a:gd name="connsiteY5" fmla="*/ 1346658 h 1467407"/>
                <a:gd name="connsiteX6" fmla="*/ 3328262 w 3328262"/>
                <a:gd name="connsiteY6" fmla="*/ 1467407 h 1467407"/>
                <a:gd name="connsiteX7" fmla="*/ 0 w 3328262"/>
                <a:gd name="connsiteY7" fmla="*/ 1467407 h 146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8262" h="1467407">
                  <a:moveTo>
                    <a:pt x="0" y="0"/>
                  </a:moveTo>
                  <a:lnTo>
                    <a:pt x="81237" y="23328"/>
                  </a:lnTo>
                  <a:cubicBezTo>
                    <a:pt x="178540" y="53408"/>
                    <a:pt x="273968" y="86811"/>
                    <a:pt x="368044" y="121207"/>
                  </a:cubicBezTo>
                  <a:cubicBezTo>
                    <a:pt x="744346" y="258790"/>
                    <a:pt x="970652" y="569940"/>
                    <a:pt x="1398636" y="730807"/>
                  </a:cubicBezTo>
                  <a:cubicBezTo>
                    <a:pt x="1826620" y="891674"/>
                    <a:pt x="2586283" y="838757"/>
                    <a:pt x="2935948" y="1086407"/>
                  </a:cubicBezTo>
                  <a:cubicBezTo>
                    <a:pt x="3023364" y="1148320"/>
                    <a:pt x="3126046" y="1240659"/>
                    <a:pt x="3224915" y="1346658"/>
                  </a:cubicBezTo>
                  <a:lnTo>
                    <a:pt x="3328262" y="1467407"/>
                  </a:lnTo>
                  <a:lnTo>
                    <a:pt x="0" y="1467407"/>
                  </a:lnTo>
                  <a:close/>
                </a:path>
              </a:pathLst>
            </a:custGeom>
            <a:solidFill>
              <a:srgbClr val="F9A46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pic>
        <p:nvPicPr>
          <p:cNvPr id="3" name="图片 2"/>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6_标题幻灯片">
    <p:spTree>
      <p:nvGrpSpPr>
        <p:cNvPr id="1" name=""/>
        <p:cNvGrpSpPr/>
        <p:nvPr/>
      </p:nvGrpSpPr>
      <p:grpSpPr>
        <a:xfrm>
          <a:off x="0" y="0"/>
          <a:ext cx="0" cy="0"/>
          <a:chOff x="0" y="0"/>
          <a:chExt cx="0" cy="0"/>
        </a:xfrm>
      </p:grpSpPr>
      <p:sp>
        <p:nvSpPr>
          <p:cNvPr id="12" name="图形"/>
          <p:cNvSpPr/>
          <p:nvPr userDrawn="1"/>
        </p:nvSpPr>
        <p:spPr>
          <a:xfrm rot="10380000">
            <a:off x="9449147" y="5186526"/>
            <a:ext cx="3559463" cy="2416329"/>
          </a:xfrm>
          <a:custGeom>
            <a:avLst/>
            <a:gdLst>
              <a:gd name="connsiteX0" fmla="*/ 11580036 w 12420853"/>
              <a:gd name="connsiteY0" fmla="*/ 959368 h 8430878"/>
              <a:gd name="connsiteX1" fmla="*/ 10993882 w 12420853"/>
              <a:gd name="connsiteY1" fmla="*/ 3350876 h 8430878"/>
              <a:gd name="connsiteX2" fmla="*/ 7828651 w 12420853"/>
              <a:gd name="connsiteY2" fmla="*/ 4265276 h 8430878"/>
              <a:gd name="connsiteX3" fmla="*/ 4475851 w 12420853"/>
              <a:gd name="connsiteY3" fmla="*/ 7618076 h 8430878"/>
              <a:gd name="connsiteX4" fmla="*/ 1334067 w 12420853"/>
              <a:gd name="connsiteY4" fmla="*/ 7805645 h 8430878"/>
              <a:gd name="connsiteX5" fmla="*/ 747913 w 12420853"/>
              <a:gd name="connsiteY5" fmla="*/ 396661 h 8430878"/>
              <a:gd name="connsiteX6" fmla="*/ 11603482 w 12420853"/>
              <a:gd name="connsiteY6" fmla="*/ 1006261 h 8430878"/>
              <a:gd name="connsiteX7" fmla="*/ 11580036 w 12420853"/>
              <a:gd name="connsiteY7" fmla="*/ 959368 h 8430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0853" h="8430878">
                <a:moveTo>
                  <a:pt x="11580036" y="959368"/>
                </a:moveTo>
                <a:cubicBezTo>
                  <a:pt x="11478436" y="1350137"/>
                  <a:pt x="11619113" y="2799891"/>
                  <a:pt x="10993882" y="3350876"/>
                </a:cubicBezTo>
                <a:cubicBezTo>
                  <a:pt x="10368651" y="3901861"/>
                  <a:pt x="8914989" y="3554076"/>
                  <a:pt x="7828651" y="4265276"/>
                </a:cubicBezTo>
                <a:cubicBezTo>
                  <a:pt x="6742313" y="4976476"/>
                  <a:pt x="5558282" y="7028015"/>
                  <a:pt x="4475851" y="7618076"/>
                </a:cubicBezTo>
                <a:cubicBezTo>
                  <a:pt x="3393420" y="8208137"/>
                  <a:pt x="1955390" y="9009214"/>
                  <a:pt x="1334067" y="7805645"/>
                </a:cubicBezTo>
                <a:cubicBezTo>
                  <a:pt x="712744" y="6602076"/>
                  <a:pt x="-963656" y="1529892"/>
                  <a:pt x="747913" y="396661"/>
                </a:cubicBezTo>
                <a:cubicBezTo>
                  <a:pt x="2459482" y="-736570"/>
                  <a:pt x="9802036" y="908569"/>
                  <a:pt x="11603482" y="1006261"/>
                </a:cubicBezTo>
                <a:cubicBezTo>
                  <a:pt x="13404928" y="1103953"/>
                  <a:pt x="11681636" y="568599"/>
                  <a:pt x="11580036" y="959368"/>
                </a:cubicBezTo>
                <a:close/>
              </a:path>
            </a:pathLst>
          </a:custGeom>
          <a:noFill/>
          <a:ln>
            <a:solidFill>
              <a:srgbClr val="E86263"/>
            </a:solidFill>
          </a:ln>
          <a:effectLst>
            <a:outerShdw blurRad="342900" dist="152400" dir="27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13" name="图形"/>
          <p:cNvSpPr/>
          <p:nvPr userDrawn="1"/>
        </p:nvSpPr>
        <p:spPr>
          <a:xfrm rot="10380000">
            <a:off x="9606539" y="5525770"/>
            <a:ext cx="3559463" cy="2416329"/>
          </a:xfrm>
          <a:custGeom>
            <a:avLst/>
            <a:gdLst>
              <a:gd name="connsiteX0" fmla="*/ 11580036 w 12420853"/>
              <a:gd name="connsiteY0" fmla="*/ 959368 h 8430878"/>
              <a:gd name="connsiteX1" fmla="*/ 10993882 w 12420853"/>
              <a:gd name="connsiteY1" fmla="*/ 3350876 h 8430878"/>
              <a:gd name="connsiteX2" fmla="*/ 7828651 w 12420853"/>
              <a:gd name="connsiteY2" fmla="*/ 4265276 h 8430878"/>
              <a:gd name="connsiteX3" fmla="*/ 4475851 w 12420853"/>
              <a:gd name="connsiteY3" fmla="*/ 7618076 h 8430878"/>
              <a:gd name="connsiteX4" fmla="*/ 1334067 w 12420853"/>
              <a:gd name="connsiteY4" fmla="*/ 7805645 h 8430878"/>
              <a:gd name="connsiteX5" fmla="*/ 747913 w 12420853"/>
              <a:gd name="connsiteY5" fmla="*/ 396661 h 8430878"/>
              <a:gd name="connsiteX6" fmla="*/ 11603482 w 12420853"/>
              <a:gd name="connsiteY6" fmla="*/ 1006261 h 8430878"/>
              <a:gd name="connsiteX7" fmla="*/ 11580036 w 12420853"/>
              <a:gd name="connsiteY7" fmla="*/ 959368 h 8430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0853" h="8430878">
                <a:moveTo>
                  <a:pt x="11580036" y="959368"/>
                </a:moveTo>
                <a:cubicBezTo>
                  <a:pt x="11478436" y="1350137"/>
                  <a:pt x="11619113" y="2799891"/>
                  <a:pt x="10993882" y="3350876"/>
                </a:cubicBezTo>
                <a:cubicBezTo>
                  <a:pt x="10368651" y="3901861"/>
                  <a:pt x="8914989" y="3554076"/>
                  <a:pt x="7828651" y="4265276"/>
                </a:cubicBezTo>
                <a:cubicBezTo>
                  <a:pt x="6742313" y="4976476"/>
                  <a:pt x="5558282" y="7028015"/>
                  <a:pt x="4475851" y="7618076"/>
                </a:cubicBezTo>
                <a:cubicBezTo>
                  <a:pt x="3393420" y="8208137"/>
                  <a:pt x="1955390" y="9009214"/>
                  <a:pt x="1334067" y="7805645"/>
                </a:cubicBezTo>
                <a:cubicBezTo>
                  <a:pt x="712744" y="6602076"/>
                  <a:pt x="-963656" y="1529892"/>
                  <a:pt x="747913" y="396661"/>
                </a:cubicBezTo>
                <a:cubicBezTo>
                  <a:pt x="2459482" y="-736570"/>
                  <a:pt x="9802036" y="908569"/>
                  <a:pt x="11603482" y="1006261"/>
                </a:cubicBezTo>
                <a:cubicBezTo>
                  <a:pt x="13404928" y="1103953"/>
                  <a:pt x="11681636" y="568599"/>
                  <a:pt x="11580036" y="959368"/>
                </a:cubicBezTo>
                <a:close/>
              </a:path>
            </a:pathLst>
          </a:custGeom>
          <a:solidFill>
            <a:srgbClr val="FF7E51"/>
          </a:solidFill>
          <a:ln>
            <a:noFill/>
          </a:ln>
          <a:effectLst>
            <a:outerShdw blurRad="342900" dist="152400" dir="27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7" name="图形"/>
          <p:cNvSpPr/>
          <p:nvPr userDrawn="1"/>
        </p:nvSpPr>
        <p:spPr>
          <a:xfrm rot="14640000">
            <a:off x="-288925" y="6156325"/>
            <a:ext cx="1155700" cy="1155700"/>
          </a:xfrm>
          <a:prstGeom prst="ellipse">
            <a:avLst/>
          </a:prstGeom>
          <a:solidFill>
            <a:srgbClr val="E86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pic>
        <p:nvPicPr>
          <p:cNvPr id="3" name="图片 2"/>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20_标题幻灯片">
    <p:spTree>
      <p:nvGrpSpPr>
        <p:cNvPr id="1" name=""/>
        <p:cNvGrpSpPr/>
        <p:nvPr/>
      </p:nvGrpSpPr>
      <p:grpSpPr>
        <a:xfrm>
          <a:off x="0" y="0"/>
          <a:ext cx="0" cy="0"/>
          <a:chOff x="0" y="0"/>
          <a:chExt cx="0" cy="0"/>
        </a:xfrm>
      </p:grpSpPr>
      <p:sp>
        <p:nvSpPr>
          <p:cNvPr id="12" name="图形"/>
          <p:cNvSpPr/>
          <p:nvPr userDrawn="1"/>
        </p:nvSpPr>
        <p:spPr>
          <a:xfrm rot="10380000">
            <a:off x="9449147" y="5186526"/>
            <a:ext cx="3559463" cy="2416329"/>
          </a:xfrm>
          <a:custGeom>
            <a:avLst/>
            <a:gdLst>
              <a:gd name="connsiteX0" fmla="*/ 11580036 w 12420853"/>
              <a:gd name="connsiteY0" fmla="*/ 959368 h 8430878"/>
              <a:gd name="connsiteX1" fmla="*/ 10993882 w 12420853"/>
              <a:gd name="connsiteY1" fmla="*/ 3350876 h 8430878"/>
              <a:gd name="connsiteX2" fmla="*/ 7828651 w 12420853"/>
              <a:gd name="connsiteY2" fmla="*/ 4265276 h 8430878"/>
              <a:gd name="connsiteX3" fmla="*/ 4475851 w 12420853"/>
              <a:gd name="connsiteY3" fmla="*/ 7618076 h 8430878"/>
              <a:gd name="connsiteX4" fmla="*/ 1334067 w 12420853"/>
              <a:gd name="connsiteY4" fmla="*/ 7805645 h 8430878"/>
              <a:gd name="connsiteX5" fmla="*/ 747913 w 12420853"/>
              <a:gd name="connsiteY5" fmla="*/ 396661 h 8430878"/>
              <a:gd name="connsiteX6" fmla="*/ 11603482 w 12420853"/>
              <a:gd name="connsiteY6" fmla="*/ 1006261 h 8430878"/>
              <a:gd name="connsiteX7" fmla="*/ 11580036 w 12420853"/>
              <a:gd name="connsiteY7" fmla="*/ 959368 h 8430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0853" h="8430878">
                <a:moveTo>
                  <a:pt x="11580036" y="959368"/>
                </a:moveTo>
                <a:cubicBezTo>
                  <a:pt x="11478436" y="1350137"/>
                  <a:pt x="11619113" y="2799891"/>
                  <a:pt x="10993882" y="3350876"/>
                </a:cubicBezTo>
                <a:cubicBezTo>
                  <a:pt x="10368651" y="3901861"/>
                  <a:pt x="8914989" y="3554076"/>
                  <a:pt x="7828651" y="4265276"/>
                </a:cubicBezTo>
                <a:cubicBezTo>
                  <a:pt x="6742313" y="4976476"/>
                  <a:pt x="5558282" y="7028015"/>
                  <a:pt x="4475851" y="7618076"/>
                </a:cubicBezTo>
                <a:cubicBezTo>
                  <a:pt x="3393420" y="8208137"/>
                  <a:pt x="1955390" y="9009214"/>
                  <a:pt x="1334067" y="7805645"/>
                </a:cubicBezTo>
                <a:cubicBezTo>
                  <a:pt x="712744" y="6602076"/>
                  <a:pt x="-963656" y="1529892"/>
                  <a:pt x="747913" y="396661"/>
                </a:cubicBezTo>
                <a:cubicBezTo>
                  <a:pt x="2459482" y="-736570"/>
                  <a:pt x="9802036" y="908569"/>
                  <a:pt x="11603482" y="1006261"/>
                </a:cubicBezTo>
                <a:cubicBezTo>
                  <a:pt x="13404928" y="1103953"/>
                  <a:pt x="11681636" y="568599"/>
                  <a:pt x="11580036" y="959368"/>
                </a:cubicBezTo>
                <a:close/>
              </a:path>
            </a:pathLst>
          </a:custGeom>
          <a:noFill/>
          <a:ln>
            <a:solidFill>
              <a:srgbClr val="E86263"/>
            </a:solidFill>
          </a:ln>
          <a:effectLst>
            <a:outerShdw blurRad="342900" dist="152400" dir="27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13" name="图形"/>
          <p:cNvSpPr/>
          <p:nvPr userDrawn="1"/>
        </p:nvSpPr>
        <p:spPr>
          <a:xfrm rot="10380000">
            <a:off x="9619874" y="5368925"/>
            <a:ext cx="3559463" cy="2416329"/>
          </a:xfrm>
          <a:custGeom>
            <a:avLst/>
            <a:gdLst>
              <a:gd name="connsiteX0" fmla="*/ 11580036 w 12420853"/>
              <a:gd name="connsiteY0" fmla="*/ 959368 h 8430878"/>
              <a:gd name="connsiteX1" fmla="*/ 10993882 w 12420853"/>
              <a:gd name="connsiteY1" fmla="*/ 3350876 h 8430878"/>
              <a:gd name="connsiteX2" fmla="*/ 7828651 w 12420853"/>
              <a:gd name="connsiteY2" fmla="*/ 4265276 h 8430878"/>
              <a:gd name="connsiteX3" fmla="*/ 4475851 w 12420853"/>
              <a:gd name="connsiteY3" fmla="*/ 7618076 h 8430878"/>
              <a:gd name="connsiteX4" fmla="*/ 1334067 w 12420853"/>
              <a:gd name="connsiteY4" fmla="*/ 7805645 h 8430878"/>
              <a:gd name="connsiteX5" fmla="*/ 747913 w 12420853"/>
              <a:gd name="connsiteY5" fmla="*/ 396661 h 8430878"/>
              <a:gd name="connsiteX6" fmla="*/ 11603482 w 12420853"/>
              <a:gd name="connsiteY6" fmla="*/ 1006261 h 8430878"/>
              <a:gd name="connsiteX7" fmla="*/ 11580036 w 12420853"/>
              <a:gd name="connsiteY7" fmla="*/ 959368 h 8430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0853" h="8430878">
                <a:moveTo>
                  <a:pt x="11580036" y="959368"/>
                </a:moveTo>
                <a:cubicBezTo>
                  <a:pt x="11478436" y="1350137"/>
                  <a:pt x="11619113" y="2799891"/>
                  <a:pt x="10993882" y="3350876"/>
                </a:cubicBezTo>
                <a:cubicBezTo>
                  <a:pt x="10368651" y="3901861"/>
                  <a:pt x="8914989" y="3554076"/>
                  <a:pt x="7828651" y="4265276"/>
                </a:cubicBezTo>
                <a:cubicBezTo>
                  <a:pt x="6742313" y="4976476"/>
                  <a:pt x="5558282" y="7028015"/>
                  <a:pt x="4475851" y="7618076"/>
                </a:cubicBezTo>
                <a:cubicBezTo>
                  <a:pt x="3393420" y="8208137"/>
                  <a:pt x="1955390" y="9009214"/>
                  <a:pt x="1334067" y="7805645"/>
                </a:cubicBezTo>
                <a:cubicBezTo>
                  <a:pt x="712744" y="6602076"/>
                  <a:pt x="-963656" y="1529892"/>
                  <a:pt x="747913" y="396661"/>
                </a:cubicBezTo>
                <a:cubicBezTo>
                  <a:pt x="2459482" y="-736570"/>
                  <a:pt x="9802036" y="908569"/>
                  <a:pt x="11603482" y="1006261"/>
                </a:cubicBezTo>
                <a:cubicBezTo>
                  <a:pt x="13404928" y="1103953"/>
                  <a:pt x="11681636" y="568599"/>
                  <a:pt x="11580036" y="959368"/>
                </a:cubicBezTo>
                <a:close/>
              </a:path>
            </a:pathLst>
          </a:custGeom>
          <a:solidFill>
            <a:srgbClr val="E86263"/>
          </a:solidFill>
          <a:ln>
            <a:noFill/>
          </a:ln>
          <a:effectLst>
            <a:outerShdw blurRad="342900" dist="152400" dir="276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7" name="图形"/>
          <p:cNvSpPr/>
          <p:nvPr userDrawn="1"/>
        </p:nvSpPr>
        <p:spPr>
          <a:xfrm rot="14640000">
            <a:off x="-288925" y="6156325"/>
            <a:ext cx="1155700" cy="1155700"/>
          </a:xfrm>
          <a:prstGeom prst="ellipse">
            <a:avLst/>
          </a:prstGeom>
          <a:solidFill>
            <a:srgbClr val="E86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pic>
        <p:nvPicPr>
          <p:cNvPr id="2" name="图片 1"/>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7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2" name="图片 1"/>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8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24" name="Freeform 1964"/>
          <p:cNvSpPr>
            <a:spLocks noEditPoints="1"/>
          </p:cNvSpPr>
          <p:nvPr userDrawn="1"/>
        </p:nvSpPr>
        <p:spPr bwMode="auto">
          <a:xfrm rot="16200000" flipH="1">
            <a:off x="8022590" y="214569"/>
            <a:ext cx="4991100" cy="4166333"/>
          </a:xfrm>
          <a:custGeom>
            <a:avLst/>
            <a:gdLst>
              <a:gd name="T0" fmla="*/ 0 w 2154"/>
              <a:gd name="T1" fmla="*/ 0 h 1800"/>
              <a:gd name="T2" fmla="*/ 0 w 2154"/>
              <a:gd name="T3" fmla="*/ 208 h 1800"/>
              <a:gd name="T4" fmla="*/ 0 w 2154"/>
              <a:gd name="T5" fmla="*/ 0 h 1800"/>
              <a:gd name="T6" fmla="*/ 543 w 2154"/>
              <a:gd name="T7" fmla="*/ 1318 h 1800"/>
              <a:gd name="T8" fmla="*/ 0 w 2154"/>
              <a:gd name="T9" fmla="*/ 208 h 1800"/>
              <a:gd name="T10" fmla="*/ 0 w 2154"/>
              <a:gd name="T11" fmla="*/ 1800 h 1800"/>
              <a:gd name="T12" fmla="*/ 2154 w 2154"/>
              <a:gd name="T13" fmla="*/ 1800 h 1800"/>
              <a:gd name="T14" fmla="*/ 543 w 2154"/>
              <a:gd name="T15" fmla="*/ 1318 h 18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4" h="1800">
                <a:moveTo>
                  <a:pt x="0" y="0"/>
                </a:moveTo>
                <a:cubicBezTo>
                  <a:pt x="0" y="208"/>
                  <a:pt x="0" y="208"/>
                  <a:pt x="0" y="208"/>
                </a:cubicBezTo>
                <a:lnTo>
                  <a:pt x="0" y="0"/>
                </a:lnTo>
                <a:close/>
                <a:moveTo>
                  <a:pt x="543" y="1318"/>
                </a:moveTo>
                <a:cubicBezTo>
                  <a:pt x="113" y="982"/>
                  <a:pt x="18" y="486"/>
                  <a:pt x="0" y="208"/>
                </a:cubicBezTo>
                <a:cubicBezTo>
                  <a:pt x="0" y="1800"/>
                  <a:pt x="0" y="1800"/>
                  <a:pt x="0" y="1800"/>
                </a:cubicBezTo>
                <a:cubicBezTo>
                  <a:pt x="2154" y="1800"/>
                  <a:pt x="2154" y="1800"/>
                  <a:pt x="2154" y="1800"/>
                </a:cubicBezTo>
                <a:cubicBezTo>
                  <a:pt x="1784" y="1788"/>
                  <a:pt x="1047" y="1711"/>
                  <a:pt x="543" y="1318"/>
                </a:cubicBezTo>
              </a:path>
            </a:pathLst>
          </a:custGeom>
          <a:solidFill>
            <a:srgbClr val="F9A46D"/>
          </a:solidFill>
          <a:ln>
            <a:noFill/>
          </a:ln>
        </p:spPr>
        <p:txBody>
          <a:bodyPr vert="horz" wrap="square" lIns="91439" tIns="45719" rIns="91439" bIns="45719" numCol="1" anchor="t" anchorCtr="0" compatLnSpc="1"/>
          <a:lstStyle/>
          <a:p>
            <a:endParaRPr lang="zh-CN" altLang="en-US" sz="2400">
              <a:latin typeface="思源黑体 CN Medium" panose="020B0600000000000000" pitchFamily="34" charset="-122"/>
              <a:ea typeface="思源黑体 CN Medium" panose="020B0600000000000000" pitchFamily="34" charset="-122"/>
            </a:endParaRPr>
          </a:p>
        </p:txBody>
      </p:sp>
      <p:sp>
        <p:nvSpPr>
          <p:cNvPr id="2" name="Freeform 1964"/>
          <p:cNvSpPr>
            <a:spLocks noEditPoints="1"/>
          </p:cNvSpPr>
          <p:nvPr userDrawn="1"/>
        </p:nvSpPr>
        <p:spPr bwMode="auto">
          <a:xfrm rot="5400000" flipH="1">
            <a:off x="-744220" y="2552004"/>
            <a:ext cx="4991100" cy="4166333"/>
          </a:xfrm>
          <a:custGeom>
            <a:avLst/>
            <a:gdLst>
              <a:gd name="T0" fmla="*/ 0 w 2154"/>
              <a:gd name="T1" fmla="*/ 0 h 1800"/>
              <a:gd name="T2" fmla="*/ 0 w 2154"/>
              <a:gd name="T3" fmla="*/ 208 h 1800"/>
              <a:gd name="T4" fmla="*/ 0 w 2154"/>
              <a:gd name="T5" fmla="*/ 0 h 1800"/>
              <a:gd name="T6" fmla="*/ 543 w 2154"/>
              <a:gd name="T7" fmla="*/ 1318 h 1800"/>
              <a:gd name="T8" fmla="*/ 0 w 2154"/>
              <a:gd name="T9" fmla="*/ 208 h 1800"/>
              <a:gd name="T10" fmla="*/ 0 w 2154"/>
              <a:gd name="T11" fmla="*/ 1800 h 1800"/>
              <a:gd name="T12" fmla="*/ 2154 w 2154"/>
              <a:gd name="T13" fmla="*/ 1800 h 1800"/>
              <a:gd name="T14" fmla="*/ 543 w 2154"/>
              <a:gd name="T15" fmla="*/ 1318 h 18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4" h="1800">
                <a:moveTo>
                  <a:pt x="0" y="0"/>
                </a:moveTo>
                <a:cubicBezTo>
                  <a:pt x="0" y="208"/>
                  <a:pt x="0" y="208"/>
                  <a:pt x="0" y="208"/>
                </a:cubicBezTo>
                <a:lnTo>
                  <a:pt x="0" y="0"/>
                </a:lnTo>
                <a:close/>
                <a:moveTo>
                  <a:pt x="543" y="1318"/>
                </a:moveTo>
                <a:cubicBezTo>
                  <a:pt x="113" y="982"/>
                  <a:pt x="18" y="486"/>
                  <a:pt x="0" y="208"/>
                </a:cubicBezTo>
                <a:cubicBezTo>
                  <a:pt x="0" y="1800"/>
                  <a:pt x="0" y="1800"/>
                  <a:pt x="0" y="1800"/>
                </a:cubicBezTo>
                <a:cubicBezTo>
                  <a:pt x="2154" y="1800"/>
                  <a:pt x="2154" y="1800"/>
                  <a:pt x="2154" y="1800"/>
                </a:cubicBezTo>
                <a:cubicBezTo>
                  <a:pt x="1784" y="1788"/>
                  <a:pt x="1047" y="1711"/>
                  <a:pt x="543" y="1318"/>
                </a:cubicBezTo>
              </a:path>
            </a:pathLst>
          </a:custGeom>
          <a:solidFill>
            <a:srgbClr val="F9A46D"/>
          </a:solidFill>
          <a:ln>
            <a:noFill/>
          </a:ln>
        </p:spPr>
        <p:txBody>
          <a:bodyPr vert="horz" wrap="square" lIns="91439" tIns="45719" rIns="91439" bIns="45719" numCol="1" anchor="t" anchorCtr="0" compatLnSpc="1"/>
          <a:lstStyle/>
          <a:p>
            <a:endParaRPr lang="zh-CN" altLang="en-US" sz="2400">
              <a:latin typeface="思源黑体 CN Medium" panose="020B0600000000000000" pitchFamily="34" charset="-122"/>
              <a:ea typeface="思源黑体 CN Medium" panose="020B0600000000000000" pitchFamily="34" charset="-122"/>
            </a:endParaRPr>
          </a:p>
        </p:txBody>
      </p:sp>
      <p:pic>
        <p:nvPicPr>
          <p:cNvPr id="4" name="图片 3"/>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9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24" name="Freeform 1964"/>
          <p:cNvSpPr>
            <a:spLocks noEditPoints="1"/>
          </p:cNvSpPr>
          <p:nvPr userDrawn="1"/>
        </p:nvSpPr>
        <p:spPr bwMode="auto">
          <a:xfrm rot="16200000" flipH="1">
            <a:off x="8022590" y="214569"/>
            <a:ext cx="4991100" cy="4166333"/>
          </a:xfrm>
          <a:custGeom>
            <a:avLst/>
            <a:gdLst>
              <a:gd name="T0" fmla="*/ 0 w 2154"/>
              <a:gd name="T1" fmla="*/ 0 h 1800"/>
              <a:gd name="T2" fmla="*/ 0 w 2154"/>
              <a:gd name="T3" fmla="*/ 208 h 1800"/>
              <a:gd name="T4" fmla="*/ 0 w 2154"/>
              <a:gd name="T5" fmla="*/ 0 h 1800"/>
              <a:gd name="T6" fmla="*/ 543 w 2154"/>
              <a:gd name="T7" fmla="*/ 1318 h 1800"/>
              <a:gd name="T8" fmla="*/ 0 w 2154"/>
              <a:gd name="T9" fmla="*/ 208 h 1800"/>
              <a:gd name="T10" fmla="*/ 0 w 2154"/>
              <a:gd name="T11" fmla="*/ 1800 h 1800"/>
              <a:gd name="T12" fmla="*/ 2154 w 2154"/>
              <a:gd name="T13" fmla="*/ 1800 h 1800"/>
              <a:gd name="T14" fmla="*/ 543 w 2154"/>
              <a:gd name="T15" fmla="*/ 1318 h 18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4" h="1800">
                <a:moveTo>
                  <a:pt x="0" y="0"/>
                </a:moveTo>
                <a:cubicBezTo>
                  <a:pt x="0" y="208"/>
                  <a:pt x="0" y="208"/>
                  <a:pt x="0" y="208"/>
                </a:cubicBezTo>
                <a:lnTo>
                  <a:pt x="0" y="0"/>
                </a:lnTo>
                <a:close/>
                <a:moveTo>
                  <a:pt x="543" y="1318"/>
                </a:moveTo>
                <a:cubicBezTo>
                  <a:pt x="113" y="982"/>
                  <a:pt x="18" y="486"/>
                  <a:pt x="0" y="208"/>
                </a:cubicBezTo>
                <a:cubicBezTo>
                  <a:pt x="0" y="1800"/>
                  <a:pt x="0" y="1800"/>
                  <a:pt x="0" y="1800"/>
                </a:cubicBezTo>
                <a:cubicBezTo>
                  <a:pt x="2154" y="1800"/>
                  <a:pt x="2154" y="1800"/>
                  <a:pt x="2154" y="1800"/>
                </a:cubicBezTo>
                <a:cubicBezTo>
                  <a:pt x="1784" y="1788"/>
                  <a:pt x="1047" y="1711"/>
                  <a:pt x="543" y="1318"/>
                </a:cubicBezTo>
              </a:path>
            </a:pathLst>
          </a:custGeom>
          <a:solidFill>
            <a:srgbClr val="D23637"/>
          </a:solidFill>
          <a:ln>
            <a:noFill/>
          </a:ln>
        </p:spPr>
        <p:txBody>
          <a:bodyPr vert="horz" wrap="square" lIns="91439" tIns="45719" rIns="91439" bIns="45719" numCol="1" anchor="t" anchorCtr="0" compatLnSpc="1"/>
          <a:lstStyle/>
          <a:p>
            <a:endParaRPr lang="zh-CN" altLang="en-US" sz="2400">
              <a:latin typeface="思源黑体 CN Medium" panose="020B0600000000000000" pitchFamily="34" charset="-122"/>
              <a:ea typeface="思源黑体 CN Medium" panose="020B0600000000000000" pitchFamily="34" charset="-122"/>
            </a:endParaRPr>
          </a:p>
        </p:txBody>
      </p:sp>
      <p:sp>
        <p:nvSpPr>
          <p:cNvPr id="2" name="Freeform 1964"/>
          <p:cNvSpPr>
            <a:spLocks noEditPoints="1"/>
          </p:cNvSpPr>
          <p:nvPr userDrawn="1"/>
        </p:nvSpPr>
        <p:spPr bwMode="auto">
          <a:xfrm rot="5400000" flipH="1">
            <a:off x="-744220" y="2552004"/>
            <a:ext cx="4991100" cy="4166333"/>
          </a:xfrm>
          <a:custGeom>
            <a:avLst/>
            <a:gdLst>
              <a:gd name="T0" fmla="*/ 0 w 2154"/>
              <a:gd name="T1" fmla="*/ 0 h 1800"/>
              <a:gd name="T2" fmla="*/ 0 w 2154"/>
              <a:gd name="T3" fmla="*/ 208 h 1800"/>
              <a:gd name="T4" fmla="*/ 0 w 2154"/>
              <a:gd name="T5" fmla="*/ 0 h 1800"/>
              <a:gd name="T6" fmla="*/ 543 w 2154"/>
              <a:gd name="T7" fmla="*/ 1318 h 1800"/>
              <a:gd name="T8" fmla="*/ 0 w 2154"/>
              <a:gd name="T9" fmla="*/ 208 h 1800"/>
              <a:gd name="T10" fmla="*/ 0 w 2154"/>
              <a:gd name="T11" fmla="*/ 1800 h 1800"/>
              <a:gd name="T12" fmla="*/ 2154 w 2154"/>
              <a:gd name="T13" fmla="*/ 1800 h 1800"/>
              <a:gd name="T14" fmla="*/ 543 w 2154"/>
              <a:gd name="T15" fmla="*/ 1318 h 18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4" h="1800">
                <a:moveTo>
                  <a:pt x="0" y="0"/>
                </a:moveTo>
                <a:cubicBezTo>
                  <a:pt x="0" y="208"/>
                  <a:pt x="0" y="208"/>
                  <a:pt x="0" y="208"/>
                </a:cubicBezTo>
                <a:lnTo>
                  <a:pt x="0" y="0"/>
                </a:lnTo>
                <a:close/>
                <a:moveTo>
                  <a:pt x="543" y="1318"/>
                </a:moveTo>
                <a:cubicBezTo>
                  <a:pt x="113" y="982"/>
                  <a:pt x="18" y="486"/>
                  <a:pt x="0" y="208"/>
                </a:cubicBezTo>
                <a:cubicBezTo>
                  <a:pt x="0" y="1800"/>
                  <a:pt x="0" y="1800"/>
                  <a:pt x="0" y="1800"/>
                </a:cubicBezTo>
                <a:cubicBezTo>
                  <a:pt x="2154" y="1800"/>
                  <a:pt x="2154" y="1800"/>
                  <a:pt x="2154" y="1800"/>
                </a:cubicBezTo>
                <a:cubicBezTo>
                  <a:pt x="1784" y="1788"/>
                  <a:pt x="1047" y="1711"/>
                  <a:pt x="543" y="1318"/>
                </a:cubicBezTo>
              </a:path>
            </a:pathLst>
          </a:custGeom>
          <a:solidFill>
            <a:srgbClr val="D23637"/>
          </a:solidFill>
          <a:ln>
            <a:noFill/>
          </a:ln>
        </p:spPr>
        <p:txBody>
          <a:bodyPr vert="horz" wrap="square" lIns="91439" tIns="45719" rIns="91439" bIns="45719" numCol="1" anchor="t" anchorCtr="0" compatLnSpc="1"/>
          <a:lstStyle/>
          <a:p>
            <a:endParaRPr lang="zh-CN" altLang="en-US" sz="2400">
              <a:latin typeface="思源黑体 CN Medium" panose="020B0600000000000000" pitchFamily="34" charset="-122"/>
              <a:ea typeface="思源黑体 CN Medium" panose="020B0600000000000000" pitchFamily="34" charset="-122"/>
            </a:endParaRPr>
          </a:p>
        </p:txBody>
      </p:sp>
      <p:pic>
        <p:nvPicPr>
          <p:cNvPr id="4" name="图片 3"/>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10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3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1"/>
          <p:cNvSpPr/>
          <p:nvPr userDrawn="1"/>
        </p:nvSpPr>
        <p:spPr>
          <a:xfrm>
            <a:off x="-1479550" y="5979160"/>
            <a:ext cx="3586480" cy="380365"/>
          </a:xfrm>
          <a:prstGeom prst="roundRect">
            <a:avLst>
              <a:gd name="adj" fmla="val 50000"/>
            </a:avLst>
          </a:prstGeom>
          <a:solidFill>
            <a:srgbClr val="D03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3"/>
          <p:cNvSpPr/>
          <p:nvPr userDrawn="1"/>
        </p:nvSpPr>
        <p:spPr>
          <a:xfrm>
            <a:off x="-2178685" y="5259070"/>
            <a:ext cx="3586480" cy="380365"/>
          </a:xfrm>
          <a:prstGeom prst="roundRect">
            <a:avLst>
              <a:gd name="adj" fmla="val 50000"/>
            </a:avLst>
          </a:prstGeom>
          <a:solidFill>
            <a:srgbClr val="EC8F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11"/>
          <p:cNvSpPr/>
          <p:nvPr userDrawn="1"/>
        </p:nvSpPr>
        <p:spPr>
          <a:xfrm>
            <a:off x="10854055" y="1063625"/>
            <a:ext cx="3586480" cy="380365"/>
          </a:xfrm>
          <a:prstGeom prst="roundRect">
            <a:avLst>
              <a:gd name="adj" fmla="val 50000"/>
            </a:avLst>
          </a:prstGeom>
          <a:solidFill>
            <a:srgbClr val="D03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13"/>
          <p:cNvSpPr/>
          <p:nvPr userDrawn="1"/>
        </p:nvSpPr>
        <p:spPr>
          <a:xfrm>
            <a:off x="10154920" y="343535"/>
            <a:ext cx="3586480" cy="380365"/>
          </a:xfrm>
          <a:prstGeom prst="roundRect">
            <a:avLst>
              <a:gd name="adj" fmla="val 50000"/>
            </a:avLst>
          </a:prstGeom>
          <a:solidFill>
            <a:srgbClr val="EC8F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4" grpId="0" bldLvl="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18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1"/>
          <p:cNvSpPr/>
          <p:nvPr userDrawn="1"/>
        </p:nvSpPr>
        <p:spPr>
          <a:xfrm>
            <a:off x="-1509395" y="5979795"/>
            <a:ext cx="3586480" cy="380365"/>
          </a:xfrm>
          <a:prstGeom prst="roundRect">
            <a:avLst>
              <a:gd name="adj" fmla="val 50000"/>
            </a:avLst>
          </a:prstGeom>
          <a:solidFill>
            <a:srgbClr val="86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3"/>
          <p:cNvSpPr/>
          <p:nvPr userDrawn="1"/>
        </p:nvSpPr>
        <p:spPr>
          <a:xfrm>
            <a:off x="-2178685" y="5259070"/>
            <a:ext cx="3586480" cy="380365"/>
          </a:xfrm>
          <a:prstGeom prst="roundRect">
            <a:avLst>
              <a:gd name="adj" fmla="val 50000"/>
            </a:avLst>
          </a:prstGeom>
          <a:solidFill>
            <a:srgbClr val="C8CB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11"/>
          <p:cNvSpPr/>
          <p:nvPr userDrawn="1"/>
        </p:nvSpPr>
        <p:spPr>
          <a:xfrm>
            <a:off x="10854055" y="1063625"/>
            <a:ext cx="3586480" cy="380365"/>
          </a:xfrm>
          <a:prstGeom prst="roundRect">
            <a:avLst>
              <a:gd name="adj" fmla="val 50000"/>
            </a:avLst>
          </a:prstGeom>
          <a:solidFill>
            <a:srgbClr val="868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13"/>
          <p:cNvSpPr/>
          <p:nvPr userDrawn="1"/>
        </p:nvSpPr>
        <p:spPr>
          <a:xfrm>
            <a:off x="10154920" y="343535"/>
            <a:ext cx="3586480" cy="380365"/>
          </a:xfrm>
          <a:prstGeom prst="roundRect">
            <a:avLst>
              <a:gd name="adj" fmla="val 50000"/>
            </a:avLst>
          </a:prstGeom>
          <a:solidFill>
            <a:srgbClr val="C8CBD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4" grpId="0" bldLvl="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
        <p:nvSpPr>
          <p:cNvPr id="9" name="矩形 5"/>
          <p:cNvSpPr>
            <a:spLocks noChangeArrowheads="1"/>
          </p:cNvSpPr>
          <p:nvPr userDrawn="1"/>
        </p:nvSpPr>
        <p:spPr bwMode="auto">
          <a:xfrm>
            <a:off x="0" y="3535680"/>
            <a:ext cx="9171940" cy="3322320"/>
          </a:xfrm>
          <a:prstGeom prst="rect">
            <a:avLst/>
          </a:prstGeom>
          <a:solidFill>
            <a:srgbClr val="C00000"/>
          </a:solidFill>
          <a:ln>
            <a:noFill/>
          </a:ln>
        </p:spPr>
        <p:txBody>
          <a:bodyPr anchor="ctr"/>
          <a:lstStyle>
            <a:lvl1pPr defTabSz="956945">
              <a:defRPr sz="1900">
                <a:solidFill>
                  <a:schemeClr val="tx1"/>
                </a:solidFill>
                <a:latin typeface="Arial" panose="020B0604020202020204" pitchFamily="34" charset="0"/>
                <a:ea typeface="宋体" panose="02010600030101010101" pitchFamily="2" charset="-122"/>
              </a:defRPr>
            </a:lvl1pPr>
            <a:lvl2pPr marL="742950" indent="-285750" defTabSz="956945">
              <a:defRPr sz="1900">
                <a:solidFill>
                  <a:schemeClr val="tx1"/>
                </a:solidFill>
                <a:latin typeface="Arial" panose="020B0604020202020204" pitchFamily="34" charset="0"/>
                <a:ea typeface="宋体" panose="02010600030101010101" pitchFamily="2" charset="-122"/>
              </a:defRPr>
            </a:lvl2pPr>
            <a:lvl3pPr marL="1143000" indent="-228600" defTabSz="956945">
              <a:defRPr sz="1900">
                <a:solidFill>
                  <a:schemeClr val="tx1"/>
                </a:solidFill>
                <a:latin typeface="Arial" panose="020B0604020202020204" pitchFamily="34" charset="0"/>
                <a:ea typeface="宋体" panose="02010600030101010101" pitchFamily="2" charset="-122"/>
              </a:defRPr>
            </a:lvl3pPr>
            <a:lvl4pPr marL="1600200" indent="-228600" defTabSz="956945">
              <a:defRPr sz="1900">
                <a:solidFill>
                  <a:schemeClr val="tx1"/>
                </a:solidFill>
                <a:latin typeface="Arial" panose="020B0604020202020204" pitchFamily="34" charset="0"/>
                <a:ea typeface="宋体" panose="02010600030101010101" pitchFamily="2" charset="-122"/>
              </a:defRPr>
            </a:lvl4pPr>
            <a:lvl5pPr marL="2057400" indent="-228600" defTabSz="956945">
              <a:defRPr sz="1900">
                <a:solidFill>
                  <a:schemeClr val="tx1"/>
                </a:solidFill>
                <a:latin typeface="Arial" panose="020B0604020202020204" pitchFamily="34" charset="0"/>
                <a:ea typeface="宋体" panose="02010600030101010101" pitchFamily="2" charset="-122"/>
              </a:defRPr>
            </a:lvl5pPr>
            <a:lvl6pPr marL="25146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6pPr>
            <a:lvl7pPr marL="29718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7pPr>
            <a:lvl8pPr marL="34290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8pPr>
            <a:lvl9pPr marL="3886200" indent="-228600" defTabSz="956945" eaLnBrk="0" fontAlgn="base" hangingPunct="0">
              <a:spcBef>
                <a:spcPct val="0"/>
              </a:spcBef>
              <a:spcAft>
                <a:spcPct val="0"/>
              </a:spcAft>
              <a:defRPr sz="19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4" name="图片 3" descr="图片1"/>
          <p:cNvPicPr>
            <a:picLocks noChangeAspect="1"/>
          </p:cNvPicPr>
          <p:nvPr userDrawn="1"/>
        </p:nvPicPr>
        <p:blipFill>
          <a:blip r:embed="rId4"/>
          <a:stretch>
            <a:fillRect/>
          </a:stretch>
        </p:blipFill>
        <p:spPr>
          <a:xfrm>
            <a:off x="0" y="0"/>
            <a:ext cx="12207875" cy="3568700"/>
          </a:xfrm>
          <a:prstGeom prst="rect">
            <a:avLst/>
          </a:prstGeom>
        </p:spPr>
      </p:pic>
      <p:sp>
        <p:nvSpPr>
          <p:cNvPr id="2" name="标题 1"/>
          <p:cNvSpPr>
            <a:spLocks noGrp="1"/>
          </p:cNvSpPr>
          <p:nvPr>
            <p:ph type="ctrTitle" hasCustomPrompt="1"/>
            <p:custDataLst>
              <p:tags r:id="rId1"/>
            </p:custDataLst>
          </p:nvPr>
        </p:nvSpPr>
        <p:spPr>
          <a:xfrm>
            <a:off x="1199515" y="4065270"/>
            <a:ext cx="7247890" cy="1013460"/>
          </a:xfrm>
        </p:spPr>
        <p:txBody>
          <a:bodyPr lIns="90000" tIns="46800" rIns="90000" bIns="46800" anchor="b" anchorCtr="0">
            <a:normAutofit/>
          </a:bodyPr>
          <a:lstStyle>
            <a:lvl1pPr algn="r">
              <a:defRPr sz="4800">
                <a:solidFill>
                  <a:schemeClr val="bg1"/>
                </a:solidFill>
              </a:defRPr>
            </a:lvl1pPr>
          </a:lstStyle>
          <a:p>
            <a:r>
              <a:rPr lang="zh-CN" altLang="en-US" dirty="0"/>
              <a:t>单击此处编辑标题</a:t>
            </a:r>
          </a:p>
        </p:txBody>
      </p:sp>
      <p:sp>
        <p:nvSpPr>
          <p:cNvPr id="3" name="标题 1"/>
          <p:cNvSpPr>
            <a:spLocks noGrp="1"/>
          </p:cNvSpPr>
          <p:nvPr userDrawn="1">
            <p:custDataLst>
              <p:tags r:id="rId2"/>
            </p:custDataLst>
          </p:nvPr>
        </p:nvSpPr>
        <p:spPr>
          <a:xfrm>
            <a:off x="1199515" y="5283835"/>
            <a:ext cx="7247890" cy="1013460"/>
          </a:xfrm>
          <a:prstGeom prst="rect">
            <a:avLst/>
          </a:prstGeom>
        </p:spPr>
        <p:txBody>
          <a:bodyPr vert="horz" lIns="90000" tIns="46800" rIns="90000" bIns="46800" rtlCol="0" anchor="b" anchorCtr="0">
            <a:normAutofit/>
          </a:bodyPr>
          <a:lstStyle>
            <a:lvl1pPr algn="ctr">
              <a:defRPr sz="4800">
                <a:solidFill>
                  <a:schemeClr val="bg1"/>
                </a:solidFill>
              </a:defRPr>
            </a:lvl1pPr>
          </a:lstStyle>
          <a:p>
            <a:pPr algn="r"/>
            <a:r>
              <a:rPr lang="zh-CN" altLang="en-US" sz="3600" dirty="0"/>
              <a:t>单击此处编辑标题</a:t>
            </a:r>
          </a:p>
        </p:txBody>
      </p:sp>
      <p:pic>
        <p:nvPicPr>
          <p:cNvPr id="8" name="图片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666095" y="253365"/>
            <a:ext cx="1283970" cy="561975"/>
          </a:xfrm>
          <a:prstGeom prst="rect">
            <a:avLst/>
          </a:prstGeom>
        </p:spPr>
      </p:pic>
      <p:pic>
        <p:nvPicPr>
          <p:cNvPr id="7" name="图片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172575" y="3569335"/>
            <a:ext cx="3019425" cy="32886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17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图形"/>
          <p:cNvSpPr/>
          <p:nvPr userDrawn="1"/>
        </p:nvSpPr>
        <p:spPr>
          <a:xfrm>
            <a:off x="11577320" y="-979170"/>
            <a:ext cx="1609725" cy="1609725"/>
          </a:xfrm>
          <a:prstGeom prst="ellipse">
            <a:avLst/>
          </a:prstGeom>
          <a:solidFill>
            <a:srgbClr val="E980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42" name="图形"/>
          <p:cNvSpPr/>
          <p:nvPr userDrawn="1"/>
        </p:nvSpPr>
        <p:spPr>
          <a:xfrm>
            <a:off x="11236960" y="758825"/>
            <a:ext cx="340360" cy="340360"/>
          </a:xfrm>
          <a:prstGeom prst="ellipse">
            <a:avLst/>
          </a:prstGeom>
          <a:solidFill>
            <a:srgbClr val="FFDF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cs typeface="思源黑体 CN Light" panose="020B0300000000000000" pitchFamily="34" charset="-122"/>
            </a:endParaRPr>
          </a:p>
        </p:txBody>
      </p:sp>
      <p:sp>
        <p:nvSpPr>
          <p:cNvPr id="3" name="椭圆 2"/>
          <p:cNvSpPr/>
          <p:nvPr userDrawn="1"/>
        </p:nvSpPr>
        <p:spPr>
          <a:xfrm>
            <a:off x="-774700" y="5964555"/>
            <a:ext cx="2299970" cy="2299970"/>
          </a:xfrm>
          <a:prstGeom prst="ellipse">
            <a:avLst/>
          </a:prstGeom>
          <a:solidFill>
            <a:srgbClr val="D93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4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userDrawn="1"/>
        </p:nvSpPr>
        <p:spPr>
          <a:xfrm>
            <a:off x="8914686" y="0"/>
            <a:ext cx="3277314" cy="2159127"/>
          </a:xfrm>
          <a:custGeom>
            <a:avLst/>
            <a:gdLst>
              <a:gd name="connsiteX0" fmla="*/ 0 w 3277314"/>
              <a:gd name="connsiteY0" fmla="*/ 0 h 2159127"/>
              <a:gd name="connsiteX1" fmla="*/ 3277314 w 3277314"/>
              <a:gd name="connsiteY1" fmla="*/ 0 h 2159127"/>
              <a:gd name="connsiteX2" fmla="*/ 3277314 w 3277314"/>
              <a:gd name="connsiteY2" fmla="*/ 2159127 h 2159127"/>
              <a:gd name="connsiteX3" fmla="*/ 3207149 w 3277314"/>
              <a:gd name="connsiteY3" fmla="*/ 2158029 h 2159127"/>
              <a:gd name="connsiteX4" fmla="*/ 2814859 w 3277314"/>
              <a:gd name="connsiteY4" fmla="*/ 2096814 h 2159127"/>
              <a:gd name="connsiteX5" fmla="*/ 2231535 w 3277314"/>
              <a:gd name="connsiteY5" fmla="*/ 1087821 h 2159127"/>
              <a:gd name="connsiteX6" fmla="*/ 702280 w 3277314"/>
              <a:gd name="connsiteY6" fmla="*/ 867103 h 2159127"/>
              <a:gd name="connsiteX7" fmla="*/ 5025 w 3277314"/>
              <a:gd name="connsiteY7" fmla="*/ 40153 h 215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7314" h="2159127">
                <a:moveTo>
                  <a:pt x="0" y="0"/>
                </a:moveTo>
                <a:lnTo>
                  <a:pt x="3277314" y="0"/>
                </a:lnTo>
                <a:lnTo>
                  <a:pt x="3277314" y="2159127"/>
                </a:lnTo>
                <a:lnTo>
                  <a:pt x="3207149" y="2158029"/>
                </a:lnTo>
                <a:cubicBezTo>
                  <a:pt x="3050356" y="2149038"/>
                  <a:pt x="2912737" y="2127689"/>
                  <a:pt x="2814859" y="2096814"/>
                </a:cubicBezTo>
                <a:cubicBezTo>
                  <a:pt x="2423349" y="1973318"/>
                  <a:pt x="2583632" y="1292773"/>
                  <a:pt x="2231535" y="1087821"/>
                </a:cubicBezTo>
                <a:cubicBezTo>
                  <a:pt x="1879439" y="882869"/>
                  <a:pt x="1064887" y="1087820"/>
                  <a:pt x="702280" y="867103"/>
                </a:cubicBezTo>
                <a:cubicBezTo>
                  <a:pt x="430325" y="701565"/>
                  <a:pt x="68210" y="343885"/>
                  <a:pt x="5025" y="40153"/>
                </a:cubicBezTo>
                <a:close/>
              </a:path>
            </a:pathLst>
          </a:custGeom>
          <a:solidFill>
            <a:srgbClr val="D03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任意多边形 24"/>
          <p:cNvSpPr/>
          <p:nvPr userDrawn="1"/>
        </p:nvSpPr>
        <p:spPr>
          <a:xfrm>
            <a:off x="8371490" y="0"/>
            <a:ext cx="3820510" cy="1277007"/>
          </a:xfrm>
          <a:custGeom>
            <a:avLst/>
            <a:gdLst>
              <a:gd name="connsiteX0" fmla="*/ 0 w 4256690"/>
              <a:gd name="connsiteY0" fmla="*/ 0 h 1355835"/>
              <a:gd name="connsiteX1" fmla="*/ 914400 w 4256690"/>
              <a:gd name="connsiteY1" fmla="*/ 835573 h 1355835"/>
              <a:gd name="connsiteX2" fmla="*/ 3452649 w 4256690"/>
              <a:gd name="connsiteY2" fmla="*/ 551794 h 1355835"/>
              <a:gd name="connsiteX3" fmla="*/ 4256690 w 4256690"/>
              <a:gd name="connsiteY3" fmla="*/ 1355835 h 1355835"/>
            </a:gdLst>
            <a:ahLst/>
            <a:cxnLst>
              <a:cxn ang="0">
                <a:pos x="connsiteX0" y="connsiteY0"/>
              </a:cxn>
              <a:cxn ang="0">
                <a:pos x="connsiteX1" y="connsiteY1"/>
              </a:cxn>
              <a:cxn ang="0">
                <a:pos x="connsiteX2" y="connsiteY2"/>
              </a:cxn>
              <a:cxn ang="0">
                <a:pos x="connsiteX3" y="connsiteY3"/>
              </a:cxn>
            </a:cxnLst>
            <a:rect l="l" t="t" r="r" b="b"/>
            <a:pathLst>
              <a:path w="4256690" h="1355835">
                <a:moveTo>
                  <a:pt x="0" y="0"/>
                </a:moveTo>
                <a:cubicBezTo>
                  <a:pt x="169479" y="371803"/>
                  <a:pt x="338959" y="743607"/>
                  <a:pt x="914400" y="835573"/>
                </a:cubicBezTo>
                <a:cubicBezTo>
                  <a:pt x="1489841" y="927539"/>
                  <a:pt x="2895601" y="465084"/>
                  <a:pt x="3452649" y="551794"/>
                </a:cubicBezTo>
                <a:cubicBezTo>
                  <a:pt x="4009697" y="638504"/>
                  <a:pt x="4133193" y="997169"/>
                  <a:pt x="4256690" y="1355835"/>
                </a:cubicBezTo>
              </a:path>
            </a:pathLst>
          </a:custGeom>
          <a:noFill/>
          <a:ln w="3175">
            <a:solidFill>
              <a:srgbClr val="D030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userDrawn="1"/>
        </p:nvSpPr>
        <p:spPr>
          <a:xfrm>
            <a:off x="-518681" y="5232979"/>
            <a:ext cx="2144753" cy="2341936"/>
          </a:xfrm>
          <a:custGeom>
            <a:avLst/>
            <a:gdLst>
              <a:gd name="connsiteX0" fmla="*/ 0 w 2144753"/>
              <a:gd name="connsiteY0" fmla="*/ 0 h 2341936"/>
              <a:gd name="connsiteX1" fmla="*/ 95948 w 2144753"/>
              <a:gd name="connsiteY1" fmla="*/ 19355 h 2341936"/>
              <a:gd name="connsiteX2" fmla="*/ 1150883 w 2144753"/>
              <a:gd name="connsiteY2" fmla="*/ 387012 h 2341936"/>
              <a:gd name="connsiteX3" fmla="*/ 2144110 w 2144753"/>
              <a:gd name="connsiteY3" fmla="*/ 1790143 h 2341936"/>
              <a:gd name="connsiteX4" fmla="*/ 2039910 w 2144753"/>
              <a:gd name="connsiteY4" fmla="*/ 2206698 h 2341936"/>
              <a:gd name="connsiteX5" fmla="*/ 1975901 w 2144753"/>
              <a:gd name="connsiteY5" fmla="*/ 2341936 h 2341936"/>
              <a:gd name="connsiteX6" fmla="*/ 0 w 2144753"/>
              <a:gd name="connsiteY6" fmla="*/ 2341936 h 2341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4753" h="2341936">
                <a:moveTo>
                  <a:pt x="0" y="0"/>
                </a:moveTo>
                <a:lnTo>
                  <a:pt x="95948" y="19355"/>
                </a:lnTo>
                <a:cubicBezTo>
                  <a:pt x="408425" y="79092"/>
                  <a:pt x="863162" y="158412"/>
                  <a:pt x="1150883" y="387012"/>
                </a:cubicBezTo>
                <a:cubicBezTo>
                  <a:pt x="1534511" y="691812"/>
                  <a:pt x="2167758" y="1314550"/>
                  <a:pt x="2144110" y="1790143"/>
                </a:cubicBezTo>
                <a:cubicBezTo>
                  <a:pt x="2138198" y="1909041"/>
                  <a:pt x="2101248" y="2054380"/>
                  <a:pt x="2039910" y="2206698"/>
                </a:cubicBezTo>
                <a:lnTo>
                  <a:pt x="1975901" y="2341936"/>
                </a:lnTo>
                <a:lnTo>
                  <a:pt x="0" y="2341936"/>
                </a:lnTo>
                <a:close/>
              </a:path>
            </a:pathLst>
          </a:custGeom>
          <a:solidFill>
            <a:srgbClr val="EB9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3756A"/>
              </a:solidFill>
            </a:endParaRPr>
          </a:p>
        </p:txBody>
      </p:sp>
      <p:sp>
        <p:nvSpPr>
          <p:cNvPr id="24" name="任意多边形 23"/>
          <p:cNvSpPr/>
          <p:nvPr userDrawn="1"/>
        </p:nvSpPr>
        <p:spPr>
          <a:xfrm rot="16200000">
            <a:off x="1566279" y="5508800"/>
            <a:ext cx="1208133" cy="2924008"/>
          </a:xfrm>
          <a:custGeom>
            <a:avLst/>
            <a:gdLst>
              <a:gd name="connsiteX0" fmla="*/ 0 w 1997027"/>
              <a:gd name="connsiteY0" fmla="*/ 0 h 4364736"/>
              <a:gd name="connsiteX1" fmla="*/ 1316736 w 1997027"/>
              <a:gd name="connsiteY1" fmla="*/ 512064 h 4364736"/>
              <a:gd name="connsiteX2" fmla="*/ 1950720 w 1997027"/>
              <a:gd name="connsiteY2" fmla="*/ 2621280 h 4364736"/>
              <a:gd name="connsiteX3" fmla="*/ 97536 w 1997027"/>
              <a:gd name="connsiteY3" fmla="*/ 4364736 h 4364736"/>
            </a:gdLst>
            <a:ahLst/>
            <a:cxnLst>
              <a:cxn ang="0">
                <a:pos x="connsiteX0" y="connsiteY0"/>
              </a:cxn>
              <a:cxn ang="0">
                <a:pos x="connsiteX1" y="connsiteY1"/>
              </a:cxn>
              <a:cxn ang="0">
                <a:pos x="connsiteX2" y="connsiteY2"/>
              </a:cxn>
              <a:cxn ang="0">
                <a:pos x="connsiteX3" y="connsiteY3"/>
              </a:cxn>
            </a:cxnLst>
            <a:rect l="l" t="t" r="r" b="b"/>
            <a:pathLst>
              <a:path w="1997027" h="4364736">
                <a:moveTo>
                  <a:pt x="0" y="0"/>
                </a:moveTo>
                <a:cubicBezTo>
                  <a:pt x="495808" y="37592"/>
                  <a:pt x="991616" y="75184"/>
                  <a:pt x="1316736" y="512064"/>
                </a:cubicBezTo>
                <a:cubicBezTo>
                  <a:pt x="1641856" y="948944"/>
                  <a:pt x="2153920" y="1979168"/>
                  <a:pt x="1950720" y="2621280"/>
                </a:cubicBezTo>
                <a:cubicBezTo>
                  <a:pt x="1747520" y="3263392"/>
                  <a:pt x="922528" y="3814064"/>
                  <a:pt x="97536" y="4364736"/>
                </a:cubicBezTo>
              </a:path>
            </a:pathLst>
          </a:custGeom>
          <a:noFill/>
          <a:ln w="3175">
            <a:solidFill>
              <a:srgbClr val="E980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5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6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2025/4/19</a:t>
            </a:fld>
            <a:endParaRPr lang="zh-CN" altLang="en-US"/>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sp>
        <p:nvSpPr>
          <p:cNvPr id="4" name="灯片编号占位符 5"/>
          <p:cNvSpPr>
            <a:spLocks noGrp="1"/>
          </p:cNvSpPr>
          <p:nvPr>
            <p:ph type="sldNum" sz="quarter" idx="12"/>
          </p:nvPr>
        </p:nvSpPr>
        <p:spPr/>
        <p:txBody>
          <a:bodyPr/>
          <a:lstStyle>
            <a:lvl1pPr>
              <a:defRPr/>
            </a:lvl1pPr>
          </a:lstStyle>
          <a:p>
            <a:pPr>
              <a:defRPr/>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章节页">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28909" y="456134"/>
            <a:ext cx="10736726" cy="993400"/>
          </a:xfrm>
          <a:prstGeom prst="rect">
            <a:avLst/>
          </a:prstGeom>
        </p:spPr>
        <p:txBody>
          <a:bodyPr lIns="0" tIns="0" rIns="0" bIns="0" anchor="t">
            <a:normAutofit/>
          </a:bodyPr>
          <a:lstStyle>
            <a:lvl1pPr marL="0" indent="0" algn="l">
              <a:lnSpc>
                <a:spcPts val="3430"/>
              </a:lnSpc>
              <a:spcBef>
                <a:spcPts val="0"/>
              </a:spcBef>
              <a:buNone/>
              <a:defRPr sz="3200" baseline="0">
                <a:solidFill>
                  <a:schemeClr val="tx1"/>
                </a:solidFill>
                <a:latin typeface="微软雅黑" panose="020B0503020204020204" charset="-122"/>
                <a:ea typeface="微软雅黑" panose="020B0503020204020204" charset="-122"/>
              </a:defRPr>
            </a:lvl1pPr>
            <a:lvl2pPr marL="593725" indent="0" algn="ctr">
              <a:buNone/>
              <a:defRPr sz="2600"/>
            </a:lvl2pPr>
            <a:lvl3pPr marL="1187450" indent="0" algn="ctr">
              <a:buNone/>
              <a:defRPr sz="2340"/>
            </a:lvl3pPr>
            <a:lvl4pPr marL="1781175" indent="0" algn="ctr">
              <a:buNone/>
              <a:defRPr sz="2080"/>
            </a:lvl4pPr>
            <a:lvl5pPr marL="2374900" indent="0" algn="ctr">
              <a:buNone/>
              <a:defRPr sz="2080"/>
            </a:lvl5pPr>
            <a:lvl6pPr marL="2967990" indent="0" algn="ctr">
              <a:buNone/>
              <a:defRPr sz="2080"/>
            </a:lvl6pPr>
            <a:lvl7pPr marL="3562350" indent="0" algn="ctr">
              <a:buNone/>
              <a:defRPr sz="2080"/>
            </a:lvl7pPr>
            <a:lvl8pPr marL="4156075" indent="0" algn="ctr">
              <a:buNone/>
              <a:defRPr sz="2080"/>
            </a:lvl8pPr>
            <a:lvl9pPr marL="4749165" indent="0" algn="ctr">
              <a:buNone/>
              <a:defRPr sz="2080"/>
            </a:lvl9pPr>
          </a:lstStyle>
          <a:p>
            <a:r>
              <a:rPr lang="zh-CN" altLang="en-US" dirty="0"/>
              <a:t>单击此处添加标题</a:t>
            </a:r>
            <a:endParaRPr lang="en-US" dirty="0"/>
          </a:p>
        </p:txBody>
      </p:sp>
      <p:sp>
        <p:nvSpPr>
          <p:cNvPr id="5" name="Content Placeholder 2"/>
          <p:cNvSpPr>
            <a:spLocks noGrp="1"/>
          </p:cNvSpPr>
          <p:nvPr>
            <p:ph idx="12" hasCustomPrompt="1"/>
          </p:nvPr>
        </p:nvSpPr>
        <p:spPr>
          <a:xfrm>
            <a:off x="725756" y="1512875"/>
            <a:ext cx="10729645" cy="4690459"/>
          </a:xfrm>
          <a:prstGeom prst="rect">
            <a:avLst/>
          </a:prstGeom>
        </p:spPr>
        <p:txBody>
          <a:bodyPr lIns="0" tIns="0" rIns="0" bIns="0"/>
          <a:lstStyle>
            <a:lvl1pPr marL="179705" marR="0" indent="-168275" algn="l" defTabSz="1188085" rtl="0" eaLnBrk="1" fontAlgn="auto" latinLnBrk="0" hangingPunct="1">
              <a:lnSpc>
                <a:spcPct val="100000"/>
              </a:lnSpc>
              <a:spcBef>
                <a:spcPts val="0"/>
              </a:spcBef>
              <a:spcAft>
                <a:spcPts val="600"/>
              </a:spcAft>
              <a:buClr>
                <a:srgbClr val="000000"/>
              </a:buClr>
              <a:buSzTx/>
              <a:buFont typeface="Arial" panose="020B0604020202020204" pitchFamily="34" charset="0"/>
              <a:buChar char="•"/>
              <a:tabLst>
                <a:tab pos="1207770" algn="ctr"/>
              </a:tabLst>
              <a:defRPr sz="1800" baseline="0">
                <a:solidFill>
                  <a:schemeClr val="tx1"/>
                </a:solidFill>
                <a:latin typeface="微软雅黑" panose="020B0503020204020204" charset="-122"/>
                <a:ea typeface="微软雅黑" panose="020B0503020204020204" charset="-122"/>
                <a:cs typeface="Arial" panose="020B0604020202020204" pitchFamily="34" charset="0"/>
              </a:defRPr>
            </a:lvl1pPr>
            <a:lvl2pPr marL="328930" marR="0" indent="-168275" algn="l" defTabSz="1188085" rtl="0" eaLnBrk="1" fontAlgn="auto" latinLnBrk="0" hangingPunct="1">
              <a:lnSpc>
                <a:spcPct val="100000"/>
              </a:lnSpc>
              <a:spcBef>
                <a:spcPts val="0"/>
              </a:spcBef>
              <a:spcAft>
                <a:spcPts val="600"/>
              </a:spcAft>
              <a:buClr>
                <a:schemeClr val="tx1"/>
              </a:buClr>
              <a:buSzTx/>
              <a:buFont typeface=".AppleSystemUIFont"/>
              <a:buChar char="&gt;"/>
              <a:tabLst>
                <a:tab pos="1207770" algn="ctr"/>
              </a:tabLst>
              <a:defRPr sz="1600" baseline="0">
                <a:latin typeface="微软雅黑" panose="020B0503020204020204" charset="-122"/>
                <a:ea typeface="微软雅黑" panose="020B0503020204020204" charset="-122"/>
              </a:defRPr>
            </a:lvl2pPr>
            <a:lvl3pPr marL="1097915" marR="0" indent="-168275" algn="l" defTabSz="1188085" rtl="0" eaLnBrk="1" fontAlgn="auto" latinLnBrk="0" hangingPunct="1">
              <a:lnSpc>
                <a:spcPct val="100000"/>
              </a:lnSpc>
              <a:spcBef>
                <a:spcPts val="0"/>
              </a:spcBef>
              <a:spcAft>
                <a:spcPts val="600"/>
              </a:spcAft>
              <a:buClr>
                <a:schemeClr val="tx1"/>
              </a:buClr>
              <a:buSzTx/>
              <a:buFont typeface=".AppleSystemUIFont"/>
              <a:buChar char="-"/>
              <a:tabLst>
                <a:tab pos="1207770" algn="ctr"/>
              </a:tabLst>
              <a:defRPr sz="1300" baseline="0">
                <a:latin typeface="微软雅黑" panose="020B0503020204020204" charset="-122"/>
                <a:ea typeface="微软雅黑" panose="020B0503020204020204" charset="-122"/>
              </a:defRPr>
            </a:lvl3pPr>
            <a:lvl4pPr marL="525780" indent="-171450">
              <a:buFont typeface="Arial" panose="020B0604020202020204" pitchFamily="34" charset="0"/>
              <a:buChar char="•"/>
              <a:tabLst>
                <a:tab pos="1208405" algn="ctr"/>
              </a:tabLst>
              <a:defRPr sz="1300" baseline="0"/>
            </a:lvl4pPr>
            <a:lvl5pPr marL="525780" indent="-171450">
              <a:buFont typeface="Arial" panose="020B0604020202020204" pitchFamily="34" charset="0"/>
              <a:buChar char="•"/>
              <a:tabLst>
                <a:tab pos="1208405" algn="ctr"/>
              </a:tabLst>
              <a:defRPr sz="1300" baseline="0"/>
            </a:lvl5pPr>
          </a:lstStyle>
          <a:p>
            <a:pPr lvl="0"/>
            <a:r>
              <a:rPr lang="zh-CN" altLang="en-US" dirty="0"/>
              <a:t>单击此处添加文本</a:t>
            </a:r>
            <a:endParaRPr lang="en-US" dirty="0"/>
          </a:p>
          <a:p>
            <a:pPr marL="328930" marR="0" lvl="1" indent="-168275" algn="l" defTabSz="1188085" rtl="0" eaLnBrk="1" fontAlgn="auto" latinLnBrk="0" hangingPunct="1">
              <a:lnSpc>
                <a:spcPct val="100000"/>
              </a:lnSpc>
              <a:spcBef>
                <a:spcPts val="0"/>
              </a:spcBef>
              <a:spcAft>
                <a:spcPts val="600"/>
              </a:spcAft>
              <a:buClr>
                <a:schemeClr val="tx1"/>
              </a:buClr>
              <a:buSzTx/>
              <a:buFont typeface="Arial" panose="020B0604020202020204" pitchFamily="34" charset="0"/>
              <a:buChar char="•"/>
              <a:tabLst>
                <a:tab pos="1207770" algn="ctr"/>
              </a:tabLst>
              <a:defRPr/>
            </a:pPr>
            <a:r>
              <a:rPr lang="zh-CN" altLang="en-US" dirty="0"/>
              <a:t>单击此处添加文本</a:t>
            </a:r>
            <a:endParaRPr lang="en-US" dirty="0"/>
          </a:p>
          <a:p>
            <a:pPr marL="1098550" marR="0" lvl="2" indent="-168275" algn="l" defTabSz="1188085" rtl="0" eaLnBrk="1" fontAlgn="auto" latinLnBrk="0" hangingPunct="1">
              <a:lnSpc>
                <a:spcPct val="100000"/>
              </a:lnSpc>
              <a:spcBef>
                <a:spcPts val="0"/>
              </a:spcBef>
              <a:spcAft>
                <a:spcPts val="600"/>
              </a:spcAft>
              <a:buClr>
                <a:schemeClr val="tx1"/>
              </a:buClr>
              <a:buSzTx/>
              <a:buFont typeface="Arial" panose="020B0604020202020204" pitchFamily="34" charset="0"/>
              <a:buChar char="•"/>
              <a:tabLst>
                <a:tab pos="1207770" algn="ctr"/>
              </a:tabLst>
              <a:defRPr/>
            </a:pPr>
            <a:r>
              <a:rPr lang="zh-CN" altLang="en-US" dirty="0"/>
              <a:t>单击此处添加文本</a:t>
            </a:r>
            <a:endParaRPr lang="en-US" dirty="0"/>
          </a:p>
          <a:p>
            <a:pPr marL="1098550" marR="0" lvl="2" indent="-168275" algn="l" defTabSz="1188085" rtl="0" eaLnBrk="1" fontAlgn="auto" latinLnBrk="0" hangingPunct="1">
              <a:lnSpc>
                <a:spcPct val="100000"/>
              </a:lnSpc>
              <a:spcBef>
                <a:spcPts val="0"/>
              </a:spcBef>
              <a:spcAft>
                <a:spcPts val="600"/>
              </a:spcAft>
              <a:buClr>
                <a:schemeClr val="tx1"/>
              </a:buClr>
              <a:buSzTx/>
              <a:buFont typeface="Arial" panose="020B0604020202020204" pitchFamily="34" charset="0"/>
              <a:buChar char="•"/>
              <a:tabLst>
                <a:tab pos="1207770" algn="ctr"/>
              </a:tabLst>
              <a:defRPr/>
            </a:pPr>
            <a:endParaRPr lang="en-US" altLang="zh-CN" dirty="0"/>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9_标题幻灯片">
    <p:spTree>
      <p:nvGrpSpPr>
        <p:cNvPr id="1" name=""/>
        <p:cNvGrpSpPr/>
        <p:nvPr/>
      </p:nvGrpSpPr>
      <p:grpSpPr>
        <a:xfrm>
          <a:off x="0" y="0"/>
          <a:ext cx="0" cy="0"/>
          <a:chOff x="0" y="0"/>
          <a:chExt cx="0" cy="0"/>
        </a:xfrm>
      </p:grpSpPr>
      <p:sp>
        <p:nvSpPr>
          <p:cNvPr id="10" name="圆角矩形 9"/>
          <p:cNvSpPr/>
          <p:nvPr userDrawn="1"/>
        </p:nvSpPr>
        <p:spPr>
          <a:xfrm rot="2700000">
            <a:off x="-5550535" y="-749300"/>
            <a:ext cx="8006715" cy="8356600"/>
          </a:xfrm>
          <a:prstGeom prst="roundRect">
            <a:avLst/>
          </a:prstGeom>
          <a:solidFill>
            <a:srgbClr val="D3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12" name="圆角矩形 11"/>
          <p:cNvSpPr/>
          <p:nvPr userDrawn="1"/>
        </p:nvSpPr>
        <p:spPr>
          <a:xfrm rot="2700000">
            <a:off x="5600700" y="-1686560"/>
            <a:ext cx="2658745" cy="2719070"/>
          </a:xfrm>
          <a:prstGeom prst="roundRect">
            <a:avLst/>
          </a:prstGeom>
          <a:solidFill>
            <a:srgbClr val="E86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a:p>
        </p:txBody>
      </p:sp>
      <p:sp>
        <p:nvSpPr>
          <p:cNvPr id="15" name="矩形 14"/>
          <p:cNvSpPr/>
          <p:nvPr userDrawn="1"/>
        </p:nvSpPr>
        <p:spPr>
          <a:xfrm>
            <a:off x="11847195" y="1883410"/>
            <a:ext cx="596265" cy="351155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userDrawn="1"/>
        </p:nvSpPr>
        <p:spPr>
          <a:xfrm rot="2700000">
            <a:off x="7997825" y="5460365"/>
            <a:ext cx="2658745" cy="2719070"/>
          </a:xfrm>
          <a:prstGeom prst="roundRect">
            <a:avLst/>
          </a:prstGeom>
          <a:solidFill>
            <a:srgbClr val="C8CBD0">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a:p>
        </p:txBody>
      </p:sp>
      <p:sp>
        <p:nvSpPr>
          <p:cNvPr id="20" name="标题 19"/>
          <p:cNvSpPr>
            <a:spLocks noGrp="1"/>
          </p:cNvSpPr>
          <p:nvPr>
            <p:ph type="ctrTitle" hasCustomPrompt="1"/>
            <p:custDataLst>
              <p:tags r:id="rId1"/>
            </p:custDataLst>
          </p:nvPr>
        </p:nvSpPr>
        <p:spPr>
          <a:xfrm>
            <a:off x="4418330" y="1999615"/>
            <a:ext cx="7247890" cy="1013460"/>
          </a:xfrm>
        </p:spPr>
        <p:txBody>
          <a:bodyPr lIns="90000" tIns="46800" rIns="90000" bIns="46800" anchor="b" anchorCtr="0">
            <a:normAutofit/>
          </a:bodyPr>
          <a:lstStyle>
            <a:lvl1pPr algn="l">
              <a:defRPr sz="4800">
                <a:solidFill>
                  <a:schemeClr val="tx1"/>
                </a:solidFill>
              </a:defRPr>
            </a:lvl1pPr>
          </a:lstStyle>
          <a:p>
            <a:r>
              <a:rPr lang="zh-CN" altLang="en-US" dirty="0"/>
              <a:t>单击此处编辑标题</a:t>
            </a:r>
          </a:p>
        </p:txBody>
      </p:sp>
      <p:pic>
        <p:nvPicPr>
          <p:cNvPr id="3" name="图片 2"/>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3020060" y="681355"/>
            <a:ext cx="2910840" cy="461772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容">
    <p:spTree>
      <p:nvGrpSpPr>
        <p:cNvPr id="1" name=""/>
        <p:cNvGrpSpPr/>
        <p:nvPr/>
      </p:nvGrpSpPr>
      <p:grpSpPr>
        <a:xfrm>
          <a:off x="0" y="0"/>
          <a:ext cx="0" cy="0"/>
          <a:chOff x="0" y="0"/>
          <a:chExt cx="0" cy="0"/>
        </a:xfrm>
      </p:grpSpPr>
      <p:sp>
        <p:nvSpPr>
          <p:cNvPr id="6" name="任意多边形: 形状 39"/>
          <p:cNvSpPr/>
          <p:nvPr userDrawn="1"/>
        </p:nvSpPr>
        <p:spPr>
          <a:xfrm flipV="1">
            <a:off x="-298450" y="4556760"/>
            <a:ext cx="12490450" cy="24511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8705850 w 12192000"/>
              <a:gd name="connsiteY3" fmla="*/ 3429000 h 3429000"/>
              <a:gd name="connsiteX4" fmla="*/ 8640080 w 12192000"/>
              <a:gd name="connsiteY4" fmla="*/ 3429000 h 3429000"/>
              <a:gd name="connsiteX5" fmla="*/ 3551920 w 12192000"/>
              <a:gd name="connsiteY5" fmla="*/ 3429000 h 3429000"/>
              <a:gd name="connsiteX6" fmla="*/ 3486150 w 12192000"/>
              <a:gd name="connsiteY6" fmla="*/ 3429000 h 3429000"/>
              <a:gd name="connsiteX7" fmla="*/ 0 w 12192000"/>
              <a:gd name="connsiteY7"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9000">
                <a:moveTo>
                  <a:pt x="0" y="0"/>
                </a:moveTo>
                <a:lnTo>
                  <a:pt x="12192000" y="0"/>
                </a:lnTo>
                <a:lnTo>
                  <a:pt x="12192000" y="3429000"/>
                </a:lnTo>
                <a:lnTo>
                  <a:pt x="8705850" y="3429000"/>
                </a:lnTo>
                <a:lnTo>
                  <a:pt x="8640080" y="3429000"/>
                </a:lnTo>
                <a:lnTo>
                  <a:pt x="3551920" y="3429000"/>
                </a:lnTo>
                <a:lnTo>
                  <a:pt x="3486150" y="3429000"/>
                </a:lnTo>
                <a:lnTo>
                  <a:pt x="0" y="3429000"/>
                </a:lnTo>
                <a:close/>
              </a:path>
            </a:pathLst>
          </a:custGeom>
          <a:solidFill>
            <a:srgbClr val="D23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39"/>
          <p:cNvSpPr/>
          <p:nvPr userDrawn="1"/>
        </p:nvSpPr>
        <p:spPr>
          <a:xfrm flipV="1">
            <a:off x="854439" y="1439055"/>
            <a:ext cx="3567659" cy="224853"/>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8705850 w 12192000"/>
              <a:gd name="connsiteY3" fmla="*/ 3429000 h 3429000"/>
              <a:gd name="connsiteX4" fmla="*/ 8640080 w 12192000"/>
              <a:gd name="connsiteY4" fmla="*/ 3429000 h 3429000"/>
              <a:gd name="connsiteX5" fmla="*/ 3551920 w 12192000"/>
              <a:gd name="connsiteY5" fmla="*/ 3429000 h 3429000"/>
              <a:gd name="connsiteX6" fmla="*/ 3486150 w 12192000"/>
              <a:gd name="connsiteY6" fmla="*/ 3429000 h 3429000"/>
              <a:gd name="connsiteX7" fmla="*/ 0 w 12192000"/>
              <a:gd name="connsiteY7"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9000">
                <a:moveTo>
                  <a:pt x="0" y="0"/>
                </a:moveTo>
                <a:lnTo>
                  <a:pt x="12192000" y="0"/>
                </a:lnTo>
                <a:lnTo>
                  <a:pt x="12192000" y="3429000"/>
                </a:lnTo>
                <a:lnTo>
                  <a:pt x="8705850" y="3429000"/>
                </a:lnTo>
                <a:lnTo>
                  <a:pt x="8640080" y="3429000"/>
                </a:lnTo>
                <a:lnTo>
                  <a:pt x="3551920" y="3429000"/>
                </a:lnTo>
                <a:lnTo>
                  <a:pt x="3486150" y="3429000"/>
                </a:lnTo>
                <a:lnTo>
                  <a:pt x="0" y="3429000"/>
                </a:lnTo>
                <a:close/>
              </a:path>
            </a:pathLst>
          </a:custGeom>
          <a:solidFill>
            <a:srgbClr val="E86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2871978" y="2550114"/>
            <a:ext cx="6197008" cy="830997"/>
          </a:xfrm>
          <a:prstGeom prst="rect">
            <a:avLst/>
          </a:prstGeom>
          <a:noFill/>
        </p:spPr>
        <p:txBody>
          <a:bodyPr wrap="square" rtlCol="0">
            <a:spAutoFit/>
          </a:bodyPr>
          <a:lstStyle/>
          <a:p>
            <a:r>
              <a:rPr lang="zh-CN" altLang="en-US" sz="4800" b="1" dirty="0">
                <a:solidFill>
                  <a:schemeClr val="tx1"/>
                </a:solidFill>
                <a:latin typeface="思源黑体 CN Medium" panose="020B0600000000000000" pitchFamily="34" charset="-122"/>
                <a:ea typeface="思源黑体 CN Medium" panose="020B0600000000000000" pitchFamily="34" charset="-122"/>
              </a:rPr>
              <a:t>单击添加您的标题</a:t>
            </a:r>
          </a:p>
        </p:txBody>
      </p:sp>
      <p:sp>
        <p:nvSpPr>
          <p:cNvPr id="12" name="PA-文本框 4"/>
          <p:cNvSpPr txBox="1"/>
          <p:nvPr userDrawn="1">
            <p:custDataLst>
              <p:tags r:id="rId1"/>
            </p:custDataLst>
          </p:nvPr>
        </p:nvSpPr>
        <p:spPr>
          <a:xfrm>
            <a:off x="1078672" y="1993856"/>
            <a:ext cx="3586612" cy="1568450"/>
          </a:xfrm>
          <a:prstGeom prst="rect">
            <a:avLst/>
          </a:prstGeom>
          <a:noFill/>
        </p:spPr>
        <p:txBody>
          <a:bodyPr wrap="square" rtlCol="0">
            <a:spAutoFit/>
          </a:bodyPr>
          <a:lstStyle/>
          <a:p>
            <a:r>
              <a:rPr lang="en-US" altLang="zh-CN" sz="9600" b="1" dirty="0">
                <a:solidFill>
                  <a:schemeClr val="tx1"/>
                </a:solidFill>
                <a:latin typeface="思源黑体 CN Medium" panose="020B0600000000000000" pitchFamily="34" charset="-122"/>
                <a:ea typeface="思源黑体 CN Medium" panose="020B0600000000000000" pitchFamily="34" charset="-122"/>
              </a:rPr>
              <a:t>01</a:t>
            </a:r>
          </a:p>
        </p:txBody>
      </p:sp>
      <p:sp>
        <p:nvSpPr>
          <p:cNvPr id="13" name="PA-文本框 5"/>
          <p:cNvSpPr txBox="1"/>
          <p:nvPr userDrawn="1">
            <p:custDataLst>
              <p:tags r:id="rId2"/>
            </p:custDataLst>
          </p:nvPr>
        </p:nvSpPr>
        <p:spPr>
          <a:xfrm>
            <a:off x="1078672" y="3633560"/>
            <a:ext cx="3049560" cy="922020"/>
          </a:xfrm>
          <a:prstGeom prst="rect">
            <a:avLst/>
          </a:prstGeom>
          <a:noFill/>
        </p:spPr>
        <p:txBody>
          <a:bodyPr wrap="square" rtlCol="0">
            <a:spAutoFit/>
          </a:bodyPr>
          <a:lstStyle/>
          <a:p>
            <a:pPr algn="dist"/>
            <a:r>
              <a:rPr lang="en-US" altLang="zh-CN" sz="5400">
                <a:solidFill>
                  <a:srgbClr val="C8CBD0"/>
                </a:solidFill>
                <a:latin typeface="微软雅黑" panose="020B0503020204020204" charset="-122"/>
                <a:ea typeface="微软雅黑" panose="020B0503020204020204" charset="-122"/>
              </a:rPr>
              <a:t>PART</a:t>
            </a:r>
            <a:endParaRPr lang="en-US" altLang="zh-CN" sz="5400" dirty="0">
              <a:solidFill>
                <a:srgbClr val="C8CBD0"/>
              </a:solidFill>
              <a:latin typeface="微软雅黑" panose="020B0503020204020204" charset="-122"/>
              <a:ea typeface="微软雅黑" panose="020B0503020204020204" charset="-122"/>
            </a:endParaRPr>
          </a:p>
        </p:txBody>
      </p:sp>
      <p:sp>
        <p:nvSpPr>
          <p:cNvPr id="14" name="PA-文本框 9"/>
          <p:cNvSpPr txBox="1"/>
          <p:nvPr userDrawn="1">
            <p:custDataLst>
              <p:tags r:id="rId3"/>
            </p:custDataLst>
          </p:nvPr>
        </p:nvSpPr>
        <p:spPr>
          <a:xfrm>
            <a:off x="1078672" y="4793306"/>
            <a:ext cx="5821181" cy="81026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bg1"/>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p>
        </p:txBody>
      </p:sp>
      <p:sp>
        <p:nvSpPr>
          <p:cNvPr id="15" name="矩形: 圆角 1"/>
          <p:cNvSpPr/>
          <p:nvPr userDrawn="1"/>
        </p:nvSpPr>
        <p:spPr>
          <a:xfrm rot="2700000">
            <a:off x="10727529" y="-629172"/>
            <a:ext cx="2919468" cy="2939472"/>
          </a:xfrm>
          <a:prstGeom prst="roundRect">
            <a:avLst>
              <a:gd name="adj" fmla="val 28886"/>
            </a:avLst>
          </a:prstGeom>
          <a:solidFill>
            <a:srgbClr val="FB9B9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sym typeface="FZHei-B01S" panose="02010601030101010101" pitchFamily="2" charset="-122"/>
            </a:endParaRPr>
          </a:p>
        </p:txBody>
      </p:sp>
      <p:sp>
        <p:nvSpPr>
          <p:cNvPr id="16" name="矩形: 圆角 1"/>
          <p:cNvSpPr/>
          <p:nvPr userDrawn="1"/>
        </p:nvSpPr>
        <p:spPr>
          <a:xfrm rot="2700000">
            <a:off x="8601341" y="1153395"/>
            <a:ext cx="874135" cy="880125"/>
          </a:xfrm>
          <a:prstGeom prst="roundRect">
            <a:avLst>
              <a:gd name="adj" fmla="val 28886"/>
            </a:avLst>
          </a:prstGeom>
          <a:solidFill>
            <a:srgbClr val="C8CB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sym typeface="FZHei-B01S" panose="02010601030101010101" pitchFamily="2" charset="-122"/>
            </a:endParaRPr>
          </a:p>
        </p:txBody>
      </p:sp>
      <p:sp>
        <p:nvSpPr>
          <p:cNvPr id="17" name="矩形: 圆角 1"/>
          <p:cNvSpPr/>
          <p:nvPr userDrawn="1"/>
        </p:nvSpPr>
        <p:spPr>
          <a:xfrm rot="2700000">
            <a:off x="-396277" y="2427064"/>
            <a:ext cx="1068827" cy="1076151"/>
          </a:xfrm>
          <a:prstGeom prst="roundRect">
            <a:avLst>
              <a:gd name="adj" fmla="val 28886"/>
            </a:avLst>
          </a:prstGeom>
          <a:solidFill>
            <a:srgbClr val="FB9B9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a:sym typeface="FZHei-B01S" panose="02010601030101010101" pitchFamily="2" charset="-122"/>
            </a:endParaRPr>
          </a:p>
        </p:txBody>
      </p:sp>
      <p:pic>
        <p:nvPicPr>
          <p:cNvPr id="3" name="图片 2"/>
          <p:cNvPicPr>
            <a:picLocks noChangeAspect="1"/>
          </p:cNvPicPr>
          <p:nvPr userDrawn="1"/>
        </p:nvPicPr>
        <p:blipFill>
          <a:blip r:embed="rId5"/>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par>
                                <p:cTn id="14" presetID="22" presetClass="entr" presetSubtype="1" fill="hold" grpId="0" nodeType="withEffect">
                                  <p:stCondLst>
                                    <p:cond delay="150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1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2_标题幻灯片">
    <p:spTree>
      <p:nvGrpSpPr>
        <p:cNvPr id="1" name=""/>
        <p:cNvGrpSpPr/>
        <p:nvPr/>
      </p:nvGrpSpPr>
      <p:grpSpPr>
        <a:xfrm>
          <a:off x="0" y="0"/>
          <a:ext cx="0" cy="0"/>
          <a:chOff x="0" y="0"/>
          <a:chExt cx="0" cy="0"/>
        </a:xfrm>
      </p:grpSpPr>
      <p:sp>
        <p:nvSpPr>
          <p:cNvPr id="2" name="椭圆 1"/>
          <p:cNvSpPr/>
          <p:nvPr userDrawn="1"/>
        </p:nvSpPr>
        <p:spPr>
          <a:xfrm>
            <a:off x="2011951" y="1071268"/>
            <a:ext cx="1569600" cy="1569660"/>
          </a:xfrm>
          <a:prstGeom prst="ellipse">
            <a:avLst/>
          </a:prstGeom>
          <a:solidFill>
            <a:srgbClr val="FB9B9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işļïḑè"/>
          <p:cNvCxnSpPr/>
          <p:nvPr userDrawn="1"/>
        </p:nvCxnSpPr>
        <p:spPr>
          <a:xfrm>
            <a:off x="2796751" y="5026154"/>
            <a:ext cx="5940000" cy="0"/>
          </a:xfrm>
          <a:prstGeom prst="line">
            <a:avLst/>
          </a:prstGeom>
          <a:noFill/>
          <a:ln w="3175" cap="flat" cmpd="sng" algn="ctr">
            <a:solidFill>
              <a:srgbClr val="90A2B8"/>
            </a:solidFill>
            <a:prstDash val="solid"/>
            <a:miter lim="800000"/>
          </a:ln>
          <a:effectLst/>
        </p:spPr>
      </p:cxnSp>
      <p:sp>
        <p:nvSpPr>
          <p:cNvPr id="13" name="矩形: 圆角 11"/>
          <p:cNvSpPr/>
          <p:nvPr userDrawn="1"/>
        </p:nvSpPr>
        <p:spPr>
          <a:xfrm>
            <a:off x="-1479392" y="5978937"/>
            <a:ext cx="4068945" cy="599627"/>
          </a:xfrm>
          <a:prstGeom prst="roundRect">
            <a:avLst>
              <a:gd name="adj" fmla="val 50000"/>
            </a:avLst>
          </a:prstGeom>
          <a:solidFill>
            <a:srgbClr val="D03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2"/>
          <p:cNvSpPr/>
          <p:nvPr userDrawn="1"/>
        </p:nvSpPr>
        <p:spPr>
          <a:xfrm>
            <a:off x="9686988" y="279436"/>
            <a:ext cx="4068945" cy="599627"/>
          </a:xfrm>
          <a:prstGeom prst="roundRect">
            <a:avLst>
              <a:gd name="adj" fmla="val 50000"/>
            </a:avLst>
          </a:prstGeom>
          <a:solidFill>
            <a:srgbClr val="D03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3"/>
          <p:cNvSpPr/>
          <p:nvPr userDrawn="1"/>
        </p:nvSpPr>
        <p:spPr>
          <a:xfrm>
            <a:off x="-2222342" y="5070568"/>
            <a:ext cx="4068945" cy="599627"/>
          </a:xfrm>
          <a:prstGeom prst="roundRect">
            <a:avLst>
              <a:gd name="adj" fmla="val 50000"/>
            </a:avLst>
          </a:prstGeom>
          <a:solidFill>
            <a:srgbClr val="EC8F9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4"/>
          <p:cNvSpPr/>
          <p:nvPr userDrawn="1"/>
        </p:nvSpPr>
        <p:spPr>
          <a:xfrm>
            <a:off x="10617358" y="1239773"/>
            <a:ext cx="4068945" cy="599627"/>
          </a:xfrm>
          <a:prstGeom prst="roundRect">
            <a:avLst>
              <a:gd name="adj" fmla="val 50000"/>
            </a:avLst>
          </a:prstGeom>
          <a:solidFill>
            <a:srgbClr val="E8626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2"/>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3" grpId="0" bldLvl="0" animBg="1"/>
      <p:bldP spid="14" grpId="0" bldLvl="0" animBg="1"/>
      <p:bldP spid="15" grpId="0" bldLvl="0" animBg="1"/>
      <p:bldP spid="19"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1_标题幻灯片">
    <p:spTree>
      <p:nvGrpSpPr>
        <p:cNvPr id="1" name=""/>
        <p:cNvGrpSpPr/>
        <p:nvPr/>
      </p:nvGrpSpPr>
      <p:grpSpPr>
        <a:xfrm>
          <a:off x="0" y="0"/>
          <a:ext cx="0" cy="0"/>
          <a:chOff x="0" y="0"/>
          <a:chExt cx="0" cy="0"/>
        </a:xfrm>
      </p:grpSpPr>
      <p:grpSp>
        <p:nvGrpSpPr>
          <p:cNvPr id="2" name="图形"/>
          <p:cNvGrpSpPr/>
          <p:nvPr userDrawn="1"/>
        </p:nvGrpSpPr>
        <p:grpSpPr>
          <a:xfrm>
            <a:off x="-573405" y="-979170"/>
            <a:ext cx="13590270" cy="9052560"/>
            <a:chOff x="-903" y="-1542"/>
            <a:chExt cx="21402" cy="14256"/>
          </a:xfrm>
        </p:grpSpPr>
        <p:grpSp>
          <p:nvGrpSpPr>
            <p:cNvPr id="62" name="图形"/>
            <p:cNvGrpSpPr/>
            <p:nvPr/>
          </p:nvGrpSpPr>
          <p:grpSpPr>
            <a:xfrm>
              <a:off x="-903" y="-1542"/>
              <a:ext cx="21402" cy="14256"/>
              <a:chOff x="-903" y="-1542"/>
              <a:chExt cx="21402" cy="14256"/>
            </a:xfrm>
          </p:grpSpPr>
          <p:sp>
            <p:nvSpPr>
              <p:cNvPr id="23" name="图形"/>
              <p:cNvSpPr/>
              <p:nvPr userDrawn="1"/>
            </p:nvSpPr>
            <p:spPr bwMode="auto">
              <a:xfrm>
                <a:off x="2063" y="3886"/>
                <a:ext cx="2028" cy="2028"/>
              </a:xfrm>
              <a:custGeom>
                <a:avLst/>
                <a:gdLst>
                  <a:gd name="T0" fmla="*/ 4 w 441"/>
                  <a:gd name="T1" fmla="*/ 0 h 441"/>
                  <a:gd name="T2" fmla="*/ 0 w 441"/>
                  <a:gd name="T3" fmla="*/ 18 h 441"/>
                  <a:gd name="T4" fmla="*/ 424 w 441"/>
                  <a:gd name="T5" fmla="*/ 441 h 441"/>
                  <a:gd name="T6" fmla="*/ 441 w 441"/>
                  <a:gd name="T7" fmla="*/ 437 h 441"/>
                  <a:gd name="T8" fmla="*/ 4 w 441"/>
                  <a:gd name="T9" fmla="*/ 0 h 441"/>
                </a:gdLst>
                <a:ahLst/>
                <a:cxnLst>
                  <a:cxn ang="0">
                    <a:pos x="T0" y="T1"/>
                  </a:cxn>
                  <a:cxn ang="0">
                    <a:pos x="T2" y="T3"/>
                  </a:cxn>
                  <a:cxn ang="0">
                    <a:pos x="T4" y="T5"/>
                  </a:cxn>
                  <a:cxn ang="0">
                    <a:pos x="T6" y="T7"/>
                  </a:cxn>
                  <a:cxn ang="0">
                    <a:pos x="T8" y="T9"/>
                  </a:cxn>
                </a:cxnLst>
                <a:rect l="0" t="0" r="r" b="b"/>
                <a:pathLst>
                  <a:path w="441" h="441">
                    <a:moveTo>
                      <a:pt x="4" y="0"/>
                    </a:moveTo>
                    <a:cubicBezTo>
                      <a:pt x="3" y="6"/>
                      <a:pt x="1" y="12"/>
                      <a:pt x="0" y="18"/>
                    </a:cubicBezTo>
                    <a:cubicBezTo>
                      <a:pt x="424" y="441"/>
                      <a:pt x="424" y="441"/>
                      <a:pt x="424" y="441"/>
                    </a:cubicBezTo>
                    <a:cubicBezTo>
                      <a:pt x="429" y="440"/>
                      <a:pt x="435" y="439"/>
                      <a:pt x="441" y="437"/>
                    </a:cubicBez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24" name="图形"/>
              <p:cNvSpPr/>
              <p:nvPr userDrawn="1"/>
            </p:nvSpPr>
            <p:spPr bwMode="auto">
              <a:xfrm>
                <a:off x="2132" y="3628"/>
                <a:ext cx="2217" cy="2217"/>
              </a:xfrm>
              <a:custGeom>
                <a:avLst/>
                <a:gdLst>
                  <a:gd name="T0" fmla="*/ 6 w 482"/>
                  <a:gd name="T1" fmla="*/ 0 h 482"/>
                  <a:gd name="T2" fmla="*/ 0 w 482"/>
                  <a:gd name="T3" fmla="*/ 16 h 482"/>
                  <a:gd name="T4" fmla="*/ 467 w 482"/>
                  <a:gd name="T5" fmla="*/ 482 h 482"/>
                  <a:gd name="T6" fmla="*/ 482 w 482"/>
                  <a:gd name="T7" fmla="*/ 476 h 482"/>
                  <a:gd name="T8" fmla="*/ 6 w 482"/>
                  <a:gd name="T9" fmla="*/ 0 h 482"/>
                </a:gdLst>
                <a:ahLst/>
                <a:cxnLst>
                  <a:cxn ang="0">
                    <a:pos x="T0" y="T1"/>
                  </a:cxn>
                  <a:cxn ang="0">
                    <a:pos x="T2" y="T3"/>
                  </a:cxn>
                  <a:cxn ang="0">
                    <a:pos x="T4" y="T5"/>
                  </a:cxn>
                  <a:cxn ang="0">
                    <a:pos x="T6" y="T7"/>
                  </a:cxn>
                  <a:cxn ang="0">
                    <a:pos x="T8" y="T9"/>
                  </a:cxn>
                </a:cxnLst>
                <a:rect l="0" t="0" r="r" b="b"/>
                <a:pathLst>
                  <a:path w="482" h="482">
                    <a:moveTo>
                      <a:pt x="6" y="0"/>
                    </a:moveTo>
                    <a:cubicBezTo>
                      <a:pt x="4" y="5"/>
                      <a:pt x="2" y="11"/>
                      <a:pt x="0" y="16"/>
                    </a:cubicBezTo>
                    <a:cubicBezTo>
                      <a:pt x="467" y="482"/>
                      <a:pt x="467" y="482"/>
                      <a:pt x="467" y="482"/>
                    </a:cubicBezTo>
                    <a:cubicBezTo>
                      <a:pt x="472" y="480"/>
                      <a:pt x="477" y="478"/>
                      <a:pt x="482" y="476"/>
                    </a:cubicBezTo>
                    <a:lnTo>
                      <a:pt x="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25" name="图形"/>
              <p:cNvSpPr/>
              <p:nvPr userDrawn="1"/>
            </p:nvSpPr>
            <p:spPr bwMode="auto">
              <a:xfrm>
                <a:off x="2041" y="4185"/>
                <a:ext cx="1756" cy="1751"/>
              </a:xfrm>
              <a:custGeom>
                <a:avLst/>
                <a:gdLst>
                  <a:gd name="T0" fmla="*/ 1 w 382"/>
                  <a:gd name="T1" fmla="*/ 0 h 381"/>
                  <a:gd name="T2" fmla="*/ 0 w 382"/>
                  <a:gd name="T3" fmla="*/ 20 h 381"/>
                  <a:gd name="T4" fmla="*/ 361 w 382"/>
                  <a:gd name="T5" fmla="*/ 381 h 381"/>
                  <a:gd name="T6" fmla="*/ 382 w 382"/>
                  <a:gd name="T7" fmla="*/ 381 h 381"/>
                  <a:gd name="T8" fmla="*/ 1 w 382"/>
                  <a:gd name="T9" fmla="*/ 0 h 381"/>
                </a:gdLst>
                <a:ahLst/>
                <a:cxnLst>
                  <a:cxn ang="0">
                    <a:pos x="T0" y="T1"/>
                  </a:cxn>
                  <a:cxn ang="0">
                    <a:pos x="T2" y="T3"/>
                  </a:cxn>
                  <a:cxn ang="0">
                    <a:pos x="T4" y="T5"/>
                  </a:cxn>
                  <a:cxn ang="0">
                    <a:pos x="T6" y="T7"/>
                  </a:cxn>
                  <a:cxn ang="0">
                    <a:pos x="T8" y="T9"/>
                  </a:cxn>
                </a:cxnLst>
                <a:rect l="0" t="0" r="r" b="b"/>
                <a:pathLst>
                  <a:path w="382" h="381">
                    <a:moveTo>
                      <a:pt x="1" y="0"/>
                    </a:moveTo>
                    <a:cubicBezTo>
                      <a:pt x="0" y="6"/>
                      <a:pt x="0" y="13"/>
                      <a:pt x="0" y="20"/>
                    </a:cubicBezTo>
                    <a:cubicBezTo>
                      <a:pt x="361" y="381"/>
                      <a:pt x="361" y="381"/>
                      <a:pt x="361" y="381"/>
                    </a:cubicBezTo>
                    <a:cubicBezTo>
                      <a:pt x="368" y="381"/>
                      <a:pt x="375" y="381"/>
                      <a:pt x="382" y="381"/>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 name="图形"/>
              <p:cNvSpPr/>
              <p:nvPr userDrawn="1"/>
            </p:nvSpPr>
            <p:spPr bwMode="auto">
              <a:xfrm>
                <a:off x="2066" y="4538"/>
                <a:ext cx="1370" cy="1376"/>
              </a:xfrm>
              <a:custGeom>
                <a:avLst/>
                <a:gdLst>
                  <a:gd name="T0" fmla="*/ 271 w 298"/>
                  <a:gd name="T1" fmla="*/ 293 h 299"/>
                  <a:gd name="T2" fmla="*/ 298 w 298"/>
                  <a:gd name="T3" fmla="*/ 299 h 299"/>
                  <a:gd name="T4" fmla="*/ 0 w 298"/>
                  <a:gd name="T5" fmla="*/ 0 h 299"/>
                  <a:gd name="T6" fmla="*/ 5 w 298"/>
                  <a:gd name="T7" fmla="*/ 27 h 299"/>
                  <a:gd name="T8" fmla="*/ 271 w 298"/>
                  <a:gd name="T9" fmla="*/ 293 h 299"/>
                </a:gdLst>
                <a:ahLst/>
                <a:cxnLst>
                  <a:cxn ang="0">
                    <a:pos x="T0" y="T1"/>
                  </a:cxn>
                  <a:cxn ang="0">
                    <a:pos x="T2" y="T3"/>
                  </a:cxn>
                  <a:cxn ang="0">
                    <a:pos x="T4" y="T5"/>
                  </a:cxn>
                  <a:cxn ang="0">
                    <a:pos x="T6" y="T7"/>
                  </a:cxn>
                  <a:cxn ang="0">
                    <a:pos x="T8" y="T9"/>
                  </a:cxn>
                </a:cxnLst>
                <a:rect l="0" t="0" r="r" b="b"/>
                <a:pathLst>
                  <a:path w="298" h="299">
                    <a:moveTo>
                      <a:pt x="271" y="293"/>
                    </a:moveTo>
                    <a:cubicBezTo>
                      <a:pt x="280" y="295"/>
                      <a:pt x="289" y="297"/>
                      <a:pt x="298" y="299"/>
                    </a:cubicBezTo>
                    <a:cubicBezTo>
                      <a:pt x="0" y="0"/>
                      <a:pt x="0" y="0"/>
                      <a:pt x="0" y="0"/>
                    </a:cubicBezTo>
                    <a:cubicBezTo>
                      <a:pt x="1" y="9"/>
                      <a:pt x="3" y="18"/>
                      <a:pt x="5" y="27"/>
                    </a:cubicBezTo>
                    <a:lnTo>
                      <a:pt x="271" y="29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10" name="图形"/>
              <p:cNvSpPr/>
              <p:nvPr userDrawn="1"/>
            </p:nvSpPr>
            <p:spPr bwMode="auto">
              <a:xfrm>
                <a:off x="4563" y="2787"/>
                <a:ext cx="625" cy="626"/>
              </a:xfrm>
              <a:custGeom>
                <a:avLst/>
                <a:gdLst>
                  <a:gd name="T0" fmla="*/ 136 w 136"/>
                  <a:gd name="T1" fmla="*/ 136 h 136"/>
                  <a:gd name="T2" fmla="*/ 77 w 136"/>
                  <a:gd name="T3" fmla="*/ 59 h 136"/>
                  <a:gd name="T4" fmla="*/ 0 w 136"/>
                  <a:gd name="T5" fmla="*/ 0 h 136"/>
                  <a:gd name="T6" fmla="*/ 136 w 136"/>
                  <a:gd name="T7" fmla="*/ 136 h 136"/>
                </a:gdLst>
                <a:ahLst/>
                <a:cxnLst>
                  <a:cxn ang="0">
                    <a:pos x="T0" y="T1"/>
                  </a:cxn>
                  <a:cxn ang="0">
                    <a:pos x="T2" y="T3"/>
                  </a:cxn>
                  <a:cxn ang="0">
                    <a:pos x="T4" y="T5"/>
                  </a:cxn>
                  <a:cxn ang="0">
                    <a:pos x="T6" y="T7"/>
                  </a:cxn>
                </a:cxnLst>
                <a:rect l="0" t="0" r="r" b="b"/>
                <a:pathLst>
                  <a:path w="136" h="136">
                    <a:moveTo>
                      <a:pt x="136" y="136"/>
                    </a:moveTo>
                    <a:cubicBezTo>
                      <a:pt x="120" y="109"/>
                      <a:pt x="101" y="83"/>
                      <a:pt x="77" y="59"/>
                    </a:cubicBezTo>
                    <a:cubicBezTo>
                      <a:pt x="54" y="36"/>
                      <a:pt x="28" y="16"/>
                      <a:pt x="0" y="0"/>
                    </a:cubicBezTo>
                    <a:lnTo>
                      <a:pt x="136" y="13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28" name="图形"/>
              <p:cNvSpPr/>
              <p:nvPr userDrawn="1"/>
            </p:nvSpPr>
            <p:spPr bwMode="auto">
              <a:xfrm>
                <a:off x="2514" y="3031"/>
                <a:ext cx="2432" cy="2432"/>
              </a:xfrm>
              <a:custGeom>
                <a:avLst/>
                <a:gdLst>
                  <a:gd name="T0" fmla="*/ 5 w 529"/>
                  <a:gd name="T1" fmla="*/ 6 h 529"/>
                  <a:gd name="T2" fmla="*/ 0 w 529"/>
                  <a:gd name="T3" fmla="*/ 11 h 529"/>
                  <a:gd name="T4" fmla="*/ 519 w 529"/>
                  <a:gd name="T5" fmla="*/ 529 h 529"/>
                  <a:gd name="T6" fmla="*/ 523 w 529"/>
                  <a:gd name="T7" fmla="*/ 525 h 529"/>
                  <a:gd name="T8" fmla="*/ 529 w 529"/>
                  <a:gd name="T9" fmla="*/ 518 h 529"/>
                  <a:gd name="T10" fmla="*/ 11 w 529"/>
                  <a:gd name="T11" fmla="*/ 0 h 529"/>
                  <a:gd name="T12" fmla="*/ 5 w 529"/>
                  <a:gd name="T13" fmla="*/ 6 h 529"/>
                </a:gdLst>
                <a:ahLst/>
                <a:cxnLst>
                  <a:cxn ang="0">
                    <a:pos x="T0" y="T1"/>
                  </a:cxn>
                  <a:cxn ang="0">
                    <a:pos x="T2" y="T3"/>
                  </a:cxn>
                  <a:cxn ang="0">
                    <a:pos x="T4" y="T5"/>
                  </a:cxn>
                  <a:cxn ang="0">
                    <a:pos x="T6" y="T7"/>
                  </a:cxn>
                  <a:cxn ang="0">
                    <a:pos x="T8" y="T9"/>
                  </a:cxn>
                  <a:cxn ang="0">
                    <a:pos x="T10" y="T11"/>
                  </a:cxn>
                  <a:cxn ang="0">
                    <a:pos x="T12" y="T13"/>
                  </a:cxn>
                </a:cxnLst>
                <a:rect l="0" t="0" r="r" b="b"/>
                <a:pathLst>
                  <a:path w="529" h="529">
                    <a:moveTo>
                      <a:pt x="5" y="6"/>
                    </a:moveTo>
                    <a:cubicBezTo>
                      <a:pt x="3" y="8"/>
                      <a:pt x="2" y="9"/>
                      <a:pt x="0" y="11"/>
                    </a:cubicBezTo>
                    <a:cubicBezTo>
                      <a:pt x="519" y="529"/>
                      <a:pt x="519" y="529"/>
                      <a:pt x="519" y="529"/>
                    </a:cubicBezTo>
                    <a:cubicBezTo>
                      <a:pt x="520" y="528"/>
                      <a:pt x="522" y="526"/>
                      <a:pt x="523" y="525"/>
                    </a:cubicBezTo>
                    <a:cubicBezTo>
                      <a:pt x="525" y="523"/>
                      <a:pt x="527" y="521"/>
                      <a:pt x="529" y="518"/>
                    </a:cubicBezTo>
                    <a:cubicBezTo>
                      <a:pt x="11" y="0"/>
                      <a:pt x="11" y="0"/>
                      <a:pt x="11" y="0"/>
                    </a:cubicBezTo>
                    <a:cubicBezTo>
                      <a:pt x="9" y="2"/>
                      <a:pt x="7" y="4"/>
                      <a:pt x="5"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11" name="图形"/>
              <p:cNvSpPr/>
              <p:nvPr userDrawn="1"/>
            </p:nvSpPr>
            <p:spPr bwMode="auto">
              <a:xfrm>
                <a:off x="3673" y="2565"/>
                <a:ext cx="1741" cy="1740"/>
              </a:xfrm>
              <a:custGeom>
                <a:avLst/>
                <a:gdLst>
                  <a:gd name="T0" fmla="*/ 0 w 379"/>
                  <a:gd name="T1" fmla="*/ 0 h 378"/>
                  <a:gd name="T2" fmla="*/ 378 w 379"/>
                  <a:gd name="T3" fmla="*/ 378 h 378"/>
                  <a:gd name="T4" fmla="*/ 378 w 379"/>
                  <a:gd name="T5" fmla="*/ 357 h 378"/>
                  <a:gd name="T6" fmla="*/ 21 w 379"/>
                  <a:gd name="T7" fmla="*/ 0 h 378"/>
                  <a:gd name="T8" fmla="*/ 0 w 379"/>
                  <a:gd name="T9" fmla="*/ 0 h 378"/>
                </a:gdLst>
                <a:ahLst/>
                <a:cxnLst>
                  <a:cxn ang="0">
                    <a:pos x="T0" y="T1"/>
                  </a:cxn>
                  <a:cxn ang="0">
                    <a:pos x="T2" y="T3"/>
                  </a:cxn>
                  <a:cxn ang="0">
                    <a:pos x="T4" y="T5"/>
                  </a:cxn>
                  <a:cxn ang="0">
                    <a:pos x="T6" y="T7"/>
                  </a:cxn>
                  <a:cxn ang="0">
                    <a:pos x="T8" y="T9"/>
                  </a:cxn>
                </a:cxnLst>
                <a:rect l="0" t="0" r="r" b="b"/>
                <a:pathLst>
                  <a:path w="379" h="378">
                    <a:moveTo>
                      <a:pt x="0" y="0"/>
                    </a:moveTo>
                    <a:cubicBezTo>
                      <a:pt x="378" y="378"/>
                      <a:pt x="378" y="378"/>
                      <a:pt x="378" y="378"/>
                    </a:cubicBezTo>
                    <a:cubicBezTo>
                      <a:pt x="379" y="371"/>
                      <a:pt x="379" y="364"/>
                      <a:pt x="378" y="357"/>
                    </a:cubicBezTo>
                    <a:cubicBezTo>
                      <a:pt x="21" y="0"/>
                      <a:pt x="21" y="0"/>
                      <a:pt x="21" y="0"/>
                    </a:cubicBezTo>
                    <a:cubicBezTo>
                      <a:pt x="14" y="0"/>
                      <a:pt x="7"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21" name="图形"/>
              <p:cNvSpPr/>
              <p:nvPr userDrawn="1"/>
            </p:nvSpPr>
            <p:spPr bwMode="auto">
              <a:xfrm>
                <a:off x="2361" y="3206"/>
                <a:ext cx="2410" cy="2410"/>
              </a:xfrm>
              <a:custGeom>
                <a:avLst/>
                <a:gdLst>
                  <a:gd name="T0" fmla="*/ 9 w 524"/>
                  <a:gd name="T1" fmla="*/ 0 h 524"/>
                  <a:gd name="T2" fmla="*/ 0 w 524"/>
                  <a:gd name="T3" fmla="*/ 12 h 524"/>
                  <a:gd name="T4" fmla="*/ 512 w 524"/>
                  <a:gd name="T5" fmla="*/ 524 h 524"/>
                  <a:gd name="T6" fmla="*/ 524 w 524"/>
                  <a:gd name="T7" fmla="*/ 515 h 524"/>
                  <a:gd name="T8" fmla="*/ 9 w 524"/>
                  <a:gd name="T9" fmla="*/ 0 h 524"/>
                </a:gdLst>
                <a:ahLst/>
                <a:cxnLst>
                  <a:cxn ang="0">
                    <a:pos x="T0" y="T1"/>
                  </a:cxn>
                  <a:cxn ang="0">
                    <a:pos x="T2" y="T3"/>
                  </a:cxn>
                  <a:cxn ang="0">
                    <a:pos x="T4" y="T5"/>
                  </a:cxn>
                  <a:cxn ang="0">
                    <a:pos x="T6" y="T7"/>
                  </a:cxn>
                  <a:cxn ang="0">
                    <a:pos x="T8" y="T9"/>
                  </a:cxn>
                </a:cxnLst>
                <a:rect l="0" t="0" r="r" b="b"/>
                <a:pathLst>
                  <a:path w="524" h="524">
                    <a:moveTo>
                      <a:pt x="9" y="0"/>
                    </a:moveTo>
                    <a:cubicBezTo>
                      <a:pt x="6" y="4"/>
                      <a:pt x="3" y="8"/>
                      <a:pt x="0" y="12"/>
                    </a:cubicBezTo>
                    <a:cubicBezTo>
                      <a:pt x="512" y="524"/>
                      <a:pt x="512" y="524"/>
                      <a:pt x="512" y="524"/>
                    </a:cubicBezTo>
                    <a:cubicBezTo>
                      <a:pt x="516" y="521"/>
                      <a:pt x="520" y="518"/>
                      <a:pt x="524" y="515"/>
                    </a:cubicBez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3" name="图形"/>
              <p:cNvSpPr/>
              <p:nvPr userDrawn="1"/>
            </p:nvSpPr>
            <p:spPr bwMode="auto">
              <a:xfrm>
                <a:off x="3379" y="2587"/>
                <a:ext cx="2014" cy="2017"/>
              </a:xfrm>
              <a:custGeom>
                <a:avLst/>
                <a:gdLst>
                  <a:gd name="T0" fmla="*/ 17 w 438"/>
                  <a:gd name="T1" fmla="*/ 0 h 438"/>
                  <a:gd name="T2" fmla="*/ 0 w 438"/>
                  <a:gd name="T3" fmla="*/ 3 h 438"/>
                  <a:gd name="T4" fmla="*/ 434 w 438"/>
                  <a:gd name="T5" fmla="*/ 438 h 438"/>
                  <a:gd name="T6" fmla="*/ 438 w 438"/>
                  <a:gd name="T7" fmla="*/ 420 h 438"/>
                  <a:gd name="T8" fmla="*/ 17 w 438"/>
                  <a:gd name="T9" fmla="*/ 0 h 438"/>
                </a:gdLst>
                <a:ahLst/>
                <a:cxnLst>
                  <a:cxn ang="0">
                    <a:pos x="T0" y="T1"/>
                  </a:cxn>
                  <a:cxn ang="0">
                    <a:pos x="T2" y="T3"/>
                  </a:cxn>
                  <a:cxn ang="0">
                    <a:pos x="T4" y="T5"/>
                  </a:cxn>
                  <a:cxn ang="0">
                    <a:pos x="T6" y="T7"/>
                  </a:cxn>
                  <a:cxn ang="0">
                    <a:pos x="T8" y="T9"/>
                  </a:cxn>
                </a:cxnLst>
                <a:rect l="0" t="0" r="r" b="b"/>
                <a:pathLst>
                  <a:path w="438" h="438">
                    <a:moveTo>
                      <a:pt x="17" y="0"/>
                    </a:moveTo>
                    <a:cubicBezTo>
                      <a:pt x="11" y="0"/>
                      <a:pt x="5" y="2"/>
                      <a:pt x="0" y="3"/>
                    </a:cubicBezTo>
                    <a:cubicBezTo>
                      <a:pt x="434" y="438"/>
                      <a:pt x="434" y="438"/>
                      <a:pt x="434" y="438"/>
                    </a:cubicBezTo>
                    <a:cubicBezTo>
                      <a:pt x="436" y="432"/>
                      <a:pt x="437" y="426"/>
                      <a:pt x="438" y="420"/>
                    </a:cubicBezTo>
                    <a:lnTo>
                      <a:pt x="1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4" name="图形"/>
              <p:cNvSpPr/>
              <p:nvPr userDrawn="1"/>
            </p:nvSpPr>
            <p:spPr bwMode="auto">
              <a:xfrm>
                <a:off x="4036" y="2594"/>
                <a:ext cx="1345" cy="1347"/>
              </a:xfrm>
              <a:custGeom>
                <a:avLst/>
                <a:gdLst>
                  <a:gd name="T0" fmla="*/ 27 w 293"/>
                  <a:gd name="T1" fmla="*/ 6 h 293"/>
                  <a:gd name="T2" fmla="*/ 0 w 293"/>
                  <a:gd name="T3" fmla="*/ 0 h 293"/>
                  <a:gd name="T4" fmla="*/ 293 w 293"/>
                  <a:gd name="T5" fmla="*/ 293 h 293"/>
                  <a:gd name="T6" fmla="*/ 287 w 293"/>
                  <a:gd name="T7" fmla="*/ 266 h 293"/>
                  <a:gd name="T8" fmla="*/ 27 w 293"/>
                  <a:gd name="T9" fmla="*/ 6 h 293"/>
                </a:gdLst>
                <a:ahLst/>
                <a:cxnLst>
                  <a:cxn ang="0">
                    <a:pos x="T0" y="T1"/>
                  </a:cxn>
                  <a:cxn ang="0">
                    <a:pos x="T2" y="T3"/>
                  </a:cxn>
                  <a:cxn ang="0">
                    <a:pos x="T4" y="T5"/>
                  </a:cxn>
                  <a:cxn ang="0">
                    <a:pos x="T6" y="T7"/>
                  </a:cxn>
                  <a:cxn ang="0">
                    <a:pos x="T8" y="T9"/>
                  </a:cxn>
                </a:cxnLst>
                <a:rect l="0" t="0" r="r" b="b"/>
                <a:pathLst>
                  <a:path w="293" h="293">
                    <a:moveTo>
                      <a:pt x="27" y="6"/>
                    </a:moveTo>
                    <a:cubicBezTo>
                      <a:pt x="18" y="4"/>
                      <a:pt x="9" y="2"/>
                      <a:pt x="0" y="0"/>
                    </a:cubicBezTo>
                    <a:cubicBezTo>
                      <a:pt x="293" y="293"/>
                      <a:pt x="293" y="293"/>
                      <a:pt x="293" y="293"/>
                    </a:cubicBezTo>
                    <a:cubicBezTo>
                      <a:pt x="292" y="284"/>
                      <a:pt x="290" y="275"/>
                      <a:pt x="287" y="266"/>
                    </a:cubicBezTo>
                    <a:lnTo>
                      <a:pt x="27"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5" name="图形"/>
              <p:cNvSpPr/>
              <p:nvPr userDrawn="1"/>
            </p:nvSpPr>
            <p:spPr bwMode="auto">
              <a:xfrm>
                <a:off x="2241" y="5055"/>
                <a:ext cx="687" cy="681"/>
              </a:xfrm>
              <a:custGeom>
                <a:avLst/>
                <a:gdLst>
                  <a:gd name="T0" fmla="*/ 0 w 149"/>
                  <a:gd name="T1" fmla="*/ 0 h 148"/>
                  <a:gd name="T2" fmla="*/ 64 w 149"/>
                  <a:gd name="T3" fmla="*/ 85 h 148"/>
                  <a:gd name="T4" fmla="*/ 149 w 149"/>
                  <a:gd name="T5" fmla="*/ 148 h 148"/>
                  <a:gd name="T6" fmla="*/ 0 w 149"/>
                  <a:gd name="T7" fmla="*/ 0 h 148"/>
                </a:gdLst>
                <a:ahLst/>
                <a:cxnLst>
                  <a:cxn ang="0">
                    <a:pos x="T0" y="T1"/>
                  </a:cxn>
                  <a:cxn ang="0">
                    <a:pos x="T2" y="T3"/>
                  </a:cxn>
                  <a:cxn ang="0">
                    <a:pos x="T4" y="T5"/>
                  </a:cxn>
                  <a:cxn ang="0">
                    <a:pos x="T6" y="T7"/>
                  </a:cxn>
                </a:cxnLst>
                <a:rect l="0" t="0" r="r" b="b"/>
                <a:pathLst>
                  <a:path w="149" h="148">
                    <a:moveTo>
                      <a:pt x="0" y="0"/>
                    </a:moveTo>
                    <a:cubicBezTo>
                      <a:pt x="17" y="30"/>
                      <a:pt x="38" y="59"/>
                      <a:pt x="64" y="85"/>
                    </a:cubicBezTo>
                    <a:cubicBezTo>
                      <a:pt x="89" y="111"/>
                      <a:pt x="118" y="132"/>
                      <a:pt x="149" y="1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6" name="图形"/>
              <p:cNvSpPr/>
              <p:nvPr userDrawn="1"/>
            </p:nvSpPr>
            <p:spPr bwMode="auto">
              <a:xfrm>
                <a:off x="3117" y="2652"/>
                <a:ext cx="2206" cy="2210"/>
              </a:xfrm>
              <a:custGeom>
                <a:avLst/>
                <a:gdLst>
                  <a:gd name="T0" fmla="*/ 16 w 480"/>
                  <a:gd name="T1" fmla="*/ 0 h 480"/>
                  <a:gd name="T2" fmla="*/ 0 w 480"/>
                  <a:gd name="T3" fmla="*/ 5 h 480"/>
                  <a:gd name="T4" fmla="*/ 475 w 480"/>
                  <a:gd name="T5" fmla="*/ 480 h 480"/>
                  <a:gd name="T6" fmla="*/ 480 w 480"/>
                  <a:gd name="T7" fmla="*/ 464 h 480"/>
                  <a:gd name="T8" fmla="*/ 16 w 480"/>
                  <a:gd name="T9" fmla="*/ 0 h 480"/>
                </a:gdLst>
                <a:ahLst/>
                <a:cxnLst>
                  <a:cxn ang="0">
                    <a:pos x="T0" y="T1"/>
                  </a:cxn>
                  <a:cxn ang="0">
                    <a:pos x="T2" y="T3"/>
                  </a:cxn>
                  <a:cxn ang="0">
                    <a:pos x="T4" y="T5"/>
                  </a:cxn>
                  <a:cxn ang="0">
                    <a:pos x="T6" y="T7"/>
                  </a:cxn>
                  <a:cxn ang="0">
                    <a:pos x="T8" y="T9"/>
                  </a:cxn>
                </a:cxnLst>
                <a:rect l="0" t="0" r="r" b="b"/>
                <a:pathLst>
                  <a:path w="480" h="480">
                    <a:moveTo>
                      <a:pt x="16" y="0"/>
                    </a:moveTo>
                    <a:cubicBezTo>
                      <a:pt x="11" y="2"/>
                      <a:pt x="6" y="3"/>
                      <a:pt x="0" y="5"/>
                    </a:cubicBezTo>
                    <a:cubicBezTo>
                      <a:pt x="475" y="480"/>
                      <a:pt x="475" y="480"/>
                      <a:pt x="475" y="480"/>
                    </a:cubicBezTo>
                    <a:cubicBezTo>
                      <a:pt x="477" y="475"/>
                      <a:pt x="479" y="470"/>
                      <a:pt x="480" y="464"/>
                    </a:cubicBez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7" name="图形"/>
              <p:cNvSpPr/>
              <p:nvPr userDrawn="1"/>
            </p:nvSpPr>
            <p:spPr bwMode="auto">
              <a:xfrm>
                <a:off x="2692" y="2878"/>
                <a:ext cx="2406" cy="2410"/>
              </a:xfrm>
              <a:custGeom>
                <a:avLst/>
                <a:gdLst>
                  <a:gd name="T0" fmla="*/ 12 w 523"/>
                  <a:gd name="T1" fmla="*/ 0 h 524"/>
                  <a:gd name="T2" fmla="*/ 0 w 523"/>
                  <a:gd name="T3" fmla="*/ 9 h 524"/>
                  <a:gd name="T4" fmla="*/ 514 w 523"/>
                  <a:gd name="T5" fmla="*/ 524 h 524"/>
                  <a:gd name="T6" fmla="*/ 523 w 523"/>
                  <a:gd name="T7" fmla="*/ 512 h 524"/>
                  <a:gd name="T8" fmla="*/ 12 w 523"/>
                  <a:gd name="T9" fmla="*/ 0 h 524"/>
                </a:gdLst>
                <a:ahLst/>
                <a:cxnLst>
                  <a:cxn ang="0">
                    <a:pos x="T0" y="T1"/>
                  </a:cxn>
                  <a:cxn ang="0">
                    <a:pos x="T2" y="T3"/>
                  </a:cxn>
                  <a:cxn ang="0">
                    <a:pos x="T4" y="T5"/>
                  </a:cxn>
                  <a:cxn ang="0">
                    <a:pos x="T6" y="T7"/>
                  </a:cxn>
                  <a:cxn ang="0">
                    <a:pos x="T8" y="T9"/>
                  </a:cxn>
                </a:cxnLst>
                <a:rect l="0" t="0" r="r" b="b"/>
                <a:pathLst>
                  <a:path w="523" h="524">
                    <a:moveTo>
                      <a:pt x="12" y="0"/>
                    </a:moveTo>
                    <a:cubicBezTo>
                      <a:pt x="8" y="3"/>
                      <a:pt x="4" y="6"/>
                      <a:pt x="0" y="9"/>
                    </a:cubicBezTo>
                    <a:cubicBezTo>
                      <a:pt x="514" y="524"/>
                      <a:pt x="514" y="524"/>
                      <a:pt x="514" y="524"/>
                    </a:cubicBezTo>
                    <a:cubicBezTo>
                      <a:pt x="517" y="520"/>
                      <a:pt x="520" y="516"/>
                      <a:pt x="523" y="512"/>
                    </a:cubicBez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8" name="图形"/>
              <p:cNvSpPr/>
              <p:nvPr userDrawn="1"/>
            </p:nvSpPr>
            <p:spPr bwMode="auto">
              <a:xfrm>
                <a:off x="2234" y="3402"/>
                <a:ext cx="2341" cy="2341"/>
              </a:xfrm>
              <a:custGeom>
                <a:avLst/>
                <a:gdLst>
                  <a:gd name="T0" fmla="*/ 8 w 509"/>
                  <a:gd name="T1" fmla="*/ 0 h 509"/>
                  <a:gd name="T2" fmla="*/ 0 w 509"/>
                  <a:gd name="T3" fmla="*/ 14 h 509"/>
                  <a:gd name="T4" fmla="*/ 495 w 509"/>
                  <a:gd name="T5" fmla="*/ 509 h 509"/>
                  <a:gd name="T6" fmla="*/ 509 w 509"/>
                  <a:gd name="T7" fmla="*/ 502 h 509"/>
                  <a:gd name="T8" fmla="*/ 8 w 509"/>
                  <a:gd name="T9" fmla="*/ 0 h 509"/>
                </a:gdLst>
                <a:ahLst/>
                <a:cxnLst>
                  <a:cxn ang="0">
                    <a:pos x="T0" y="T1"/>
                  </a:cxn>
                  <a:cxn ang="0">
                    <a:pos x="T2" y="T3"/>
                  </a:cxn>
                  <a:cxn ang="0">
                    <a:pos x="T4" y="T5"/>
                  </a:cxn>
                  <a:cxn ang="0">
                    <a:pos x="T6" y="T7"/>
                  </a:cxn>
                  <a:cxn ang="0">
                    <a:pos x="T8" y="T9"/>
                  </a:cxn>
                </a:cxnLst>
                <a:rect l="0" t="0" r="r" b="b"/>
                <a:pathLst>
                  <a:path w="509" h="509">
                    <a:moveTo>
                      <a:pt x="8" y="0"/>
                    </a:moveTo>
                    <a:cubicBezTo>
                      <a:pt x="5" y="5"/>
                      <a:pt x="3" y="9"/>
                      <a:pt x="0" y="14"/>
                    </a:cubicBezTo>
                    <a:cubicBezTo>
                      <a:pt x="495" y="509"/>
                      <a:pt x="495" y="509"/>
                      <a:pt x="495" y="509"/>
                    </a:cubicBezTo>
                    <a:cubicBezTo>
                      <a:pt x="500" y="507"/>
                      <a:pt x="504" y="504"/>
                      <a:pt x="509" y="502"/>
                    </a:cubicBez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39" name="图形"/>
              <p:cNvSpPr/>
              <p:nvPr userDrawn="1"/>
            </p:nvSpPr>
            <p:spPr bwMode="auto">
              <a:xfrm>
                <a:off x="2892" y="2754"/>
                <a:ext cx="2333" cy="2333"/>
              </a:xfrm>
              <a:custGeom>
                <a:avLst/>
                <a:gdLst>
                  <a:gd name="T0" fmla="*/ 14 w 508"/>
                  <a:gd name="T1" fmla="*/ 0 h 507"/>
                  <a:gd name="T2" fmla="*/ 0 w 508"/>
                  <a:gd name="T3" fmla="*/ 7 h 507"/>
                  <a:gd name="T4" fmla="*/ 500 w 508"/>
                  <a:gd name="T5" fmla="*/ 507 h 507"/>
                  <a:gd name="T6" fmla="*/ 508 w 508"/>
                  <a:gd name="T7" fmla="*/ 494 h 507"/>
                  <a:gd name="T8" fmla="*/ 14 w 508"/>
                  <a:gd name="T9" fmla="*/ 0 h 507"/>
                </a:gdLst>
                <a:ahLst/>
                <a:cxnLst>
                  <a:cxn ang="0">
                    <a:pos x="T0" y="T1"/>
                  </a:cxn>
                  <a:cxn ang="0">
                    <a:pos x="T2" y="T3"/>
                  </a:cxn>
                  <a:cxn ang="0">
                    <a:pos x="T4" y="T5"/>
                  </a:cxn>
                  <a:cxn ang="0">
                    <a:pos x="T6" y="T7"/>
                  </a:cxn>
                  <a:cxn ang="0">
                    <a:pos x="T8" y="T9"/>
                  </a:cxn>
                </a:cxnLst>
                <a:rect l="0" t="0" r="r" b="b"/>
                <a:pathLst>
                  <a:path w="508" h="507">
                    <a:moveTo>
                      <a:pt x="14" y="0"/>
                    </a:moveTo>
                    <a:cubicBezTo>
                      <a:pt x="9" y="2"/>
                      <a:pt x="5" y="4"/>
                      <a:pt x="0" y="7"/>
                    </a:cubicBezTo>
                    <a:cubicBezTo>
                      <a:pt x="500" y="507"/>
                      <a:pt x="500" y="507"/>
                      <a:pt x="500" y="507"/>
                    </a:cubicBezTo>
                    <a:cubicBezTo>
                      <a:pt x="503" y="503"/>
                      <a:pt x="505" y="498"/>
                      <a:pt x="508" y="494"/>
                    </a:cubicBezTo>
                    <a:lnTo>
                      <a:pt x="1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0" name="图形"/>
              <p:cNvSpPr/>
              <p:nvPr userDrawn="1"/>
            </p:nvSpPr>
            <p:spPr bwMode="auto">
              <a:xfrm>
                <a:off x="2063" y="3886"/>
                <a:ext cx="2028" cy="2028"/>
              </a:xfrm>
              <a:custGeom>
                <a:avLst/>
                <a:gdLst>
                  <a:gd name="T0" fmla="*/ 4 w 441"/>
                  <a:gd name="T1" fmla="*/ 0 h 441"/>
                  <a:gd name="T2" fmla="*/ 0 w 441"/>
                  <a:gd name="T3" fmla="*/ 18 h 441"/>
                  <a:gd name="T4" fmla="*/ 424 w 441"/>
                  <a:gd name="T5" fmla="*/ 441 h 441"/>
                  <a:gd name="T6" fmla="*/ 441 w 441"/>
                  <a:gd name="T7" fmla="*/ 437 h 441"/>
                  <a:gd name="T8" fmla="*/ 4 w 441"/>
                  <a:gd name="T9" fmla="*/ 0 h 441"/>
                </a:gdLst>
                <a:ahLst/>
                <a:cxnLst>
                  <a:cxn ang="0">
                    <a:pos x="T0" y="T1"/>
                  </a:cxn>
                  <a:cxn ang="0">
                    <a:pos x="T2" y="T3"/>
                  </a:cxn>
                  <a:cxn ang="0">
                    <a:pos x="T4" y="T5"/>
                  </a:cxn>
                  <a:cxn ang="0">
                    <a:pos x="T6" y="T7"/>
                  </a:cxn>
                  <a:cxn ang="0">
                    <a:pos x="T8" y="T9"/>
                  </a:cxn>
                </a:cxnLst>
                <a:rect l="0" t="0" r="r" b="b"/>
                <a:pathLst>
                  <a:path w="441" h="441">
                    <a:moveTo>
                      <a:pt x="4" y="0"/>
                    </a:moveTo>
                    <a:cubicBezTo>
                      <a:pt x="3" y="6"/>
                      <a:pt x="1" y="12"/>
                      <a:pt x="0" y="18"/>
                    </a:cubicBezTo>
                    <a:cubicBezTo>
                      <a:pt x="424" y="441"/>
                      <a:pt x="424" y="441"/>
                      <a:pt x="424" y="441"/>
                    </a:cubicBezTo>
                    <a:cubicBezTo>
                      <a:pt x="429" y="440"/>
                      <a:pt x="435" y="439"/>
                      <a:pt x="441" y="437"/>
                    </a:cubicBez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1" name="图形"/>
              <p:cNvSpPr/>
              <p:nvPr userDrawn="1"/>
            </p:nvSpPr>
            <p:spPr bwMode="auto">
              <a:xfrm>
                <a:off x="2132" y="3628"/>
                <a:ext cx="2217" cy="2217"/>
              </a:xfrm>
              <a:custGeom>
                <a:avLst/>
                <a:gdLst>
                  <a:gd name="T0" fmla="*/ 6 w 482"/>
                  <a:gd name="T1" fmla="*/ 0 h 482"/>
                  <a:gd name="T2" fmla="*/ 0 w 482"/>
                  <a:gd name="T3" fmla="*/ 16 h 482"/>
                  <a:gd name="T4" fmla="*/ 467 w 482"/>
                  <a:gd name="T5" fmla="*/ 482 h 482"/>
                  <a:gd name="T6" fmla="*/ 482 w 482"/>
                  <a:gd name="T7" fmla="*/ 476 h 482"/>
                  <a:gd name="T8" fmla="*/ 6 w 482"/>
                  <a:gd name="T9" fmla="*/ 0 h 482"/>
                </a:gdLst>
                <a:ahLst/>
                <a:cxnLst>
                  <a:cxn ang="0">
                    <a:pos x="T0" y="T1"/>
                  </a:cxn>
                  <a:cxn ang="0">
                    <a:pos x="T2" y="T3"/>
                  </a:cxn>
                  <a:cxn ang="0">
                    <a:pos x="T4" y="T5"/>
                  </a:cxn>
                  <a:cxn ang="0">
                    <a:pos x="T6" y="T7"/>
                  </a:cxn>
                  <a:cxn ang="0">
                    <a:pos x="T8" y="T9"/>
                  </a:cxn>
                </a:cxnLst>
                <a:rect l="0" t="0" r="r" b="b"/>
                <a:pathLst>
                  <a:path w="482" h="482">
                    <a:moveTo>
                      <a:pt x="6" y="0"/>
                    </a:moveTo>
                    <a:cubicBezTo>
                      <a:pt x="4" y="5"/>
                      <a:pt x="2" y="11"/>
                      <a:pt x="0" y="16"/>
                    </a:cubicBezTo>
                    <a:cubicBezTo>
                      <a:pt x="467" y="482"/>
                      <a:pt x="467" y="482"/>
                      <a:pt x="467" y="482"/>
                    </a:cubicBezTo>
                    <a:cubicBezTo>
                      <a:pt x="472" y="480"/>
                      <a:pt x="477" y="478"/>
                      <a:pt x="482" y="476"/>
                    </a:cubicBezTo>
                    <a:lnTo>
                      <a:pt x="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12" name="图形"/>
              <p:cNvSpPr/>
              <p:nvPr userDrawn="1"/>
            </p:nvSpPr>
            <p:spPr bwMode="auto">
              <a:xfrm>
                <a:off x="2041" y="4185"/>
                <a:ext cx="1756" cy="1751"/>
              </a:xfrm>
              <a:custGeom>
                <a:avLst/>
                <a:gdLst>
                  <a:gd name="T0" fmla="*/ 1 w 382"/>
                  <a:gd name="T1" fmla="*/ 0 h 381"/>
                  <a:gd name="T2" fmla="*/ 0 w 382"/>
                  <a:gd name="T3" fmla="*/ 20 h 381"/>
                  <a:gd name="T4" fmla="*/ 361 w 382"/>
                  <a:gd name="T5" fmla="*/ 381 h 381"/>
                  <a:gd name="T6" fmla="*/ 382 w 382"/>
                  <a:gd name="T7" fmla="*/ 381 h 381"/>
                  <a:gd name="T8" fmla="*/ 1 w 382"/>
                  <a:gd name="T9" fmla="*/ 0 h 381"/>
                </a:gdLst>
                <a:ahLst/>
                <a:cxnLst>
                  <a:cxn ang="0">
                    <a:pos x="T0" y="T1"/>
                  </a:cxn>
                  <a:cxn ang="0">
                    <a:pos x="T2" y="T3"/>
                  </a:cxn>
                  <a:cxn ang="0">
                    <a:pos x="T4" y="T5"/>
                  </a:cxn>
                  <a:cxn ang="0">
                    <a:pos x="T6" y="T7"/>
                  </a:cxn>
                  <a:cxn ang="0">
                    <a:pos x="T8" y="T9"/>
                  </a:cxn>
                </a:cxnLst>
                <a:rect l="0" t="0" r="r" b="b"/>
                <a:pathLst>
                  <a:path w="382" h="381">
                    <a:moveTo>
                      <a:pt x="1" y="0"/>
                    </a:moveTo>
                    <a:cubicBezTo>
                      <a:pt x="0" y="6"/>
                      <a:pt x="0" y="13"/>
                      <a:pt x="0" y="20"/>
                    </a:cubicBezTo>
                    <a:cubicBezTo>
                      <a:pt x="361" y="381"/>
                      <a:pt x="361" y="381"/>
                      <a:pt x="361" y="381"/>
                    </a:cubicBezTo>
                    <a:cubicBezTo>
                      <a:pt x="368" y="381"/>
                      <a:pt x="375" y="381"/>
                      <a:pt x="382" y="381"/>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3" name="图形"/>
              <p:cNvSpPr/>
              <p:nvPr userDrawn="1"/>
            </p:nvSpPr>
            <p:spPr bwMode="auto">
              <a:xfrm>
                <a:off x="2066" y="4538"/>
                <a:ext cx="1370" cy="1376"/>
              </a:xfrm>
              <a:custGeom>
                <a:avLst/>
                <a:gdLst>
                  <a:gd name="T0" fmla="*/ 271 w 298"/>
                  <a:gd name="T1" fmla="*/ 293 h 299"/>
                  <a:gd name="T2" fmla="*/ 298 w 298"/>
                  <a:gd name="T3" fmla="*/ 299 h 299"/>
                  <a:gd name="T4" fmla="*/ 0 w 298"/>
                  <a:gd name="T5" fmla="*/ 0 h 299"/>
                  <a:gd name="T6" fmla="*/ 5 w 298"/>
                  <a:gd name="T7" fmla="*/ 27 h 299"/>
                  <a:gd name="T8" fmla="*/ 271 w 298"/>
                  <a:gd name="T9" fmla="*/ 293 h 299"/>
                </a:gdLst>
                <a:ahLst/>
                <a:cxnLst>
                  <a:cxn ang="0">
                    <a:pos x="T0" y="T1"/>
                  </a:cxn>
                  <a:cxn ang="0">
                    <a:pos x="T2" y="T3"/>
                  </a:cxn>
                  <a:cxn ang="0">
                    <a:pos x="T4" y="T5"/>
                  </a:cxn>
                  <a:cxn ang="0">
                    <a:pos x="T6" y="T7"/>
                  </a:cxn>
                  <a:cxn ang="0">
                    <a:pos x="T8" y="T9"/>
                  </a:cxn>
                </a:cxnLst>
                <a:rect l="0" t="0" r="r" b="b"/>
                <a:pathLst>
                  <a:path w="298" h="299">
                    <a:moveTo>
                      <a:pt x="271" y="293"/>
                    </a:moveTo>
                    <a:cubicBezTo>
                      <a:pt x="280" y="295"/>
                      <a:pt x="289" y="297"/>
                      <a:pt x="298" y="299"/>
                    </a:cubicBezTo>
                    <a:cubicBezTo>
                      <a:pt x="0" y="0"/>
                      <a:pt x="0" y="0"/>
                      <a:pt x="0" y="0"/>
                    </a:cubicBezTo>
                    <a:cubicBezTo>
                      <a:pt x="1" y="9"/>
                      <a:pt x="3" y="18"/>
                      <a:pt x="5" y="27"/>
                    </a:cubicBezTo>
                    <a:lnTo>
                      <a:pt x="271" y="29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4" name="图形"/>
              <p:cNvSpPr/>
              <p:nvPr userDrawn="1"/>
            </p:nvSpPr>
            <p:spPr bwMode="auto">
              <a:xfrm>
                <a:off x="4563" y="2787"/>
                <a:ext cx="625" cy="626"/>
              </a:xfrm>
              <a:custGeom>
                <a:avLst/>
                <a:gdLst>
                  <a:gd name="T0" fmla="*/ 136 w 136"/>
                  <a:gd name="T1" fmla="*/ 136 h 136"/>
                  <a:gd name="T2" fmla="*/ 77 w 136"/>
                  <a:gd name="T3" fmla="*/ 59 h 136"/>
                  <a:gd name="T4" fmla="*/ 0 w 136"/>
                  <a:gd name="T5" fmla="*/ 0 h 136"/>
                  <a:gd name="T6" fmla="*/ 136 w 136"/>
                  <a:gd name="T7" fmla="*/ 136 h 136"/>
                </a:gdLst>
                <a:ahLst/>
                <a:cxnLst>
                  <a:cxn ang="0">
                    <a:pos x="T0" y="T1"/>
                  </a:cxn>
                  <a:cxn ang="0">
                    <a:pos x="T2" y="T3"/>
                  </a:cxn>
                  <a:cxn ang="0">
                    <a:pos x="T4" y="T5"/>
                  </a:cxn>
                  <a:cxn ang="0">
                    <a:pos x="T6" y="T7"/>
                  </a:cxn>
                </a:cxnLst>
                <a:rect l="0" t="0" r="r" b="b"/>
                <a:pathLst>
                  <a:path w="136" h="136">
                    <a:moveTo>
                      <a:pt x="136" y="136"/>
                    </a:moveTo>
                    <a:cubicBezTo>
                      <a:pt x="120" y="109"/>
                      <a:pt x="101" y="83"/>
                      <a:pt x="77" y="59"/>
                    </a:cubicBezTo>
                    <a:cubicBezTo>
                      <a:pt x="54" y="36"/>
                      <a:pt x="28" y="16"/>
                      <a:pt x="0" y="0"/>
                    </a:cubicBezTo>
                    <a:lnTo>
                      <a:pt x="136" y="13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6" name="图形"/>
              <p:cNvSpPr/>
              <p:nvPr userDrawn="1"/>
            </p:nvSpPr>
            <p:spPr bwMode="auto">
              <a:xfrm>
                <a:off x="2514" y="3031"/>
                <a:ext cx="2432" cy="2432"/>
              </a:xfrm>
              <a:custGeom>
                <a:avLst/>
                <a:gdLst>
                  <a:gd name="T0" fmla="*/ 5 w 529"/>
                  <a:gd name="T1" fmla="*/ 6 h 529"/>
                  <a:gd name="T2" fmla="*/ 0 w 529"/>
                  <a:gd name="T3" fmla="*/ 11 h 529"/>
                  <a:gd name="T4" fmla="*/ 519 w 529"/>
                  <a:gd name="T5" fmla="*/ 529 h 529"/>
                  <a:gd name="T6" fmla="*/ 523 w 529"/>
                  <a:gd name="T7" fmla="*/ 525 h 529"/>
                  <a:gd name="T8" fmla="*/ 529 w 529"/>
                  <a:gd name="T9" fmla="*/ 518 h 529"/>
                  <a:gd name="T10" fmla="*/ 11 w 529"/>
                  <a:gd name="T11" fmla="*/ 0 h 529"/>
                  <a:gd name="T12" fmla="*/ 5 w 529"/>
                  <a:gd name="T13" fmla="*/ 6 h 529"/>
                </a:gdLst>
                <a:ahLst/>
                <a:cxnLst>
                  <a:cxn ang="0">
                    <a:pos x="T0" y="T1"/>
                  </a:cxn>
                  <a:cxn ang="0">
                    <a:pos x="T2" y="T3"/>
                  </a:cxn>
                  <a:cxn ang="0">
                    <a:pos x="T4" y="T5"/>
                  </a:cxn>
                  <a:cxn ang="0">
                    <a:pos x="T6" y="T7"/>
                  </a:cxn>
                  <a:cxn ang="0">
                    <a:pos x="T8" y="T9"/>
                  </a:cxn>
                  <a:cxn ang="0">
                    <a:pos x="T10" y="T11"/>
                  </a:cxn>
                  <a:cxn ang="0">
                    <a:pos x="T12" y="T13"/>
                  </a:cxn>
                </a:cxnLst>
                <a:rect l="0" t="0" r="r" b="b"/>
                <a:pathLst>
                  <a:path w="529" h="529">
                    <a:moveTo>
                      <a:pt x="5" y="6"/>
                    </a:moveTo>
                    <a:cubicBezTo>
                      <a:pt x="3" y="8"/>
                      <a:pt x="2" y="9"/>
                      <a:pt x="0" y="11"/>
                    </a:cubicBezTo>
                    <a:cubicBezTo>
                      <a:pt x="519" y="529"/>
                      <a:pt x="519" y="529"/>
                      <a:pt x="519" y="529"/>
                    </a:cubicBezTo>
                    <a:cubicBezTo>
                      <a:pt x="520" y="528"/>
                      <a:pt x="522" y="526"/>
                      <a:pt x="523" y="525"/>
                    </a:cubicBezTo>
                    <a:cubicBezTo>
                      <a:pt x="525" y="523"/>
                      <a:pt x="527" y="521"/>
                      <a:pt x="529" y="518"/>
                    </a:cubicBezTo>
                    <a:cubicBezTo>
                      <a:pt x="11" y="0"/>
                      <a:pt x="11" y="0"/>
                      <a:pt x="11" y="0"/>
                    </a:cubicBezTo>
                    <a:cubicBezTo>
                      <a:pt x="9" y="2"/>
                      <a:pt x="7" y="4"/>
                      <a:pt x="5"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7" name="图形"/>
              <p:cNvSpPr/>
              <p:nvPr userDrawn="1"/>
            </p:nvSpPr>
            <p:spPr bwMode="auto">
              <a:xfrm>
                <a:off x="3673" y="2565"/>
                <a:ext cx="1741" cy="1740"/>
              </a:xfrm>
              <a:custGeom>
                <a:avLst/>
                <a:gdLst>
                  <a:gd name="T0" fmla="*/ 0 w 379"/>
                  <a:gd name="T1" fmla="*/ 0 h 378"/>
                  <a:gd name="T2" fmla="*/ 378 w 379"/>
                  <a:gd name="T3" fmla="*/ 378 h 378"/>
                  <a:gd name="T4" fmla="*/ 378 w 379"/>
                  <a:gd name="T5" fmla="*/ 357 h 378"/>
                  <a:gd name="T6" fmla="*/ 21 w 379"/>
                  <a:gd name="T7" fmla="*/ 0 h 378"/>
                  <a:gd name="T8" fmla="*/ 0 w 379"/>
                  <a:gd name="T9" fmla="*/ 0 h 378"/>
                </a:gdLst>
                <a:ahLst/>
                <a:cxnLst>
                  <a:cxn ang="0">
                    <a:pos x="T0" y="T1"/>
                  </a:cxn>
                  <a:cxn ang="0">
                    <a:pos x="T2" y="T3"/>
                  </a:cxn>
                  <a:cxn ang="0">
                    <a:pos x="T4" y="T5"/>
                  </a:cxn>
                  <a:cxn ang="0">
                    <a:pos x="T6" y="T7"/>
                  </a:cxn>
                  <a:cxn ang="0">
                    <a:pos x="T8" y="T9"/>
                  </a:cxn>
                </a:cxnLst>
                <a:rect l="0" t="0" r="r" b="b"/>
                <a:pathLst>
                  <a:path w="379" h="378">
                    <a:moveTo>
                      <a:pt x="0" y="0"/>
                    </a:moveTo>
                    <a:cubicBezTo>
                      <a:pt x="378" y="378"/>
                      <a:pt x="378" y="378"/>
                      <a:pt x="378" y="378"/>
                    </a:cubicBezTo>
                    <a:cubicBezTo>
                      <a:pt x="379" y="371"/>
                      <a:pt x="379" y="364"/>
                      <a:pt x="378" y="357"/>
                    </a:cubicBezTo>
                    <a:cubicBezTo>
                      <a:pt x="21" y="0"/>
                      <a:pt x="21" y="0"/>
                      <a:pt x="21" y="0"/>
                    </a:cubicBezTo>
                    <a:cubicBezTo>
                      <a:pt x="14" y="0"/>
                      <a:pt x="7"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8" name="图形"/>
              <p:cNvSpPr/>
              <p:nvPr userDrawn="1"/>
            </p:nvSpPr>
            <p:spPr bwMode="auto">
              <a:xfrm>
                <a:off x="2361" y="3206"/>
                <a:ext cx="2410" cy="2410"/>
              </a:xfrm>
              <a:custGeom>
                <a:avLst/>
                <a:gdLst>
                  <a:gd name="T0" fmla="*/ 9 w 524"/>
                  <a:gd name="T1" fmla="*/ 0 h 524"/>
                  <a:gd name="T2" fmla="*/ 0 w 524"/>
                  <a:gd name="T3" fmla="*/ 12 h 524"/>
                  <a:gd name="T4" fmla="*/ 512 w 524"/>
                  <a:gd name="T5" fmla="*/ 524 h 524"/>
                  <a:gd name="T6" fmla="*/ 524 w 524"/>
                  <a:gd name="T7" fmla="*/ 515 h 524"/>
                  <a:gd name="T8" fmla="*/ 9 w 524"/>
                  <a:gd name="T9" fmla="*/ 0 h 524"/>
                </a:gdLst>
                <a:ahLst/>
                <a:cxnLst>
                  <a:cxn ang="0">
                    <a:pos x="T0" y="T1"/>
                  </a:cxn>
                  <a:cxn ang="0">
                    <a:pos x="T2" y="T3"/>
                  </a:cxn>
                  <a:cxn ang="0">
                    <a:pos x="T4" y="T5"/>
                  </a:cxn>
                  <a:cxn ang="0">
                    <a:pos x="T6" y="T7"/>
                  </a:cxn>
                  <a:cxn ang="0">
                    <a:pos x="T8" y="T9"/>
                  </a:cxn>
                </a:cxnLst>
                <a:rect l="0" t="0" r="r" b="b"/>
                <a:pathLst>
                  <a:path w="524" h="524">
                    <a:moveTo>
                      <a:pt x="9" y="0"/>
                    </a:moveTo>
                    <a:cubicBezTo>
                      <a:pt x="6" y="4"/>
                      <a:pt x="3" y="8"/>
                      <a:pt x="0" y="12"/>
                    </a:cubicBezTo>
                    <a:cubicBezTo>
                      <a:pt x="512" y="524"/>
                      <a:pt x="512" y="524"/>
                      <a:pt x="512" y="524"/>
                    </a:cubicBezTo>
                    <a:cubicBezTo>
                      <a:pt x="516" y="521"/>
                      <a:pt x="520" y="518"/>
                      <a:pt x="524" y="515"/>
                    </a:cubicBez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9" name="图形"/>
              <p:cNvSpPr/>
              <p:nvPr userDrawn="1"/>
            </p:nvSpPr>
            <p:spPr bwMode="auto">
              <a:xfrm>
                <a:off x="3379" y="2587"/>
                <a:ext cx="2014" cy="2017"/>
              </a:xfrm>
              <a:custGeom>
                <a:avLst/>
                <a:gdLst>
                  <a:gd name="T0" fmla="*/ 17 w 438"/>
                  <a:gd name="T1" fmla="*/ 0 h 438"/>
                  <a:gd name="T2" fmla="*/ 0 w 438"/>
                  <a:gd name="T3" fmla="*/ 3 h 438"/>
                  <a:gd name="T4" fmla="*/ 434 w 438"/>
                  <a:gd name="T5" fmla="*/ 438 h 438"/>
                  <a:gd name="T6" fmla="*/ 438 w 438"/>
                  <a:gd name="T7" fmla="*/ 420 h 438"/>
                  <a:gd name="T8" fmla="*/ 17 w 438"/>
                  <a:gd name="T9" fmla="*/ 0 h 438"/>
                </a:gdLst>
                <a:ahLst/>
                <a:cxnLst>
                  <a:cxn ang="0">
                    <a:pos x="T0" y="T1"/>
                  </a:cxn>
                  <a:cxn ang="0">
                    <a:pos x="T2" y="T3"/>
                  </a:cxn>
                  <a:cxn ang="0">
                    <a:pos x="T4" y="T5"/>
                  </a:cxn>
                  <a:cxn ang="0">
                    <a:pos x="T6" y="T7"/>
                  </a:cxn>
                  <a:cxn ang="0">
                    <a:pos x="T8" y="T9"/>
                  </a:cxn>
                </a:cxnLst>
                <a:rect l="0" t="0" r="r" b="b"/>
                <a:pathLst>
                  <a:path w="438" h="438">
                    <a:moveTo>
                      <a:pt x="17" y="0"/>
                    </a:moveTo>
                    <a:cubicBezTo>
                      <a:pt x="11" y="0"/>
                      <a:pt x="5" y="2"/>
                      <a:pt x="0" y="3"/>
                    </a:cubicBezTo>
                    <a:cubicBezTo>
                      <a:pt x="434" y="438"/>
                      <a:pt x="434" y="438"/>
                      <a:pt x="434" y="438"/>
                    </a:cubicBezTo>
                    <a:cubicBezTo>
                      <a:pt x="436" y="432"/>
                      <a:pt x="437" y="426"/>
                      <a:pt x="438" y="420"/>
                    </a:cubicBezTo>
                    <a:lnTo>
                      <a:pt x="1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50" name="图形"/>
              <p:cNvSpPr/>
              <p:nvPr userDrawn="1"/>
            </p:nvSpPr>
            <p:spPr bwMode="auto">
              <a:xfrm>
                <a:off x="4036" y="2594"/>
                <a:ext cx="1345" cy="1347"/>
              </a:xfrm>
              <a:custGeom>
                <a:avLst/>
                <a:gdLst>
                  <a:gd name="T0" fmla="*/ 27 w 293"/>
                  <a:gd name="T1" fmla="*/ 6 h 293"/>
                  <a:gd name="T2" fmla="*/ 0 w 293"/>
                  <a:gd name="T3" fmla="*/ 0 h 293"/>
                  <a:gd name="T4" fmla="*/ 293 w 293"/>
                  <a:gd name="T5" fmla="*/ 293 h 293"/>
                  <a:gd name="T6" fmla="*/ 287 w 293"/>
                  <a:gd name="T7" fmla="*/ 266 h 293"/>
                  <a:gd name="T8" fmla="*/ 27 w 293"/>
                  <a:gd name="T9" fmla="*/ 6 h 293"/>
                </a:gdLst>
                <a:ahLst/>
                <a:cxnLst>
                  <a:cxn ang="0">
                    <a:pos x="T0" y="T1"/>
                  </a:cxn>
                  <a:cxn ang="0">
                    <a:pos x="T2" y="T3"/>
                  </a:cxn>
                  <a:cxn ang="0">
                    <a:pos x="T4" y="T5"/>
                  </a:cxn>
                  <a:cxn ang="0">
                    <a:pos x="T6" y="T7"/>
                  </a:cxn>
                  <a:cxn ang="0">
                    <a:pos x="T8" y="T9"/>
                  </a:cxn>
                </a:cxnLst>
                <a:rect l="0" t="0" r="r" b="b"/>
                <a:pathLst>
                  <a:path w="293" h="293">
                    <a:moveTo>
                      <a:pt x="27" y="6"/>
                    </a:moveTo>
                    <a:cubicBezTo>
                      <a:pt x="18" y="4"/>
                      <a:pt x="9" y="2"/>
                      <a:pt x="0" y="0"/>
                    </a:cubicBezTo>
                    <a:cubicBezTo>
                      <a:pt x="293" y="293"/>
                      <a:pt x="293" y="293"/>
                      <a:pt x="293" y="293"/>
                    </a:cubicBezTo>
                    <a:cubicBezTo>
                      <a:pt x="292" y="284"/>
                      <a:pt x="290" y="275"/>
                      <a:pt x="287" y="266"/>
                    </a:cubicBezTo>
                    <a:lnTo>
                      <a:pt x="27"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51" name="图形"/>
              <p:cNvSpPr/>
              <p:nvPr userDrawn="1"/>
            </p:nvSpPr>
            <p:spPr bwMode="auto">
              <a:xfrm>
                <a:off x="2241" y="5055"/>
                <a:ext cx="687" cy="681"/>
              </a:xfrm>
              <a:custGeom>
                <a:avLst/>
                <a:gdLst>
                  <a:gd name="T0" fmla="*/ 0 w 149"/>
                  <a:gd name="T1" fmla="*/ 0 h 148"/>
                  <a:gd name="T2" fmla="*/ 64 w 149"/>
                  <a:gd name="T3" fmla="*/ 85 h 148"/>
                  <a:gd name="T4" fmla="*/ 149 w 149"/>
                  <a:gd name="T5" fmla="*/ 148 h 148"/>
                  <a:gd name="T6" fmla="*/ 0 w 149"/>
                  <a:gd name="T7" fmla="*/ 0 h 148"/>
                </a:gdLst>
                <a:ahLst/>
                <a:cxnLst>
                  <a:cxn ang="0">
                    <a:pos x="T0" y="T1"/>
                  </a:cxn>
                  <a:cxn ang="0">
                    <a:pos x="T2" y="T3"/>
                  </a:cxn>
                  <a:cxn ang="0">
                    <a:pos x="T4" y="T5"/>
                  </a:cxn>
                  <a:cxn ang="0">
                    <a:pos x="T6" y="T7"/>
                  </a:cxn>
                </a:cxnLst>
                <a:rect l="0" t="0" r="r" b="b"/>
                <a:pathLst>
                  <a:path w="149" h="148">
                    <a:moveTo>
                      <a:pt x="0" y="0"/>
                    </a:moveTo>
                    <a:cubicBezTo>
                      <a:pt x="17" y="30"/>
                      <a:pt x="38" y="59"/>
                      <a:pt x="64" y="85"/>
                    </a:cubicBezTo>
                    <a:cubicBezTo>
                      <a:pt x="89" y="111"/>
                      <a:pt x="118" y="132"/>
                      <a:pt x="149" y="1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52" name="图形"/>
              <p:cNvSpPr/>
              <p:nvPr userDrawn="1"/>
            </p:nvSpPr>
            <p:spPr bwMode="auto">
              <a:xfrm>
                <a:off x="3117" y="2652"/>
                <a:ext cx="2206" cy="2210"/>
              </a:xfrm>
              <a:custGeom>
                <a:avLst/>
                <a:gdLst>
                  <a:gd name="T0" fmla="*/ 16 w 480"/>
                  <a:gd name="T1" fmla="*/ 0 h 480"/>
                  <a:gd name="T2" fmla="*/ 0 w 480"/>
                  <a:gd name="T3" fmla="*/ 5 h 480"/>
                  <a:gd name="T4" fmla="*/ 475 w 480"/>
                  <a:gd name="T5" fmla="*/ 480 h 480"/>
                  <a:gd name="T6" fmla="*/ 480 w 480"/>
                  <a:gd name="T7" fmla="*/ 464 h 480"/>
                  <a:gd name="T8" fmla="*/ 16 w 480"/>
                  <a:gd name="T9" fmla="*/ 0 h 480"/>
                </a:gdLst>
                <a:ahLst/>
                <a:cxnLst>
                  <a:cxn ang="0">
                    <a:pos x="T0" y="T1"/>
                  </a:cxn>
                  <a:cxn ang="0">
                    <a:pos x="T2" y="T3"/>
                  </a:cxn>
                  <a:cxn ang="0">
                    <a:pos x="T4" y="T5"/>
                  </a:cxn>
                  <a:cxn ang="0">
                    <a:pos x="T6" y="T7"/>
                  </a:cxn>
                  <a:cxn ang="0">
                    <a:pos x="T8" y="T9"/>
                  </a:cxn>
                </a:cxnLst>
                <a:rect l="0" t="0" r="r" b="b"/>
                <a:pathLst>
                  <a:path w="480" h="480">
                    <a:moveTo>
                      <a:pt x="16" y="0"/>
                    </a:moveTo>
                    <a:cubicBezTo>
                      <a:pt x="11" y="2"/>
                      <a:pt x="6" y="3"/>
                      <a:pt x="0" y="5"/>
                    </a:cubicBezTo>
                    <a:cubicBezTo>
                      <a:pt x="475" y="480"/>
                      <a:pt x="475" y="480"/>
                      <a:pt x="475" y="480"/>
                    </a:cubicBezTo>
                    <a:cubicBezTo>
                      <a:pt x="477" y="475"/>
                      <a:pt x="479" y="470"/>
                      <a:pt x="480" y="464"/>
                    </a:cubicBez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53" name="图形"/>
              <p:cNvSpPr/>
              <p:nvPr userDrawn="1"/>
            </p:nvSpPr>
            <p:spPr bwMode="auto">
              <a:xfrm>
                <a:off x="2692" y="2878"/>
                <a:ext cx="2406" cy="2410"/>
              </a:xfrm>
              <a:custGeom>
                <a:avLst/>
                <a:gdLst>
                  <a:gd name="T0" fmla="*/ 12 w 523"/>
                  <a:gd name="T1" fmla="*/ 0 h 524"/>
                  <a:gd name="T2" fmla="*/ 0 w 523"/>
                  <a:gd name="T3" fmla="*/ 9 h 524"/>
                  <a:gd name="T4" fmla="*/ 514 w 523"/>
                  <a:gd name="T5" fmla="*/ 524 h 524"/>
                  <a:gd name="T6" fmla="*/ 523 w 523"/>
                  <a:gd name="T7" fmla="*/ 512 h 524"/>
                  <a:gd name="T8" fmla="*/ 12 w 523"/>
                  <a:gd name="T9" fmla="*/ 0 h 524"/>
                </a:gdLst>
                <a:ahLst/>
                <a:cxnLst>
                  <a:cxn ang="0">
                    <a:pos x="T0" y="T1"/>
                  </a:cxn>
                  <a:cxn ang="0">
                    <a:pos x="T2" y="T3"/>
                  </a:cxn>
                  <a:cxn ang="0">
                    <a:pos x="T4" y="T5"/>
                  </a:cxn>
                  <a:cxn ang="0">
                    <a:pos x="T6" y="T7"/>
                  </a:cxn>
                  <a:cxn ang="0">
                    <a:pos x="T8" y="T9"/>
                  </a:cxn>
                </a:cxnLst>
                <a:rect l="0" t="0" r="r" b="b"/>
                <a:pathLst>
                  <a:path w="523" h="524">
                    <a:moveTo>
                      <a:pt x="12" y="0"/>
                    </a:moveTo>
                    <a:cubicBezTo>
                      <a:pt x="8" y="3"/>
                      <a:pt x="4" y="6"/>
                      <a:pt x="0" y="9"/>
                    </a:cubicBezTo>
                    <a:cubicBezTo>
                      <a:pt x="514" y="524"/>
                      <a:pt x="514" y="524"/>
                      <a:pt x="514" y="524"/>
                    </a:cubicBezTo>
                    <a:cubicBezTo>
                      <a:pt x="517" y="520"/>
                      <a:pt x="520" y="516"/>
                      <a:pt x="523" y="512"/>
                    </a:cubicBez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13" name="图形"/>
              <p:cNvSpPr/>
              <p:nvPr userDrawn="1"/>
            </p:nvSpPr>
            <p:spPr bwMode="auto">
              <a:xfrm>
                <a:off x="2234" y="3402"/>
                <a:ext cx="2341" cy="2341"/>
              </a:xfrm>
              <a:custGeom>
                <a:avLst/>
                <a:gdLst>
                  <a:gd name="T0" fmla="*/ 8 w 509"/>
                  <a:gd name="T1" fmla="*/ 0 h 509"/>
                  <a:gd name="T2" fmla="*/ 0 w 509"/>
                  <a:gd name="T3" fmla="*/ 14 h 509"/>
                  <a:gd name="T4" fmla="*/ 495 w 509"/>
                  <a:gd name="T5" fmla="*/ 509 h 509"/>
                  <a:gd name="T6" fmla="*/ 509 w 509"/>
                  <a:gd name="T7" fmla="*/ 502 h 509"/>
                  <a:gd name="T8" fmla="*/ 8 w 509"/>
                  <a:gd name="T9" fmla="*/ 0 h 509"/>
                </a:gdLst>
                <a:ahLst/>
                <a:cxnLst>
                  <a:cxn ang="0">
                    <a:pos x="T0" y="T1"/>
                  </a:cxn>
                  <a:cxn ang="0">
                    <a:pos x="T2" y="T3"/>
                  </a:cxn>
                  <a:cxn ang="0">
                    <a:pos x="T4" y="T5"/>
                  </a:cxn>
                  <a:cxn ang="0">
                    <a:pos x="T6" y="T7"/>
                  </a:cxn>
                  <a:cxn ang="0">
                    <a:pos x="T8" y="T9"/>
                  </a:cxn>
                </a:cxnLst>
                <a:rect l="0" t="0" r="r" b="b"/>
                <a:pathLst>
                  <a:path w="509" h="509">
                    <a:moveTo>
                      <a:pt x="8" y="0"/>
                    </a:moveTo>
                    <a:cubicBezTo>
                      <a:pt x="5" y="5"/>
                      <a:pt x="3" y="9"/>
                      <a:pt x="0" y="14"/>
                    </a:cubicBezTo>
                    <a:cubicBezTo>
                      <a:pt x="495" y="509"/>
                      <a:pt x="495" y="509"/>
                      <a:pt x="495" y="509"/>
                    </a:cubicBezTo>
                    <a:cubicBezTo>
                      <a:pt x="500" y="507"/>
                      <a:pt x="504" y="504"/>
                      <a:pt x="509" y="502"/>
                    </a:cubicBez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45" name="图形"/>
              <p:cNvSpPr/>
              <p:nvPr userDrawn="1"/>
            </p:nvSpPr>
            <p:spPr bwMode="auto">
              <a:xfrm>
                <a:off x="2892" y="2754"/>
                <a:ext cx="2333" cy="2333"/>
              </a:xfrm>
              <a:custGeom>
                <a:avLst/>
                <a:gdLst>
                  <a:gd name="T0" fmla="*/ 14 w 508"/>
                  <a:gd name="T1" fmla="*/ 0 h 507"/>
                  <a:gd name="T2" fmla="*/ 0 w 508"/>
                  <a:gd name="T3" fmla="*/ 7 h 507"/>
                  <a:gd name="T4" fmla="*/ 500 w 508"/>
                  <a:gd name="T5" fmla="*/ 507 h 507"/>
                  <a:gd name="T6" fmla="*/ 508 w 508"/>
                  <a:gd name="T7" fmla="*/ 494 h 507"/>
                  <a:gd name="T8" fmla="*/ 14 w 508"/>
                  <a:gd name="T9" fmla="*/ 0 h 507"/>
                </a:gdLst>
                <a:ahLst/>
                <a:cxnLst>
                  <a:cxn ang="0">
                    <a:pos x="T0" y="T1"/>
                  </a:cxn>
                  <a:cxn ang="0">
                    <a:pos x="T2" y="T3"/>
                  </a:cxn>
                  <a:cxn ang="0">
                    <a:pos x="T4" y="T5"/>
                  </a:cxn>
                  <a:cxn ang="0">
                    <a:pos x="T6" y="T7"/>
                  </a:cxn>
                  <a:cxn ang="0">
                    <a:pos x="T8" y="T9"/>
                  </a:cxn>
                </a:cxnLst>
                <a:rect l="0" t="0" r="r" b="b"/>
                <a:pathLst>
                  <a:path w="508" h="507">
                    <a:moveTo>
                      <a:pt x="14" y="0"/>
                    </a:moveTo>
                    <a:cubicBezTo>
                      <a:pt x="9" y="2"/>
                      <a:pt x="5" y="4"/>
                      <a:pt x="0" y="7"/>
                    </a:cubicBezTo>
                    <a:cubicBezTo>
                      <a:pt x="500" y="507"/>
                      <a:pt x="500" y="507"/>
                      <a:pt x="500" y="507"/>
                    </a:cubicBezTo>
                    <a:cubicBezTo>
                      <a:pt x="503" y="503"/>
                      <a:pt x="505" y="498"/>
                      <a:pt x="508" y="494"/>
                    </a:cubicBezTo>
                    <a:lnTo>
                      <a:pt x="1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思源黑体 CN Normal" panose="020B0400000000000000" charset="-122"/>
                </a:endParaRPr>
              </a:p>
            </p:txBody>
          </p:sp>
          <p:sp>
            <p:nvSpPr>
              <p:cNvPr id="208" name="图形"/>
              <p:cNvSpPr txBox="1"/>
              <p:nvPr/>
            </p:nvSpPr>
            <p:spPr>
              <a:xfrm>
                <a:off x="2708" y="7016"/>
                <a:ext cx="3378" cy="581"/>
              </a:xfrm>
              <a:prstGeom prst="rect">
                <a:avLst/>
              </a:prstGeom>
              <a:noFill/>
            </p:spPr>
            <p:txBody>
              <a:bodyPr wrap="square" lIns="0" tIns="0" rIns="0" bIns="0" rtlCol="0">
                <a:spAutoFit/>
              </a:bodyP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cs typeface="思源黑体 CN Normal" panose="020B0400000000000000" charset="-122"/>
                  </a:rPr>
                  <a:t>PART ONE</a:t>
                </a:r>
              </a:p>
            </p:txBody>
          </p:sp>
          <p:sp>
            <p:nvSpPr>
              <p:cNvPr id="210" name="图形"/>
              <p:cNvSpPr/>
              <p:nvPr/>
            </p:nvSpPr>
            <p:spPr>
              <a:xfrm>
                <a:off x="2549" y="2965"/>
                <a:ext cx="3542" cy="3543"/>
              </a:xfrm>
              <a:prstGeom prst="ellipse">
                <a:avLst/>
              </a:prstGeom>
              <a:gradFill>
                <a:gsLst>
                  <a:gs pos="12000">
                    <a:srgbClr val="D23637"/>
                  </a:gs>
                  <a:gs pos="100000">
                    <a:srgbClr val="A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a:solidFill>
                      <a:schemeClr val="tx1">
                        <a:lumMod val="85000"/>
                        <a:lumOff val="15000"/>
                      </a:schemeClr>
                    </a:solidFill>
                    <a:latin typeface="微软雅黑" panose="020B0503020204020204" charset="-122"/>
                    <a:ea typeface="微软雅黑" panose="020B0503020204020204" charset="-122"/>
                    <a:cs typeface="思源黑体 CN Normal" panose="020B0400000000000000" charset="-122"/>
                  </a:rPr>
                  <a:t>01</a:t>
                </a:r>
              </a:p>
            </p:txBody>
          </p:sp>
          <p:sp>
            <p:nvSpPr>
              <p:cNvPr id="216" name="图形"/>
              <p:cNvSpPr txBox="1"/>
              <p:nvPr/>
            </p:nvSpPr>
            <p:spPr>
              <a:xfrm>
                <a:off x="11945" y="6098"/>
                <a:ext cx="5373" cy="483"/>
              </a:xfrm>
              <a:prstGeom prst="rect">
                <a:avLst/>
              </a:prstGeom>
              <a:noFill/>
            </p:spPr>
            <p:txBody>
              <a:bodyPr wrap="square" rtlCol="0">
                <a:spAutoFit/>
              </a:bodyPr>
              <a:lstStyle/>
              <a:p>
                <a:pPr algn="l">
                  <a:lnSpc>
                    <a:spcPct val="100000"/>
                  </a:lnSpc>
                </a:pPr>
                <a:r>
                  <a:rPr lang="zh-CN" altLang="en-US"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Add your text</a:t>
                </a:r>
                <a:r>
                  <a:rPr lang="en-US" altLang="zh-CN"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t>
                </a:r>
                <a:r>
                  <a:rPr lang="zh-CN" altLang="en-US"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Add your text content</a:t>
                </a:r>
                <a:r>
                  <a:rPr lang="en-US" altLang="zh-CN"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t>
                </a:r>
                <a:endParaRPr lang="en-US" altLang="zh-CN" sz="1400" dirty="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220" name="图形"/>
              <p:cNvSpPr/>
              <p:nvPr/>
            </p:nvSpPr>
            <p:spPr>
              <a:xfrm>
                <a:off x="7705" y="5996"/>
                <a:ext cx="614" cy="614"/>
              </a:xfrm>
              <a:prstGeom prst="ellipse">
                <a:avLst/>
              </a:prstGeom>
              <a:gradFill>
                <a:gsLst>
                  <a:gs pos="0">
                    <a:srgbClr val="FB9B9C"/>
                  </a:gs>
                  <a:gs pos="100000">
                    <a:srgbClr val="D23637"/>
                  </a:gs>
                </a:gsLst>
                <a:lin ang="135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思源黑体 CN Normal" panose="020B0400000000000000" charset="-122"/>
                </a:endParaRPr>
              </a:p>
            </p:txBody>
          </p:sp>
          <p:sp>
            <p:nvSpPr>
              <p:cNvPr id="225" name="图形"/>
              <p:cNvSpPr txBox="1"/>
              <p:nvPr/>
            </p:nvSpPr>
            <p:spPr>
              <a:xfrm>
                <a:off x="11962" y="7147"/>
                <a:ext cx="5535" cy="483"/>
              </a:xfrm>
              <a:prstGeom prst="rect">
                <a:avLst/>
              </a:prstGeom>
              <a:noFill/>
            </p:spPr>
            <p:txBody>
              <a:bodyPr wrap="square" rtlCol="0">
                <a:spAutoFit/>
              </a:bodyPr>
              <a:lstStyle/>
              <a:p>
                <a:pPr algn="l">
                  <a:lnSpc>
                    <a:spcPct val="100000"/>
                  </a:lnSpc>
                </a:pPr>
                <a:r>
                  <a:rPr lang="zh-CN" altLang="en-US"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Add your text</a:t>
                </a:r>
                <a:r>
                  <a:rPr lang="en-US" altLang="zh-CN"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t>
                </a:r>
                <a:r>
                  <a:rPr lang="zh-CN" altLang="en-US"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Add your text content</a:t>
                </a:r>
                <a:r>
                  <a:rPr lang="en-US" altLang="zh-CN" sz="140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rPr>
                  <a:t>.</a:t>
                </a:r>
                <a:endParaRPr lang="en-US" altLang="zh-CN" sz="1400" dirty="0">
                  <a:solidFill>
                    <a:schemeClr val="bg1"/>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sp>
            <p:nvSpPr>
              <p:cNvPr id="226" name="图形"/>
              <p:cNvSpPr/>
              <p:nvPr/>
            </p:nvSpPr>
            <p:spPr>
              <a:xfrm>
                <a:off x="7705" y="7016"/>
                <a:ext cx="614" cy="614"/>
              </a:xfrm>
              <a:prstGeom prst="ellipse">
                <a:avLst/>
              </a:prstGeom>
              <a:gradFill>
                <a:gsLst>
                  <a:gs pos="0">
                    <a:srgbClr val="FB9B9C"/>
                  </a:gs>
                  <a:gs pos="100000">
                    <a:srgbClr val="D23637"/>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思源黑体 CN Normal" panose="020B0400000000000000" charset="-122"/>
                </a:endParaRPr>
              </a:p>
            </p:txBody>
          </p:sp>
          <p:sp>
            <p:nvSpPr>
              <p:cNvPr id="14" name="图形"/>
              <p:cNvSpPr/>
              <p:nvPr/>
            </p:nvSpPr>
            <p:spPr>
              <a:xfrm>
                <a:off x="17642" y="-895"/>
                <a:ext cx="2490" cy="2490"/>
              </a:xfrm>
              <a:prstGeom prst="ellipse">
                <a:avLst/>
              </a:prstGeom>
              <a:noFill/>
              <a:ln w="101600">
                <a:gradFill>
                  <a:gsLst>
                    <a:gs pos="0">
                      <a:srgbClr val="DD4D4D"/>
                    </a:gs>
                    <a:gs pos="100000">
                      <a:srgbClr val="D83635"/>
                    </a:gs>
                  </a:gsLst>
                  <a:lin ang="135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5" name="图形"/>
              <p:cNvSpPr/>
              <p:nvPr/>
            </p:nvSpPr>
            <p:spPr>
              <a:xfrm>
                <a:off x="17184" y="1865"/>
                <a:ext cx="787" cy="787"/>
              </a:xfrm>
              <a:prstGeom prst="ellipse">
                <a:avLst/>
              </a:prstGeom>
              <a:gradFill>
                <a:gsLst>
                  <a:gs pos="0">
                    <a:srgbClr val="DD4D4D"/>
                  </a:gs>
                  <a:gs pos="100000">
                    <a:srgbClr val="FB9B9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19" name="图形"/>
              <p:cNvSpPr/>
              <p:nvPr/>
            </p:nvSpPr>
            <p:spPr>
              <a:xfrm rot="10800000">
                <a:off x="-903" y="-1542"/>
                <a:ext cx="3137" cy="3137"/>
              </a:xfrm>
              <a:prstGeom prst="ellipse">
                <a:avLst/>
              </a:prstGeom>
              <a:gradFill>
                <a:gsLst>
                  <a:gs pos="97000">
                    <a:srgbClr val="FB9B9C"/>
                  </a:gs>
                  <a:gs pos="20000">
                    <a:srgbClr val="DD4D4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29" name="图形"/>
              <p:cNvSpPr/>
              <p:nvPr/>
            </p:nvSpPr>
            <p:spPr>
              <a:xfrm rot="10800000">
                <a:off x="1145" y="9715"/>
                <a:ext cx="2528" cy="2528"/>
              </a:xfrm>
              <a:prstGeom prst="ellipse">
                <a:avLst/>
              </a:prstGeom>
              <a:gradFill>
                <a:gsLst>
                  <a:gs pos="0">
                    <a:srgbClr val="D23637"/>
                  </a:gs>
                  <a:gs pos="100000">
                    <a:srgbClr val="FB9B9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30" name="图形"/>
              <p:cNvSpPr/>
              <p:nvPr/>
            </p:nvSpPr>
            <p:spPr>
              <a:xfrm>
                <a:off x="682" y="7597"/>
                <a:ext cx="572" cy="572"/>
              </a:xfrm>
              <a:prstGeom prst="ellipse">
                <a:avLst/>
              </a:prstGeom>
              <a:noFill/>
              <a:ln w="63500">
                <a:gradFill>
                  <a:gsLst>
                    <a:gs pos="0">
                      <a:srgbClr val="D23637"/>
                    </a:gs>
                    <a:gs pos="100000">
                      <a:srgbClr val="FB9B9C"/>
                    </a:gs>
                  </a:gsLst>
                  <a:lin ang="135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31" name="图形"/>
              <p:cNvSpPr/>
              <p:nvPr/>
            </p:nvSpPr>
            <p:spPr>
              <a:xfrm rot="16200000">
                <a:off x="17971" y="8955"/>
                <a:ext cx="2528" cy="2528"/>
              </a:xfrm>
              <a:prstGeom prst="ellipse">
                <a:avLst/>
              </a:prstGeom>
              <a:gradFill>
                <a:gsLst>
                  <a:gs pos="0">
                    <a:srgbClr val="FB9B9C"/>
                  </a:gs>
                  <a:gs pos="100000">
                    <a:srgbClr val="D23637"/>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32" name="图形"/>
              <p:cNvSpPr/>
              <p:nvPr/>
            </p:nvSpPr>
            <p:spPr>
              <a:xfrm>
                <a:off x="14342" y="10224"/>
                <a:ext cx="2490" cy="2490"/>
              </a:xfrm>
              <a:prstGeom prst="ellipse">
                <a:avLst/>
              </a:prstGeom>
              <a:noFill/>
              <a:ln w="101600">
                <a:gradFill>
                  <a:gsLst>
                    <a:gs pos="0">
                      <a:srgbClr val="DD4D4D"/>
                    </a:gs>
                    <a:gs pos="100000">
                      <a:srgbClr val="DD4D4D"/>
                    </a:gs>
                  </a:gsLst>
                  <a:lin ang="135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56" name="图形"/>
              <p:cNvSpPr/>
              <p:nvPr/>
            </p:nvSpPr>
            <p:spPr>
              <a:xfrm>
                <a:off x="16322" y="8356"/>
                <a:ext cx="233" cy="233"/>
              </a:xfrm>
              <a:prstGeom prst="ellipse">
                <a:avLst/>
              </a:prstGeom>
              <a:gradFill>
                <a:gsLst>
                  <a:gs pos="0">
                    <a:srgbClr val="FB9B9C"/>
                  </a:gs>
                  <a:gs pos="100000">
                    <a:srgbClr val="D23637"/>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57" name="图形"/>
              <p:cNvSpPr/>
              <p:nvPr/>
            </p:nvSpPr>
            <p:spPr>
              <a:xfrm>
                <a:off x="16715" y="8356"/>
                <a:ext cx="233" cy="233"/>
              </a:xfrm>
              <a:prstGeom prst="ellipse">
                <a:avLst/>
              </a:prstGeom>
              <a:gradFill>
                <a:gsLst>
                  <a:gs pos="0">
                    <a:srgbClr val="E86263"/>
                  </a:gs>
                  <a:gs pos="100000">
                    <a:srgbClr val="FB9B9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sp>
            <p:nvSpPr>
              <p:cNvPr id="58" name="图形"/>
              <p:cNvSpPr/>
              <p:nvPr/>
            </p:nvSpPr>
            <p:spPr>
              <a:xfrm>
                <a:off x="17109" y="8356"/>
                <a:ext cx="233" cy="233"/>
              </a:xfrm>
              <a:prstGeom prst="ellipse">
                <a:avLst/>
              </a:prstGeom>
              <a:gradFill>
                <a:gsLst>
                  <a:gs pos="0">
                    <a:srgbClr val="D93939"/>
                  </a:gs>
                  <a:gs pos="100000">
                    <a:srgbClr val="FDE1E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思源黑体 CN Normal" panose="020B0400000000000000" charset="-122"/>
                  <a:ea typeface="思源黑体 CN Normal" panose="020B0400000000000000" charset="-122"/>
                  <a:cs typeface="思源黑体 CN Normal" panose="020B0400000000000000" charset="-122"/>
                </a:endParaRPr>
              </a:p>
            </p:txBody>
          </p:sp>
        </p:grpSp>
        <p:sp>
          <p:nvSpPr>
            <p:cNvPr id="20" name="图形"/>
            <p:cNvSpPr/>
            <p:nvPr/>
          </p:nvSpPr>
          <p:spPr>
            <a:xfrm>
              <a:off x="7898" y="6136"/>
              <a:ext cx="227" cy="27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sp>
          <p:nvSpPr>
            <p:cNvPr id="22" name="图形"/>
            <p:cNvSpPr/>
            <p:nvPr/>
          </p:nvSpPr>
          <p:spPr>
            <a:xfrm>
              <a:off x="7898" y="7185"/>
              <a:ext cx="227" cy="27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思源黑体 CN Normal" panose="020B0400000000000000" charset="-122"/>
              </a:endParaRPr>
            </a:p>
          </p:txBody>
        </p:sp>
      </p:grpSp>
      <p:pic>
        <p:nvPicPr>
          <p:cNvPr id="5" name="图片 4"/>
          <p:cNvPicPr>
            <a:picLocks noChangeAspect="1"/>
          </p:cNvPicPr>
          <p:nvPr userDrawn="1"/>
        </p:nvPicPr>
        <p:blipFill>
          <a:blip r:embed="rId2"/>
          <a:stretch>
            <a:fillRect/>
          </a:stretch>
        </p:blipFill>
        <p:spPr>
          <a:xfrm>
            <a:off x="-3020060" y="681355"/>
            <a:ext cx="2910840" cy="4617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34" name="图形"/>
          <p:cNvSpPr/>
          <p:nvPr userDrawn="1"/>
        </p:nvSpPr>
        <p:spPr>
          <a:xfrm>
            <a:off x="-1176020" y="-1602105"/>
            <a:ext cx="2230755" cy="2417445"/>
          </a:xfrm>
          <a:custGeom>
            <a:avLst/>
            <a:gdLst/>
            <a:ahLst/>
            <a:cxnLst>
              <a:cxn ang="0">
                <a:pos x="wd2" y="hd2"/>
              </a:cxn>
              <a:cxn ang="5400000">
                <a:pos x="wd2" y="hd2"/>
              </a:cxn>
              <a:cxn ang="10800000">
                <a:pos x="wd2" y="hd2"/>
              </a:cxn>
              <a:cxn ang="16200000">
                <a:pos x="wd2" y="hd2"/>
              </a:cxn>
            </a:cxnLst>
            <a:rect l="0" t="0" r="r" b="b"/>
            <a:pathLst>
              <a:path w="20796" h="19515" extrusionOk="0">
                <a:moveTo>
                  <a:pt x="0" y="9758"/>
                </a:moveTo>
                <a:lnTo>
                  <a:pt x="0" y="4185"/>
                </a:lnTo>
                <a:cubicBezTo>
                  <a:pt x="0" y="969"/>
                  <a:pt x="4021" y="-1042"/>
                  <a:pt x="7238" y="566"/>
                </a:cubicBezTo>
                <a:lnTo>
                  <a:pt x="12810" y="3353"/>
                </a:lnTo>
                <a:lnTo>
                  <a:pt x="18383" y="6139"/>
                </a:lnTo>
                <a:cubicBezTo>
                  <a:pt x="21600" y="7747"/>
                  <a:pt x="21600" y="11769"/>
                  <a:pt x="18383" y="13377"/>
                </a:cubicBezTo>
                <a:lnTo>
                  <a:pt x="12810" y="16163"/>
                </a:lnTo>
                <a:lnTo>
                  <a:pt x="7238" y="18950"/>
                </a:lnTo>
                <a:cubicBezTo>
                  <a:pt x="4021" y="20558"/>
                  <a:pt x="0" y="18547"/>
                  <a:pt x="0" y="15331"/>
                </a:cubicBezTo>
                <a:lnTo>
                  <a:pt x="0" y="9758"/>
                </a:lnTo>
                <a:close/>
              </a:path>
            </a:pathLst>
          </a:custGeom>
          <a:solidFill>
            <a:srgbClr val="FA9B9B">
              <a:alpha val="39000"/>
            </a:srgb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sz="3000">
              <a:cs typeface="字魂58号-创中黑" panose="00000500000000000000" charset="-122"/>
            </a:endParaRPr>
          </a:p>
        </p:txBody>
      </p:sp>
      <p:sp>
        <p:nvSpPr>
          <p:cNvPr id="35" name="图形"/>
          <p:cNvSpPr/>
          <p:nvPr userDrawn="1"/>
        </p:nvSpPr>
        <p:spPr>
          <a:xfrm rot="16200000">
            <a:off x="-671830" y="5617210"/>
            <a:ext cx="1425575" cy="1544955"/>
          </a:xfrm>
          <a:custGeom>
            <a:avLst/>
            <a:gdLst/>
            <a:ahLst/>
            <a:cxnLst>
              <a:cxn ang="0">
                <a:pos x="wd2" y="hd2"/>
              </a:cxn>
              <a:cxn ang="5400000">
                <a:pos x="wd2" y="hd2"/>
              </a:cxn>
              <a:cxn ang="10800000">
                <a:pos x="wd2" y="hd2"/>
              </a:cxn>
              <a:cxn ang="16200000">
                <a:pos x="wd2" y="hd2"/>
              </a:cxn>
            </a:cxnLst>
            <a:rect l="0" t="0" r="r" b="b"/>
            <a:pathLst>
              <a:path w="20796" h="19515" extrusionOk="0">
                <a:moveTo>
                  <a:pt x="0" y="9758"/>
                </a:moveTo>
                <a:lnTo>
                  <a:pt x="0" y="4185"/>
                </a:lnTo>
                <a:cubicBezTo>
                  <a:pt x="0" y="969"/>
                  <a:pt x="4021" y="-1042"/>
                  <a:pt x="7238" y="566"/>
                </a:cubicBezTo>
                <a:lnTo>
                  <a:pt x="12810" y="3353"/>
                </a:lnTo>
                <a:lnTo>
                  <a:pt x="18383" y="6139"/>
                </a:lnTo>
                <a:cubicBezTo>
                  <a:pt x="21600" y="7747"/>
                  <a:pt x="21600" y="11769"/>
                  <a:pt x="18383" y="13377"/>
                </a:cubicBezTo>
                <a:lnTo>
                  <a:pt x="12810" y="16163"/>
                </a:lnTo>
                <a:lnTo>
                  <a:pt x="7238" y="18950"/>
                </a:lnTo>
                <a:cubicBezTo>
                  <a:pt x="4021" y="20558"/>
                  <a:pt x="0" y="18547"/>
                  <a:pt x="0" y="15331"/>
                </a:cubicBezTo>
                <a:lnTo>
                  <a:pt x="0" y="9758"/>
                </a:lnTo>
                <a:close/>
              </a:path>
            </a:pathLst>
          </a:custGeom>
          <a:solidFill>
            <a:srgbClr val="E70012">
              <a:alpha val="48000"/>
            </a:srgb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sz="3000">
              <a:cs typeface="字魂58号-创中黑" panose="00000500000000000000" charset="-122"/>
            </a:endParaRPr>
          </a:p>
        </p:txBody>
      </p:sp>
      <p:sp>
        <p:nvSpPr>
          <p:cNvPr id="42" name="图形"/>
          <p:cNvSpPr/>
          <p:nvPr userDrawn="1"/>
        </p:nvSpPr>
        <p:spPr>
          <a:xfrm rot="16200000">
            <a:off x="11495405" y="6138545"/>
            <a:ext cx="932180" cy="1013460"/>
          </a:xfrm>
          <a:custGeom>
            <a:avLst/>
            <a:gdLst/>
            <a:ahLst/>
            <a:cxnLst>
              <a:cxn ang="0">
                <a:pos x="wd2" y="hd2"/>
              </a:cxn>
              <a:cxn ang="5400000">
                <a:pos x="wd2" y="hd2"/>
              </a:cxn>
              <a:cxn ang="10800000">
                <a:pos x="wd2" y="hd2"/>
              </a:cxn>
              <a:cxn ang="16200000">
                <a:pos x="wd2" y="hd2"/>
              </a:cxn>
            </a:cxnLst>
            <a:rect l="0" t="0" r="r" b="b"/>
            <a:pathLst>
              <a:path w="20796" h="19515" extrusionOk="0">
                <a:moveTo>
                  <a:pt x="0" y="9758"/>
                </a:moveTo>
                <a:lnTo>
                  <a:pt x="0" y="4185"/>
                </a:lnTo>
                <a:cubicBezTo>
                  <a:pt x="0" y="969"/>
                  <a:pt x="4021" y="-1042"/>
                  <a:pt x="7238" y="566"/>
                </a:cubicBezTo>
                <a:lnTo>
                  <a:pt x="12810" y="3353"/>
                </a:lnTo>
                <a:lnTo>
                  <a:pt x="18383" y="6139"/>
                </a:lnTo>
                <a:cubicBezTo>
                  <a:pt x="21600" y="7747"/>
                  <a:pt x="21600" y="11769"/>
                  <a:pt x="18383" y="13377"/>
                </a:cubicBezTo>
                <a:lnTo>
                  <a:pt x="12810" y="16163"/>
                </a:lnTo>
                <a:lnTo>
                  <a:pt x="7238" y="18950"/>
                </a:lnTo>
                <a:cubicBezTo>
                  <a:pt x="4021" y="20558"/>
                  <a:pt x="0" y="18547"/>
                  <a:pt x="0" y="15331"/>
                </a:cubicBezTo>
                <a:lnTo>
                  <a:pt x="0" y="9758"/>
                </a:lnTo>
                <a:close/>
              </a:path>
            </a:pathLst>
          </a:custGeom>
          <a:solidFill>
            <a:srgbClr val="FB9B9C">
              <a:alpha val="23000"/>
            </a:srgb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sz="3000">
              <a:cs typeface="字魂58号-创中黑" panose="00000500000000000000" charset="-122"/>
            </a:endParaRPr>
          </a:p>
        </p:txBody>
      </p:sp>
      <p:sp>
        <p:nvSpPr>
          <p:cNvPr id="2" name="图形"/>
          <p:cNvSpPr/>
          <p:nvPr userDrawn="1"/>
        </p:nvSpPr>
        <p:spPr>
          <a:xfrm rot="16200000">
            <a:off x="11637010" y="-981075"/>
            <a:ext cx="1425575" cy="1544955"/>
          </a:xfrm>
          <a:custGeom>
            <a:avLst/>
            <a:gdLst/>
            <a:ahLst/>
            <a:cxnLst>
              <a:cxn ang="0">
                <a:pos x="wd2" y="hd2"/>
              </a:cxn>
              <a:cxn ang="5400000">
                <a:pos x="wd2" y="hd2"/>
              </a:cxn>
              <a:cxn ang="10800000">
                <a:pos x="wd2" y="hd2"/>
              </a:cxn>
              <a:cxn ang="16200000">
                <a:pos x="wd2" y="hd2"/>
              </a:cxn>
            </a:cxnLst>
            <a:rect l="0" t="0" r="r" b="b"/>
            <a:pathLst>
              <a:path w="20796" h="19515" extrusionOk="0">
                <a:moveTo>
                  <a:pt x="0" y="9758"/>
                </a:moveTo>
                <a:lnTo>
                  <a:pt x="0" y="4185"/>
                </a:lnTo>
                <a:cubicBezTo>
                  <a:pt x="0" y="969"/>
                  <a:pt x="4021" y="-1042"/>
                  <a:pt x="7238" y="566"/>
                </a:cubicBezTo>
                <a:lnTo>
                  <a:pt x="12810" y="3353"/>
                </a:lnTo>
                <a:lnTo>
                  <a:pt x="18383" y="6139"/>
                </a:lnTo>
                <a:cubicBezTo>
                  <a:pt x="21600" y="7747"/>
                  <a:pt x="21600" y="11769"/>
                  <a:pt x="18383" y="13377"/>
                </a:cubicBezTo>
                <a:lnTo>
                  <a:pt x="12810" y="16163"/>
                </a:lnTo>
                <a:lnTo>
                  <a:pt x="7238" y="18950"/>
                </a:lnTo>
                <a:cubicBezTo>
                  <a:pt x="4021" y="20558"/>
                  <a:pt x="0" y="18547"/>
                  <a:pt x="0" y="15331"/>
                </a:cubicBezTo>
                <a:lnTo>
                  <a:pt x="0" y="9758"/>
                </a:lnTo>
                <a:close/>
              </a:path>
            </a:pathLst>
          </a:custGeom>
          <a:solidFill>
            <a:srgbClr val="E70012">
              <a:alpha val="48000"/>
            </a:srgb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sz="3000">
              <a:cs typeface="字魂58号-创中黑" panose="00000500000000000000" charset="-122"/>
            </a:endParaRPr>
          </a:p>
        </p:txBody>
      </p:sp>
      <p:pic>
        <p:nvPicPr>
          <p:cNvPr id="4" name="图片 3"/>
          <p:cNvPicPr>
            <a:picLocks noChangeAspect="1"/>
          </p:cNvPicPr>
          <p:nvPr userDrawn="1"/>
        </p:nvPicPr>
        <p:blipFill>
          <a:blip r:embed="rId3"/>
          <a:stretch>
            <a:fillRect/>
          </a:stretch>
        </p:blipFill>
        <p:spPr>
          <a:xfrm>
            <a:off x="-3020060" y="681355"/>
            <a:ext cx="2910840" cy="461772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sp>
        <p:nvSpPr>
          <p:cNvPr id="9" name="标题 8"/>
          <p:cNvSpPr>
            <a:spLocks noGrp="1"/>
          </p:cNvSpPr>
          <p:nvPr>
            <p:ph type="title"/>
            <p:custDataLst>
              <p:tags r:id="rId1"/>
            </p:custDataLst>
          </p:nvPr>
        </p:nvSpPr>
        <p:spPr>
          <a:xfrm>
            <a:off x="608400" y="212350"/>
            <a:ext cx="10969200" cy="705600"/>
          </a:xfrm>
        </p:spPr>
        <p:txBody>
          <a:bodyPr/>
          <a:lstStyle/>
          <a:p>
            <a:r>
              <a:rPr lang="zh-CN" altLang="en-US"/>
              <a:t>单击此处编辑母版标题样式</a:t>
            </a:r>
          </a:p>
        </p:txBody>
      </p:sp>
      <p:sp>
        <p:nvSpPr>
          <p:cNvPr id="6" name="矩形 5"/>
          <p:cNvSpPr/>
          <p:nvPr userDrawn="1"/>
        </p:nvSpPr>
        <p:spPr>
          <a:xfrm>
            <a:off x="515620" y="343535"/>
            <a:ext cx="76200" cy="415290"/>
          </a:xfrm>
          <a:prstGeom prst="rect">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userDrawn="1"/>
        </p:nvSpPr>
        <p:spPr>
          <a:xfrm>
            <a:off x="4559300" y="4792980"/>
            <a:ext cx="309880" cy="368300"/>
          </a:xfrm>
          <a:prstGeom prst="rect">
            <a:avLst/>
          </a:prstGeom>
          <a:noFill/>
        </p:spPr>
        <p:txBody>
          <a:bodyPr wrap="none" rtlCol="0">
            <a:spAutoFit/>
          </a:bodyPr>
          <a:lstStyle/>
          <a:p>
            <a:endParaRPr lang="zh-CN" altLang="en-US"/>
          </a:p>
        </p:txBody>
      </p:sp>
      <p:sp>
        <p:nvSpPr>
          <p:cNvPr id="7" name="内容占位符 6"/>
          <p:cNvSpPr>
            <a:spLocks noGrp="1"/>
          </p:cNvSpPr>
          <p:nvPr>
            <p:ph sz="quarter" idx="13"/>
            <p:custDataLst>
              <p:tags r:id="rId2"/>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直角三角形 1"/>
          <p:cNvSpPr/>
          <p:nvPr userDrawn="1"/>
        </p:nvSpPr>
        <p:spPr>
          <a:xfrm rot="18900000">
            <a:off x="8684245" y="-1975408"/>
            <a:ext cx="3950817" cy="3950817"/>
          </a:xfrm>
          <a:prstGeom prst="rtTriangle">
            <a:avLst/>
          </a:prstGeom>
          <a:solidFill>
            <a:srgbClr val="F9A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4" name="直角三角形 3"/>
          <p:cNvSpPr/>
          <p:nvPr userDrawn="1"/>
        </p:nvSpPr>
        <p:spPr>
          <a:xfrm>
            <a:off x="-1" y="3536577"/>
            <a:ext cx="3321424" cy="3321424"/>
          </a:xfrm>
          <a:prstGeom prst="rtTriangle">
            <a:avLst/>
          </a:prstGeom>
          <a:solidFill>
            <a:srgbClr val="F9A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sp>
        <p:nvSpPr>
          <p:cNvPr id="10" name="直角三角形 9"/>
          <p:cNvSpPr/>
          <p:nvPr userDrawn="1"/>
        </p:nvSpPr>
        <p:spPr>
          <a:xfrm>
            <a:off x="-1" y="4552835"/>
            <a:ext cx="2305165" cy="2305165"/>
          </a:xfrm>
          <a:prstGeom prst="rtTriangle">
            <a:avLst/>
          </a:prstGeom>
          <a:solidFill>
            <a:srgbClr val="EB9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旧字形 ExtraLight" panose="020B0200000000000000" pitchFamily="34" charset="-128"/>
              <a:ea typeface="思源黑体旧字形 ExtraLight" panose="020B0200000000000000" pitchFamily="34" charset="-128"/>
              <a:sym typeface="思源黑体旧字形 ExtraLight" panose="020B0200000000000000" pitchFamily="34" charset="-128"/>
            </a:endParaRPr>
          </a:p>
        </p:txBody>
      </p:sp>
      <p:pic>
        <p:nvPicPr>
          <p:cNvPr id="5" name="图片 4"/>
          <p:cNvPicPr>
            <a:picLocks noChangeAspect="1"/>
          </p:cNvPicPr>
          <p:nvPr userDrawn="1"/>
        </p:nvPicPr>
        <p:blipFill>
          <a:blip r:embed="rId4"/>
          <a:stretch>
            <a:fillRect/>
          </a:stretch>
        </p:blipFill>
        <p:spPr>
          <a:xfrm>
            <a:off x="-3020060" y="681355"/>
            <a:ext cx="2910840" cy="461772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tags" Target="../tags/tag4.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9"/>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30"/>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31"/>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2025/4/19</a:t>
            </a:fld>
            <a:endParaRPr lang="zh-CN" altLang="en-US"/>
          </a:p>
        </p:txBody>
      </p:sp>
      <p:sp>
        <p:nvSpPr>
          <p:cNvPr id="5" name="页脚占位符 4"/>
          <p:cNvSpPr>
            <a:spLocks noGrp="1"/>
          </p:cNvSpPr>
          <p:nvPr>
            <p:ph type="ftr" sz="quarter" idx="3"/>
            <p:custDataLst>
              <p:tags r:id="rId32"/>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33"/>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2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5.xml"/><Relationship Id="rId1" Type="http://schemas.openxmlformats.org/officeDocument/2006/relationships/tags" Target="../tags/tag8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5.xml"/><Relationship Id="rId1" Type="http://schemas.openxmlformats.org/officeDocument/2006/relationships/tags" Target="../tags/tag8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13" Type="http://schemas.openxmlformats.org/officeDocument/2006/relationships/tags" Target="../tags/tag95.xml"/><Relationship Id="rId18" Type="http://schemas.openxmlformats.org/officeDocument/2006/relationships/tags" Target="../tags/tag100.xml"/><Relationship Id="rId26" Type="http://schemas.openxmlformats.org/officeDocument/2006/relationships/tags" Target="../tags/tag108.xml"/><Relationship Id="rId39" Type="http://schemas.openxmlformats.org/officeDocument/2006/relationships/image" Target="../media/image6.svg"/><Relationship Id="rId21" Type="http://schemas.openxmlformats.org/officeDocument/2006/relationships/tags" Target="../tags/tag103.xml"/><Relationship Id="rId34" Type="http://schemas.openxmlformats.org/officeDocument/2006/relationships/tags" Target="../tags/tag116.xml"/><Relationship Id="rId42" Type="http://schemas.openxmlformats.org/officeDocument/2006/relationships/image" Target="../media/image9.png"/><Relationship Id="rId47" Type="http://schemas.openxmlformats.org/officeDocument/2006/relationships/image" Target="../media/image14.svg"/><Relationship Id="rId50" Type="http://schemas.openxmlformats.org/officeDocument/2006/relationships/image" Target="../media/image17.png"/><Relationship Id="rId7" Type="http://schemas.openxmlformats.org/officeDocument/2006/relationships/tags" Target="../tags/tag89.xml"/><Relationship Id="rId2" Type="http://schemas.openxmlformats.org/officeDocument/2006/relationships/tags" Target="../tags/tag84.xml"/><Relationship Id="rId16" Type="http://schemas.openxmlformats.org/officeDocument/2006/relationships/tags" Target="../tags/tag98.xml"/><Relationship Id="rId29" Type="http://schemas.openxmlformats.org/officeDocument/2006/relationships/tags" Target="../tags/tag111.xml"/><Relationship Id="rId11" Type="http://schemas.openxmlformats.org/officeDocument/2006/relationships/tags" Target="../tags/tag93.xml"/><Relationship Id="rId24" Type="http://schemas.openxmlformats.org/officeDocument/2006/relationships/tags" Target="../tags/tag106.xml"/><Relationship Id="rId32" Type="http://schemas.openxmlformats.org/officeDocument/2006/relationships/tags" Target="../tags/tag114.xml"/><Relationship Id="rId37" Type="http://schemas.openxmlformats.org/officeDocument/2006/relationships/notesSlide" Target="../notesSlides/notesSlide9.xml"/><Relationship Id="rId40" Type="http://schemas.openxmlformats.org/officeDocument/2006/relationships/image" Target="../media/image7.png"/><Relationship Id="rId45" Type="http://schemas.openxmlformats.org/officeDocument/2006/relationships/image" Target="../media/image12.svg"/><Relationship Id="rId5" Type="http://schemas.openxmlformats.org/officeDocument/2006/relationships/tags" Target="../tags/tag87.xml"/><Relationship Id="rId15" Type="http://schemas.openxmlformats.org/officeDocument/2006/relationships/tags" Target="../tags/tag97.xml"/><Relationship Id="rId23" Type="http://schemas.openxmlformats.org/officeDocument/2006/relationships/tags" Target="../tags/tag105.xml"/><Relationship Id="rId28" Type="http://schemas.openxmlformats.org/officeDocument/2006/relationships/tags" Target="../tags/tag110.xml"/><Relationship Id="rId36" Type="http://schemas.openxmlformats.org/officeDocument/2006/relationships/slideLayout" Target="../slideLayouts/slideLayout25.xml"/><Relationship Id="rId49" Type="http://schemas.openxmlformats.org/officeDocument/2006/relationships/image" Target="../media/image16.svg"/><Relationship Id="rId10" Type="http://schemas.openxmlformats.org/officeDocument/2006/relationships/tags" Target="../tags/tag92.xml"/><Relationship Id="rId19" Type="http://schemas.openxmlformats.org/officeDocument/2006/relationships/tags" Target="../tags/tag101.xml"/><Relationship Id="rId31" Type="http://schemas.openxmlformats.org/officeDocument/2006/relationships/tags" Target="../tags/tag113.xml"/><Relationship Id="rId44" Type="http://schemas.openxmlformats.org/officeDocument/2006/relationships/image" Target="../media/image11.png"/><Relationship Id="rId4" Type="http://schemas.openxmlformats.org/officeDocument/2006/relationships/tags" Target="../tags/tag86.xml"/><Relationship Id="rId9" Type="http://schemas.openxmlformats.org/officeDocument/2006/relationships/tags" Target="../tags/tag91.xml"/><Relationship Id="rId14" Type="http://schemas.openxmlformats.org/officeDocument/2006/relationships/tags" Target="../tags/tag96.xml"/><Relationship Id="rId22" Type="http://schemas.openxmlformats.org/officeDocument/2006/relationships/tags" Target="../tags/tag104.xml"/><Relationship Id="rId27" Type="http://schemas.openxmlformats.org/officeDocument/2006/relationships/tags" Target="../tags/tag109.xml"/><Relationship Id="rId30" Type="http://schemas.openxmlformats.org/officeDocument/2006/relationships/tags" Target="../tags/tag112.xml"/><Relationship Id="rId35" Type="http://schemas.openxmlformats.org/officeDocument/2006/relationships/tags" Target="../tags/tag117.xml"/><Relationship Id="rId43" Type="http://schemas.openxmlformats.org/officeDocument/2006/relationships/image" Target="../media/image10.svg"/><Relationship Id="rId48" Type="http://schemas.openxmlformats.org/officeDocument/2006/relationships/image" Target="../media/image15.png"/><Relationship Id="rId8" Type="http://schemas.openxmlformats.org/officeDocument/2006/relationships/tags" Target="../tags/tag90.xml"/><Relationship Id="rId51" Type="http://schemas.openxmlformats.org/officeDocument/2006/relationships/image" Target="../media/image18.svg"/><Relationship Id="rId3" Type="http://schemas.openxmlformats.org/officeDocument/2006/relationships/tags" Target="../tags/tag85.xml"/><Relationship Id="rId12" Type="http://schemas.openxmlformats.org/officeDocument/2006/relationships/tags" Target="../tags/tag94.xml"/><Relationship Id="rId17" Type="http://schemas.openxmlformats.org/officeDocument/2006/relationships/tags" Target="../tags/tag99.xml"/><Relationship Id="rId25" Type="http://schemas.openxmlformats.org/officeDocument/2006/relationships/tags" Target="../tags/tag107.xml"/><Relationship Id="rId33" Type="http://schemas.openxmlformats.org/officeDocument/2006/relationships/tags" Target="../tags/tag115.xml"/><Relationship Id="rId38" Type="http://schemas.openxmlformats.org/officeDocument/2006/relationships/image" Target="../media/image5.png"/><Relationship Id="rId46" Type="http://schemas.openxmlformats.org/officeDocument/2006/relationships/image" Target="../media/image13.png"/><Relationship Id="rId20" Type="http://schemas.openxmlformats.org/officeDocument/2006/relationships/tags" Target="../tags/tag102.xml"/><Relationship Id="rId41" Type="http://schemas.openxmlformats.org/officeDocument/2006/relationships/image" Target="../media/image8.svg"/><Relationship Id="rId1" Type="http://schemas.openxmlformats.org/officeDocument/2006/relationships/tags" Target="../tags/tag83.xml"/><Relationship Id="rId6" Type="http://schemas.openxmlformats.org/officeDocument/2006/relationships/tags" Target="../tags/tag8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5.xml"/><Relationship Id="rId1" Type="http://schemas.openxmlformats.org/officeDocument/2006/relationships/tags" Target="../tags/tag118.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3" Type="http://schemas.openxmlformats.org/officeDocument/2006/relationships/tags" Target="../tags/tag131.xml"/><Relationship Id="rId18" Type="http://schemas.openxmlformats.org/officeDocument/2006/relationships/tags" Target="../tags/tag136.xml"/><Relationship Id="rId26" Type="http://schemas.openxmlformats.org/officeDocument/2006/relationships/tags" Target="../tags/tag144.xml"/><Relationship Id="rId3" Type="http://schemas.openxmlformats.org/officeDocument/2006/relationships/tags" Target="../tags/tag121.xml"/><Relationship Id="rId21" Type="http://schemas.openxmlformats.org/officeDocument/2006/relationships/tags" Target="../tags/tag139.xml"/><Relationship Id="rId34" Type="http://schemas.openxmlformats.org/officeDocument/2006/relationships/image" Target="../media/image23.png"/><Relationship Id="rId7" Type="http://schemas.openxmlformats.org/officeDocument/2006/relationships/tags" Target="../tags/tag125.xml"/><Relationship Id="rId12" Type="http://schemas.openxmlformats.org/officeDocument/2006/relationships/tags" Target="../tags/tag130.xml"/><Relationship Id="rId17" Type="http://schemas.openxmlformats.org/officeDocument/2006/relationships/tags" Target="../tags/tag135.xml"/><Relationship Id="rId25" Type="http://schemas.openxmlformats.org/officeDocument/2006/relationships/tags" Target="../tags/tag143.xml"/><Relationship Id="rId33" Type="http://schemas.openxmlformats.org/officeDocument/2006/relationships/image" Target="../media/image22.svg"/><Relationship Id="rId2" Type="http://schemas.openxmlformats.org/officeDocument/2006/relationships/tags" Target="../tags/tag120.xml"/><Relationship Id="rId16" Type="http://schemas.openxmlformats.org/officeDocument/2006/relationships/tags" Target="../tags/tag134.xml"/><Relationship Id="rId20" Type="http://schemas.openxmlformats.org/officeDocument/2006/relationships/tags" Target="../tags/tag138.xml"/><Relationship Id="rId29" Type="http://schemas.openxmlformats.org/officeDocument/2006/relationships/tags" Target="../tags/tag147.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24" Type="http://schemas.openxmlformats.org/officeDocument/2006/relationships/tags" Target="../tags/tag142.xml"/><Relationship Id="rId32" Type="http://schemas.openxmlformats.org/officeDocument/2006/relationships/image" Target="../media/image21.png"/><Relationship Id="rId5" Type="http://schemas.openxmlformats.org/officeDocument/2006/relationships/tags" Target="../tags/tag123.xml"/><Relationship Id="rId15" Type="http://schemas.openxmlformats.org/officeDocument/2006/relationships/tags" Target="../tags/tag133.xml"/><Relationship Id="rId23" Type="http://schemas.openxmlformats.org/officeDocument/2006/relationships/tags" Target="../tags/tag141.xml"/><Relationship Id="rId28" Type="http://schemas.openxmlformats.org/officeDocument/2006/relationships/tags" Target="../tags/tag146.xml"/><Relationship Id="rId10" Type="http://schemas.openxmlformats.org/officeDocument/2006/relationships/tags" Target="../tags/tag128.xml"/><Relationship Id="rId19" Type="http://schemas.openxmlformats.org/officeDocument/2006/relationships/tags" Target="../tags/tag137.xml"/><Relationship Id="rId31" Type="http://schemas.openxmlformats.org/officeDocument/2006/relationships/notesSlide" Target="../notesSlides/notesSlide11.xml"/><Relationship Id="rId4" Type="http://schemas.openxmlformats.org/officeDocument/2006/relationships/tags" Target="../tags/tag122.xml"/><Relationship Id="rId9" Type="http://schemas.openxmlformats.org/officeDocument/2006/relationships/tags" Target="../tags/tag127.xml"/><Relationship Id="rId14" Type="http://schemas.openxmlformats.org/officeDocument/2006/relationships/tags" Target="../tags/tag132.xml"/><Relationship Id="rId22" Type="http://schemas.openxmlformats.org/officeDocument/2006/relationships/tags" Target="../tags/tag140.xml"/><Relationship Id="rId27" Type="http://schemas.openxmlformats.org/officeDocument/2006/relationships/tags" Target="../tags/tag145.xml"/><Relationship Id="rId30" Type="http://schemas.openxmlformats.org/officeDocument/2006/relationships/slideLayout" Target="../slideLayouts/slideLayout25.xml"/><Relationship Id="rId35" Type="http://schemas.openxmlformats.org/officeDocument/2006/relationships/image" Target="../media/image24.svg"/><Relationship Id="rId8" Type="http://schemas.openxmlformats.org/officeDocument/2006/relationships/tags" Target="../tags/tag126.xml"/></Relationships>
</file>

<file path=ppt/slides/_rels/slide15.xml.rels><?xml version="1.0" encoding="UTF-8" standalone="yes"?>
<Relationships xmlns="http://schemas.openxmlformats.org/package/2006/relationships"><Relationship Id="rId13" Type="http://schemas.openxmlformats.org/officeDocument/2006/relationships/tags" Target="../tags/tag160.xml"/><Relationship Id="rId18" Type="http://schemas.openxmlformats.org/officeDocument/2006/relationships/tags" Target="../tags/tag165.xml"/><Relationship Id="rId26" Type="http://schemas.openxmlformats.org/officeDocument/2006/relationships/tags" Target="../tags/tag173.xml"/><Relationship Id="rId39" Type="http://schemas.openxmlformats.org/officeDocument/2006/relationships/tags" Target="../tags/tag186.xml"/><Relationship Id="rId21" Type="http://schemas.openxmlformats.org/officeDocument/2006/relationships/tags" Target="../tags/tag168.xml"/><Relationship Id="rId34" Type="http://schemas.openxmlformats.org/officeDocument/2006/relationships/tags" Target="../tags/tag181.xml"/><Relationship Id="rId42" Type="http://schemas.openxmlformats.org/officeDocument/2006/relationships/tags" Target="../tags/tag189.xml"/><Relationship Id="rId47" Type="http://schemas.openxmlformats.org/officeDocument/2006/relationships/tags" Target="../tags/tag194.xml"/><Relationship Id="rId50" Type="http://schemas.openxmlformats.org/officeDocument/2006/relationships/slideLayout" Target="../slideLayouts/slideLayout25.xml"/><Relationship Id="rId7" Type="http://schemas.openxmlformats.org/officeDocument/2006/relationships/tags" Target="../tags/tag154.xml"/><Relationship Id="rId2" Type="http://schemas.openxmlformats.org/officeDocument/2006/relationships/tags" Target="../tags/tag149.xml"/><Relationship Id="rId16" Type="http://schemas.openxmlformats.org/officeDocument/2006/relationships/tags" Target="../tags/tag163.xml"/><Relationship Id="rId29" Type="http://schemas.openxmlformats.org/officeDocument/2006/relationships/tags" Target="../tags/tag176.xml"/><Relationship Id="rId11" Type="http://schemas.openxmlformats.org/officeDocument/2006/relationships/tags" Target="../tags/tag158.xml"/><Relationship Id="rId24" Type="http://schemas.openxmlformats.org/officeDocument/2006/relationships/tags" Target="../tags/tag171.xml"/><Relationship Id="rId32" Type="http://schemas.openxmlformats.org/officeDocument/2006/relationships/tags" Target="../tags/tag179.xml"/><Relationship Id="rId37" Type="http://schemas.openxmlformats.org/officeDocument/2006/relationships/tags" Target="../tags/tag184.xml"/><Relationship Id="rId40" Type="http://schemas.openxmlformats.org/officeDocument/2006/relationships/tags" Target="../tags/tag187.xml"/><Relationship Id="rId45" Type="http://schemas.openxmlformats.org/officeDocument/2006/relationships/tags" Target="../tags/tag192.xml"/><Relationship Id="rId5" Type="http://schemas.openxmlformats.org/officeDocument/2006/relationships/tags" Target="../tags/tag152.xml"/><Relationship Id="rId15" Type="http://schemas.openxmlformats.org/officeDocument/2006/relationships/tags" Target="../tags/tag162.xml"/><Relationship Id="rId23" Type="http://schemas.openxmlformats.org/officeDocument/2006/relationships/tags" Target="../tags/tag170.xml"/><Relationship Id="rId28" Type="http://schemas.openxmlformats.org/officeDocument/2006/relationships/tags" Target="../tags/tag175.xml"/><Relationship Id="rId36" Type="http://schemas.openxmlformats.org/officeDocument/2006/relationships/tags" Target="../tags/tag183.xml"/><Relationship Id="rId49" Type="http://schemas.openxmlformats.org/officeDocument/2006/relationships/tags" Target="../tags/tag196.xml"/><Relationship Id="rId10" Type="http://schemas.openxmlformats.org/officeDocument/2006/relationships/tags" Target="../tags/tag157.xml"/><Relationship Id="rId19" Type="http://schemas.openxmlformats.org/officeDocument/2006/relationships/tags" Target="../tags/tag166.xml"/><Relationship Id="rId31" Type="http://schemas.openxmlformats.org/officeDocument/2006/relationships/tags" Target="../tags/tag178.xml"/><Relationship Id="rId44" Type="http://schemas.openxmlformats.org/officeDocument/2006/relationships/tags" Target="../tags/tag191.xml"/><Relationship Id="rId4" Type="http://schemas.openxmlformats.org/officeDocument/2006/relationships/tags" Target="../tags/tag151.xml"/><Relationship Id="rId9" Type="http://schemas.openxmlformats.org/officeDocument/2006/relationships/tags" Target="../tags/tag156.xml"/><Relationship Id="rId14" Type="http://schemas.openxmlformats.org/officeDocument/2006/relationships/tags" Target="../tags/tag161.xml"/><Relationship Id="rId22" Type="http://schemas.openxmlformats.org/officeDocument/2006/relationships/tags" Target="../tags/tag169.xml"/><Relationship Id="rId27" Type="http://schemas.openxmlformats.org/officeDocument/2006/relationships/tags" Target="../tags/tag174.xml"/><Relationship Id="rId30" Type="http://schemas.openxmlformats.org/officeDocument/2006/relationships/tags" Target="../tags/tag177.xml"/><Relationship Id="rId35" Type="http://schemas.openxmlformats.org/officeDocument/2006/relationships/tags" Target="../tags/tag182.xml"/><Relationship Id="rId43" Type="http://schemas.openxmlformats.org/officeDocument/2006/relationships/tags" Target="../tags/tag190.xml"/><Relationship Id="rId48" Type="http://schemas.openxmlformats.org/officeDocument/2006/relationships/tags" Target="../tags/tag195.xml"/><Relationship Id="rId8" Type="http://schemas.openxmlformats.org/officeDocument/2006/relationships/tags" Target="../tags/tag155.xml"/><Relationship Id="rId51" Type="http://schemas.openxmlformats.org/officeDocument/2006/relationships/notesSlide" Target="../notesSlides/notesSlide12.xml"/><Relationship Id="rId3" Type="http://schemas.openxmlformats.org/officeDocument/2006/relationships/tags" Target="../tags/tag150.xml"/><Relationship Id="rId12" Type="http://schemas.openxmlformats.org/officeDocument/2006/relationships/tags" Target="../tags/tag159.xml"/><Relationship Id="rId17" Type="http://schemas.openxmlformats.org/officeDocument/2006/relationships/tags" Target="../tags/tag164.xml"/><Relationship Id="rId25" Type="http://schemas.openxmlformats.org/officeDocument/2006/relationships/tags" Target="../tags/tag172.xml"/><Relationship Id="rId33" Type="http://schemas.openxmlformats.org/officeDocument/2006/relationships/tags" Target="../tags/tag180.xml"/><Relationship Id="rId38" Type="http://schemas.openxmlformats.org/officeDocument/2006/relationships/tags" Target="../tags/tag185.xml"/><Relationship Id="rId46" Type="http://schemas.openxmlformats.org/officeDocument/2006/relationships/tags" Target="../tags/tag193.xml"/><Relationship Id="rId20" Type="http://schemas.openxmlformats.org/officeDocument/2006/relationships/tags" Target="../tags/tag167.xml"/><Relationship Id="rId41" Type="http://schemas.openxmlformats.org/officeDocument/2006/relationships/tags" Target="../tags/tag188.xml"/><Relationship Id="rId1" Type="http://schemas.openxmlformats.org/officeDocument/2006/relationships/tags" Target="../tags/tag148.xml"/><Relationship Id="rId6" Type="http://schemas.openxmlformats.org/officeDocument/2006/relationships/tags" Target="../tags/tag15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5.xml"/><Relationship Id="rId1" Type="http://schemas.openxmlformats.org/officeDocument/2006/relationships/tags" Target="../tags/tag19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5.xml"/><Relationship Id="rId1" Type="http://schemas.openxmlformats.org/officeDocument/2006/relationships/tags" Target="../tags/tag19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5.xml"/><Relationship Id="rId1" Type="http://schemas.openxmlformats.org/officeDocument/2006/relationships/tags" Target="../tags/tag19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3" Type="http://schemas.openxmlformats.org/officeDocument/2006/relationships/tags" Target="../tags/tag52.xml"/><Relationship Id="rId18" Type="http://schemas.openxmlformats.org/officeDocument/2006/relationships/tags" Target="../tags/tag57.xml"/><Relationship Id="rId26" Type="http://schemas.openxmlformats.org/officeDocument/2006/relationships/tags" Target="../tags/tag65.xml"/><Relationship Id="rId39" Type="http://schemas.openxmlformats.org/officeDocument/2006/relationships/image" Target="../media/image6.svg"/><Relationship Id="rId21" Type="http://schemas.openxmlformats.org/officeDocument/2006/relationships/tags" Target="../tags/tag60.xml"/><Relationship Id="rId34" Type="http://schemas.openxmlformats.org/officeDocument/2006/relationships/tags" Target="../tags/tag73.xml"/><Relationship Id="rId42" Type="http://schemas.openxmlformats.org/officeDocument/2006/relationships/image" Target="../media/image9.png"/><Relationship Id="rId47" Type="http://schemas.openxmlformats.org/officeDocument/2006/relationships/image" Target="../media/image14.svg"/><Relationship Id="rId50" Type="http://schemas.openxmlformats.org/officeDocument/2006/relationships/image" Target="../media/image17.png"/><Relationship Id="rId7" Type="http://schemas.openxmlformats.org/officeDocument/2006/relationships/tags" Target="../tags/tag46.xml"/><Relationship Id="rId2" Type="http://schemas.openxmlformats.org/officeDocument/2006/relationships/tags" Target="../tags/tag41.xml"/><Relationship Id="rId16" Type="http://schemas.openxmlformats.org/officeDocument/2006/relationships/tags" Target="../tags/tag55.xml"/><Relationship Id="rId29" Type="http://schemas.openxmlformats.org/officeDocument/2006/relationships/tags" Target="../tags/tag68.xml"/><Relationship Id="rId11" Type="http://schemas.openxmlformats.org/officeDocument/2006/relationships/tags" Target="../tags/tag50.xml"/><Relationship Id="rId24" Type="http://schemas.openxmlformats.org/officeDocument/2006/relationships/tags" Target="../tags/tag63.xml"/><Relationship Id="rId32" Type="http://schemas.openxmlformats.org/officeDocument/2006/relationships/tags" Target="../tags/tag71.xml"/><Relationship Id="rId37" Type="http://schemas.openxmlformats.org/officeDocument/2006/relationships/notesSlide" Target="../notesSlides/notesSlide2.xml"/><Relationship Id="rId40" Type="http://schemas.openxmlformats.org/officeDocument/2006/relationships/image" Target="../media/image7.png"/><Relationship Id="rId45" Type="http://schemas.openxmlformats.org/officeDocument/2006/relationships/image" Target="../media/image12.svg"/><Relationship Id="rId5" Type="http://schemas.openxmlformats.org/officeDocument/2006/relationships/tags" Target="../tags/tag44.xml"/><Relationship Id="rId15" Type="http://schemas.openxmlformats.org/officeDocument/2006/relationships/tags" Target="../tags/tag54.xml"/><Relationship Id="rId23" Type="http://schemas.openxmlformats.org/officeDocument/2006/relationships/tags" Target="../tags/tag62.xml"/><Relationship Id="rId28" Type="http://schemas.openxmlformats.org/officeDocument/2006/relationships/tags" Target="../tags/tag67.xml"/><Relationship Id="rId36" Type="http://schemas.openxmlformats.org/officeDocument/2006/relationships/slideLayout" Target="../slideLayouts/slideLayout26.xml"/><Relationship Id="rId49" Type="http://schemas.openxmlformats.org/officeDocument/2006/relationships/image" Target="../media/image16.svg"/><Relationship Id="rId10" Type="http://schemas.openxmlformats.org/officeDocument/2006/relationships/tags" Target="../tags/tag49.xml"/><Relationship Id="rId19" Type="http://schemas.openxmlformats.org/officeDocument/2006/relationships/tags" Target="../tags/tag58.xml"/><Relationship Id="rId31" Type="http://schemas.openxmlformats.org/officeDocument/2006/relationships/tags" Target="../tags/tag70.xml"/><Relationship Id="rId44" Type="http://schemas.openxmlformats.org/officeDocument/2006/relationships/image" Target="../media/image11.png"/><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tags" Target="../tags/tag53.xml"/><Relationship Id="rId22" Type="http://schemas.openxmlformats.org/officeDocument/2006/relationships/tags" Target="../tags/tag61.xml"/><Relationship Id="rId27" Type="http://schemas.openxmlformats.org/officeDocument/2006/relationships/tags" Target="../tags/tag66.xml"/><Relationship Id="rId30" Type="http://schemas.openxmlformats.org/officeDocument/2006/relationships/tags" Target="../tags/tag69.xml"/><Relationship Id="rId35" Type="http://schemas.openxmlformats.org/officeDocument/2006/relationships/tags" Target="../tags/tag74.xml"/><Relationship Id="rId43" Type="http://schemas.openxmlformats.org/officeDocument/2006/relationships/image" Target="../media/image10.svg"/><Relationship Id="rId48" Type="http://schemas.openxmlformats.org/officeDocument/2006/relationships/image" Target="../media/image15.png"/><Relationship Id="rId8" Type="http://schemas.openxmlformats.org/officeDocument/2006/relationships/tags" Target="../tags/tag47.xml"/><Relationship Id="rId51" Type="http://schemas.openxmlformats.org/officeDocument/2006/relationships/image" Target="../media/image18.svg"/><Relationship Id="rId3" Type="http://schemas.openxmlformats.org/officeDocument/2006/relationships/tags" Target="../tags/tag42.xml"/><Relationship Id="rId12" Type="http://schemas.openxmlformats.org/officeDocument/2006/relationships/tags" Target="../tags/tag51.xml"/><Relationship Id="rId17" Type="http://schemas.openxmlformats.org/officeDocument/2006/relationships/tags" Target="../tags/tag56.xml"/><Relationship Id="rId25" Type="http://schemas.openxmlformats.org/officeDocument/2006/relationships/tags" Target="../tags/tag64.xml"/><Relationship Id="rId33" Type="http://schemas.openxmlformats.org/officeDocument/2006/relationships/tags" Target="../tags/tag72.xml"/><Relationship Id="rId38" Type="http://schemas.openxmlformats.org/officeDocument/2006/relationships/image" Target="../media/image5.png"/><Relationship Id="rId46" Type="http://schemas.openxmlformats.org/officeDocument/2006/relationships/image" Target="../media/image13.png"/><Relationship Id="rId20" Type="http://schemas.openxmlformats.org/officeDocument/2006/relationships/tags" Target="../tags/tag59.xml"/><Relationship Id="rId41" Type="http://schemas.openxmlformats.org/officeDocument/2006/relationships/image" Target="../media/image8.svg"/><Relationship Id="rId1" Type="http://schemas.openxmlformats.org/officeDocument/2006/relationships/tags" Target="../tags/tag40.xml"/><Relationship Id="rId6" Type="http://schemas.openxmlformats.org/officeDocument/2006/relationships/tags" Target="../tags/tag4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5.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5.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5.xml"/><Relationship Id="rId1" Type="http://schemas.openxmlformats.org/officeDocument/2006/relationships/tags" Target="../tags/tag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68070" y="4498340"/>
            <a:ext cx="7247890" cy="1428115"/>
          </a:xfrm>
        </p:spPr>
        <p:txBody>
          <a:bodyPr>
            <a:normAutofit fontScale="90000"/>
          </a:bodyPr>
          <a:lstStyle/>
          <a:p>
            <a:r>
              <a:rPr lang="zh-CN" altLang="en-US" dirty="0"/>
              <a:t>数据要素</a:t>
            </a:r>
            <a:r>
              <a:rPr lang="en-US" altLang="zh-CN" dirty="0"/>
              <a:t>X</a:t>
            </a:r>
            <a:br>
              <a:rPr lang="en-US" altLang="zh-CN" dirty="0"/>
            </a:br>
            <a:r>
              <a:rPr lang="zh-CN" altLang="en-US" dirty="0"/>
              <a:t>医疗快赔场景解决方案</a:t>
            </a:r>
            <a:endParaRPr lang="zh-CN" altLang="en-US" sz="3100" dirty="0"/>
          </a:p>
        </p:txBody>
      </p:sp>
      <p:sp>
        <p:nvSpPr>
          <p:cNvPr id="3" name="文本框 2"/>
          <p:cNvSpPr txBox="1"/>
          <p:nvPr/>
        </p:nvSpPr>
        <p:spPr>
          <a:xfrm>
            <a:off x="7642860" y="3017520"/>
            <a:ext cx="309880" cy="368300"/>
          </a:xfrm>
          <a:prstGeom prst="rect">
            <a:avLst/>
          </a:prstGeom>
          <a:noFill/>
        </p:spPr>
        <p:txBody>
          <a:bodyPr wrap="non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传统快赔模式的主要问题</a:t>
            </a:r>
            <a:endParaRPr lang="zh-CN" altLang="en-US" sz="2000" b="1" dirty="0">
              <a:solidFill>
                <a:srgbClr val="C00000"/>
              </a:solidFill>
              <a:cs typeface="+mn-ea"/>
              <a:sym typeface="+mn-lt"/>
            </a:endParaRPr>
          </a:p>
        </p:txBody>
      </p:sp>
      <p:cxnSp>
        <p:nvCxnSpPr>
          <p:cNvPr id="2" name="ïşļiḑê"/>
          <p:cNvCxnSpPr/>
          <p:nvPr/>
        </p:nvCxnSpPr>
        <p:spPr>
          <a:xfrm>
            <a:off x="6923527" y="1168952"/>
            <a:ext cx="0" cy="597766"/>
          </a:xfrm>
          <a:prstGeom prst="line">
            <a:avLst/>
          </a:prstGeom>
          <a:noFill/>
          <a:ln w="38100" cap="flat" cmpd="sng" algn="ctr">
            <a:solidFill>
              <a:sysClr val="window" lastClr="FFFFFF"/>
            </a:solidFill>
            <a:prstDash val="solid"/>
          </a:ln>
          <a:effectLst/>
        </p:spPr>
      </p:cxnSp>
      <p:cxnSp>
        <p:nvCxnSpPr>
          <p:cNvPr id="4" name="i$ļîdé"/>
          <p:cNvCxnSpPr/>
          <p:nvPr/>
        </p:nvCxnSpPr>
        <p:spPr>
          <a:xfrm>
            <a:off x="6923527" y="2017321"/>
            <a:ext cx="0" cy="597766"/>
          </a:xfrm>
          <a:prstGeom prst="line">
            <a:avLst/>
          </a:prstGeom>
          <a:noFill/>
          <a:ln w="38100" cap="flat" cmpd="sng" algn="ctr">
            <a:solidFill>
              <a:sysClr val="window" lastClr="FFFFFF"/>
            </a:solidFill>
            <a:prstDash val="solid"/>
          </a:ln>
          <a:effectLst/>
        </p:spPr>
      </p:cxnSp>
      <p:cxnSp>
        <p:nvCxnSpPr>
          <p:cNvPr id="5" name="íšlïďé"/>
          <p:cNvCxnSpPr/>
          <p:nvPr/>
        </p:nvCxnSpPr>
        <p:spPr>
          <a:xfrm>
            <a:off x="6923527" y="2865689"/>
            <a:ext cx="0" cy="597766"/>
          </a:xfrm>
          <a:prstGeom prst="line">
            <a:avLst/>
          </a:prstGeom>
          <a:noFill/>
          <a:ln w="38100" cap="flat" cmpd="sng" algn="ctr">
            <a:solidFill>
              <a:sysClr val="window" lastClr="FFFFFF"/>
            </a:solidFill>
            <a:prstDash val="solid"/>
          </a:ln>
          <a:effectLst/>
        </p:spPr>
      </p:cxnSp>
      <p:cxnSp>
        <p:nvCxnSpPr>
          <p:cNvPr id="6" name="íṡ1îḓe"/>
          <p:cNvCxnSpPr/>
          <p:nvPr/>
        </p:nvCxnSpPr>
        <p:spPr>
          <a:xfrm>
            <a:off x="6923527" y="3714058"/>
            <a:ext cx="0" cy="597766"/>
          </a:xfrm>
          <a:prstGeom prst="line">
            <a:avLst/>
          </a:prstGeom>
          <a:noFill/>
          <a:ln w="38100" cap="flat" cmpd="sng" algn="ctr">
            <a:solidFill>
              <a:sysClr val="window" lastClr="FFFFFF"/>
            </a:solidFill>
            <a:prstDash val="solid"/>
          </a:ln>
          <a:effectLst/>
        </p:spPr>
      </p:cxnSp>
      <p:cxnSp>
        <p:nvCxnSpPr>
          <p:cNvPr id="7" name="iṧļîḋe"/>
          <p:cNvCxnSpPr/>
          <p:nvPr/>
        </p:nvCxnSpPr>
        <p:spPr>
          <a:xfrm>
            <a:off x="6923527" y="4562427"/>
            <a:ext cx="0" cy="597766"/>
          </a:xfrm>
          <a:prstGeom prst="line">
            <a:avLst/>
          </a:prstGeom>
          <a:noFill/>
          <a:ln w="38100" cap="flat" cmpd="sng" algn="ctr">
            <a:solidFill>
              <a:sysClr val="window" lastClr="FFFFFF"/>
            </a:solidFill>
            <a:prstDash val="solid"/>
          </a:ln>
          <a:effectLst/>
        </p:spPr>
      </p:cxnSp>
      <p:sp>
        <p:nvSpPr>
          <p:cNvPr id="8" name="Rectangle 10"/>
          <p:cNvSpPr/>
          <p:nvPr/>
        </p:nvSpPr>
        <p:spPr>
          <a:xfrm>
            <a:off x="7263757" y="1734003"/>
            <a:ext cx="3027680" cy="33718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kumimoji="1" lang="zh-CN" altLang="en-US" sz="1600" b="1" u="sng" dirty="0">
                <a:solidFill>
                  <a:srgbClr val="000000"/>
                </a:solidFill>
                <a:latin typeface="+mn-ea"/>
              </a:rPr>
              <a:t>数字化能力不足和数据“孤岛”</a:t>
            </a:r>
          </a:p>
        </p:txBody>
      </p:sp>
      <p:sp>
        <p:nvSpPr>
          <p:cNvPr id="9" name="Rectangle 12"/>
          <p:cNvSpPr/>
          <p:nvPr/>
        </p:nvSpPr>
        <p:spPr>
          <a:xfrm>
            <a:off x="7352249" y="4162628"/>
            <a:ext cx="1605280" cy="33718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kumimoji="1" lang="zh-CN" altLang="en-US" sz="1600" b="1" u="sng" dirty="0">
                <a:solidFill>
                  <a:srgbClr val="000000"/>
                </a:solidFill>
                <a:latin typeface="+mn-ea"/>
              </a:rPr>
              <a:t>集约化程度有限</a:t>
            </a:r>
          </a:p>
        </p:txBody>
      </p:sp>
      <p:sp>
        <p:nvSpPr>
          <p:cNvPr id="10" name="Rectangle 13"/>
          <p:cNvSpPr/>
          <p:nvPr/>
        </p:nvSpPr>
        <p:spPr>
          <a:xfrm>
            <a:off x="6923756" y="2173898"/>
            <a:ext cx="3545182" cy="1677693"/>
          </a:xfrm>
          <a:prstGeom prst="rect">
            <a:avLst/>
          </a:prstGeom>
          <a:solidFill>
            <a:sysClr val="window" lastClr="FFFFFF">
              <a:lumMod val="95000"/>
            </a:sysClr>
          </a:solidFill>
        </p:spPr>
        <p:txBody>
          <a:bodyPr wrap="square" lIns="35986" tIns="35986" rIns="35986" bIns="3598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kumimoji="0" lang="zh-CN" altLang="en-US" sz="1200" b="0" i="0" u="none" strike="noStrike" kern="1200" cap="none" spc="0" normalizeH="0" baseline="0" noProof="0" dirty="0">
                <a:ln>
                  <a:noFill/>
                </a:ln>
                <a:solidFill>
                  <a:prstClr val="black"/>
                </a:solidFill>
                <a:effectLst/>
                <a:uLnTx/>
                <a:uFillTx/>
                <a:latin typeface="+mn-ea"/>
                <a:cs typeface="+mn-cs"/>
                <a:sym typeface="+mn-ea"/>
              </a:rPr>
              <a:t>数字化能力不足和</a:t>
            </a:r>
            <a:r>
              <a:rPr kumimoji="0" lang="zh-CN" altLang="en-US" sz="1200" b="1" i="0" u="none" strike="noStrike" kern="1200" cap="none" spc="0" normalizeH="0" baseline="0" noProof="0" dirty="0">
                <a:ln>
                  <a:noFill/>
                </a:ln>
                <a:solidFill>
                  <a:srgbClr val="0070C0"/>
                </a:solidFill>
                <a:effectLst/>
                <a:uLnTx/>
                <a:uFillTx/>
                <a:latin typeface="+mn-ea"/>
                <a:cs typeface="+mn-cs"/>
                <a:sym typeface="+mn-ea"/>
              </a:rPr>
              <a:t>数据“孤岛”</a:t>
            </a:r>
            <a:r>
              <a:rPr kumimoji="0" lang="zh-CN" altLang="en-US" sz="1200" b="0" i="0" u="none" strike="noStrike" kern="1200" cap="none" spc="0" normalizeH="0" baseline="0" noProof="0" dirty="0">
                <a:ln>
                  <a:noFill/>
                </a:ln>
                <a:solidFill>
                  <a:prstClr val="black"/>
                </a:solidFill>
                <a:effectLst/>
                <a:uLnTx/>
                <a:uFillTx/>
                <a:latin typeface="+mn-ea"/>
                <a:cs typeface="+mn-cs"/>
                <a:sym typeface="+mn-ea"/>
              </a:rPr>
              <a:t>持续制约商业保险理赔服务行业的发展。</a:t>
            </a:r>
            <a:endParaRPr kumimoji="0" lang="en-US" altLang="zh-CN" sz="1200" b="0" i="0" u="none" strike="noStrike" kern="1200" cap="none" spc="0" normalizeH="0" baseline="0" noProof="0" dirty="0">
              <a:ln>
                <a:noFill/>
              </a:ln>
              <a:solidFill>
                <a:prstClr val="black"/>
              </a:solidFill>
              <a:effectLst/>
              <a:uLnTx/>
              <a:uFillTx/>
              <a:latin typeface="+mn-ea"/>
              <a:cs typeface="+mn-cs"/>
              <a:sym typeface="+mn-ea"/>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kumimoji="0" lang="zh-CN" altLang="en-US" sz="1200" b="0" i="0" u="none" strike="noStrike" kern="1200" cap="none" spc="0" normalizeH="0" baseline="0" noProof="0" dirty="0">
                <a:ln>
                  <a:noFill/>
                </a:ln>
                <a:solidFill>
                  <a:prstClr val="black"/>
                </a:solidFill>
                <a:effectLst/>
                <a:uLnTx/>
                <a:uFillTx/>
                <a:latin typeface="+mn-ea"/>
                <a:cs typeface="+mn-cs"/>
                <a:sym typeface="+mn-ea"/>
              </a:rPr>
              <a:t>近年来，保险行业多次尝试优化传统理赔流程，但因医疗</a:t>
            </a:r>
            <a:r>
              <a:rPr kumimoji="0" lang="zh-CN" altLang="en-US" sz="1200" b="1" i="0" u="none" strike="noStrike" kern="1200" cap="none" spc="0" normalizeH="0" baseline="0" noProof="0" dirty="0">
                <a:ln>
                  <a:noFill/>
                </a:ln>
                <a:solidFill>
                  <a:srgbClr val="1D76B0"/>
                </a:solidFill>
                <a:effectLst/>
                <a:uLnTx/>
                <a:uFillTx/>
                <a:latin typeface="+mn-ea"/>
                <a:cs typeface="+mn-cs"/>
                <a:sym typeface="+mn-ea"/>
              </a:rPr>
              <a:t>就诊数据不共享、数据质量不高</a:t>
            </a:r>
            <a:r>
              <a:rPr kumimoji="0" lang="zh-CN" altLang="en-US" sz="1200" b="0" i="0" u="none" strike="noStrike" kern="1200" cap="none" spc="0" normalizeH="0" baseline="0" noProof="0" dirty="0">
                <a:ln>
                  <a:noFill/>
                </a:ln>
                <a:solidFill>
                  <a:prstClr val="black"/>
                </a:solidFill>
                <a:effectLst/>
                <a:uLnTx/>
                <a:uFillTx/>
                <a:latin typeface="+mn-ea"/>
                <a:cs typeface="+mn-cs"/>
                <a:sym typeface="+mn-ea"/>
              </a:rPr>
              <a:t>导致改革进展缓慢且成效有限。</a:t>
            </a:r>
          </a:p>
        </p:txBody>
      </p:sp>
      <p:sp>
        <p:nvSpPr>
          <p:cNvPr id="11" name="矩形 48"/>
          <p:cNvSpPr/>
          <p:nvPr/>
        </p:nvSpPr>
        <p:spPr>
          <a:xfrm>
            <a:off x="6692065" y="1286491"/>
            <a:ext cx="3941278" cy="4920726"/>
          </a:xfrm>
          <a:prstGeom prst="rect">
            <a:avLst/>
          </a:prstGeom>
          <a:noFill/>
          <a:ln w="25400" cap="flat" cmpd="sng" algn="ctr">
            <a:solidFill>
              <a:srgbClr val="A5A5A5"/>
            </a:solidFill>
            <a:prstDash val="sysDash"/>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defRPr/>
            </a:pPr>
            <a:endParaRPr kumimoji="1" lang="zh-CN" altLang="en-US" sz="1200" b="0" i="0" u="none" strike="noStrike" kern="1200" cap="none" spc="0" normalizeH="0" baseline="0" noProof="0">
              <a:ln>
                <a:noFill/>
              </a:ln>
              <a:solidFill>
                <a:srgbClr val="000000"/>
              </a:solidFill>
              <a:effectLst/>
              <a:uLnTx/>
              <a:uFillTx/>
              <a:latin typeface="+mn-ea"/>
              <a:cs typeface="+mn-cs"/>
            </a:endParaRPr>
          </a:p>
        </p:txBody>
      </p:sp>
      <p:sp>
        <p:nvSpPr>
          <p:cNvPr id="12" name="Rectangle 17"/>
          <p:cNvSpPr/>
          <p:nvPr/>
        </p:nvSpPr>
        <p:spPr>
          <a:xfrm>
            <a:off x="7202419" y="1103678"/>
            <a:ext cx="2965639" cy="352931"/>
          </a:xfrm>
          <a:prstGeom prst="rect">
            <a:avLst/>
          </a:prstGeom>
          <a:solidFill>
            <a:srgbClr val="1D76B0"/>
          </a:solidFill>
          <a:ln w="12700" cap="flat" cmpd="sng" algn="ctr">
            <a:noFill/>
            <a:prstDash val="solid"/>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FFFFFF"/>
                </a:solidFill>
                <a:effectLst/>
                <a:uLnTx/>
                <a:uFillTx/>
                <a:latin typeface="+mn-ea"/>
                <a:cs typeface="+mn-cs"/>
              </a:rPr>
              <a:t>核心痛点</a:t>
            </a:r>
          </a:p>
        </p:txBody>
      </p:sp>
      <p:sp>
        <p:nvSpPr>
          <p:cNvPr id="13" name="椭圆 9"/>
          <p:cNvSpPr/>
          <p:nvPr/>
        </p:nvSpPr>
        <p:spPr>
          <a:xfrm>
            <a:off x="6985328" y="1772089"/>
            <a:ext cx="232325" cy="226612"/>
          </a:xfrm>
          <a:prstGeom prst="ellipse">
            <a:avLst/>
          </a:prstGeom>
          <a:solidFill>
            <a:srgbClr val="1D76B0"/>
          </a:solidFill>
          <a:ln w="12700" cap="flat" cmpd="sng" algn="ctr">
            <a:noFill/>
            <a:prstDash val="solid"/>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defRPr/>
            </a:pPr>
            <a:endParaRPr kumimoji="0" lang="zh-CN" altLang="en-US" sz="1200" b="0" i="0" u="none" strike="noStrike" kern="1200" cap="none" spc="0" normalizeH="0" baseline="0" noProof="0">
              <a:ln>
                <a:noFill/>
              </a:ln>
              <a:solidFill>
                <a:srgbClr val="000000"/>
              </a:solidFill>
              <a:effectLst/>
              <a:highlight>
                <a:srgbClr val="104557"/>
              </a:highlight>
              <a:uLnTx/>
              <a:uFillTx/>
              <a:latin typeface="+mn-ea"/>
              <a:cs typeface="+mn-cs"/>
            </a:endParaRPr>
          </a:p>
        </p:txBody>
      </p:sp>
      <p:sp>
        <p:nvSpPr>
          <p:cNvPr id="14" name="椭圆 11"/>
          <p:cNvSpPr/>
          <p:nvPr/>
        </p:nvSpPr>
        <p:spPr>
          <a:xfrm>
            <a:off x="6985328" y="4250860"/>
            <a:ext cx="232325" cy="226612"/>
          </a:xfrm>
          <a:prstGeom prst="ellipse">
            <a:avLst/>
          </a:prstGeom>
          <a:solidFill>
            <a:srgbClr val="1D76B0"/>
          </a:solidFill>
          <a:ln w="12700" cap="flat" cmpd="sng" algn="ctr">
            <a:noFill/>
            <a:prstDash val="solid"/>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defRPr/>
            </a:pPr>
            <a:endParaRPr kumimoji="0" lang="zh-CN" altLang="en-US" sz="1200" b="0" i="0" u="none" strike="noStrike" kern="1200" cap="none" spc="0" normalizeH="0" baseline="0" noProof="0">
              <a:ln>
                <a:noFill/>
              </a:ln>
              <a:solidFill>
                <a:srgbClr val="000000"/>
              </a:solidFill>
              <a:effectLst/>
              <a:uLnTx/>
              <a:uFillTx/>
              <a:latin typeface="+mn-ea"/>
              <a:cs typeface="+mn-cs"/>
            </a:endParaRPr>
          </a:p>
        </p:txBody>
      </p:sp>
      <p:sp>
        <p:nvSpPr>
          <p:cNvPr id="15" name="Rectangle 13"/>
          <p:cNvSpPr/>
          <p:nvPr/>
        </p:nvSpPr>
        <p:spPr>
          <a:xfrm>
            <a:off x="6923528" y="4609878"/>
            <a:ext cx="3545435" cy="1118831"/>
          </a:xfrm>
          <a:prstGeom prst="rect">
            <a:avLst/>
          </a:prstGeom>
          <a:solidFill>
            <a:sysClr val="window" lastClr="FFFFFF">
              <a:lumMod val="95000"/>
            </a:sysClr>
          </a:solidFill>
        </p:spPr>
        <p:txBody>
          <a:bodyPr wrap="square" lIns="35986" tIns="35986" rIns="35986" bIns="3598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kumimoji="0" lang="zh-CN" altLang="zh-CN" sz="1200" b="0" i="0" u="none" strike="noStrike" kern="1200" cap="none" spc="0" normalizeH="0" baseline="0" noProof="0" dirty="0">
                <a:ln>
                  <a:noFill/>
                </a:ln>
                <a:solidFill>
                  <a:prstClr val="black"/>
                </a:solidFill>
                <a:effectLst/>
                <a:uLnTx/>
                <a:uFillTx/>
                <a:latin typeface="+mn-ea"/>
                <a:cs typeface="+mn-cs"/>
                <a:sym typeface="+mn-ea"/>
              </a:rPr>
              <a:t>医疗机构需要</a:t>
            </a:r>
            <a:r>
              <a:rPr kumimoji="0" lang="zh-CN" altLang="zh-CN" sz="1200" b="1" i="0" u="none" strike="noStrike" kern="1200" cap="none" spc="0" normalizeH="0" baseline="0" noProof="0" dirty="0">
                <a:ln>
                  <a:noFill/>
                </a:ln>
                <a:solidFill>
                  <a:srgbClr val="0070C0"/>
                </a:solidFill>
                <a:effectLst/>
                <a:uLnTx/>
                <a:uFillTx/>
                <a:latin typeface="+mn-ea"/>
                <a:cs typeface="+mn-cs"/>
                <a:sym typeface="+mn-ea"/>
              </a:rPr>
              <a:t>逐一对接</a:t>
            </a:r>
            <a:r>
              <a:rPr kumimoji="0" lang="zh-CN" altLang="zh-CN" sz="1200" b="0" i="0" u="none" strike="noStrike" kern="1200" cap="none" spc="0" normalizeH="0" baseline="0" noProof="0" dirty="0">
                <a:ln>
                  <a:noFill/>
                </a:ln>
                <a:solidFill>
                  <a:prstClr val="black"/>
                </a:solidFill>
                <a:effectLst/>
                <a:uLnTx/>
                <a:uFillTx/>
                <a:latin typeface="+mn-ea"/>
                <a:cs typeface="+mn-cs"/>
                <a:sym typeface="+mn-ea"/>
              </a:rPr>
              <a:t>各家保险公司的信息系统，面临严重的</a:t>
            </a:r>
            <a:r>
              <a:rPr kumimoji="0" lang="zh-CN" altLang="zh-CN" sz="1200" b="1" i="0" u="none" strike="noStrike" kern="1200" cap="none" spc="0" normalizeH="0" baseline="0" noProof="0" dirty="0">
                <a:ln>
                  <a:noFill/>
                </a:ln>
                <a:solidFill>
                  <a:srgbClr val="0070C0"/>
                </a:solidFill>
                <a:effectLst/>
                <a:uLnTx/>
                <a:uFillTx/>
                <a:latin typeface="+mn-ea"/>
                <a:cs typeface="+mn-cs"/>
                <a:sym typeface="+mn-ea"/>
              </a:rPr>
              <a:t>系统改造压力</a:t>
            </a:r>
            <a:r>
              <a:rPr kumimoji="0" lang="zh-CN" altLang="zh-CN" sz="1200" b="0" i="0" u="none" strike="noStrike" kern="1200" cap="none" spc="0" normalizeH="0" baseline="0" noProof="0" dirty="0">
                <a:ln>
                  <a:noFill/>
                </a:ln>
                <a:solidFill>
                  <a:prstClr val="black"/>
                </a:solidFill>
                <a:effectLst/>
                <a:uLnTx/>
                <a:uFillTx/>
                <a:latin typeface="+mn-ea"/>
                <a:cs typeface="+mn-cs"/>
                <a:sym typeface="+mn-ea"/>
              </a:rPr>
              <a:t>和</a:t>
            </a:r>
            <a:r>
              <a:rPr kumimoji="0" lang="zh-CN" altLang="zh-CN" sz="1200" b="1" i="0" u="none" strike="noStrike" kern="1200" cap="none" spc="0" normalizeH="0" baseline="0" noProof="0" dirty="0">
                <a:ln>
                  <a:noFill/>
                </a:ln>
                <a:solidFill>
                  <a:srgbClr val="0070C0"/>
                </a:solidFill>
                <a:effectLst/>
                <a:uLnTx/>
                <a:uFillTx/>
                <a:latin typeface="+mn-ea"/>
                <a:cs typeface="+mn-cs"/>
                <a:sym typeface="+mn-ea"/>
              </a:rPr>
              <a:t>较高的维护成本</a:t>
            </a:r>
            <a:r>
              <a:rPr kumimoji="0" lang="zh-CN" altLang="zh-CN" sz="1200" b="0" i="0" u="none" strike="noStrike" kern="1200" cap="none" spc="0" normalizeH="0" baseline="0" noProof="0" dirty="0">
                <a:ln>
                  <a:noFill/>
                </a:ln>
                <a:solidFill>
                  <a:prstClr val="black"/>
                </a:solidFill>
                <a:effectLst/>
                <a:uLnTx/>
                <a:uFillTx/>
                <a:latin typeface="+mn-ea"/>
                <a:cs typeface="+mn-cs"/>
                <a:sym typeface="+mn-ea"/>
              </a:rPr>
              <a:t>。</a:t>
            </a:r>
          </a:p>
        </p:txBody>
      </p:sp>
      <p:sp>
        <p:nvSpPr>
          <p:cNvPr id="16" name="Rectangle 13"/>
          <p:cNvSpPr/>
          <p:nvPr/>
        </p:nvSpPr>
        <p:spPr>
          <a:xfrm>
            <a:off x="1496484" y="1520086"/>
            <a:ext cx="3545182" cy="1095611"/>
          </a:xfrm>
          <a:prstGeom prst="rect">
            <a:avLst/>
          </a:prstGeom>
          <a:solidFill>
            <a:sysClr val="window" lastClr="FFFFFF"/>
          </a:solidFill>
          <a:ln w="12700" cap="flat" cmpd="sng" algn="ctr">
            <a:noFill/>
            <a:prstDash val="solid"/>
            <a:miter lim="800000"/>
          </a:ln>
          <a:effectLst/>
        </p:spPr>
        <p:txBody>
          <a:bodyPr wrap="square" lIns="35986" tIns="35986" rIns="35986" bIns="35986"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Ø"/>
              <a:defRPr/>
            </a:pPr>
            <a:r>
              <a:rPr kumimoji="0" lang="zh-CN" altLang="en-US" sz="1200" b="0" i="0" u="none" strike="noStrike" kern="1200" cap="none" spc="0" normalizeH="0" baseline="0" noProof="0" dirty="0">
                <a:ln>
                  <a:noFill/>
                </a:ln>
                <a:solidFill>
                  <a:prstClr val="black"/>
                </a:solidFill>
                <a:effectLst/>
                <a:uLnTx/>
                <a:uFillTx/>
                <a:latin typeface="+mn-ea"/>
                <a:cs typeface="+mn-cs"/>
                <a:sym typeface="+mn-ea"/>
              </a:rPr>
              <a:t>商业保险快赔合作项目一般由医院内的信息科、医务科、医保科、病案科或财务科其中一个科室发起，经主管副院长同意并报院办会。</a:t>
            </a:r>
          </a:p>
        </p:txBody>
      </p:sp>
      <p:sp>
        <p:nvSpPr>
          <p:cNvPr id="17" name="矩形 16"/>
          <p:cNvSpPr/>
          <p:nvPr/>
        </p:nvSpPr>
        <p:spPr>
          <a:xfrm>
            <a:off x="1264794" y="1286491"/>
            <a:ext cx="3941278" cy="4920726"/>
          </a:xfrm>
          <a:prstGeom prst="rect">
            <a:avLst/>
          </a:prstGeom>
          <a:noFill/>
          <a:ln w="25400" cap="flat" cmpd="sng" algn="ctr">
            <a:solidFill>
              <a:srgbClr val="A5A5A5"/>
            </a:solidFill>
            <a:prstDash val="sysDash"/>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defRPr/>
            </a:pPr>
            <a:endParaRPr kumimoji="1" lang="zh-CN" altLang="en-US" sz="1200" b="0" i="0" u="none" strike="noStrike" kern="1200" cap="none" spc="0" normalizeH="0" baseline="0" noProof="0">
              <a:ln>
                <a:noFill/>
              </a:ln>
              <a:solidFill>
                <a:srgbClr val="000000"/>
              </a:solidFill>
              <a:effectLst/>
              <a:uLnTx/>
              <a:uFillTx/>
              <a:latin typeface="+mn-ea"/>
              <a:cs typeface="+mn-cs"/>
            </a:endParaRPr>
          </a:p>
        </p:txBody>
      </p:sp>
      <p:sp>
        <p:nvSpPr>
          <p:cNvPr id="18" name="Rectangle 17"/>
          <p:cNvSpPr/>
          <p:nvPr/>
        </p:nvSpPr>
        <p:spPr>
          <a:xfrm>
            <a:off x="1775148" y="1103678"/>
            <a:ext cx="2965639" cy="352931"/>
          </a:xfrm>
          <a:prstGeom prst="rect">
            <a:avLst/>
          </a:prstGeom>
          <a:solidFill>
            <a:srgbClr val="000000"/>
          </a:solidFill>
          <a:ln w="12700" cap="flat" cmpd="sng" algn="ctr">
            <a:noFill/>
            <a:prstDash val="solid"/>
            <a:miter lim="800000"/>
          </a:ln>
          <a:effectLst/>
        </p:spPr>
        <p:txBody>
          <a:bodyPr wrap="square" rtlCol="0" anchor="ctr">
            <a:noAutofit/>
          </a:bodyPr>
          <a:lstStyle>
            <a:defPPr>
              <a:defRPr lang="en-US">
                <a:solidFill>
                  <a:schemeClr val="dk1"/>
                </a:solidFill>
              </a:defRP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FFFFFF"/>
                </a:solidFill>
                <a:effectLst/>
                <a:uLnTx/>
                <a:uFillTx/>
                <a:latin typeface="+mn-ea"/>
                <a:cs typeface="+mn-cs"/>
              </a:rPr>
              <a:t>传统的快赔机构合作模式</a:t>
            </a:r>
          </a:p>
        </p:txBody>
      </p:sp>
      <p:sp>
        <p:nvSpPr>
          <p:cNvPr id="19" name="下箭头 60"/>
          <p:cNvSpPr/>
          <p:nvPr/>
        </p:nvSpPr>
        <p:spPr>
          <a:xfrm>
            <a:off x="2933526" y="2880102"/>
            <a:ext cx="426564" cy="2564965"/>
          </a:xfrm>
          <a:prstGeom prst="downArrow">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b="0" i="0" u="none" strike="noStrike" kern="0" cap="none" spc="0" normalizeH="0" baseline="0" noProof="0">
              <a:ln>
                <a:noFill/>
              </a:ln>
              <a:solidFill>
                <a:prstClr val="white"/>
              </a:solidFill>
              <a:effectLst/>
              <a:uLnTx/>
              <a:uFillTx/>
              <a:latin typeface="+mn-ea"/>
              <a:cs typeface="+mn-cs"/>
            </a:endParaRPr>
          </a:p>
        </p:txBody>
      </p:sp>
      <p:sp>
        <p:nvSpPr>
          <p:cNvPr id="20" name="文本框 19"/>
          <p:cNvSpPr txBox="1"/>
          <p:nvPr/>
        </p:nvSpPr>
        <p:spPr>
          <a:xfrm>
            <a:off x="2677967" y="2585117"/>
            <a:ext cx="1115377" cy="306705"/>
          </a:xfrm>
          <a:prstGeom prst="rect">
            <a:avLst/>
          </a:prstGeom>
          <a:noFill/>
        </p:spPr>
        <p:txBody>
          <a:bodyPr wrap="square">
            <a:spAutoFit/>
          </a:bodyPr>
          <a:lstStyle/>
          <a:p>
            <a:r>
              <a:rPr lang="zh-CN" altLang="en-US" sz="1400" dirty="0">
                <a:solidFill>
                  <a:prstClr val="black"/>
                </a:solidFill>
                <a:latin typeface="+mn-ea"/>
                <a:sym typeface="+mn-ea"/>
              </a:rPr>
              <a:t>科室发起</a:t>
            </a:r>
            <a:endParaRPr lang="zh-CN" altLang="en-US" sz="1400" dirty="0">
              <a:solidFill>
                <a:prstClr val="black"/>
              </a:solidFill>
              <a:latin typeface="+mn-ea"/>
            </a:endParaRPr>
          </a:p>
        </p:txBody>
      </p:sp>
      <p:sp>
        <p:nvSpPr>
          <p:cNvPr id="21" name="文本框 20"/>
          <p:cNvSpPr txBox="1"/>
          <p:nvPr/>
        </p:nvSpPr>
        <p:spPr>
          <a:xfrm>
            <a:off x="2416768" y="3888177"/>
            <a:ext cx="1612824" cy="521970"/>
          </a:xfrm>
          <a:prstGeom prst="rect">
            <a:avLst/>
          </a:prstGeom>
          <a:solidFill>
            <a:sysClr val="window" lastClr="FFFFFF"/>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black"/>
                </a:solidFill>
                <a:effectLst/>
                <a:uLnTx/>
                <a:uFillTx/>
                <a:latin typeface="+mn-ea"/>
                <a:sym typeface="+mn-ea"/>
              </a:rPr>
              <a:t>主管副院长同意</a:t>
            </a:r>
            <a:endParaRPr kumimoji="0" lang="en-US" altLang="zh-CN" sz="1400" b="0" i="0" u="none" strike="noStrike" kern="0" cap="none" spc="0" normalizeH="0" baseline="0" noProof="0" dirty="0">
              <a:ln>
                <a:noFill/>
              </a:ln>
              <a:solidFill>
                <a:prstClr val="black"/>
              </a:solidFill>
              <a:effectLst/>
              <a:uLnTx/>
              <a:uFillTx/>
              <a:latin typeface="+mn-ea"/>
              <a:sym typeface="+mn-ea"/>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black"/>
                </a:solidFill>
                <a:effectLst/>
                <a:uLnTx/>
                <a:uFillTx/>
                <a:latin typeface="+mn-ea"/>
                <a:sym typeface="+mn-ea"/>
              </a:rPr>
              <a:t>报院办会</a:t>
            </a:r>
            <a:endParaRPr kumimoji="0" lang="zh-CN" altLang="en-US" sz="1400" b="0" i="0" u="none" strike="noStrike" kern="0" cap="none" spc="0" normalizeH="0" baseline="0" noProof="0" dirty="0">
              <a:ln>
                <a:noFill/>
              </a:ln>
              <a:solidFill>
                <a:prstClr val="black"/>
              </a:solidFill>
              <a:effectLst/>
              <a:uLnTx/>
              <a:uFillTx/>
              <a:latin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方案思路：</a:t>
            </a:r>
            <a:r>
              <a:rPr lang="zh-CN" altLang="en-US" sz="2000" b="1" dirty="0">
                <a:cs typeface="+mn-ea"/>
                <a:sym typeface="+mn-lt"/>
              </a:rPr>
              <a:t>利用数据要素</a:t>
            </a:r>
            <a:r>
              <a:rPr lang="en-US" altLang="zh-CN" sz="2000" b="1" dirty="0">
                <a:cs typeface="+mn-ea"/>
                <a:sym typeface="+mn-lt"/>
              </a:rPr>
              <a:t>X</a:t>
            </a:r>
            <a:r>
              <a:rPr lang="zh-CN" altLang="en-US" sz="2000" b="1" dirty="0">
                <a:cs typeface="+mn-ea"/>
                <a:sym typeface="+mn-lt"/>
              </a:rPr>
              <a:t>的抓手来解决当下商保理赔的问题</a:t>
            </a:r>
          </a:p>
        </p:txBody>
      </p:sp>
      <p:sp>
        <p:nvSpPr>
          <p:cNvPr id="22" name="Rectangle 184"/>
          <p:cNvSpPr/>
          <p:nvPr/>
        </p:nvSpPr>
        <p:spPr>
          <a:xfrm>
            <a:off x="389600" y="4882560"/>
            <a:ext cx="8641372" cy="1511010"/>
          </a:xfrm>
          <a:prstGeom prst="rect">
            <a:avLst/>
          </a:prstGeom>
          <a:pattFill prst="dkUpDiag">
            <a:fgClr>
              <a:srgbClr val="D6F4FB"/>
            </a:fgClr>
            <a:bgClr>
              <a:sysClr val="window" lastClr="FFFFFF"/>
            </a:bgClr>
          </a:patt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mn-ea"/>
            </a:endParaRPr>
          </a:p>
        </p:txBody>
      </p:sp>
      <p:cxnSp>
        <p:nvCxnSpPr>
          <p:cNvPr id="23" name="ïşļiḑê"/>
          <p:cNvCxnSpPr/>
          <p:nvPr/>
        </p:nvCxnSpPr>
        <p:spPr>
          <a:xfrm>
            <a:off x="7502307" y="1437770"/>
            <a:ext cx="0" cy="597766"/>
          </a:xfrm>
          <a:prstGeom prst="line">
            <a:avLst/>
          </a:prstGeom>
          <a:noFill/>
          <a:ln w="38100" cap="flat" cmpd="sng" algn="ctr">
            <a:solidFill>
              <a:sysClr val="window" lastClr="FFFFFF"/>
            </a:solidFill>
            <a:prstDash val="solid"/>
          </a:ln>
          <a:effectLst/>
        </p:spPr>
      </p:cxnSp>
      <p:cxnSp>
        <p:nvCxnSpPr>
          <p:cNvPr id="24" name="i$ļîdé"/>
          <p:cNvCxnSpPr/>
          <p:nvPr/>
        </p:nvCxnSpPr>
        <p:spPr>
          <a:xfrm>
            <a:off x="7502307" y="2286139"/>
            <a:ext cx="0" cy="597766"/>
          </a:xfrm>
          <a:prstGeom prst="line">
            <a:avLst/>
          </a:prstGeom>
          <a:noFill/>
          <a:ln w="38100" cap="flat" cmpd="sng" algn="ctr">
            <a:solidFill>
              <a:sysClr val="window" lastClr="FFFFFF"/>
            </a:solidFill>
            <a:prstDash val="solid"/>
          </a:ln>
          <a:effectLst/>
        </p:spPr>
      </p:cxnSp>
      <p:cxnSp>
        <p:nvCxnSpPr>
          <p:cNvPr id="25" name="íšlïďé"/>
          <p:cNvCxnSpPr/>
          <p:nvPr/>
        </p:nvCxnSpPr>
        <p:spPr>
          <a:xfrm>
            <a:off x="7502307" y="3134507"/>
            <a:ext cx="0" cy="597766"/>
          </a:xfrm>
          <a:prstGeom prst="line">
            <a:avLst/>
          </a:prstGeom>
          <a:noFill/>
          <a:ln w="38100" cap="flat" cmpd="sng" algn="ctr">
            <a:solidFill>
              <a:sysClr val="window" lastClr="FFFFFF"/>
            </a:solidFill>
            <a:prstDash val="solid"/>
          </a:ln>
          <a:effectLst/>
        </p:spPr>
      </p:cxnSp>
      <p:cxnSp>
        <p:nvCxnSpPr>
          <p:cNvPr id="26" name="íṡ1îḓe"/>
          <p:cNvCxnSpPr/>
          <p:nvPr/>
        </p:nvCxnSpPr>
        <p:spPr>
          <a:xfrm>
            <a:off x="7502307" y="3982876"/>
            <a:ext cx="0" cy="597766"/>
          </a:xfrm>
          <a:prstGeom prst="line">
            <a:avLst/>
          </a:prstGeom>
          <a:noFill/>
          <a:ln w="38100" cap="flat" cmpd="sng" algn="ctr">
            <a:solidFill>
              <a:sysClr val="window" lastClr="FFFFFF"/>
            </a:solidFill>
            <a:prstDash val="solid"/>
          </a:ln>
          <a:effectLst/>
        </p:spPr>
      </p:cxnSp>
      <p:cxnSp>
        <p:nvCxnSpPr>
          <p:cNvPr id="27" name="iṧļîḋe"/>
          <p:cNvCxnSpPr/>
          <p:nvPr/>
        </p:nvCxnSpPr>
        <p:spPr>
          <a:xfrm>
            <a:off x="7502307" y="5133163"/>
            <a:ext cx="0" cy="597766"/>
          </a:xfrm>
          <a:prstGeom prst="line">
            <a:avLst/>
          </a:prstGeom>
          <a:noFill/>
          <a:ln w="38100" cap="flat" cmpd="sng" algn="ctr">
            <a:solidFill>
              <a:sysClr val="window" lastClr="FFFFFF"/>
            </a:solidFill>
            <a:prstDash val="solid"/>
          </a:ln>
          <a:effectLst/>
        </p:spPr>
      </p:cxnSp>
      <p:sp>
        <p:nvSpPr>
          <p:cNvPr id="28" name="矩形 27"/>
          <p:cNvSpPr/>
          <p:nvPr/>
        </p:nvSpPr>
        <p:spPr>
          <a:xfrm>
            <a:off x="389601" y="766347"/>
            <a:ext cx="8641372" cy="3671173"/>
          </a:xfrm>
          <a:prstGeom prst="rect">
            <a:avLst/>
          </a:prstGeom>
          <a:solidFill>
            <a:srgbClr val="1D76B0"/>
          </a:solidFill>
          <a:ln w="19050" cap="flat" cmpd="sng" algn="ctr">
            <a:noFill/>
            <a:prstDash val="dash"/>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defRPr/>
            </a:pPr>
            <a:r>
              <a:rPr kumimoji="1" lang="zh-CN" altLang="en-US" sz="1600" b="1" i="0" u="none" strike="noStrike" kern="0" cap="none" spc="0" normalizeH="0" baseline="0" noProof="0" dirty="0">
                <a:ln>
                  <a:noFill/>
                </a:ln>
                <a:solidFill>
                  <a:prstClr val="white"/>
                </a:solidFill>
                <a:effectLst/>
                <a:uLnTx/>
                <a:uFillTx/>
                <a:latin typeface="+mn-ea"/>
                <a:cs typeface="+mn-cs"/>
              </a:rPr>
              <a:t>运营模式</a:t>
            </a:r>
          </a:p>
        </p:txBody>
      </p:sp>
      <p:sp>
        <p:nvSpPr>
          <p:cNvPr id="29" name="文本框 28"/>
          <p:cNvSpPr txBox="1"/>
          <p:nvPr/>
        </p:nvSpPr>
        <p:spPr>
          <a:xfrm>
            <a:off x="1517851" y="5069297"/>
            <a:ext cx="7365665" cy="1168400"/>
          </a:xfrm>
          <a:prstGeom prst="rect">
            <a:avLst/>
          </a:prstGeom>
          <a:noFill/>
        </p:spPr>
        <p:txBody>
          <a:bodyPr wrap="square" rtlCol="0">
            <a:spAutoFit/>
          </a:bodyPr>
          <a:lstStyle/>
          <a:p>
            <a:r>
              <a:rPr lang="zh-CN" altLang="en-US" sz="1400" dirty="0">
                <a:solidFill>
                  <a:srgbClr val="4472C4"/>
                </a:solidFill>
                <a:effectLst>
                  <a:outerShdw blurRad="38100" dist="25400" dir="5400000" algn="ctr" rotWithShape="0">
                    <a:srgbClr val="6E747A">
                      <a:alpha val="43000"/>
                    </a:srgbClr>
                  </a:outerShdw>
                </a:effectLst>
                <a:latin typeface="+mn-ea"/>
                <a:sym typeface="+mn-ea"/>
              </a:rPr>
              <a:t>“商保理赔”数据产品</a:t>
            </a:r>
            <a:r>
              <a:rPr lang="zh-CN" altLang="en-US" sz="1400" dirty="0">
                <a:solidFill>
                  <a:prstClr val="black"/>
                </a:solidFill>
                <a:latin typeface="+mn-ea"/>
                <a:sym typeface="+mn-ea"/>
              </a:rPr>
              <a:t>依托区域的医疗健康信息链平台，</a:t>
            </a:r>
            <a:r>
              <a:rPr lang="zh-CN" altLang="en-US" sz="1400" dirty="0">
                <a:solidFill>
                  <a:srgbClr val="4472C4"/>
                </a:solidFill>
                <a:effectLst>
                  <a:outerShdw blurRad="38100" dist="25400" dir="5400000" algn="ctr" rotWithShape="0">
                    <a:srgbClr val="6E747A">
                      <a:alpha val="43000"/>
                    </a:srgbClr>
                  </a:outerShdw>
                </a:effectLst>
                <a:latin typeface="+mn-ea"/>
                <a:sym typeface="+mn-ea"/>
              </a:rPr>
              <a:t>汇集</a:t>
            </a:r>
            <a:r>
              <a:rPr lang="zh-CN" altLang="en-US" sz="1400" dirty="0">
                <a:solidFill>
                  <a:prstClr val="black"/>
                </a:solidFill>
                <a:latin typeface="+mn-ea"/>
                <a:sym typeface="+mn-ea"/>
              </a:rPr>
              <a:t>区域内公立医疗卫生机构、民营医院、第三方检测机构就医检测所产生的与理赔相关的医疗证明及费用证明，具体包括</a:t>
            </a:r>
            <a:r>
              <a:rPr lang="zh-CN" altLang="en-US" sz="1400" dirty="0">
                <a:solidFill>
                  <a:srgbClr val="4472C4"/>
                </a:solidFill>
                <a:effectLst>
                  <a:outerShdw blurRad="38100" dist="25400" dir="5400000" algn="ctr" rotWithShape="0">
                    <a:srgbClr val="6E747A">
                      <a:alpha val="43000"/>
                    </a:srgbClr>
                  </a:outerShdw>
                </a:effectLst>
                <a:latin typeface="+mn-ea"/>
                <a:sym typeface="+mn-ea"/>
              </a:rPr>
              <a:t>居民诊疗记录、检验记录、手术记录、用药记录和费用账单</a:t>
            </a:r>
            <a:r>
              <a:rPr lang="zh-CN" altLang="en-US" sz="1400" dirty="0">
                <a:solidFill>
                  <a:prstClr val="black"/>
                </a:solidFill>
                <a:latin typeface="+mn-ea"/>
                <a:sym typeface="+mn-ea"/>
              </a:rPr>
              <a:t>等数据。</a:t>
            </a:r>
            <a:r>
              <a:rPr lang="en-US" altLang="zh-CN" sz="1400" dirty="0">
                <a:solidFill>
                  <a:prstClr val="black"/>
                </a:solidFill>
                <a:latin typeface="+mn-ea"/>
                <a:sym typeface="+mn-ea"/>
              </a:rPr>
              <a:t> </a:t>
            </a:r>
            <a:r>
              <a:rPr lang="zh-CN" altLang="en-US" sz="1400" dirty="0">
                <a:solidFill>
                  <a:prstClr val="black"/>
                </a:solidFill>
                <a:latin typeface="+mn-ea"/>
                <a:sym typeface="+mn-ea"/>
              </a:rPr>
              <a:t>该产品支持保险机构提升商业保险快速理赔能力，便捷患者报销路径为出发点，通过卫健局、医院、社康中心以及商业保险直付平台的</a:t>
            </a:r>
            <a:r>
              <a:rPr lang="zh-CN" altLang="en-US" sz="1400" dirty="0">
                <a:solidFill>
                  <a:srgbClr val="4472C4"/>
                </a:solidFill>
                <a:effectLst>
                  <a:outerShdw blurRad="38100" dist="25400" dir="5400000" algn="ctr" rotWithShape="0">
                    <a:srgbClr val="6E747A">
                      <a:alpha val="43000"/>
                    </a:srgbClr>
                  </a:outerShdw>
                </a:effectLst>
                <a:latin typeface="+mn-ea"/>
                <a:sym typeface="+mn-ea"/>
              </a:rPr>
              <a:t>上链医疗信息共享</a:t>
            </a:r>
            <a:r>
              <a:rPr lang="zh-CN" altLang="en-US" sz="1400" dirty="0">
                <a:solidFill>
                  <a:prstClr val="black"/>
                </a:solidFill>
                <a:latin typeface="+mn-ea"/>
                <a:sym typeface="+mn-ea"/>
              </a:rPr>
              <a:t>，实现快速商业保险理赔。</a:t>
            </a:r>
            <a:endParaRPr lang="zh-CN" altLang="en-US" sz="1400" dirty="0">
              <a:solidFill>
                <a:prstClr val="black"/>
              </a:solidFill>
              <a:latin typeface="+mn-ea"/>
            </a:endParaRPr>
          </a:p>
        </p:txBody>
      </p:sp>
      <p:pic>
        <p:nvPicPr>
          <p:cNvPr id="30" name="图片 29" descr="541713458850_.pic"/>
          <p:cNvPicPr>
            <a:picLocks noChangeAspect="1"/>
          </p:cNvPicPr>
          <p:nvPr/>
        </p:nvPicPr>
        <p:blipFill rotWithShape="1">
          <a:blip r:embed="rId4"/>
          <a:srcRect l="930" t="25633" r="8856" b="10165"/>
          <a:stretch>
            <a:fillRect/>
          </a:stretch>
        </p:blipFill>
        <p:spPr>
          <a:xfrm>
            <a:off x="537049" y="1100429"/>
            <a:ext cx="8346474" cy="3224284"/>
          </a:xfrm>
          <a:prstGeom prst="rect">
            <a:avLst/>
          </a:prstGeom>
          <a:ln w="12700">
            <a:noFill/>
            <a:prstDash val="dash"/>
          </a:ln>
        </p:spPr>
      </p:pic>
      <p:sp>
        <p:nvSpPr>
          <p:cNvPr id="31" name="下箭头 9"/>
          <p:cNvSpPr/>
          <p:nvPr/>
        </p:nvSpPr>
        <p:spPr>
          <a:xfrm>
            <a:off x="959588" y="3282054"/>
            <a:ext cx="146220" cy="1851110"/>
          </a:xfrm>
          <a:prstGeom prst="downArrow">
            <a:avLst/>
          </a:prstGeom>
          <a:solidFill>
            <a:sysClr val="window" lastClr="FFFFFF"/>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b="0" i="0" u="none" strike="noStrike" kern="0" cap="none" spc="0" normalizeH="0" baseline="0" noProof="0">
              <a:ln>
                <a:noFill/>
              </a:ln>
              <a:solidFill>
                <a:prstClr val="white"/>
              </a:solidFill>
              <a:effectLst/>
              <a:uLnTx/>
              <a:uFillTx/>
              <a:latin typeface="+mn-ea"/>
              <a:cs typeface="+mn-cs"/>
            </a:endParaRPr>
          </a:p>
        </p:txBody>
      </p:sp>
      <p:sp>
        <p:nvSpPr>
          <p:cNvPr id="32" name="椭圆 31"/>
          <p:cNvSpPr/>
          <p:nvPr/>
        </p:nvSpPr>
        <p:spPr>
          <a:xfrm>
            <a:off x="959587" y="3171070"/>
            <a:ext cx="146251" cy="147546"/>
          </a:xfrm>
          <a:prstGeom prst="ellipse">
            <a:avLst/>
          </a:prstGeom>
          <a:solidFill>
            <a:srgbClr val="4472C4"/>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b="0" i="0" u="none" strike="noStrike" kern="0" cap="none" spc="0" normalizeH="0" baseline="0" noProof="0">
              <a:ln>
                <a:noFill/>
              </a:ln>
              <a:solidFill>
                <a:prstClr val="white"/>
              </a:solidFill>
              <a:effectLst/>
              <a:uLnTx/>
              <a:uFillTx/>
              <a:latin typeface="+mn-ea"/>
              <a:cs typeface="+mn-cs"/>
            </a:endParaRPr>
          </a:p>
        </p:txBody>
      </p:sp>
      <p:sp>
        <p:nvSpPr>
          <p:cNvPr id="33" name="文本框 32"/>
          <p:cNvSpPr txBox="1"/>
          <p:nvPr/>
        </p:nvSpPr>
        <p:spPr>
          <a:xfrm>
            <a:off x="9600961" y="1310294"/>
            <a:ext cx="2344445" cy="2971465"/>
          </a:xfrm>
          <a:prstGeom prst="rect">
            <a:avLst/>
          </a:prstGeom>
          <a:noFill/>
        </p:spPr>
        <p:txBody>
          <a:bodyPr wrap="square">
            <a:noAutofit/>
          </a:bodyPr>
          <a:lstStyle/>
          <a:p>
            <a:pPr>
              <a:lnSpc>
                <a:spcPct val="150000"/>
              </a:lnSpc>
              <a:defRPr/>
            </a:pPr>
            <a:r>
              <a:rPr lang="zh-CN" altLang="en-US" sz="1400" dirty="0">
                <a:solidFill>
                  <a:prstClr val="black"/>
                </a:solidFill>
                <a:latin typeface="+mn-ea"/>
                <a:sym typeface="+mn-ea"/>
              </a:rPr>
              <a:t>数据产品</a:t>
            </a:r>
            <a:r>
              <a:rPr lang="zh-CN" altLang="en-US" sz="1400" dirty="0">
                <a:solidFill>
                  <a:srgbClr val="4472C4"/>
                </a:solidFill>
                <a:effectLst>
                  <a:outerShdw blurRad="38100" dist="25400" dir="5400000" algn="ctr" rotWithShape="0">
                    <a:srgbClr val="6E747A">
                      <a:alpha val="43000"/>
                    </a:srgbClr>
                  </a:outerShdw>
                </a:effectLst>
                <a:latin typeface="+mn-ea"/>
                <a:sym typeface="+mn-ea"/>
              </a:rPr>
              <a:t>合规性审查</a:t>
            </a:r>
            <a:r>
              <a:rPr lang="zh-CN" altLang="en-US" sz="1400" dirty="0">
                <a:solidFill>
                  <a:prstClr val="black"/>
                </a:solidFill>
                <a:latin typeface="+mn-ea"/>
                <a:sym typeface="+mn-ea"/>
              </a:rPr>
              <a:t>后，通过数据交易机构进行</a:t>
            </a:r>
            <a:r>
              <a:rPr lang="zh-CN" altLang="en-US" sz="1400" dirty="0">
                <a:solidFill>
                  <a:srgbClr val="4472C4"/>
                </a:solidFill>
                <a:effectLst>
                  <a:outerShdw blurRad="38100" dist="25400" dir="5400000" algn="ctr" rotWithShape="0">
                    <a:srgbClr val="6E747A">
                      <a:alpha val="43000"/>
                    </a:srgbClr>
                  </a:outerShdw>
                </a:effectLst>
                <a:latin typeface="+mn-ea"/>
                <a:sym typeface="+mn-ea"/>
              </a:rPr>
              <a:t>场内交易</a:t>
            </a:r>
            <a:r>
              <a:rPr lang="zh-CN" altLang="en-US" sz="1400" dirty="0">
                <a:solidFill>
                  <a:prstClr val="black"/>
                </a:solidFill>
                <a:latin typeface="+mn-ea"/>
                <a:sym typeface="+mn-ea"/>
              </a:rPr>
              <a:t>，改变传统交易模式，</a:t>
            </a:r>
            <a:r>
              <a:rPr lang="zh-CN" altLang="en-US" sz="1400" dirty="0">
                <a:solidFill>
                  <a:srgbClr val="4472C4"/>
                </a:solidFill>
                <a:effectLst>
                  <a:outerShdw blurRad="38100" dist="25400" dir="5400000" algn="ctr" rotWithShape="0">
                    <a:srgbClr val="6E747A">
                      <a:alpha val="43000"/>
                    </a:srgbClr>
                  </a:outerShdw>
                </a:effectLst>
                <a:latin typeface="+mn-ea"/>
                <a:sym typeface="+mn-ea"/>
              </a:rPr>
              <a:t>降低数据泄露风险</a:t>
            </a:r>
            <a:r>
              <a:rPr lang="zh-CN" altLang="en-US" sz="1400" dirty="0">
                <a:solidFill>
                  <a:prstClr val="black"/>
                </a:solidFill>
                <a:latin typeface="+mn-ea"/>
                <a:sym typeface="+mn-ea"/>
              </a:rPr>
              <a:t>，提升数据源单位的数据提供意愿。充分开发医疗数据</a:t>
            </a:r>
            <a:r>
              <a:rPr lang="zh-CN" altLang="en-US" sz="1400" dirty="0">
                <a:solidFill>
                  <a:srgbClr val="4472C4"/>
                </a:solidFill>
                <a:effectLst>
                  <a:outerShdw blurRad="38100" dist="25400" dir="5400000" algn="ctr" rotWithShape="0">
                    <a:srgbClr val="6E747A">
                      <a:alpha val="43000"/>
                    </a:srgbClr>
                  </a:outerShdw>
                </a:effectLst>
                <a:latin typeface="+mn-ea"/>
                <a:sym typeface="+mn-ea"/>
              </a:rPr>
              <a:t>潜在经济价值</a:t>
            </a:r>
            <a:r>
              <a:rPr lang="zh-CN" altLang="en-US" sz="1400" dirty="0">
                <a:solidFill>
                  <a:prstClr val="black"/>
                </a:solidFill>
                <a:latin typeface="+mn-ea"/>
                <a:sym typeface="+mn-ea"/>
              </a:rPr>
              <a:t>，显著</a:t>
            </a:r>
            <a:r>
              <a:rPr lang="zh-CN" altLang="en-US" sz="1400" dirty="0">
                <a:solidFill>
                  <a:srgbClr val="4472C4"/>
                </a:solidFill>
                <a:effectLst>
                  <a:outerShdw blurRad="38100" dist="25400" dir="5400000" algn="ctr" rotWithShape="0">
                    <a:srgbClr val="6E747A">
                      <a:alpha val="43000"/>
                    </a:srgbClr>
                  </a:outerShdw>
                </a:effectLst>
                <a:latin typeface="+mn-ea"/>
                <a:sym typeface="+mn-ea"/>
              </a:rPr>
              <a:t>提高</a:t>
            </a:r>
            <a:r>
              <a:rPr lang="zh-CN" altLang="en-US" sz="1400" dirty="0">
                <a:solidFill>
                  <a:prstClr val="black"/>
                </a:solidFill>
                <a:latin typeface="+mn-ea"/>
                <a:sym typeface="+mn-ea"/>
              </a:rPr>
              <a:t>就诊群众商业医疗保险</a:t>
            </a:r>
            <a:r>
              <a:rPr lang="zh-CN" altLang="en-US" sz="1400" dirty="0">
                <a:solidFill>
                  <a:srgbClr val="4472C4"/>
                </a:solidFill>
                <a:effectLst>
                  <a:outerShdw blurRad="38100" dist="25400" dir="5400000" algn="ctr" rotWithShape="0">
                    <a:srgbClr val="6E747A">
                      <a:alpha val="43000"/>
                    </a:srgbClr>
                  </a:outerShdw>
                </a:effectLst>
                <a:latin typeface="+mn-ea"/>
                <a:sym typeface="+mn-ea"/>
              </a:rPr>
              <a:t>理赔体验</a:t>
            </a:r>
            <a:r>
              <a:rPr lang="zh-CN" altLang="en-US" sz="1400" dirty="0">
                <a:solidFill>
                  <a:prstClr val="black"/>
                </a:solidFill>
                <a:latin typeface="+mn-ea"/>
                <a:sym typeface="+mn-ea"/>
              </a:rPr>
              <a:t>，充分</a:t>
            </a:r>
            <a:r>
              <a:rPr lang="zh-CN" altLang="en-US" sz="1400" dirty="0">
                <a:solidFill>
                  <a:srgbClr val="4472C4"/>
                </a:solidFill>
                <a:effectLst>
                  <a:outerShdw blurRad="38100" dist="25400" dir="5400000" algn="ctr" rotWithShape="0">
                    <a:srgbClr val="6E747A">
                      <a:alpha val="43000"/>
                    </a:srgbClr>
                  </a:outerShdw>
                </a:effectLst>
                <a:latin typeface="+mn-ea"/>
                <a:sym typeface="+mn-ea"/>
              </a:rPr>
              <a:t>发挥医疗数据要素乘数</a:t>
            </a:r>
            <a:r>
              <a:rPr lang="zh-CN" altLang="en-US" sz="1400" dirty="0">
                <a:solidFill>
                  <a:prstClr val="black"/>
                </a:solidFill>
                <a:latin typeface="+mn-ea"/>
                <a:sym typeface="+mn-ea"/>
              </a:rPr>
              <a:t>效应。</a:t>
            </a:r>
          </a:p>
        </p:txBody>
      </p:sp>
      <p:sp>
        <p:nvSpPr>
          <p:cNvPr id="34" name="íš1ïďé"/>
          <p:cNvSpPr/>
          <p:nvPr/>
        </p:nvSpPr>
        <p:spPr bwMode="auto">
          <a:xfrm>
            <a:off x="643308" y="5244147"/>
            <a:ext cx="727085" cy="680255"/>
          </a:xfrm>
          <a:custGeom>
            <a:avLst/>
            <a:gdLst>
              <a:gd name="connsiteX0" fmla="*/ 455667 w 607699"/>
              <a:gd name="connsiteY0" fmla="*/ 114246 h 568824"/>
              <a:gd name="connsiteX1" fmla="*/ 587232 w 607699"/>
              <a:gd name="connsiteY1" fmla="*/ 114246 h 568824"/>
              <a:gd name="connsiteX2" fmla="*/ 607528 w 607699"/>
              <a:gd name="connsiteY2" fmla="*/ 136994 h 568824"/>
              <a:gd name="connsiteX3" fmla="*/ 575927 w 607699"/>
              <a:gd name="connsiteY3" fmla="*/ 373358 h 568824"/>
              <a:gd name="connsiteX4" fmla="*/ 555899 w 607699"/>
              <a:gd name="connsiteY4" fmla="*/ 390863 h 568824"/>
              <a:gd name="connsiteX5" fmla="*/ 446943 w 607699"/>
              <a:gd name="connsiteY5" fmla="*/ 390863 h 568824"/>
              <a:gd name="connsiteX6" fmla="*/ 440267 w 607699"/>
              <a:gd name="connsiteY6" fmla="*/ 383932 h 568824"/>
              <a:gd name="connsiteX7" fmla="*/ 448902 w 607699"/>
              <a:gd name="connsiteY7" fmla="*/ 120733 h 568824"/>
              <a:gd name="connsiteX8" fmla="*/ 455667 w 607699"/>
              <a:gd name="connsiteY8" fmla="*/ 114246 h 568824"/>
              <a:gd name="connsiteX9" fmla="*/ 299762 w 607699"/>
              <a:gd name="connsiteY9" fmla="*/ 114246 h 568824"/>
              <a:gd name="connsiteX10" fmla="*/ 401853 w 607699"/>
              <a:gd name="connsiteY10" fmla="*/ 114246 h 568824"/>
              <a:gd name="connsiteX11" fmla="*/ 408528 w 607699"/>
              <a:gd name="connsiteY11" fmla="*/ 121177 h 568824"/>
              <a:gd name="connsiteX12" fmla="*/ 399894 w 607699"/>
              <a:gd name="connsiteY12" fmla="*/ 384376 h 568824"/>
              <a:gd name="connsiteX13" fmla="*/ 393219 w 607699"/>
              <a:gd name="connsiteY13" fmla="*/ 390863 h 568824"/>
              <a:gd name="connsiteX14" fmla="*/ 308395 w 607699"/>
              <a:gd name="connsiteY14" fmla="*/ 390863 h 568824"/>
              <a:gd name="connsiteX15" fmla="*/ 301631 w 607699"/>
              <a:gd name="connsiteY15" fmla="*/ 384376 h 568824"/>
              <a:gd name="connsiteX16" fmla="*/ 292997 w 607699"/>
              <a:gd name="connsiteY16" fmla="*/ 121177 h 568824"/>
              <a:gd name="connsiteX17" fmla="*/ 299762 w 607699"/>
              <a:gd name="connsiteY17" fmla="*/ 114246 h 568824"/>
              <a:gd name="connsiteX18" fmla="*/ 20777 w 607699"/>
              <a:gd name="connsiteY18" fmla="*/ 0 h 568824"/>
              <a:gd name="connsiteX19" fmla="*/ 98218 w 607699"/>
              <a:gd name="connsiteY19" fmla="*/ 0 h 568824"/>
              <a:gd name="connsiteX20" fmla="*/ 118157 w 607699"/>
              <a:gd name="connsiteY20" fmla="*/ 17508 h 568824"/>
              <a:gd name="connsiteX21" fmla="*/ 131064 w 607699"/>
              <a:gd name="connsiteY21" fmla="*/ 114201 h 568824"/>
              <a:gd name="connsiteX22" fmla="*/ 245890 w 607699"/>
              <a:gd name="connsiteY22" fmla="*/ 114201 h 568824"/>
              <a:gd name="connsiteX23" fmla="*/ 252565 w 607699"/>
              <a:gd name="connsiteY23" fmla="*/ 120689 h 568824"/>
              <a:gd name="connsiteX24" fmla="*/ 261200 w 607699"/>
              <a:gd name="connsiteY24" fmla="*/ 383929 h 568824"/>
              <a:gd name="connsiteX25" fmla="*/ 254524 w 607699"/>
              <a:gd name="connsiteY25" fmla="*/ 390861 h 568824"/>
              <a:gd name="connsiteX26" fmla="*/ 168004 w 607699"/>
              <a:gd name="connsiteY26" fmla="*/ 390861 h 568824"/>
              <a:gd name="connsiteX27" fmla="*/ 174858 w 607699"/>
              <a:gd name="connsiteY27" fmla="*/ 441874 h 568824"/>
              <a:gd name="connsiteX28" fmla="*/ 558323 w 607699"/>
              <a:gd name="connsiteY28" fmla="*/ 441874 h 568824"/>
              <a:gd name="connsiteX29" fmla="*/ 578351 w 607699"/>
              <a:gd name="connsiteY29" fmla="*/ 464359 h 568824"/>
              <a:gd name="connsiteX30" fmla="*/ 557789 w 607699"/>
              <a:gd name="connsiteY30" fmla="*/ 482222 h 568824"/>
              <a:gd name="connsiteX31" fmla="*/ 515953 w 607699"/>
              <a:gd name="connsiteY31" fmla="*/ 482222 h 568824"/>
              <a:gd name="connsiteX32" fmla="*/ 522362 w 607699"/>
              <a:gd name="connsiteY32" fmla="*/ 509061 h 568824"/>
              <a:gd name="connsiteX33" fmla="*/ 460320 w 607699"/>
              <a:gd name="connsiteY33" fmla="*/ 568784 h 568824"/>
              <a:gd name="connsiteX34" fmla="*/ 402818 w 607699"/>
              <a:gd name="connsiteY34" fmla="*/ 513416 h 568824"/>
              <a:gd name="connsiteX35" fmla="*/ 409049 w 607699"/>
              <a:gd name="connsiteY35" fmla="*/ 482222 h 568824"/>
              <a:gd name="connsiteX36" fmla="*/ 319503 w 607699"/>
              <a:gd name="connsiteY36" fmla="*/ 482222 h 568824"/>
              <a:gd name="connsiteX37" fmla="*/ 325912 w 607699"/>
              <a:gd name="connsiteY37" fmla="*/ 509061 h 568824"/>
              <a:gd name="connsiteX38" fmla="*/ 263870 w 607699"/>
              <a:gd name="connsiteY38" fmla="*/ 568784 h 568824"/>
              <a:gd name="connsiteX39" fmla="*/ 206368 w 607699"/>
              <a:gd name="connsiteY39" fmla="*/ 513416 h 568824"/>
              <a:gd name="connsiteX40" fmla="*/ 212688 w 607699"/>
              <a:gd name="connsiteY40" fmla="*/ 482222 h 568824"/>
              <a:gd name="connsiteX41" fmla="*/ 157233 w 607699"/>
              <a:gd name="connsiteY41" fmla="*/ 482222 h 568824"/>
              <a:gd name="connsiteX42" fmla="*/ 137205 w 607699"/>
              <a:gd name="connsiteY42" fmla="*/ 464714 h 568824"/>
              <a:gd name="connsiteX43" fmla="*/ 80504 w 607699"/>
              <a:gd name="connsiteY43" fmla="*/ 40348 h 568824"/>
              <a:gd name="connsiteX44" fmla="*/ 20243 w 607699"/>
              <a:gd name="connsiteY44" fmla="*/ 40348 h 568824"/>
              <a:gd name="connsiteX45" fmla="*/ 126 w 607699"/>
              <a:gd name="connsiteY45" fmla="*/ 17863 h 568824"/>
              <a:gd name="connsiteX46" fmla="*/ 20777 w 607699"/>
              <a:gd name="connsiteY46" fmla="*/ 0 h 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7699" h="568824">
                <a:moveTo>
                  <a:pt x="455667" y="114246"/>
                </a:moveTo>
                <a:lnTo>
                  <a:pt x="587232" y="114246"/>
                </a:lnTo>
                <a:cubicBezTo>
                  <a:pt x="600407" y="114246"/>
                  <a:pt x="609041" y="125531"/>
                  <a:pt x="607528" y="136994"/>
                </a:cubicBezTo>
                <a:lnTo>
                  <a:pt x="575927" y="373358"/>
                </a:lnTo>
                <a:cubicBezTo>
                  <a:pt x="574592" y="383399"/>
                  <a:pt x="566046" y="390863"/>
                  <a:pt x="555899" y="390863"/>
                </a:cubicBezTo>
                <a:lnTo>
                  <a:pt x="446943" y="390863"/>
                </a:lnTo>
                <a:cubicBezTo>
                  <a:pt x="443205" y="390863"/>
                  <a:pt x="440178" y="387753"/>
                  <a:pt x="440267" y="383932"/>
                </a:cubicBezTo>
                <a:lnTo>
                  <a:pt x="448902" y="120733"/>
                </a:lnTo>
                <a:cubicBezTo>
                  <a:pt x="448991" y="117089"/>
                  <a:pt x="452017" y="114246"/>
                  <a:pt x="455667" y="114246"/>
                </a:cubicBezTo>
                <a:close/>
                <a:moveTo>
                  <a:pt x="299762" y="114246"/>
                </a:moveTo>
                <a:lnTo>
                  <a:pt x="401853" y="114246"/>
                </a:lnTo>
                <a:cubicBezTo>
                  <a:pt x="405680" y="114246"/>
                  <a:pt x="408706" y="117356"/>
                  <a:pt x="408528" y="121177"/>
                </a:cubicBezTo>
                <a:lnTo>
                  <a:pt x="399894" y="384376"/>
                </a:lnTo>
                <a:cubicBezTo>
                  <a:pt x="399805" y="388020"/>
                  <a:pt x="396779" y="390863"/>
                  <a:pt x="393219" y="390863"/>
                </a:cubicBezTo>
                <a:lnTo>
                  <a:pt x="308395" y="390863"/>
                </a:lnTo>
                <a:cubicBezTo>
                  <a:pt x="304746" y="390863"/>
                  <a:pt x="301720" y="388020"/>
                  <a:pt x="301631" y="384376"/>
                </a:cubicBezTo>
                <a:lnTo>
                  <a:pt x="292997" y="121177"/>
                </a:lnTo>
                <a:cubicBezTo>
                  <a:pt x="292908" y="117356"/>
                  <a:pt x="295934" y="114246"/>
                  <a:pt x="299762" y="114246"/>
                </a:cubicBezTo>
                <a:close/>
                <a:moveTo>
                  <a:pt x="20777" y="0"/>
                </a:moveTo>
                <a:lnTo>
                  <a:pt x="98218" y="0"/>
                </a:lnTo>
                <a:cubicBezTo>
                  <a:pt x="108276" y="0"/>
                  <a:pt x="116822" y="7465"/>
                  <a:pt x="118157" y="17508"/>
                </a:cubicBezTo>
                <a:lnTo>
                  <a:pt x="131064" y="114201"/>
                </a:lnTo>
                <a:lnTo>
                  <a:pt x="245890" y="114201"/>
                </a:lnTo>
                <a:cubicBezTo>
                  <a:pt x="249450" y="114201"/>
                  <a:pt x="252476" y="117045"/>
                  <a:pt x="252565" y="120689"/>
                </a:cubicBezTo>
                <a:lnTo>
                  <a:pt x="261200" y="383929"/>
                </a:lnTo>
                <a:cubicBezTo>
                  <a:pt x="261378" y="387751"/>
                  <a:pt x="258351" y="390861"/>
                  <a:pt x="254524" y="390861"/>
                </a:cubicBezTo>
                <a:lnTo>
                  <a:pt x="168004" y="390861"/>
                </a:lnTo>
                <a:lnTo>
                  <a:pt x="174858" y="441874"/>
                </a:lnTo>
                <a:lnTo>
                  <a:pt x="558323" y="441874"/>
                </a:lnTo>
                <a:cubicBezTo>
                  <a:pt x="570162" y="441874"/>
                  <a:pt x="579686" y="452183"/>
                  <a:pt x="578351" y="464359"/>
                </a:cubicBezTo>
                <a:cubicBezTo>
                  <a:pt x="577194" y="474579"/>
                  <a:pt x="568114" y="482222"/>
                  <a:pt x="557789" y="482222"/>
                </a:cubicBezTo>
                <a:lnTo>
                  <a:pt x="515953" y="482222"/>
                </a:lnTo>
                <a:cubicBezTo>
                  <a:pt x="520048" y="490309"/>
                  <a:pt x="522362" y="499374"/>
                  <a:pt x="522362" y="509061"/>
                </a:cubicBezTo>
                <a:cubicBezTo>
                  <a:pt x="522362" y="542744"/>
                  <a:pt x="494323" y="570028"/>
                  <a:pt x="460320" y="568784"/>
                </a:cubicBezTo>
                <a:cubicBezTo>
                  <a:pt x="429967" y="567717"/>
                  <a:pt x="404955" y="543633"/>
                  <a:pt x="402818" y="513416"/>
                </a:cubicBezTo>
                <a:cubicBezTo>
                  <a:pt x="402017" y="502129"/>
                  <a:pt x="404332" y="491465"/>
                  <a:pt x="409049" y="482222"/>
                </a:cubicBezTo>
                <a:lnTo>
                  <a:pt x="319503" y="482222"/>
                </a:lnTo>
                <a:cubicBezTo>
                  <a:pt x="323597" y="490309"/>
                  <a:pt x="325912" y="499374"/>
                  <a:pt x="325912" y="509061"/>
                </a:cubicBezTo>
                <a:cubicBezTo>
                  <a:pt x="325912" y="542744"/>
                  <a:pt x="297873" y="570028"/>
                  <a:pt x="263870" y="568784"/>
                </a:cubicBezTo>
                <a:cubicBezTo>
                  <a:pt x="233606" y="567717"/>
                  <a:pt x="208593" y="543633"/>
                  <a:pt x="206368" y="513416"/>
                </a:cubicBezTo>
                <a:cubicBezTo>
                  <a:pt x="205567" y="502129"/>
                  <a:pt x="207970" y="491465"/>
                  <a:pt x="212688" y="482222"/>
                </a:cubicBezTo>
                <a:lnTo>
                  <a:pt x="157233" y="482222"/>
                </a:lnTo>
                <a:cubicBezTo>
                  <a:pt x="147086" y="482222"/>
                  <a:pt x="138541" y="474757"/>
                  <a:pt x="137205" y="464714"/>
                </a:cubicBezTo>
                <a:lnTo>
                  <a:pt x="80504" y="40348"/>
                </a:lnTo>
                <a:lnTo>
                  <a:pt x="20243" y="40348"/>
                </a:lnTo>
                <a:cubicBezTo>
                  <a:pt x="8315" y="40348"/>
                  <a:pt x="-1209" y="30039"/>
                  <a:pt x="126" y="17863"/>
                </a:cubicBezTo>
                <a:cubicBezTo>
                  <a:pt x="1283" y="7554"/>
                  <a:pt x="10363" y="0"/>
                  <a:pt x="20777" y="0"/>
                </a:cubicBezTo>
                <a:close/>
              </a:path>
            </a:pathLst>
          </a:custGeom>
          <a:solidFill>
            <a:srgbClr val="1D76B0"/>
          </a:solidFill>
          <a:ln>
            <a:noFill/>
          </a:ln>
        </p:spPr>
        <p:txBody>
          <a:bodyPr wrap="square" lIns="91406" tIns="45703" rIns="91406" bIns="45703" anchor="ctr">
            <a:normAutofit/>
          </a:bodyPr>
          <a:lstStyle/>
          <a:p>
            <a:pPr algn="ctr">
              <a:defRPr/>
            </a:pPr>
            <a:endParaRPr kern="0">
              <a:solidFill>
                <a:prstClr val="white"/>
              </a:solidFill>
              <a:latin typeface="+mn-ea"/>
              <a:sym typeface="+mn-lt"/>
            </a:endParaRPr>
          </a:p>
        </p:txBody>
      </p:sp>
      <p:sp>
        <p:nvSpPr>
          <p:cNvPr id="35" name="Isosceles Triangle 107"/>
          <p:cNvSpPr/>
          <p:nvPr/>
        </p:nvSpPr>
        <p:spPr>
          <a:xfrm rot="16200000" flipV="1">
            <a:off x="8443201" y="2742727"/>
            <a:ext cx="1713159" cy="185397"/>
          </a:xfrm>
          <a:prstGeom prst="triangle">
            <a:avLst>
              <a:gd name="adj" fmla="val 48693"/>
            </a:avLst>
          </a:prstGeom>
          <a:gradFill>
            <a:gsLst>
              <a:gs pos="38000">
                <a:srgbClr val="4472C4">
                  <a:lumMod val="60000"/>
                  <a:lumOff val="40000"/>
                </a:srgbClr>
              </a:gs>
              <a:gs pos="0">
                <a:srgbClr val="1D76B0"/>
              </a:gs>
              <a:gs pos="100000">
                <a:sysClr val="window" lastClr="FFFFFF"/>
              </a:gs>
            </a:gsLst>
            <a:lin ang="5400000" scaled="1"/>
          </a:gradFill>
          <a:ln>
            <a:noFill/>
          </a:ln>
          <a:effectLst/>
        </p:spPr>
        <p:txBody>
          <a:bodyPr rot="0" spcFirstLastPara="0" vertOverflow="overflow" horzOverflow="overflow" vert="horz" wrap="square" lIns="35986" tIns="35986" rIns="35986" bIns="35986"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1" i="0" u="none" strike="noStrike" kern="0" cap="none" spc="0" normalizeH="0" baseline="0" noProof="0">
              <a:ln>
                <a:noFill/>
              </a:ln>
              <a:solidFill>
                <a:prstClr val="white"/>
              </a:solidFill>
              <a:effectLst/>
              <a:uLnTx/>
              <a:uFillTx/>
              <a:latin typeface="+mn-ea"/>
              <a:cs typeface="+mn-ea"/>
              <a:sym typeface="+mn-lt"/>
            </a:endParaRPr>
          </a:p>
        </p:txBody>
      </p:sp>
      <p:sp>
        <p:nvSpPr>
          <p:cNvPr id="36" name="文本框 35"/>
          <p:cNvSpPr txBox="1"/>
          <p:nvPr/>
        </p:nvSpPr>
        <p:spPr>
          <a:xfrm>
            <a:off x="612133" y="5961523"/>
            <a:ext cx="1224447" cy="306705"/>
          </a:xfrm>
          <a:prstGeom prst="rect">
            <a:avLst/>
          </a:prstGeom>
          <a:noFill/>
        </p:spPr>
        <p:txBody>
          <a:bodyPr wrap="square">
            <a:spAutoFit/>
          </a:bodyPr>
          <a:lstStyle/>
          <a:p>
            <a:r>
              <a:rPr lang="zh-CN" altLang="en-US" sz="1400" b="1" dirty="0">
                <a:solidFill>
                  <a:prstClr val="black"/>
                </a:solidFill>
                <a:effectLst>
                  <a:outerShdw blurRad="38100" dist="25400" dir="5400000" algn="ctr" rotWithShape="0">
                    <a:srgbClr val="6E747A">
                      <a:alpha val="43000"/>
                    </a:srgbClr>
                  </a:outerShdw>
                </a:effectLst>
                <a:latin typeface="+mn-ea"/>
                <a:sym typeface="+mn-ea"/>
              </a:rPr>
              <a:t>数据产品</a:t>
            </a:r>
            <a:endParaRPr lang="zh-CN" altLang="en-US" sz="1400" b="1" dirty="0">
              <a:solidFill>
                <a:prstClr val="black"/>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48256-5211-D974-DC6B-85E827AE2478}"/>
            </a:ext>
          </a:extLst>
        </p:cNvPr>
        <p:cNvGrpSpPr/>
        <p:nvPr/>
      </p:nvGrpSpPr>
      <p:grpSpPr>
        <a:xfrm>
          <a:off x="0" y="0"/>
          <a:ext cx="0" cy="0"/>
          <a:chOff x="0" y="0"/>
          <a:chExt cx="0" cy="0"/>
        </a:xfrm>
      </p:grpSpPr>
      <p:sp>
        <p:nvSpPr>
          <p:cNvPr id="3" name="Rectangle 1">
            <a:extLst>
              <a:ext uri="{FF2B5EF4-FFF2-40B4-BE49-F238E27FC236}">
                <a16:creationId xmlns:a16="http://schemas.microsoft.com/office/drawing/2014/main" id="{2604CEA6-737F-C854-2FA8-F14B741623D4}"/>
              </a:ext>
            </a:extLst>
          </p:cNvPr>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解决方案详情</a:t>
            </a:r>
            <a:endParaRPr lang="zh-CN" altLang="en-US" sz="2000" b="1" dirty="0">
              <a:solidFill>
                <a:srgbClr val="C00000"/>
              </a:solidFill>
              <a:cs typeface="+mn-ea"/>
              <a:sym typeface="+mn-lt"/>
            </a:endParaRPr>
          </a:p>
        </p:txBody>
      </p:sp>
      <p:grpSp>
        <p:nvGrpSpPr>
          <p:cNvPr id="5" name="组合 4">
            <a:extLst>
              <a:ext uri="{FF2B5EF4-FFF2-40B4-BE49-F238E27FC236}">
                <a16:creationId xmlns:a16="http://schemas.microsoft.com/office/drawing/2014/main" id="{9516AB55-CB5A-401A-BCC3-EF3FCA87A8AB}"/>
              </a:ext>
            </a:extLst>
          </p:cNvPr>
          <p:cNvGrpSpPr/>
          <p:nvPr/>
        </p:nvGrpSpPr>
        <p:grpSpPr>
          <a:xfrm>
            <a:off x="882966" y="4968745"/>
            <a:ext cx="10971337" cy="703050"/>
            <a:chOff x="698417" y="4972234"/>
            <a:chExt cx="5269379" cy="703306"/>
          </a:xfrm>
        </p:grpSpPr>
        <p:sp>
          <p:nvSpPr>
            <p:cNvPr id="6" name="梯形 5">
              <a:extLst>
                <a:ext uri="{FF2B5EF4-FFF2-40B4-BE49-F238E27FC236}">
                  <a16:creationId xmlns:a16="http://schemas.microsoft.com/office/drawing/2014/main" id="{49EA2765-7D8B-27EF-F754-A00099C48FA9}"/>
                </a:ext>
              </a:extLst>
            </p:cNvPr>
            <p:cNvSpPr/>
            <p:nvPr/>
          </p:nvSpPr>
          <p:spPr>
            <a:xfrm>
              <a:off x="698417" y="4972234"/>
              <a:ext cx="5269379" cy="389796"/>
            </a:xfrm>
            <a:prstGeom prst="trapezoid">
              <a:avLst>
                <a:gd name="adj" fmla="val 212460"/>
              </a:avLst>
            </a:prstGeom>
            <a:gradFill>
              <a:gsLst>
                <a:gs pos="0">
                  <a:srgbClr val="666666">
                    <a:lumMod val="40000"/>
                    <a:lumOff val="60000"/>
                    <a:alpha val="27000"/>
                  </a:srgbClr>
                </a:gs>
                <a:gs pos="67000">
                  <a:srgbClr val="666666">
                    <a:lumMod val="40000"/>
                    <a:lumOff val="60000"/>
                    <a:alpha val="0"/>
                  </a:srgbClr>
                </a:gs>
              </a:gsLst>
              <a:lin ang="16200000" scaled="1"/>
            </a:gradFill>
            <a:ln w="12700" cap="flat" cmpd="sng" algn="ctr">
              <a:gradFill flip="none" rotWithShape="1">
                <a:gsLst>
                  <a:gs pos="0">
                    <a:srgbClr val="666666">
                      <a:lumMod val="40000"/>
                      <a:lumOff val="60000"/>
                    </a:srgbClr>
                  </a:gs>
                  <a:gs pos="71000">
                    <a:srgbClr val="666666">
                      <a:lumMod val="40000"/>
                      <a:lumOff val="60000"/>
                      <a:alpha val="0"/>
                    </a:srgbClr>
                  </a:gs>
                </a:gsLst>
                <a:lin ang="16200000" scaled="1"/>
                <a:tileRect/>
              </a:gradFill>
              <a:prstDash val="solid"/>
              <a:miter lim="800000"/>
            </a:ln>
            <a:effectLst>
              <a:outerShdw blurRad="50800" dist="38100" dir="5400000" sx="99000" sy="99000" algn="ctr" rotWithShape="0">
                <a:srgbClr val="000000">
                  <a:alpha val="10000"/>
                </a:srgbClr>
              </a:outerShdw>
            </a:effectLst>
          </p:spPr>
          <p:txBody>
            <a:bodyPr lIns="107968" tIns="45707" rIns="91413" bIns="45707" anchor="ctr">
              <a:noAutofit/>
            </a:bodyPr>
            <a:lstStyle/>
            <a:p>
              <a:pPr marL="0" marR="0" lvl="0" indent="0" defTabSz="1219835" eaLnBrk="1" fontAlgn="ctr" latinLnBrk="0" hangingPunct="1">
                <a:lnSpc>
                  <a:spcPct val="100000"/>
                </a:lnSpc>
                <a:spcBef>
                  <a:spcPts val="0"/>
                </a:spcBef>
                <a:spcAft>
                  <a:spcPts val="0"/>
                </a:spcAft>
                <a:buClrTx/>
                <a:buSzTx/>
                <a:buFontTx/>
                <a:buNone/>
                <a:defRPr/>
              </a:pPr>
              <a:endParaRPr kumimoji="0" lang="zh-CN" altLang="en-US" sz="1100" b="1" i="0" u="none" strike="noStrike" kern="0" cap="none" spc="0" normalizeH="0" baseline="0" noProof="0" dirty="0">
                <a:ln>
                  <a:noFill/>
                </a:ln>
                <a:solidFill>
                  <a:prstClr val="black">
                    <a:lumMod val="75000"/>
                    <a:lumOff val="25000"/>
                  </a:prstClr>
                </a:solidFill>
                <a:effectLst/>
                <a:uLnTx/>
                <a:uFillTx/>
                <a:cs typeface="Arial" panose="020B0604020202020204" pitchFamily="34" charset="0"/>
              </a:endParaRPr>
            </a:p>
          </p:txBody>
        </p:sp>
        <p:sp>
          <p:nvSpPr>
            <p:cNvPr id="7" name="矩形 6">
              <a:extLst>
                <a:ext uri="{FF2B5EF4-FFF2-40B4-BE49-F238E27FC236}">
                  <a16:creationId xmlns:a16="http://schemas.microsoft.com/office/drawing/2014/main" id="{681E0946-9D69-D670-BFB9-D63B64B15669}"/>
                </a:ext>
              </a:extLst>
            </p:cNvPr>
            <p:cNvSpPr/>
            <p:nvPr/>
          </p:nvSpPr>
          <p:spPr>
            <a:xfrm>
              <a:off x="698417" y="5362030"/>
              <a:ext cx="5269378" cy="313510"/>
            </a:xfrm>
            <a:prstGeom prst="rect">
              <a:avLst/>
            </a:prstGeom>
            <a:gradFill>
              <a:gsLst>
                <a:gs pos="100000">
                  <a:srgbClr val="666666">
                    <a:lumMod val="60000"/>
                    <a:lumOff val="40000"/>
                    <a:alpha val="0"/>
                  </a:srgbClr>
                </a:gs>
                <a:gs pos="33000">
                  <a:srgbClr val="666666">
                    <a:lumMod val="60000"/>
                    <a:lumOff val="40000"/>
                    <a:alpha val="15000"/>
                  </a:srgbClr>
                </a:gs>
              </a:gsLst>
              <a:lin ang="5400000" scaled="0"/>
            </a:gradFill>
            <a:ln w="12700" cap="flat" cmpd="sng" algn="ctr">
              <a:gradFill>
                <a:gsLst>
                  <a:gs pos="0">
                    <a:srgbClr val="666666">
                      <a:lumMod val="40000"/>
                      <a:lumOff val="60000"/>
                    </a:srgbClr>
                  </a:gs>
                  <a:gs pos="100000">
                    <a:srgbClr val="666666">
                      <a:lumMod val="40000"/>
                      <a:lumOff val="60000"/>
                      <a:alpha val="0"/>
                    </a:srgbClr>
                  </a:gs>
                </a:gsLst>
                <a:lin ang="5400000" scaled="0"/>
              </a:gradFill>
              <a:prstDash val="solid"/>
              <a:miter lim="800000"/>
            </a:ln>
            <a:effectLst/>
          </p:spPr>
          <p:txBody>
            <a:bodyPr rot="0" spcFirstLastPara="0" vertOverflow="overflow" horzOverflow="overflow" vert="horz" wrap="square" lIns="91406" tIns="45703" rIns="91406" bIns="45703" numCol="1" spcCol="0" rtlCol="0" fromWordArt="0" anchor="ctr" anchorCtr="0" forceAA="0" compatLnSpc="1">
              <a:noAutofit/>
            </a:bodyPr>
            <a:lstStyle/>
            <a:p>
              <a:pPr marL="0" marR="0" lvl="0" indent="0" defTabSz="914400" eaLnBrk="1" fontAlgn="auto" latinLnBrk="0" hangingPunct="1">
                <a:lnSpc>
                  <a:spcPct val="120000"/>
                </a:lnSpc>
                <a:spcBef>
                  <a:spcPts val="0"/>
                </a:spcBef>
                <a:spcAft>
                  <a:spcPts val="0"/>
                </a:spcAft>
                <a:buClrTx/>
                <a:buSzTx/>
                <a:buFontTx/>
                <a:buNone/>
                <a:defRPr/>
              </a:pPr>
              <a:endParaRPr kumimoji="1" lang="en-US" altLang="zh-CN" sz="12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8" name="矩形 7">
            <a:extLst>
              <a:ext uri="{FF2B5EF4-FFF2-40B4-BE49-F238E27FC236}">
                <a16:creationId xmlns:a16="http://schemas.microsoft.com/office/drawing/2014/main" id="{DC3CAB71-1298-5CDB-D77E-C8E99DF2BDAA}"/>
              </a:ext>
            </a:extLst>
          </p:cNvPr>
          <p:cNvSpPr/>
          <p:nvPr/>
        </p:nvSpPr>
        <p:spPr>
          <a:xfrm>
            <a:off x="5368525" y="5358313"/>
            <a:ext cx="2139882" cy="331573"/>
          </a:xfrm>
          <a:prstGeom prst="rect">
            <a:avLst/>
          </a:prstGeom>
          <a:noFill/>
          <a:ln>
            <a:noFill/>
          </a:ln>
        </p:spPr>
        <p:txBody>
          <a:bodyPr wrap="none" tIns="0" bIns="35986"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rgbClr val="C00000"/>
                </a:solidFill>
                <a:cs typeface="+mn-ea"/>
                <a:sym typeface="+mn-lt"/>
              </a:rPr>
              <a:t>解决方案</a:t>
            </a:r>
            <a:endParaRPr kumimoji="0" lang="zh-CN" altLang="en-US" sz="1600" b="1" i="0" u="none" strike="noStrike" kern="1200" cap="none" spc="0" normalizeH="0" baseline="0" noProof="0" dirty="0">
              <a:ln>
                <a:noFill/>
              </a:ln>
              <a:solidFill>
                <a:srgbClr val="C00000"/>
              </a:solidFill>
              <a:effectLst/>
              <a:uLnTx/>
              <a:uFillTx/>
              <a:cs typeface="+mn-ea"/>
              <a:sym typeface="+mn-lt"/>
            </a:endParaRPr>
          </a:p>
        </p:txBody>
      </p:sp>
      <p:sp>
        <p:nvSpPr>
          <p:cNvPr id="9" name="文本框 8">
            <a:extLst>
              <a:ext uri="{FF2B5EF4-FFF2-40B4-BE49-F238E27FC236}">
                <a16:creationId xmlns:a16="http://schemas.microsoft.com/office/drawing/2014/main" id="{2DB83DE9-B29B-45CF-F22E-2D7C6F41B8BA}"/>
              </a:ext>
            </a:extLst>
          </p:cNvPr>
          <p:cNvSpPr txBox="1"/>
          <p:nvPr/>
        </p:nvSpPr>
        <p:spPr>
          <a:xfrm>
            <a:off x="311079" y="5833061"/>
            <a:ext cx="432621" cy="430530"/>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1400" b="1" i="0" u="none" strike="noStrike" kern="1200" cap="none" spc="0" normalizeH="0" baseline="0" noProof="0" dirty="0">
                <a:ln>
                  <a:noFill/>
                </a:ln>
                <a:solidFill>
                  <a:srgbClr val="C00000"/>
                </a:solidFill>
                <a:effectLst/>
                <a:uLnTx/>
                <a:uFillTx/>
                <a:cs typeface="+mn-ea"/>
                <a:sym typeface="+mn-lt"/>
              </a:rPr>
              <a:t>客户价值</a:t>
            </a:r>
            <a:endParaRPr kumimoji="1" lang="en-US" altLang="zh-CN" sz="1400" b="1" i="0" u="none" strike="noStrike" kern="1200" cap="none" spc="0" normalizeH="0" baseline="0" noProof="0" dirty="0">
              <a:ln>
                <a:noFill/>
              </a:ln>
              <a:solidFill>
                <a:srgbClr val="C00000"/>
              </a:solidFill>
              <a:effectLst/>
              <a:uLnTx/>
              <a:uFillTx/>
              <a:cs typeface="+mn-ea"/>
              <a:sym typeface="+mn-lt"/>
            </a:endParaRPr>
          </a:p>
        </p:txBody>
      </p:sp>
      <p:sp>
        <p:nvSpPr>
          <p:cNvPr id="10" name="矩形 9">
            <a:extLst>
              <a:ext uri="{FF2B5EF4-FFF2-40B4-BE49-F238E27FC236}">
                <a16:creationId xmlns:a16="http://schemas.microsoft.com/office/drawing/2014/main" id="{497D4019-285D-B94C-AA24-DF6C6C9B688C}"/>
              </a:ext>
            </a:extLst>
          </p:cNvPr>
          <p:cNvSpPr/>
          <p:nvPr/>
        </p:nvSpPr>
        <p:spPr>
          <a:xfrm>
            <a:off x="882966" y="5821104"/>
            <a:ext cx="10963548" cy="541623"/>
          </a:xfrm>
          <a:prstGeom prst="rect">
            <a:avLst/>
          </a:prstGeom>
          <a:gradFill flip="none" rotWithShape="1">
            <a:gsLst>
              <a:gs pos="38000">
                <a:srgbClr val="666666">
                  <a:lumMod val="60000"/>
                  <a:lumOff val="40000"/>
                  <a:alpha val="0"/>
                </a:srgbClr>
              </a:gs>
              <a:gs pos="100000">
                <a:srgbClr val="666666">
                  <a:lumMod val="60000"/>
                  <a:lumOff val="40000"/>
                  <a:alpha val="10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wrap="square" lIns="71973" tIns="0" rIns="71973" bIns="0" anchor="ctr" anchorCtr="1"/>
          <a:lstStyle/>
          <a:p>
            <a:pPr defTabSz="914400"/>
            <a:r>
              <a:rPr lang="zh-CN" altLang="en-US" sz="1200" dirty="0">
                <a:effectLst/>
                <a:latin typeface="微软雅黑" panose="020B0503020204020204" charset="-122"/>
                <a:ea typeface="微软雅黑" panose="020B0503020204020204" charset="-122"/>
                <a:sym typeface="+mn-ea"/>
              </a:rPr>
              <a:t>数据产品</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合规性审查</a:t>
            </a:r>
            <a:r>
              <a:rPr lang="zh-CN" altLang="en-US" sz="1200" dirty="0">
                <a:effectLst/>
                <a:latin typeface="微软雅黑" panose="020B0503020204020204" charset="-122"/>
                <a:ea typeface="微软雅黑" panose="020B0503020204020204" charset="-122"/>
                <a:sym typeface="+mn-ea"/>
              </a:rPr>
              <a:t>后，通过数据交易机构进行</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场内交易</a:t>
            </a:r>
            <a:r>
              <a:rPr lang="zh-CN" altLang="en-US" sz="1200" dirty="0">
                <a:effectLst/>
                <a:latin typeface="微软雅黑" panose="020B0503020204020204" charset="-122"/>
                <a:ea typeface="微软雅黑" panose="020B0503020204020204" charset="-122"/>
                <a:sym typeface="+mn-ea"/>
              </a:rPr>
              <a:t>，改变传统交易模式。充分开发医疗数据</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潜在经济价值</a:t>
            </a:r>
            <a:r>
              <a:rPr lang="zh-CN" altLang="en-US" sz="1200" dirty="0">
                <a:effectLst/>
                <a:latin typeface="微软雅黑" panose="020B0503020204020204" charset="-122"/>
                <a:ea typeface="微软雅黑" panose="020B0503020204020204" charset="-122"/>
                <a:sym typeface="+mn-ea"/>
              </a:rPr>
              <a:t>，显著</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提高</a:t>
            </a:r>
            <a:r>
              <a:rPr lang="zh-CN" altLang="en-US" sz="1200" dirty="0">
                <a:effectLst/>
                <a:latin typeface="微软雅黑" panose="020B0503020204020204" charset="-122"/>
                <a:ea typeface="微软雅黑" panose="020B0503020204020204" charset="-122"/>
                <a:sym typeface="+mn-ea"/>
              </a:rPr>
              <a:t>就诊群众商业医疗</a:t>
            </a:r>
            <a:r>
              <a:rPr lang="zh-CN" altLang="en-US" sz="1200" dirty="0">
                <a:latin typeface="微软雅黑" panose="020B0503020204020204" charset="-122"/>
                <a:ea typeface="微软雅黑" panose="020B0503020204020204" charset="-122"/>
                <a:sym typeface="+mn-ea"/>
              </a:rPr>
              <a:t>保险理赔体验（理赔时间由</a:t>
            </a:r>
            <a:r>
              <a:rPr lang="en-US" altLang="zh-CN" sz="1200" dirty="0">
                <a:latin typeface="微软雅黑" panose="020B0503020204020204" charset="-122"/>
                <a:ea typeface="微软雅黑" panose="020B0503020204020204" charset="-122"/>
                <a:sym typeface="+mn-ea"/>
              </a:rPr>
              <a:t>1</a:t>
            </a:r>
            <a:r>
              <a:rPr lang="zh-CN" altLang="en-US" sz="1200" dirty="0">
                <a:latin typeface="微软雅黑" panose="020B0503020204020204" charset="-122"/>
                <a:ea typeface="微软雅黑" panose="020B0503020204020204" charset="-122"/>
                <a:sym typeface="+mn-ea"/>
              </a:rPr>
              <a:t>个月变为</a:t>
            </a:r>
            <a:r>
              <a:rPr lang="en-US" altLang="zh-CN" sz="1200" dirty="0">
                <a:latin typeface="微软雅黑" panose="020B0503020204020204" charset="-122"/>
                <a:ea typeface="微软雅黑" panose="020B0503020204020204" charset="-122"/>
                <a:sym typeface="+mn-ea"/>
              </a:rPr>
              <a:t>2</a:t>
            </a:r>
            <a:r>
              <a:rPr lang="zh-CN" altLang="en-US" sz="1200" dirty="0">
                <a:latin typeface="微软雅黑" panose="020B0503020204020204" charset="-122"/>
                <a:ea typeface="微软雅黑" panose="020B0503020204020204" charset="-122"/>
                <a:sym typeface="+mn-ea"/>
              </a:rPr>
              <a:t>个工作日），</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降低</a:t>
            </a:r>
            <a:r>
              <a:rPr lang="zh-CN" altLang="en-US" sz="1200" dirty="0">
                <a:effectLst/>
                <a:latin typeface="微软雅黑" panose="020B0503020204020204" charset="-122"/>
                <a:ea typeface="微软雅黑" panose="020B0503020204020204" charset="-122"/>
                <a:sym typeface="+mn-ea"/>
              </a:rPr>
              <a:t>商保公司</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人工成本</a:t>
            </a:r>
            <a:r>
              <a:rPr lang="zh-CN" altLang="en-US" sz="1200" dirty="0">
                <a:effectLst/>
                <a:latin typeface="微软雅黑" panose="020B0503020204020204" charset="-122"/>
                <a:ea typeface="微软雅黑" panose="020B0503020204020204" charset="-122"/>
                <a:sym typeface="+mn-ea"/>
              </a:rPr>
              <a:t>（降低</a:t>
            </a:r>
            <a:r>
              <a:rPr lang="en-US" altLang="zh-CN" sz="1200" dirty="0">
                <a:effectLst/>
                <a:latin typeface="微软雅黑" panose="020B0503020204020204" charset="-122"/>
                <a:ea typeface="微软雅黑" panose="020B0503020204020204" charset="-122"/>
                <a:sym typeface="+mn-ea"/>
              </a:rPr>
              <a:t>80%</a:t>
            </a:r>
            <a:r>
              <a:rPr lang="zh-CN" altLang="en-US" sz="1200" dirty="0">
                <a:effectLst/>
                <a:latin typeface="微软雅黑" panose="020B0503020204020204" charset="-122"/>
                <a:ea typeface="微软雅黑" panose="020B0503020204020204" charset="-122"/>
                <a:sym typeface="+mn-ea"/>
              </a:rPr>
              <a:t>以上），充分</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发挥医疗数据要素乘数</a:t>
            </a:r>
            <a:r>
              <a:rPr lang="zh-CN" altLang="en-US" sz="1200" dirty="0">
                <a:effectLst/>
                <a:latin typeface="微软雅黑" panose="020B0503020204020204" charset="-122"/>
                <a:ea typeface="微软雅黑" panose="020B0503020204020204" charset="-122"/>
                <a:sym typeface="+mn-ea"/>
              </a:rPr>
              <a:t>效应。</a:t>
            </a:r>
            <a:endParaRPr lang="en-US" altLang="zh-CN" sz="1200" kern="0" spc="50" dirty="0">
              <a:solidFill>
                <a:sysClr val="windowText" lastClr="000000"/>
              </a:solidFill>
              <a:cs typeface="+mn-ea"/>
              <a:sym typeface="+mn-lt"/>
            </a:endParaRPr>
          </a:p>
        </p:txBody>
      </p:sp>
      <p:sp>
        <p:nvSpPr>
          <p:cNvPr id="11" name="Rectangle 184">
            <a:extLst>
              <a:ext uri="{FF2B5EF4-FFF2-40B4-BE49-F238E27FC236}">
                <a16:creationId xmlns:a16="http://schemas.microsoft.com/office/drawing/2014/main" id="{8CF01C50-D86F-E860-6C3B-FC6B3D3FC5CD}"/>
              </a:ext>
            </a:extLst>
          </p:cNvPr>
          <p:cNvSpPr/>
          <p:nvPr/>
        </p:nvSpPr>
        <p:spPr>
          <a:xfrm>
            <a:off x="568552" y="1032680"/>
            <a:ext cx="3383133" cy="4005483"/>
          </a:xfrm>
          <a:prstGeom prst="rect">
            <a:avLst/>
          </a:prstGeom>
          <a:solidFill>
            <a:srgbClr val="BEE9E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Graphik"/>
            </a:endParaRPr>
          </a:p>
        </p:txBody>
      </p:sp>
      <p:sp>
        <p:nvSpPr>
          <p:cNvPr id="12" name="文本框 11">
            <a:extLst>
              <a:ext uri="{FF2B5EF4-FFF2-40B4-BE49-F238E27FC236}">
                <a16:creationId xmlns:a16="http://schemas.microsoft.com/office/drawing/2014/main" id="{86CC635A-98C3-81CA-8761-9EC7A72964FE}"/>
              </a:ext>
            </a:extLst>
          </p:cNvPr>
          <p:cNvSpPr txBox="1"/>
          <p:nvPr/>
        </p:nvSpPr>
        <p:spPr>
          <a:xfrm>
            <a:off x="677773" y="1835312"/>
            <a:ext cx="3178608" cy="3046988"/>
          </a:xfrm>
          <a:prstGeom prst="rect">
            <a:avLst/>
          </a:prstGeom>
          <a:noFill/>
        </p:spPr>
        <p:txBody>
          <a:bodyPr wrap="square" rtlCol="0">
            <a:spAutoFit/>
          </a:bodyPr>
          <a:lstStyle/>
          <a:p>
            <a:pPr defTabSz="914400"/>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“商保理赔”数据产品：</a:t>
            </a:r>
            <a:endParaRPr lang="en-US" altLang="zh-CN"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endParaRPr>
          </a:p>
          <a:p>
            <a:pPr defTabSz="914400"/>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数据内容</a:t>
            </a:r>
            <a:r>
              <a:rPr lang="zh-CN" altLang="en-US" sz="1200" dirty="0">
                <a:solidFill>
                  <a:prstClr val="black"/>
                </a:solidFill>
                <a:latin typeface="微软雅黑" panose="020B0503020204020204" charset="-122"/>
                <a:sym typeface="+mn-ea"/>
              </a:rPr>
              <a:t>：区内公立医疗卫生机构及民营医院就医所产生与理赔相关的医疗证明及费用证明，具体包括</a:t>
            </a:r>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居民诊疗记录、检验记录、手术记录、用药记录和费用账单</a:t>
            </a:r>
            <a:r>
              <a:rPr lang="zh-CN" altLang="en-US" sz="1200" dirty="0">
                <a:solidFill>
                  <a:prstClr val="black"/>
                </a:solidFill>
                <a:latin typeface="微软雅黑" panose="020B0503020204020204" charset="-122"/>
                <a:sym typeface="+mn-ea"/>
              </a:rPr>
              <a:t>等数据。</a:t>
            </a:r>
            <a:endParaRPr lang="en-US" altLang="zh-CN" sz="1200" dirty="0">
              <a:solidFill>
                <a:prstClr val="black"/>
              </a:solidFill>
              <a:latin typeface="微软雅黑" panose="020B0503020204020204" charset="-122"/>
              <a:sym typeface="+mn-ea"/>
            </a:endParaRPr>
          </a:p>
          <a:p>
            <a:pPr defTabSz="914400"/>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1-3</a:t>
            </a:r>
            <a:r>
              <a:rPr lang="zh-CN" altLang="en-US" sz="1200" dirty="0">
                <a:solidFill>
                  <a:prstClr val="black"/>
                </a:solidFill>
                <a:latin typeface="微软雅黑" panose="020B0503020204020204" charset="-122"/>
                <a:sym typeface="+mn-ea"/>
              </a:rPr>
              <a:t> 由需求部门（数源单位）提交审核，数据主管部门经区政府同意授权公共数据运营单位承接</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4 </a:t>
            </a:r>
            <a:r>
              <a:rPr lang="zh-CN" altLang="en-US" sz="1200" dirty="0">
                <a:solidFill>
                  <a:prstClr val="black"/>
                </a:solidFill>
                <a:latin typeface="微软雅黑" panose="020B0503020204020204" charset="-122"/>
                <a:sym typeface="+mn-ea"/>
              </a:rPr>
              <a:t>运营公司包装数据产品在交易机构上市</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5 </a:t>
            </a:r>
            <a:r>
              <a:rPr lang="zh-CN" altLang="en-US" sz="1200" dirty="0">
                <a:solidFill>
                  <a:prstClr val="black"/>
                </a:solidFill>
                <a:latin typeface="微软雅黑" panose="020B0503020204020204" charset="-122"/>
                <a:sym typeface="+mn-ea"/>
              </a:rPr>
              <a:t>数据需求方下单，场内交易</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 </a:t>
            </a:r>
            <a:r>
              <a:rPr lang="zh-CN" altLang="en-US" sz="1200" dirty="0">
                <a:solidFill>
                  <a:prstClr val="black"/>
                </a:solidFill>
                <a:latin typeface="微软雅黑" panose="020B0503020204020204" charset="-122"/>
                <a:sym typeface="+mn-ea"/>
              </a:rPr>
              <a:t>数据提供分为两种方式：</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6.1 </a:t>
            </a:r>
            <a:r>
              <a:rPr lang="zh-CN" altLang="en-US" sz="1200" dirty="0">
                <a:solidFill>
                  <a:prstClr val="black"/>
                </a:solidFill>
                <a:latin typeface="微软雅黑" panose="020B0503020204020204" charset="-122"/>
                <a:sym typeface="+mn-ea"/>
              </a:rPr>
              <a:t>由业务部门自行加工提供，数据主管部门进行安全尽管</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6.2 </a:t>
            </a:r>
            <a:r>
              <a:rPr lang="zh-CN" altLang="en-US" sz="1200" dirty="0">
                <a:solidFill>
                  <a:prstClr val="black"/>
                </a:solidFill>
                <a:latin typeface="微软雅黑" panose="020B0503020204020204" charset="-122"/>
                <a:sym typeface="+mn-ea"/>
              </a:rPr>
              <a:t>由运营公司平台接收数据并加工提供给数据需求方</a:t>
            </a:r>
            <a:endParaRPr lang="zh-CN" altLang="en-US" sz="1200" dirty="0">
              <a:solidFill>
                <a:prstClr val="black"/>
              </a:solidFill>
              <a:latin typeface="微软雅黑" panose="020B0503020204020204" charset="-122"/>
            </a:endParaRPr>
          </a:p>
        </p:txBody>
      </p:sp>
      <p:sp>
        <p:nvSpPr>
          <p:cNvPr id="13" name="íš1ïďé">
            <a:extLst>
              <a:ext uri="{FF2B5EF4-FFF2-40B4-BE49-F238E27FC236}">
                <a16:creationId xmlns:a16="http://schemas.microsoft.com/office/drawing/2014/main" id="{58BA39F0-E8B6-A8D1-7048-B037A3BDA54F}"/>
              </a:ext>
            </a:extLst>
          </p:cNvPr>
          <p:cNvSpPr/>
          <p:nvPr/>
        </p:nvSpPr>
        <p:spPr bwMode="auto">
          <a:xfrm>
            <a:off x="759904" y="1092259"/>
            <a:ext cx="727085" cy="680255"/>
          </a:xfrm>
          <a:custGeom>
            <a:avLst/>
            <a:gdLst>
              <a:gd name="connsiteX0" fmla="*/ 455667 w 607699"/>
              <a:gd name="connsiteY0" fmla="*/ 114246 h 568824"/>
              <a:gd name="connsiteX1" fmla="*/ 587232 w 607699"/>
              <a:gd name="connsiteY1" fmla="*/ 114246 h 568824"/>
              <a:gd name="connsiteX2" fmla="*/ 607528 w 607699"/>
              <a:gd name="connsiteY2" fmla="*/ 136994 h 568824"/>
              <a:gd name="connsiteX3" fmla="*/ 575927 w 607699"/>
              <a:gd name="connsiteY3" fmla="*/ 373358 h 568824"/>
              <a:gd name="connsiteX4" fmla="*/ 555899 w 607699"/>
              <a:gd name="connsiteY4" fmla="*/ 390863 h 568824"/>
              <a:gd name="connsiteX5" fmla="*/ 446943 w 607699"/>
              <a:gd name="connsiteY5" fmla="*/ 390863 h 568824"/>
              <a:gd name="connsiteX6" fmla="*/ 440267 w 607699"/>
              <a:gd name="connsiteY6" fmla="*/ 383932 h 568824"/>
              <a:gd name="connsiteX7" fmla="*/ 448902 w 607699"/>
              <a:gd name="connsiteY7" fmla="*/ 120733 h 568824"/>
              <a:gd name="connsiteX8" fmla="*/ 455667 w 607699"/>
              <a:gd name="connsiteY8" fmla="*/ 114246 h 568824"/>
              <a:gd name="connsiteX9" fmla="*/ 299762 w 607699"/>
              <a:gd name="connsiteY9" fmla="*/ 114246 h 568824"/>
              <a:gd name="connsiteX10" fmla="*/ 401853 w 607699"/>
              <a:gd name="connsiteY10" fmla="*/ 114246 h 568824"/>
              <a:gd name="connsiteX11" fmla="*/ 408528 w 607699"/>
              <a:gd name="connsiteY11" fmla="*/ 121177 h 568824"/>
              <a:gd name="connsiteX12" fmla="*/ 399894 w 607699"/>
              <a:gd name="connsiteY12" fmla="*/ 384376 h 568824"/>
              <a:gd name="connsiteX13" fmla="*/ 393219 w 607699"/>
              <a:gd name="connsiteY13" fmla="*/ 390863 h 568824"/>
              <a:gd name="connsiteX14" fmla="*/ 308395 w 607699"/>
              <a:gd name="connsiteY14" fmla="*/ 390863 h 568824"/>
              <a:gd name="connsiteX15" fmla="*/ 301631 w 607699"/>
              <a:gd name="connsiteY15" fmla="*/ 384376 h 568824"/>
              <a:gd name="connsiteX16" fmla="*/ 292997 w 607699"/>
              <a:gd name="connsiteY16" fmla="*/ 121177 h 568824"/>
              <a:gd name="connsiteX17" fmla="*/ 299762 w 607699"/>
              <a:gd name="connsiteY17" fmla="*/ 114246 h 568824"/>
              <a:gd name="connsiteX18" fmla="*/ 20777 w 607699"/>
              <a:gd name="connsiteY18" fmla="*/ 0 h 568824"/>
              <a:gd name="connsiteX19" fmla="*/ 98218 w 607699"/>
              <a:gd name="connsiteY19" fmla="*/ 0 h 568824"/>
              <a:gd name="connsiteX20" fmla="*/ 118157 w 607699"/>
              <a:gd name="connsiteY20" fmla="*/ 17508 h 568824"/>
              <a:gd name="connsiteX21" fmla="*/ 131064 w 607699"/>
              <a:gd name="connsiteY21" fmla="*/ 114201 h 568824"/>
              <a:gd name="connsiteX22" fmla="*/ 245890 w 607699"/>
              <a:gd name="connsiteY22" fmla="*/ 114201 h 568824"/>
              <a:gd name="connsiteX23" fmla="*/ 252565 w 607699"/>
              <a:gd name="connsiteY23" fmla="*/ 120689 h 568824"/>
              <a:gd name="connsiteX24" fmla="*/ 261200 w 607699"/>
              <a:gd name="connsiteY24" fmla="*/ 383929 h 568824"/>
              <a:gd name="connsiteX25" fmla="*/ 254524 w 607699"/>
              <a:gd name="connsiteY25" fmla="*/ 390861 h 568824"/>
              <a:gd name="connsiteX26" fmla="*/ 168004 w 607699"/>
              <a:gd name="connsiteY26" fmla="*/ 390861 h 568824"/>
              <a:gd name="connsiteX27" fmla="*/ 174858 w 607699"/>
              <a:gd name="connsiteY27" fmla="*/ 441874 h 568824"/>
              <a:gd name="connsiteX28" fmla="*/ 558323 w 607699"/>
              <a:gd name="connsiteY28" fmla="*/ 441874 h 568824"/>
              <a:gd name="connsiteX29" fmla="*/ 578351 w 607699"/>
              <a:gd name="connsiteY29" fmla="*/ 464359 h 568824"/>
              <a:gd name="connsiteX30" fmla="*/ 557789 w 607699"/>
              <a:gd name="connsiteY30" fmla="*/ 482222 h 568824"/>
              <a:gd name="connsiteX31" fmla="*/ 515953 w 607699"/>
              <a:gd name="connsiteY31" fmla="*/ 482222 h 568824"/>
              <a:gd name="connsiteX32" fmla="*/ 522362 w 607699"/>
              <a:gd name="connsiteY32" fmla="*/ 509061 h 568824"/>
              <a:gd name="connsiteX33" fmla="*/ 460320 w 607699"/>
              <a:gd name="connsiteY33" fmla="*/ 568784 h 568824"/>
              <a:gd name="connsiteX34" fmla="*/ 402818 w 607699"/>
              <a:gd name="connsiteY34" fmla="*/ 513416 h 568824"/>
              <a:gd name="connsiteX35" fmla="*/ 409049 w 607699"/>
              <a:gd name="connsiteY35" fmla="*/ 482222 h 568824"/>
              <a:gd name="connsiteX36" fmla="*/ 319503 w 607699"/>
              <a:gd name="connsiteY36" fmla="*/ 482222 h 568824"/>
              <a:gd name="connsiteX37" fmla="*/ 325912 w 607699"/>
              <a:gd name="connsiteY37" fmla="*/ 509061 h 568824"/>
              <a:gd name="connsiteX38" fmla="*/ 263870 w 607699"/>
              <a:gd name="connsiteY38" fmla="*/ 568784 h 568824"/>
              <a:gd name="connsiteX39" fmla="*/ 206368 w 607699"/>
              <a:gd name="connsiteY39" fmla="*/ 513416 h 568824"/>
              <a:gd name="connsiteX40" fmla="*/ 212688 w 607699"/>
              <a:gd name="connsiteY40" fmla="*/ 482222 h 568824"/>
              <a:gd name="connsiteX41" fmla="*/ 157233 w 607699"/>
              <a:gd name="connsiteY41" fmla="*/ 482222 h 568824"/>
              <a:gd name="connsiteX42" fmla="*/ 137205 w 607699"/>
              <a:gd name="connsiteY42" fmla="*/ 464714 h 568824"/>
              <a:gd name="connsiteX43" fmla="*/ 80504 w 607699"/>
              <a:gd name="connsiteY43" fmla="*/ 40348 h 568824"/>
              <a:gd name="connsiteX44" fmla="*/ 20243 w 607699"/>
              <a:gd name="connsiteY44" fmla="*/ 40348 h 568824"/>
              <a:gd name="connsiteX45" fmla="*/ 126 w 607699"/>
              <a:gd name="connsiteY45" fmla="*/ 17863 h 568824"/>
              <a:gd name="connsiteX46" fmla="*/ 20777 w 607699"/>
              <a:gd name="connsiteY46" fmla="*/ 0 h 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7699" h="568824">
                <a:moveTo>
                  <a:pt x="455667" y="114246"/>
                </a:moveTo>
                <a:lnTo>
                  <a:pt x="587232" y="114246"/>
                </a:lnTo>
                <a:cubicBezTo>
                  <a:pt x="600407" y="114246"/>
                  <a:pt x="609041" y="125531"/>
                  <a:pt x="607528" y="136994"/>
                </a:cubicBezTo>
                <a:lnTo>
                  <a:pt x="575927" y="373358"/>
                </a:lnTo>
                <a:cubicBezTo>
                  <a:pt x="574592" y="383399"/>
                  <a:pt x="566046" y="390863"/>
                  <a:pt x="555899" y="390863"/>
                </a:cubicBezTo>
                <a:lnTo>
                  <a:pt x="446943" y="390863"/>
                </a:lnTo>
                <a:cubicBezTo>
                  <a:pt x="443205" y="390863"/>
                  <a:pt x="440178" y="387753"/>
                  <a:pt x="440267" y="383932"/>
                </a:cubicBezTo>
                <a:lnTo>
                  <a:pt x="448902" y="120733"/>
                </a:lnTo>
                <a:cubicBezTo>
                  <a:pt x="448991" y="117089"/>
                  <a:pt x="452017" y="114246"/>
                  <a:pt x="455667" y="114246"/>
                </a:cubicBezTo>
                <a:close/>
                <a:moveTo>
                  <a:pt x="299762" y="114246"/>
                </a:moveTo>
                <a:lnTo>
                  <a:pt x="401853" y="114246"/>
                </a:lnTo>
                <a:cubicBezTo>
                  <a:pt x="405680" y="114246"/>
                  <a:pt x="408706" y="117356"/>
                  <a:pt x="408528" y="121177"/>
                </a:cubicBezTo>
                <a:lnTo>
                  <a:pt x="399894" y="384376"/>
                </a:lnTo>
                <a:cubicBezTo>
                  <a:pt x="399805" y="388020"/>
                  <a:pt x="396779" y="390863"/>
                  <a:pt x="393219" y="390863"/>
                </a:cubicBezTo>
                <a:lnTo>
                  <a:pt x="308395" y="390863"/>
                </a:lnTo>
                <a:cubicBezTo>
                  <a:pt x="304746" y="390863"/>
                  <a:pt x="301720" y="388020"/>
                  <a:pt x="301631" y="384376"/>
                </a:cubicBezTo>
                <a:lnTo>
                  <a:pt x="292997" y="121177"/>
                </a:lnTo>
                <a:cubicBezTo>
                  <a:pt x="292908" y="117356"/>
                  <a:pt x="295934" y="114246"/>
                  <a:pt x="299762" y="114246"/>
                </a:cubicBezTo>
                <a:close/>
                <a:moveTo>
                  <a:pt x="20777" y="0"/>
                </a:moveTo>
                <a:lnTo>
                  <a:pt x="98218" y="0"/>
                </a:lnTo>
                <a:cubicBezTo>
                  <a:pt x="108276" y="0"/>
                  <a:pt x="116822" y="7465"/>
                  <a:pt x="118157" y="17508"/>
                </a:cubicBezTo>
                <a:lnTo>
                  <a:pt x="131064" y="114201"/>
                </a:lnTo>
                <a:lnTo>
                  <a:pt x="245890" y="114201"/>
                </a:lnTo>
                <a:cubicBezTo>
                  <a:pt x="249450" y="114201"/>
                  <a:pt x="252476" y="117045"/>
                  <a:pt x="252565" y="120689"/>
                </a:cubicBezTo>
                <a:lnTo>
                  <a:pt x="261200" y="383929"/>
                </a:lnTo>
                <a:cubicBezTo>
                  <a:pt x="261378" y="387751"/>
                  <a:pt x="258351" y="390861"/>
                  <a:pt x="254524" y="390861"/>
                </a:cubicBezTo>
                <a:lnTo>
                  <a:pt x="168004" y="390861"/>
                </a:lnTo>
                <a:lnTo>
                  <a:pt x="174858" y="441874"/>
                </a:lnTo>
                <a:lnTo>
                  <a:pt x="558323" y="441874"/>
                </a:lnTo>
                <a:cubicBezTo>
                  <a:pt x="570162" y="441874"/>
                  <a:pt x="579686" y="452183"/>
                  <a:pt x="578351" y="464359"/>
                </a:cubicBezTo>
                <a:cubicBezTo>
                  <a:pt x="577194" y="474579"/>
                  <a:pt x="568114" y="482222"/>
                  <a:pt x="557789" y="482222"/>
                </a:cubicBezTo>
                <a:lnTo>
                  <a:pt x="515953" y="482222"/>
                </a:lnTo>
                <a:cubicBezTo>
                  <a:pt x="520048" y="490309"/>
                  <a:pt x="522362" y="499374"/>
                  <a:pt x="522362" y="509061"/>
                </a:cubicBezTo>
                <a:cubicBezTo>
                  <a:pt x="522362" y="542744"/>
                  <a:pt x="494323" y="570028"/>
                  <a:pt x="460320" y="568784"/>
                </a:cubicBezTo>
                <a:cubicBezTo>
                  <a:pt x="429967" y="567717"/>
                  <a:pt x="404955" y="543633"/>
                  <a:pt x="402818" y="513416"/>
                </a:cubicBezTo>
                <a:cubicBezTo>
                  <a:pt x="402017" y="502129"/>
                  <a:pt x="404332" y="491465"/>
                  <a:pt x="409049" y="482222"/>
                </a:cubicBezTo>
                <a:lnTo>
                  <a:pt x="319503" y="482222"/>
                </a:lnTo>
                <a:cubicBezTo>
                  <a:pt x="323597" y="490309"/>
                  <a:pt x="325912" y="499374"/>
                  <a:pt x="325912" y="509061"/>
                </a:cubicBezTo>
                <a:cubicBezTo>
                  <a:pt x="325912" y="542744"/>
                  <a:pt x="297873" y="570028"/>
                  <a:pt x="263870" y="568784"/>
                </a:cubicBezTo>
                <a:cubicBezTo>
                  <a:pt x="233606" y="567717"/>
                  <a:pt x="208593" y="543633"/>
                  <a:pt x="206368" y="513416"/>
                </a:cubicBezTo>
                <a:cubicBezTo>
                  <a:pt x="205567" y="502129"/>
                  <a:pt x="207970" y="491465"/>
                  <a:pt x="212688" y="482222"/>
                </a:cubicBezTo>
                <a:lnTo>
                  <a:pt x="157233" y="482222"/>
                </a:lnTo>
                <a:cubicBezTo>
                  <a:pt x="147086" y="482222"/>
                  <a:pt x="138541" y="474757"/>
                  <a:pt x="137205" y="464714"/>
                </a:cubicBezTo>
                <a:lnTo>
                  <a:pt x="80504" y="40348"/>
                </a:lnTo>
                <a:lnTo>
                  <a:pt x="20243" y="40348"/>
                </a:lnTo>
                <a:cubicBezTo>
                  <a:pt x="8315" y="40348"/>
                  <a:pt x="-1209" y="30039"/>
                  <a:pt x="126" y="17863"/>
                </a:cubicBezTo>
                <a:cubicBezTo>
                  <a:pt x="1283" y="7554"/>
                  <a:pt x="10363" y="0"/>
                  <a:pt x="20777" y="0"/>
                </a:cubicBezTo>
                <a:close/>
              </a:path>
            </a:pathLst>
          </a:custGeom>
          <a:solidFill>
            <a:srgbClr val="1D76B0"/>
          </a:solidFill>
          <a:ln>
            <a:noFill/>
          </a:ln>
        </p:spPr>
        <p:txBody>
          <a:bodyPr wrap="square" lIns="91406" tIns="45703" rIns="91406" bIns="45703" anchor="ctr">
            <a:normAutofit/>
          </a:bodyPr>
          <a:lstStyle/>
          <a:p>
            <a:pPr algn="ctr" defTabSz="914400">
              <a:defRPr/>
            </a:pPr>
            <a:endParaRPr kern="0">
              <a:solidFill>
                <a:prstClr val="white"/>
              </a:solidFill>
              <a:latin typeface="思源黑体 Light" panose="020B0300000000000000" pitchFamily="34" charset="-122"/>
              <a:ea typeface="思源黑体 Light" panose="020B0300000000000000" pitchFamily="34" charset="-122"/>
              <a:sym typeface="+mn-lt"/>
            </a:endParaRPr>
          </a:p>
        </p:txBody>
      </p:sp>
      <p:sp>
        <p:nvSpPr>
          <p:cNvPr id="14" name="文本框 13">
            <a:extLst>
              <a:ext uri="{FF2B5EF4-FFF2-40B4-BE49-F238E27FC236}">
                <a16:creationId xmlns:a16="http://schemas.microsoft.com/office/drawing/2014/main" id="{F4976F1F-72D2-8B6C-F5FB-E5123F977228}"/>
              </a:ext>
            </a:extLst>
          </p:cNvPr>
          <p:cNvSpPr txBox="1"/>
          <p:nvPr/>
        </p:nvSpPr>
        <p:spPr>
          <a:xfrm>
            <a:off x="1634437" y="1230870"/>
            <a:ext cx="1012805" cy="521970"/>
          </a:xfrm>
          <a:prstGeom prst="rect">
            <a:avLst/>
          </a:prstGeom>
          <a:noFill/>
        </p:spPr>
        <p:txBody>
          <a:bodyPr wrap="square">
            <a:spAutoFit/>
          </a:bodyPr>
          <a:lstStyle/>
          <a:p>
            <a:pPr defTabSz="914400"/>
            <a:r>
              <a:rPr lang="zh-CN" altLang="en-US" sz="1400" b="1" dirty="0">
                <a:solidFill>
                  <a:prstClr val="black"/>
                </a:solidFill>
                <a:effectLst>
                  <a:outerShdw blurRad="38100" dist="25400" dir="5400000" algn="ctr" rotWithShape="0">
                    <a:srgbClr val="6E747A">
                      <a:alpha val="43000"/>
                    </a:srgbClr>
                  </a:outerShdw>
                </a:effectLst>
                <a:latin typeface="微软雅黑" panose="020B0503020204020204" charset="-122"/>
                <a:sym typeface="+mn-ea"/>
              </a:rPr>
              <a:t>商保理赔数据产品</a:t>
            </a:r>
            <a:endParaRPr lang="zh-CN" altLang="en-US" sz="1400" b="1" dirty="0">
              <a:solidFill>
                <a:prstClr val="black"/>
              </a:solidFill>
              <a:latin typeface="等线" panose="02010600030101010101" charset="-122"/>
              <a:ea typeface="等线" panose="02010600030101010101" charset="-122"/>
            </a:endParaRPr>
          </a:p>
        </p:txBody>
      </p:sp>
      <p:sp>
        <p:nvSpPr>
          <p:cNvPr id="15" name="Isosceles Triangle 107">
            <a:extLst>
              <a:ext uri="{FF2B5EF4-FFF2-40B4-BE49-F238E27FC236}">
                <a16:creationId xmlns:a16="http://schemas.microsoft.com/office/drawing/2014/main" id="{BFB933B9-C4B0-FC38-8068-FA121E0D2751}"/>
              </a:ext>
            </a:extLst>
          </p:cNvPr>
          <p:cNvSpPr/>
          <p:nvPr/>
        </p:nvSpPr>
        <p:spPr>
          <a:xfrm rot="16200000" flipV="1">
            <a:off x="3331295" y="2516228"/>
            <a:ext cx="1713159" cy="185397"/>
          </a:xfrm>
          <a:prstGeom prst="triangle">
            <a:avLst>
              <a:gd name="adj" fmla="val 48693"/>
            </a:avLst>
          </a:prstGeom>
          <a:gradFill>
            <a:gsLst>
              <a:gs pos="38000">
                <a:srgbClr val="4472C4">
                  <a:lumMod val="60000"/>
                  <a:lumOff val="40000"/>
                </a:srgbClr>
              </a:gs>
              <a:gs pos="0">
                <a:srgbClr val="1D76B0"/>
              </a:gs>
              <a:gs pos="100000">
                <a:sysClr val="window" lastClr="FFFFFF"/>
              </a:gs>
            </a:gsLst>
            <a:lin ang="5400000" scaled="1"/>
          </a:gradFill>
          <a:ln>
            <a:noFill/>
          </a:ln>
          <a:effectLst/>
        </p:spPr>
        <p:txBody>
          <a:bodyPr rot="0" spcFirstLastPara="0" vertOverflow="overflow" horzOverflow="overflow" vert="horz" wrap="square" lIns="35986" tIns="35986" rIns="35986" bIns="35986"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1"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ea"/>
              <a:sym typeface="+mn-lt"/>
            </a:endParaRPr>
          </a:p>
        </p:txBody>
      </p:sp>
      <p:pic>
        <p:nvPicPr>
          <p:cNvPr id="17" name="图片 3" descr="4524054">
            <a:extLst>
              <a:ext uri="{FF2B5EF4-FFF2-40B4-BE49-F238E27FC236}">
                <a16:creationId xmlns:a16="http://schemas.microsoft.com/office/drawing/2014/main" id="{6D10A481-22C8-A9C4-4C3C-1D167E889045}"/>
              </a:ext>
            </a:extLst>
          </p:cNvPr>
          <p:cNvPicPr>
            <a:picLocks noChangeAspect="1"/>
          </p:cNvPicPr>
          <p:nvPr>
            <p:custDataLst>
              <p:tags r:id="rId2"/>
            </p:custDataLst>
          </p:nvPr>
        </p:nvPicPr>
        <p:blipFill>
          <a:blip r:embed="rId38">
            <a:extLst>
              <a:ext uri="{96DAC541-7B7A-43D3-8B79-37D633B846F1}">
                <asvg:svgBlip xmlns:asvg="http://schemas.microsoft.com/office/drawing/2016/SVG/main" r:embed="rId39"/>
              </a:ext>
            </a:extLst>
          </a:blip>
          <a:stretch>
            <a:fillRect/>
          </a:stretch>
        </p:blipFill>
        <p:spPr>
          <a:xfrm>
            <a:off x="6714650" y="1086227"/>
            <a:ext cx="527666" cy="465193"/>
          </a:xfrm>
          <a:prstGeom prst="rect">
            <a:avLst/>
          </a:prstGeom>
        </p:spPr>
      </p:pic>
      <p:pic>
        <p:nvPicPr>
          <p:cNvPr id="18" name="图片 4" descr="4520320">
            <a:extLst>
              <a:ext uri="{FF2B5EF4-FFF2-40B4-BE49-F238E27FC236}">
                <a16:creationId xmlns:a16="http://schemas.microsoft.com/office/drawing/2014/main" id="{23484228-1509-EC0A-40DC-7119F2FF4012}"/>
              </a:ext>
            </a:extLst>
          </p:cNvPr>
          <p:cNvPicPr>
            <a:picLocks noChangeAspect="1"/>
          </p:cNvPicPr>
          <p:nvPr>
            <p:custDataLst>
              <p:tags r:id="rId3"/>
            </p:custDataLst>
          </p:nvPr>
        </p:nvPicPr>
        <p:blipFill>
          <a:blip r:embed="rId40">
            <a:extLst>
              <a:ext uri="{96DAC541-7B7A-43D3-8B79-37D633B846F1}">
                <asvg:svgBlip xmlns:asvg="http://schemas.microsoft.com/office/drawing/2016/SVG/main" r:embed="rId41"/>
              </a:ext>
            </a:extLst>
          </a:blip>
          <a:stretch>
            <a:fillRect/>
          </a:stretch>
        </p:blipFill>
        <p:spPr>
          <a:xfrm>
            <a:off x="6718787" y="2515348"/>
            <a:ext cx="527666" cy="465193"/>
          </a:xfrm>
          <a:prstGeom prst="rect">
            <a:avLst/>
          </a:prstGeom>
        </p:spPr>
      </p:pic>
      <p:pic>
        <p:nvPicPr>
          <p:cNvPr id="19" name="图片 5" descr="20251187">
            <a:extLst>
              <a:ext uri="{FF2B5EF4-FFF2-40B4-BE49-F238E27FC236}">
                <a16:creationId xmlns:a16="http://schemas.microsoft.com/office/drawing/2014/main" id="{D2F75E6E-F9DD-8AA7-B1DF-0DF2A35FF159}"/>
              </a:ext>
            </a:extLst>
          </p:cNvPr>
          <p:cNvPicPr>
            <a:picLocks noChangeAspect="1"/>
          </p:cNvPicPr>
          <p:nvPr>
            <p:custDataLst>
              <p:tags r:id="rId4"/>
            </p:custDataLst>
          </p:nvPr>
        </p:nvPicPr>
        <p:blipFill>
          <a:blip r:embed="rId42">
            <a:extLst>
              <a:ext uri="{96DAC541-7B7A-43D3-8B79-37D633B846F1}">
                <asvg:svgBlip xmlns:asvg="http://schemas.microsoft.com/office/drawing/2016/SVG/main" r:embed="rId43"/>
              </a:ext>
            </a:extLst>
          </a:blip>
          <a:stretch>
            <a:fillRect/>
          </a:stretch>
        </p:blipFill>
        <p:spPr>
          <a:xfrm>
            <a:off x="8160405" y="1047023"/>
            <a:ext cx="527666" cy="465193"/>
          </a:xfrm>
          <a:prstGeom prst="rect">
            <a:avLst/>
          </a:prstGeom>
        </p:spPr>
      </p:pic>
      <p:sp>
        <p:nvSpPr>
          <p:cNvPr id="20" name="文本框 19">
            <a:extLst>
              <a:ext uri="{FF2B5EF4-FFF2-40B4-BE49-F238E27FC236}">
                <a16:creationId xmlns:a16="http://schemas.microsoft.com/office/drawing/2014/main" id="{51A0569F-E919-6AA9-85B0-E03ED274FE67}"/>
              </a:ext>
            </a:extLst>
          </p:cNvPr>
          <p:cNvSpPr txBox="1"/>
          <p:nvPr>
            <p:custDataLst>
              <p:tags r:id="rId5"/>
            </p:custDataLst>
          </p:nvPr>
        </p:nvSpPr>
        <p:spPr>
          <a:xfrm>
            <a:off x="6510848" y="1572500"/>
            <a:ext cx="933329" cy="306705"/>
          </a:xfrm>
          <a:prstGeom prst="rect">
            <a:avLst/>
          </a:prstGeom>
          <a:noFill/>
        </p:spPr>
        <p:txBody>
          <a:bodyPr wrap="square" rtlCol="0">
            <a:spAutoFit/>
          </a:bodyPr>
          <a:lstStyle/>
          <a:p>
            <a:pPr defTabSz="914400"/>
            <a:r>
              <a:rPr lang="zh-CN" altLang="en-US" sz="1400" b="1" dirty="0">
                <a:solidFill>
                  <a:srgbClr val="FF0000"/>
                </a:solidFill>
                <a:latin typeface="+mn-ea"/>
              </a:rPr>
              <a:t>区卫健局</a:t>
            </a:r>
          </a:p>
        </p:txBody>
      </p:sp>
      <p:cxnSp>
        <p:nvCxnSpPr>
          <p:cNvPr id="21" name="直接箭头连接符 20">
            <a:extLst>
              <a:ext uri="{FF2B5EF4-FFF2-40B4-BE49-F238E27FC236}">
                <a16:creationId xmlns:a16="http://schemas.microsoft.com/office/drawing/2014/main" id="{D976484E-736C-B59E-3F5C-6CEBC8A380C9}"/>
              </a:ext>
            </a:extLst>
          </p:cNvPr>
          <p:cNvCxnSpPr/>
          <p:nvPr>
            <p:custDataLst>
              <p:tags r:id="rId6"/>
            </p:custDataLst>
          </p:nvPr>
        </p:nvCxnSpPr>
        <p:spPr>
          <a:xfrm>
            <a:off x="7268443" y="1318715"/>
            <a:ext cx="618944" cy="0"/>
          </a:xfrm>
          <a:prstGeom prst="straightConnector1">
            <a:avLst/>
          </a:prstGeom>
          <a:noFill/>
          <a:ln w="28575" cap="flat" cmpd="sng" algn="ctr">
            <a:solidFill>
              <a:sysClr val="windowText" lastClr="000000"/>
            </a:solidFill>
            <a:prstDash val="solid"/>
            <a:miter lim="800000"/>
            <a:tailEnd type="arrow"/>
          </a:ln>
          <a:effectLst/>
        </p:spPr>
      </p:cxnSp>
      <p:sp>
        <p:nvSpPr>
          <p:cNvPr id="22" name="文本框 21">
            <a:extLst>
              <a:ext uri="{FF2B5EF4-FFF2-40B4-BE49-F238E27FC236}">
                <a16:creationId xmlns:a16="http://schemas.microsoft.com/office/drawing/2014/main" id="{D8365ECC-F1E7-9474-834D-7B734EC4F960}"/>
              </a:ext>
            </a:extLst>
          </p:cNvPr>
          <p:cNvSpPr txBox="1"/>
          <p:nvPr>
            <p:custDataLst>
              <p:tags r:id="rId7"/>
            </p:custDataLst>
          </p:nvPr>
        </p:nvSpPr>
        <p:spPr>
          <a:xfrm>
            <a:off x="6309327" y="2917873"/>
            <a:ext cx="1362503" cy="306705"/>
          </a:xfrm>
          <a:prstGeom prst="rect">
            <a:avLst/>
          </a:prstGeom>
          <a:noFill/>
        </p:spPr>
        <p:txBody>
          <a:bodyPr wrap="square" rtlCol="0">
            <a:spAutoFit/>
          </a:bodyPr>
          <a:lstStyle/>
          <a:p>
            <a:pPr algn="ctr" defTabSz="914400"/>
            <a:r>
              <a:rPr lang="zh-CN" altLang="en-US" sz="1400" b="1" dirty="0">
                <a:solidFill>
                  <a:srgbClr val="C00000"/>
                </a:solidFill>
                <a:latin typeface="+mn-ea"/>
              </a:rPr>
              <a:t>商保直付平台</a:t>
            </a:r>
          </a:p>
        </p:txBody>
      </p:sp>
      <p:sp>
        <p:nvSpPr>
          <p:cNvPr id="23" name="文本框 22">
            <a:extLst>
              <a:ext uri="{FF2B5EF4-FFF2-40B4-BE49-F238E27FC236}">
                <a16:creationId xmlns:a16="http://schemas.microsoft.com/office/drawing/2014/main" id="{A9CB48C8-F516-D065-DB36-F89073DCAB40}"/>
              </a:ext>
            </a:extLst>
          </p:cNvPr>
          <p:cNvSpPr txBox="1"/>
          <p:nvPr>
            <p:custDataLst>
              <p:tags r:id="rId8"/>
            </p:custDataLst>
          </p:nvPr>
        </p:nvSpPr>
        <p:spPr>
          <a:xfrm>
            <a:off x="6935220" y="1917437"/>
            <a:ext cx="630320" cy="400110"/>
          </a:xfrm>
          <a:prstGeom prst="rect">
            <a:avLst/>
          </a:prstGeom>
          <a:noFill/>
        </p:spPr>
        <p:txBody>
          <a:bodyPr wrap="square" rtlCol="0">
            <a:spAutoFit/>
          </a:bodyPr>
          <a:lstStyle/>
          <a:p>
            <a:pPr defTabSz="914400"/>
            <a:r>
              <a:rPr lang="zh-CN" altLang="en-US" sz="1000" dirty="0">
                <a:solidFill>
                  <a:prstClr val="black"/>
                </a:solidFill>
                <a:latin typeface="+mn-ea"/>
              </a:rPr>
              <a:t>提出数据需求</a:t>
            </a:r>
          </a:p>
        </p:txBody>
      </p:sp>
      <p:sp>
        <p:nvSpPr>
          <p:cNvPr id="24" name="文本框 23">
            <a:extLst>
              <a:ext uri="{FF2B5EF4-FFF2-40B4-BE49-F238E27FC236}">
                <a16:creationId xmlns:a16="http://schemas.microsoft.com/office/drawing/2014/main" id="{2BB23CD4-1284-081F-7FBC-2F54FE31990D}"/>
              </a:ext>
            </a:extLst>
          </p:cNvPr>
          <p:cNvSpPr txBox="1"/>
          <p:nvPr>
            <p:custDataLst>
              <p:tags r:id="rId9"/>
            </p:custDataLst>
          </p:nvPr>
        </p:nvSpPr>
        <p:spPr>
          <a:xfrm>
            <a:off x="7995727" y="1433643"/>
            <a:ext cx="933329" cy="306705"/>
          </a:xfrm>
          <a:prstGeom prst="rect">
            <a:avLst/>
          </a:prstGeom>
          <a:noFill/>
        </p:spPr>
        <p:txBody>
          <a:bodyPr wrap="square" rtlCol="0">
            <a:spAutoFit/>
          </a:bodyPr>
          <a:lstStyle/>
          <a:p>
            <a:pPr defTabSz="914400"/>
            <a:r>
              <a:rPr lang="zh-CN" altLang="en-US" sz="1400" dirty="0">
                <a:solidFill>
                  <a:prstClr val="black"/>
                </a:solidFill>
                <a:latin typeface="+mn-ea"/>
              </a:rPr>
              <a:t>区政数局</a:t>
            </a:r>
          </a:p>
        </p:txBody>
      </p:sp>
      <p:sp>
        <p:nvSpPr>
          <p:cNvPr id="25" name="文本框 24">
            <a:extLst>
              <a:ext uri="{FF2B5EF4-FFF2-40B4-BE49-F238E27FC236}">
                <a16:creationId xmlns:a16="http://schemas.microsoft.com/office/drawing/2014/main" id="{987001D6-EDEE-57C2-6730-1D82E43A912C}"/>
              </a:ext>
            </a:extLst>
          </p:cNvPr>
          <p:cNvSpPr txBox="1"/>
          <p:nvPr>
            <p:custDataLst>
              <p:tags r:id="rId10"/>
            </p:custDataLst>
          </p:nvPr>
        </p:nvSpPr>
        <p:spPr>
          <a:xfrm>
            <a:off x="8571711" y="966085"/>
            <a:ext cx="1184629" cy="400110"/>
          </a:xfrm>
          <a:prstGeom prst="rect">
            <a:avLst/>
          </a:prstGeom>
          <a:noFill/>
        </p:spPr>
        <p:txBody>
          <a:bodyPr wrap="square" rtlCol="0">
            <a:spAutoFit/>
          </a:bodyPr>
          <a:lstStyle/>
          <a:p>
            <a:pPr algn="ctr" defTabSz="914400"/>
            <a:r>
              <a:rPr lang="en-US" altLang="zh-CN" sz="1000" dirty="0">
                <a:solidFill>
                  <a:prstClr val="black"/>
                </a:solidFill>
                <a:latin typeface="+mn-ea"/>
              </a:rPr>
              <a:t>2.</a:t>
            </a:r>
            <a:r>
              <a:rPr lang="zh-CN" altLang="en-US" sz="1000" dirty="0">
                <a:solidFill>
                  <a:prstClr val="black"/>
                </a:solidFill>
                <a:latin typeface="+mn-ea"/>
              </a:rPr>
              <a:t>申请</a:t>
            </a:r>
          </a:p>
          <a:p>
            <a:pPr algn="ctr" defTabSz="914400"/>
            <a:r>
              <a:rPr lang="zh-CN" altLang="en-US" sz="1000" dirty="0">
                <a:solidFill>
                  <a:prstClr val="black"/>
                </a:solidFill>
                <a:latin typeface="+mn-ea"/>
              </a:rPr>
              <a:t>授权运营</a:t>
            </a:r>
          </a:p>
        </p:txBody>
      </p:sp>
      <p:pic>
        <p:nvPicPr>
          <p:cNvPr id="26" name="图片 30" descr="32313536353538313b32313536353536323be585ace58fb8e6b2bbe79086">
            <a:extLst>
              <a:ext uri="{FF2B5EF4-FFF2-40B4-BE49-F238E27FC236}">
                <a16:creationId xmlns:a16="http://schemas.microsoft.com/office/drawing/2014/main" id="{BDD13961-0601-69A4-AA9E-E576E278836A}"/>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9893656" y="3582517"/>
            <a:ext cx="527666" cy="465193"/>
          </a:xfrm>
          <a:prstGeom prst="rect">
            <a:avLst/>
          </a:prstGeom>
        </p:spPr>
      </p:pic>
      <p:pic>
        <p:nvPicPr>
          <p:cNvPr id="27" name="图片 31" descr="343439383331343b343532383339313be4bc81e4b89ae8b584e6ba90">
            <a:extLst>
              <a:ext uri="{FF2B5EF4-FFF2-40B4-BE49-F238E27FC236}">
                <a16:creationId xmlns:a16="http://schemas.microsoft.com/office/drawing/2014/main" id="{416B42CC-9D82-5B53-F6A4-2D9BF1BC4B25}"/>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9972770" y="2465204"/>
            <a:ext cx="527666" cy="465193"/>
          </a:xfrm>
          <a:prstGeom prst="rect">
            <a:avLst/>
          </a:prstGeom>
        </p:spPr>
      </p:pic>
      <p:cxnSp>
        <p:nvCxnSpPr>
          <p:cNvPr id="28" name="直接箭头连接符 27">
            <a:extLst>
              <a:ext uri="{FF2B5EF4-FFF2-40B4-BE49-F238E27FC236}">
                <a16:creationId xmlns:a16="http://schemas.microsoft.com/office/drawing/2014/main" id="{F0D4D433-ED68-096B-A849-CA2F4212F2B0}"/>
              </a:ext>
            </a:extLst>
          </p:cNvPr>
          <p:cNvCxnSpPr/>
          <p:nvPr>
            <p:custDataLst>
              <p:tags r:id="rId11"/>
            </p:custDataLst>
          </p:nvPr>
        </p:nvCxnSpPr>
        <p:spPr>
          <a:xfrm>
            <a:off x="8804687" y="1318715"/>
            <a:ext cx="736322" cy="0"/>
          </a:xfrm>
          <a:prstGeom prst="straightConnector1">
            <a:avLst/>
          </a:prstGeom>
          <a:noFill/>
          <a:ln w="28575" cap="flat" cmpd="sng" algn="ctr">
            <a:solidFill>
              <a:sysClr val="windowText" lastClr="000000"/>
            </a:solidFill>
            <a:prstDash val="solid"/>
            <a:miter lim="800000"/>
            <a:tailEnd type="arrow"/>
          </a:ln>
          <a:effectLst/>
        </p:spPr>
      </p:cxnSp>
      <p:pic>
        <p:nvPicPr>
          <p:cNvPr id="29" name="图片 35" descr="32313533383137363b32313533383136383be694bfe5ba9c">
            <a:extLst>
              <a:ext uri="{FF2B5EF4-FFF2-40B4-BE49-F238E27FC236}">
                <a16:creationId xmlns:a16="http://schemas.microsoft.com/office/drawing/2014/main" id="{FE8C0B9F-7CFD-B078-7F8A-3CE5F471AD36}"/>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9829539" y="984114"/>
            <a:ext cx="527666" cy="465193"/>
          </a:xfrm>
          <a:prstGeom prst="rect">
            <a:avLst/>
          </a:prstGeom>
        </p:spPr>
      </p:pic>
      <p:sp>
        <p:nvSpPr>
          <p:cNvPr id="30" name="文本框 29">
            <a:extLst>
              <a:ext uri="{FF2B5EF4-FFF2-40B4-BE49-F238E27FC236}">
                <a16:creationId xmlns:a16="http://schemas.microsoft.com/office/drawing/2014/main" id="{04BFF3C5-F3F8-2F00-CF40-2675F212C9BB}"/>
              </a:ext>
            </a:extLst>
          </p:cNvPr>
          <p:cNvSpPr txBox="1"/>
          <p:nvPr>
            <p:custDataLst>
              <p:tags r:id="rId12"/>
            </p:custDataLst>
          </p:nvPr>
        </p:nvSpPr>
        <p:spPr>
          <a:xfrm>
            <a:off x="9737462" y="1423880"/>
            <a:ext cx="745113" cy="306705"/>
          </a:xfrm>
          <a:prstGeom prst="rect">
            <a:avLst/>
          </a:prstGeom>
          <a:noFill/>
        </p:spPr>
        <p:txBody>
          <a:bodyPr wrap="square" rtlCol="0">
            <a:spAutoFit/>
          </a:bodyPr>
          <a:lstStyle/>
          <a:p>
            <a:pPr defTabSz="914400"/>
            <a:r>
              <a:rPr lang="zh-CN" altLang="en-US" sz="1400" dirty="0">
                <a:solidFill>
                  <a:prstClr val="black"/>
                </a:solidFill>
                <a:latin typeface="+mn-ea"/>
              </a:rPr>
              <a:t>区政府</a:t>
            </a:r>
          </a:p>
        </p:txBody>
      </p:sp>
      <p:cxnSp>
        <p:nvCxnSpPr>
          <p:cNvPr id="31" name="直接箭头连接符 30">
            <a:extLst>
              <a:ext uri="{FF2B5EF4-FFF2-40B4-BE49-F238E27FC236}">
                <a16:creationId xmlns:a16="http://schemas.microsoft.com/office/drawing/2014/main" id="{C7A08F63-E18F-491A-7F3A-FAC61DF8644F}"/>
              </a:ext>
            </a:extLst>
          </p:cNvPr>
          <p:cNvCxnSpPr/>
          <p:nvPr/>
        </p:nvCxnSpPr>
        <p:spPr>
          <a:xfrm>
            <a:off x="10133064" y="1923642"/>
            <a:ext cx="0" cy="506916"/>
          </a:xfrm>
          <a:prstGeom prst="straightConnector1">
            <a:avLst/>
          </a:prstGeom>
          <a:noFill/>
          <a:ln w="28575" cap="flat" cmpd="sng" algn="ctr">
            <a:solidFill>
              <a:sysClr val="windowText" lastClr="000000"/>
            </a:solidFill>
            <a:prstDash val="solid"/>
            <a:miter lim="800000"/>
            <a:tailEnd type="arrow"/>
          </a:ln>
          <a:effectLst/>
        </p:spPr>
      </p:cxnSp>
      <p:sp>
        <p:nvSpPr>
          <p:cNvPr id="32" name="文本框 31">
            <a:extLst>
              <a:ext uri="{FF2B5EF4-FFF2-40B4-BE49-F238E27FC236}">
                <a16:creationId xmlns:a16="http://schemas.microsoft.com/office/drawing/2014/main" id="{7D444A28-2FEF-2D17-3C85-83766A1123F8}"/>
              </a:ext>
            </a:extLst>
          </p:cNvPr>
          <p:cNvSpPr txBox="1"/>
          <p:nvPr>
            <p:custDataLst>
              <p:tags r:id="rId13"/>
            </p:custDataLst>
          </p:nvPr>
        </p:nvSpPr>
        <p:spPr>
          <a:xfrm>
            <a:off x="10133064" y="1932303"/>
            <a:ext cx="653289" cy="461665"/>
          </a:xfrm>
          <a:prstGeom prst="rect">
            <a:avLst/>
          </a:prstGeom>
          <a:noFill/>
        </p:spPr>
        <p:txBody>
          <a:bodyPr wrap="square" rtlCol="0">
            <a:spAutoFit/>
          </a:bodyPr>
          <a:lstStyle/>
          <a:p>
            <a:pPr defTabSz="914400"/>
            <a:r>
              <a:rPr lang="en-US" altLang="zh-CN" sz="1200" dirty="0">
                <a:solidFill>
                  <a:prstClr val="black"/>
                </a:solidFill>
                <a:latin typeface="+mn-ea"/>
              </a:rPr>
              <a:t>3.</a:t>
            </a:r>
            <a:r>
              <a:rPr lang="zh-CN" altLang="en-US" sz="1200" dirty="0">
                <a:solidFill>
                  <a:prstClr val="black"/>
                </a:solidFill>
                <a:latin typeface="+mn-ea"/>
              </a:rPr>
              <a:t>授权运营</a:t>
            </a:r>
          </a:p>
        </p:txBody>
      </p:sp>
      <p:cxnSp>
        <p:nvCxnSpPr>
          <p:cNvPr id="33" name="直接箭头连接符 32">
            <a:extLst>
              <a:ext uri="{FF2B5EF4-FFF2-40B4-BE49-F238E27FC236}">
                <a16:creationId xmlns:a16="http://schemas.microsoft.com/office/drawing/2014/main" id="{56C0D409-D530-A1F7-B9E2-354FF159AB9F}"/>
              </a:ext>
            </a:extLst>
          </p:cNvPr>
          <p:cNvCxnSpPr/>
          <p:nvPr>
            <p:custDataLst>
              <p:tags r:id="rId14"/>
            </p:custDataLst>
          </p:nvPr>
        </p:nvCxnSpPr>
        <p:spPr>
          <a:xfrm flipH="1">
            <a:off x="10068429" y="3172243"/>
            <a:ext cx="0" cy="344630"/>
          </a:xfrm>
          <a:prstGeom prst="straightConnector1">
            <a:avLst/>
          </a:prstGeom>
          <a:noFill/>
          <a:ln w="28575" cap="flat" cmpd="sng" algn="ctr">
            <a:solidFill>
              <a:sysClr val="windowText" lastClr="000000"/>
            </a:solidFill>
            <a:prstDash val="solid"/>
            <a:miter lim="800000"/>
            <a:tailEnd type="arrow"/>
          </a:ln>
          <a:effectLst/>
        </p:spPr>
      </p:cxnSp>
      <p:sp>
        <p:nvSpPr>
          <p:cNvPr id="34" name="文本框 33">
            <a:extLst>
              <a:ext uri="{FF2B5EF4-FFF2-40B4-BE49-F238E27FC236}">
                <a16:creationId xmlns:a16="http://schemas.microsoft.com/office/drawing/2014/main" id="{D0444E40-F076-78C1-0372-B407D2A380C1}"/>
              </a:ext>
            </a:extLst>
          </p:cNvPr>
          <p:cNvSpPr txBox="1"/>
          <p:nvPr>
            <p:custDataLst>
              <p:tags r:id="rId15"/>
            </p:custDataLst>
          </p:nvPr>
        </p:nvSpPr>
        <p:spPr>
          <a:xfrm>
            <a:off x="9541008" y="3172243"/>
            <a:ext cx="592055" cy="400110"/>
          </a:xfrm>
          <a:prstGeom prst="rect">
            <a:avLst/>
          </a:prstGeom>
          <a:noFill/>
        </p:spPr>
        <p:txBody>
          <a:bodyPr wrap="square" rtlCol="0">
            <a:spAutoFit/>
          </a:bodyPr>
          <a:lstStyle/>
          <a:p>
            <a:pPr defTabSz="914400"/>
            <a:r>
              <a:rPr lang="en-US" altLang="zh-CN" sz="1000" dirty="0">
                <a:solidFill>
                  <a:prstClr val="black"/>
                </a:solidFill>
                <a:latin typeface="+mn-ea"/>
              </a:rPr>
              <a:t>4.</a:t>
            </a:r>
            <a:r>
              <a:rPr lang="zh-CN" altLang="en-US" sz="1000" dirty="0">
                <a:solidFill>
                  <a:prstClr val="black"/>
                </a:solidFill>
                <a:latin typeface="+mn-ea"/>
              </a:rPr>
              <a:t>产品上架</a:t>
            </a:r>
          </a:p>
        </p:txBody>
      </p:sp>
      <p:cxnSp>
        <p:nvCxnSpPr>
          <p:cNvPr id="35" name="肘形连接符 43">
            <a:extLst>
              <a:ext uri="{FF2B5EF4-FFF2-40B4-BE49-F238E27FC236}">
                <a16:creationId xmlns:a16="http://schemas.microsoft.com/office/drawing/2014/main" id="{3D1272A3-2D59-1550-70A2-1B1D5D5155CB}"/>
              </a:ext>
            </a:extLst>
          </p:cNvPr>
          <p:cNvCxnSpPr>
            <a:stCxn id="22" idx="2"/>
            <a:endCxn id="38" idx="2"/>
          </p:cNvCxnSpPr>
          <p:nvPr/>
        </p:nvCxnSpPr>
        <p:spPr>
          <a:xfrm rot="5400000" flipV="1">
            <a:off x="8058467" y="2156773"/>
            <a:ext cx="1096645" cy="3232150"/>
          </a:xfrm>
          <a:prstGeom prst="bentConnector3">
            <a:avLst>
              <a:gd name="adj1" fmla="val 121679"/>
            </a:avLst>
          </a:prstGeom>
          <a:noFill/>
          <a:ln w="28575" cap="flat" cmpd="sng" algn="ctr">
            <a:solidFill>
              <a:srgbClr val="70AD47"/>
            </a:solidFill>
            <a:prstDash val="solid"/>
            <a:miter lim="800000"/>
            <a:tailEnd type="arrow"/>
          </a:ln>
          <a:effectLst/>
        </p:spPr>
      </p:cxnSp>
      <p:sp>
        <p:nvSpPr>
          <p:cNvPr id="36" name="文本框 35">
            <a:extLst>
              <a:ext uri="{FF2B5EF4-FFF2-40B4-BE49-F238E27FC236}">
                <a16:creationId xmlns:a16="http://schemas.microsoft.com/office/drawing/2014/main" id="{312F66E9-70E6-8293-C2E4-004CF604315A}"/>
              </a:ext>
            </a:extLst>
          </p:cNvPr>
          <p:cNvSpPr txBox="1"/>
          <p:nvPr>
            <p:custDataLst>
              <p:tags r:id="rId16"/>
            </p:custDataLst>
          </p:nvPr>
        </p:nvSpPr>
        <p:spPr>
          <a:xfrm>
            <a:off x="8007867" y="4531618"/>
            <a:ext cx="1408008" cy="220180"/>
          </a:xfrm>
          <a:prstGeom prst="rect">
            <a:avLst/>
          </a:prstGeom>
          <a:noFill/>
        </p:spPr>
        <p:txBody>
          <a:bodyPr wrap="square" rtlCol="0">
            <a:noAutofit/>
          </a:bodyPr>
          <a:lstStyle/>
          <a:p>
            <a:pPr defTabSz="914400"/>
            <a:r>
              <a:rPr lang="en-US" altLang="zh-CN" sz="1200" dirty="0">
                <a:solidFill>
                  <a:prstClr val="black"/>
                </a:solidFill>
                <a:latin typeface="+mn-ea"/>
              </a:rPr>
              <a:t>5.</a:t>
            </a:r>
            <a:r>
              <a:rPr lang="zh-CN" altLang="en-US" sz="1200" dirty="0">
                <a:solidFill>
                  <a:prstClr val="black"/>
                </a:solidFill>
                <a:latin typeface="+mn-ea"/>
              </a:rPr>
              <a:t>下单数据产品</a:t>
            </a:r>
          </a:p>
        </p:txBody>
      </p:sp>
      <p:sp>
        <p:nvSpPr>
          <p:cNvPr id="37" name="文本框 36">
            <a:extLst>
              <a:ext uri="{FF2B5EF4-FFF2-40B4-BE49-F238E27FC236}">
                <a16:creationId xmlns:a16="http://schemas.microsoft.com/office/drawing/2014/main" id="{D2EB7654-A6C5-CFAD-7231-D36C3A701778}"/>
              </a:ext>
            </a:extLst>
          </p:cNvPr>
          <p:cNvSpPr txBox="1"/>
          <p:nvPr>
            <p:custDataLst>
              <p:tags r:id="rId17"/>
            </p:custDataLst>
          </p:nvPr>
        </p:nvSpPr>
        <p:spPr>
          <a:xfrm>
            <a:off x="9734323" y="2920659"/>
            <a:ext cx="1052030" cy="306705"/>
          </a:xfrm>
          <a:prstGeom prst="rect">
            <a:avLst/>
          </a:prstGeom>
          <a:noFill/>
        </p:spPr>
        <p:txBody>
          <a:bodyPr wrap="square" rtlCol="0">
            <a:spAutoFit/>
          </a:bodyPr>
          <a:lstStyle/>
          <a:p>
            <a:pPr defTabSz="914400"/>
            <a:r>
              <a:rPr lang="zh-CN" altLang="en-US" sz="1400" dirty="0">
                <a:solidFill>
                  <a:prstClr val="black"/>
                </a:solidFill>
                <a:latin typeface="+mn-ea"/>
              </a:rPr>
              <a:t>运营公司</a:t>
            </a:r>
          </a:p>
        </p:txBody>
      </p:sp>
      <p:sp>
        <p:nvSpPr>
          <p:cNvPr id="38" name="文本框 37">
            <a:extLst>
              <a:ext uri="{FF2B5EF4-FFF2-40B4-BE49-F238E27FC236}">
                <a16:creationId xmlns:a16="http://schemas.microsoft.com/office/drawing/2014/main" id="{C68C6CA1-9C3B-F1E6-B147-8E8E72AC7041}"/>
              </a:ext>
            </a:extLst>
          </p:cNvPr>
          <p:cNvSpPr txBox="1"/>
          <p:nvPr>
            <p:custDataLst>
              <p:tags r:id="rId18"/>
            </p:custDataLst>
          </p:nvPr>
        </p:nvSpPr>
        <p:spPr>
          <a:xfrm>
            <a:off x="9541008" y="4014358"/>
            <a:ext cx="1363194" cy="306705"/>
          </a:xfrm>
          <a:prstGeom prst="rect">
            <a:avLst/>
          </a:prstGeom>
          <a:noFill/>
        </p:spPr>
        <p:txBody>
          <a:bodyPr wrap="square" rtlCol="0">
            <a:spAutoFit/>
          </a:bodyPr>
          <a:lstStyle/>
          <a:p>
            <a:pPr defTabSz="914400"/>
            <a:r>
              <a:rPr lang="zh-CN" altLang="en-US" sz="1400" dirty="0">
                <a:solidFill>
                  <a:prstClr val="black"/>
                </a:solidFill>
                <a:latin typeface="+mn-ea"/>
              </a:rPr>
              <a:t>数据交易机构</a:t>
            </a:r>
          </a:p>
        </p:txBody>
      </p:sp>
      <p:cxnSp>
        <p:nvCxnSpPr>
          <p:cNvPr id="39" name="直接箭头连接符 38">
            <a:extLst>
              <a:ext uri="{FF2B5EF4-FFF2-40B4-BE49-F238E27FC236}">
                <a16:creationId xmlns:a16="http://schemas.microsoft.com/office/drawing/2014/main" id="{F0A9CB34-1ADD-09A6-6861-306FCAED7892}"/>
              </a:ext>
            </a:extLst>
          </p:cNvPr>
          <p:cNvCxnSpPr>
            <a:stCxn id="18" idx="0"/>
          </p:cNvCxnSpPr>
          <p:nvPr/>
        </p:nvCxnSpPr>
        <p:spPr>
          <a:xfrm flipV="1">
            <a:off x="6982498" y="1810132"/>
            <a:ext cx="0" cy="705216"/>
          </a:xfrm>
          <a:prstGeom prst="straightConnector1">
            <a:avLst/>
          </a:prstGeom>
          <a:noFill/>
          <a:ln w="28575" cap="flat" cmpd="sng" algn="ctr">
            <a:solidFill>
              <a:sysClr val="windowText" lastClr="000000"/>
            </a:solidFill>
            <a:prstDash val="solid"/>
            <a:miter lim="800000"/>
            <a:tailEnd type="arrow"/>
          </a:ln>
          <a:effectLst/>
        </p:spPr>
      </p:cxnSp>
      <p:sp>
        <p:nvSpPr>
          <p:cNvPr id="40" name="文本框 39">
            <a:extLst>
              <a:ext uri="{FF2B5EF4-FFF2-40B4-BE49-F238E27FC236}">
                <a16:creationId xmlns:a16="http://schemas.microsoft.com/office/drawing/2014/main" id="{7C6A1E80-9C6E-68F2-13B2-CECA37E88F2E}"/>
              </a:ext>
            </a:extLst>
          </p:cNvPr>
          <p:cNvSpPr txBox="1"/>
          <p:nvPr>
            <p:custDataLst>
              <p:tags r:id="rId19"/>
            </p:custDataLst>
          </p:nvPr>
        </p:nvSpPr>
        <p:spPr>
          <a:xfrm>
            <a:off x="6982497" y="1047022"/>
            <a:ext cx="1184629" cy="246221"/>
          </a:xfrm>
          <a:prstGeom prst="rect">
            <a:avLst/>
          </a:prstGeom>
          <a:noFill/>
        </p:spPr>
        <p:txBody>
          <a:bodyPr wrap="square" rtlCol="0">
            <a:spAutoFit/>
          </a:bodyPr>
          <a:lstStyle/>
          <a:p>
            <a:pPr algn="ctr" defTabSz="914400"/>
            <a:r>
              <a:rPr lang="en-US" altLang="zh-CN" sz="1000" dirty="0">
                <a:solidFill>
                  <a:prstClr val="black"/>
                </a:solidFill>
                <a:latin typeface="+mn-ea"/>
              </a:rPr>
              <a:t>1.</a:t>
            </a:r>
            <a:r>
              <a:rPr lang="zh-CN" altLang="en-US" sz="1000" dirty="0">
                <a:solidFill>
                  <a:prstClr val="black"/>
                </a:solidFill>
                <a:latin typeface="+mn-ea"/>
              </a:rPr>
              <a:t>需求审核</a:t>
            </a:r>
          </a:p>
        </p:txBody>
      </p:sp>
      <p:cxnSp>
        <p:nvCxnSpPr>
          <p:cNvPr id="41" name="直接箭头连接符 40">
            <a:extLst>
              <a:ext uri="{FF2B5EF4-FFF2-40B4-BE49-F238E27FC236}">
                <a16:creationId xmlns:a16="http://schemas.microsoft.com/office/drawing/2014/main" id="{0160F58B-D2FF-FCCC-FBA6-F563616E5682}"/>
              </a:ext>
            </a:extLst>
          </p:cNvPr>
          <p:cNvCxnSpPr/>
          <p:nvPr/>
        </p:nvCxnSpPr>
        <p:spPr>
          <a:xfrm flipV="1">
            <a:off x="10261300" y="3127568"/>
            <a:ext cx="0" cy="419391"/>
          </a:xfrm>
          <a:prstGeom prst="straightConnector1">
            <a:avLst/>
          </a:prstGeom>
          <a:noFill/>
          <a:ln w="28575" cap="flat" cmpd="sng" algn="ctr">
            <a:solidFill>
              <a:srgbClr val="70AD47"/>
            </a:solidFill>
            <a:prstDash val="solid"/>
            <a:miter lim="800000"/>
            <a:tailEnd type="arrow"/>
          </a:ln>
          <a:effectLst/>
        </p:spPr>
      </p:cxnSp>
      <p:sp>
        <p:nvSpPr>
          <p:cNvPr id="42" name="文本框 41">
            <a:extLst>
              <a:ext uri="{FF2B5EF4-FFF2-40B4-BE49-F238E27FC236}">
                <a16:creationId xmlns:a16="http://schemas.microsoft.com/office/drawing/2014/main" id="{0999E779-8C58-9506-A08C-B4E977ECD9FE}"/>
              </a:ext>
            </a:extLst>
          </p:cNvPr>
          <p:cNvSpPr txBox="1"/>
          <p:nvPr>
            <p:custDataLst>
              <p:tags r:id="rId20"/>
            </p:custDataLst>
          </p:nvPr>
        </p:nvSpPr>
        <p:spPr>
          <a:xfrm>
            <a:off x="10356960" y="3142156"/>
            <a:ext cx="498982" cy="400110"/>
          </a:xfrm>
          <a:prstGeom prst="rect">
            <a:avLst/>
          </a:prstGeom>
          <a:noFill/>
        </p:spPr>
        <p:txBody>
          <a:bodyPr wrap="square" rtlCol="0">
            <a:spAutoFit/>
          </a:bodyPr>
          <a:lstStyle/>
          <a:p>
            <a:pPr defTabSz="914400"/>
            <a:r>
              <a:rPr lang="zh-CN" altLang="en-US" sz="1000">
                <a:solidFill>
                  <a:prstClr val="black"/>
                </a:solidFill>
                <a:latin typeface="+mn-ea"/>
              </a:rPr>
              <a:t>交易</a:t>
            </a:r>
          </a:p>
          <a:p>
            <a:pPr defTabSz="914400"/>
            <a:r>
              <a:rPr lang="zh-CN" altLang="en-US" sz="1000">
                <a:solidFill>
                  <a:prstClr val="black"/>
                </a:solidFill>
                <a:latin typeface="+mn-ea"/>
              </a:rPr>
              <a:t>磋商</a:t>
            </a:r>
          </a:p>
        </p:txBody>
      </p:sp>
      <p:cxnSp>
        <p:nvCxnSpPr>
          <p:cNvPr id="43" name="直接箭头连接符 42">
            <a:extLst>
              <a:ext uri="{FF2B5EF4-FFF2-40B4-BE49-F238E27FC236}">
                <a16:creationId xmlns:a16="http://schemas.microsoft.com/office/drawing/2014/main" id="{0E41635C-F327-5FA0-971E-394C3B621087}"/>
              </a:ext>
            </a:extLst>
          </p:cNvPr>
          <p:cNvCxnSpPr/>
          <p:nvPr>
            <p:custDataLst>
              <p:tags r:id="rId21"/>
            </p:custDataLst>
          </p:nvPr>
        </p:nvCxnSpPr>
        <p:spPr>
          <a:xfrm flipH="1">
            <a:off x="7323770" y="2830042"/>
            <a:ext cx="2600394" cy="0"/>
          </a:xfrm>
          <a:prstGeom prst="straightConnector1">
            <a:avLst/>
          </a:prstGeom>
          <a:noFill/>
          <a:ln w="28575" cap="flat" cmpd="sng" algn="ctr">
            <a:solidFill>
              <a:srgbClr val="70AD47"/>
            </a:solidFill>
            <a:prstDash val="solid"/>
            <a:miter lim="800000"/>
            <a:tailEnd type="arrow"/>
          </a:ln>
          <a:effectLst/>
        </p:spPr>
      </p:cxnSp>
      <p:pic>
        <p:nvPicPr>
          <p:cNvPr id="44" name="图片 53" descr="343435383231303b333635353331313be5afbce587bae4ba91e7a9bae997b4">
            <a:extLst>
              <a:ext uri="{FF2B5EF4-FFF2-40B4-BE49-F238E27FC236}">
                <a16:creationId xmlns:a16="http://schemas.microsoft.com/office/drawing/2014/main" id="{2FFF70F0-7D45-B1C4-87EB-658347627906}"/>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4643229" y="2555464"/>
            <a:ext cx="527666" cy="465193"/>
          </a:xfrm>
          <a:prstGeom prst="rect">
            <a:avLst/>
          </a:prstGeom>
        </p:spPr>
      </p:pic>
      <p:cxnSp>
        <p:nvCxnSpPr>
          <p:cNvPr id="45" name="直接箭头连接符 44">
            <a:extLst>
              <a:ext uri="{FF2B5EF4-FFF2-40B4-BE49-F238E27FC236}">
                <a16:creationId xmlns:a16="http://schemas.microsoft.com/office/drawing/2014/main" id="{C559985F-FAA3-3974-D3FC-A1899232F9D8}"/>
              </a:ext>
            </a:extLst>
          </p:cNvPr>
          <p:cNvCxnSpPr/>
          <p:nvPr>
            <p:custDataLst>
              <p:tags r:id="rId22"/>
            </p:custDataLst>
          </p:nvPr>
        </p:nvCxnSpPr>
        <p:spPr>
          <a:xfrm>
            <a:off x="4669600" y="3952219"/>
            <a:ext cx="415732" cy="0"/>
          </a:xfrm>
          <a:prstGeom prst="straightConnector1">
            <a:avLst/>
          </a:prstGeom>
          <a:noFill/>
          <a:ln w="28575" cap="flat" cmpd="sng" algn="ctr">
            <a:solidFill>
              <a:sysClr val="windowText" lastClr="000000"/>
            </a:solidFill>
            <a:prstDash val="solid"/>
            <a:miter lim="800000"/>
            <a:tailEnd type="arrow"/>
          </a:ln>
          <a:effectLst/>
        </p:spPr>
      </p:cxnSp>
      <p:sp>
        <p:nvSpPr>
          <p:cNvPr id="46" name="文本框 45">
            <a:extLst>
              <a:ext uri="{FF2B5EF4-FFF2-40B4-BE49-F238E27FC236}">
                <a16:creationId xmlns:a16="http://schemas.microsoft.com/office/drawing/2014/main" id="{2201C552-B4DE-73F8-A352-B6C21E2ED2FA}"/>
              </a:ext>
            </a:extLst>
          </p:cNvPr>
          <p:cNvSpPr txBox="1"/>
          <p:nvPr>
            <p:custDataLst>
              <p:tags r:id="rId23"/>
            </p:custDataLst>
          </p:nvPr>
        </p:nvSpPr>
        <p:spPr>
          <a:xfrm>
            <a:off x="9936574" y="589339"/>
            <a:ext cx="563617" cy="246221"/>
          </a:xfrm>
          <a:prstGeom prst="rect">
            <a:avLst/>
          </a:prstGeom>
          <a:noFill/>
        </p:spPr>
        <p:txBody>
          <a:bodyPr wrap="square" rtlCol="0">
            <a:spAutoFit/>
          </a:bodyPr>
          <a:lstStyle/>
          <a:p>
            <a:pPr defTabSz="914400"/>
            <a:r>
              <a:rPr lang="zh-CN" altLang="en-US" sz="1000" dirty="0">
                <a:solidFill>
                  <a:prstClr val="black"/>
                </a:solidFill>
                <a:latin typeface="+mn-ea"/>
              </a:rPr>
              <a:t>监督</a:t>
            </a:r>
          </a:p>
        </p:txBody>
      </p:sp>
      <p:cxnSp>
        <p:nvCxnSpPr>
          <p:cNvPr id="47" name="直接箭头连接符 46">
            <a:extLst>
              <a:ext uri="{FF2B5EF4-FFF2-40B4-BE49-F238E27FC236}">
                <a16:creationId xmlns:a16="http://schemas.microsoft.com/office/drawing/2014/main" id="{DBFB842B-2253-AC84-F8EF-113358C64C04}"/>
              </a:ext>
            </a:extLst>
          </p:cNvPr>
          <p:cNvCxnSpPr/>
          <p:nvPr>
            <p:custDataLst>
              <p:tags r:id="rId24"/>
            </p:custDataLst>
          </p:nvPr>
        </p:nvCxnSpPr>
        <p:spPr>
          <a:xfrm>
            <a:off x="4665463" y="4216162"/>
            <a:ext cx="389878" cy="0"/>
          </a:xfrm>
          <a:prstGeom prst="straightConnector1">
            <a:avLst/>
          </a:prstGeom>
          <a:noFill/>
          <a:ln w="28575" cap="flat" cmpd="sng" algn="ctr">
            <a:solidFill>
              <a:srgbClr val="70AD47"/>
            </a:solidFill>
            <a:prstDash val="solid"/>
            <a:miter lim="800000"/>
            <a:tailEnd type="arrow"/>
          </a:ln>
          <a:effectLst/>
        </p:spPr>
      </p:cxnSp>
      <p:sp>
        <p:nvSpPr>
          <p:cNvPr id="48" name="文本框 47">
            <a:extLst>
              <a:ext uri="{FF2B5EF4-FFF2-40B4-BE49-F238E27FC236}">
                <a16:creationId xmlns:a16="http://schemas.microsoft.com/office/drawing/2014/main" id="{4451ADDF-353F-953A-5871-DEA3821A7C55}"/>
              </a:ext>
            </a:extLst>
          </p:cNvPr>
          <p:cNvSpPr txBox="1"/>
          <p:nvPr>
            <p:custDataLst>
              <p:tags r:id="rId25"/>
            </p:custDataLst>
          </p:nvPr>
        </p:nvSpPr>
        <p:spPr>
          <a:xfrm>
            <a:off x="8266679" y="2845542"/>
            <a:ext cx="864040" cy="275590"/>
          </a:xfrm>
          <a:prstGeom prst="rect">
            <a:avLst/>
          </a:prstGeom>
          <a:noFill/>
        </p:spPr>
        <p:txBody>
          <a:bodyPr wrap="square" rtlCol="0">
            <a:spAutoFit/>
          </a:bodyPr>
          <a:lstStyle/>
          <a:p>
            <a:pPr defTabSz="914400"/>
            <a:r>
              <a:rPr lang="zh-CN" altLang="en-US" sz="1200" dirty="0">
                <a:solidFill>
                  <a:prstClr val="black"/>
                </a:solidFill>
                <a:latin typeface="+mn-ea"/>
              </a:rPr>
              <a:t>合同签署</a:t>
            </a:r>
          </a:p>
        </p:txBody>
      </p:sp>
      <p:cxnSp>
        <p:nvCxnSpPr>
          <p:cNvPr id="49" name="肘形连接符 64">
            <a:extLst>
              <a:ext uri="{FF2B5EF4-FFF2-40B4-BE49-F238E27FC236}">
                <a16:creationId xmlns:a16="http://schemas.microsoft.com/office/drawing/2014/main" id="{EC0D34AF-59B5-41A1-D398-B4F6D50D2693}"/>
              </a:ext>
            </a:extLst>
          </p:cNvPr>
          <p:cNvCxnSpPr/>
          <p:nvPr/>
        </p:nvCxnSpPr>
        <p:spPr>
          <a:xfrm rot="16200000" flipH="1">
            <a:off x="8724881" y="746227"/>
            <a:ext cx="1737739" cy="2339786"/>
          </a:xfrm>
          <a:prstGeom prst="bentConnector4">
            <a:avLst>
              <a:gd name="adj1" fmla="val -13523"/>
              <a:gd name="adj2" fmla="val 130508"/>
            </a:avLst>
          </a:prstGeom>
          <a:noFill/>
          <a:ln w="28575" cap="flat" cmpd="sng" algn="ctr">
            <a:solidFill>
              <a:sysClr val="windowText" lastClr="000000"/>
            </a:solidFill>
            <a:prstDash val="solid"/>
            <a:miter lim="800000"/>
            <a:tailEnd type="arrow"/>
          </a:ln>
          <a:effectLst/>
        </p:spPr>
      </p:cxnSp>
      <p:cxnSp>
        <p:nvCxnSpPr>
          <p:cNvPr id="50" name="肘形连接符 66">
            <a:extLst>
              <a:ext uri="{FF2B5EF4-FFF2-40B4-BE49-F238E27FC236}">
                <a16:creationId xmlns:a16="http://schemas.microsoft.com/office/drawing/2014/main" id="{E6C6F271-F840-6E35-B448-44E09286E572}"/>
              </a:ext>
            </a:extLst>
          </p:cNvPr>
          <p:cNvCxnSpPr>
            <a:stCxn id="17" idx="1"/>
            <a:endCxn id="44" idx="0"/>
          </p:cNvCxnSpPr>
          <p:nvPr/>
        </p:nvCxnSpPr>
        <p:spPr>
          <a:xfrm rot="10800000" flipV="1">
            <a:off x="4906940" y="1318259"/>
            <a:ext cx="1807711" cy="1236749"/>
          </a:xfrm>
          <a:prstGeom prst="bentConnector2">
            <a:avLst/>
          </a:prstGeom>
          <a:noFill/>
          <a:ln w="28575" cap="flat" cmpd="sng" algn="ctr">
            <a:solidFill>
              <a:srgbClr val="4472C4"/>
            </a:solidFill>
            <a:prstDash val="solid"/>
            <a:miter lim="800000"/>
            <a:tailEnd type="arrow"/>
          </a:ln>
          <a:effectLst/>
        </p:spPr>
      </p:cxnSp>
      <p:sp>
        <p:nvSpPr>
          <p:cNvPr id="51" name="文本框 50">
            <a:extLst>
              <a:ext uri="{FF2B5EF4-FFF2-40B4-BE49-F238E27FC236}">
                <a16:creationId xmlns:a16="http://schemas.microsoft.com/office/drawing/2014/main" id="{81F04CF4-CF80-34B8-0031-C2714B37D96A}"/>
              </a:ext>
            </a:extLst>
          </p:cNvPr>
          <p:cNvSpPr txBox="1"/>
          <p:nvPr>
            <p:custDataLst>
              <p:tags r:id="rId26"/>
            </p:custDataLst>
          </p:nvPr>
        </p:nvSpPr>
        <p:spPr>
          <a:xfrm>
            <a:off x="5085332" y="1080756"/>
            <a:ext cx="1266328" cy="246221"/>
          </a:xfrm>
          <a:prstGeom prst="rect">
            <a:avLst/>
          </a:prstGeom>
          <a:noFill/>
        </p:spPr>
        <p:txBody>
          <a:bodyPr wrap="square" rtlCol="0">
            <a:spAutoFit/>
          </a:bodyPr>
          <a:lstStyle/>
          <a:p>
            <a:pPr defTabSz="914400"/>
            <a:r>
              <a:rPr lang="en-US" altLang="zh-CN" sz="1000" dirty="0">
                <a:solidFill>
                  <a:prstClr val="black"/>
                </a:solidFill>
                <a:latin typeface="+mn-ea"/>
              </a:rPr>
              <a:t>6.1</a:t>
            </a:r>
            <a:r>
              <a:rPr lang="zh-CN" altLang="en-US" sz="1000" dirty="0">
                <a:solidFill>
                  <a:prstClr val="black"/>
                </a:solidFill>
                <a:latin typeface="+mn-ea"/>
              </a:rPr>
              <a:t>提供数据</a:t>
            </a:r>
          </a:p>
        </p:txBody>
      </p:sp>
      <p:cxnSp>
        <p:nvCxnSpPr>
          <p:cNvPr id="52" name="直接箭头连接符 51">
            <a:extLst>
              <a:ext uri="{FF2B5EF4-FFF2-40B4-BE49-F238E27FC236}">
                <a16:creationId xmlns:a16="http://schemas.microsoft.com/office/drawing/2014/main" id="{7B20291E-B0B3-6144-BE2B-9189610D77E8}"/>
              </a:ext>
            </a:extLst>
          </p:cNvPr>
          <p:cNvCxnSpPr/>
          <p:nvPr/>
        </p:nvCxnSpPr>
        <p:spPr>
          <a:xfrm>
            <a:off x="5350594" y="2800717"/>
            <a:ext cx="1213586" cy="0"/>
          </a:xfrm>
          <a:prstGeom prst="straightConnector1">
            <a:avLst/>
          </a:prstGeom>
          <a:noFill/>
          <a:ln w="28575" cap="flat" cmpd="sng" algn="ctr">
            <a:solidFill>
              <a:srgbClr val="4472C4"/>
            </a:solidFill>
            <a:prstDash val="solid"/>
            <a:miter lim="800000"/>
            <a:tailEnd type="arrow"/>
          </a:ln>
          <a:effectLst/>
        </p:spPr>
      </p:cxnSp>
      <p:sp>
        <p:nvSpPr>
          <p:cNvPr id="53" name="文本框 52">
            <a:extLst>
              <a:ext uri="{FF2B5EF4-FFF2-40B4-BE49-F238E27FC236}">
                <a16:creationId xmlns:a16="http://schemas.microsoft.com/office/drawing/2014/main" id="{ABBD27BC-63F0-C8EB-690E-DC24A907FAE7}"/>
              </a:ext>
            </a:extLst>
          </p:cNvPr>
          <p:cNvSpPr txBox="1"/>
          <p:nvPr>
            <p:custDataLst>
              <p:tags r:id="rId27"/>
            </p:custDataLst>
          </p:nvPr>
        </p:nvSpPr>
        <p:spPr>
          <a:xfrm>
            <a:off x="5356282" y="2555008"/>
            <a:ext cx="1362505" cy="246221"/>
          </a:xfrm>
          <a:prstGeom prst="rect">
            <a:avLst/>
          </a:prstGeom>
          <a:noFill/>
        </p:spPr>
        <p:txBody>
          <a:bodyPr wrap="square" rtlCol="0">
            <a:spAutoFit/>
          </a:bodyPr>
          <a:lstStyle/>
          <a:p>
            <a:pPr defTabSz="914400"/>
            <a:r>
              <a:rPr lang="en-US" altLang="zh-CN" sz="1000" dirty="0">
                <a:solidFill>
                  <a:prstClr val="black"/>
                </a:solidFill>
                <a:latin typeface="+mn-ea"/>
              </a:rPr>
              <a:t>6.1</a:t>
            </a:r>
            <a:r>
              <a:rPr lang="zh-CN" altLang="en-US" sz="1000" dirty="0">
                <a:solidFill>
                  <a:prstClr val="black"/>
                </a:solidFill>
                <a:latin typeface="+mn-ea"/>
              </a:rPr>
              <a:t>数据可用不可见</a:t>
            </a:r>
          </a:p>
        </p:txBody>
      </p:sp>
      <p:cxnSp>
        <p:nvCxnSpPr>
          <p:cNvPr id="54" name="直接箭头连接符 53">
            <a:extLst>
              <a:ext uri="{FF2B5EF4-FFF2-40B4-BE49-F238E27FC236}">
                <a16:creationId xmlns:a16="http://schemas.microsoft.com/office/drawing/2014/main" id="{77F7F4DB-EE56-66B4-2F50-A9084FF76E9A}"/>
              </a:ext>
            </a:extLst>
          </p:cNvPr>
          <p:cNvCxnSpPr/>
          <p:nvPr>
            <p:custDataLst>
              <p:tags r:id="rId28"/>
            </p:custDataLst>
          </p:nvPr>
        </p:nvCxnSpPr>
        <p:spPr>
          <a:xfrm>
            <a:off x="4669083" y="4531618"/>
            <a:ext cx="389878" cy="0"/>
          </a:xfrm>
          <a:prstGeom prst="straightConnector1">
            <a:avLst/>
          </a:prstGeom>
          <a:noFill/>
          <a:ln w="28575" cap="flat" cmpd="sng" algn="ctr">
            <a:solidFill>
              <a:srgbClr val="4472C4"/>
            </a:solidFill>
            <a:prstDash val="solid"/>
            <a:miter lim="800000"/>
            <a:tailEnd type="arrow"/>
          </a:ln>
          <a:effectLst/>
        </p:spPr>
      </p:cxnSp>
      <p:sp>
        <p:nvSpPr>
          <p:cNvPr id="55" name="文本框 54">
            <a:extLst>
              <a:ext uri="{FF2B5EF4-FFF2-40B4-BE49-F238E27FC236}">
                <a16:creationId xmlns:a16="http://schemas.microsoft.com/office/drawing/2014/main" id="{D7246FD0-9AEA-F3C2-AF93-7D889413CECF}"/>
              </a:ext>
            </a:extLst>
          </p:cNvPr>
          <p:cNvSpPr txBox="1"/>
          <p:nvPr/>
        </p:nvSpPr>
        <p:spPr>
          <a:xfrm>
            <a:off x="5164962" y="3820020"/>
            <a:ext cx="3309310" cy="337185"/>
          </a:xfrm>
          <a:prstGeom prst="rect">
            <a:avLst/>
          </a:prstGeom>
          <a:noFill/>
        </p:spPr>
        <p:txBody>
          <a:bodyPr wrap="square" rtlCol="0">
            <a:spAutoFit/>
          </a:bodyPr>
          <a:lstStyle/>
          <a:p>
            <a:pPr defTabSz="914400"/>
            <a:r>
              <a:rPr lang="zh-CN" altLang="en-US" sz="1600">
                <a:solidFill>
                  <a:prstClr val="black"/>
                </a:solidFill>
                <a:latin typeface="+mn-ea"/>
              </a:rPr>
              <a:t>授权路径</a:t>
            </a:r>
          </a:p>
        </p:txBody>
      </p:sp>
      <p:sp>
        <p:nvSpPr>
          <p:cNvPr id="56" name="文本框 55">
            <a:extLst>
              <a:ext uri="{FF2B5EF4-FFF2-40B4-BE49-F238E27FC236}">
                <a16:creationId xmlns:a16="http://schemas.microsoft.com/office/drawing/2014/main" id="{C7692C32-3A76-2A81-42AA-F1BF59FFC98A}"/>
              </a:ext>
            </a:extLst>
          </p:cNvPr>
          <p:cNvSpPr txBox="1"/>
          <p:nvPr>
            <p:custDataLst>
              <p:tags r:id="rId29"/>
            </p:custDataLst>
          </p:nvPr>
        </p:nvSpPr>
        <p:spPr>
          <a:xfrm>
            <a:off x="5164962" y="4084419"/>
            <a:ext cx="3309310" cy="337185"/>
          </a:xfrm>
          <a:prstGeom prst="rect">
            <a:avLst/>
          </a:prstGeom>
          <a:noFill/>
        </p:spPr>
        <p:txBody>
          <a:bodyPr wrap="square" rtlCol="0">
            <a:spAutoFit/>
          </a:bodyPr>
          <a:lstStyle/>
          <a:p>
            <a:pPr defTabSz="914400"/>
            <a:r>
              <a:rPr lang="zh-CN" altLang="en-US" sz="1600">
                <a:solidFill>
                  <a:prstClr val="black"/>
                </a:solidFill>
                <a:latin typeface="+mn-ea"/>
              </a:rPr>
              <a:t>交易路径</a:t>
            </a:r>
          </a:p>
        </p:txBody>
      </p:sp>
      <p:sp>
        <p:nvSpPr>
          <p:cNvPr id="57" name="文本框 56">
            <a:extLst>
              <a:ext uri="{FF2B5EF4-FFF2-40B4-BE49-F238E27FC236}">
                <a16:creationId xmlns:a16="http://schemas.microsoft.com/office/drawing/2014/main" id="{9268EC86-72FB-3CE3-1C7C-A8D233524AD3}"/>
              </a:ext>
            </a:extLst>
          </p:cNvPr>
          <p:cNvSpPr txBox="1"/>
          <p:nvPr>
            <p:custDataLst>
              <p:tags r:id="rId30"/>
            </p:custDataLst>
          </p:nvPr>
        </p:nvSpPr>
        <p:spPr>
          <a:xfrm>
            <a:off x="5170651" y="4399419"/>
            <a:ext cx="1472756" cy="337185"/>
          </a:xfrm>
          <a:prstGeom prst="rect">
            <a:avLst/>
          </a:prstGeom>
          <a:noFill/>
        </p:spPr>
        <p:txBody>
          <a:bodyPr wrap="square" rtlCol="0">
            <a:spAutoFit/>
          </a:bodyPr>
          <a:lstStyle/>
          <a:p>
            <a:pPr defTabSz="914400"/>
            <a:r>
              <a:rPr lang="zh-CN" altLang="en-US" sz="1600">
                <a:solidFill>
                  <a:prstClr val="black"/>
                </a:solidFill>
                <a:latin typeface="+mn-ea"/>
              </a:rPr>
              <a:t>数据提供路径</a:t>
            </a:r>
          </a:p>
        </p:txBody>
      </p:sp>
      <p:sp>
        <p:nvSpPr>
          <p:cNvPr id="58" name="箭头: 左弧形 57">
            <a:extLst>
              <a:ext uri="{FF2B5EF4-FFF2-40B4-BE49-F238E27FC236}">
                <a16:creationId xmlns:a16="http://schemas.microsoft.com/office/drawing/2014/main" id="{832650FF-0255-D4F8-0AAA-279544333009}"/>
              </a:ext>
            </a:extLst>
          </p:cNvPr>
          <p:cNvSpPr/>
          <p:nvPr/>
        </p:nvSpPr>
        <p:spPr>
          <a:xfrm>
            <a:off x="5156809" y="1414675"/>
            <a:ext cx="1089826" cy="1110909"/>
          </a:xfrm>
          <a:prstGeom prst="curvedRightArrow">
            <a:avLst>
              <a:gd name="adj1" fmla="val 6249"/>
              <a:gd name="adj2" fmla="val 1646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62" name="直接箭头连接符 61">
            <a:extLst>
              <a:ext uri="{FF2B5EF4-FFF2-40B4-BE49-F238E27FC236}">
                <a16:creationId xmlns:a16="http://schemas.microsoft.com/office/drawing/2014/main" id="{10548F69-8130-DF55-4086-6F492B6B83CD}"/>
              </a:ext>
            </a:extLst>
          </p:cNvPr>
          <p:cNvCxnSpPr>
            <a:cxnSpLocks/>
          </p:cNvCxnSpPr>
          <p:nvPr/>
        </p:nvCxnSpPr>
        <p:spPr>
          <a:xfrm flipV="1">
            <a:off x="7283170" y="1463421"/>
            <a:ext cx="613022" cy="6623"/>
          </a:xfrm>
          <a:prstGeom prst="straightConnector1">
            <a:avLst/>
          </a:prstGeom>
          <a:noFill/>
          <a:ln w="28575" cap="flat" cmpd="sng" algn="ctr">
            <a:solidFill>
              <a:srgbClr val="4472C4"/>
            </a:solidFill>
            <a:prstDash val="solid"/>
            <a:miter lim="800000"/>
            <a:tailEnd type="arrow"/>
          </a:ln>
          <a:effectLst/>
        </p:spPr>
      </p:cxnSp>
      <p:sp>
        <p:nvSpPr>
          <p:cNvPr id="65" name="文本框 64">
            <a:extLst>
              <a:ext uri="{FF2B5EF4-FFF2-40B4-BE49-F238E27FC236}">
                <a16:creationId xmlns:a16="http://schemas.microsoft.com/office/drawing/2014/main" id="{0BF0FFCD-32E4-4E9D-7C10-9E8B93254E87}"/>
              </a:ext>
            </a:extLst>
          </p:cNvPr>
          <p:cNvSpPr txBox="1"/>
          <p:nvPr>
            <p:custDataLst>
              <p:tags r:id="rId31"/>
            </p:custDataLst>
          </p:nvPr>
        </p:nvSpPr>
        <p:spPr>
          <a:xfrm rot="2322489">
            <a:off x="8988979" y="1794004"/>
            <a:ext cx="1001066" cy="246221"/>
          </a:xfrm>
          <a:prstGeom prst="rect">
            <a:avLst/>
          </a:prstGeom>
          <a:noFill/>
        </p:spPr>
        <p:txBody>
          <a:bodyPr wrap="square" rtlCol="0">
            <a:spAutoFit/>
          </a:bodyPr>
          <a:lstStyle/>
          <a:p>
            <a:pPr defTabSz="914400"/>
            <a:r>
              <a:rPr lang="zh-CN" altLang="en-US" sz="1000" dirty="0">
                <a:solidFill>
                  <a:prstClr val="black"/>
                </a:solidFill>
                <a:latin typeface="+mn-ea"/>
              </a:rPr>
              <a:t>提供数据</a:t>
            </a:r>
          </a:p>
        </p:txBody>
      </p:sp>
      <p:cxnSp>
        <p:nvCxnSpPr>
          <p:cNvPr id="66" name="直接箭头连接符 65">
            <a:extLst>
              <a:ext uri="{FF2B5EF4-FFF2-40B4-BE49-F238E27FC236}">
                <a16:creationId xmlns:a16="http://schemas.microsoft.com/office/drawing/2014/main" id="{186D16A6-16DE-974D-65AA-69C2C7B2E32C}"/>
              </a:ext>
            </a:extLst>
          </p:cNvPr>
          <p:cNvCxnSpPr>
            <a:cxnSpLocks/>
          </p:cNvCxnSpPr>
          <p:nvPr/>
        </p:nvCxnSpPr>
        <p:spPr>
          <a:xfrm>
            <a:off x="8857102" y="1549476"/>
            <a:ext cx="1115668" cy="902046"/>
          </a:xfrm>
          <a:prstGeom prst="straightConnector1">
            <a:avLst/>
          </a:prstGeom>
          <a:noFill/>
          <a:ln w="28575" cap="flat" cmpd="sng" algn="ctr">
            <a:solidFill>
              <a:srgbClr val="4472C4"/>
            </a:solidFill>
            <a:prstDash val="solid"/>
            <a:miter lim="800000"/>
            <a:tailEnd type="arrow"/>
          </a:ln>
          <a:effectLst/>
        </p:spPr>
      </p:cxnSp>
      <p:cxnSp>
        <p:nvCxnSpPr>
          <p:cNvPr id="69" name="直接箭头连接符 68">
            <a:extLst>
              <a:ext uri="{FF2B5EF4-FFF2-40B4-BE49-F238E27FC236}">
                <a16:creationId xmlns:a16="http://schemas.microsoft.com/office/drawing/2014/main" id="{1EA5F64A-94B2-B7EA-0E24-42F7CD5F9704}"/>
              </a:ext>
            </a:extLst>
          </p:cNvPr>
          <p:cNvCxnSpPr>
            <a:cxnSpLocks/>
          </p:cNvCxnSpPr>
          <p:nvPr/>
        </p:nvCxnSpPr>
        <p:spPr>
          <a:xfrm flipH="1">
            <a:off x="7634280" y="2556369"/>
            <a:ext cx="2310539" cy="0"/>
          </a:xfrm>
          <a:prstGeom prst="straightConnector1">
            <a:avLst/>
          </a:prstGeom>
          <a:noFill/>
          <a:ln w="28575" cap="flat" cmpd="sng" algn="ctr">
            <a:solidFill>
              <a:srgbClr val="4472C4"/>
            </a:solidFill>
            <a:prstDash val="solid"/>
            <a:miter lim="800000"/>
            <a:tailEnd type="arrow"/>
          </a:ln>
          <a:effectLst/>
        </p:spPr>
      </p:cxnSp>
      <p:sp>
        <p:nvSpPr>
          <p:cNvPr id="75" name="文本框 74">
            <a:extLst>
              <a:ext uri="{FF2B5EF4-FFF2-40B4-BE49-F238E27FC236}">
                <a16:creationId xmlns:a16="http://schemas.microsoft.com/office/drawing/2014/main" id="{99962340-9544-4F71-F3E5-3B8F9C06E090}"/>
              </a:ext>
            </a:extLst>
          </p:cNvPr>
          <p:cNvSpPr txBox="1"/>
          <p:nvPr>
            <p:custDataLst>
              <p:tags r:id="rId32"/>
            </p:custDataLst>
          </p:nvPr>
        </p:nvSpPr>
        <p:spPr>
          <a:xfrm>
            <a:off x="7634280" y="2530642"/>
            <a:ext cx="2310539" cy="246221"/>
          </a:xfrm>
          <a:prstGeom prst="rect">
            <a:avLst/>
          </a:prstGeom>
          <a:noFill/>
        </p:spPr>
        <p:txBody>
          <a:bodyPr wrap="square" rtlCol="0">
            <a:spAutoFit/>
          </a:bodyPr>
          <a:lstStyle/>
          <a:p>
            <a:pPr defTabSz="914400"/>
            <a:r>
              <a:rPr lang="en-US" altLang="zh-CN" sz="1000" dirty="0">
                <a:solidFill>
                  <a:prstClr val="black"/>
                </a:solidFill>
                <a:latin typeface="+mn-ea"/>
              </a:rPr>
              <a:t>6.2</a:t>
            </a:r>
            <a:r>
              <a:rPr lang="zh-CN" altLang="en-US" sz="1000" dirty="0">
                <a:solidFill>
                  <a:prstClr val="black"/>
                </a:solidFill>
                <a:latin typeface="+mn-ea"/>
              </a:rPr>
              <a:t>数据加工后通过可信空间提供数据</a:t>
            </a:r>
          </a:p>
        </p:txBody>
      </p:sp>
      <p:sp>
        <p:nvSpPr>
          <p:cNvPr id="76" name="箭头: 左弧形 75">
            <a:extLst>
              <a:ext uri="{FF2B5EF4-FFF2-40B4-BE49-F238E27FC236}">
                <a16:creationId xmlns:a16="http://schemas.microsoft.com/office/drawing/2014/main" id="{C62769BD-CE31-FA00-9FAF-FBDA38A754EA}"/>
              </a:ext>
            </a:extLst>
          </p:cNvPr>
          <p:cNvSpPr/>
          <p:nvPr/>
        </p:nvSpPr>
        <p:spPr>
          <a:xfrm rot="573759" flipH="1">
            <a:off x="7998142" y="1794743"/>
            <a:ext cx="1246877" cy="746936"/>
          </a:xfrm>
          <a:prstGeom prst="curvedRightArrow">
            <a:avLst>
              <a:gd name="adj1" fmla="val 6249"/>
              <a:gd name="adj2" fmla="val 1646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77" name="文本框 76">
            <a:extLst>
              <a:ext uri="{FF2B5EF4-FFF2-40B4-BE49-F238E27FC236}">
                <a16:creationId xmlns:a16="http://schemas.microsoft.com/office/drawing/2014/main" id="{909566FA-80E1-4718-A501-0A1B5616E946}"/>
              </a:ext>
            </a:extLst>
          </p:cNvPr>
          <p:cNvSpPr txBox="1"/>
          <p:nvPr>
            <p:custDataLst>
              <p:tags r:id="rId33"/>
            </p:custDataLst>
          </p:nvPr>
        </p:nvSpPr>
        <p:spPr>
          <a:xfrm>
            <a:off x="5192424" y="1712823"/>
            <a:ext cx="825518" cy="400110"/>
          </a:xfrm>
          <a:prstGeom prst="rect">
            <a:avLst/>
          </a:prstGeom>
          <a:noFill/>
        </p:spPr>
        <p:txBody>
          <a:bodyPr wrap="square" rtlCol="0">
            <a:spAutoFit/>
          </a:bodyPr>
          <a:lstStyle/>
          <a:p>
            <a:pPr defTabSz="914400"/>
            <a:r>
              <a:rPr lang="zh-CN" altLang="en-US" sz="1000" dirty="0">
                <a:solidFill>
                  <a:prstClr val="black"/>
                </a:solidFill>
                <a:latin typeface="+mn-ea"/>
              </a:rPr>
              <a:t>数据提供方式</a:t>
            </a:r>
            <a:r>
              <a:rPr lang="en-US" altLang="zh-CN" sz="1000" dirty="0">
                <a:solidFill>
                  <a:prstClr val="black"/>
                </a:solidFill>
                <a:latin typeface="+mn-ea"/>
              </a:rPr>
              <a:t>①</a:t>
            </a:r>
            <a:endParaRPr lang="zh-CN" altLang="en-US" sz="1000" dirty="0">
              <a:solidFill>
                <a:prstClr val="black"/>
              </a:solidFill>
              <a:latin typeface="+mn-ea"/>
            </a:endParaRPr>
          </a:p>
        </p:txBody>
      </p:sp>
      <p:sp>
        <p:nvSpPr>
          <p:cNvPr id="78" name="文本框 77">
            <a:extLst>
              <a:ext uri="{FF2B5EF4-FFF2-40B4-BE49-F238E27FC236}">
                <a16:creationId xmlns:a16="http://schemas.microsoft.com/office/drawing/2014/main" id="{8E1306F2-54A9-E1D4-4CC8-70FB97084334}"/>
              </a:ext>
            </a:extLst>
          </p:cNvPr>
          <p:cNvSpPr txBox="1"/>
          <p:nvPr>
            <p:custDataLst>
              <p:tags r:id="rId34"/>
            </p:custDataLst>
          </p:nvPr>
        </p:nvSpPr>
        <p:spPr>
          <a:xfrm>
            <a:off x="8391357" y="1990116"/>
            <a:ext cx="711347" cy="400110"/>
          </a:xfrm>
          <a:prstGeom prst="rect">
            <a:avLst/>
          </a:prstGeom>
          <a:noFill/>
        </p:spPr>
        <p:txBody>
          <a:bodyPr wrap="square" rtlCol="0">
            <a:spAutoFit/>
          </a:bodyPr>
          <a:lstStyle/>
          <a:p>
            <a:pPr algn="r" defTabSz="914400"/>
            <a:r>
              <a:rPr lang="zh-CN" altLang="en-US" sz="1000" dirty="0">
                <a:solidFill>
                  <a:prstClr val="black"/>
                </a:solidFill>
                <a:latin typeface="+mn-ea"/>
              </a:rPr>
              <a:t>数据提供方式</a:t>
            </a:r>
            <a:r>
              <a:rPr lang="en-US" altLang="zh-CN" sz="1000" dirty="0">
                <a:solidFill>
                  <a:prstClr val="black"/>
                </a:solidFill>
                <a:latin typeface="+mn-ea"/>
              </a:rPr>
              <a:t>②</a:t>
            </a:r>
            <a:endParaRPr lang="zh-CN" altLang="en-US" sz="1000" dirty="0">
              <a:solidFill>
                <a:prstClr val="black"/>
              </a:solidFill>
              <a:latin typeface="+mn-ea"/>
            </a:endParaRPr>
          </a:p>
        </p:txBody>
      </p:sp>
      <p:sp>
        <p:nvSpPr>
          <p:cNvPr id="79" name="文本框 78">
            <a:extLst>
              <a:ext uri="{FF2B5EF4-FFF2-40B4-BE49-F238E27FC236}">
                <a16:creationId xmlns:a16="http://schemas.microsoft.com/office/drawing/2014/main" id="{B4838863-AFFE-CD87-D1EF-98887EFFE698}"/>
              </a:ext>
            </a:extLst>
          </p:cNvPr>
          <p:cNvSpPr txBox="1"/>
          <p:nvPr>
            <p:custDataLst>
              <p:tags r:id="rId35"/>
            </p:custDataLst>
          </p:nvPr>
        </p:nvSpPr>
        <p:spPr>
          <a:xfrm>
            <a:off x="7131508" y="1456619"/>
            <a:ext cx="933329" cy="246221"/>
          </a:xfrm>
          <a:prstGeom prst="rect">
            <a:avLst/>
          </a:prstGeom>
          <a:noFill/>
        </p:spPr>
        <p:txBody>
          <a:bodyPr wrap="square" rtlCol="0">
            <a:spAutoFit/>
          </a:bodyPr>
          <a:lstStyle/>
          <a:p>
            <a:pPr defTabSz="914400"/>
            <a:r>
              <a:rPr lang="en-US" altLang="zh-CN" sz="1000" dirty="0">
                <a:solidFill>
                  <a:prstClr val="black"/>
                </a:solidFill>
                <a:latin typeface="+mn-ea"/>
              </a:rPr>
              <a:t>6.2</a:t>
            </a:r>
            <a:r>
              <a:rPr lang="zh-CN" altLang="en-US" sz="1000" dirty="0">
                <a:solidFill>
                  <a:prstClr val="black"/>
                </a:solidFill>
                <a:latin typeface="+mn-ea"/>
              </a:rPr>
              <a:t>提供数据</a:t>
            </a:r>
          </a:p>
        </p:txBody>
      </p:sp>
    </p:spTree>
    <p:extLst>
      <p:ext uri="{BB962C8B-B14F-4D97-AF65-F5344CB8AC3E}">
        <p14:creationId xmlns:p14="http://schemas.microsoft.com/office/powerpoint/2010/main" val="25682205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授权模式详解</a:t>
            </a:r>
            <a:endParaRPr lang="zh-CN" altLang="en-US" sz="2000" b="1" dirty="0">
              <a:solidFill>
                <a:srgbClr val="C00000"/>
              </a:solidFill>
              <a:cs typeface="+mn-ea"/>
              <a:sym typeface="+mn-lt"/>
            </a:endParaRPr>
          </a:p>
        </p:txBody>
      </p:sp>
      <p:pic>
        <p:nvPicPr>
          <p:cNvPr id="2" name="图片 1" descr="531713458795_.pic"/>
          <p:cNvPicPr>
            <a:picLocks noChangeAspect="1"/>
          </p:cNvPicPr>
          <p:nvPr/>
        </p:nvPicPr>
        <p:blipFill>
          <a:blip r:embed="rId4"/>
          <a:stretch>
            <a:fillRect/>
          </a:stretch>
        </p:blipFill>
        <p:spPr>
          <a:xfrm>
            <a:off x="1732918" y="1643396"/>
            <a:ext cx="8072987" cy="4925169"/>
          </a:xfrm>
          <a:prstGeom prst="rect">
            <a:avLst/>
          </a:prstGeom>
        </p:spPr>
      </p:pic>
      <p:sp>
        <p:nvSpPr>
          <p:cNvPr id="4" name="文本框 3"/>
          <p:cNvSpPr txBox="1"/>
          <p:nvPr/>
        </p:nvSpPr>
        <p:spPr>
          <a:xfrm>
            <a:off x="754105" y="690608"/>
            <a:ext cx="10657764" cy="953135"/>
          </a:xfrm>
          <a:prstGeom prst="rect">
            <a:avLst/>
          </a:prstGeom>
          <a:noFill/>
        </p:spPr>
        <p:txBody>
          <a:bodyPr wrap="square" rtlCol="0">
            <a:spAutoFit/>
          </a:bodyPr>
          <a:lstStyle/>
          <a:p>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a:t>
            </a:r>
            <a:r>
              <a:rPr lang="en-US" altLang="zh-CN"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 </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市</a:t>
            </a:r>
            <a:r>
              <a:rPr lang="en-US" altLang="zh-CN"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区人民政府</a:t>
            </a:r>
            <a:r>
              <a:rPr lang="zh-CN" altLang="en-US" sz="1400" dirty="0">
                <a:solidFill>
                  <a:prstClr val="black"/>
                </a:solidFill>
                <a:latin typeface="+mn-ea"/>
                <a:cs typeface="微软雅黑" panose="020B0503020204020204" charset="-122"/>
              </a:rPr>
              <a:t>为“商保理赔”数据授权主体，符合条件的</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市</a:t>
            </a:r>
            <a:r>
              <a:rPr lang="en-US" altLang="zh-CN"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区属国企</a:t>
            </a:r>
            <a:r>
              <a:rPr lang="zh-CN" altLang="en-US" sz="1400" dirty="0">
                <a:solidFill>
                  <a:prstClr val="black"/>
                </a:solidFill>
                <a:latin typeface="+mn-ea"/>
                <a:cs typeface="微软雅黑" panose="020B0503020204020204" charset="-122"/>
              </a:rPr>
              <a:t>为授权运营单位。通过签订《</a:t>
            </a:r>
            <a:r>
              <a:rPr lang="en-US" altLang="zh-CN" sz="1400" dirty="0">
                <a:solidFill>
                  <a:prstClr val="black"/>
                </a:solidFill>
                <a:latin typeface="+mn-ea"/>
                <a:cs typeface="微软雅黑" panose="020B0503020204020204" charset="-122"/>
              </a:rPr>
              <a:t>XXX</a:t>
            </a:r>
            <a:r>
              <a:rPr lang="zh-CN" altLang="en-US" sz="1400" dirty="0">
                <a:solidFill>
                  <a:prstClr val="black"/>
                </a:solidFill>
                <a:latin typeface="+mn-ea"/>
                <a:cs typeface="微软雅黑" panose="020B0503020204020204" charset="-122"/>
              </a:rPr>
              <a:t>公共数据授权运营协议》，甲方授权乙方为“商保理赔”数据产品的运营主体，对该产品进行市场化运营；</a:t>
            </a:r>
          </a:p>
          <a:p>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sym typeface="+mn-ea"/>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市</a:t>
            </a:r>
            <a:r>
              <a:rPr lang="en-US" altLang="zh-CN"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区卫健局</a:t>
            </a:r>
            <a:r>
              <a:rPr lang="zh-CN" altLang="en-US" sz="1400" dirty="0">
                <a:solidFill>
                  <a:prstClr val="black"/>
                </a:solidFill>
                <a:latin typeface="+mn-ea"/>
                <a:cs typeface="微软雅黑" panose="020B0503020204020204" charset="-122"/>
              </a:rPr>
              <a:t>，负责“商保理赔”数据产品开发工作；</a:t>
            </a:r>
          </a:p>
          <a:p>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sym typeface="+mn-ea"/>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市</a:t>
            </a:r>
            <a:r>
              <a:rPr lang="en-US" altLang="zh-CN"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a:t>
            </a:r>
            <a:r>
              <a:rPr lang="zh-CN" altLang="en-US" sz="1400" dirty="0">
                <a:solidFill>
                  <a:srgbClr val="4472C4"/>
                </a:solidFill>
                <a:effectLst>
                  <a:outerShdw blurRad="38100" dist="25400" dir="5400000" algn="ctr" rotWithShape="0">
                    <a:srgbClr val="6E747A">
                      <a:alpha val="43000"/>
                    </a:srgbClr>
                  </a:outerShdw>
                </a:effectLst>
                <a:latin typeface="+mn-ea"/>
                <a:cs typeface="微软雅黑" panose="020B0503020204020204" charset="-122"/>
              </a:rPr>
              <a:t>区政数局</a:t>
            </a:r>
            <a:r>
              <a:rPr lang="zh-CN" altLang="en-US" sz="1400" dirty="0">
                <a:solidFill>
                  <a:prstClr val="black"/>
                </a:solidFill>
                <a:latin typeface="+mn-ea"/>
                <a:cs typeface="微软雅黑" panose="020B0503020204020204" charset="-122"/>
              </a:rPr>
              <a:t>负责授权运营工作的具体实施和对授权运营单位实施日常监督管理。</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C5386-1677-218F-1127-9A9CA3C21BA2}"/>
            </a:ext>
          </a:extLst>
        </p:cNvPr>
        <p:cNvGrpSpPr/>
        <p:nvPr/>
      </p:nvGrpSpPr>
      <p:grpSpPr>
        <a:xfrm>
          <a:off x="0" y="0"/>
          <a:ext cx="0" cy="0"/>
          <a:chOff x="0" y="0"/>
          <a:chExt cx="0" cy="0"/>
        </a:xfrm>
      </p:grpSpPr>
      <p:sp>
        <p:nvSpPr>
          <p:cNvPr id="3" name="Rectangle 1">
            <a:extLst>
              <a:ext uri="{FF2B5EF4-FFF2-40B4-BE49-F238E27FC236}">
                <a16:creationId xmlns:a16="http://schemas.microsoft.com/office/drawing/2014/main" id="{C84BCAEB-26F7-01B6-8F71-799E18343D3C}"/>
              </a:ext>
            </a:extLst>
          </p:cNvPr>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可信数据空间</a:t>
            </a:r>
            <a:endParaRPr lang="zh-CN" altLang="en-US" sz="2000" b="1" dirty="0">
              <a:solidFill>
                <a:srgbClr val="C00000"/>
              </a:solidFill>
              <a:cs typeface="+mn-ea"/>
              <a:sym typeface="+mn-lt"/>
            </a:endParaRPr>
          </a:p>
        </p:txBody>
      </p:sp>
      <p:cxnSp>
        <p:nvCxnSpPr>
          <p:cNvPr id="5" name="直接箭头连接符 4">
            <a:extLst>
              <a:ext uri="{FF2B5EF4-FFF2-40B4-BE49-F238E27FC236}">
                <a16:creationId xmlns:a16="http://schemas.microsoft.com/office/drawing/2014/main" id="{5752CC56-BF6C-B9F0-D9B1-C4AFC16C1F1C}"/>
              </a:ext>
            </a:extLst>
          </p:cNvPr>
          <p:cNvCxnSpPr/>
          <p:nvPr>
            <p:custDataLst>
              <p:tags r:id="rId2"/>
            </p:custDataLst>
          </p:nvPr>
        </p:nvCxnSpPr>
        <p:spPr>
          <a:xfrm>
            <a:off x="9375775" y="3119008"/>
            <a:ext cx="13335" cy="1368000"/>
          </a:xfrm>
          <a:prstGeom prst="straightConnector1">
            <a:avLst/>
          </a:prstGeom>
          <a:noFill/>
          <a:ln w="76200" cap="flat" cmpd="sng" algn="ctr">
            <a:solidFill>
              <a:srgbClr val="C00000"/>
            </a:solidFill>
            <a:prstDash val="solid"/>
            <a:headEnd type="triangle" w="med" len="med"/>
            <a:tailEnd type="triangle" w="med" len="med"/>
          </a:ln>
          <a:effectLst/>
        </p:spPr>
      </p:cxnSp>
      <p:cxnSp>
        <p:nvCxnSpPr>
          <p:cNvPr id="6" name="直接箭头连接符 5">
            <a:extLst>
              <a:ext uri="{FF2B5EF4-FFF2-40B4-BE49-F238E27FC236}">
                <a16:creationId xmlns:a16="http://schemas.microsoft.com/office/drawing/2014/main" id="{C68453B0-A447-6E19-2F63-FFD3D35EEC7F}"/>
              </a:ext>
            </a:extLst>
          </p:cNvPr>
          <p:cNvCxnSpPr/>
          <p:nvPr>
            <p:custDataLst>
              <p:tags r:id="rId3"/>
            </p:custDataLst>
          </p:nvPr>
        </p:nvCxnSpPr>
        <p:spPr>
          <a:xfrm>
            <a:off x="5909310" y="2191908"/>
            <a:ext cx="2378710" cy="0"/>
          </a:xfrm>
          <a:prstGeom prst="straightConnector1">
            <a:avLst/>
          </a:prstGeom>
          <a:noFill/>
          <a:ln w="76200" cap="flat" cmpd="sng" algn="ctr">
            <a:solidFill>
              <a:srgbClr val="2B6AA5"/>
            </a:solidFill>
            <a:prstDash val="solid"/>
            <a:headEnd type="triangle" w="med" len="med"/>
            <a:tailEnd type="triangle" w="med" len="med"/>
          </a:ln>
          <a:effectLst/>
        </p:spPr>
      </p:cxnSp>
      <p:sp>
        <p:nvSpPr>
          <p:cNvPr id="7" name="圆角矩形 41">
            <a:extLst>
              <a:ext uri="{FF2B5EF4-FFF2-40B4-BE49-F238E27FC236}">
                <a16:creationId xmlns:a16="http://schemas.microsoft.com/office/drawing/2014/main" id="{A46DFBB7-D73E-82DF-7C4E-6DB731E814BB}"/>
              </a:ext>
            </a:extLst>
          </p:cNvPr>
          <p:cNvSpPr/>
          <p:nvPr>
            <p:custDataLst>
              <p:tags r:id="rId4"/>
            </p:custDataLst>
          </p:nvPr>
        </p:nvSpPr>
        <p:spPr>
          <a:xfrm>
            <a:off x="419735" y="4517278"/>
            <a:ext cx="2214245" cy="1073785"/>
          </a:xfrm>
          <a:prstGeom prst="roundRect">
            <a:avLst>
              <a:gd name="adj" fmla="val 0"/>
            </a:avLst>
          </a:prstGeom>
          <a:solidFill>
            <a:srgbClr val="FFFFFF"/>
          </a:solidFill>
          <a:ln w="76200" cap="flat" cmpd="sng" algn="ctr">
            <a:solidFill>
              <a:srgbClr val="3B7D23"/>
            </a:solidFill>
            <a:prstDash val="solid"/>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数据连接器</a:t>
            </a:r>
            <a:endParaRPr lang="en-US" altLang="zh-CN" sz="1200" b="1">
              <a:solidFill>
                <a:sysClr val="windowText" lastClr="000000"/>
              </a:solidFill>
              <a:latin typeface="黑体" charset="0"/>
              <a:ea typeface="黑体" charset="0"/>
              <a:cs typeface="+mn-ea"/>
              <a:sym typeface="微软雅黑" panose="020B0503020204020204" charset="-122"/>
            </a:endParaRPr>
          </a:p>
          <a:p>
            <a:pPr algn="ctr" defTabSz="966470" eaLnBrk="0" fontAlgn="base" hangingPunct="0">
              <a:spcBef>
                <a:spcPct val="0"/>
              </a:spcBef>
              <a:spcAft>
                <a:spcPct val="0"/>
              </a:spcAft>
              <a:defRPr/>
            </a:pPr>
            <a:r>
              <a:rPr lang="zh-CN" altLang="en-US" sz="1000">
                <a:solidFill>
                  <a:sysClr val="windowText" lastClr="000000"/>
                </a:solidFill>
                <a:latin typeface="楷体" charset="0"/>
                <a:ea typeface="楷体" charset="0"/>
                <a:cs typeface="+mn-ea"/>
                <a:sym typeface="微软雅黑" panose="020B0503020204020204" charset="-122"/>
              </a:rPr>
              <a:t>（区政数局）</a:t>
            </a:r>
          </a:p>
        </p:txBody>
      </p:sp>
      <p:sp>
        <p:nvSpPr>
          <p:cNvPr id="8" name="圆角矩形 42">
            <a:extLst>
              <a:ext uri="{FF2B5EF4-FFF2-40B4-BE49-F238E27FC236}">
                <a16:creationId xmlns:a16="http://schemas.microsoft.com/office/drawing/2014/main" id="{F30D2F9F-D466-DC2F-4FFD-274D98354715}"/>
              </a:ext>
            </a:extLst>
          </p:cNvPr>
          <p:cNvSpPr/>
          <p:nvPr>
            <p:custDataLst>
              <p:tags r:id="rId5"/>
            </p:custDataLst>
          </p:nvPr>
        </p:nvSpPr>
        <p:spPr>
          <a:xfrm>
            <a:off x="2852420" y="4517278"/>
            <a:ext cx="2189480" cy="1072515"/>
          </a:xfrm>
          <a:prstGeom prst="roundRect">
            <a:avLst>
              <a:gd name="adj" fmla="val 0"/>
            </a:avLst>
          </a:prstGeom>
          <a:solidFill>
            <a:srgbClr val="FFFFFF"/>
          </a:solidFill>
          <a:ln w="76200" cap="flat" cmpd="sng" algn="ctr">
            <a:solidFill>
              <a:srgbClr val="3B7D23"/>
            </a:solidFill>
            <a:prstDash val="solid"/>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数据连接器</a:t>
            </a:r>
            <a:endParaRPr lang="en-US" altLang="zh-CN" sz="1200" b="1">
              <a:solidFill>
                <a:sysClr val="windowText" lastClr="000000"/>
              </a:solidFill>
              <a:latin typeface="黑体" charset="0"/>
              <a:ea typeface="黑体" charset="0"/>
              <a:cs typeface="+mn-ea"/>
              <a:sym typeface="微软雅黑" panose="020B0503020204020204" charset="-122"/>
            </a:endParaRPr>
          </a:p>
          <a:p>
            <a:pPr algn="ctr" defTabSz="966470" eaLnBrk="0" fontAlgn="base" hangingPunct="0">
              <a:spcBef>
                <a:spcPct val="0"/>
              </a:spcBef>
              <a:spcAft>
                <a:spcPct val="0"/>
              </a:spcAft>
              <a:defRPr/>
            </a:pPr>
            <a:r>
              <a:rPr lang="en-US" altLang="zh-CN" sz="1000">
                <a:solidFill>
                  <a:sysClr val="windowText" lastClr="000000"/>
                </a:solidFill>
                <a:latin typeface="楷体" charset="0"/>
                <a:ea typeface="楷体" charset="0"/>
                <a:cs typeface="楷体" charset="0"/>
                <a:sym typeface="微软雅黑" panose="020B0503020204020204" charset="-122"/>
              </a:rPr>
              <a:t>(公立医疗卫生机构)</a:t>
            </a:r>
          </a:p>
        </p:txBody>
      </p:sp>
      <p:sp>
        <p:nvSpPr>
          <p:cNvPr id="9" name="圆角矩形 43">
            <a:extLst>
              <a:ext uri="{FF2B5EF4-FFF2-40B4-BE49-F238E27FC236}">
                <a16:creationId xmlns:a16="http://schemas.microsoft.com/office/drawing/2014/main" id="{8B2974FA-8E1A-73B6-DD15-79BC9A915318}"/>
              </a:ext>
            </a:extLst>
          </p:cNvPr>
          <p:cNvSpPr/>
          <p:nvPr>
            <p:custDataLst>
              <p:tags r:id="rId6"/>
            </p:custDataLst>
          </p:nvPr>
        </p:nvSpPr>
        <p:spPr>
          <a:xfrm>
            <a:off x="5267325" y="4517278"/>
            <a:ext cx="2214245" cy="1072515"/>
          </a:xfrm>
          <a:prstGeom prst="roundRect">
            <a:avLst>
              <a:gd name="adj" fmla="val 0"/>
            </a:avLst>
          </a:prstGeom>
          <a:solidFill>
            <a:srgbClr val="FFFFFF"/>
          </a:solidFill>
          <a:ln w="76200" cap="flat" cmpd="sng" algn="ctr">
            <a:solidFill>
              <a:srgbClr val="3B7D23"/>
            </a:solidFill>
            <a:prstDash val="solid"/>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数据连接器</a:t>
            </a:r>
            <a:endParaRPr lang="en-US" altLang="zh-CN" sz="1200" b="1">
              <a:solidFill>
                <a:sysClr val="windowText" lastClr="000000"/>
              </a:solidFill>
              <a:latin typeface="黑体" charset="0"/>
              <a:ea typeface="黑体" charset="0"/>
              <a:cs typeface="+mn-ea"/>
              <a:sym typeface="微软雅黑" panose="020B0503020204020204" charset="-122"/>
            </a:endParaRPr>
          </a:p>
          <a:p>
            <a:pPr algn="ctr" defTabSz="966470" eaLnBrk="0" fontAlgn="base" hangingPunct="0">
              <a:spcBef>
                <a:spcPct val="0"/>
              </a:spcBef>
              <a:spcAft>
                <a:spcPct val="0"/>
              </a:spcAft>
              <a:defRPr/>
            </a:pPr>
            <a:r>
              <a:rPr lang="en-US" altLang="zh-CN" sz="1000">
                <a:solidFill>
                  <a:sysClr val="windowText" lastClr="000000"/>
                </a:solidFill>
                <a:latin typeface="楷体" charset="0"/>
                <a:ea typeface="楷体" charset="0"/>
                <a:cs typeface="楷体" charset="0"/>
                <a:sym typeface="微软雅黑" panose="020B0503020204020204" charset="-122"/>
              </a:rPr>
              <a:t>(深圳仁合医院（民营）)</a:t>
            </a:r>
          </a:p>
        </p:txBody>
      </p:sp>
      <p:sp>
        <p:nvSpPr>
          <p:cNvPr id="10" name="圆角矩形 44">
            <a:extLst>
              <a:ext uri="{FF2B5EF4-FFF2-40B4-BE49-F238E27FC236}">
                <a16:creationId xmlns:a16="http://schemas.microsoft.com/office/drawing/2014/main" id="{CB913E4C-221C-D07F-C934-2E9E000D8741}"/>
              </a:ext>
            </a:extLst>
          </p:cNvPr>
          <p:cNvSpPr/>
          <p:nvPr>
            <p:custDataLst>
              <p:tags r:id="rId7"/>
            </p:custDataLst>
          </p:nvPr>
        </p:nvSpPr>
        <p:spPr>
          <a:xfrm>
            <a:off x="8294370" y="4518548"/>
            <a:ext cx="2189480" cy="1072515"/>
          </a:xfrm>
          <a:prstGeom prst="roundRect">
            <a:avLst>
              <a:gd name="adj" fmla="val 0"/>
            </a:avLst>
          </a:prstGeom>
          <a:solidFill>
            <a:srgbClr val="FFFFFF"/>
          </a:solidFill>
          <a:ln w="76200" cap="flat" cmpd="sng" algn="ctr">
            <a:solidFill>
              <a:srgbClr val="C00000"/>
            </a:solidFill>
            <a:prstDash val="solid"/>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数据连接器</a:t>
            </a:r>
            <a:endParaRPr lang="en-US" altLang="zh-CN" sz="1200" b="1">
              <a:solidFill>
                <a:sysClr val="windowText" lastClr="000000"/>
              </a:solidFill>
              <a:latin typeface="黑体" charset="0"/>
              <a:ea typeface="黑体" charset="0"/>
              <a:cs typeface="+mn-ea"/>
              <a:sym typeface="微软雅黑" panose="020B0503020204020204" charset="-122"/>
            </a:endParaRPr>
          </a:p>
          <a:p>
            <a:pPr algn="ctr" defTabSz="966470" eaLnBrk="0" fontAlgn="base" hangingPunct="0">
              <a:spcBef>
                <a:spcPct val="0"/>
              </a:spcBef>
              <a:spcAft>
                <a:spcPct val="0"/>
              </a:spcAft>
              <a:defRPr/>
            </a:pPr>
            <a:r>
              <a:rPr lang="en-US" altLang="zh-CN" sz="1000">
                <a:solidFill>
                  <a:sysClr val="windowText" lastClr="000000"/>
                </a:solidFill>
                <a:latin typeface="楷体" charset="0"/>
                <a:ea typeface="楷体" charset="0"/>
                <a:cs typeface="楷体" charset="0"/>
                <a:sym typeface="微软雅黑" panose="020B0503020204020204" charset="-122"/>
              </a:rPr>
              <a:t>(</a:t>
            </a:r>
            <a:r>
              <a:rPr lang="zh-CN" altLang="en-US" sz="1000">
                <a:solidFill>
                  <a:sysClr val="windowText" lastClr="000000"/>
                </a:solidFill>
                <a:latin typeface="楷体" charset="0"/>
                <a:ea typeface="楷体" charset="0"/>
                <a:cs typeface="楷体" charset="0"/>
                <a:sym typeface="微软雅黑" panose="020B0503020204020204" charset="-122"/>
              </a:rPr>
              <a:t>保险公司</a:t>
            </a:r>
            <a:r>
              <a:rPr lang="en-US" altLang="zh-CN" sz="1000">
                <a:solidFill>
                  <a:sysClr val="windowText" lastClr="000000"/>
                </a:solidFill>
                <a:latin typeface="楷体" charset="0"/>
                <a:ea typeface="楷体" charset="0"/>
                <a:cs typeface="楷体" charset="0"/>
                <a:sym typeface="微软雅黑" panose="020B0503020204020204" charset="-122"/>
              </a:rPr>
              <a:t>)</a:t>
            </a:r>
            <a:endParaRPr lang="en-US" altLang="zh-CN" sz="1000" b="1">
              <a:solidFill>
                <a:sysClr val="windowText" lastClr="000000"/>
              </a:solidFill>
              <a:latin typeface="楷体" charset="0"/>
              <a:ea typeface="楷体" charset="0"/>
              <a:cs typeface="楷体" charset="0"/>
              <a:sym typeface="微软雅黑" panose="020B0503020204020204" charset="-122"/>
            </a:endParaRPr>
          </a:p>
        </p:txBody>
      </p:sp>
      <p:sp>
        <p:nvSpPr>
          <p:cNvPr id="11" name="圆角矩形 46">
            <a:extLst>
              <a:ext uri="{FF2B5EF4-FFF2-40B4-BE49-F238E27FC236}">
                <a16:creationId xmlns:a16="http://schemas.microsoft.com/office/drawing/2014/main" id="{496EF2A9-840E-3862-682E-5537AF1AFE84}"/>
              </a:ext>
            </a:extLst>
          </p:cNvPr>
          <p:cNvSpPr/>
          <p:nvPr>
            <p:custDataLst>
              <p:tags r:id="rId8"/>
            </p:custDataLst>
          </p:nvPr>
        </p:nvSpPr>
        <p:spPr>
          <a:xfrm>
            <a:off x="8300720" y="1316243"/>
            <a:ext cx="2146935" cy="1772285"/>
          </a:xfrm>
          <a:prstGeom prst="roundRect">
            <a:avLst>
              <a:gd name="adj" fmla="val 0"/>
            </a:avLst>
          </a:prstGeom>
          <a:solidFill>
            <a:srgbClr val="FFFFFF"/>
          </a:solidFill>
          <a:ln w="76200" cap="flat" cmpd="sng" algn="ctr">
            <a:solidFill>
              <a:srgbClr val="2B6AA5"/>
            </a:solidFill>
            <a:prstDash val="solid"/>
          </a:ln>
          <a:effectLst/>
        </p:spPr>
        <p:txBody>
          <a:bodyPr vert="horz" rtlCol="0" anchor="t" anchorCtr="0"/>
          <a:lstStyle/>
          <a:p>
            <a:pPr marL="0" marR="0" lvl="0" indent="0" algn="ctr" defTabSz="966470" eaLnBrk="0" fontAlgn="base" latinLnBrk="0" hangingPunct="0">
              <a:lnSpc>
                <a:spcPct val="100000"/>
              </a:lnSpc>
              <a:spcBef>
                <a:spcPct val="0"/>
              </a:spcBef>
              <a:spcAft>
                <a:spcPct val="0"/>
              </a:spcAft>
              <a:buClrTx/>
              <a:buSzTx/>
              <a:buFontTx/>
              <a:buNone/>
              <a:tabLst/>
              <a:defRPr/>
            </a:pPr>
            <a:r>
              <a:rPr kumimoji="0" lang="zh-CN" altLang="en-US" sz="1200" b="1" i="0" u="none" strike="noStrike" kern="0" cap="none" spc="0" normalizeH="0" baseline="0" noProof="0">
                <a:ln>
                  <a:noFill/>
                </a:ln>
                <a:solidFill>
                  <a:sysClr val="windowText" lastClr="000000"/>
                </a:solidFill>
                <a:effectLst/>
                <a:uLnTx/>
                <a:uFillTx/>
                <a:latin typeface="黑体" charset="0"/>
                <a:ea typeface="黑体" charset="0"/>
                <a:cs typeface="+mn-ea"/>
                <a:sym typeface="微软雅黑" panose="020B0503020204020204" charset="-122"/>
              </a:rPr>
              <a:t>行业数据空间</a:t>
            </a:r>
          </a:p>
          <a:p>
            <a:pPr marL="0" marR="0" lvl="0" indent="0" algn="ctr" defTabSz="966470" eaLnBrk="0" fontAlgn="base" latinLnBrk="0" hangingPunct="0">
              <a:lnSpc>
                <a:spcPct val="100000"/>
              </a:lnSpc>
              <a:spcBef>
                <a:spcPct val="0"/>
              </a:spcBef>
              <a:spcAft>
                <a:spcPct val="0"/>
              </a:spcAft>
              <a:buClrTx/>
              <a:buSzTx/>
              <a:buFontTx/>
              <a:buNone/>
              <a:tabLst/>
              <a:defRPr/>
            </a:pPr>
            <a:r>
              <a:rPr kumimoji="0" lang="en-US" altLang="zh-CN" sz="1200" b="1" i="0" u="none" strike="noStrike" kern="0" cap="none" spc="0" normalizeH="0" baseline="0" noProof="0">
                <a:ln>
                  <a:noFill/>
                </a:ln>
                <a:solidFill>
                  <a:sysClr val="windowText" lastClr="000000"/>
                </a:solidFill>
                <a:effectLst/>
                <a:uLnTx/>
                <a:uFillTx/>
                <a:latin typeface="黑体" charset="0"/>
                <a:ea typeface="黑体" charset="0"/>
                <a:cs typeface="+mn-ea"/>
                <a:sym typeface="微软雅黑" panose="020B0503020204020204" charset="-122"/>
              </a:rPr>
              <a:t>V</a:t>
            </a:r>
            <a:r>
              <a:rPr kumimoji="0" lang="en-US" altLang="zh-CN" sz="900" b="0" i="0" u="none" strike="noStrike" kern="0" cap="none" spc="0" normalizeH="0" baseline="0" noProof="0">
                <a:ln>
                  <a:noFill/>
                </a:ln>
                <a:solidFill>
                  <a:sysClr val="windowText" lastClr="000000"/>
                </a:solidFill>
                <a:effectLst/>
                <a:uLnTx/>
                <a:uFillTx/>
                <a:latin typeface="楷体" charset="0"/>
                <a:ea typeface="楷体" charset="0"/>
                <a:cs typeface="+mn-ea"/>
                <a:sym typeface="微软雅黑" panose="020B0503020204020204" charset="-122"/>
              </a:rPr>
              <a:t>ertical</a:t>
            </a:r>
            <a:r>
              <a:rPr kumimoji="0" lang="en-US" altLang="zh-CN" sz="1200" b="1" i="0" u="none" strike="noStrike" kern="0" cap="none" spc="0" normalizeH="0" baseline="0" noProof="0">
                <a:ln>
                  <a:noFill/>
                </a:ln>
                <a:solidFill>
                  <a:sysClr val="windowText" lastClr="000000"/>
                </a:solidFill>
                <a:effectLst/>
                <a:uLnTx/>
                <a:uFillTx/>
                <a:latin typeface="黑体" charset="0"/>
                <a:ea typeface="黑体" charset="0"/>
                <a:cs typeface="+mn-ea"/>
                <a:sym typeface="微软雅黑" panose="020B0503020204020204" charset="-122"/>
              </a:rPr>
              <a:t>DS</a:t>
            </a:r>
          </a:p>
          <a:p>
            <a:pPr marL="0" marR="0" lvl="0" indent="0" algn="ctr" defTabSz="966470" eaLnBrk="0" fontAlgn="base"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楷体" charset="0"/>
                <a:ea typeface="楷体" charset="0"/>
                <a:cs typeface="+mn-ea"/>
                <a:sym typeface="微软雅黑" panose="020B0503020204020204" charset="-122"/>
              </a:rPr>
              <a:t>（XX公司）</a:t>
            </a:r>
          </a:p>
        </p:txBody>
      </p:sp>
      <p:cxnSp>
        <p:nvCxnSpPr>
          <p:cNvPr id="12" name="直接箭头连接符 11">
            <a:extLst>
              <a:ext uri="{FF2B5EF4-FFF2-40B4-BE49-F238E27FC236}">
                <a16:creationId xmlns:a16="http://schemas.microsoft.com/office/drawing/2014/main" id="{5CE8E597-CC77-0A43-F4CA-C7C50AE21C20}"/>
              </a:ext>
            </a:extLst>
          </p:cNvPr>
          <p:cNvCxnSpPr>
            <a:stCxn id="7" idx="0"/>
            <a:endCxn id="21" idx="2"/>
          </p:cNvCxnSpPr>
          <p:nvPr>
            <p:custDataLst>
              <p:tags r:id="rId9"/>
            </p:custDataLst>
          </p:nvPr>
        </p:nvCxnSpPr>
        <p:spPr>
          <a:xfrm flipV="1">
            <a:off x="1527175" y="3613673"/>
            <a:ext cx="2423795" cy="903605"/>
          </a:xfrm>
          <a:prstGeom prst="straightConnector1">
            <a:avLst/>
          </a:prstGeom>
          <a:noFill/>
          <a:ln w="76200" cap="flat" cmpd="sng" algn="ctr">
            <a:solidFill>
              <a:srgbClr val="3B7D23"/>
            </a:solidFill>
            <a:prstDash val="solid"/>
            <a:headEnd type="none"/>
            <a:tailEnd type="triangle" w="med" len="med"/>
          </a:ln>
          <a:effectLst/>
        </p:spPr>
      </p:cxnSp>
      <p:cxnSp>
        <p:nvCxnSpPr>
          <p:cNvPr id="13" name="直接箭头连接符 12">
            <a:extLst>
              <a:ext uri="{FF2B5EF4-FFF2-40B4-BE49-F238E27FC236}">
                <a16:creationId xmlns:a16="http://schemas.microsoft.com/office/drawing/2014/main" id="{A5E03464-E41F-DAC3-E384-BE954C187630}"/>
              </a:ext>
            </a:extLst>
          </p:cNvPr>
          <p:cNvCxnSpPr>
            <a:stCxn id="8" idx="0"/>
            <a:endCxn id="21" idx="2"/>
          </p:cNvCxnSpPr>
          <p:nvPr>
            <p:custDataLst>
              <p:tags r:id="rId10"/>
            </p:custDataLst>
          </p:nvPr>
        </p:nvCxnSpPr>
        <p:spPr>
          <a:xfrm flipV="1">
            <a:off x="3947160" y="3613673"/>
            <a:ext cx="3810" cy="903605"/>
          </a:xfrm>
          <a:prstGeom prst="straightConnector1">
            <a:avLst/>
          </a:prstGeom>
          <a:noFill/>
          <a:ln w="76200" cap="flat" cmpd="sng" algn="ctr">
            <a:solidFill>
              <a:srgbClr val="3B7D23"/>
            </a:solidFill>
            <a:prstDash val="solid"/>
            <a:headEnd type="none"/>
            <a:tailEnd type="triangle" w="med" len="med"/>
          </a:ln>
          <a:effectLst/>
        </p:spPr>
      </p:cxnSp>
      <p:cxnSp>
        <p:nvCxnSpPr>
          <p:cNvPr id="14" name="直接箭头连接符 13">
            <a:extLst>
              <a:ext uri="{FF2B5EF4-FFF2-40B4-BE49-F238E27FC236}">
                <a16:creationId xmlns:a16="http://schemas.microsoft.com/office/drawing/2014/main" id="{9BD7A0D4-6557-7A08-884D-C02812947793}"/>
              </a:ext>
            </a:extLst>
          </p:cNvPr>
          <p:cNvCxnSpPr>
            <a:stCxn id="9" idx="0"/>
            <a:endCxn id="21" idx="2"/>
          </p:cNvCxnSpPr>
          <p:nvPr>
            <p:custDataLst>
              <p:tags r:id="rId11"/>
            </p:custDataLst>
          </p:nvPr>
        </p:nvCxnSpPr>
        <p:spPr>
          <a:xfrm flipH="1" flipV="1">
            <a:off x="3950970" y="3613673"/>
            <a:ext cx="2423795" cy="903605"/>
          </a:xfrm>
          <a:prstGeom prst="straightConnector1">
            <a:avLst/>
          </a:prstGeom>
          <a:noFill/>
          <a:ln w="76200" cap="flat" cmpd="sng" algn="ctr">
            <a:solidFill>
              <a:srgbClr val="3B7D23"/>
            </a:solidFill>
            <a:prstDash val="solid"/>
            <a:headEnd type="none"/>
            <a:tailEnd type="triangle" w="med" len="med"/>
          </a:ln>
          <a:effectLst/>
        </p:spPr>
      </p:cxnSp>
      <p:sp>
        <p:nvSpPr>
          <p:cNvPr id="15" name="圆角矩形 59">
            <a:extLst>
              <a:ext uri="{FF2B5EF4-FFF2-40B4-BE49-F238E27FC236}">
                <a16:creationId xmlns:a16="http://schemas.microsoft.com/office/drawing/2014/main" id="{16E152F8-0057-A3C2-D9FB-9684B577D04B}"/>
              </a:ext>
            </a:extLst>
          </p:cNvPr>
          <p:cNvSpPr/>
          <p:nvPr>
            <p:custDataLst>
              <p:tags r:id="rId12"/>
            </p:custDataLst>
          </p:nvPr>
        </p:nvSpPr>
        <p:spPr>
          <a:xfrm>
            <a:off x="261620" y="4379483"/>
            <a:ext cx="7385050" cy="1596390"/>
          </a:xfrm>
          <a:prstGeom prst="roundRect">
            <a:avLst>
              <a:gd name="adj" fmla="val 0"/>
            </a:avLst>
          </a:prstGeom>
          <a:noFill/>
          <a:ln w="25400" cap="flat" cmpd="sng" algn="ctr">
            <a:solidFill>
              <a:srgbClr val="000000">
                <a:lumMod val="75000"/>
                <a:lumOff val="25000"/>
              </a:srgbClr>
            </a:solidFill>
            <a:prstDash val="dash"/>
          </a:ln>
          <a:effectLst/>
        </p:spPr>
        <p:txBody>
          <a:bodyPr vert="horz" rtlCol="0" anchor="b"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数据提供方</a:t>
            </a:r>
          </a:p>
        </p:txBody>
      </p:sp>
      <p:sp>
        <p:nvSpPr>
          <p:cNvPr id="16" name="矩形 15">
            <a:extLst>
              <a:ext uri="{FF2B5EF4-FFF2-40B4-BE49-F238E27FC236}">
                <a16:creationId xmlns:a16="http://schemas.microsoft.com/office/drawing/2014/main" id="{D900D7D9-E282-4040-86DF-B2A4808C4BC4}"/>
              </a:ext>
            </a:extLst>
          </p:cNvPr>
          <p:cNvSpPr/>
          <p:nvPr>
            <p:custDataLst>
              <p:tags r:id="rId13"/>
            </p:custDataLst>
          </p:nvPr>
        </p:nvSpPr>
        <p:spPr>
          <a:xfrm>
            <a:off x="8503920" y="2417968"/>
            <a:ext cx="1725295" cy="323850"/>
          </a:xfrm>
          <a:prstGeom prst="rect">
            <a:avLst/>
          </a:prstGeom>
          <a:solidFill>
            <a:srgbClr val="AAAAAA">
              <a:lumMod val="20000"/>
              <a:lumOff val="80000"/>
            </a:srgbClr>
          </a:solidFill>
          <a:ln w="25400" cap="flat" cmpd="sng" algn="ctr">
            <a:noFill/>
            <a:prstDash val="solid"/>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lumMod val="95000"/>
                    <a:lumOff val="5000"/>
                  </a:srgbClr>
                </a:solidFill>
                <a:effectLst/>
                <a:uLnTx/>
                <a:uFillTx/>
                <a:sym typeface="+mn-ea"/>
              </a:rPr>
              <a:t>产品开发</a:t>
            </a:r>
          </a:p>
        </p:txBody>
      </p:sp>
      <p:sp>
        <p:nvSpPr>
          <p:cNvPr id="17" name="矩形 16">
            <a:extLst>
              <a:ext uri="{FF2B5EF4-FFF2-40B4-BE49-F238E27FC236}">
                <a16:creationId xmlns:a16="http://schemas.microsoft.com/office/drawing/2014/main" id="{825CF55F-4263-926F-A238-4B28A9CD87EC}"/>
              </a:ext>
            </a:extLst>
          </p:cNvPr>
          <p:cNvSpPr/>
          <p:nvPr>
            <p:custDataLst>
              <p:tags r:id="rId14"/>
            </p:custDataLst>
          </p:nvPr>
        </p:nvSpPr>
        <p:spPr>
          <a:xfrm>
            <a:off x="2951480" y="4990353"/>
            <a:ext cx="1998345" cy="323850"/>
          </a:xfrm>
          <a:prstGeom prst="rect">
            <a:avLst/>
          </a:prstGeom>
          <a:solidFill>
            <a:srgbClr val="FFFFFF">
              <a:lumMod val="9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rgbClr val="000000">
                    <a:lumMod val="95000"/>
                    <a:lumOff val="5000"/>
                  </a:srgbClr>
                </a:solidFill>
                <a:effectLst/>
                <a:uLnTx/>
                <a:uFillTx/>
              </a:rPr>
              <a:t>门诊数据、住院数据、票据数据</a:t>
            </a:r>
          </a:p>
        </p:txBody>
      </p:sp>
      <p:sp>
        <p:nvSpPr>
          <p:cNvPr id="18" name="矩形 17">
            <a:extLst>
              <a:ext uri="{FF2B5EF4-FFF2-40B4-BE49-F238E27FC236}">
                <a16:creationId xmlns:a16="http://schemas.microsoft.com/office/drawing/2014/main" id="{BB02993C-C3BD-3A50-817A-976D6BEDBD55}"/>
              </a:ext>
            </a:extLst>
          </p:cNvPr>
          <p:cNvSpPr/>
          <p:nvPr>
            <p:custDataLst>
              <p:tags r:id="rId15"/>
            </p:custDataLst>
          </p:nvPr>
        </p:nvSpPr>
        <p:spPr>
          <a:xfrm>
            <a:off x="5366385" y="5009403"/>
            <a:ext cx="1998345" cy="323850"/>
          </a:xfrm>
          <a:prstGeom prst="rect">
            <a:avLst/>
          </a:prstGeom>
          <a:solidFill>
            <a:srgbClr val="FFFFFF">
              <a:lumMod val="9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rgbClr val="000000">
                    <a:lumMod val="95000"/>
                    <a:lumOff val="5000"/>
                  </a:srgbClr>
                </a:solidFill>
                <a:effectLst/>
                <a:uLnTx/>
                <a:uFillTx/>
                <a:sym typeface="+mn-ea"/>
              </a:rPr>
              <a:t>门诊数据、住院数据、票据数据</a:t>
            </a:r>
            <a:endParaRPr kumimoji="0" lang="zh-CN" altLang="en-US" sz="1000" b="0" i="0" u="none" strike="noStrike" kern="0" cap="none" spc="0" normalizeH="0" baseline="0" noProof="0">
              <a:ln>
                <a:noFill/>
              </a:ln>
              <a:solidFill>
                <a:srgbClr val="000000">
                  <a:lumMod val="95000"/>
                  <a:lumOff val="5000"/>
                </a:srgbClr>
              </a:solidFill>
              <a:effectLst/>
              <a:uLnTx/>
              <a:uFillTx/>
            </a:endParaRPr>
          </a:p>
        </p:txBody>
      </p:sp>
      <p:sp>
        <p:nvSpPr>
          <p:cNvPr id="19" name="矩形 18">
            <a:extLst>
              <a:ext uri="{FF2B5EF4-FFF2-40B4-BE49-F238E27FC236}">
                <a16:creationId xmlns:a16="http://schemas.microsoft.com/office/drawing/2014/main" id="{2022EB9A-587F-CA37-8474-5D6610DD7899}"/>
              </a:ext>
            </a:extLst>
          </p:cNvPr>
          <p:cNvSpPr/>
          <p:nvPr>
            <p:custDataLst>
              <p:tags r:id="rId16"/>
            </p:custDataLst>
          </p:nvPr>
        </p:nvSpPr>
        <p:spPr>
          <a:xfrm>
            <a:off x="518795" y="4990353"/>
            <a:ext cx="1998345" cy="323850"/>
          </a:xfrm>
          <a:prstGeom prst="rect">
            <a:avLst/>
          </a:prstGeom>
          <a:solidFill>
            <a:srgbClr val="FFFFFF">
              <a:lumMod val="9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rgbClr val="000000">
                    <a:lumMod val="95000"/>
                    <a:lumOff val="5000"/>
                  </a:srgbClr>
                </a:solidFill>
                <a:effectLst/>
                <a:uLnTx/>
                <a:uFillTx/>
              </a:rPr>
              <a:t>个人信息、医保信息、</a:t>
            </a:r>
            <a:r>
              <a:rPr kumimoji="0" lang="en-US" altLang="zh-CN" sz="1000" b="0" i="0" u="none" strike="noStrike" kern="0" cap="none" spc="0" normalizeH="0" baseline="0" noProof="0">
                <a:ln>
                  <a:noFill/>
                </a:ln>
                <a:solidFill>
                  <a:srgbClr val="000000">
                    <a:lumMod val="95000"/>
                    <a:lumOff val="5000"/>
                  </a:srgbClr>
                </a:solidFill>
                <a:effectLst/>
                <a:uLnTx/>
                <a:uFillTx/>
              </a:rPr>
              <a:t>...</a:t>
            </a:r>
          </a:p>
        </p:txBody>
      </p:sp>
      <p:sp>
        <p:nvSpPr>
          <p:cNvPr id="20" name="矩形 19">
            <a:extLst>
              <a:ext uri="{FF2B5EF4-FFF2-40B4-BE49-F238E27FC236}">
                <a16:creationId xmlns:a16="http://schemas.microsoft.com/office/drawing/2014/main" id="{95877E86-1539-7683-9747-8DA90DDB17DC}"/>
              </a:ext>
            </a:extLst>
          </p:cNvPr>
          <p:cNvSpPr/>
          <p:nvPr>
            <p:custDataLst>
              <p:tags r:id="rId17"/>
            </p:custDataLst>
          </p:nvPr>
        </p:nvSpPr>
        <p:spPr>
          <a:xfrm>
            <a:off x="8503920" y="5009403"/>
            <a:ext cx="1725930" cy="323850"/>
          </a:xfrm>
          <a:prstGeom prst="rect">
            <a:avLst/>
          </a:prstGeom>
          <a:solidFill>
            <a:srgbClr val="FFFFFF">
              <a:lumMod val="9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rgbClr val="000000">
                    <a:lumMod val="95000"/>
                    <a:lumOff val="5000"/>
                  </a:srgbClr>
                </a:solidFill>
                <a:effectLst/>
                <a:uLnTx/>
                <a:uFillTx/>
              </a:rPr>
              <a:t>商保理赔数据</a:t>
            </a:r>
          </a:p>
        </p:txBody>
      </p:sp>
      <p:sp>
        <p:nvSpPr>
          <p:cNvPr id="21" name="圆角矩形 45">
            <a:extLst>
              <a:ext uri="{FF2B5EF4-FFF2-40B4-BE49-F238E27FC236}">
                <a16:creationId xmlns:a16="http://schemas.microsoft.com/office/drawing/2014/main" id="{B50446F5-5A66-19F9-F5B3-5F40243A352D}"/>
              </a:ext>
            </a:extLst>
          </p:cNvPr>
          <p:cNvSpPr/>
          <p:nvPr>
            <p:custDataLst>
              <p:tags r:id="rId18"/>
            </p:custDataLst>
          </p:nvPr>
        </p:nvSpPr>
        <p:spPr>
          <a:xfrm>
            <a:off x="2021205" y="1287668"/>
            <a:ext cx="3858895" cy="2326005"/>
          </a:xfrm>
          <a:prstGeom prst="roundRect">
            <a:avLst>
              <a:gd name="adj" fmla="val 0"/>
            </a:avLst>
          </a:prstGeom>
          <a:solidFill>
            <a:srgbClr val="FFFFFF"/>
          </a:solidFill>
          <a:ln w="76200" cap="flat" cmpd="sng" algn="ctr">
            <a:solidFill>
              <a:srgbClr val="3B7D23"/>
            </a:solidFill>
            <a:prstDash val="solid"/>
          </a:ln>
          <a:effectLst/>
        </p:spPr>
        <p:txBody>
          <a:bodyPr vert="horz" rtlCol="0" anchor="t" anchorCtr="0"/>
          <a:lstStyle/>
          <a:p>
            <a:pPr marL="0" marR="0" lvl="0" indent="0" algn="ctr" defTabSz="966470" eaLnBrk="0" fontAlgn="base" latinLnBrk="0" hangingPunct="0">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sysClr val="windowText" lastClr="000000"/>
                </a:solidFill>
                <a:effectLst/>
                <a:uLnTx/>
                <a:uFillTx/>
                <a:latin typeface="黑体" charset="0"/>
                <a:ea typeface="黑体" charset="0"/>
                <a:cs typeface="+mn-ea"/>
                <a:sym typeface="微软雅黑" panose="020B0503020204020204" charset="-122"/>
              </a:rPr>
              <a:t>公共数据空间</a:t>
            </a:r>
          </a:p>
          <a:p>
            <a:pPr marL="0" marR="0" lvl="0" indent="0" algn="ctr" defTabSz="966470" eaLnBrk="0" fontAlgn="base" latinLnBrk="0" hangingPunct="0">
              <a:lnSpc>
                <a:spcPct val="100000"/>
              </a:lnSpc>
              <a:spcBef>
                <a:spcPct val="0"/>
              </a:spcBef>
              <a:spcAft>
                <a:spcPct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uLnTx/>
                <a:uFillTx/>
                <a:latin typeface="黑体" charset="0"/>
                <a:ea typeface="黑体" charset="0"/>
                <a:cs typeface="+mn-ea"/>
                <a:sym typeface="微软雅黑" panose="020B0503020204020204" charset="-122"/>
              </a:rPr>
              <a:t> </a:t>
            </a:r>
            <a:r>
              <a:rPr kumimoji="0" lang="en-US" altLang="zh-CN" sz="1200" b="1" i="0" u="none" strike="noStrike" kern="0" cap="none" spc="0" normalizeH="0" baseline="0" noProof="0" dirty="0" err="1">
                <a:ln>
                  <a:noFill/>
                </a:ln>
                <a:solidFill>
                  <a:sysClr val="windowText" lastClr="000000"/>
                </a:solidFill>
                <a:effectLst/>
                <a:uLnTx/>
                <a:uFillTx/>
                <a:latin typeface="黑体" charset="0"/>
                <a:ea typeface="黑体" charset="0"/>
                <a:cs typeface="+mn-ea"/>
                <a:sym typeface="微软雅黑" panose="020B0503020204020204" charset="-122"/>
              </a:rPr>
              <a:t>C</a:t>
            </a:r>
            <a:r>
              <a:rPr kumimoji="0" lang="en-US" altLang="zh-CN" sz="900" b="0" i="0" u="none" strike="noStrike" kern="0" cap="none" spc="0" normalizeH="0" baseline="0" noProof="0" dirty="0" err="1">
                <a:ln>
                  <a:noFill/>
                </a:ln>
                <a:solidFill>
                  <a:sysClr val="windowText" lastClr="000000"/>
                </a:solidFill>
                <a:effectLst/>
                <a:uLnTx/>
                <a:uFillTx/>
                <a:latin typeface="楷体" charset="0"/>
                <a:ea typeface="楷体" charset="0"/>
                <a:cs typeface="+mn-ea"/>
                <a:sym typeface="微软雅黑" panose="020B0503020204020204" charset="-122"/>
              </a:rPr>
              <a:t>ity</a:t>
            </a:r>
            <a:r>
              <a:rPr kumimoji="0" lang="en-US" altLang="zh-CN" sz="1200" b="1" i="0" u="none" strike="noStrike" kern="0" cap="none" spc="0" normalizeH="0" baseline="0" noProof="0" dirty="0" err="1">
                <a:ln>
                  <a:noFill/>
                </a:ln>
                <a:solidFill>
                  <a:sysClr val="windowText" lastClr="000000"/>
                </a:solidFill>
                <a:effectLst/>
                <a:uLnTx/>
                <a:uFillTx/>
                <a:latin typeface="黑体" charset="0"/>
                <a:ea typeface="黑体" charset="0"/>
                <a:cs typeface="+mn-ea"/>
                <a:sym typeface="微软雅黑" panose="020B0503020204020204" charset="-122"/>
              </a:rPr>
              <a:t>DS</a:t>
            </a:r>
            <a:endParaRPr kumimoji="0" lang="en-US" altLang="zh-CN" sz="1200" b="1" i="0" u="none" strike="noStrike" kern="0" cap="none" spc="0" normalizeH="0" baseline="0" noProof="0" dirty="0">
              <a:ln>
                <a:noFill/>
              </a:ln>
              <a:solidFill>
                <a:sysClr val="windowText" lastClr="000000"/>
              </a:solidFill>
              <a:effectLst/>
              <a:uLnTx/>
              <a:uFillTx/>
              <a:latin typeface="黑体" charset="0"/>
              <a:ea typeface="黑体" charset="0"/>
              <a:cs typeface="+mn-ea"/>
              <a:sym typeface="微软雅黑" panose="020B0503020204020204" charset="-122"/>
            </a:endParaRPr>
          </a:p>
          <a:p>
            <a:pPr marL="0" marR="0" lvl="0" indent="0" algn="ctr" defTabSz="966470" eaLnBrk="0" fontAlgn="base" latinLnBrk="0" hangingPunct="0">
              <a:lnSpc>
                <a:spcPct val="10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楷体" charset="0"/>
                <a:ea typeface="楷体" charset="0"/>
                <a:cs typeface="+mn-ea"/>
                <a:sym typeface="微软雅黑" panose="020B0503020204020204" charset="-122"/>
              </a:rPr>
              <a:t>（大数据局</a:t>
            </a:r>
            <a:r>
              <a:rPr kumimoji="0" lang="en-US" altLang="zh-CN" sz="1200" b="0" i="0" u="none" strike="noStrike" kern="0" cap="none" spc="0" normalizeH="0" baseline="0" noProof="0" dirty="0">
                <a:ln>
                  <a:noFill/>
                </a:ln>
                <a:solidFill>
                  <a:sysClr val="windowText" lastClr="000000"/>
                </a:solidFill>
                <a:effectLst/>
                <a:uLnTx/>
                <a:uFillTx/>
                <a:latin typeface="楷体" charset="0"/>
                <a:ea typeface="楷体" charset="0"/>
                <a:cs typeface="+mn-ea"/>
                <a:sym typeface="微软雅黑" panose="020B0503020204020204" charset="-122"/>
              </a:rPr>
              <a:t>/</a:t>
            </a:r>
            <a:r>
              <a:rPr kumimoji="0" lang="zh-CN" altLang="en-US" sz="1200" b="0" i="0" u="none" strike="noStrike" kern="0" cap="none" spc="0" normalizeH="0" baseline="0" noProof="0" dirty="0">
                <a:ln>
                  <a:noFill/>
                </a:ln>
                <a:solidFill>
                  <a:sysClr val="windowText" lastClr="000000"/>
                </a:solidFill>
                <a:effectLst/>
                <a:uLnTx/>
                <a:uFillTx/>
                <a:latin typeface="楷体" charset="0"/>
                <a:ea typeface="楷体" charset="0"/>
                <a:cs typeface="+mn-ea"/>
                <a:sym typeface="微软雅黑" panose="020B0503020204020204" charset="-122"/>
              </a:rPr>
              <a:t>政数局）</a:t>
            </a:r>
            <a:endParaRPr kumimoji="0" lang="zh-CN" altLang="en-US" sz="1200" b="1" i="0" u="none" strike="noStrike" kern="0" cap="none" spc="0" normalizeH="0" baseline="0" noProof="0" dirty="0">
              <a:ln>
                <a:noFill/>
              </a:ln>
              <a:solidFill>
                <a:sysClr val="windowText" lastClr="000000"/>
              </a:solidFill>
              <a:effectLst/>
              <a:uLnTx/>
              <a:uFillTx/>
              <a:latin typeface="黑体" charset="0"/>
              <a:ea typeface="黑体" charset="0"/>
              <a:cs typeface="+mn-ea"/>
              <a:sym typeface="微软雅黑" panose="020B0503020204020204" charset="-122"/>
            </a:endParaRPr>
          </a:p>
        </p:txBody>
      </p:sp>
      <p:sp>
        <p:nvSpPr>
          <p:cNvPr id="22" name="矩形 21">
            <a:extLst>
              <a:ext uri="{FF2B5EF4-FFF2-40B4-BE49-F238E27FC236}">
                <a16:creationId xmlns:a16="http://schemas.microsoft.com/office/drawing/2014/main" id="{23D50927-2B2C-DEC1-84DB-A7E15175E811}"/>
              </a:ext>
            </a:extLst>
          </p:cNvPr>
          <p:cNvSpPr/>
          <p:nvPr>
            <p:custDataLst>
              <p:tags r:id="rId19"/>
            </p:custDataLst>
          </p:nvPr>
        </p:nvSpPr>
        <p:spPr>
          <a:xfrm>
            <a:off x="4111625" y="3085353"/>
            <a:ext cx="1566545" cy="323850"/>
          </a:xfrm>
          <a:prstGeom prst="rect">
            <a:avLst/>
          </a:prstGeom>
          <a:solidFill>
            <a:srgbClr val="AAAAAA">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lumMod val="95000"/>
                    <a:lumOff val="5000"/>
                  </a:srgbClr>
                </a:solidFill>
                <a:effectLst/>
                <a:uLnTx/>
                <a:uFillTx/>
                <a:sym typeface="微软雅黑" panose="020B0503020204020204" charset="-122"/>
              </a:rPr>
              <a:t>数据汇聚、整合</a:t>
            </a:r>
          </a:p>
        </p:txBody>
      </p:sp>
      <p:sp>
        <p:nvSpPr>
          <p:cNvPr id="23" name="矩形 22">
            <a:extLst>
              <a:ext uri="{FF2B5EF4-FFF2-40B4-BE49-F238E27FC236}">
                <a16:creationId xmlns:a16="http://schemas.microsoft.com/office/drawing/2014/main" id="{20CD61DE-8291-3ACD-BAA2-4706496A410D}"/>
              </a:ext>
            </a:extLst>
          </p:cNvPr>
          <p:cNvSpPr/>
          <p:nvPr>
            <p:custDataLst>
              <p:tags r:id="rId20"/>
            </p:custDataLst>
          </p:nvPr>
        </p:nvSpPr>
        <p:spPr>
          <a:xfrm>
            <a:off x="2167255" y="2029983"/>
            <a:ext cx="3510280" cy="323850"/>
          </a:xfrm>
          <a:prstGeom prst="rect">
            <a:avLst/>
          </a:prstGeom>
          <a:solidFill>
            <a:srgbClr val="AAAAAA">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C00000"/>
                </a:solidFill>
                <a:effectLst/>
                <a:uLnTx/>
                <a:uFillTx/>
              </a:rPr>
              <a:t>数据监管</a:t>
            </a:r>
          </a:p>
        </p:txBody>
      </p:sp>
      <p:sp>
        <p:nvSpPr>
          <p:cNvPr id="24" name="矩形 23">
            <a:extLst>
              <a:ext uri="{FF2B5EF4-FFF2-40B4-BE49-F238E27FC236}">
                <a16:creationId xmlns:a16="http://schemas.microsoft.com/office/drawing/2014/main" id="{CB236A65-7407-3CDC-8749-588C1BC3F8AB}"/>
              </a:ext>
            </a:extLst>
          </p:cNvPr>
          <p:cNvSpPr/>
          <p:nvPr>
            <p:custDataLst>
              <p:tags r:id="rId21"/>
            </p:custDataLst>
          </p:nvPr>
        </p:nvSpPr>
        <p:spPr>
          <a:xfrm>
            <a:off x="2167255" y="2557033"/>
            <a:ext cx="1679575" cy="852170"/>
          </a:xfrm>
          <a:prstGeom prst="rect">
            <a:avLst/>
          </a:prstGeom>
          <a:solidFill>
            <a:srgbClr val="3B7D23"/>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FFFFFF"/>
                </a:solidFill>
                <a:effectLst/>
                <a:uLnTx/>
                <a:uFillTx/>
                <a:latin typeface="楷体" charset="0"/>
                <a:ea typeface="楷体" charset="0"/>
                <a:cs typeface="+mn-cs"/>
                <a:sym typeface="微软雅黑" panose="020B0503020204020204" charset="-122"/>
              </a:rPr>
              <a:t>个人数据空间</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FFFFFF"/>
                </a:solidFill>
                <a:effectLst/>
                <a:uLnTx/>
                <a:uFillTx/>
                <a:latin typeface="楷体" charset="0"/>
                <a:ea typeface="楷体" charset="0"/>
                <a:cs typeface="+mn-cs"/>
                <a:sym typeface="微软雅黑" panose="020B0503020204020204" charset="-122"/>
              </a:rPr>
              <a:t>（数据托管）</a:t>
            </a:r>
          </a:p>
        </p:txBody>
      </p:sp>
      <p:sp>
        <p:nvSpPr>
          <p:cNvPr id="25" name="矩形 24">
            <a:extLst>
              <a:ext uri="{FF2B5EF4-FFF2-40B4-BE49-F238E27FC236}">
                <a16:creationId xmlns:a16="http://schemas.microsoft.com/office/drawing/2014/main" id="{31577651-3A18-EA51-9DF2-C229C484E3DA}"/>
              </a:ext>
            </a:extLst>
          </p:cNvPr>
          <p:cNvSpPr/>
          <p:nvPr>
            <p:custDataLst>
              <p:tags r:id="rId22"/>
            </p:custDataLst>
          </p:nvPr>
        </p:nvSpPr>
        <p:spPr>
          <a:xfrm>
            <a:off x="4111625" y="2557668"/>
            <a:ext cx="1566545" cy="323850"/>
          </a:xfrm>
          <a:prstGeom prst="rect">
            <a:avLst/>
          </a:prstGeom>
          <a:solidFill>
            <a:srgbClr val="AAAAAA">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lumMod val="95000"/>
                    <a:lumOff val="5000"/>
                  </a:srgbClr>
                </a:solidFill>
                <a:effectLst/>
                <a:uLnTx/>
                <a:uFillTx/>
              </a:rPr>
              <a:t>模型开发</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srgbClr val="000000">
                    <a:lumMod val="95000"/>
                    <a:lumOff val="5000"/>
                  </a:srgbClr>
                </a:solidFill>
                <a:effectLst/>
                <a:uLnTx/>
                <a:uFillTx/>
                <a:latin typeface="楷体" charset="0"/>
                <a:ea typeface="楷体" charset="0"/>
                <a:cs typeface="楷体" charset="0"/>
              </a:rPr>
              <a:t>(</a:t>
            </a:r>
            <a:r>
              <a:rPr kumimoji="0" lang="zh-CN" altLang="en-US" sz="1000" b="0" i="0" u="none" strike="noStrike" kern="0" cap="none" spc="0" normalizeH="0" baseline="0" noProof="0">
                <a:ln>
                  <a:noFill/>
                </a:ln>
                <a:solidFill>
                  <a:srgbClr val="000000">
                    <a:lumMod val="95000"/>
                    <a:lumOff val="5000"/>
                  </a:srgbClr>
                </a:solidFill>
                <a:effectLst/>
                <a:uLnTx/>
                <a:uFillTx/>
                <a:latin typeface="楷体" charset="0"/>
                <a:ea typeface="楷体" charset="0"/>
                <a:cs typeface="楷体" charset="0"/>
              </a:rPr>
              <a:t>基于场景</a:t>
            </a:r>
            <a:r>
              <a:rPr kumimoji="0" lang="en-US" altLang="zh-CN" sz="1000" b="0" i="0" u="none" strike="noStrike" kern="0" cap="none" spc="0" normalizeH="0" baseline="0" noProof="0">
                <a:ln>
                  <a:noFill/>
                </a:ln>
                <a:solidFill>
                  <a:srgbClr val="000000">
                    <a:lumMod val="95000"/>
                    <a:lumOff val="5000"/>
                  </a:srgbClr>
                </a:solidFill>
                <a:effectLst/>
                <a:uLnTx/>
                <a:uFillTx/>
                <a:latin typeface="楷体" charset="0"/>
                <a:ea typeface="楷体" charset="0"/>
                <a:cs typeface="楷体" charset="0"/>
              </a:rPr>
              <a:t>)</a:t>
            </a:r>
          </a:p>
        </p:txBody>
      </p:sp>
      <p:sp>
        <p:nvSpPr>
          <p:cNvPr id="26" name="圆角矩形 4">
            <a:extLst>
              <a:ext uri="{FF2B5EF4-FFF2-40B4-BE49-F238E27FC236}">
                <a16:creationId xmlns:a16="http://schemas.microsoft.com/office/drawing/2014/main" id="{EFE95697-7201-0877-B614-03BEC4EAC190}"/>
              </a:ext>
            </a:extLst>
          </p:cNvPr>
          <p:cNvSpPr/>
          <p:nvPr>
            <p:custDataLst>
              <p:tags r:id="rId23"/>
            </p:custDataLst>
          </p:nvPr>
        </p:nvSpPr>
        <p:spPr>
          <a:xfrm>
            <a:off x="8117840" y="4380118"/>
            <a:ext cx="2501900" cy="1596390"/>
          </a:xfrm>
          <a:prstGeom prst="roundRect">
            <a:avLst>
              <a:gd name="adj" fmla="val 0"/>
            </a:avLst>
          </a:prstGeom>
          <a:noFill/>
          <a:ln w="25400" cap="flat" cmpd="sng" algn="ctr">
            <a:solidFill>
              <a:srgbClr val="000000">
                <a:lumMod val="75000"/>
                <a:lumOff val="25000"/>
              </a:srgbClr>
            </a:solidFill>
            <a:prstDash val="dash"/>
          </a:ln>
          <a:effectLst/>
        </p:spPr>
        <p:txBody>
          <a:bodyPr vert="horz" rtlCol="0" anchor="b"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数据使用方</a:t>
            </a:r>
          </a:p>
        </p:txBody>
      </p:sp>
      <p:pic>
        <p:nvPicPr>
          <p:cNvPr id="27" name="图片 6" descr="3632415">
            <a:extLst>
              <a:ext uri="{FF2B5EF4-FFF2-40B4-BE49-F238E27FC236}">
                <a16:creationId xmlns:a16="http://schemas.microsoft.com/office/drawing/2014/main" id="{BD410A6F-D248-7A0C-CC72-ADEFFB905E26}"/>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823595" y="2733563"/>
            <a:ext cx="499745" cy="499745"/>
          </a:xfrm>
          <a:prstGeom prst="rect">
            <a:avLst/>
          </a:prstGeom>
        </p:spPr>
      </p:pic>
      <p:cxnSp>
        <p:nvCxnSpPr>
          <p:cNvPr id="28" name="直接箭头连接符 27">
            <a:extLst>
              <a:ext uri="{FF2B5EF4-FFF2-40B4-BE49-F238E27FC236}">
                <a16:creationId xmlns:a16="http://schemas.microsoft.com/office/drawing/2014/main" id="{827D8945-B234-ADF3-16FA-700DF62E4304}"/>
              </a:ext>
            </a:extLst>
          </p:cNvPr>
          <p:cNvCxnSpPr>
            <a:stCxn id="27" idx="3"/>
          </p:cNvCxnSpPr>
          <p:nvPr/>
        </p:nvCxnSpPr>
        <p:spPr>
          <a:xfrm>
            <a:off x="1323340" y="2983753"/>
            <a:ext cx="387350" cy="0"/>
          </a:xfrm>
          <a:prstGeom prst="straightConnector1">
            <a:avLst/>
          </a:prstGeom>
          <a:noFill/>
          <a:ln w="12700" cap="flat" cmpd="sng" algn="ctr">
            <a:solidFill>
              <a:srgbClr val="000000">
                <a:lumMod val="95000"/>
                <a:lumOff val="5000"/>
              </a:srgbClr>
            </a:solidFill>
            <a:prstDash val="solid"/>
            <a:tailEnd type="arrow"/>
          </a:ln>
          <a:effectLst/>
        </p:spPr>
      </p:cxnSp>
      <p:sp>
        <p:nvSpPr>
          <p:cNvPr id="29" name="文本框 28">
            <a:extLst>
              <a:ext uri="{FF2B5EF4-FFF2-40B4-BE49-F238E27FC236}">
                <a16:creationId xmlns:a16="http://schemas.microsoft.com/office/drawing/2014/main" id="{69C01106-512E-DFC4-3364-39C350E15F33}"/>
              </a:ext>
            </a:extLst>
          </p:cNvPr>
          <p:cNvSpPr txBox="1"/>
          <p:nvPr/>
        </p:nvSpPr>
        <p:spPr>
          <a:xfrm>
            <a:off x="634365" y="3220608"/>
            <a:ext cx="966470" cy="370840"/>
          </a:xfrm>
          <a:prstGeom prst="rect">
            <a:avLst/>
          </a:prstGeom>
          <a:noFill/>
        </p:spPr>
        <p:txBody>
          <a:bodyPr wrap="square" rtlCol="0">
            <a:noAutofit/>
          </a:bodyPr>
          <a:lstStyle/>
          <a:p>
            <a:pPr algn="ctr"/>
            <a:r>
              <a:rPr lang="zh-CN" altLang="en-US" dirty="0" err="1">
                <a:solidFill>
                  <a:srgbClr val="000000"/>
                </a:solidFill>
                <a:latin typeface="Verdana"/>
              </a:rPr>
              <a:t>自然人</a:t>
            </a:r>
          </a:p>
        </p:txBody>
      </p:sp>
      <p:pic>
        <p:nvPicPr>
          <p:cNvPr id="30" name="图片 9" descr="4532531">
            <a:extLst>
              <a:ext uri="{FF2B5EF4-FFF2-40B4-BE49-F238E27FC236}">
                <a16:creationId xmlns:a16="http://schemas.microsoft.com/office/drawing/2014/main" id="{5DA472DF-F518-005D-D6D5-05FA1F46D766}"/>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823595" y="1600088"/>
            <a:ext cx="499745" cy="499745"/>
          </a:xfrm>
          <a:prstGeom prst="rect">
            <a:avLst/>
          </a:prstGeom>
        </p:spPr>
      </p:pic>
      <p:sp>
        <p:nvSpPr>
          <p:cNvPr id="31" name="文本框 30">
            <a:extLst>
              <a:ext uri="{FF2B5EF4-FFF2-40B4-BE49-F238E27FC236}">
                <a16:creationId xmlns:a16="http://schemas.microsoft.com/office/drawing/2014/main" id="{40ABA937-A787-1180-6B2D-AF8CE7EE1464}"/>
              </a:ext>
            </a:extLst>
          </p:cNvPr>
          <p:cNvSpPr txBox="1"/>
          <p:nvPr/>
        </p:nvSpPr>
        <p:spPr>
          <a:xfrm>
            <a:off x="589915" y="2099833"/>
            <a:ext cx="966470" cy="370840"/>
          </a:xfrm>
          <a:prstGeom prst="rect">
            <a:avLst/>
          </a:prstGeom>
          <a:noFill/>
        </p:spPr>
        <p:txBody>
          <a:bodyPr wrap="square" rtlCol="0">
            <a:noAutofit/>
          </a:bodyPr>
          <a:lstStyle/>
          <a:p>
            <a:pPr algn="ctr"/>
            <a:r>
              <a:rPr lang="zh-CN" altLang="en-US" dirty="0" err="1">
                <a:solidFill>
                  <a:srgbClr val="000000"/>
                </a:solidFill>
                <a:latin typeface="Verdana"/>
              </a:rPr>
              <a:t>政府</a:t>
            </a:r>
          </a:p>
        </p:txBody>
      </p:sp>
      <p:cxnSp>
        <p:nvCxnSpPr>
          <p:cNvPr id="32" name="直接箭头连接符 31">
            <a:extLst>
              <a:ext uri="{FF2B5EF4-FFF2-40B4-BE49-F238E27FC236}">
                <a16:creationId xmlns:a16="http://schemas.microsoft.com/office/drawing/2014/main" id="{480C0C96-E2E6-A537-154F-8548FCB321EA}"/>
              </a:ext>
            </a:extLst>
          </p:cNvPr>
          <p:cNvCxnSpPr/>
          <p:nvPr/>
        </p:nvCxnSpPr>
        <p:spPr>
          <a:xfrm>
            <a:off x="1323340" y="1850278"/>
            <a:ext cx="387350" cy="0"/>
          </a:xfrm>
          <a:prstGeom prst="straightConnector1">
            <a:avLst/>
          </a:prstGeom>
          <a:noFill/>
          <a:ln w="12700" cap="flat" cmpd="sng" algn="ctr">
            <a:solidFill>
              <a:srgbClr val="000000">
                <a:lumMod val="95000"/>
                <a:lumOff val="5000"/>
              </a:srgbClr>
            </a:solidFill>
            <a:prstDash val="solid"/>
            <a:tailEnd type="arrow"/>
          </a:ln>
          <a:effectLst/>
        </p:spPr>
      </p:cxnSp>
      <p:sp>
        <p:nvSpPr>
          <p:cNvPr id="33" name="矩形 32">
            <a:extLst>
              <a:ext uri="{FF2B5EF4-FFF2-40B4-BE49-F238E27FC236}">
                <a16:creationId xmlns:a16="http://schemas.microsoft.com/office/drawing/2014/main" id="{39923ACA-AE5F-2C1B-E3B7-16F67BA8A663}"/>
              </a:ext>
            </a:extLst>
          </p:cNvPr>
          <p:cNvSpPr/>
          <p:nvPr>
            <p:custDataLst>
              <p:tags r:id="rId24"/>
            </p:custDataLst>
          </p:nvPr>
        </p:nvSpPr>
        <p:spPr>
          <a:xfrm>
            <a:off x="8503920" y="1995058"/>
            <a:ext cx="1725295" cy="323850"/>
          </a:xfrm>
          <a:prstGeom prst="rect">
            <a:avLst/>
          </a:prstGeom>
          <a:solidFill>
            <a:srgbClr val="AAAAAA">
              <a:lumMod val="20000"/>
              <a:lumOff val="80000"/>
            </a:srgbClr>
          </a:solidFill>
          <a:ln w="25400" cap="flat" cmpd="sng" algn="ctr">
            <a:noFill/>
            <a:prstDash val="solid"/>
          </a:ln>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lumMod val="95000"/>
                    <a:lumOff val="5000"/>
                  </a:srgbClr>
                </a:solidFill>
                <a:effectLst/>
                <a:uLnTx/>
                <a:uFillTx/>
                <a:sym typeface="+mn-ea"/>
              </a:rPr>
              <a:t>产品运营</a:t>
            </a:r>
          </a:p>
        </p:txBody>
      </p:sp>
      <p:sp>
        <p:nvSpPr>
          <p:cNvPr id="34" name="圆角矩形 16">
            <a:extLst>
              <a:ext uri="{FF2B5EF4-FFF2-40B4-BE49-F238E27FC236}">
                <a16:creationId xmlns:a16="http://schemas.microsoft.com/office/drawing/2014/main" id="{94678336-F08E-6AF5-0AE6-06EBCB202309}"/>
              </a:ext>
            </a:extLst>
          </p:cNvPr>
          <p:cNvSpPr/>
          <p:nvPr>
            <p:custDataLst>
              <p:tags r:id="rId25"/>
            </p:custDataLst>
          </p:nvPr>
        </p:nvSpPr>
        <p:spPr>
          <a:xfrm>
            <a:off x="8124825" y="913653"/>
            <a:ext cx="2501900" cy="2319655"/>
          </a:xfrm>
          <a:prstGeom prst="roundRect">
            <a:avLst>
              <a:gd name="adj" fmla="val 0"/>
            </a:avLst>
          </a:prstGeom>
          <a:noFill/>
          <a:ln w="25400" cap="flat" cmpd="sng" algn="ctr">
            <a:solidFill>
              <a:srgbClr val="000000">
                <a:lumMod val="75000"/>
                <a:lumOff val="25000"/>
              </a:srgbClr>
            </a:solidFill>
            <a:prstDash val="dash"/>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数据运营方</a:t>
            </a:r>
          </a:p>
        </p:txBody>
      </p:sp>
      <p:sp>
        <p:nvSpPr>
          <p:cNvPr id="35" name="圆角矩形 17">
            <a:extLst>
              <a:ext uri="{FF2B5EF4-FFF2-40B4-BE49-F238E27FC236}">
                <a16:creationId xmlns:a16="http://schemas.microsoft.com/office/drawing/2014/main" id="{DD15231C-7798-ECC6-02E0-2E2AEE961CAD}"/>
              </a:ext>
            </a:extLst>
          </p:cNvPr>
          <p:cNvSpPr/>
          <p:nvPr>
            <p:custDataLst>
              <p:tags r:id="rId26"/>
            </p:custDataLst>
          </p:nvPr>
        </p:nvSpPr>
        <p:spPr>
          <a:xfrm>
            <a:off x="1809115" y="908573"/>
            <a:ext cx="4286885" cy="2851150"/>
          </a:xfrm>
          <a:prstGeom prst="roundRect">
            <a:avLst>
              <a:gd name="adj" fmla="val 0"/>
            </a:avLst>
          </a:prstGeom>
          <a:noFill/>
          <a:ln w="25400" cap="flat" cmpd="sng" algn="ctr">
            <a:solidFill>
              <a:srgbClr val="000000">
                <a:lumMod val="75000"/>
                <a:lumOff val="25000"/>
              </a:srgbClr>
            </a:solidFill>
            <a:prstDash val="dash"/>
          </a:ln>
          <a:effectLst/>
        </p:spPr>
        <p:txBody>
          <a:bodyPr vert="horz" rtlCol="0" anchor="t" anchorCtr="0"/>
          <a:lstStyle/>
          <a:p>
            <a:pPr algn="ctr" defTabSz="966470" eaLnBrk="0" fontAlgn="base" hangingPunct="0">
              <a:spcBef>
                <a:spcPct val="0"/>
              </a:spcBef>
              <a:spcAft>
                <a:spcPct val="0"/>
              </a:spcAft>
              <a:defRPr/>
            </a:pPr>
            <a:r>
              <a:rPr lang="zh-CN" altLang="en-US" sz="1200" b="1">
                <a:solidFill>
                  <a:sysClr val="windowText" lastClr="000000"/>
                </a:solidFill>
                <a:latin typeface="黑体" charset="0"/>
                <a:ea typeface="黑体" charset="0"/>
                <a:cs typeface="+mn-ea"/>
                <a:sym typeface="微软雅黑" panose="020B0503020204020204" charset="-122"/>
              </a:rPr>
              <a:t>数据管理方</a:t>
            </a:r>
          </a:p>
        </p:txBody>
      </p:sp>
      <p:sp>
        <p:nvSpPr>
          <p:cNvPr id="36" name="圆角矩形 18">
            <a:extLst>
              <a:ext uri="{FF2B5EF4-FFF2-40B4-BE49-F238E27FC236}">
                <a16:creationId xmlns:a16="http://schemas.microsoft.com/office/drawing/2014/main" id="{7C35E276-6EA9-5809-0109-FB656EDDCC97}"/>
              </a:ext>
            </a:extLst>
          </p:cNvPr>
          <p:cNvSpPr/>
          <p:nvPr>
            <p:custDataLst>
              <p:tags r:id="rId27"/>
            </p:custDataLst>
          </p:nvPr>
        </p:nvSpPr>
        <p:spPr>
          <a:xfrm>
            <a:off x="8117840" y="3651138"/>
            <a:ext cx="2501900" cy="311150"/>
          </a:xfrm>
          <a:prstGeom prst="roundRect">
            <a:avLst>
              <a:gd name="adj" fmla="val 0"/>
            </a:avLst>
          </a:prstGeom>
          <a:solidFill>
            <a:srgbClr val="FFFFFF"/>
          </a:solidFill>
          <a:ln w="25400" cap="flat" cmpd="sng" algn="ctr">
            <a:solidFill>
              <a:srgbClr val="000000">
                <a:lumMod val="75000"/>
                <a:lumOff val="25000"/>
              </a:srgbClr>
            </a:solidFill>
            <a:prstDash val="solid"/>
          </a:ln>
          <a:effectLst/>
        </p:spPr>
        <p:txBody>
          <a:bodyPr vert="horz" rtlCol="0" anchor="t" anchorCtr="0"/>
          <a:lstStyle/>
          <a:p>
            <a:pPr marL="0" marR="0" lvl="0" indent="0" algn="ctr" defTabSz="966470" eaLnBrk="0" fontAlgn="base" latinLnBrk="0" hangingPunct="0">
              <a:lnSpc>
                <a:spcPct val="100000"/>
              </a:lnSpc>
              <a:spcBef>
                <a:spcPct val="0"/>
              </a:spcBef>
              <a:spcAft>
                <a:spcPct val="0"/>
              </a:spcAft>
              <a:buClrTx/>
              <a:buSzTx/>
              <a:buFontTx/>
              <a:buNone/>
              <a:tabLst/>
              <a:defRPr/>
            </a:pPr>
            <a:r>
              <a:rPr kumimoji="0" lang="zh-CN" altLang="en-US" sz="1200" b="1" i="0" u="none" strike="noStrike" kern="0" cap="none" spc="0" normalizeH="0" baseline="0" noProof="0">
                <a:ln>
                  <a:noFill/>
                </a:ln>
                <a:solidFill>
                  <a:sysClr val="windowText" lastClr="000000"/>
                </a:solidFill>
                <a:effectLst/>
                <a:uLnTx/>
                <a:uFillTx/>
                <a:latin typeface="黑体" charset="0"/>
                <a:ea typeface="黑体" charset="0"/>
                <a:cs typeface="+mn-ea"/>
                <a:sym typeface="微软雅黑" panose="020B0503020204020204" charset="-122"/>
              </a:rPr>
              <a:t>深圳数交所</a:t>
            </a:r>
          </a:p>
        </p:txBody>
      </p:sp>
      <p:cxnSp>
        <p:nvCxnSpPr>
          <p:cNvPr id="37" name="直接箭头连接符 36">
            <a:extLst>
              <a:ext uri="{FF2B5EF4-FFF2-40B4-BE49-F238E27FC236}">
                <a16:creationId xmlns:a16="http://schemas.microsoft.com/office/drawing/2014/main" id="{648ACDCA-2C91-AB56-E9FC-144B6DD31AAA}"/>
              </a:ext>
            </a:extLst>
          </p:cNvPr>
          <p:cNvCxnSpPr/>
          <p:nvPr>
            <p:custDataLst>
              <p:tags r:id="rId28"/>
            </p:custDataLst>
          </p:nvPr>
        </p:nvCxnSpPr>
        <p:spPr>
          <a:xfrm>
            <a:off x="10487025" y="2285253"/>
            <a:ext cx="864000" cy="0"/>
          </a:xfrm>
          <a:prstGeom prst="straightConnector1">
            <a:avLst/>
          </a:prstGeom>
          <a:noFill/>
          <a:ln w="38100" cap="flat" cmpd="sng" algn="ctr">
            <a:solidFill>
              <a:srgbClr val="C00000"/>
            </a:solidFill>
            <a:prstDash val="solid"/>
            <a:headEnd type="none" w="med" len="med"/>
            <a:tailEnd type="triangle" w="med" len="med"/>
          </a:ln>
          <a:effectLst/>
        </p:spPr>
      </p:cxnSp>
      <p:cxnSp>
        <p:nvCxnSpPr>
          <p:cNvPr id="38" name="直接箭头连接符 37">
            <a:extLst>
              <a:ext uri="{FF2B5EF4-FFF2-40B4-BE49-F238E27FC236}">
                <a16:creationId xmlns:a16="http://schemas.microsoft.com/office/drawing/2014/main" id="{1552B271-B020-D672-BB31-A565920A9D9C}"/>
              </a:ext>
            </a:extLst>
          </p:cNvPr>
          <p:cNvCxnSpPr/>
          <p:nvPr>
            <p:custDataLst>
              <p:tags r:id="rId29"/>
            </p:custDataLst>
          </p:nvPr>
        </p:nvCxnSpPr>
        <p:spPr>
          <a:xfrm>
            <a:off x="10487025" y="2029983"/>
            <a:ext cx="864000" cy="0"/>
          </a:xfrm>
          <a:prstGeom prst="straightConnector1">
            <a:avLst/>
          </a:prstGeom>
          <a:noFill/>
          <a:ln w="38100" cap="flat" cmpd="sng" algn="ctr">
            <a:solidFill>
              <a:srgbClr val="C00000"/>
            </a:solidFill>
            <a:prstDash val="solid"/>
            <a:headEnd type="triangle" w="med" len="med"/>
            <a:tailEnd type="none" w="med" len="med"/>
          </a:ln>
          <a:effectLst/>
        </p:spPr>
      </p:cxnSp>
      <p:sp>
        <p:nvSpPr>
          <p:cNvPr id="39" name="文本框 38">
            <a:extLst>
              <a:ext uri="{FF2B5EF4-FFF2-40B4-BE49-F238E27FC236}">
                <a16:creationId xmlns:a16="http://schemas.microsoft.com/office/drawing/2014/main" id="{828BA5CA-546B-1FC9-439E-89A04FA74195}"/>
              </a:ext>
            </a:extLst>
          </p:cNvPr>
          <p:cNvSpPr txBox="1"/>
          <p:nvPr/>
        </p:nvSpPr>
        <p:spPr>
          <a:xfrm>
            <a:off x="10712450" y="1762013"/>
            <a:ext cx="500380" cy="233045"/>
          </a:xfrm>
          <a:prstGeom prst="rect">
            <a:avLst/>
          </a:prstGeom>
          <a:noFill/>
        </p:spPr>
        <p:txBody>
          <a:bodyPr wrap="square" rtlCol="0">
            <a:noAutofit/>
          </a:bodyPr>
          <a:lstStyle/>
          <a:p>
            <a:pPr algn="ctr"/>
            <a:r>
              <a:rPr lang="en-US" altLang="zh-CN" sz="900" dirty="0" err="1">
                <a:solidFill>
                  <a:srgbClr val="000000"/>
                </a:solidFill>
                <a:latin typeface="楷体" charset="0"/>
                <a:ea typeface="楷体" charset="0"/>
                <a:cs typeface="楷体" charset="0"/>
              </a:rPr>
              <a:t> </a:t>
            </a:r>
            <a:r>
              <a:rPr lang="zh-CN" altLang="en-US" sz="900" dirty="0" err="1">
                <a:solidFill>
                  <a:srgbClr val="000000"/>
                </a:solidFill>
                <a:latin typeface="楷体" charset="0"/>
                <a:ea typeface="楷体" charset="0"/>
                <a:cs typeface="楷体" charset="0"/>
              </a:rPr>
              <a:t>监管</a:t>
            </a:r>
          </a:p>
        </p:txBody>
      </p:sp>
      <p:sp>
        <p:nvSpPr>
          <p:cNvPr id="40" name="文本框 39">
            <a:extLst>
              <a:ext uri="{FF2B5EF4-FFF2-40B4-BE49-F238E27FC236}">
                <a16:creationId xmlns:a16="http://schemas.microsoft.com/office/drawing/2014/main" id="{9C72F296-9901-2A45-5BB0-F6CDFD3E3D0B}"/>
              </a:ext>
            </a:extLst>
          </p:cNvPr>
          <p:cNvSpPr txBox="1"/>
          <p:nvPr/>
        </p:nvSpPr>
        <p:spPr>
          <a:xfrm>
            <a:off x="10619740" y="2353833"/>
            <a:ext cx="751205" cy="233045"/>
          </a:xfrm>
          <a:prstGeom prst="rect">
            <a:avLst/>
          </a:prstGeom>
          <a:noFill/>
        </p:spPr>
        <p:txBody>
          <a:bodyPr wrap="square" rtlCol="0">
            <a:noAutofit/>
          </a:bodyPr>
          <a:lstStyle/>
          <a:p>
            <a:pPr algn="ctr"/>
            <a:r>
              <a:rPr lang="zh-CN" altLang="en-US" sz="900" dirty="0" err="1">
                <a:solidFill>
                  <a:srgbClr val="000000"/>
                </a:solidFill>
                <a:latin typeface="楷体" charset="0"/>
                <a:ea typeface="楷体" charset="0"/>
              </a:rPr>
              <a:t>明细数据</a:t>
            </a:r>
          </a:p>
        </p:txBody>
      </p:sp>
      <p:pic>
        <p:nvPicPr>
          <p:cNvPr id="41" name="图片 29" descr="4532531">
            <a:extLst>
              <a:ext uri="{FF2B5EF4-FFF2-40B4-BE49-F238E27FC236}">
                <a16:creationId xmlns:a16="http://schemas.microsoft.com/office/drawing/2014/main" id="{C5358B8C-1ACB-751B-1F7C-18AB58CD0E11}"/>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11477625" y="1854088"/>
            <a:ext cx="499745" cy="499745"/>
          </a:xfrm>
          <a:prstGeom prst="rect">
            <a:avLst/>
          </a:prstGeom>
        </p:spPr>
      </p:pic>
      <p:sp>
        <p:nvSpPr>
          <p:cNvPr id="42" name="文本框 41">
            <a:extLst>
              <a:ext uri="{FF2B5EF4-FFF2-40B4-BE49-F238E27FC236}">
                <a16:creationId xmlns:a16="http://schemas.microsoft.com/office/drawing/2014/main" id="{D9F64079-BD87-DE4C-0DF9-91D4238D8FB2}"/>
              </a:ext>
            </a:extLst>
          </p:cNvPr>
          <p:cNvSpPr txBox="1"/>
          <p:nvPr/>
        </p:nvSpPr>
        <p:spPr>
          <a:xfrm>
            <a:off x="11244580" y="2362723"/>
            <a:ext cx="966470" cy="370840"/>
          </a:xfrm>
          <a:prstGeom prst="rect">
            <a:avLst/>
          </a:prstGeom>
          <a:noFill/>
        </p:spPr>
        <p:txBody>
          <a:bodyPr wrap="square" rtlCol="0">
            <a:noAutofit/>
          </a:bodyPr>
          <a:lstStyle/>
          <a:p>
            <a:pPr algn="ctr"/>
            <a:r>
              <a:rPr lang="zh-CN" altLang="en-US" dirty="0" err="1">
                <a:solidFill>
                  <a:srgbClr val="000000"/>
                </a:solidFill>
                <a:latin typeface="Verdana"/>
              </a:rPr>
              <a:t>银保监</a:t>
            </a:r>
          </a:p>
        </p:txBody>
      </p:sp>
    </p:spTree>
    <p:extLst>
      <p:ext uri="{BB962C8B-B14F-4D97-AF65-F5344CB8AC3E}">
        <p14:creationId xmlns:p14="http://schemas.microsoft.com/office/powerpoint/2010/main" val="1302739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41DCD-CE67-43B4-57AD-6443C400F022}"/>
            </a:ext>
          </a:extLst>
        </p:cNvPr>
        <p:cNvGrpSpPr/>
        <p:nvPr/>
      </p:nvGrpSpPr>
      <p:grpSpPr>
        <a:xfrm>
          <a:off x="0" y="0"/>
          <a:ext cx="0" cy="0"/>
          <a:chOff x="0" y="0"/>
          <a:chExt cx="0" cy="0"/>
        </a:xfrm>
      </p:grpSpPr>
      <p:sp>
        <p:nvSpPr>
          <p:cNvPr id="3" name="Rectangle 1">
            <a:extLst>
              <a:ext uri="{FF2B5EF4-FFF2-40B4-BE49-F238E27FC236}">
                <a16:creationId xmlns:a16="http://schemas.microsoft.com/office/drawing/2014/main" id="{1840EBE8-519C-F0F4-C6D3-133BB4061BEC}"/>
              </a:ext>
            </a:extLst>
          </p:cNvPr>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数据加工</a:t>
            </a:r>
            <a:endParaRPr lang="zh-CN" altLang="en-US" sz="2000" b="1" dirty="0">
              <a:solidFill>
                <a:srgbClr val="C00000"/>
              </a:solidFill>
              <a:cs typeface="+mn-ea"/>
              <a:sym typeface="+mn-lt"/>
            </a:endParaRPr>
          </a:p>
        </p:txBody>
      </p:sp>
      <p:sp>
        <p:nvSpPr>
          <p:cNvPr id="46" name="矩形 45">
            <a:extLst>
              <a:ext uri="{FF2B5EF4-FFF2-40B4-BE49-F238E27FC236}">
                <a16:creationId xmlns:a16="http://schemas.microsoft.com/office/drawing/2014/main" id="{6B7D15EE-B80E-F911-E262-8B9A9C1D252B}"/>
              </a:ext>
            </a:extLst>
          </p:cNvPr>
          <p:cNvSpPr/>
          <p:nvPr>
            <p:custDataLst>
              <p:tags r:id="rId2"/>
            </p:custDataLst>
          </p:nvPr>
        </p:nvSpPr>
        <p:spPr>
          <a:xfrm>
            <a:off x="461545" y="701392"/>
            <a:ext cx="11344974" cy="1753235"/>
          </a:xfrm>
          <a:prstGeom prst="rect">
            <a:avLst/>
          </a:prstGeom>
        </p:spPr>
        <p:txBody>
          <a:bodyPr wrap="square">
            <a:spAutoFit/>
          </a:bodyPr>
          <a:lstStyle/>
          <a:p>
            <a:pPr defTabSz="913765">
              <a:lnSpc>
                <a:spcPct val="150000"/>
              </a:lnSpc>
            </a:pPr>
            <a:r>
              <a:rPr lang="zh-CN" altLang="en-US" dirty="0">
                <a:solidFill>
                  <a:srgbClr val="1D1D1A"/>
                </a:solidFill>
                <a:latin typeface="微软雅黑" panose="020B0503020204020204" charset="-122"/>
              </a:rPr>
              <a:t>在公共数据开发过程流程中在授权运营平台中提交申请流程，在每一个开发环境中使用数据开发工具完成数据处理的各个活动。开发利用方与需求签订开发协议后，通过授权运营平台提出数据资源申请，平台运营方完成数据从数据提供方到数据湖的数据入湖活动。此后授权运营方完成数据标准化治理，开发利用方使用开发工具开发数据处理</a:t>
            </a:r>
            <a:r>
              <a:rPr lang="en-US" altLang="zh-CN" dirty="0">
                <a:solidFill>
                  <a:srgbClr val="1D1D1A"/>
                </a:solidFill>
                <a:latin typeface="微软雅黑" panose="020B0503020204020204" charset="-122"/>
              </a:rPr>
              <a:t>SQL</a:t>
            </a:r>
            <a:r>
              <a:rPr lang="zh-CN" altLang="en-US" dirty="0">
                <a:solidFill>
                  <a:srgbClr val="1D1D1A"/>
                </a:solidFill>
                <a:latin typeface="微软雅黑" panose="020B0503020204020204" charset="-122"/>
              </a:rPr>
              <a:t>脚本，完成后发布数据产品。数据需求申请可信访问令牌后调用数据产品接口。</a:t>
            </a:r>
            <a:endParaRPr lang="en-US" altLang="zh-CN" dirty="0">
              <a:solidFill>
                <a:srgbClr val="1D1D1A"/>
              </a:solidFill>
              <a:latin typeface="微软雅黑" panose="020B0503020204020204" charset="-122"/>
            </a:endParaRPr>
          </a:p>
        </p:txBody>
      </p:sp>
      <p:grpSp>
        <p:nvGrpSpPr>
          <p:cNvPr id="53" name="组合 52">
            <a:extLst>
              <a:ext uri="{FF2B5EF4-FFF2-40B4-BE49-F238E27FC236}">
                <a16:creationId xmlns:a16="http://schemas.microsoft.com/office/drawing/2014/main" id="{B66378BF-E686-E1B7-C0C8-59A421965403}"/>
              </a:ext>
            </a:extLst>
          </p:cNvPr>
          <p:cNvGrpSpPr/>
          <p:nvPr/>
        </p:nvGrpSpPr>
        <p:grpSpPr>
          <a:xfrm>
            <a:off x="0" y="2641111"/>
            <a:ext cx="12192000" cy="3602212"/>
            <a:chOff x="0" y="2641111"/>
            <a:chExt cx="12593160" cy="3602212"/>
          </a:xfrm>
        </p:grpSpPr>
        <p:sp>
          <p:nvSpPr>
            <p:cNvPr id="5" name="矩形 4">
              <a:extLst>
                <a:ext uri="{FF2B5EF4-FFF2-40B4-BE49-F238E27FC236}">
                  <a16:creationId xmlns:a16="http://schemas.microsoft.com/office/drawing/2014/main" id="{149F4AD7-45C9-FF91-916C-E9DB8CD65945}"/>
                </a:ext>
              </a:extLst>
            </p:cNvPr>
            <p:cNvSpPr/>
            <p:nvPr>
              <p:custDataLst>
                <p:tags r:id="rId3"/>
              </p:custDataLst>
            </p:nvPr>
          </p:nvSpPr>
          <p:spPr>
            <a:xfrm>
              <a:off x="0" y="5570341"/>
              <a:ext cx="1598013" cy="672982"/>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algn="ctr" defTabSz="870585"/>
              <a:r>
                <a:rPr lang="zh-CN" altLang="en-US" sz="1400" kern="0" dirty="0">
                  <a:solidFill>
                    <a:prstClr val="black">
                      <a:lumMod val="75000"/>
                      <a:lumOff val="25000"/>
                    </a:prstClr>
                  </a:solidFill>
                  <a:latin typeface="微软雅黑" panose="020B0503020204020204" charset="-122"/>
                </a:rPr>
                <a:t>业务需求提出</a:t>
              </a:r>
              <a:endParaRPr lang="en-US" altLang="zh-CN" sz="1400" kern="0" dirty="0">
                <a:solidFill>
                  <a:prstClr val="black">
                    <a:lumMod val="75000"/>
                    <a:lumOff val="25000"/>
                  </a:prstClr>
                </a:solidFill>
                <a:latin typeface="微软雅黑" panose="020B0503020204020204" charset="-122"/>
              </a:endParaRPr>
            </a:p>
            <a:p>
              <a:pPr algn="ctr" defTabSz="870585"/>
              <a:r>
                <a:rPr lang="zh-CN" altLang="en-US" sz="1400" kern="0" dirty="0">
                  <a:solidFill>
                    <a:prstClr val="black">
                      <a:lumMod val="75000"/>
                      <a:lumOff val="25000"/>
                    </a:prstClr>
                  </a:solidFill>
                  <a:latin typeface="微软雅黑" panose="020B0503020204020204" charset="-122"/>
                </a:rPr>
                <a:t>（</a:t>
              </a:r>
              <a:r>
                <a:rPr lang="zh-CN" altLang="en-US" sz="1400" kern="0" dirty="0">
                  <a:solidFill>
                    <a:prstClr val="black"/>
                  </a:solidFill>
                  <a:latin typeface="微软雅黑" panose="020B0503020204020204" charset="-122"/>
                </a:rPr>
                <a:t>数据需求方</a:t>
              </a:r>
              <a:r>
                <a:rPr lang="zh-CN" altLang="en-US" sz="1400" kern="0" dirty="0">
                  <a:solidFill>
                    <a:prstClr val="black">
                      <a:lumMod val="75000"/>
                      <a:lumOff val="25000"/>
                    </a:prstClr>
                  </a:solidFill>
                  <a:latin typeface="微软雅黑" panose="020B0503020204020204" charset="-122"/>
                </a:rPr>
                <a:t>）</a:t>
              </a:r>
            </a:p>
          </p:txBody>
        </p:sp>
        <p:sp>
          <p:nvSpPr>
            <p:cNvPr id="6" name="右箭头 11">
              <a:extLst>
                <a:ext uri="{FF2B5EF4-FFF2-40B4-BE49-F238E27FC236}">
                  <a16:creationId xmlns:a16="http://schemas.microsoft.com/office/drawing/2014/main" id="{CF5D1CB7-4D35-BF06-C109-F16414283356}"/>
                </a:ext>
              </a:extLst>
            </p:cNvPr>
            <p:cNvSpPr/>
            <p:nvPr>
              <p:custDataLst>
                <p:tags r:id="rId4"/>
              </p:custDataLst>
            </p:nvPr>
          </p:nvSpPr>
          <p:spPr>
            <a:xfrm rot="5400000">
              <a:off x="11521478"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cxnSp>
          <p:nvCxnSpPr>
            <p:cNvPr id="7" name="直接箭头连接符 6">
              <a:extLst>
                <a:ext uri="{FF2B5EF4-FFF2-40B4-BE49-F238E27FC236}">
                  <a16:creationId xmlns:a16="http://schemas.microsoft.com/office/drawing/2014/main" id="{D358769B-0AEB-445F-9608-BCCD406BFCF2}"/>
                </a:ext>
              </a:extLst>
            </p:cNvPr>
            <p:cNvCxnSpPr>
              <a:stCxn id="5" idx="3"/>
              <a:endCxn id="8" idx="1"/>
            </p:cNvCxnSpPr>
            <p:nvPr>
              <p:custDataLst>
                <p:tags r:id="rId5"/>
              </p:custDataLst>
            </p:nvPr>
          </p:nvCxnSpPr>
          <p:spPr>
            <a:xfrm>
              <a:off x="1598014" y="5906832"/>
              <a:ext cx="184055" cy="1"/>
            </a:xfrm>
            <a:prstGeom prst="straightConnector1">
              <a:avLst/>
            </a:prstGeom>
            <a:noFill/>
            <a:ln w="19050" cap="flat" cmpd="sng" algn="ctr">
              <a:solidFill>
                <a:srgbClr val="666666"/>
              </a:solidFill>
              <a:prstDash val="solid"/>
              <a:miter lim="800000"/>
              <a:tailEnd type="triangle" w="lg" len="med"/>
            </a:ln>
            <a:effectLst/>
          </p:spPr>
        </p:cxnSp>
        <p:sp>
          <p:nvSpPr>
            <p:cNvPr id="8" name="矩形 7">
              <a:extLst>
                <a:ext uri="{FF2B5EF4-FFF2-40B4-BE49-F238E27FC236}">
                  <a16:creationId xmlns:a16="http://schemas.microsoft.com/office/drawing/2014/main" id="{EC848E82-CB54-279A-58F3-106C3959654A}"/>
                </a:ext>
              </a:extLst>
            </p:cNvPr>
            <p:cNvSpPr/>
            <p:nvPr>
              <p:custDataLst>
                <p:tags r:id="rId6"/>
              </p:custDataLst>
            </p:nvPr>
          </p:nvSpPr>
          <p:spPr>
            <a:xfrm>
              <a:off x="1782067" y="5578596"/>
              <a:ext cx="1859902" cy="656473"/>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rPr>
                <a:t>场景、数据资源申请</a:t>
              </a:r>
              <a:endParaRPr kumimoji="0" lang="en-US" altLang="zh-CN" sz="1400" b="0" i="0" u="none" strike="noStrike" kern="0" cap="none" spc="0" normalizeH="0" baseline="0" noProof="0" dirty="0">
                <a:ln>
                  <a:noFill/>
                </a:ln>
                <a:solidFill>
                  <a:srgbClr val="17171A"/>
                </a:solidFill>
                <a:effectLst/>
                <a:uLnTx/>
                <a:uFillTx/>
                <a:sym typeface="+mn-ea"/>
              </a:endParaRPr>
            </a:p>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17171A"/>
                  </a:solidFill>
                  <a:effectLst/>
                  <a:uLnTx/>
                  <a:uFillTx/>
                  <a:sym typeface="+mn-ea"/>
                </a:rPr>
                <a:t>（开发利用方）</a:t>
              </a:r>
            </a:p>
          </p:txBody>
        </p:sp>
        <p:cxnSp>
          <p:nvCxnSpPr>
            <p:cNvPr id="9" name="直接箭头连接符 8">
              <a:extLst>
                <a:ext uri="{FF2B5EF4-FFF2-40B4-BE49-F238E27FC236}">
                  <a16:creationId xmlns:a16="http://schemas.microsoft.com/office/drawing/2014/main" id="{E00F35D4-D59F-E82E-E1C9-063A2C36D83B}"/>
                </a:ext>
              </a:extLst>
            </p:cNvPr>
            <p:cNvCxnSpPr>
              <a:stCxn id="10" idx="3"/>
              <a:endCxn id="11" idx="1"/>
            </p:cNvCxnSpPr>
            <p:nvPr>
              <p:custDataLst>
                <p:tags r:id="rId7"/>
              </p:custDataLst>
            </p:nvPr>
          </p:nvCxnSpPr>
          <p:spPr>
            <a:xfrm>
              <a:off x="5424037" y="5906832"/>
              <a:ext cx="184055" cy="1"/>
            </a:xfrm>
            <a:prstGeom prst="straightConnector1">
              <a:avLst/>
            </a:prstGeom>
            <a:noFill/>
            <a:ln w="19050" cap="flat" cmpd="sng" algn="ctr">
              <a:solidFill>
                <a:srgbClr val="666666"/>
              </a:solidFill>
              <a:prstDash val="solid"/>
              <a:miter lim="800000"/>
              <a:tailEnd type="triangle" w="lg" len="med"/>
            </a:ln>
            <a:effectLst/>
          </p:spPr>
        </p:cxnSp>
        <p:sp>
          <p:nvSpPr>
            <p:cNvPr id="10" name="矩形 9">
              <a:extLst>
                <a:ext uri="{FF2B5EF4-FFF2-40B4-BE49-F238E27FC236}">
                  <a16:creationId xmlns:a16="http://schemas.microsoft.com/office/drawing/2014/main" id="{95789E49-696A-4EA4-E4B2-18AC730BAAB4}"/>
                </a:ext>
              </a:extLst>
            </p:cNvPr>
            <p:cNvSpPr/>
            <p:nvPr>
              <p:custDataLst>
                <p:tags r:id="rId8"/>
              </p:custDataLst>
            </p:nvPr>
          </p:nvSpPr>
          <p:spPr>
            <a:xfrm>
              <a:off x="3826024" y="5570341"/>
              <a:ext cx="1598013" cy="672982"/>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rPr>
                <a:t>数据入湖</a:t>
              </a:r>
              <a:endParaRPr kumimoji="0" lang="en-US" altLang="zh-CN" sz="1400" b="0" i="0" u="none" strike="noStrike" kern="0" cap="none" spc="0" normalizeH="0" baseline="0" noProof="0" dirty="0">
                <a:ln>
                  <a:noFill/>
                </a:ln>
                <a:solidFill>
                  <a:srgbClr val="17171A"/>
                </a:solidFill>
                <a:effectLst/>
                <a:uLnTx/>
                <a:uFillTx/>
              </a:endParaRPr>
            </a:p>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（平台运营方）</a:t>
              </a:r>
            </a:p>
          </p:txBody>
        </p:sp>
        <p:sp>
          <p:nvSpPr>
            <p:cNvPr id="11" name="矩形 10">
              <a:extLst>
                <a:ext uri="{FF2B5EF4-FFF2-40B4-BE49-F238E27FC236}">
                  <a16:creationId xmlns:a16="http://schemas.microsoft.com/office/drawing/2014/main" id="{0B882347-CE34-A484-E109-0E475F270A8D}"/>
                </a:ext>
              </a:extLst>
            </p:cNvPr>
            <p:cNvSpPr/>
            <p:nvPr>
              <p:custDataLst>
                <p:tags r:id="rId9"/>
              </p:custDataLst>
            </p:nvPr>
          </p:nvSpPr>
          <p:spPr>
            <a:xfrm>
              <a:off x="5608092" y="5570342"/>
              <a:ext cx="1598013" cy="672981"/>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数据标准化</a:t>
              </a:r>
              <a:endParaRPr kumimoji="0" lang="en-US" altLang="zh-CN" sz="1400" b="0" i="0" u="none" strike="noStrike" kern="0" cap="none" spc="0" normalizeH="0" baseline="0" noProof="0" dirty="0">
                <a:ln>
                  <a:noFill/>
                </a:ln>
                <a:solidFill>
                  <a:srgbClr val="17171A"/>
                </a:solidFill>
                <a:effectLst/>
                <a:uLnTx/>
                <a:uFillTx/>
                <a:sym typeface="+mn-ea"/>
              </a:endParaRPr>
            </a:p>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（授权运营方）</a:t>
              </a:r>
              <a:endParaRPr kumimoji="0" lang="zh-CN" altLang="en-US" sz="1400" b="0" i="0" u="none" strike="noStrike" kern="0" cap="none" spc="0" normalizeH="0" baseline="0" noProof="0" dirty="0">
                <a:ln>
                  <a:noFill/>
                </a:ln>
                <a:solidFill>
                  <a:srgbClr val="17171A"/>
                </a:solidFill>
                <a:effectLst/>
                <a:uLnTx/>
                <a:uFillTx/>
              </a:endParaRPr>
            </a:p>
          </p:txBody>
        </p:sp>
        <p:cxnSp>
          <p:nvCxnSpPr>
            <p:cNvPr id="12" name="直接箭头连接符 11">
              <a:extLst>
                <a:ext uri="{FF2B5EF4-FFF2-40B4-BE49-F238E27FC236}">
                  <a16:creationId xmlns:a16="http://schemas.microsoft.com/office/drawing/2014/main" id="{C376FC79-2304-F91E-7CA5-A0456A0D7057}"/>
                </a:ext>
              </a:extLst>
            </p:cNvPr>
            <p:cNvCxnSpPr>
              <a:stCxn id="8" idx="3"/>
              <a:endCxn id="10" idx="1"/>
            </p:cNvCxnSpPr>
            <p:nvPr>
              <p:custDataLst>
                <p:tags r:id="rId10"/>
              </p:custDataLst>
            </p:nvPr>
          </p:nvCxnSpPr>
          <p:spPr>
            <a:xfrm flipV="1">
              <a:off x="3641969" y="5906832"/>
              <a:ext cx="184055" cy="1"/>
            </a:xfrm>
            <a:prstGeom prst="straightConnector1">
              <a:avLst/>
            </a:prstGeom>
            <a:noFill/>
            <a:ln w="19050" cap="flat" cmpd="sng" algn="ctr">
              <a:solidFill>
                <a:srgbClr val="666666"/>
              </a:solidFill>
              <a:prstDash val="solid"/>
              <a:miter lim="800000"/>
              <a:tailEnd type="triangle" w="lg" len="med"/>
            </a:ln>
            <a:effectLst/>
          </p:spPr>
        </p:cxnSp>
        <p:sp>
          <p:nvSpPr>
            <p:cNvPr id="13" name="矩形 12">
              <a:extLst>
                <a:ext uri="{FF2B5EF4-FFF2-40B4-BE49-F238E27FC236}">
                  <a16:creationId xmlns:a16="http://schemas.microsoft.com/office/drawing/2014/main" id="{FE30FC8F-2751-9750-8E53-1B1762BFB366}"/>
                </a:ext>
              </a:extLst>
            </p:cNvPr>
            <p:cNvSpPr/>
            <p:nvPr>
              <p:custDataLst>
                <p:tags r:id="rId11"/>
              </p:custDataLst>
            </p:nvPr>
          </p:nvSpPr>
          <p:spPr>
            <a:xfrm>
              <a:off x="7390159" y="5570342"/>
              <a:ext cx="1598013" cy="672981"/>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数据产品开发（开发利用方）</a:t>
              </a:r>
              <a:endParaRPr kumimoji="0" lang="zh-CN" altLang="en-US" sz="1400" b="0" i="0" u="none" strike="noStrike" kern="0" cap="none" spc="0" normalizeH="0" baseline="0" noProof="0" dirty="0">
                <a:ln>
                  <a:noFill/>
                </a:ln>
                <a:solidFill>
                  <a:srgbClr val="17171A"/>
                </a:solidFill>
                <a:effectLst/>
                <a:uLnTx/>
                <a:uFillTx/>
              </a:endParaRPr>
            </a:p>
          </p:txBody>
        </p:sp>
        <p:sp>
          <p:nvSpPr>
            <p:cNvPr id="14" name="矩形 13">
              <a:extLst>
                <a:ext uri="{FF2B5EF4-FFF2-40B4-BE49-F238E27FC236}">
                  <a16:creationId xmlns:a16="http://schemas.microsoft.com/office/drawing/2014/main" id="{ACDC9C9C-DB7B-5E5D-ED86-D5C96DEA61D2}"/>
                </a:ext>
              </a:extLst>
            </p:cNvPr>
            <p:cNvSpPr/>
            <p:nvPr>
              <p:custDataLst>
                <p:tags r:id="rId12"/>
              </p:custDataLst>
            </p:nvPr>
          </p:nvSpPr>
          <p:spPr>
            <a:xfrm>
              <a:off x="9172227" y="5570342"/>
              <a:ext cx="1598013" cy="672981"/>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数据产品发布（开发利用方）</a:t>
              </a:r>
              <a:endParaRPr kumimoji="0" lang="zh-CN" altLang="en-US" sz="1400" b="0" i="0" u="none" strike="noStrike" kern="0" cap="none" spc="0" normalizeH="0" baseline="0" noProof="0" dirty="0">
                <a:ln>
                  <a:noFill/>
                </a:ln>
                <a:solidFill>
                  <a:srgbClr val="17171A"/>
                </a:solidFill>
                <a:effectLst/>
                <a:uLnTx/>
                <a:uFillTx/>
              </a:endParaRPr>
            </a:p>
          </p:txBody>
        </p:sp>
        <p:sp>
          <p:nvSpPr>
            <p:cNvPr id="15" name="矩形 14">
              <a:extLst>
                <a:ext uri="{FF2B5EF4-FFF2-40B4-BE49-F238E27FC236}">
                  <a16:creationId xmlns:a16="http://schemas.microsoft.com/office/drawing/2014/main" id="{D8972F11-1A82-2305-3399-A4136E41137C}"/>
                </a:ext>
              </a:extLst>
            </p:cNvPr>
            <p:cNvSpPr/>
            <p:nvPr>
              <p:custDataLst>
                <p:tags r:id="rId13"/>
              </p:custDataLst>
            </p:nvPr>
          </p:nvSpPr>
          <p:spPr>
            <a:xfrm>
              <a:off x="10954295" y="5570342"/>
              <a:ext cx="1598013" cy="672981"/>
            </a:xfrm>
            <a:prstGeom prst="rect">
              <a:avLst/>
            </a:prstGeom>
            <a:gradFill flip="none" rotWithShape="1">
              <a:gsLst>
                <a:gs pos="38000">
                  <a:srgbClr val="666666">
                    <a:lumMod val="60000"/>
                    <a:lumOff val="40000"/>
                    <a:alpha val="2000"/>
                  </a:srgbClr>
                </a:gs>
                <a:gs pos="100000">
                  <a:srgbClr val="666666">
                    <a:lumMod val="60000"/>
                    <a:lumOff val="40000"/>
                    <a:alpha val="15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rot="0" spcFirstLastPara="0" vert="horz" wrap="square" lIns="0" tIns="0" rIns="0" bIns="0" numCol="1" spcCol="0" rtlCol="0" fromWordArt="0" anchor="ctr" anchorCtr="1" forceAA="0" compatLnSpc="0">
              <a:noAutofit/>
            </a:bodyPr>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17171A"/>
                  </a:solidFill>
                  <a:effectLst/>
                  <a:uLnTx/>
                  <a:uFillTx/>
                  <a:sym typeface="+mn-ea"/>
                </a:rPr>
                <a:t>数据产品使用（数据需求方）</a:t>
              </a:r>
              <a:endParaRPr kumimoji="0" lang="zh-CN" altLang="en-US" sz="1400" b="0" i="0" u="none" strike="noStrike" kern="0" cap="none" spc="0" normalizeH="0" baseline="0" noProof="0" dirty="0">
                <a:ln>
                  <a:noFill/>
                </a:ln>
                <a:solidFill>
                  <a:srgbClr val="17171A"/>
                </a:solidFill>
                <a:effectLst/>
                <a:uLnTx/>
                <a:uFillTx/>
              </a:endParaRPr>
            </a:p>
          </p:txBody>
        </p:sp>
        <p:cxnSp>
          <p:nvCxnSpPr>
            <p:cNvPr id="16" name="直接箭头连接符 15">
              <a:extLst>
                <a:ext uri="{FF2B5EF4-FFF2-40B4-BE49-F238E27FC236}">
                  <a16:creationId xmlns:a16="http://schemas.microsoft.com/office/drawing/2014/main" id="{0D51F28F-77B7-8149-66C3-3EA05D029021}"/>
                </a:ext>
              </a:extLst>
            </p:cNvPr>
            <p:cNvCxnSpPr>
              <a:stCxn id="11" idx="3"/>
              <a:endCxn id="13" idx="1"/>
            </p:cNvCxnSpPr>
            <p:nvPr>
              <p:custDataLst>
                <p:tags r:id="rId14"/>
              </p:custDataLst>
            </p:nvPr>
          </p:nvCxnSpPr>
          <p:spPr>
            <a:xfrm>
              <a:off x="7206104" y="5906833"/>
              <a:ext cx="184055" cy="0"/>
            </a:xfrm>
            <a:prstGeom prst="straightConnector1">
              <a:avLst/>
            </a:prstGeom>
            <a:noFill/>
            <a:ln w="19050" cap="flat" cmpd="sng" algn="ctr">
              <a:solidFill>
                <a:srgbClr val="666666"/>
              </a:solidFill>
              <a:prstDash val="solid"/>
              <a:miter lim="800000"/>
              <a:tailEnd type="triangle" w="lg" len="med"/>
            </a:ln>
            <a:effectLst/>
          </p:spPr>
        </p:cxnSp>
        <p:cxnSp>
          <p:nvCxnSpPr>
            <p:cNvPr id="17" name="直接箭头连接符 16">
              <a:extLst>
                <a:ext uri="{FF2B5EF4-FFF2-40B4-BE49-F238E27FC236}">
                  <a16:creationId xmlns:a16="http://schemas.microsoft.com/office/drawing/2014/main" id="{E085F1CE-7275-728E-FE95-226DCDC33AEC}"/>
                </a:ext>
              </a:extLst>
            </p:cNvPr>
            <p:cNvCxnSpPr>
              <a:stCxn id="13" idx="3"/>
              <a:endCxn id="14" idx="1"/>
            </p:cNvCxnSpPr>
            <p:nvPr>
              <p:custDataLst>
                <p:tags r:id="rId15"/>
              </p:custDataLst>
            </p:nvPr>
          </p:nvCxnSpPr>
          <p:spPr>
            <a:xfrm>
              <a:off x="8988172" y="5906833"/>
              <a:ext cx="184055" cy="0"/>
            </a:xfrm>
            <a:prstGeom prst="straightConnector1">
              <a:avLst/>
            </a:prstGeom>
            <a:noFill/>
            <a:ln w="19050" cap="flat" cmpd="sng" algn="ctr">
              <a:solidFill>
                <a:srgbClr val="666666"/>
              </a:solidFill>
              <a:prstDash val="solid"/>
              <a:miter lim="800000"/>
              <a:tailEnd type="triangle" w="lg" len="med"/>
            </a:ln>
            <a:effectLst/>
          </p:spPr>
        </p:cxnSp>
        <p:cxnSp>
          <p:nvCxnSpPr>
            <p:cNvPr id="18" name="直接箭头连接符 17">
              <a:extLst>
                <a:ext uri="{FF2B5EF4-FFF2-40B4-BE49-F238E27FC236}">
                  <a16:creationId xmlns:a16="http://schemas.microsoft.com/office/drawing/2014/main" id="{35EAEE7B-A160-A3CC-D670-EDC08B94C1F5}"/>
                </a:ext>
              </a:extLst>
            </p:cNvPr>
            <p:cNvCxnSpPr>
              <a:stCxn id="14" idx="3"/>
              <a:endCxn id="15" idx="1"/>
            </p:cNvCxnSpPr>
            <p:nvPr>
              <p:custDataLst>
                <p:tags r:id="rId16"/>
              </p:custDataLst>
            </p:nvPr>
          </p:nvCxnSpPr>
          <p:spPr>
            <a:xfrm>
              <a:off x="10770240" y="5906833"/>
              <a:ext cx="184055" cy="0"/>
            </a:xfrm>
            <a:prstGeom prst="straightConnector1">
              <a:avLst/>
            </a:prstGeom>
            <a:noFill/>
            <a:ln w="19050" cap="flat" cmpd="sng" algn="ctr">
              <a:solidFill>
                <a:srgbClr val="666666"/>
              </a:solidFill>
              <a:prstDash val="solid"/>
              <a:miter lim="800000"/>
              <a:tailEnd type="triangle" w="lg" len="med"/>
            </a:ln>
            <a:effectLst/>
          </p:spPr>
        </p:cxnSp>
        <p:sp>
          <p:nvSpPr>
            <p:cNvPr id="19" name="矩形 18">
              <a:extLst>
                <a:ext uri="{FF2B5EF4-FFF2-40B4-BE49-F238E27FC236}">
                  <a16:creationId xmlns:a16="http://schemas.microsoft.com/office/drawing/2014/main" id="{A02CEEB7-F2E7-C099-4C1E-5087ED768963}"/>
                </a:ext>
              </a:extLst>
            </p:cNvPr>
            <p:cNvSpPr/>
            <p:nvPr>
              <p:custDataLst>
                <p:tags r:id="rId17"/>
              </p:custDataLst>
            </p:nvPr>
          </p:nvSpPr>
          <p:spPr>
            <a:xfrm>
              <a:off x="3762534" y="2641111"/>
              <a:ext cx="1665689" cy="2272659"/>
            </a:xfrm>
            <a:prstGeom prst="rect">
              <a:avLst/>
            </a:prstGeom>
            <a:solidFill>
              <a:srgbClr val="FFD5D5"/>
            </a:solidFill>
            <a:ln w="12700" cap="flat" cmpd="sng" algn="ctr">
              <a:noFill/>
              <a:prstDash val="solid"/>
            </a:ln>
            <a:effectLst/>
          </p:spPr>
          <p:txBody>
            <a:bodyPr rtlCol="0" anchor="t"/>
            <a:lstStyle/>
            <a:p>
              <a:pPr algn="ctr" defTabSz="870585">
                <a:defRPr/>
              </a:pPr>
              <a:r>
                <a:rPr lang="zh-CN" altLang="en-US" sz="1600" b="1" kern="0" dirty="0">
                  <a:solidFill>
                    <a:srgbClr val="17171A"/>
                  </a:solidFill>
                  <a:latin typeface="微软雅黑" panose="020B0503020204020204" charset="-122"/>
                </a:rPr>
                <a:t>共享交换</a:t>
              </a:r>
            </a:p>
          </p:txBody>
        </p:sp>
        <p:sp>
          <p:nvSpPr>
            <p:cNvPr id="20" name="矩形: 圆角 15">
              <a:extLst>
                <a:ext uri="{FF2B5EF4-FFF2-40B4-BE49-F238E27FC236}">
                  <a16:creationId xmlns:a16="http://schemas.microsoft.com/office/drawing/2014/main" id="{98219ADE-FED2-D29C-A80A-2658CA598549}"/>
                </a:ext>
              </a:extLst>
            </p:cNvPr>
            <p:cNvSpPr/>
            <p:nvPr>
              <p:custDataLst>
                <p:tags r:id="rId18"/>
              </p:custDataLst>
            </p:nvPr>
          </p:nvSpPr>
          <p:spPr>
            <a:xfrm>
              <a:off x="3888295" y="3143751"/>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数据源管理</a:t>
              </a:r>
            </a:p>
          </p:txBody>
        </p:sp>
        <p:sp>
          <p:nvSpPr>
            <p:cNvPr id="21" name="矩形: 圆角 15">
              <a:extLst>
                <a:ext uri="{FF2B5EF4-FFF2-40B4-BE49-F238E27FC236}">
                  <a16:creationId xmlns:a16="http://schemas.microsoft.com/office/drawing/2014/main" id="{1AFAE70D-D11B-D83E-281D-E531C7A1D895}"/>
                </a:ext>
              </a:extLst>
            </p:cNvPr>
            <p:cNvSpPr/>
            <p:nvPr>
              <p:custDataLst>
                <p:tags r:id="rId19"/>
              </p:custDataLst>
            </p:nvPr>
          </p:nvSpPr>
          <p:spPr>
            <a:xfrm>
              <a:off x="3888295" y="3689319"/>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数据采集</a:t>
              </a:r>
            </a:p>
          </p:txBody>
        </p:sp>
        <p:sp>
          <p:nvSpPr>
            <p:cNvPr id="22" name="矩形: 圆角 15">
              <a:extLst>
                <a:ext uri="{FF2B5EF4-FFF2-40B4-BE49-F238E27FC236}">
                  <a16:creationId xmlns:a16="http://schemas.microsoft.com/office/drawing/2014/main" id="{D0CF07B1-A177-DC3E-E1AB-EC199E7233CA}"/>
                </a:ext>
              </a:extLst>
            </p:cNvPr>
            <p:cNvSpPr/>
            <p:nvPr>
              <p:custDataLst>
                <p:tags r:id="rId20"/>
              </p:custDataLst>
            </p:nvPr>
          </p:nvSpPr>
          <p:spPr>
            <a:xfrm>
              <a:off x="3888295" y="4261379"/>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采集调度任务</a:t>
              </a:r>
            </a:p>
          </p:txBody>
        </p:sp>
        <p:sp>
          <p:nvSpPr>
            <p:cNvPr id="23" name="矩形 22">
              <a:extLst>
                <a:ext uri="{FF2B5EF4-FFF2-40B4-BE49-F238E27FC236}">
                  <a16:creationId xmlns:a16="http://schemas.microsoft.com/office/drawing/2014/main" id="{45E7DBD9-3B26-4298-6318-AD248C4D62B0}"/>
                </a:ext>
              </a:extLst>
            </p:cNvPr>
            <p:cNvSpPr/>
            <p:nvPr>
              <p:custDataLst>
                <p:tags r:id="rId21"/>
              </p:custDataLst>
            </p:nvPr>
          </p:nvSpPr>
          <p:spPr>
            <a:xfrm>
              <a:off x="5539571" y="2645946"/>
              <a:ext cx="1665689" cy="2272659"/>
            </a:xfrm>
            <a:prstGeom prst="rect">
              <a:avLst/>
            </a:prstGeom>
            <a:solidFill>
              <a:srgbClr val="FFD5D5"/>
            </a:solidFill>
            <a:ln w="12700" cap="flat" cmpd="sng" algn="ctr">
              <a:noFill/>
              <a:prstDash val="solid"/>
            </a:ln>
            <a:effectLst/>
          </p:spPr>
          <p:txBody>
            <a:bodyPr rtlCol="0" anchor="t"/>
            <a:lstStyle/>
            <a:p>
              <a:pPr algn="ctr" defTabSz="870585">
                <a:defRPr/>
              </a:pPr>
              <a:r>
                <a:rPr lang="zh-CN" altLang="en-US" sz="1600" b="1" kern="0" dirty="0">
                  <a:solidFill>
                    <a:srgbClr val="17171A"/>
                  </a:solidFill>
                  <a:latin typeface="微软雅黑" panose="020B0503020204020204" charset="-122"/>
                </a:rPr>
                <a:t>数据清洗</a:t>
              </a:r>
            </a:p>
          </p:txBody>
        </p:sp>
        <p:sp>
          <p:nvSpPr>
            <p:cNvPr id="24" name="矩形: 圆角 15">
              <a:extLst>
                <a:ext uri="{FF2B5EF4-FFF2-40B4-BE49-F238E27FC236}">
                  <a16:creationId xmlns:a16="http://schemas.microsoft.com/office/drawing/2014/main" id="{608D96E9-10BA-F2E7-61FD-A38657014173}"/>
                </a:ext>
              </a:extLst>
            </p:cNvPr>
            <p:cNvSpPr/>
            <p:nvPr>
              <p:custDataLst>
                <p:tags r:id="rId22"/>
              </p:custDataLst>
            </p:nvPr>
          </p:nvSpPr>
          <p:spPr>
            <a:xfrm>
              <a:off x="5649984" y="3148586"/>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数据清洗</a:t>
              </a:r>
            </a:p>
          </p:txBody>
        </p:sp>
        <p:sp>
          <p:nvSpPr>
            <p:cNvPr id="25" name="矩形: 圆角 15">
              <a:extLst>
                <a:ext uri="{FF2B5EF4-FFF2-40B4-BE49-F238E27FC236}">
                  <a16:creationId xmlns:a16="http://schemas.microsoft.com/office/drawing/2014/main" id="{9BF419E5-1BE4-0012-B9D4-5681BA357B64}"/>
                </a:ext>
              </a:extLst>
            </p:cNvPr>
            <p:cNvSpPr/>
            <p:nvPr>
              <p:custDataLst>
                <p:tags r:id="rId23"/>
              </p:custDataLst>
            </p:nvPr>
          </p:nvSpPr>
          <p:spPr>
            <a:xfrm>
              <a:off x="5649984" y="3694154"/>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数据标准化</a:t>
              </a:r>
            </a:p>
          </p:txBody>
        </p:sp>
        <p:sp>
          <p:nvSpPr>
            <p:cNvPr id="26" name="矩形: 圆角 15">
              <a:extLst>
                <a:ext uri="{FF2B5EF4-FFF2-40B4-BE49-F238E27FC236}">
                  <a16:creationId xmlns:a16="http://schemas.microsoft.com/office/drawing/2014/main" id="{A94D0963-2559-5E84-6123-92261B0B53E9}"/>
                </a:ext>
              </a:extLst>
            </p:cNvPr>
            <p:cNvSpPr/>
            <p:nvPr>
              <p:custDataLst>
                <p:tags r:id="rId24"/>
              </p:custDataLst>
            </p:nvPr>
          </p:nvSpPr>
          <p:spPr>
            <a:xfrm>
              <a:off x="5649984" y="4266215"/>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清洗调度任务</a:t>
              </a:r>
            </a:p>
          </p:txBody>
        </p:sp>
        <p:sp>
          <p:nvSpPr>
            <p:cNvPr id="27" name="矩形 26">
              <a:extLst>
                <a:ext uri="{FF2B5EF4-FFF2-40B4-BE49-F238E27FC236}">
                  <a16:creationId xmlns:a16="http://schemas.microsoft.com/office/drawing/2014/main" id="{154AB0DF-E79F-F4D0-A395-833C5BEA7BF3}"/>
                </a:ext>
              </a:extLst>
            </p:cNvPr>
            <p:cNvSpPr/>
            <p:nvPr>
              <p:custDataLst>
                <p:tags r:id="rId25"/>
              </p:custDataLst>
            </p:nvPr>
          </p:nvSpPr>
          <p:spPr>
            <a:xfrm>
              <a:off x="7344025" y="2650285"/>
              <a:ext cx="1665689" cy="2272659"/>
            </a:xfrm>
            <a:prstGeom prst="rect">
              <a:avLst/>
            </a:prstGeom>
            <a:solidFill>
              <a:srgbClr val="F2F2F2"/>
            </a:solidFill>
            <a:ln w="12700" cap="flat" cmpd="sng" algn="ctr">
              <a:noFill/>
              <a:prstDash val="solid"/>
            </a:ln>
            <a:effectLst/>
          </p:spPr>
          <p:txBody>
            <a:bodyPr rtlCol="0" anchor="t"/>
            <a:lstStyle/>
            <a:p>
              <a:pPr algn="ctr" defTabSz="870585">
                <a:defRPr/>
              </a:pPr>
              <a:r>
                <a:rPr lang="zh-CN" altLang="en-US" sz="1600" b="1" kern="0" dirty="0">
                  <a:solidFill>
                    <a:srgbClr val="17171A"/>
                  </a:solidFill>
                  <a:latin typeface="微软雅黑" panose="020B0503020204020204" charset="-122"/>
                </a:rPr>
                <a:t>数据融合</a:t>
              </a:r>
            </a:p>
          </p:txBody>
        </p:sp>
        <p:sp>
          <p:nvSpPr>
            <p:cNvPr id="28" name="矩形: 圆角 15">
              <a:extLst>
                <a:ext uri="{FF2B5EF4-FFF2-40B4-BE49-F238E27FC236}">
                  <a16:creationId xmlns:a16="http://schemas.microsoft.com/office/drawing/2014/main" id="{412D5811-A99C-A485-8ADD-9D5A0A9EABA4}"/>
                </a:ext>
              </a:extLst>
            </p:cNvPr>
            <p:cNvSpPr/>
            <p:nvPr>
              <p:custDataLst>
                <p:tags r:id="rId26"/>
              </p:custDataLst>
            </p:nvPr>
          </p:nvSpPr>
          <p:spPr>
            <a:xfrm>
              <a:off x="7454438" y="3152925"/>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数据模型设计</a:t>
              </a:r>
            </a:p>
          </p:txBody>
        </p:sp>
        <p:sp>
          <p:nvSpPr>
            <p:cNvPr id="29" name="矩形: 圆角 15">
              <a:extLst>
                <a:ext uri="{FF2B5EF4-FFF2-40B4-BE49-F238E27FC236}">
                  <a16:creationId xmlns:a16="http://schemas.microsoft.com/office/drawing/2014/main" id="{10437A89-0056-741E-5D43-AD271787BCDC}"/>
                </a:ext>
              </a:extLst>
            </p:cNvPr>
            <p:cNvSpPr/>
            <p:nvPr>
              <p:custDataLst>
                <p:tags r:id="rId27"/>
              </p:custDataLst>
            </p:nvPr>
          </p:nvSpPr>
          <p:spPr>
            <a:xfrm>
              <a:off x="7454438" y="3698493"/>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数据脚本开发</a:t>
              </a:r>
            </a:p>
          </p:txBody>
        </p:sp>
        <p:sp>
          <p:nvSpPr>
            <p:cNvPr id="30" name="矩形: 圆角 15">
              <a:extLst>
                <a:ext uri="{FF2B5EF4-FFF2-40B4-BE49-F238E27FC236}">
                  <a16:creationId xmlns:a16="http://schemas.microsoft.com/office/drawing/2014/main" id="{EBE161F0-902E-9677-9E99-63118CC82EB9}"/>
                </a:ext>
              </a:extLst>
            </p:cNvPr>
            <p:cNvSpPr/>
            <p:nvPr>
              <p:custDataLst>
                <p:tags r:id="rId28"/>
              </p:custDataLst>
            </p:nvPr>
          </p:nvSpPr>
          <p:spPr>
            <a:xfrm>
              <a:off x="7454438" y="4270554"/>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融合调度任务</a:t>
              </a:r>
            </a:p>
          </p:txBody>
        </p:sp>
        <p:sp>
          <p:nvSpPr>
            <p:cNvPr id="31" name="矩形 30">
              <a:extLst>
                <a:ext uri="{FF2B5EF4-FFF2-40B4-BE49-F238E27FC236}">
                  <a16:creationId xmlns:a16="http://schemas.microsoft.com/office/drawing/2014/main" id="{D0AF1BE6-FE09-6029-135D-915CF0984C40}"/>
                </a:ext>
              </a:extLst>
            </p:cNvPr>
            <p:cNvSpPr/>
            <p:nvPr>
              <p:custDataLst>
                <p:tags r:id="rId29"/>
              </p:custDataLst>
            </p:nvPr>
          </p:nvSpPr>
          <p:spPr>
            <a:xfrm>
              <a:off x="9120129" y="2658083"/>
              <a:ext cx="1665689" cy="2272659"/>
            </a:xfrm>
            <a:prstGeom prst="rect">
              <a:avLst/>
            </a:prstGeom>
            <a:solidFill>
              <a:srgbClr val="FFFFFF">
                <a:lumMod val="95000"/>
              </a:srgbClr>
            </a:solidFill>
            <a:ln w="12700" cap="flat" cmpd="sng" algn="ctr">
              <a:noFill/>
              <a:prstDash val="solid"/>
            </a:ln>
            <a:effectLst/>
          </p:spPr>
          <p:txBody>
            <a:bodyPr rtlCol="0" anchor="t"/>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charset="-122"/>
                </a:rPr>
                <a:t>服务集成</a:t>
              </a:r>
            </a:p>
          </p:txBody>
        </p:sp>
        <p:sp>
          <p:nvSpPr>
            <p:cNvPr id="32" name="矩形: 圆角 15">
              <a:extLst>
                <a:ext uri="{FF2B5EF4-FFF2-40B4-BE49-F238E27FC236}">
                  <a16:creationId xmlns:a16="http://schemas.microsoft.com/office/drawing/2014/main" id="{79780822-99DD-A27F-896E-818EF16EBDBE}"/>
                </a:ext>
              </a:extLst>
            </p:cNvPr>
            <p:cNvSpPr/>
            <p:nvPr>
              <p:custDataLst>
                <p:tags r:id="rId30"/>
              </p:custDataLst>
            </p:nvPr>
          </p:nvSpPr>
          <p:spPr>
            <a:xfrm>
              <a:off x="9230542" y="3160722"/>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数据接口封装</a:t>
              </a:r>
            </a:p>
          </p:txBody>
        </p:sp>
        <p:sp>
          <p:nvSpPr>
            <p:cNvPr id="33" name="矩形: 圆角 15">
              <a:extLst>
                <a:ext uri="{FF2B5EF4-FFF2-40B4-BE49-F238E27FC236}">
                  <a16:creationId xmlns:a16="http://schemas.microsoft.com/office/drawing/2014/main" id="{CB6EEDCC-0058-A6DF-5016-87AB0353ACE0}"/>
                </a:ext>
              </a:extLst>
            </p:cNvPr>
            <p:cNvSpPr/>
            <p:nvPr>
              <p:custDataLst>
                <p:tags r:id="rId31"/>
              </p:custDataLst>
            </p:nvPr>
          </p:nvSpPr>
          <p:spPr>
            <a:xfrm>
              <a:off x="9230542" y="3706290"/>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数据接口授权</a:t>
              </a:r>
            </a:p>
          </p:txBody>
        </p:sp>
        <p:sp>
          <p:nvSpPr>
            <p:cNvPr id="34" name="矩形: 圆角 15">
              <a:extLst>
                <a:ext uri="{FF2B5EF4-FFF2-40B4-BE49-F238E27FC236}">
                  <a16:creationId xmlns:a16="http://schemas.microsoft.com/office/drawing/2014/main" id="{5644EAA5-FF5C-0B79-9A8E-C6FFB64DA046}"/>
                </a:ext>
              </a:extLst>
            </p:cNvPr>
            <p:cNvSpPr/>
            <p:nvPr>
              <p:custDataLst>
                <p:tags r:id="rId32"/>
              </p:custDataLst>
            </p:nvPr>
          </p:nvSpPr>
          <p:spPr>
            <a:xfrm>
              <a:off x="9230542" y="4278352"/>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数据接口发布</a:t>
              </a:r>
            </a:p>
          </p:txBody>
        </p:sp>
        <p:sp>
          <p:nvSpPr>
            <p:cNvPr id="35" name="矩形 34">
              <a:extLst>
                <a:ext uri="{FF2B5EF4-FFF2-40B4-BE49-F238E27FC236}">
                  <a16:creationId xmlns:a16="http://schemas.microsoft.com/office/drawing/2014/main" id="{BBC7B684-ABFE-78C3-7D1A-38D3FE497C5F}"/>
                </a:ext>
              </a:extLst>
            </p:cNvPr>
            <p:cNvSpPr/>
            <p:nvPr>
              <p:custDataLst>
                <p:tags r:id="rId33"/>
              </p:custDataLst>
            </p:nvPr>
          </p:nvSpPr>
          <p:spPr>
            <a:xfrm>
              <a:off x="6230" y="2641111"/>
              <a:ext cx="3644959" cy="2272659"/>
            </a:xfrm>
            <a:prstGeom prst="rect">
              <a:avLst/>
            </a:prstGeom>
            <a:solidFill>
              <a:srgbClr val="FFFFFF">
                <a:lumMod val="95000"/>
              </a:srgbClr>
            </a:solidFill>
            <a:ln w="12700" cap="flat" cmpd="sng" algn="ctr">
              <a:noFill/>
              <a:prstDash val="solid"/>
            </a:ln>
            <a:effectLst/>
          </p:spPr>
          <p:txBody>
            <a:bodyPr rtlCol="0" anchor="t"/>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charset="-122"/>
                </a:rPr>
                <a:t>授权运营平台</a:t>
              </a:r>
            </a:p>
          </p:txBody>
        </p:sp>
        <p:sp>
          <p:nvSpPr>
            <p:cNvPr id="36" name="矩形: 圆角 15">
              <a:extLst>
                <a:ext uri="{FF2B5EF4-FFF2-40B4-BE49-F238E27FC236}">
                  <a16:creationId xmlns:a16="http://schemas.microsoft.com/office/drawing/2014/main" id="{3E3A2E48-EF0F-D41B-857E-94BA4FC4ABA2}"/>
                </a:ext>
              </a:extLst>
            </p:cNvPr>
            <p:cNvSpPr/>
            <p:nvPr>
              <p:custDataLst>
                <p:tags r:id="rId34"/>
              </p:custDataLst>
            </p:nvPr>
          </p:nvSpPr>
          <p:spPr>
            <a:xfrm>
              <a:off x="131989" y="3143751"/>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数据需求管理</a:t>
              </a:r>
            </a:p>
          </p:txBody>
        </p:sp>
        <p:sp>
          <p:nvSpPr>
            <p:cNvPr id="37" name="矩形: 圆角 15">
              <a:extLst>
                <a:ext uri="{FF2B5EF4-FFF2-40B4-BE49-F238E27FC236}">
                  <a16:creationId xmlns:a16="http://schemas.microsoft.com/office/drawing/2014/main" id="{8B09CAD9-5E18-CA83-5869-3DB06645B3D0}"/>
                </a:ext>
              </a:extLst>
            </p:cNvPr>
            <p:cNvSpPr/>
            <p:nvPr>
              <p:custDataLst>
                <p:tags r:id="rId35"/>
              </p:custDataLst>
            </p:nvPr>
          </p:nvSpPr>
          <p:spPr>
            <a:xfrm>
              <a:off x="131989" y="3689319"/>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数据供需响应</a:t>
              </a:r>
            </a:p>
          </p:txBody>
        </p:sp>
        <p:sp>
          <p:nvSpPr>
            <p:cNvPr id="38" name="矩形: 圆角 15">
              <a:extLst>
                <a:ext uri="{FF2B5EF4-FFF2-40B4-BE49-F238E27FC236}">
                  <a16:creationId xmlns:a16="http://schemas.microsoft.com/office/drawing/2014/main" id="{24281D96-1131-040C-E0DE-1E558AE5D745}"/>
                </a:ext>
              </a:extLst>
            </p:cNvPr>
            <p:cNvSpPr/>
            <p:nvPr>
              <p:custDataLst>
                <p:tags r:id="rId36"/>
              </p:custDataLst>
            </p:nvPr>
          </p:nvSpPr>
          <p:spPr>
            <a:xfrm>
              <a:off x="131989" y="4261379"/>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开发协议签订</a:t>
              </a:r>
            </a:p>
          </p:txBody>
        </p:sp>
        <p:sp>
          <p:nvSpPr>
            <p:cNvPr id="39" name="矩形: 圆角 15">
              <a:extLst>
                <a:ext uri="{FF2B5EF4-FFF2-40B4-BE49-F238E27FC236}">
                  <a16:creationId xmlns:a16="http://schemas.microsoft.com/office/drawing/2014/main" id="{85B3F805-2D7D-2B32-CEEE-071925C9EA32}"/>
                </a:ext>
              </a:extLst>
            </p:cNvPr>
            <p:cNvSpPr/>
            <p:nvPr>
              <p:custDataLst>
                <p:tags r:id="rId37"/>
              </p:custDataLst>
            </p:nvPr>
          </p:nvSpPr>
          <p:spPr>
            <a:xfrm>
              <a:off x="1891589" y="3127247"/>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场景申请</a:t>
              </a:r>
            </a:p>
          </p:txBody>
        </p:sp>
        <p:sp>
          <p:nvSpPr>
            <p:cNvPr id="40" name="矩形: 圆角 15">
              <a:extLst>
                <a:ext uri="{FF2B5EF4-FFF2-40B4-BE49-F238E27FC236}">
                  <a16:creationId xmlns:a16="http://schemas.microsoft.com/office/drawing/2014/main" id="{BB1EC520-506A-2CBE-683C-8F78F06FFE8E}"/>
                </a:ext>
              </a:extLst>
            </p:cNvPr>
            <p:cNvSpPr/>
            <p:nvPr>
              <p:custDataLst>
                <p:tags r:id="rId38"/>
              </p:custDataLst>
            </p:nvPr>
          </p:nvSpPr>
          <p:spPr>
            <a:xfrm>
              <a:off x="1891589" y="3672814"/>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开发资源申请</a:t>
              </a:r>
            </a:p>
          </p:txBody>
        </p:sp>
        <p:sp>
          <p:nvSpPr>
            <p:cNvPr id="41" name="矩形: 圆角 15">
              <a:extLst>
                <a:ext uri="{FF2B5EF4-FFF2-40B4-BE49-F238E27FC236}">
                  <a16:creationId xmlns:a16="http://schemas.microsoft.com/office/drawing/2014/main" id="{7ECBA99B-0531-E5D4-B685-B0A64CA1FEC3}"/>
                </a:ext>
              </a:extLst>
            </p:cNvPr>
            <p:cNvSpPr/>
            <p:nvPr>
              <p:custDataLst>
                <p:tags r:id="rId39"/>
              </p:custDataLst>
            </p:nvPr>
          </p:nvSpPr>
          <p:spPr>
            <a:xfrm>
              <a:off x="1891589" y="4244875"/>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数据资源申请</a:t>
              </a:r>
            </a:p>
          </p:txBody>
        </p:sp>
        <p:sp>
          <p:nvSpPr>
            <p:cNvPr id="42" name="矩形 41">
              <a:extLst>
                <a:ext uri="{FF2B5EF4-FFF2-40B4-BE49-F238E27FC236}">
                  <a16:creationId xmlns:a16="http://schemas.microsoft.com/office/drawing/2014/main" id="{BF917C69-F35D-C41D-8FFE-315B59464B98}"/>
                </a:ext>
              </a:extLst>
            </p:cNvPr>
            <p:cNvSpPr/>
            <p:nvPr>
              <p:custDataLst>
                <p:tags r:id="rId40"/>
              </p:custDataLst>
            </p:nvPr>
          </p:nvSpPr>
          <p:spPr>
            <a:xfrm>
              <a:off x="10927471" y="2658083"/>
              <a:ext cx="1665689" cy="2272659"/>
            </a:xfrm>
            <a:prstGeom prst="rect">
              <a:avLst/>
            </a:prstGeom>
            <a:solidFill>
              <a:srgbClr val="FFFFFF">
                <a:lumMod val="95000"/>
              </a:srgbClr>
            </a:solidFill>
            <a:ln w="12700" cap="flat" cmpd="sng" algn="ctr">
              <a:noFill/>
              <a:prstDash val="solid"/>
            </a:ln>
            <a:effectLst/>
          </p:spPr>
          <p:txBody>
            <a:bodyPr rtlCol="0" anchor="t"/>
            <a:lstStyle/>
            <a:p>
              <a:pPr marL="0" marR="0" lvl="0" indent="0" algn="ctr" defTabSz="870585"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微软雅黑" panose="020B0503020204020204" charset="-122"/>
                </a:rPr>
                <a:t>可信访问</a:t>
              </a:r>
            </a:p>
          </p:txBody>
        </p:sp>
        <p:sp>
          <p:nvSpPr>
            <p:cNvPr id="43" name="矩形: 圆角 15">
              <a:extLst>
                <a:ext uri="{FF2B5EF4-FFF2-40B4-BE49-F238E27FC236}">
                  <a16:creationId xmlns:a16="http://schemas.microsoft.com/office/drawing/2014/main" id="{9B35FCCF-22C8-E4A5-E1A3-B374A516ED81}"/>
                </a:ext>
              </a:extLst>
            </p:cNvPr>
            <p:cNvSpPr/>
            <p:nvPr>
              <p:custDataLst>
                <p:tags r:id="rId41"/>
              </p:custDataLst>
            </p:nvPr>
          </p:nvSpPr>
          <p:spPr>
            <a:xfrm>
              <a:off x="11037884" y="3160722"/>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可信令牌申请</a:t>
              </a:r>
            </a:p>
          </p:txBody>
        </p:sp>
        <p:sp>
          <p:nvSpPr>
            <p:cNvPr id="44" name="矩形: 圆角 15">
              <a:extLst>
                <a:ext uri="{FF2B5EF4-FFF2-40B4-BE49-F238E27FC236}">
                  <a16:creationId xmlns:a16="http://schemas.microsoft.com/office/drawing/2014/main" id="{9CBB0D46-6438-35C2-AFB0-8AD789F4C1DD}"/>
                </a:ext>
              </a:extLst>
            </p:cNvPr>
            <p:cNvSpPr/>
            <p:nvPr>
              <p:custDataLst>
                <p:tags r:id="rId42"/>
              </p:custDataLst>
            </p:nvPr>
          </p:nvSpPr>
          <p:spPr>
            <a:xfrm>
              <a:off x="11037884" y="3706290"/>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可信令牌授权</a:t>
              </a:r>
            </a:p>
          </p:txBody>
        </p:sp>
        <p:sp>
          <p:nvSpPr>
            <p:cNvPr id="45" name="矩形: 圆角 15">
              <a:extLst>
                <a:ext uri="{FF2B5EF4-FFF2-40B4-BE49-F238E27FC236}">
                  <a16:creationId xmlns:a16="http://schemas.microsoft.com/office/drawing/2014/main" id="{920FE5E3-04A4-4C40-8B74-FAD4CAFC76B3}"/>
                </a:ext>
              </a:extLst>
            </p:cNvPr>
            <p:cNvSpPr/>
            <p:nvPr>
              <p:custDataLst>
                <p:tags r:id="rId43"/>
              </p:custDataLst>
            </p:nvPr>
          </p:nvSpPr>
          <p:spPr>
            <a:xfrm>
              <a:off x="11037884" y="4278352"/>
              <a:ext cx="1434847" cy="470452"/>
            </a:xfrm>
            <a:prstGeom prst="roundRect">
              <a:avLst>
                <a:gd name="adj" fmla="val 8905"/>
              </a:avLst>
            </a:prstGeom>
            <a:solidFill>
              <a:srgbClr val="FFFFFF"/>
            </a:solidFill>
            <a:ln w="12700" cap="flat" cmpd="sng" algn="ctr">
              <a:solidFill>
                <a:sysClr val="window" lastClr="FFFFFF">
                  <a:lumMod val="50000"/>
                </a:sysClr>
              </a:solidFill>
              <a:prstDash val="solid"/>
              <a:miter lim="800000"/>
            </a:ln>
            <a:effectLst/>
          </p:spPr>
          <p:txBody>
            <a:bodyPr lIns="35993" rIns="35993" rtlCol="0" anchor="ctr"/>
            <a:lstStyle/>
            <a:p>
              <a:pPr algn="ctr" defTabSz="870585">
                <a:defRPr/>
              </a:pPr>
              <a:r>
                <a:rPr lang="zh-CN" altLang="en-US" sz="1400" kern="0" dirty="0">
                  <a:solidFill>
                    <a:prstClr val="black">
                      <a:lumMod val="75000"/>
                      <a:lumOff val="25000"/>
                    </a:prstClr>
                  </a:solidFill>
                  <a:latin typeface="微软雅黑" panose="020B0503020204020204" charset="-122"/>
                  <a:sym typeface="+mn-ea"/>
                </a:rPr>
                <a:t>可信令牌验证</a:t>
              </a:r>
            </a:p>
          </p:txBody>
        </p:sp>
        <p:sp>
          <p:nvSpPr>
            <p:cNvPr id="47" name="右箭头 11">
              <a:extLst>
                <a:ext uri="{FF2B5EF4-FFF2-40B4-BE49-F238E27FC236}">
                  <a16:creationId xmlns:a16="http://schemas.microsoft.com/office/drawing/2014/main" id="{5729A41E-45FA-B27C-4626-19B9FBD6E37D}"/>
                </a:ext>
              </a:extLst>
            </p:cNvPr>
            <p:cNvSpPr/>
            <p:nvPr>
              <p:custDataLst>
                <p:tags r:id="rId44"/>
              </p:custDataLst>
            </p:nvPr>
          </p:nvSpPr>
          <p:spPr>
            <a:xfrm rot="5400000">
              <a:off x="9696846"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sp>
          <p:nvSpPr>
            <p:cNvPr id="48" name="右箭头 11">
              <a:extLst>
                <a:ext uri="{FF2B5EF4-FFF2-40B4-BE49-F238E27FC236}">
                  <a16:creationId xmlns:a16="http://schemas.microsoft.com/office/drawing/2014/main" id="{618E84A8-4F31-DEEA-6E3B-56E959BBFCB2}"/>
                </a:ext>
              </a:extLst>
            </p:cNvPr>
            <p:cNvSpPr/>
            <p:nvPr>
              <p:custDataLst>
                <p:tags r:id="rId45"/>
              </p:custDataLst>
            </p:nvPr>
          </p:nvSpPr>
          <p:spPr>
            <a:xfrm rot="5400000">
              <a:off x="7872215"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sp>
          <p:nvSpPr>
            <p:cNvPr id="49" name="右箭头 11">
              <a:extLst>
                <a:ext uri="{FF2B5EF4-FFF2-40B4-BE49-F238E27FC236}">
                  <a16:creationId xmlns:a16="http://schemas.microsoft.com/office/drawing/2014/main" id="{895F2F30-0A5E-33A5-1260-351BCB1806CF}"/>
                </a:ext>
              </a:extLst>
            </p:cNvPr>
            <p:cNvSpPr/>
            <p:nvPr>
              <p:custDataLst>
                <p:tags r:id="rId46"/>
              </p:custDataLst>
            </p:nvPr>
          </p:nvSpPr>
          <p:spPr>
            <a:xfrm rot="5400000">
              <a:off x="6047583"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sp>
          <p:nvSpPr>
            <p:cNvPr id="50" name="右箭头 11">
              <a:extLst>
                <a:ext uri="{FF2B5EF4-FFF2-40B4-BE49-F238E27FC236}">
                  <a16:creationId xmlns:a16="http://schemas.microsoft.com/office/drawing/2014/main" id="{61DF7C69-6093-23E4-66C2-6C266FFF7EF4}"/>
                </a:ext>
              </a:extLst>
            </p:cNvPr>
            <p:cNvSpPr/>
            <p:nvPr>
              <p:custDataLst>
                <p:tags r:id="rId47"/>
              </p:custDataLst>
            </p:nvPr>
          </p:nvSpPr>
          <p:spPr>
            <a:xfrm rot="5400000">
              <a:off x="4222953"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sp>
          <p:nvSpPr>
            <p:cNvPr id="51" name="右箭头 11">
              <a:extLst>
                <a:ext uri="{FF2B5EF4-FFF2-40B4-BE49-F238E27FC236}">
                  <a16:creationId xmlns:a16="http://schemas.microsoft.com/office/drawing/2014/main" id="{B108557B-1D20-39FF-DDF7-32110A664EAA}"/>
                </a:ext>
              </a:extLst>
            </p:cNvPr>
            <p:cNvSpPr/>
            <p:nvPr>
              <p:custDataLst>
                <p:tags r:id="rId48"/>
              </p:custDataLst>
            </p:nvPr>
          </p:nvSpPr>
          <p:spPr>
            <a:xfrm rot="5400000">
              <a:off x="2398321"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sp>
          <p:nvSpPr>
            <p:cNvPr id="52" name="右箭头 11">
              <a:extLst>
                <a:ext uri="{FF2B5EF4-FFF2-40B4-BE49-F238E27FC236}">
                  <a16:creationId xmlns:a16="http://schemas.microsoft.com/office/drawing/2014/main" id="{D55AA20C-5E3C-C23F-9230-082A18344785}"/>
                </a:ext>
              </a:extLst>
            </p:cNvPr>
            <p:cNvSpPr/>
            <p:nvPr>
              <p:custDataLst>
                <p:tags r:id="rId49"/>
              </p:custDataLst>
            </p:nvPr>
          </p:nvSpPr>
          <p:spPr>
            <a:xfrm rot="5400000">
              <a:off x="573690" y="5073179"/>
              <a:ext cx="463642" cy="387917"/>
            </a:xfrm>
            <a:prstGeom prst="rightArrow">
              <a:avLst/>
            </a:prstGeom>
            <a:gradFill>
              <a:gsLst>
                <a:gs pos="56000">
                  <a:srgbClr val="E8E8E8"/>
                </a:gs>
                <a:gs pos="3000">
                  <a:srgbClr val="FFFFFF"/>
                </a:gs>
                <a:gs pos="85000">
                  <a:srgbClr val="57585A">
                    <a:lumMod val="20000"/>
                    <a:lumOff val="80000"/>
                  </a:srgbClr>
                </a:gs>
              </a:gsLst>
              <a:lin ang="0" scaled="0"/>
            </a:gradFill>
            <a:ln w="12700" cap="flat" cmpd="sng" algn="ctr">
              <a:noFill/>
              <a:prstDash val="solid"/>
              <a:miter lim="800000"/>
            </a:ln>
            <a:effectLst/>
          </p:spPr>
          <p:txBody>
            <a:bodyPr rtlCol="0" anchor="ctr"/>
            <a:lstStyle/>
            <a:p>
              <a:pPr marL="0" marR="0" lvl="0" indent="0" algn="ctr" defTabSz="870585"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Arial"/>
                <a:ea typeface="微软雅黑"/>
                <a:cs typeface="+mn-cs"/>
              </a:endParaRPr>
            </a:p>
          </p:txBody>
        </p:sp>
      </p:grpSp>
    </p:spTree>
    <p:extLst>
      <p:ext uri="{BB962C8B-B14F-4D97-AF65-F5344CB8AC3E}">
        <p14:creationId xmlns:p14="http://schemas.microsoft.com/office/powerpoint/2010/main" val="2150964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A7B9F-1C56-BBA5-C747-23D7E3E9B214}"/>
            </a:ext>
          </a:extLst>
        </p:cNvPr>
        <p:cNvGrpSpPr/>
        <p:nvPr/>
      </p:nvGrpSpPr>
      <p:grpSpPr>
        <a:xfrm>
          <a:off x="0" y="0"/>
          <a:ext cx="0" cy="0"/>
          <a:chOff x="0" y="0"/>
          <a:chExt cx="0" cy="0"/>
        </a:xfrm>
      </p:grpSpPr>
      <p:sp>
        <p:nvSpPr>
          <p:cNvPr id="3" name="Rectangle 1">
            <a:extLst>
              <a:ext uri="{FF2B5EF4-FFF2-40B4-BE49-F238E27FC236}">
                <a16:creationId xmlns:a16="http://schemas.microsoft.com/office/drawing/2014/main" id="{A616D656-3C93-7925-1EAD-AB7849322EA1}"/>
              </a:ext>
            </a:extLst>
          </p:cNvPr>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各方收益</a:t>
            </a:r>
            <a:endParaRPr lang="zh-CN" altLang="en-US" sz="2000" b="1" dirty="0">
              <a:solidFill>
                <a:srgbClr val="C00000"/>
              </a:solidFill>
              <a:cs typeface="+mn-ea"/>
              <a:sym typeface="+mn-lt"/>
            </a:endParaRPr>
          </a:p>
        </p:txBody>
      </p:sp>
      <p:graphicFrame>
        <p:nvGraphicFramePr>
          <p:cNvPr id="2" name="表格 1">
            <a:extLst>
              <a:ext uri="{FF2B5EF4-FFF2-40B4-BE49-F238E27FC236}">
                <a16:creationId xmlns:a16="http://schemas.microsoft.com/office/drawing/2014/main" id="{EB34087A-86FA-F615-E1FA-FC089CB17BB1}"/>
              </a:ext>
            </a:extLst>
          </p:cNvPr>
          <p:cNvGraphicFramePr>
            <a:graphicFrameLocks noGrp="1"/>
          </p:cNvGraphicFramePr>
          <p:nvPr>
            <p:extLst>
              <p:ext uri="{D42A27DB-BD31-4B8C-83A1-F6EECF244321}">
                <p14:modId xmlns:p14="http://schemas.microsoft.com/office/powerpoint/2010/main" val="3025820300"/>
              </p:ext>
            </p:extLst>
          </p:nvPr>
        </p:nvGraphicFramePr>
        <p:xfrm>
          <a:off x="78195" y="812245"/>
          <a:ext cx="12035609" cy="5979160"/>
        </p:xfrm>
        <a:graphic>
          <a:graphicData uri="http://schemas.openxmlformats.org/drawingml/2006/table">
            <a:tbl>
              <a:tblPr firstRow="1" bandRow="1">
                <a:tableStyleId>{5C22544A-7EE6-4342-B048-85BDC9FD1C3A}</a:tableStyleId>
              </a:tblPr>
              <a:tblGrid>
                <a:gridCol w="936432">
                  <a:extLst>
                    <a:ext uri="{9D8B030D-6E8A-4147-A177-3AD203B41FA5}">
                      <a16:colId xmlns:a16="http://schemas.microsoft.com/office/drawing/2014/main" val="2565289294"/>
                    </a:ext>
                  </a:extLst>
                </a:gridCol>
                <a:gridCol w="5231735">
                  <a:extLst>
                    <a:ext uri="{9D8B030D-6E8A-4147-A177-3AD203B41FA5}">
                      <a16:colId xmlns:a16="http://schemas.microsoft.com/office/drawing/2014/main" val="335905148"/>
                    </a:ext>
                  </a:extLst>
                </a:gridCol>
                <a:gridCol w="5867442">
                  <a:extLst>
                    <a:ext uri="{9D8B030D-6E8A-4147-A177-3AD203B41FA5}">
                      <a16:colId xmlns:a16="http://schemas.microsoft.com/office/drawing/2014/main" val="786695380"/>
                    </a:ext>
                  </a:extLst>
                </a:gridCol>
              </a:tblGrid>
              <a:tr h="370840">
                <a:tc>
                  <a:txBody>
                    <a:bodyPr/>
                    <a:lstStyle/>
                    <a:p>
                      <a:pPr algn="ctr"/>
                      <a:r>
                        <a:rPr lang="zh-CN" altLang="en-US" sz="1400" dirty="0"/>
                        <a:t>相关方</a:t>
                      </a:r>
                    </a:p>
                  </a:txBody>
                  <a:tcPr anchor="ctr"/>
                </a:tc>
                <a:tc>
                  <a:txBody>
                    <a:bodyPr/>
                    <a:lstStyle/>
                    <a:p>
                      <a:pPr algn="ctr"/>
                      <a:r>
                        <a:rPr lang="zh-CN" altLang="en-US" sz="1400" dirty="0"/>
                        <a:t>经济收益</a:t>
                      </a:r>
                    </a:p>
                  </a:txBody>
                  <a:tcPr anchor="ctr"/>
                </a:tc>
                <a:tc>
                  <a:txBody>
                    <a:bodyPr/>
                    <a:lstStyle/>
                    <a:p>
                      <a:pPr algn="ctr"/>
                      <a:r>
                        <a:rPr lang="zh-CN" altLang="en-US" sz="1400" dirty="0"/>
                        <a:t>社会收益</a:t>
                      </a:r>
                    </a:p>
                  </a:txBody>
                  <a:tcPr anchor="ctr"/>
                </a:tc>
                <a:extLst>
                  <a:ext uri="{0D108BD9-81ED-4DB2-BD59-A6C34878D82A}">
                    <a16:rowId xmlns:a16="http://schemas.microsoft.com/office/drawing/2014/main" val="533607656"/>
                  </a:ext>
                </a:extLst>
              </a:tr>
              <a:tr h="370840">
                <a:tc>
                  <a:txBody>
                    <a:bodyPr/>
                    <a:lstStyle/>
                    <a:p>
                      <a:pPr algn="ctr"/>
                      <a:r>
                        <a:rPr lang="zh-CN" altLang="en-US" sz="1800" b="1" i="0" kern="1200" dirty="0">
                          <a:solidFill>
                            <a:schemeClr val="dk1"/>
                          </a:solidFill>
                          <a:effectLst/>
                          <a:latin typeface="+mn-lt"/>
                          <a:ea typeface="+mn-ea"/>
                          <a:cs typeface="+mn-cs"/>
                        </a:rPr>
                        <a:t>卫健局</a:t>
                      </a:r>
                    </a:p>
                  </a:txBody>
                  <a:tcPr anchor="ctr"/>
                </a:tc>
                <a:tc>
                  <a:txBody>
                    <a:bodyPr/>
                    <a:lstStyle/>
                    <a:p>
                      <a:r>
                        <a:rPr lang="zh-CN" altLang="en-US" sz="1200" dirty="0">
                          <a:latin typeface="+mn-ea"/>
                          <a:ea typeface="+mn-ea"/>
                        </a:rPr>
                        <a:t>数据授权收入​​：通过授权区域数据公司运营医疗数据，卫健局可获得数据授权费用或收益分成。例如，数据交易服务费、平台入驻费等。</a:t>
                      </a:r>
                    </a:p>
                    <a:p>
                      <a:r>
                        <a:rPr lang="zh-CN" altLang="en-US" sz="1200" dirty="0">
                          <a:latin typeface="+mn-ea"/>
                          <a:ea typeface="+mn-ea"/>
                        </a:rPr>
                        <a:t>​​降低行政成本​​：通过平台实现数据自动化整合与共享，减少传统人工数据核验、流转的人力资源投入，降低管理成本</a:t>
                      </a:r>
                    </a:p>
                  </a:txBody>
                  <a:tcPr anchor="ctr"/>
                </a:tc>
                <a:tc>
                  <a:txBody>
                    <a:bodyPr/>
                    <a:lstStyle/>
                    <a:p>
                      <a:r>
                        <a:rPr lang="zh-CN" altLang="en-US" sz="1200" dirty="0">
                          <a:latin typeface="+mn-ea"/>
                          <a:ea typeface="+mn-ea"/>
                        </a:rPr>
                        <a:t>提升公共服务效率​​：通过数据共享推动商保快速理赔，减少患者因理赔流程繁琐引发的投诉，提升医疗服务的公众满意度​​</a:t>
                      </a:r>
                      <a:endParaRPr lang="en-US" altLang="zh-CN" sz="1200" dirty="0">
                        <a:latin typeface="+mn-ea"/>
                        <a:ea typeface="+mn-ea"/>
                      </a:endParaRPr>
                    </a:p>
                    <a:p>
                      <a:r>
                        <a:rPr lang="zh-CN" altLang="en-US" sz="1200" dirty="0">
                          <a:latin typeface="+mn-ea"/>
                          <a:ea typeface="+mn-ea"/>
                        </a:rPr>
                        <a:t>推动数据要素市场化​​：通过合规化数据授权运营，探索医疗数据的社会化应用路径，为后续其他公共数据开发提供示范。</a:t>
                      </a:r>
                    </a:p>
                    <a:p>
                      <a:r>
                        <a:rPr lang="zh-CN" altLang="en-US" sz="1200" dirty="0">
                          <a:latin typeface="+mn-ea"/>
                          <a:ea typeface="+mn-ea"/>
                        </a:rPr>
                        <a:t>​​增强区域医疗协同​​：促进公立医院与民营机构的数据互联互通，优化区域医疗资源配置</a:t>
                      </a:r>
                    </a:p>
                  </a:txBody>
                  <a:tcPr anchor="ctr"/>
                </a:tc>
                <a:extLst>
                  <a:ext uri="{0D108BD9-81ED-4DB2-BD59-A6C34878D82A}">
                    <a16:rowId xmlns:a16="http://schemas.microsoft.com/office/drawing/2014/main" val="279085089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800" b="1" i="0" kern="1200" dirty="0">
                          <a:solidFill>
                            <a:schemeClr val="dk1"/>
                          </a:solidFill>
                          <a:effectLst/>
                          <a:latin typeface="+mn-lt"/>
                          <a:ea typeface="+mn-ea"/>
                          <a:cs typeface="+mn-cs"/>
                        </a:rPr>
                        <a:t>区域数据公司</a:t>
                      </a:r>
                    </a:p>
                  </a:txBody>
                  <a:tcPr anchor="ctr"/>
                </a:tc>
                <a:tc>
                  <a:txBody>
                    <a:bodyPr/>
                    <a:lstStyle/>
                    <a:p>
                      <a:r>
                        <a:rPr lang="zh-CN" altLang="en-US" sz="1200" dirty="0">
                          <a:latin typeface="+mn-ea"/>
                          <a:ea typeface="+mn-ea"/>
                        </a:rPr>
                        <a:t>平台运营收入​​：通过数据产品开发、交易撮合等环节收取服务费，例如数据清洗、脱敏加工、交易手续费等</a:t>
                      </a:r>
                      <a:endParaRPr lang="en-US" altLang="zh-CN" sz="1200" dirty="0">
                        <a:latin typeface="+mn-ea"/>
                        <a:ea typeface="+mn-ea"/>
                      </a:endParaRPr>
                    </a:p>
                    <a:p>
                      <a:r>
                        <a:rPr lang="zh-CN" altLang="en-US" sz="1200" dirty="0">
                          <a:latin typeface="+mn-ea"/>
                          <a:ea typeface="+mn-ea"/>
                        </a:rPr>
                        <a:t>​​增值服务收益​​：提供数据分析、保险风控模型开发等高附加值服务，获取差异化收入</a:t>
                      </a:r>
                    </a:p>
                    <a:p>
                      <a:r>
                        <a:rPr lang="zh-CN" altLang="en-US" sz="1200" dirty="0">
                          <a:latin typeface="+mn-ea"/>
                          <a:ea typeface="+mn-ea"/>
                        </a:rPr>
                        <a:t>​​数据产品分成​​：数据产品在交易所交易后，可按协议与卫健局、医疗机构等分配收益</a:t>
                      </a:r>
                    </a:p>
                  </a:txBody>
                  <a:tcPr anchor="ctr"/>
                </a:tc>
                <a:tc>
                  <a:txBody>
                    <a:bodyPr/>
                    <a:lstStyle/>
                    <a:p>
                      <a:r>
                        <a:rPr lang="zh-CN" altLang="en-US" sz="1200" dirty="0">
                          <a:latin typeface="+mn-ea"/>
                          <a:ea typeface="+mn-ea"/>
                        </a:rPr>
                        <a:t>技术示范效应​​：通过区块链、可信数据空间等技术保障数据安全，推动行业技术标准制定</a:t>
                      </a:r>
                    </a:p>
                    <a:p>
                      <a:r>
                        <a:rPr lang="zh-CN" altLang="en-US" sz="1200" dirty="0">
                          <a:latin typeface="+mn-ea"/>
                          <a:ea typeface="+mn-ea"/>
                        </a:rPr>
                        <a:t>​​生态构建能力​​：成为区域医疗数据要素流通的核心枢纽，吸引更多医疗机构、保险机构加入平台生态</a:t>
                      </a:r>
                    </a:p>
                  </a:txBody>
                  <a:tcPr anchor="ctr"/>
                </a:tc>
                <a:extLst>
                  <a:ext uri="{0D108BD9-81ED-4DB2-BD59-A6C34878D82A}">
                    <a16:rowId xmlns:a16="http://schemas.microsoft.com/office/drawing/2014/main" val="593336779"/>
                  </a:ext>
                </a:extLst>
              </a:tr>
              <a:tr h="370840">
                <a:tc>
                  <a:txBody>
                    <a:bodyPr/>
                    <a:lstStyle/>
                    <a:p>
                      <a:pPr algn="ctr"/>
                      <a:r>
                        <a:rPr lang="zh-CN" altLang="en-US" sz="1800" b="1" i="0" kern="1200" dirty="0">
                          <a:solidFill>
                            <a:schemeClr val="dk1"/>
                          </a:solidFill>
                          <a:effectLst/>
                          <a:latin typeface="+mn-lt"/>
                          <a:ea typeface="+mn-ea"/>
                          <a:cs typeface="+mn-cs"/>
                        </a:rPr>
                        <a:t>商保直付平台</a:t>
                      </a:r>
                    </a:p>
                  </a:txBody>
                  <a:tcPr anchor="ctr"/>
                </a:tc>
                <a:tc>
                  <a:txBody>
                    <a:bodyPr/>
                    <a:lstStyle/>
                    <a:p>
                      <a:r>
                        <a:rPr lang="zh-CN" altLang="en-US" sz="1200" dirty="0">
                          <a:latin typeface="+mn-ea"/>
                          <a:ea typeface="+mn-ea"/>
                        </a:rPr>
                        <a:t>运营成本降低​​：通过自动化理赔数据调取，减少人工核验、票据审核等环节，成本</a:t>
                      </a:r>
                      <a:r>
                        <a:rPr lang="zh-CN" altLang="en-US" sz="1200" b="1" dirty="0">
                          <a:latin typeface="+mn-ea"/>
                          <a:ea typeface="+mn-ea"/>
                        </a:rPr>
                        <a:t>降低</a:t>
                      </a:r>
                      <a:r>
                        <a:rPr lang="en-US" altLang="zh-CN" sz="1200" b="1" dirty="0">
                          <a:latin typeface="+mn-ea"/>
                          <a:ea typeface="+mn-ea"/>
                        </a:rPr>
                        <a:t>80%</a:t>
                      </a:r>
                      <a:r>
                        <a:rPr lang="zh-CN" altLang="en-US" sz="1200" b="1" dirty="0">
                          <a:latin typeface="+mn-ea"/>
                          <a:ea typeface="+mn-ea"/>
                        </a:rPr>
                        <a:t>以上​​（成本节约所以有付费意愿）</a:t>
                      </a:r>
                      <a:endParaRPr lang="en-US" altLang="zh-CN" sz="1200" b="1" dirty="0">
                        <a:latin typeface="+mn-ea"/>
                        <a:ea typeface="+mn-ea"/>
                      </a:endParaRPr>
                    </a:p>
                    <a:p>
                      <a:r>
                        <a:rPr lang="zh-CN" altLang="en-US" sz="1200" dirty="0">
                          <a:latin typeface="+mn-ea"/>
                          <a:ea typeface="+mn-ea"/>
                        </a:rPr>
                        <a:t>业务规模扩张​​：快速理赔服务提升用户体验，吸引更多用户购买商业保险，间接带动保费收入增长</a:t>
                      </a:r>
                    </a:p>
                  </a:txBody>
                  <a:tcPr anchor="ctr"/>
                </a:tc>
                <a:tc>
                  <a:txBody>
                    <a:bodyPr/>
                    <a:lstStyle/>
                    <a:p>
                      <a:r>
                        <a:rPr lang="zh-CN" altLang="en-US" sz="1200" dirty="0">
                          <a:latin typeface="+mn-ea"/>
                          <a:ea typeface="+mn-ea"/>
                        </a:rPr>
                        <a:t>行业效率提升​​：推动保险行业从“事后报销”向“实时直赔”转型，树立行业服务标杆​​</a:t>
                      </a:r>
                      <a:endParaRPr lang="en-US" altLang="zh-CN" sz="1200" dirty="0">
                        <a:latin typeface="+mn-ea"/>
                        <a:ea typeface="+mn-ea"/>
                      </a:endParaRPr>
                    </a:p>
                    <a:p>
                      <a:r>
                        <a:rPr lang="zh-CN" altLang="en-US" sz="1200" dirty="0">
                          <a:latin typeface="+mn-ea"/>
                          <a:ea typeface="+mn-ea"/>
                        </a:rPr>
                        <a:t>风险控制优化​​：基于真实医疗数据构建风控模型，减少骗保、重复理赔等风险</a:t>
                      </a:r>
                    </a:p>
                  </a:txBody>
                  <a:tcPr anchor="ctr"/>
                </a:tc>
                <a:extLst>
                  <a:ext uri="{0D108BD9-81ED-4DB2-BD59-A6C34878D82A}">
                    <a16:rowId xmlns:a16="http://schemas.microsoft.com/office/drawing/2014/main" val="229068671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800" b="1" i="0" kern="1200" dirty="0">
                          <a:solidFill>
                            <a:schemeClr val="dk1"/>
                          </a:solidFill>
                          <a:effectLst/>
                          <a:latin typeface="+mn-lt"/>
                          <a:ea typeface="+mn-ea"/>
                          <a:cs typeface="+mn-cs"/>
                        </a:rPr>
                        <a:t>商保</a:t>
                      </a:r>
                      <a:endParaRPr lang="en-US" altLang="zh-CN" sz="1800" b="1" i="0" kern="1200" dirty="0">
                        <a:solidFill>
                          <a:schemeClr val="dk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800" b="1" i="0" kern="1200" dirty="0">
                          <a:solidFill>
                            <a:schemeClr val="dk1"/>
                          </a:solidFill>
                          <a:effectLst/>
                          <a:latin typeface="+mn-lt"/>
                          <a:ea typeface="+mn-ea"/>
                          <a:cs typeface="+mn-cs"/>
                        </a:rPr>
                        <a:t>公司</a:t>
                      </a:r>
                    </a:p>
                  </a:txBody>
                  <a:tcPr anchor="ctr"/>
                </a:tc>
                <a:tc>
                  <a:txBody>
                    <a:bodyPr/>
                    <a:lstStyle/>
                    <a:p>
                      <a:r>
                        <a:rPr lang="zh-CN" altLang="en-US" sz="1200" dirty="0">
                          <a:latin typeface="+mn-ea"/>
                          <a:ea typeface="+mn-ea"/>
                        </a:rPr>
                        <a:t>理赔成本压缩​​：理赔时间从</a:t>
                      </a:r>
                      <a:r>
                        <a:rPr lang="en-US" altLang="zh-CN" sz="1200" b="1" dirty="0">
                          <a:latin typeface="+mn-ea"/>
                          <a:ea typeface="+mn-ea"/>
                        </a:rPr>
                        <a:t>1</a:t>
                      </a:r>
                      <a:r>
                        <a:rPr lang="zh-CN" altLang="en-US" sz="1200" b="1" dirty="0">
                          <a:latin typeface="+mn-ea"/>
                          <a:ea typeface="+mn-ea"/>
                        </a:rPr>
                        <a:t>个月缩短至</a:t>
                      </a:r>
                      <a:r>
                        <a:rPr lang="en-US" altLang="zh-CN" sz="1200" b="1" dirty="0">
                          <a:latin typeface="+mn-ea"/>
                          <a:ea typeface="+mn-ea"/>
                        </a:rPr>
                        <a:t>2</a:t>
                      </a:r>
                      <a:r>
                        <a:rPr lang="zh-CN" altLang="en-US" sz="1200" b="1" dirty="0">
                          <a:latin typeface="+mn-ea"/>
                          <a:ea typeface="+mn-ea"/>
                        </a:rPr>
                        <a:t>个工作日，大幅降低人力与时间成本（成本节约所以有付费意愿）</a:t>
                      </a:r>
                    </a:p>
                    <a:p>
                      <a:r>
                        <a:rPr lang="zh-CN" altLang="en-US" sz="1200" dirty="0">
                          <a:latin typeface="+mn-ea"/>
                          <a:ea typeface="+mn-ea"/>
                        </a:rPr>
                        <a:t>​​数据采购成本优化​​：通过集中采购交易所标准化数据产品，避免与多家医院单独对接的高昂成本</a:t>
                      </a:r>
                    </a:p>
                  </a:txBody>
                  <a:tcPr anchor="ctr"/>
                </a:tc>
                <a:tc>
                  <a:txBody>
                    <a:bodyPr/>
                    <a:lstStyle/>
                    <a:p>
                      <a:r>
                        <a:rPr lang="zh-CN" altLang="en-US" sz="1200" dirty="0">
                          <a:latin typeface="+mn-ea"/>
                          <a:ea typeface="+mn-ea"/>
                        </a:rPr>
                        <a:t>品牌价值提升​​：通过高效服务建立“用户友好”形象，增强市场竞争力</a:t>
                      </a:r>
                      <a:endParaRPr lang="en-US" altLang="zh-CN" sz="1200" dirty="0">
                        <a:latin typeface="+mn-ea"/>
                        <a:ea typeface="+mn-ea"/>
                      </a:endParaRPr>
                    </a:p>
                    <a:p>
                      <a:r>
                        <a:rPr lang="zh-CN" altLang="en-US" sz="1200" dirty="0">
                          <a:latin typeface="+mn-ea"/>
                          <a:ea typeface="+mn-ea"/>
                        </a:rPr>
                        <a:t>​​产品创新基础​​：利用脱敏医疗数据开发个性化保险产品（如慢病管理险、精准健康险），满足细分市场需求</a:t>
                      </a:r>
                    </a:p>
                  </a:txBody>
                  <a:tcPr anchor="ctr"/>
                </a:tc>
                <a:extLst>
                  <a:ext uri="{0D108BD9-81ED-4DB2-BD59-A6C34878D82A}">
                    <a16:rowId xmlns:a16="http://schemas.microsoft.com/office/drawing/2014/main" val="3598996417"/>
                  </a:ext>
                </a:extLst>
              </a:tr>
              <a:tr h="370840">
                <a:tc>
                  <a:txBody>
                    <a:bodyPr/>
                    <a:lstStyle/>
                    <a:p>
                      <a:pPr algn="ctr"/>
                      <a:r>
                        <a:rPr lang="zh-CN" altLang="en-US" sz="1800" b="1" i="0" kern="1200" dirty="0">
                          <a:solidFill>
                            <a:schemeClr val="dk1"/>
                          </a:solidFill>
                          <a:effectLst/>
                          <a:latin typeface="+mn-lt"/>
                          <a:ea typeface="+mn-ea"/>
                          <a:cs typeface="+mn-cs"/>
                        </a:rPr>
                        <a:t>就诊</a:t>
                      </a:r>
                      <a:endParaRPr lang="en-US" altLang="zh-CN" sz="1800" b="1" i="0" kern="1200" dirty="0">
                        <a:solidFill>
                          <a:schemeClr val="dk1"/>
                        </a:solidFill>
                        <a:effectLst/>
                        <a:latin typeface="+mn-lt"/>
                        <a:ea typeface="+mn-ea"/>
                        <a:cs typeface="+mn-cs"/>
                      </a:endParaRPr>
                    </a:p>
                    <a:p>
                      <a:pPr algn="ctr"/>
                      <a:r>
                        <a:rPr lang="zh-CN" altLang="en-US" sz="1800" b="1" i="0" kern="1200" dirty="0">
                          <a:solidFill>
                            <a:schemeClr val="dk1"/>
                          </a:solidFill>
                          <a:effectLst/>
                          <a:latin typeface="+mn-lt"/>
                          <a:ea typeface="+mn-ea"/>
                          <a:cs typeface="+mn-cs"/>
                        </a:rPr>
                        <a:t>群众</a:t>
                      </a:r>
                    </a:p>
                  </a:txBody>
                  <a:tcPr anchor="ctr"/>
                </a:tc>
                <a:tc>
                  <a:txBody>
                    <a:bodyPr/>
                    <a:lstStyle/>
                    <a:p>
                      <a:r>
                        <a:rPr lang="zh-CN" altLang="en-US" sz="1200" dirty="0">
                          <a:latin typeface="+mn-ea"/>
                          <a:ea typeface="+mn-ea"/>
                        </a:rPr>
                        <a:t>资金周转效率提升​​：理赔周期缩短，减少患者垫付医疗费用的经济压力</a:t>
                      </a:r>
                    </a:p>
                  </a:txBody>
                  <a:tcPr anchor="ctr"/>
                </a:tc>
                <a:tc>
                  <a:txBody>
                    <a:bodyPr/>
                    <a:lstStyle/>
                    <a:p>
                      <a:r>
                        <a:rPr lang="zh-CN" altLang="en-US" sz="1200" dirty="0">
                          <a:latin typeface="+mn-ea"/>
                          <a:ea typeface="+mn-ea"/>
                        </a:rPr>
                        <a:t>服务体验优化​​：通过“无感理赔”减少材料提交、等待审核等繁琐流程</a:t>
                      </a:r>
                      <a:endParaRPr lang="en-US" altLang="zh-CN" sz="1200" dirty="0">
                        <a:latin typeface="+mn-ea"/>
                        <a:ea typeface="+mn-ea"/>
                      </a:endParaRPr>
                    </a:p>
                    <a:p>
                      <a:r>
                        <a:rPr lang="zh-CN" altLang="en-US" sz="1200" dirty="0">
                          <a:latin typeface="+mn-ea"/>
                          <a:ea typeface="+mn-ea"/>
                        </a:rPr>
                        <a:t>​​数据隐私保障​​：平台通过加密和授权机制确保患者数据仅用于指定场景，降低信息泄露风险</a:t>
                      </a:r>
                    </a:p>
                  </a:txBody>
                  <a:tcPr anchor="ctr"/>
                </a:tc>
                <a:extLst>
                  <a:ext uri="{0D108BD9-81ED-4DB2-BD59-A6C34878D82A}">
                    <a16:rowId xmlns:a16="http://schemas.microsoft.com/office/drawing/2014/main" val="3350799509"/>
                  </a:ext>
                </a:extLst>
              </a:tr>
              <a:tr h="370840">
                <a:tc gridSpan="3">
                  <a:txBody>
                    <a:bodyPr/>
                    <a:lstStyle/>
                    <a:p>
                      <a:pPr algn="l"/>
                      <a:r>
                        <a:rPr lang="zh-CN" altLang="en-US" sz="1400" b="1" kern="1200" dirty="0">
                          <a:solidFill>
                            <a:schemeClr val="dk1"/>
                          </a:solidFill>
                          <a:latin typeface="+mn-ea"/>
                          <a:ea typeface="+mn-ea"/>
                          <a:cs typeface="+mn-cs"/>
                        </a:rPr>
                        <a:t>协同效应与社会总收益</a:t>
                      </a:r>
                      <a:r>
                        <a:rPr lang="en-US" altLang="zh-CN" sz="1400" b="1" kern="1200" dirty="0">
                          <a:solidFill>
                            <a:schemeClr val="dk1"/>
                          </a:solidFill>
                          <a:latin typeface="+mn-ea"/>
                          <a:ea typeface="+mn-ea"/>
                          <a:cs typeface="+mn-cs"/>
                        </a:rPr>
                        <a:t>:</a:t>
                      </a:r>
                      <a:endParaRPr lang="zh-CN" altLang="en-US" sz="1400" b="1" kern="1200" dirty="0">
                        <a:solidFill>
                          <a:schemeClr val="dk1"/>
                        </a:solidFill>
                        <a:latin typeface="+mn-ea"/>
                        <a:ea typeface="+mn-ea"/>
                        <a:cs typeface="+mn-cs"/>
                      </a:endParaRPr>
                    </a:p>
                    <a:p>
                      <a:pPr algn="l"/>
                      <a:r>
                        <a:rPr lang="zh-CN" altLang="en-US" sz="1400" kern="1200" dirty="0">
                          <a:solidFill>
                            <a:schemeClr val="dk1"/>
                          </a:solidFill>
                          <a:latin typeface="+mn-ea"/>
                          <a:ea typeface="+mn-ea"/>
                          <a:cs typeface="+mn-cs"/>
                        </a:rPr>
                        <a:t>​​数据要素乘数效应​​：医疗数据通过授权运营实现跨领域流通，带动保险、医疗、科技等多产业协同发展</a:t>
                      </a:r>
                    </a:p>
                    <a:p>
                      <a:pPr algn="l"/>
                      <a:r>
                        <a:rPr lang="zh-CN" altLang="en-US" sz="1400" kern="1200" dirty="0">
                          <a:solidFill>
                            <a:schemeClr val="dk1"/>
                          </a:solidFill>
                          <a:latin typeface="+mn-ea"/>
                          <a:ea typeface="+mn-ea"/>
                          <a:cs typeface="+mn-cs"/>
                        </a:rPr>
                        <a:t>​​社会信任度提升​​：合规透明的数据交易机制增强公众对数据共享的信任，公共数据利用的突破口，为后续智慧医疗、健康管理等场景扩展奠定基础、打造样板</a:t>
                      </a:r>
                    </a:p>
                  </a:txBody>
                  <a:tcPr anchor="ctr"/>
                </a:tc>
                <a:tc hMerge="1">
                  <a:txBody>
                    <a:bodyPr/>
                    <a:lstStyle/>
                    <a:p>
                      <a:endParaRPr lang="zh-CN" altLang="en-US" sz="1400" dirty="0"/>
                    </a:p>
                  </a:txBody>
                  <a:tcPr anchor="ctr"/>
                </a:tc>
                <a:tc hMerge="1">
                  <a:txBody>
                    <a:bodyPr/>
                    <a:lstStyle/>
                    <a:p>
                      <a:endParaRPr lang="zh-CN" altLang="en-US" sz="1400" dirty="0"/>
                    </a:p>
                  </a:txBody>
                  <a:tcPr anchor="ctr"/>
                </a:tc>
                <a:extLst>
                  <a:ext uri="{0D108BD9-81ED-4DB2-BD59-A6C34878D82A}">
                    <a16:rowId xmlns:a16="http://schemas.microsoft.com/office/drawing/2014/main" val="1290821665"/>
                  </a:ext>
                </a:extLst>
              </a:tr>
            </a:tbl>
          </a:graphicData>
        </a:graphic>
      </p:graphicFrame>
    </p:spTree>
    <p:extLst>
      <p:ext uri="{BB962C8B-B14F-4D97-AF65-F5344CB8AC3E}">
        <p14:creationId xmlns:p14="http://schemas.microsoft.com/office/powerpoint/2010/main" val="6647868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方案价值</a:t>
            </a:r>
            <a:r>
              <a:rPr lang="en-US" altLang="zh-CN" sz="2500" b="1" dirty="0">
                <a:solidFill>
                  <a:srgbClr val="C00000"/>
                </a:solidFill>
                <a:cs typeface="+mn-ea"/>
                <a:sym typeface="+mn-lt"/>
              </a:rPr>
              <a:t>1</a:t>
            </a:r>
            <a:r>
              <a:rPr lang="zh-CN" altLang="en-US" sz="2500" b="1" dirty="0">
                <a:solidFill>
                  <a:srgbClr val="C00000"/>
                </a:solidFill>
                <a:cs typeface="+mn-ea"/>
                <a:sym typeface="+mn-lt"/>
              </a:rPr>
              <a:t>：</a:t>
            </a:r>
            <a:r>
              <a:rPr lang="zh-CN" altLang="en-US" sz="2000" b="1" dirty="0">
                <a:cs typeface="+mn-ea"/>
                <a:sym typeface="+mn-lt"/>
              </a:rPr>
              <a:t>数据产品合法合规保障，免除数据提供后顾之忧</a:t>
            </a:r>
          </a:p>
        </p:txBody>
      </p:sp>
      <p:cxnSp>
        <p:nvCxnSpPr>
          <p:cNvPr id="5" name="ïşļiḑê"/>
          <p:cNvCxnSpPr/>
          <p:nvPr/>
        </p:nvCxnSpPr>
        <p:spPr>
          <a:xfrm>
            <a:off x="7549135" y="1437770"/>
            <a:ext cx="0" cy="597766"/>
          </a:xfrm>
          <a:prstGeom prst="line">
            <a:avLst/>
          </a:prstGeom>
          <a:noFill/>
          <a:ln w="38100" cap="flat" cmpd="sng" algn="ctr">
            <a:solidFill>
              <a:sysClr val="window" lastClr="FFFFFF"/>
            </a:solidFill>
            <a:prstDash val="solid"/>
          </a:ln>
          <a:effectLst/>
        </p:spPr>
      </p:cxnSp>
      <p:sp>
        <p:nvSpPr>
          <p:cNvPr id="6" name="Rectangle 31"/>
          <p:cNvSpPr/>
          <p:nvPr/>
        </p:nvSpPr>
        <p:spPr>
          <a:xfrm>
            <a:off x="379750" y="765588"/>
            <a:ext cx="11197852" cy="338814"/>
          </a:xfrm>
          <a:prstGeom prst="rect">
            <a:avLst/>
          </a:prstGeom>
          <a:noFill/>
        </p:spPr>
        <p:txBody>
          <a:bodyPr wrap="square" rtlCol="0">
            <a:noAutofit/>
          </a:bodyPr>
          <a:lstStyle/>
          <a:p>
            <a:pPr>
              <a:lnSpc>
                <a:spcPct val="150000"/>
              </a:lnSpc>
              <a:defRPr/>
            </a:pPr>
            <a:r>
              <a:rPr lang="zh-CN" altLang="en-US" sz="1600" kern="0" dirty="0">
                <a:solidFill>
                  <a:srgbClr val="000000"/>
                </a:solidFill>
                <a:latin typeface="+mn-ea"/>
                <a:sym typeface="Arial" panose="020B0604020202020204"/>
              </a:rPr>
              <a:t>在医疗健康数据授权运营中，首要职责是确保数据的安全和隐私。所有数据共享和应用活动必须严格遵守相关法律法规，防止数据的泄露和滥用。“商保理赔”数据产品从以下几个方面保证数据安全性：</a:t>
            </a:r>
          </a:p>
        </p:txBody>
      </p:sp>
      <p:sp>
        <p:nvSpPr>
          <p:cNvPr id="7" name="Oval 57"/>
          <p:cNvSpPr/>
          <p:nvPr/>
        </p:nvSpPr>
        <p:spPr>
          <a:xfrm>
            <a:off x="4940986" y="2534608"/>
            <a:ext cx="1507434" cy="3262551"/>
          </a:xfrm>
          <a:prstGeom prst="ellipse">
            <a:avLst/>
          </a:prstGeom>
          <a:noFill/>
          <a:ln w="12700" cap="flat" cmpd="sng" algn="ctr">
            <a:solidFill>
              <a:srgbClr val="BEE1FC"/>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cxnSp>
        <p:nvCxnSpPr>
          <p:cNvPr id="8" name="Straight Connector 17"/>
          <p:cNvCxnSpPr/>
          <p:nvPr/>
        </p:nvCxnSpPr>
        <p:spPr>
          <a:xfrm>
            <a:off x="7275414" y="1945721"/>
            <a:ext cx="0" cy="825199"/>
          </a:xfrm>
          <a:prstGeom prst="line">
            <a:avLst/>
          </a:prstGeom>
          <a:noFill/>
          <a:ln w="19050" cap="flat" cmpd="sng" algn="ctr">
            <a:solidFill>
              <a:sysClr val="windowText" lastClr="000000"/>
            </a:solidFill>
            <a:prstDash val="solid"/>
            <a:miter lim="800000"/>
          </a:ln>
          <a:effectLst>
            <a:outerShdw blurRad="50800" dist="38100" dir="5400000" algn="t" rotWithShape="0">
              <a:prstClr val="black">
                <a:alpha val="40000"/>
              </a:prstClr>
            </a:outerShdw>
          </a:effectLst>
        </p:spPr>
      </p:cxnSp>
      <p:cxnSp>
        <p:nvCxnSpPr>
          <p:cNvPr id="9" name="Straight Connector 18"/>
          <p:cNvCxnSpPr/>
          <p:nvPr/>
        </p:nvCxnSpPr>
        <p:spPr>
          <a:xfrm>
            <a:off x="7275414" y="3695202"/>
            <a:ext cx="0" cy="825199"/>
          </a:xfrm>
          <a:prstGeom prst="line">
            <a:avLst/>
          </a:prstGeom>
          <a:noFill/>
          <a:ln w="19050" cap="flat" cmpd="sng" algn="ctr">
            <a:solidFill>
              <a:sysClr val="windowText" lastClr="000000"/>
            </a:solidFill>
            <a:prstDash val="solid"/>
            <a:miter lim="800000"/>
          </a:ln>
          <a:effectLst>
            <a:outerShdw blurRad="50800" dist="38100" dir="5400000" algn="t" rotWithShape="0">
              <a:prstClr val="black">
                <a:alpha val="40000"/>
              </a:prstClr>
            </a:outerShdw>
          </a:effectLst>
        </p:spPr>
      </p:cxnSp>
      <p:cxnSp>
        <p:nvCxnSpPr>
          <p:cNvPr id="10" name="Straight Connector 19"/>
          <p:cNvCxnSpPr/>
          <p:nvPr/>
        </p:nvCxnSpPr>
        <p:spPr>
          <a:xfrm>
            <a:off x="7275414" y="5400098"/>
            <a:ext cx="0" cy="825199"/>
          </a:xfrm>
          <a:prstGeom prst="line">
            <a:avLst/>
          </a:prstGeom>
          <a:noFill/>
          <a:ln w="19050" cap="flat" cmpd="sng" algn="ctr">
            <a:solidFill>
              <a:sysClr val="windowText" lastClr="000000"/>
            </a:solidFill>
            <a:prstDash val="solid"/>
            <a:miter lim="800000"/>
          </a:ln>
          <a:effectLst>
            <a:outerShdw blurRad="50800" dist="38100" dir="5400000" algn="t" rotWithShape="0">
              <a:prstClr val="black">
                <a:alpha val="40000"/>
              </a:prstClr>
            </a:outerShdw>
          </a:effectLst>
        </p:spPr>
      </p:cxnSp>
      <p:sp>
        <p:nvSpPr>
          <p:cNvPr id="11" name="Rectangle: Rounded Corners 31"/>
          <p:cNvSpPr/>
          <p:nvPr/>
        </p:nvSpPr>
        <p:spPr>
          <a:xfrm>
            <a:off x="7989655" y="1610291"/>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物理专线</a:t>
            </a:r>
            <a:endParaRPr kumimoji="0" lang="en-US" sz="1400" b="1" i="0" u="none" strike="noStrike" kern="0" cap="none" spc="0" normalizeH="0" baseline="0" noProof="0" dirty="0">
              <a:ln>
                <a:noFill/>
              </a:ln>
              <a:solidFill>
                <a:prstClr val="black"/>
              </a:solidFill>
              <a:effectLst/>
              <a:uLnTx/>
              <a:uFillTx/>
              <a:latin typeface="+mn-ea"/>
              <a:cs typeface="+mn-cs"/>
            </a:endParaRPr>
          </a:p>
        </p:txBody>
      </p:sp>
      <p:sp>
        <p:nvSpPr>
          <p:cNvPr id="12" name="Rectangle: Rounded Corners 32"/>
          <p:cNvSpPr/>
          <p:nvPr/>
        </p:nvSpPr>
        <p:spPr>
          <a:xfrm>
            <a:off x="7989655" y="2648810"/>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区块链技术</a:t>
            </a:r>
            <a:endParaRPr kumimoji="0" lang="en-US" sz="1400" b="1" i="0" u="none" strike="noStrike" kern="0" cap="none" spc="0" normalizeH="0" baseline="0" noProof="0" dirty="0">
              <a:ln>
                <a:noFill/>
              </a:ln>
              <a:solidFill>
                <a:prstClr val="black"/>
              </a:solidFill>
              <a:effectLst/>
              <a:uLnTx/>
              <a:uFillTx/>
              <a:latin typeface="+mn-ea"/>
              <a:cs typeface="+mn-cs"/>
            </a:endParaRPr>
          </a:p>
        </p:txBody>
      </p:sp>
      <p:sp>
        <p:nvSpPr>
          <p:cNvPr id="13" name="Rectangle: Rounded Corners 33"/>
          <p:cNvSpPr/>
          <p:nvPr/>
        </p:nvSpPr>
        <p:spPr>
          <a:xfrm>
            <a:off x="7989655" y="3341021"/>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单次理赔只请求调用该次患者的就诊信息，即单次申请单次理赔</a:t>
            </a:r>
          </a:p>
        </p:txBody>
      </p:sp>
      <p:sp>
        <p:nvSpPr>
          <p:cNvPr id="14" name="Rectangle: Rounded Corners 34"/>
          <p:cNvSpPr/>
          <p:nvPr/>
        </p:nvSpPr>
        <p:spPr>
          <a:xfrm>
            <a:off x="7989655" y="3870558"/>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可以限制每次授权有效期</a:t>
            </a:r>
          </a:p>
        </p:txBody>
      </p:sp>
      <p:sp>
        <p:nvSpPr>
          <p:cNvPr id="15" name="Rectangle: Rounded Corners 35"/>
          <p:cNvSpPr/>
          <p:nvPr/>
        </p:nvSpPr>
        <p:spPr>
          <a:xfrm>
            <a:off x="7989655" y="4400094"/>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100" normalizeH="0" baseline="0" noProof="0" dirty="0">
                <a:ln>
                  <a:noFill/>
                </a:ln>
                <a:solidFill>
                  <a:prstClr val="black"/>
                </a:solidFill>
                <a:effectLst/>
                <a:uLnTx/>
                <a:uFillTx/>
                <a:latin typeface="+mn-ea"/>
                <a:cs typeface="+mn-cs"/>
              </a:rPr>
              <a:t>数据内容可以进行选择性披露</a:t>
            </a:r>
            <a:endParaRPr kumimoji="0" lang="en-US" sz="1400" b="1" i="0" u="none" strike="noStrike" kern="0" cap="none" spc="0" normalizeH="0" baseline="0" noProof="0">
              <a:ln>
                <a:noFill/>
              </a:ln>
              <a:solidFill>
                <a:prstClr val="black"/>
              </a:solidFill>
              <a:effectLst/>
              <a:uLnTx/>
              <a:uFillTx/>
              <a:latin typeface="+mn-ea"/>
              <a:cs typeface="+mn-cs"/>
            </a:endParaRPr>
          </a:p>
        </p:txBody>
      </p:sp>
      <p:sp>
        <p:nvSpPr>
          <p:cNvPr id="16" name="Rectangle: Rounded Corners 36"/>
          <p:cNvSpPr/>
          <p:nvPr/>
        </p:nvSpPr>
        <p:spPr>
          <a:xfrm>
            <a:off x="7989655" y="5109292"/>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签署个人授权同意书，明确告知用户调阅医疗信</a:t>
            </a:r>
            <a:endParaRPr kumimoji="0" lang="en-US" sz="1400" b="1" i="0" u="none" strike="noStrike" kern="0" cap="none" spc="0" normalizeH="0" baseline="0" noProof="0">
              <a:ln>
                <a:noFill/>
              </a:ln>
              <a:solidFill>
                <a:prstClr val="black"/>
              </a:solidFill>
              <a:effectLst/>
              <a:uLnTx/>
              <a:uFillTx/>
              <a:latin typeface="+mn-ea"/>
              <a:cs typeface="+mn-cs"/>
            </a:endParaRPr>
          </a:p>
        </p:txBody>
      </p:sp>
      <p:sp>
        <p:nvSpPr>
          <p:cNvPr id="17" name="Rectangle: Rounded Corners 37"/>
          <p:cNvSpPr/>
          <p:nvPr/>
        </p:nvSpPr>
        <p:spPr>
          <a:xfrm>
            <a:off x="7989655" y="5711423"/>
            <a:ext cx="3246983" cy="1012166"/>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产品在交易前，运营单位应与产品买方签署严格的数据保密协议和隐私保护协议</a:t>
            </a:r>
            <a:endParaRPr kumimoji="0" lang="en-US" sz="1400" b="0" i="0" u="none" strike="noStrike" kern="0" cap="none" spc="0" normalizeH="0" baseline="0" noProof="0">
              <a:ln>
                <a:noFill/>
              </a:ln>
              <a:solidFill>
                <a:prstClr val="black"/>
              </a:solidFill>
              <a:effectLst/>
              <a:uLnTx/>
              <a:uFillTx/>
              <a:latin typeface="+mn-ea"/>
              <a:cs typeface="+mn-cs"/>
            </a:endParaRPr>
          </a:p>
        </p:txBody>
      </p:sp>
      <p:grpSp>
        <p:nvGrpSpPr>
          <p:cNvPr id="18" name="Group 45"/>
          <p:cNvGrpSpPr/>
          <p:nvPr/>
        </p:nvGrpSpPr>
        <p:grpSpPr>
          <a:xfrm>
            <a:off x="7302677" y="1504555"/>
            <a:ext cx="686979" cy="1707528"/>
            <a:chOff x="6923373" y="1068424"/>
            <a:chExt cx="1130790" cy="1708151"/>
          </a:xfrm>
        </p:grpSpPr>
        <p:sp>
          <p:nvSpPr>
            <p:cNvPr id="19" name="Trapezoid 20"/>
            <p:cNvSpPr/>
            <p:nvPr/>
          </p:nvSpPr>
          <p:spPr>
            <a:xfrm rot="16200000">
              <a:off x="6733149" y="1455561"/>
              <a:ext cx="1708151" cy="933877"/>
            </a:xfrm>
            <a:prstGeom prst="trapezoid">
              <a:avLst>
                <a:gd name="adj" fmla="val 67224"/>
              </a:avLst>
            </a:prstGeom>
            <a:gradFill>
              <a:gsLst>
                <a:gs pos="31000">
                  <a:srgbClr val="44546A">
                    <a:lumMod val="20000"/>
                    <a:lumOff val="80000"/>
                  </a:srgbClr>
                </a:gs>
                <a:gs pos="0">
                  <a:srgbClr val="44546A">
                    <a:lumMod val="20000"/>
                    <a:lumOff val="80000"/>
                  </a:srgbClr>
                </a:gs>
                <a:gs pos="100000">
                  <a:sysClr val="window" lastClr="FFFFFF">
                    <a:alpha val="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sp>
          <p:nvSpPr>
            <p:cNvPr id="20" name="Rectangle 39"/>
            <p:cNvSpPr/>
            <p:nvPr/>
          </p:nvSpPr>
          <p:spPr>
            <a:xfrm>
              <a:off x="6923373" y="1701649"/>
              <a:ext cx="224183" cy="457200"/>
            </a:xfrm>
            <a:prstGeom prst="rect">
              <a:avLst/>
            </a:prstGeom>
            <a:solidFill>
              <a:srgbClr val="44546A">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grpSp>
      <p:grpSp>
        <p:nvGrpSpPr>
          <p:cNvPr id="21" name="Group 44"/>
          <p:cNvGrpSpPr/>
          <p:nvPr/>
        </p:nvGrpSpPr>
        <p:grpSpPr>
          <a:xfrm>
            <a:off x="7302677" y="3260308"/>
            <a:ext cx="788549" cy="1707528"/>
            <a:chOff x="6923373" y="2824817"/>
            <a:chExt cx="1130790" cy="1708151"/>
          </a:xfrm>
        </p:grpSpPr>
        <p:sp>
          <p:nvSpPr>
            <p:cNvPr id="22" name="Trapezoid 21"/>
            <p:cNvSpPr/>
            <p:nvPr/>
          </p:nvSpPr>
          <p:spPr>
            <a:xfrm rot="16200000">
              <a:off x="6733149" y="3211954"/>
              <a:ext cx="1708151" cy="933877"/>
            </a:xfrm>
            <a:prstGeom prst="trapezoid">
              <a:avLst>
                <a:gd name="adj" fmla="val 67224"/>
              </a:avLst>
            </a:prstGeom>
            <a:gradFill>
              <a:gsLst>
                <a:gs pos="31000">
                  <a:srgbClr val="44546A">
                    <a:lumMod val="20000"/>
                    <a:lumOff val="80000"/>
                  </a:srgbClr>
                </a:gs>
                <a:gs pos="0">
                  <a:srgbClr val="44546A">
                    <a:lumMod val="20000"/>
                    <a:lumOff val="80000"/>
                  </a:srgbClr>
                </a:gs>
                <a:gs pos="100000">
                  <a:sysClr val="window" lastClr="FFFFFF">
                    <a:alpha val="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sp>
          <p:nvSpPr>
            <p:cNvPr id="23" name="Rectangle 41"/>
            <p:cNvSpPr/>
            <p:nvPr/>
          </p:nvSpPr>
          <p:spPr>
            <a:xfrm>
              <a:off x="6923373" y="3454309"/>
              <a:ext cx="224183" cy="457200"/>
            </a:xfrm>
            <a:prstGeom prst="rect">
              <a:avLst/>
            </a:prstGeom>
            <a:solidFill>
              <a:srgbClr val="44546A">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grpSp>
      <p:grpSp>
        <p:nvGrpSpPr>
          <p:cNvPr id="24" name="Group 43"/>
          <p:cNvGrpSpPr/>
          <p:nvPr/>
        </p:nvGrpSpPr>
        <p:grpSpPr>
          <a:xfrm>
            <a:off x="7302677" y="5016061"/>
            <a:ext cx="686979" cy="1707528"/>
            <a:chOff x="6923373" y="4581211"/>
            <a:chExt cx="1130790" cy="1708151"/>
          </a:xfrm>
        </p:grpSpPr>
        <p:sp>
          <p:nvSpPr>
            <p:cNvPr id="25" name="Trapezoid 22"/>
            <p:cNvSpPr/>
            <p:nvPr/>
          </p:nvSpPr>
          <p:spPr>
            <a:xfrm rot="16200000">
              <a:off x="6733149" y="4968348"/>
              <a:ext cx="1708151" cy="933877"/>
            </a:xfrm>
            <a:prstGeom prst="trapezoid">
              <a:avLst>
                <a:gd name="adj" fmla="val 67224"/>
              </a:avLst>
            </a:prstGeom>
            <a:gradFill>
              <a:gsLst>
                <a:gs pos="31000">
                  <a:srgbClr val="44546A">
                    <a:lumMod val="20000"/>
                    <a:lumOff val="80000"/>
                  </a:srgbClr>
                </a:gs>
                <a:gs pos="0">
                  <a:srgbClr val="44546A">
                    <a:lumMod val="20000"/>
                    <a:lumOff val="80000"/>
                  </a:srgbClr>
                </a:gs>
                <a:gs pos="100000">
                  <a:sysClr val="window" lastClr="FFFFFF">
                    <a:alpha val="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sp>
          <p:nvSpPr>
            <p:cNvPr id="26" name="Rectangle 42"/>
            <p:cNvSpPr/>
            <p:nvPr/>
          </p:nvSpPr>
          <p:spPr>
            <a:xfrm>
              <a:off x="6923373" y="5208663"/>
              <a:ext cx="224183" cy="457200"/>
            </a:xfrm>
            <a:prstGeom prst="rect">
              <a:avLst/>
            </a:prstGeom>
            <a:solidFill>
              <a:srgbClr val="44546A">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grpSp>
      <p:grpSp>
        <p:nvGrpSpPr>
          <p:cNvPr id="27" name="Group 54"/>
          <p:cNvGrpSpPr/>
          <p:nvPr/>
        </p:nvGrpSpPr>
        <p:grpSpPr>
          <a:xfrm>
            <a:off x="693642" y="2404152"/>
            <a:ext cx="3783364" cy="3262550"/>
            <a:chOff x="693895" y="1832278"/>
            <a:chExt cx="3784743" cy="3263739"/>
          </a:xfrm>
        </p:grpSpPr>
        <p:sp>
          <p:nvSpPr>
            <p:cNvPr id="28" name="Oval 11"/>
            <p:cNvSpPr/>
            <p:nvPr/>
          </p:nvSpPr>
          <p:spPr>
            <a:xfrm>
              <a:off x="693895" y="1988303"/>
              <a:ext cx="2982449" cy="2982449"/>
            </a:xfrm>
            <a:prstGeom prst="ellipse">
              <a:avLst/>
            </a:prstGeom>
            <a:solidFill>
              <a:srgbClr val="E7E6E6">
                <a:alpha val="91000"/>
              </a:srgbClr>
            </a:solidFill>
            <a:ln w="12700" cap="flat" cmpd="sng" algn="ctr">
              <a:solidFill>
                <a:srgbClr val="44546A">
                  <a:lumMod val="20000"/>
                  <a:lumOff val="80000"/>
                </a:srgbClr>
              </a:solidFill>
              <a:prstDash val="dash"/>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grpSp>
          <p:nvGrpSpPr>
            <p:cNvPr id="29" name="Group 53"/>
            <p:cNvGrpSpPr/>
            <p:nvPr/>
          </p:nvGrpSpPr>
          <p:grpSpPr>
            <a:xfrm>
              <a:off x="3124919" y="1832278"/>
              <a:ext cx="1353719" cy="3263739"/>
              <a:chOff x="3124919" y="1832278"/>
              <a:chExt cx="1353719" cy="3263739"/>
            </a:xfrm>
          </p:grpSpPr>
          <p:sp>
            <p:nvSpPr>
              <p:cNvPr id="31" name="Trapezoid 12"/>
              <p:cNvSpPr/>
              <p:nvPr/>
            </p:nvSpPr>
            <p:spPr>
              <a:xfrm rot="16200000">
                <a:off x="2379831" y="2997211"/>
                <a:ext cx="3263739" cy="933874"/>
              </a:xfrm>
              <a:prstGeom prst="trapezoid">
                <a:avLst>
                  <a:gd name="adj" fmla="val 67224"/>
                </a:avLst>
              </a:prstGeom>
              <a:gradFill>
                <a:gsLst>
                  <a:gs pos="31000">
                    <a:srgbClr val="44546A">
                      <a:lumMod val="20000"/>
                      <a:lumOff val="80000"/>
                    </a:srgbClr>
                  </a:gs>
                  <a:gs pos="0">
                    <a:srgbClr val="44546A">
                      <a:lumMod val="20000"/>
                      <a:lumOff val="80000"/>
                    </a:srgbClr>
                  </a:gs>
                  <a:gs pos="100000">
                    <a:sysClr val="window" lastClr="FFFFFF">
                      <a:alpha val="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sp>
            <p:nvSpPr>
              <p:cNvPr id="32" name="Rectangle 46"/>
              <p:cNvSpPr/>
              <p:nvPr/>
            </p:nvSpPr>
            <p:spPr>
              <a:xfrm>
                <a:off x="3124919" y="2465880"/>
                <a:ext cx="445400" cy="2033550"/>
              </a:xfrm>
              <a:prstGeom prst="rect">
                <a:avLst/>
              </a:prstGeom>
              <a:gradFill>
                <a:gsLst>
                  <a:gs pos="31000">
                    <a:srgbClr val="44546A">
                      <a:lumMod val="20000"/>
                      <a:lumOff val="80000"/>
                    </a:srgbClr>
                  </a:gs>
                  <a:gs pos="0">
                    <a:srgbClr val="44546A">
                      <a:lumMod val="20000"/>
                      <a:lumOff val="80000"/>
                    </a:srgbClr>
                  </a:gs>
                  <a:gs pos="100000">
                    <a:sysClr val="window" lastClr="FFFFFF">
                      <a:alpha val="0"/>
                    </a:sysClr>
                  </a:gs>
                </a:gsLst>
                <a:lin ang="10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prstClr val="black"/>
                  </a:solidFill>
                  <a:effectLst/>
                  <a:uLnTx/>
                  <a:uFillTx/>
                  <a:latin typeface="+mn-ea"/>
                  <a:cs typeface="+mn-cs"/>
                </a:endParaRPr>
              </a:p>
            </p:txBody>
          </p:sp>
        </p:grpSp>
        <p:sp>
          <p:nvSpPr>
            <p:cNvPr id="30" name="Oval 3"/>
            <p:cNvSpPr/>
            <p:nvPr/>
          </p:nvSpPr>
          <p:spPr>
            <a:xfrm>
              <a:off x="1245319" y="2619829"/>
              <a:ext cx="1879600" cy="1879600"/>
            </a:xfrm>
            <a:prstGeom prst="ellipse">
              <a:avLst/>
            </a:prstGeom>
            <a:solidFill>
              <a:srgbClr val="1D76B0"/>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a:ln>
                    <a:noFill/>
                  </a:ln>
                  <a:solidFill>
                    <a:prstClr val="white"/>
                  </a:solidFill>
                  <a:effectLst/>
                  <a:uLnTx/>
                  <a:uFillTx/>
                  <a:latin typeface="+mn-ea"/>
                  <a:cs typeface="+mn-cs"/>
                </a:rPr>
                <a:t>数据安全</a:t>
              </a:r>
              <a:endParaRPr kumimoji="0" lang="en-US" altLang="zh-CN" b="1" i="0" u="none" strike="noStrike" kern="0" cap="none" spc="0" normalizeH="0" baseline="0" noProof="0" dirty="0">
                <a:ln>
                  <a:noFill/>
                </a:ln>
                <a:solidFill>
                  <a:prstClr val="white"/>
                </a:solidFill>
                <a:effectLst/>
                <a:uLnTx/>
                <a:uFillTx/>
                <a:latin typeface="+mn-ea"/>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a:ln>
                    <a:noFill/>
                  </a:ln>
                  <a:solidFill>
                    <a:prstClr val="white"/>
                  </a:solidFill>
                  <a:effectLst/>
                  <a:uLnTx/>
                  <a:uFillTx/>
                  <a:latin typeface="+mn-ea"/>
                  <a:cs typeface="+mn-cs"/>
                </a:rPr>
                <a:t>保障</a:t>
              </a:r>
              <a:endParaRPr kumimoji="0" lang="en-US" b="1" i="0" u="none" strike="noStrike" kern="0" cap="none" spc="0" normalizeH="0" baseline="0" noProof="0" dirty="0">
                <a:ln>
                  <a:noFill/>
                </a:ln>
                <a:solidFill>
                  <a:prstClr val="white"/>
                </a:solidFill>
                <a:effectLst/>
                <a:uLnTx/>
                <a:uFillTx/>
                <a:latin typeface="+mn-ea"/>
                <a:cs typeface="+mn-cs"/>
              </a:endParaRPr>
            </a:p>
          </p:txBody>
        </p:sp>
      </p:grpSp>
      <p:grpSp>
        <p:nvGrpSpPr>
          <p:cNvPr id="33" name="Group 52"/>
          <p:cNvGrpSpPr/>
          <p:nvPr/>
        </p:nvGrpSpPr>
        <p:grpSpPr>
          <a:xfrm>
            <a:off x="4134987" y="1945721"/>
            <a:ext cx="2872116" cy="4279577"/>
            <a:chOff x="4238095" y="1640380"/>
            <a:chExt cx="2873163" cy="4281137"/>
          </a:xfrm>
        </p:grpSpPr>
        <p:sp>
          <p:nvSpPr>
            <p:cNvPr id="34" name="Rectangle: Rounded Corners 13"/>
            <p:cNvSpPr/>
            <p:nvPr/>
          </p:nvSpPr>
          <p:spPr>
            <a:xfrm>
              <a:off x="4238095" y="1640380"/>
              <a:ext cx="2873163" cy="825500"/>
            </a:xfrm>
            <a:prstGeom prst="round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mn-ea"/>
                  <a:cs typeface="+mn-cs"/>
                </a:rPr>
                <a:t>技术保障</a:t>
              </a:r>
              <a:endParaRPr kumimoji="0" lang="en-US" sz="1600" b="1" i="0" u="none" strike="noStrike" kern="0" cap="none" spc="0" normalizeH="0" baseline="0" noProof="0" dirty="0">
                <a:ln>
                  <a:noFill/>
                </a:ln>
                <a:solidFill>
                  <a:prstClr val="white"/>
                </a:solidFill>
                <a:effectLst/>
                <a:uLnTx/>
                <a:uFillTx/>
                <a:latin typeface="+mn-ea"/>
                <a:cs typeface="+mn-cs"/>
              </a:endParaRPr>
            </a:p>
          </p:txBody>
        </p:sp>
        <p:sp>
          <p:nvSpPr>
            <p:cNvPr id="35" name="Rectangle: Rounded Corners 14"/>
            <p:cNvSpPr/>
            <p:nvPr/>
          </p:nvSpPr>
          <p:spPr>
            <a:xfrm>
              <a:off x="4238095" y="3368199"/>
              <a:ext cx="2873163" cy="825500"/>
            </a:xfrm>
            <a:prstGeom prst="round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mn-ea"/>
                  <a:cs typeface="+mn-cs"/>
                </a:rPr>
                <a:t>业务流程保障</a:t>
              </a:r>
              <a:endParaRPr kumimoji="0" lang="en-US" sz="1600" b="1" i="0" u="none" strike="noStrike" kern="0" cap="none" spc="0" normalizeH="0" baseline="0" noProof="0" dirty="0">
                <a:ln>
                  <a:noFill/>
                </a:ln>
                <a:solidFill>
                  <a:prstClr val="white"/>
                </a:solidFill>
                <a:effectLst/>
                <a:uLnTx/>
                <a:uFillTx/>
                <a:latin typeface="+mn-ea"/>
                <a:cs typeface="+mn-cs"/>
              </a:endParaRPr>
            </a:p>
          </p:txBody>
        </p:sp>
        <p:sp>
          <p:nvSpPr>
            <p:cNvPr id="36" name="Rectangle: Rounded Corners 15"/>
            <p:cNvSpPr/>
            <p:nvPr/>
          </p:nvSpPr>
          <p:spPr>
            <a:xfrm>
              <a:off x="4238095" y="5096017"/>
              <a:ext cx="2873163" cy="825500"/>
            </a:xfrm>
            <a:prstGeom prst="round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mn-ea"/>
                  <a:cs typeface="+mn-cs"/>
                </a:rPr>
                <a:t>法律保障</a:t>
              </a:r>
              <a:endParaRPr kumimoji="0" lang="en-US" sz="1600" b="1" i="0" u="none" strike="noStrike" kern="0" cap="none" spc="0" normalizeH="0" baseline="0" noProof="0" dirty="0">
                <a:ln>
                  <a:noFill/>
                </a:ln>
                <a:solidFill>
                  <a:prstClr val="white"/>
                </a:solidFill>
                <a:effectLst/>
                <a:uLnTx/>
                <a:uFillTx/>
                <a:latin typeface="+mn-ea"/>
                <a:cs typeface="+mn-cs"/>
              </a:endParaRPr>
            </a:p>
          </p:txBody>
        </p:sp>
      </p:grpSp>
      <p:sp>
        <p:nvSpPr>
          <p:cNvPr id="37" name="Rectangle: Rounded Corners 60"/>
          <p:cNvSpPr/>
          <p:nvPr/>
        </p:nvSpPr>
        <p:spPr>
          <a:xfrm>
            <a:off x="7989655" y="2130563"/>
            <a:ext cx="3246983" cy="460675"/>
          </a:xfrm>
          <a:prstGeom prst="roundRect">
            <a:avLst/>
          </a:prstGeom>
          <a:solidFill>
            <a:srgbClr val="4472C4">
              <a:lumMod val="20000"/>
              <a:lumOff val="80000"/>
            </a:srgbClr>
          </a:solidFill>
          <a:ln w="12700" cap="flat" cmpd="sng" algn="ctr">
            <a:noFill/>
            <a:prstDash val="solid"/>
            <a:miter lim="800000"/>
          </a:ln>
          <a:effectLst/>
        </p:spPr>
        <p:txBody>
          <a:bodyPr rtlCol="0" anchor="ct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400" b="1" i="0" u="none" strike="noStrike" kern="0" cap="none" spc="0" normalizeH="0" baseline="0" noProof="0" dirty="0">
                <a:ln>
                  <a:noFill/>
                </a:ln>
                <a:solidFill>
                  <a:prstClr val="black"/>
                </a:solidFill>
                <a:effectLst/>
                <a:uLnTx/>
                <a:uFillTx/>
                <a:latin typeface="+mn-ea"/>
                <a:cs typeface="+mn-cs"/>
              </a:rPr>
              <a:t>数据传输链路均采用国秘加密</a:t>
            </a:r>
            <a:endParaRPr kumimoji="0" lang="en-US" sz="1400" b="1" i="0" u="none" strike="noStrike" kern="0" cap="none" spc="0" normalizeH="0" baseline="0" noProof="0" dirty="0">
              <a:ln>
                <a:noFill/>
              </a:ln>
              <a:solidFill>
                <a:prstClr val="black"/>
              </a:solidFill>
              <a:effectLst/>
              <a:uLnTx/>
              <a:uFillTx/>
              <a:latin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方案价值</a:t>
            </a:r>
            <a:r>
              <a:rPr lang="en-US" altLang="zh-CN" sz="2500" b="1" dirty="0">
                <a:solidFill>
                  <a:srgbClr val="C00000"/>
                </a:solidFill>
                <a:cs typeface="+mn-ea"/>
                <a:sym typeface="+mn-lt"/>
              </a:rPr>
              <a:t>2</a:t>
            </a:r>
            <a:r>
              <a:rPr lang="zh-CN" altLang="en-US" sz="2500" b="1" dirty="0">
                <a:solidFill>
                  <a:srgbClr val="C00000"/>
                </a:solidFill>
                <a:cs typeface="+mn-ea"/>
                <a:sym typeface="+mn-lt"/>
              </a:rPr>
              <a:t>：</a:t>
            </a:r>
            <a:r>
              <a:rPr lang="zh-CN" altLang="en-US" sz="2000" b="1" dirty="0">
                <a:cs typeface="+mn-ea"/>
                <a:sym typeface="+mn-lt"/>
              </a:rPr>
              <a:t>高效理赔、集约管理</a:t>
            </a:r>
          </a:p>
        </p:txBody>
      </p:sp>
      <p:sp>
        <p:nvSpPr>
          <p:cNvPr id="2" name="Freeform 3"/>
          <p:cNvSpPr/>
          <p:nvPr/>
        </p:nvSpPr>
        <p:spPr bwMode="gray">
          <a:xfrm rot="16200000" flipV="1">
            <a:off x="4314923" y="2839413"/>
            <a:ext cx="5128899" cy="1514322"/>
          </a:xfrm>
          <a:custGeom>
            <a:avLst/>
            <a:gdLst>
              <a:gd name="T0" fmla="*/ 0 w 5016"/>
              <a:gd name="T1" fmla="*/ 2147483647 h 2256"/>
              <a:gd name="T2" fmla="*/ 2147483647 w 5016"/>
              <a:gd name="T3" fmla="*/ 2147483647 h 2256"/>
              <a:gd name="T4" fmla="*/ 2147483647 w 5016"/>
              <a:gd name="T5" fmla="*/ 2147483647 h 2256"/>
              <a:gd name="T6" fmla="*/ 2147483647 w 5016"/>
              <a:gd name="T7" fmla="*/ 2147483647 h 2256"/>
              <a:gd name="T8" fmla="*/ 2147483647 w 5016"/>
              <a:gd name="T9" fmla="*/ 2147483647 h 2256"/>
              <a:gd name="T10" fmla="*/ 2147483647 w 5016"/>
              <a:gd name="T11" fmla="*/ 2147483647 h 2256"/>
              <a:gd name="T12" fmla="*/ 2147483647 w 5016"/>
              <a:gd name="T13" fmla="*/ 2147483647 h 2256"/>
              <a:gd name="T14" fmla="*/ 2147483647 w 5016"/>
              <a:gd name="T15" fmla="*/ 2147483647 h 2256"/>
              <a:gd name="T16" fmla="*/ 2147483647 w 5016"/>
              <a:gd name="T17" fmla="*/ 2147483647 h 2256"/>
              <a:gd name="T18" fmla="*/ 2147483647 w 5016"/>
              <a:gd name="T19" fmla="*/ 0 h 2256"/>
              <a:gd name="T20" fmla="*/ 2147483647 w 5016"/>
              <a:gd name="T21" fmla="*/ 2147483647 h 2256"/>
              <a:gd name="T22" fmla="*/ 2147483647 w 5016"/>
              <a:gd name="T23" fmla="*/ 2147483647 h 2256"/>
              <a:gd name="T24" fmla="*/ 2147483647 w 5016"/>
              <a:gd name="T25" fmla="*/ 2147483647 h 2256"/>
              <a:gd name="T26" fmla="*/ 2147483647 w 5016"/>
              <a:gd name="T27" fmla="*/ 2147483647 h 2256"/>
              <a:gd name="T28" fmla="*/ 2147483647 w 5016"/>
              <a:gd name="T29" fmla="*/ 2147483647 h 2256"/>
              <a:gd name="T30" fmla="*/ 2147483647 w 5016"/>
              <a:gd name="T31" fmla="*/ 2147483647 h 2256"/>
              <a:gd name="T32" fmla="*/ 2147483647 w 5016"/>
              <a:gd name="T33" fmla="*/ 2147483647 h 2256"/>
              <a:gd name="T34" fmla="*/ 2147483647 w 5016"/>
              <a:gd name="T35" fmla="*/ 2147483647 h 2256"/>
              <a:gd name="T36" fmla="*/ 2147483647 w 5016"/>
              <a:gd name="T37" fmla="*/ 2147483647 h 2256"/>
              <a:gd name="T38" fmla="*/ 0 w 5016"/>
              <a:gd name="T39" fmla="*/ 2147483647 h 22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16"/>
              <a:gd name="T61" fmla="*/ 0 h 2256"/>
              <a:gd name="T62" fmla="*/ 5016 w 5016"/>
              <a:gd name="T63" fmla="*/ 2256 h 22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16" h="2256">
                <a:moveTo>
                  <a:pt x="0" y="2240"/>
                </a:moveTo>
                <a:cubicBezTo>
                  <a:pt x="276" y="2109"/>
                  <a:pt x="1182" y="1474"/>
                  <a:pt x="1122" y="702"/>
                </a:cubicBezTo>
                <a:lnTo>
                  <a:pt x="972" y="744"/>
                </a:lnTo>
                <a:cubicBezTo>
                  <a:pt x="988" y="702"/>
                  <a:pt x="1140" y="436"/>
                  <a:pt x="1140" y="438"/>
                </a:cubicBezTo>
                <a:lnTo>
                  <a:pt x="1422" y="642"/>
                </a:lnTo>
                <a:cubicBezTo>
                  <a:pt x="1422" y="642"/>
                  <a:pt x="1260" y="672"/>
                  <a:pt x="1272" y="672"/>
                </a:cubicBezTo>
                <a:cubicBezTo>
                  <a:pt x="1428" y="1008"/>
                  <a:pt x="1620" y="1350"/>
                  <a:pt x="1968" y="1284"/>
                </a:cubicBezTo>
                <a:cubicBezTo>
                  <a:pt x="2316" y="1218"/>
                  <a:pt x="2460" y="576"/>
                  <a:pt x="2466" y="318"/>
                </a:cubicBezTo>
                <a:lnTo>
                  <a:pt x="2280" y="318"/>
                </a:lnTo>
                <a:lnTo>
                  <a:pt x="2598" y="0"/>
                </a:lnTo>
                <a:lnTo>
                  <a:pt x="2898" y="330"/>
                </a:lnTo>
                <a:lnTo>
                  <a:pt x="2724" y="324"/>
                </a:lnTo>
                <a:cubicBezTo>
                  <a:pt x="2724" y="325"/>
                  <a:pt x="2760" y="1284"/>
                  <a:pt x="3210" y="1302"/>
                </a:cubicBezTo>
                <a:cubicBezTo>
                  <a:pt x="3660" y="1320"/>
                  <a:pt x="3816" y="912"/>
                  <a:pt x="3870" y="654"/>
                </a:cubicBezTo>
                <a:lnTo>
                  <a:pt x="3702" y="642"/>
                </a:lnTo>
                <a:lnTo>
                  <a:pt x="3984" y="420"/>
                </a:lnTo>
                <a:lnTo>
                  <a:pt x="4182" y="678"/>
                </a:lnTo>
                <a:lnTo>
                  <a:pt x="4026" y="672"/>
                </a:lnTo>
                <a:cubicBezTo>
                  <a:pt x="4032" y="678"/>
                  <a:pt x="3960" y="1862"/>
                  <a:pt x="5016" y="2225"/>
                </a:cubicBezTo>
                <a:cubicBezTo>
                  <a:pt x="3438" y="2232"/>
                  <a:pt x="1092" y="2256"/>
                  <a:pt x="0" y="2240"/>
                </a:cubicBezTo>
                <a:close/>
              </a:path>
            </a:pathLst>
          </a:custGeom>
          <a:gradFill rotWithShape="1">
            <a:gsLst>
              <a:gs pos="0">
                <a:srgbClr val="1D76B0"/>
              </a:gs>
              <a:gs pos="51000">
                <a:srgbClr val="BEE1FC"/>
              </a:gs>
              <a:gs pos="99000">
                <a:srgbClr val="FFFFFF">
                  <a:alpha val="0"/>
                </a:srgbClr>
              </a:gs>
            </a:gsLst>
            <a:lin ang="5400000" scaled="1"/>
          </a:gradFill>
          <a:ln w="9525">
            <a:noFill/>
            <a:round/>
          </a:ln>
        </p:spPr>
        <p:txBody>
          <a:bodyPr wrap="none" anchor="ctr"/>
          <a:lstStyle>
            <a:defPPr>
              <a:defRPr lang="zh-CN"/>
            </a:defPPr>
            <a:lvl1pPr algn="l" rtl="0" fontAlgn="base">
              <a:spcBef>
                <a:spcPct val="0"/>
              </a:spcBef>
              <a:spcAft>
                <a:spcPct val="0"/>
              </a:spcAft>
              <a:defRPr b="1" kern="1200">
                <a:solidFill>
                  <a:schemeClr val="bg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b="1" kern="1200">
                <a:solidFill>
                  <a:schemeClr val="bg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b="1" kern="1200">
                <a:solidFill>
                  <a:schemeClr val="bg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b="1" kern="1200">
                <a:solidFill>
                  <a:schemeClr val="bg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b="1" kern="1200">
                <a:solidFill>
                  <a:schemeClr val="bg1"/>
                </a:solidFill>
                <a:latin typeface="Arial" panose="020B0604020202020204" pitchFamily="34" charset="0"/>
                <a:ea typeface="宋体" panose="02010600030101010101" pitchFamily="2" charset="-122"/>
                <a:cs typeface="+mn-cs"/>
              </a:defRPr>
            </a:lvl5pPr>
            <a:lvl6pPr marL="2286000" algn="l" defTabSz="914400" rtl="0" eaLnBrk="1" latinLnBrk="0" hangingPunct="1">
              <a:defRPr b="1" kern="1200">
                <a:solidFill>
                  <a:schemeClr val="bg1"/>
                </a:solidFill>
                <a:latin typeface="Arial" panose="020B0604020202020204" pitchFamily="34" charset="0"/>
                <a:ea typeface="宋体" panose="02010600030101010101" pitchFamily="2" charset="-122"/>
                <a:cs typeface="+mn-cs"/>
              </a:defRPr>
            </a:lvl6pPr>
            <a:lvl7pPr marL="2743200" algn="l" defTabSz="914400" rtl="0" eaLnBrk="1" latinLnBrk="0" hangingPunct="1">
              <a:defRPr b="1" kern="1200">
                <a:solidFill>
                  <a:schemeClr val="bg1"/>
                </a:solidFill>
                <a:latin typeface="Arial" panose="020B0604020202020204" pitchFamily="34" charset="0"/>
                <a:ea typeface="宋体" panose="02010600030101010101" pitchFamily="2" charset="-122"/>
                <a:cs typeface="+mn-cs"/>
              </a:defRPr>
            </a:lvl7pPr>
            <a:lvl8pPr marL="3200400" algn="l" defTabSz="914400" rtl="0" eaLnBrk="1" latinLnBrk="0" hangingPunct="1">
              <a:defRPr b="1" kern="1200">
                <a:solidFill>
                  <a:schemeClr val="bg1"/>
                </a:solidFill>
                <a:latin typeface="Arial" panose="020B0604020202020204" pitchFamily="34" charset="0"/>
                <a:ea typeface="宋体" panose="02010600030101010101" pitchFamily="2" charset="-122"/>
                <a:cs typeface="+mn-cs"/>
              </a:defRPr>
            </a:lvl8pPr>
            <a:lvl9pPr marL="3657600" algn="l" defTabSz="914400" rtl="0" eaLnBrk="1" latinLnBrk="0" hangingPunct="1">
              <a:defRPr b="1" kern="1200">
                <a:solidFill>
                  <a:schemeClr val="bg1"/>
                </a:solidFill>
                <a:latin typeface="Arial" panose="020B0604020202020204" pitchFamily="34" charset="0"/>
                <a:ea typeface="宋体" panose="02010600030101010101" pitchFamily="2" charset="-122"/>
                <a:cs typeface="+mn-cs"/>
              </a:defRPr>
            </a:lvl9pPr>
          </a:lstStyle>
          <a:p>
            <a:pPr>
              <a:defRPr/>
            </a:pPr>
            <a:endParaRPr lang="zh-CN" altLang="en-US" sz="1200">
              <a:solidFill>
                <a:srgbClr val="000000"/>
              </a:solidFill>
              <a:latin typeface="+mn-ea"/>
              <a:ea typeface="+mn-ea"/>
            </a:endParaRPr>
          </a:p>
        </p:txBody>
      </p:sp>
      <p:cxnSp>
        <p:nvCxnSpPr>
          <p:cNvPr id="4" name="ïşļiḑê"/>
          <p:cNvCxnSpPr/>
          <p:nvPr/>
        </p:nvCxnSpPr>
        <p:spPr>
          <a:xfrm>
            <a:off x="9683009" y="1437770"/>
            <a:ext cx="0" cy="597766"/>
          </a:xfrm>
          <a:prstGeom prst="line">
            <a:avLst/>
          </a:prstGeom>
          <a:noFill/>
          <a:ln w="38100" cap="flat" cmpd="sng" algn="ctr">
            <a:solidFill>
              <a:sysClr val="window" lastClr="FFFFFF"/>
            </a:solidFill>
            <a:prstDash val="solid"/>
          </a:ln>
          <a:effectLst/>
        </p:spPr>
      </p:cxnSp>
      <p:cxnSp>
        <p:nvCxnSpPr>
          <p:cNvPr id="38" name="i$ļîdé"/>
          <p:cNvCxnSpPr/>
          <p:nvPr/>
        </p:nvCxnSpPr>
        <p:spPr>
          <a:xfrm>
            <a:off x="9683009" y="2286139"/>
            <a:ext cx="0" cy="597766"/>
          </a:xfrm>
          <a:prstGeom prst="line">
            <a:avLst/>
          </a:prstGeom>
          <a:noFill/>
          <a:ln w="38100" cap="flat" cmpd="sng" algn="ctr">
            <a:solidFill>
              <a:sysClr val="window" lastClr="FFFFFF"/>
            </a:solidFill>
            <a:prstDash val="solid"/>
          </a:ln>
          <a:effectLst/>
        </p:spPr>
      </p:cxnSp>
      <p:cxnSp>
        <p:nvCxnSpPr>
          <p:cNvPr id="39" name="íšlïďé"/>
          <p:cNvCxnSpPr/>
          <p:nvPr/>
        </p:nvCxnSpPr>
        <p:spPr>
          <a:xfrm>
            <a:off x="9683009" y="3134507"/>
            <a:ext cx="0" cy="597766"/>
          </a:xfrm>
          <a:prstGeom prst="line">
            <a:avLst/>
          </a:prstGeom>
          <a:noFill/>
          <a:ln w="38100" cap="flat" cmpd="sng" algn="ctr">
            <a:solidFill>
              <a:sysClr val="window" lastClr="FFFFFF"/>
            </a:solidFill>
            <a:prstDash val="solid"/>
          </a:ln>
          <a:effectLst/>
        </p:spPr>
      </p:cxnSp>
      <p:cxnSp>
        <p:nvCxnSpPr>
          <p:cNvPr id="40" name="íṡ1îḓe"/>
          <p:cNvCxnSpPr/>
          <p:nvPr/>
        </p:nvCxnSpPr>
        <p:spPr>
          <a:xfrm>
            <a:off x="9683009" y="3982876"/>
            <a:ext cx="0" cy="597766"/>
          </a:xfrm>
          <a:prstGeom prst="line">
            <a:avLst/>
          </a:prstGeom>
          <a:noFill/>
          <a:ln w="38100" cap="flat" cmpd="sng" algn="ctr">
            <a:solidFill>
              <a:sysClr val="window" lastClr="FFFFFF"/>
            </a:solidFill>
            <a:prstDash val="solid"/>
          </a:ln>
          <a:effectLst/>
        </p:spPr>
      </p:cxnSp>
      <p:cxnSp>
        <p:nvCxnSpPr>
          <p:cNvPr id="41" name="iṧļîḋe"/>
          <p:cNvCxnSpPr/>
          <p:nvPr/>
        </p:nvCxnSpPr>
        <p:spPr>
          <a:xfrm>
            <a:off x="9683009" y="4831245"/>
            <a:ext cx="0" cy="597766"/>
          </a:xfrm>
          <a:prstGeom prst="line">
            <a:avLst/>
          </a:prstGeom>
          <a:noFill/>
          <a:ln w="38100" cap="flat" cmpd="sng" algn="ctr">
            <a:solidFill>
              <a:sysClr val="window" lastClr="FFFFFF"/>
            </a:solidFill>
            <a:prstDash val="solid"/>
          </a:ln>
          <a:effectLst/>
        </p:spPr>
      </p:cxnSp>
      <p:sp>
        <p:nvSpPr>
          <p:cNvPr id="42" name="ï$ľiḍè"/>
          <p:cNvSpPr/>
          <p:nvPr/>
        </p:nvSpPr>
        <p:spPr>
          <a:xfrm>
            <a:off x="1870663" y="1123521"/>
            <a:ext cx="3071645" cy="2559387"/>
          </a:xfrm>
          <a:custGeom>
            <a:avLst/>
            <a:gdLst/>
            <a:ahLst/>
            <a:cxnLst>
              <a:cxn ang="0">
                <a:pos x="wd2" y="hd2"/>
              </a:cxn>
              <a:cxn ang="5400000">
                <a:pos x="wd2" y="hd2"/>
              </a:cxn>
              <a:cxn ang="10800000">
                <a:pos x="wd2" y="hd2"/>
              </a:cxn>
              <a:cxn ang="16200000">
                <a:pos x="wd2" y="hd2"/>
              </a:cxn>
            </a:cxnLst>
            <a:rect l="0" t="0" r="r" b="b"/>
            <a:pathLst>
              <a:path w="21600" h="21600" extrusionOk="0">
                <a:moveTo>
                  <a:pt x="10812" y="0"/>
                </a:moveTo>
                <a:lnTo>
                  <a:pt x="11156" y="14"/>
                </a:lnTo>
                <a:lnTo>
                  <a:pt x="11476" y="70"/>
                </a:lnTo>
                <a:lnTo>
                  <a:pt x="11795" y="197"/>
                </a:lnTo>
                <a:lnTo>
                  <a:pt x="12102" y="366"/>
                </a:lnTo>
                <a:lnTo>
                  <a:pt x="12385" y="591"/>
                </a:lnTo>
                <a:lnTo>
                  <a:pt x="12618" y="901"/>
                </a:lnTo>
                <a:lnTo>
                  <a:pt x="12840" y="1252"/>
                </a:lnTo>
                <a:lnTo>
                  <a:pt x="21600" y="19067"/>
                </a:lnTo>
                <a:lnTo>
                  <a:pt x="17988" y="21530"/>
                </a:lnTo>
                <a:lnTo>
                  <a:pt x="17521" y="20868"/>
                </a:lnTo>
                <a:lnTo>
                  <a:pt x="16992" y="20235"/>
                </a:lnTo>
                <a:lnTo>
                  <a:pt x="16427" y="19672"/>
                </a:lnTo>
                <a:lnTo>
                  <a:pt x="15825" y="19152"/>
                </a:lnTo>
                <a:lnTo>
                  <a:pt x="15186" y="18701"/>
                </a:lnTo>
                <a:lnTo>
                  <a:pt x="14511" y="18293"/>
                </a:lnTo>
                <a:lnTo>
                  <a:pt x="13798" y="17955"/>
                </a:lnTo>
                <a:lnTo>
                  <a:pt x="13061" y="17702"/>
                </a:lnTo>
                <a:lnTo>
                  <a:pt x="12311" y="17505"/>
                </a:lnTo>
                <a:lnTo>
                  <a:pt x="11525" y="17393"/>
                </a:lnTo>
                <a:lnTo>
                  <a:pt x="10726" y="17350"/>
                </a:lnTo>
                <a:lnTo>
                  <a:pt x="9891" y="17393"/>
                </a:lnTo>
                <a:lnTo>
                  <a:pt x="9117" y="17505"/>
                </a:lnTo>
                <a:lnTo>
                  <a:pt x="8343" y="17716"/>
                </a:lnTo>
                <a:lnTo>
                  <a:pt x="7605" y="17970"/>
                </a:lnTo>
                <a:lnTo>
                  <a:pt x="6893" y="18307"/>
                </a:lnTo>
                <a:lnTo>
                  <a:pt x="6205" y="18715"/>
                </a:lnTo>
                <a:lnTo>
                  <a:pt x="5566" y="19194"/>
                </a:lnTo>
                <a:lnTo>
                  <a:pt x="4952" y="19714"/>
                </a:lnTo>
                <a:lnTo>
                  <a:pt x="4386" y="20305"/>
                </a:lnTo>
                <a:lnTo>
                  <a:pt x="3858" y="20925"/>
                </a:lnTo>
                <a:lnTo>
                  <a:pt x="3391" y="21600"/>
                </a:lnTo>
                <a:lnTo>
                  <a:pt x="0" y="19194"/>
                </a:lnTo>
                <a:lnTo>
                  <a:pt x="9117" y="1224"/>
                </a:lnTo>
                <a:lnTo>
                  <a:pt x="9326" y="872"/>
                </a:lnTo>
                <a:lnTo>
                  <a:pt x="9584" y="577"/>
                </a:lnTo>
                <a:lnTo>
                  <a:pt x="9854" y="352"/>
                </a:lnTo>
                <a:lnTo>
                  <a:pt x="10161" y="183"/>
                </a:lnTo>
                <a:lnTo>
                  <a:pt x="10481" y="56"/>
                </a:lnTo>
                <a:lnTo>
                  <a:pt x="10812" y="0"/>
                </a:lnTo>
                <a:close/>
              </a:path>
            </a:pathLst>
          </a:custGeom>
          <a:gradFill>
            <a:gsLst>
              <a:gs pos="0">
                <a:srgbClr val="80A9F2"/>
              </a:gs>
              <a:gs pos="100000">
                <a:srgbClr val="3162A6"/>
              </a:gs>
            </a:gsLst>
            <a:lin ang="4506186"/>
          </a:gradFill>
          <a:ln w="12700">
            <a:miter lim="400000"/>
          </a:ln>
        </p:spPr>
        <p:txBody>
          <a:bodyPr lIns="45702" rIns="45702"/>
          <a:lstStyle/>
          <a:p>
            <a:endParaRPr>
              <a:solidFill>
                <a:prstClr val="black"/>
              </a:solidFill>
              <a:latin typeface="+mn-ea"/>
            </a:endParaRPr>
          </a:p>
        </p:txBody>
      </p:sp>
      <p:sp>
        <p:nvSpPr>
          <p:cNvPr id="43" name="íṥļïďê"/>
          <p:cNvSpPr/>
          <p:nvPr/>
        </p:nvSpPr>
        <p:spPr>
          <a:xfrm>
            <a:off x="413234" y="3610544"/>
            <a:ext cx="2832337" cy="2526379"/>
          </a:xfrm>
          <a:custGeom>
            <a:avLst/>
            <a:gdLst/>
            <a:ahLst/>
            <a:cxnLst>
              <a:cxn ang="0">
                <a:pos x="wd2" y="hd2"/>
              </a:cxn>
              <a:cxn ang="5400000">
                <a:pos x="wd2" y="hd2"/>
              </a:cxn>
              <a:cxn ang="10800000">
                <a:pos x="wd2" y="hd2"/>
              </a:cxn>
              <a:cxn ang="16200000">
                <a:pos x="wd2" y="hd2"/>
              </a:cxn>
            </a:cxnLst>
            <a:rect l="0" t="0" r="r" b="b"/>
            <a:pathLst>
              <a:path w="21600" h="21600" extrusionOk="0">
                <a:moveTo>
                  <a:pt x="10007" y="0"/>
                </a:moveTo>
                <a:lnTo>
                  <a:pt x="13698" y="2452"/>
                </a:lnTo>
                <a:lnTo>
                  <a:pt x="13405" y="3236"/>
                </a:lnTo>
                <a:lnTo>
                  <a:pt x="13192" y="4063"/>
                </a:lnTo>
                <a:lnTo>
                  <a:pt x="13005" y="4919"/>
                </a:lnTo>
                <a:lnTo>
                  <a:pt x="12912" y="5789"/>
                </a:lnTo>
                <a:lnTo>
                  <a:pt x="12872" y="6687"/>
                </a:lnTo>
                <a:lnTo>
                  <a:pt x="12912" y="7628"/>
                </a:lnTo>
                <a:lnTo>
                  <a:pt x="13032" y="8540"/>
                </a:lnTo>
                <a:lnTo>
                  <a:pt x="13219" y="9438"/>
                </a:lnTo>
                <a:lnTo>
                  <a:pt x="13472" y="10308"/>
                </a:lnTo>
                <a:lnTo>
                  <a:pt x="13791" y="11121"/>
                </a:lnTo>
                <a:lnTo>
                  <a:pt x="14178" y="11919"/>
                </a:lnTo>
                <a:lnTo>
                  <a:pt x="14631" y="12675"/>
                </a:lnTo>
                <a:lnTo>
                  <a:pt x="15124" y="13373"/>
                </a:lnTo>
                <a:lnTo>
                  <a:pt x="15670" y="14044"/>
                </a:lnTo>
                <a:lnTo>
                  <a:pt x="16283" y="14642"/>
                </a:lnTo>
                <a:lnTo>
                  <a:pt x="16923" y="15198"/>
                </a:lnTo>
                <a:lnTo>
                  <a:pt x="17629" y="15683"/>
                </a:lnTo>
                <a:lnTo>
                  <a:pt x="18349" y="16125"/>
                </a:lnTo>
                <a:lnTo>
                  <a:pt x="19108" y="16482"/>
                </a:lnTo>
                <a:lnTo>
                  <a:pt x="19921" y="16781"/>
                </a:lnTo>
                <a:lnTo>
                  <a:pt x="20747" y="16995"/>
                </a:lnTo>
                <a:lnTo>
                  <a:pt x="21600" y="17137"/>
                </a:lnTo>
                <a:lnTo>
                  <a:pt x="21600" y="21600"/>
                </a:lnTo>
                <a:lnTo>
                  <a:pt x="2319" y="21600"/>
                </a:lnTo>
                <a:lnTo>
                  <a:pt x="1892" y="21557"/>
                </a:lnTo>
                <a:lnTo>
                  <a:pt x="1492" y="21443"/>
                </a:lnTo>
                <a:lnTo>
                  <a:pt x="1133" y="21244"/>
                </a:lnTo>
                <a:lnTo>
                  <a:pt x="813" y="21001"/>
                </a:lnTo>
                <a:lnTo>
                  <a:pt x="533" y="20688"/>
                </a:lnTo>
                <a:lnTo>
                  <a:pt x="320" y="20345"/>
                </a:lnTo>
                <a:lnTo>
                  <a:pt x="147" y="19960"/>
                </a:lnTo>
                <a:lnTo>
                  <a:pt x="40" y="19561"/>
                </a:lnTo>
                <a:lnTo>
                  <a:pt x="0" y="19133"/>
                </a:lnTo>
                <a:lnTo>
                  <a:pt x="27" y="18706"/>
                </a:lnTo>
                <a:lnTo>
                  <a:pt x="133" y="18278"/>
                </a:lnTo>
                <a:lnTo>
                  <a:pt x="320" y="17850"/>
                </a:lnTo>
                <a:lnTo>
                  <a:pt x="10007" y="0"/>
                </a:lnTo>
                <a:close/>
              </a:path>
            </a:pathLst>
          </a:custGeom>
          <a:solidFill>
            <a:srgbClr val="00B0F0"/>
          </a:solidFill>
          <a:ln w="12700">
            <a:miter lim="400000"/>
          </a:ln>
        </p:spPr>
        <p:txBody>
          <a:bodyPr lIns="45702" rIns="45702"/>
          <a:lstStyle/>
          <a:p>
            <a:endParaRPr>
              <a:solidFill>
                <a:srgbClr val="FFC000"/>
              </a:solidFill>
              <a:latin typeface="+mn-ea"/>
            </a:endParaRPr>
          </a:p>
        </p:txBody>
      </p:sp>
      <p:sp>
        <p:nvSpPr>
          <p:cNvPr id="44" name="íṡḷíḋé"/>
          <p:cNvSpPr/>
          <p:nvPr/>
        </p:nvSpPr>
        <p:spPr>
          <a:xfrm>
            <a:off x="3525505" y="3596579"/>
            <a:ext cx="2832337" cy="2541613"/>
          </a:xfrm>
          <a:custGeom>
            <a:avLst/>
            <a:gdLst/>
            <a:ahLst/>
            <a:cxnLst>
              <a:cxn ang="0">
                <a:pos x="wd2" y="hd2"/>
              </a:cxn>
              <a:cxn ang="5400000">
                <a:pos x="wd2" y="hd2"/>
              </a:cxn>
              <a:cxn ang="10800000">
                <a:pos x="wd2" y="hd2"/>
              </a:cxn>
              <a:cxn ang="16200000">
                <a:pos x="wd2" y="hd2"/>
              </a:cxn>
            </a:cxnLst>
            <a:rect l="0" t="0" r="r" b="b"/>
            <a:pathLst>
              <a:path w="21600" h="21600" extrusionOk="0">
                <a:moveTo>
                  <a:pt x="11819" y="0"/>
                </a:moveTo>
                <a:lnTo>
                  <a:pt x="21294" y="17901"/>
                </a:lnTo>
                <a:lnTo>
                  <a:pt x="21480" y="18326"/>
                </a:lnTo>
                <a:lnTo>
                  <a:pt x="21573" y="18751"/>
                </a:lnTo>
                <a:lnTo>
                  <a:pt x="21600" y="19176"/>
                </a:lnTo>
                <a:lnTo>
                  <a:pt x="21560" y="19602"/>
                </a:lnTo>
                <a:lnTo>
                  <a:pt x="21453" y="19998"/>
                </a:lnTo>
                <a:lnTo>
                  <a:pt x="21267" y="20367"/>
                </a:lnTo>
                <a:lnTo>
                  <a:pt x="21054" y="20707"/>
                </a:lnTo>
                <a:lnTo>
                  <a:pt x="20774" y="21019"/>
                </a:lnTo>
                <a:lnTo>
                  <a:pt x="20454" y="21246"/>
                </a:lnTo>
                <a:lnTo>
                  <a:pt x="20094" y="21444"/>
                </a:lnTo>
                <a:lnTo>
                  <a:pt x="19708" y="21557"/>
                </a:lnTo>
                <a:lnTo>
                  <a:pt x="19281" y="21600"/>
                </a:lnTo>
                <a:lnTo>
                  <a:pt x="0" y="21600"/>
                </a:lnTo>
                <a:lnTo>
                  <a:pt x="0" y="17178"/>
                </a:lnTo>
                <a:lnTo>
                  <a:pt x="866" y="17036"/>
                </a:lnTo>
                <a:lnTo>
                  <a:pt x="1706" y="16838"/>
                </a:lnTo>
                <a:lnTo>
                  <a:pt x="2505" y="16540"/>
                </a:lnTo>
                <a:lnTo>
                  <a:pt x="3265" y="16172"/>
                </a:lnTo>
                <a:lnTo>
                  <a:pt x="4011" y="15746"/>
                </a:lnTo>
                <a:lnTo>
                  <a:pt x="4717" y="15265"/>
                </a:lnTo>
                <a:lnTo>
                  <a:pt x="5357" y="14712"/>
                </a:lnTo>
                <a:lnTo>
                  <a:pt x="5983" y="14117"/>
                </a:lnTo>
                <a:lnTo>
                  <a:pt x="6529" y="13450"/>
                </a:lnTo>
                <a:lnTo>
                  <a:pt x="7036" y="12756"/>
                </a:lnTo>
                <a:lnTo>
                  <a:pt x="7489" y="12005"/>
                </a:lnTo>
                <a:lnTo>
                  <a:pt x="7875" y="11197"/>
                </a:lnTo>
                <a:lnTo>
                  <a:pt x="8208" y="10389"/>
                </a:lnTo>
                <a:lnTo>
                  <a:pt x="8475" y="9524"/>
                </a:lnTo>
                <a:lnTo>
                  <a:pt x="8648" y="8617"/>
                </a:lnTo>
                <a:lnTo>
                  <a:pt x="8768" y="7710"/>
                </a:lnTo>
                <a:lnTo>
                  <a:pt x="8808" y="6761"/>
                </a:lnTo>
                <a:lnTo>
                  <a:pt x="8768" y="5854"/>
                </a:lnTo>
                <a:lnTo>
                  <a:pt x="8661" y="4975"/>
                </a:lnTo>
                <a:lnTo>
                  <a:pt x="8488" y="4110"/>
                </a:lnTo>
                <a:lnTo>
                  <a:pt x="8248" y="3274"/>
                </a:lnTo>
                <a:lnTo>
                  <a:pt x="7942" y="2466"/>
                </a:lnTo>
                <a:lnTo>
                  <a:pt x="11819" y="0"/>
                </a:lnTo>
                <a:close/>
              </a:path>
            </a:pathLst>
          </a:custGeom>
          <a:solidFill>
            <a:srgbClr val="1D76B0"/>
          </a:solidFill>
          <a:ln w="12700">
            <a:miter lim="400000"/>
          </a:ln>
        </p:spPr>
        <p:txBody>
          <a:bodyPr lIns="45702" rIns="45702"/>
          <a:lstStyle/>
          <a:p>
            <a:endParaRPr>
              <a:solidFill>
                <a:prstClr val="black"/>
              </a:solidFill>
              <a:latin typeface="+mn-ea"/>
            </a:endParaRPr>
          </a:p>
        </p:txBody>
      </p:sp>
      <p:sp>
        <p:nvSpPr>
          <p:cNvPr id="45" name="椭圆形"/>
          <p:cNvSpPr/>
          <p:nvPr/>
        </p:nvSpPr>
        <p:spPr>
          <a:xfrm>
            <a:off x="2377843" y="3402340"/>
            <a:ext cx="2015390" cy="2006503"/>
          </a:xfrm>
          <a:prstGeom prst="ellipse">
            <a:avLst/>
          </a:prstGeom>
          <a:gradFill>
            <a:gsLst>
              <a:gs pos="0">
                <a:srgbClr val="D1DDED"/>
              </a:gs>
              <a:gs pos="100000">
                <a:srgbClr val="96B3D9"/>
              </a:gs>
            </a:gsLst>
            <a:lin ang="4165756"/>
          </a:gradFill>
          <a:ln w="12700">
            <a:miter lim="400000"/>
          </a:ln>
        </p:spPr>
        <p:txBody>
          <a:bodyPr lIns="45702" rIns="45702"/>
          <a:lstStyle/>
          <a:p>
            <a:pPr>
              <a:defRPr sz="1200"/>
            </a:pPr>
            <a:endParaRPr>
              <a:solidFill>
                <a:prstClr val="black"/>
              </a:solidFill>
              <a:latin typeface="+mn-ea"/>
            </a:endParaRPr>
          </a:p>
        </p:txBody>
      </p:sp>
      <p:sp>
        <p:nvSpPr>
          <p:cNvPr id="46" name="数字化战略…"/>
          <p:cNvSpPr txBox="1"/>
          <p:nvPr/>
        </p:nvSpPr>
        <p:spPr>
          <a:xfrm>
            <a:off x="2742835" y="3879051"/>
            <a:ext cx="1327936" cy="861695"/>
          </a:xfrm>
          <a:prstGeom prst="rect">
            <a:avLst/>
          </a:prstGeom>
          <a:ln w="12700">
            <a:miter lim="400000"/>
          </a:ln>
        </p:spPr>
        <p:txBody>
          <a:bodyPr wrap="square" lIns="0" tIns="0" rIns="0" bIns="0">
            <a:spAutoFit/>
          </a:bodyPr>
          <a:lstStyle/>
          <a:p>
            <a:pPr algn="ctr">
              <a:defRPr sz="2400">
                <a:solidFill>
                  <a:srgbClr val="2166AB"/>
                </a:solidFill>
              </a:defRPr>
            </a:pPr>
            <a:r>
              <a:rPr lang="zh-CN" altLang="en-US" sz="2800" b="1" dirty="0">
                <a:solidFill>
                  <a:srgbClr val="2166AB"/>
                </a:solidFill>
                <a:latin typeface="+mn-ea"/>
              </a:rPr>
              <a:t>项目</a:t>
            </a:r>
            <a:endParaRPr lang="en-US" altLang="zh-CN" sz="2800" b="1" dirty="0">
              <a:solidFill>
                <a:srgbClr val="2166AB"/>
              </a:solidFill>
              <a:latin typeface="+mn-ea"/>
            </a:endParaRPr>
          </a:p>
          <a:p>
            <a:pPr algn="ctr">
              <a:defRPr sz="2400">
                <a:solidFill>
                  <a:srgbClr val="2166AB"/>
                </a:solidFill>
              </a:defRPr>
            </a:pPr>
            <a:r>
              <a:rPr lang="zh-CN" altLang="en-US" sz="2800" b="1" dirty="0">
                <a:solidFill>
                  <a:srgbClr val="2166AB"/>
                </a:solidFill>
                <a:latin typeface="+mn-ea"/>
              </a:rPr>
              <a:t>目标</a:t>
            </a:r>
            <a:endParaRPr lang="en-US" altLang="zh-CN" sz="2800" b="1" dirty="0">
              <a:solidFill>
                <a:srgbClr val="2166AB"/>
              </a:solidFill>
              <a:latin typeface="+mn-ea"/>
            </a:endParaRPr>
          </a:p>
        </p:txBody>
      </p:sp>
      <p:sp>
        <p:nvSpPr>
          <p:cNvPr id="47" name="科技平台"/>
          <p:cNvSpPr txBox="1"/>
          <p:nvPr/>
        </p:nvSpPr>
        <p:spPr>
          <a:xfrm>
            <a:off x="2611438" y="2170889"/>
            <a:ext cx="1584382" cy="307340"/>
          </a:xfrm>
          <a:prstGeom prst="rect">
            <a:avLst/>
          </a:prstGeom>
          <a:ln w="12700">
            <a:miter lim="400000"/>
          </a:ln>
        </p:spPr>
        <p:txBody>
          <a:bodyPr wrap="square" lIns="0" tIns="0" rIns="0" bIns="0">
            <a:spAutoFit/>
          </a:bodyPr>
          <a:lstStyle>
            <a:lvl1pPr algn="ctr">
              <a:defRPr sz="2000">
                <a:solidFill>
                  <a:srgbClr val="FFFFFF"/>
                </a:solidFill>
              </a:defRPr>
            </a:lvl1pPr>
          </a:lstStyle>
          <a:p>
            <a:r>
              <a:rPr lang="zh-CN" altLang="en-US" b="1" dirty="0">
                <a:latin typeface="+mn-ea"/>
              </a:rPr>
              <a:t>高效理赔</a:t>
            </a:r>
            <a:endParaRPr b="1" dirty="0">
              <a:latin typeface="+mn-ea"/>
            </a:endParaRPr>
          </a:p>
        </p:txBody>
      </p:sp>
      <p:sp>
        <p:nvSpPr>
          <p:cNvPr id="48" name="数字人才"/>
          <p:cNvSpPr txBox="1"/>
          <p:nvPr/>
        </p:nvSpPr>
        <p:spPr>
          <a:xfrm>
            <a:off x="879789" y="5333306"/>
            <a:ext cx="1597078" cy="307340"/>
          </a:xfrm>
          <a:prstGeom prst="rect">
            <a:avLst/>
          </a:prstGeom>
          <a:ln w="12700">
            <a:miter lim="400000"/>
          </a:ln>
        </p:spPr>
        <p:txBody>
          <a:bodyPr wrap="square" lIns="0" tIns="0" rIns="0" bIns="0">
            <a:spAutoFit/>
          </a:bodyPr>
          <a:lstStyle>
            <a:lvl1pPr algn="ctr">
              <a:defRPr sz="2000">
                <a:solidFill>
                  <a:srgbClr val="FFFFFF"/>
                </a:solidFill>
              </a:defRPr>
            </a:lvl1pPr>
          </a:lstStyle>
          <a:p>
            <a:r>
              <a:rPr lang="zh-CN" altLang="en-US" b="1" dirty="0">
                <a:latin typeface="+mn-ea"/>
              </a:rPr>
              <a:t>集约管理</a:t>
            </a:r>
          </a:p>
        </p:txBody>
      </p:sp>
      <p:sp>
        <p:nvSpPr>
          <p:cNvPr id="49" name="安全运营"/>
          <p:cNvSpPr txBox="1"/>
          <p:nvPr/>
        </p:nvSpPr>
        <p:spPr>
          <a:xfrm>
            <a:off x="4291670" y="5408208"/>
            <a:ext cx="1748787" cy="307340"/>
          </a:xfrm>
          <a:prstGeom prst="rect">
            <a:avLst/>
          </a:prstGeom>
          <a:ln w="12700">
            <a:miter lim="400000"/>
          </a:ln>
        </p:spPr>
        <p:txBody>
          <a:bodyPr wrap="square" lIns="0" tIns="0" rIns="0" bIns="0">
            <a:spAutoFit/>
          </a:bodyPr>
          <a:lstStyle>
            <a:lvl1pPr algn="ctr">
              <a:defRPr sz="2000">
                <a:solidFill>
                  <a:srgbClr val="FFFFFF"/>
                </a:solidFill>
              </a:defRPr>
            </a:lvl1pPr>
          </a:lstStyle>
          <a:p>
            <a:r>
              <a:rPr lang="zh-CN" altLang="en-US" b="1" dirty="0">
                <a:latin typeface="+mn-ea"/>
              </a:rPr>
              <a:t>激发价值</a:t>
            </a:r>
            <a:endParaRPr b="1" dirty="0">
              <a:latin typeface="+mn-ea"/>
            </a:endParaRPr>
          </a:p>
        </p:txBody>
      </p:sp>
      <p:sp>
        <p:nvSpPr>
          <p:cNvPr id="50" name="数字人才"/>
          <p:cNvSpPr txBox="1"/>
          <p:nvPr/>
        </p:nvSpPr>
        <p:spPr>
          <a:xfrm>
            <a:off x="1440290" y="4664260"/>
            <a:ext cx="426564" cy="338455"/>
          </a:xfrm>
          <a:prstGeom prst="rect">
            <a:avLst/>
          </a:prstGeom>
          <a:ln w="12700">
            <a:miter lim="400000"/>
          </a:ln>
        </p:spPr>
        <p:txBody>
          <a:bodyPr wrap="square" lIns="0" tIns="0" rIns="0" bIns="0">
            <a:spAutoFit/>
          </a:bodyPr>
          <a:lstStyle>
            <a:lvl1pPr algn="ctr">
              <a:defRPr sz="2200">
                <a:solidFill>
                  <a:srgbClr val="FFFFFF"/>
                </a:solidFill>
              </a:defRPr>
            </a:lvl1pPr>
          </a:lstStyle>
          <a:p>
            <a:r>
              <a:rPr dirty="0">
                <a:latin typeface="+mn-ea"/>
              </a:rPr>
              <a:t>2</a:t>
            </a:r>
          </a:p>
        </p:txBody>
      </p:sp>
      <p:sp>
        <p:nvSpPr>
          <p:cNvPr id="51" name="数字人才"/>
          <p:cNvSpPr txBox="1"/>
          <p:nvPr/>
        </p:nvSpPr>
        <p:spPr>
          <a:xfrm>
            <a:off x="4854710" y="4664260"/>
            <a:ext cx="426564" cy="338455"/>
          </a:xfrm>
          <a:prstGeom prst="rect">
            <a:avLst/>
          </a:prstGeom>
          <a:ln w="12700">
            <a:miter lim="400000"/>
          </a:ln>
        </p:spPr>
        <p:txBody>
          <a:bodyPr wrap="square" lIns="0" tIns="0" rIns="0" bIns="0">
            <a:spAutoFit/>
          </a:bodyPr>
          <a:lstStyle>
            <a:lvl1pPr algn="ctr">
              <a:defRPr sz="2200">
                <a:solidFill>
                  <a:srgbClr val="FFFFFF"/>
                </a:solidFill>
              </a:defRPr>
            </a:lvl1pPr>
          </a:lstStyle>
          <a:p>
            <a:r>
              <a:rPr>
                <a:latin typeface="+mn-ea"/>
              </a:rPr>
              <a:t>3</a:t>
            </a:r>
          </a:p>
        </p:txBody>
      </p:sp>
      <p:sp>
        <p:nvSpPr>
          <p:cNvPr id="52" name="数字人才"/>
          <p:cNvSpPr txBox="1"/>
          <p:nvPr/>
        </p:nvSpPr>
        <p:spPr>
          <a:xfrm>
            <a:off x="3171939" y="1645300"/>
            <a:ext cx="426564" cy="338455"/>
          </a:xfrm>
          <a:prstGeom prst="rect">
            <a:avLst/>
          </a:prstGeom>
          <a:ln w="12700">
            <a:miter lim="400000"/>
          </a:ln>
        </p:spPr>
        <p:txBody>
          <a:bodyPr wrap="square" lIns="0" tIns="0" rIns="0" bIns="0">
            <a:spAutoFit/>
          </a:bodyPr>
          <a:lstStyle>
            <a:lvl1pPr algn="ctr">
              <a:defRPr sz="2200">
                <a:solidFill>
                  <a:srgbClr val="FFFFFF"/>
                </a:solidFill>
              </a:defRPr>
            </a:lvl1pPr>
          </a:lstStyle>
          <a:p>
            <a:r>
              <a:rPr>
                <a:latin typeface="+mn-ea"/>
              </a:rPr>
              <a:t>1</a:t>
            </a:r>
          </a:p>
        </p:txBody>
      </p:sp>
      <p:sp>
        <p:nvSpPr>
          <p:cNvPr id="53" name="打造适合VUCA时代的韧性组织，实现千人科技团队的精细化管理…"/>
          <p:cNvSpPr txBox="1"/>
          <p:nvPr/>
        </p:nvSpPr>
        <p:spPr>
          <a:xfrm>
            <a:off x="7918884" y="3188941"/>
            <a:ext cx="4026828" cy="294640"/>
          </a:xfrm>
          <a:prstGeom prst="rect">
            <a:avLst/>
          </a:prstGeom>
          <a:ln w="12700">
            <a:miter lim="400000"/>
          </a:ln>
        </p:spPr>
        <p:txBody>
          <a:bodyPr wrap="square" lIns="0" tIns="0" rIns="0" bIns="0">
            <a:spAutoFit/>
          </a:bodyPr>
          <a:lstStyle>
            <a:defPPr>
              <a:defRPr lang="zh-CN"/>
            </a:defPPr>
            <a:lvl1pPr>
              <a:lnSpc>
                <a:spcPct val="120000"/>
              </a:lnSpc>
              <a:defRPr sz="1600" b="1">
                <a:solidFill>
                  <a:srgbClr val="1D76B0"/>
                </a:solidFill>
                <a:latin typeface="微软雅黑" panose="020B0503020204020204" charset="-122"/>
                <a:ea typeface="微软雅黑" panose="020B0503020204020204" charset="-122"/>
              </a:defRPr>
            </a:lvl1pPr>
          </a:lstStyle>
          <a:p>
            <a:r>
              <a:rPr dirty="0">
                <a:latin typeface="+mn-ea"/>
                <a:ea typeface="+mn-ea"/>
              </a:rPr>
              <a:t>2、</a:t>
            </a:r>
            <a:r>
              <a:rPr lang="zh-CN" altLang="en-US" dirty="0">
                <a:latin typeface="+mn-ea"/>
                <a:ea typeface="+mn-ea"/>
              </a:rPr>
              <a:t>集约管理</a:t>
            </a:r>
          </a:p>
        </p:txBody>
      </p:sp>
      <p:sp>
        <p:nvSpPr>
          <p:cNvPr id="54" name="打造适合VUCA时代的韧性组织，实现千人科技团队的精细化管理…"/>
          <p:cNvSpPr txBox="1"/>
          <p:nvPr/>
        </p:nvSpPr>
        <p:spPr>
          <a:xfrm>
            <a:off x="7869953" y="1539478"/>
            <a:ext cx="4075758" cy="294640"/>
          </a:xfrm>
          <a:prstGeom prst="rect">
            <a:avLst/>
          </a:prstGeom>
          <a:ln w="12700">
            <a:miter lim="400000"/>
          </a:ln>
        </p:spPr>
        <p:txBody>
          <a:bodyPr wrap="square" lIns="0" tIns="0" rIns="0" bIns="0">
            <a:spAutoFit/>
          </a:bodyPr>
          <a:lstStyle/>
          <a:p>
            <a:pPr>
              <a:lnSpc>
                <a:spcPct val="120000"/>
              </a:lnSpc>
              <a:defRPr sz="1600"/>
            </a:pPr>
            <a:r>
              <a:rPr b="1" dirty="0">
                <a:solidFill>
                  <a:srgbClr val="1D76B0"/>
                </a:solidFill>
                <a:latin typeface="+mn-ea"/>
              </a:rPr>
              <a:t>1、</a:t>
            </a:r>
            <a:r>
              <a:rPr lang="zh-CN" altLang="en-US" b="1" dirty="0">
                <a:solidFill>
                  <a:srgbClr val="1D76B0"/>
                </a:solidFill>
                <a:latin typeface="+mn-ea"/>
              </a:rPr>
              <a:t>高效理赔</a:t>
            </a:r>
            <a:endParaRPr b="1" dirty="0">
              <a:solidFill>
                <a:srgbClr val="1D76B0"/>
              </a:solidFill>
              <a:latin typeface="+mn-ea"/>
            </a:endParaRPr>
          </a:p>
        </p:txBody>
      </p:sp>
      <p:sp>
        <p:nvSpPr>
          <p:cNvPr id="55" name="千人科技团队的精细化管理，打造现代化集团军+特战队组织模式"/>
          <p:cNvSpPr txBox="1"/>
          <p:nvPr/>
        </p:nvSpPr>
        <p:spPr>
          <a:xfrm>
            <a:off x="7852087" y="1941102"/>
            <a:ext cx="4093623" cy="1127349"/>
          </a:xfrm>
          <a:prstGeom prst="rect">
            <a:avLst/>
          </a:prstGeom>
          <a:ln w="12700">
            <a:miter lim="400000"/>
          </a:ln>
        </p:spPr>
        <p:txBody>
          <a:bodyPr lIns="0" tIns="0" rIns="0" bIns="0">
            <a:noAutofit/>
          </a:bodyPr>
          <a:lstStyle/>
          <a:p>
            <a:pPr marL="342900" indent="-342900">
              <a:lnSpc>
                <a:spcPct val="150000"/>
              </a:lnSpc>
              <a:buFont typeface="Wingdings" panose="05000000000000000000" charset="0"/>
              <a:buChar char="Ø"/>
              <a:defRPr/>
            </a:pPr>
            <a:r>
              <a:rPr lang="zh-CN" altLang="en-US" sz="1600" dirty="0">
                <a:solidFill>
                  <a:prstClr val="black"/>
                </a:solidFill>
                <a:latin typeface="+mn-ea"/>
                <a:sym typeface="+mn-ea"/>
              </a:rPr>
              <a:t>减免患者理赔资料收集和整理工作，改善患者体验</a:t>
            </a:r>
          </a:p>
          <a:p>
            <a:pPr marL="342900" indent="-342900">
              <a:lnSpc>
                <a:spcPct val="150000"/>
              </a:lnSpc>
              <a:buFont typeface="Wingdings" panose="05000000000000000000" charset="0"/>
              <a:buChar char="Ø"/>
              <a:defRPr/>
            </a:pPr>
            <a:r>
              <a:rPr lang="zh-CN" altLang="en-US" sz="1600" dirty="0">
                <a:solidFill>
                  <a:prstClr val="black"/>
                </a:solidFill>
                <a:latin typeface="+mn-ea"/>
                <a:sym typeface="+mn-ea"/>
              </a:rPr>
              <a:t>提升保险公司内部理赔审核效率</a:t>
            </a:r>
          </a:p>
        </p:txBody>
      </p:sp>
      <p:sp>
        <p:nvSpPr>
          <p:cNvPr id="56" name="打造全链路、全流程的研发运维数字化管理体系，严守安全运营底线，确保零重大网络安全事件"/>
          <p:cNvSpPr txBox="1"/>
          <p:nvPr/>
        </p:nvSpPr>
        <p:spPr>
          <a:xfrm>
            <a:off x="7925232" y="3640260"/>
            <a:ext cx="4093624" cy="738505"/>
          </a:xfrm>
          <a:prstGeom prst="rect">
            <a:avLst/>
          </a:prstGeom>
          <a:ln w="12700">
            <a:miter lim="400000"/>
          </a:ln>
        </p:spPr>
        <p:txBody>
          <a:bodyPr wrap="square" lIns="0" tIns="0" rIns="0" bIns="0">
            <a:spAutoFit/>
          </a:bodyPr>
          <a:lstStyle/>
          <a:p>
            <a:pPr marL="342900" indent="-342900">
              <a:lnSpc>
                <a:spcPct val="150000"/>
              </a:lnSpc>
              <a:buFont typeface="Wingdings" panose="05000000000000000000" charset="0"/>
              <a:buChar char="Ø"/>
              <a:defRPr/>
            </a:pPr>
            <a:r>
              <a:rPr lang="zh-CN" altLang="en-US" sz="1600" dirty="0">
                <a:solidFill>
                  <a:prstClr val="black"/>
                </a:solidFill>
                <a:latin typeface="+mn-ea"/>
                <a:sym typeface="+mn-ea"/>
              </a:rPr>
              <a:t>系统改造工作量较小</a:t>
            </a:r>
            <a:br>
              <a:rPr lang="zh-CN" altLang="en-US" sz="1600" dirty="0">
                <a:solidFill>
                  <a:prstClr val="black"/>
                </a:solidFill>
                <a:latin typeface="+mn-ea"/>
                <a:sym typeface="+mn-ea"/>
              </a:rPr>
            </a:br>
            <a:r>
              <a:rPr lang="zh-CN" altLang="en-US" sz="1600" dirty="0">
                <a:solidFill>
                  <a:prstClr val="black"/>
                </a:solidFill>
                <a:latin typeface="+mn-ea"/>
                <a:sym typeface="+mn-ea"/>
              </a:rPr>
              <a:t>实现数据联动，减少逐一对接成本</a:t>
            </a:r>
          </a:p>
        </p:txBody>
      </p:sp>
      <p:sp>
        <p:nvSpPr>
          <p:cNvPr id="57" name="构建稳敏协同的科技平台，打造金融科技能力的第二增长曲线"/>
          <p:cNvSpPr txBox="1"/>
          <p:nvPr/>
        </p:nvSpPr>
        <p:spPr>
          <a:xfrm>
            <a:off x="7918883" y="5048678"/>
            <a:ext cx="3187700" cy="738505"/>
          </a:xfrm>
          <a:prstGeom prst="rect">
            <a:avLst/>
          </a:prstGeom>
          <a:ln w="12700">
            <a:miter lim="400000"/>
          </a:ln>
        </p:spPr>
        <p:txBody>
          <a:bodyPr wrap="none" lIns="0" tIns="0" rIns="0" bIns="0">
            <a:spAutoFit/>
          </a:bodyPr>
          <a:lstStyle/>
          <a:p>
            <a:pPr marL="342900" indent="-342900">
              <a:lnSpc>
                <a:spcPct val="150000"/>
              </a:lnSpc>
              <a:buFont typeface="Wingdings" panose="05000000000000000000" charset="0"/>
              <a:buChar char="Ø"/>
              <a:defRPr/>
            </a:pPr>
            <a:r>
              <a:rPr lang="zh-CN" altLang="en-US" sz="1600" dirty="0">
                <a:solidFill>
                  <a:prstClr val="black"/>
                </a:solidFill>
                <a:latin typeface="+mn-ea"/>
                <a:sym typeface="+mn-ea"/>
              </a:rPr>
              <a:t>有效激发公共数据潜在经济价值</a:t>
            </a:r>
          </a:p>
          <a:p>
            <a:pPr marL="342900" indent="-342900">
              <a:lnSpc>
                <a:spcPct val="150000"/>
              </a:lnSpc>
              <a:buFont typeface="Wingdings" panose="05000000000000000000" charset="0"/>
              <a:buChar char="Ø"/>
              <a:defRPr/>
            </a:pPr>
            <a:r>
              <a:rPr lang="zh-CN" altLang="en-US" sz="1600" dirty="0">
                <a:solidFill>
                  <a:prstClr val="black"/>
                </a:solidFill>
                <a:latin typeface="+mn-ea"/>
                <a:sym typeface="+mn-ea"/>
              </a:rPr>
              <a:t>充分发挥医疗数据要素乘数效应</a:t>
            </a:r>
          </a:p>
        </p:txBody>
      </p:sp>
      <p:sp>
        <p:nvSpPr>
          <p:cNvPr id="58" name="打造适合VUCA时代的韧性组织，实现千人科技团队的精细化管理…"/>
          <p:cNvSpPr txBox="1"/>
          <p:nvPr/>
        </p:nvSpPr>
        <p:spPr>
          <a:xfrm>
            <a:off x="7918883" y="4664221"/>
            <a:ext cx="4026829" cy="294640"/>
          </a:xfrm>
          <a:prstGeom prst="rect">
            <a:avLst/>
          </a:prstGeom>
          <a:ln w="12700">
            <a:miter lim="400000"/>
          </a:ln>
        </p:spPr>
        <p:txBody>
          <a:bodyPr wrap="square" lIns="0" tIns="0" rIns="0" bIns="0">
            <a:spAutoFit/>
          </a:bodyPr>
          <a:lstStyle>
            <a:defPPr>
              <a:defRPr lang="zh-CN"/>
            </a:defPPr>
            <a:lvl1pPr>
              <a:lnSpc>
                <a:spcPct val="120000"/>
              </a:lnSpc>
              <a:defRPr sz="1600" b="1">
                <a:solidFill>
                  <a:srgbClr val="1D76B0"/>
                </a:solidFill>
                <a:latin typeface="微软雅黑" panose="020B0503020204020204" charset="-122"/>
                <a:ea typeface="微软雅黑" panose="020B0503020204020204" charset="-122"/>
              </a:defRPr>
            </a:lvl1pPr>
          </a:lstStyle>
          <a:p>
            <a:r>
              <a:rPr dirty="0">
                <a:latin typeface="+mn-ea"/>
                <a:ea typeface="+mn-ea"/>
              </a:rPr>
              <a:t>3、</a:t>
            </a:r>
            <a:r>
              <a:rPr lang="zh-CN" altLang="en-US" dirty="0">
                <a:latin typeface="+mn-ea"/>
                <a:ea typeface="+mn-ea"/>
              </a:rPr>
              <a:t>激发价值</a:t>
            </a:r>
            <a:endParaRPr dirty="0">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p:cNvSpPr/>
          <p:nvPr/>
        </p:nvSpPr>
        <p:spPr>
          <a:xfrm>
            <a:off x="0" y="4136655"/>
            <a:ext cx="12192000" cy="2721345"/>
          </a:xfrm>
          <a:prstGeom prst="rect">
            <a:avLst/>
          </a:prstGeom>
          <a:solidFill>
            <a:srgbClr val="B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1" y="5414948"/>
            <a:ext cx="1469223" cy="1443053"/>
          </a:xfrm>
          <a:custGeom>
            <a:avLst/>
            <a:gdLst>
              <a:gd name="connsiteX0" fmla="*/ 0 w 1469223"/>
              <a:gd name="connsiteY0" fmla="*/ 0 h 1443053"/>
              <a:gd name="connsiteX1" fmla="*/ 68743 w 1469223"/>
              <a:gd name="connsiteY1" fmla="*/ 3471 h 1443053"/>
              <a:gd name="connsiteX2" fmla="*/ 1467144 w 1469223"/>
              <a:gd name="connsiteY2" fmla="*/ 1401871 h 1443053"/>
              <a:gd name="connsiteX3" fmla="*/ 1469223 w 1469223"/>
              <a:gd name="connsiteY3" fmla="*/ 1443053 h 1443053"/>
              <a:gd name="connsiteX4" fmla="*/ 1002540 w 1469223"/>
              <a:gd name="connsiteY4" fmla="*/ 1443053 h 1443053"/>
              <a:gd name="connsiteX5" fmla="*/ 992067 w 1469223"/>
              <a:gd name="connsiteY5" fmla="*/ 1339161 h 1443053"/>
              <a:gd name="connsiteX6" fmla="*/ 21640 w 1469223"/>
              <a:gd name="connsiteY6" fmla="*/ 461788 h 1443053"/>
              <a:gd name="connsiteX7" fmla="*/ 0 w 1469223"/>
              <a:gd name="connsiteY7" fmla="*/ 460696 h 1443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9223" h="1443053">
                <a:moveTo>
                  <a:pt x="0" y="0"/>
                </a:moveTo>
                <a:lnTo>
                  <a:pt x="68743" y="3471"/>
                </a:lnTo>
                <a:cubicBezTo>
                  <a:pt x="806080" y="78351"/>
                  <a:pt x="1392263" y="664534"/>
                  <a:pt x="1467144" y="1401871"/>
                </a:cubicBezTo>
                <a:lnTo>
                  <a:pt x="1469223" y="1443053"/>
                </a:lnTo>
                <a:lnTo>
                  <a:pt x="1002540" y="1443053"/>
                </a:lnTo>
                <a:lnTo>
                  <a:pt x="992067" y="1339161"/>
                </a:lnTo>
                <a:cubicBezTo>
                  <a:pt x="896305" y="871185"/>
                  <a:pt x="504976" y="510874"/>
                  <a:pt x="21640" y="461788"/>
                </a:cubicBezTo>
                <a:lnTo>
                  <a:pt x="0" y="460696"/>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文本框 1"/>
          <p:cNvSpPr txBox="1"/>
          <p:nvPr/>
        </p:nvSpPr>
        <p:spPr>
          <a:xfrm>
            <a:off x="1176655" y="2331720"/>
            <a:ext cx="9432925" cy="1106805"/>
          </a:xfrm>
          <a:prstGeom prst="rect">
            <a:avLst/>
          </a:prstGeom>
          <a:noFill/>
        </p:spPr>
        <p:txBody>
          <a:bodyPr wrap="square" rtlCol="0">
            <a:spAutoFit/>
          </a:bodyPr>
          <a:lstStyle/>
          <a:p>
            <a:pPr algn="ctr"/>
            <a:r>
              <a:rPr lang="zh-CN" altLang="en-US" sz="6600" dirty="0">
                <a:latin typeface="微软雅黑" panose="020B0503020204020204" charset="-122"/>
                <a:ea typeface="微软雅黑" panose="020B0503020204020204" charset="-122"/>
              </a:rPr>
              <a:t>感谢观看</a:t>
            </a:r>
          </a:p>
        </p:txBody>
      </p:sp>
      <p:sp>
        <p:nvSpPr>
          <p:cNvPr id="101" name="Oval 6"/>
          <p:cNvSpPr>
            <a:spLocks noChangeArrowheads="1"/>
          </p:cNvSpPr>
          <p:nvPr/>
        </p:nvSpPr>
        <p:spPr bwMode="auto">
          <a:xfrm>
            <a:off x="11230260" y="992506"/>
            <a:ext cx="259673" cy="259673"/>
          </a:xfrm>
          <a:prstGeom prst="ellipse">
            <a:avLst/>
          </a:prstGeom>
          <a:solidFill>
            <a:srgbClr val="BE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rmAutofit fontScale="40000" lnSpcReduction="20000"/>
          </a:bodyPr>
          <a:lstStyle/>
          <a:p>
            <a:pPr algn="ctr">
              <a:lnSpc>
                <a:spcPct val="120000"/>
              </a:lnSpc>
            </a:pPr>
            <a:endParaRPr lang="zh-CN" altLang="en-US" sz="1400" dirty="0">
              <a:solidFill>
                <a:schemeClr val="lt1"/>
              </a:solidFill>
            </a:endParaRPr>
          </a:p>
        </p:txBody>
      </p:sp>
      <p:sp>
        <p:nvSpPr>
          <p:cNvPr id="102" name="Oval 6"/>
          <p:cNvSpPr>
            <a:spLocks noChangeArrowheads="1"/>
          </p:cNvSpPr>
          <p:nvPr/>
        </p:nvSpPr>
        <p:spPr bwMode="auto">
          <a:xfrm>
            <a:off x="10246213" y="1331889"/>
            <a:ext cx="619219" cy="619219"/>
          </a:xfrm>
          <a:prstGeom prst="ellipse">
            <a:avLst/>
          </a:prstGeom>
          <a:solidFill>
            <a:srgbClr val="EE1D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400" dirty="0">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a:spLocks noGrp="1"/>
          </p:cNvSpPr>
          <p:nvPr userDrawn="1">
            <p:custDataLst>
              <p:tags r:id="rId1"/>
            </p:custDataLst>
          </p:nvPr>
        </p:nvSpPr>
        <p:spPr>
          <a:xfrm>
            <a:off x="4505846" y="2741616"/>
            <a:ext cx="7247890" cy="1013460"/>
          </a:xfrm>
          <a:prstGeom prst="rect">
            <a:avLst/>
          </a:prstGeom>
        </p:spPr>
        <p:txBody>
          <a:bodyPr vert="horz" lIns="90000" tIns="46800" rIns="90000" bIns="46800" rtlCol="0" anchor="b" anchorCtr="0">
            <a:normAutofit/>
          </a:bodyPr>
          <a:lstStyle>
            <a:lvl1pPr algn="ctr">
              <a:defRPr sz="4800">
                <a:solidFill>
                  <a:schemeClr val="bg1"/>
                </a:solidFill>
              </a:defRPr>
            </a:lvl1pPr>
          </a:lstStyle>
          <a:p>
            <a:pPr algn="l"/>
            <a:r>
              <a:rPr lang="zh-CN" altLang="en-US" b="1" dirty="0">
                <a:solidFill>
                  <a:schemeClr val="tx1"/>
                </a:solidFill>
              </a:rPr>
              <a:t>一页胶片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医疗快赔场景：</a:t>
            </a:r>
            <a:r>
              <a:rPr lang="zh-CN" altLang="en-US" sz="2000" b="1" dirty="0">
                <a:cs typeface="+mn-ea"/>
                <a:sym typeface="+mn-lt"/>
              </a:rPr>
              <a:t>商业保险公司采用传统手段获取数据，</a:t>
            </a:r>
            <a:r>
              <a:rPr lang="zh-CN" altLang="en-US" sz="2000" b="1" dirty="0">
                <a:solidFill>
                  <a:srgbClr val="C00000"/>
                </a:solidFill>
                <a:cs typeface="+mn-ea"/>
                <a:sym typeface="+mn-lt"/>
              </a:rPr>
              <a:t>难以支撑医疗快赔业务开展</a:t>
            </a:r>
          </a:p>
        </p:txBody>
      </p:sp>
      <p:sp>
        <p:nvSpPr>
          <p:cNvPr id="6" name="矩形 5"/>
          <p:cNvSpPr/>
          <p:nvPr/>
        </p:nvSpPr>
        <p:spPr>
          <a:xfrm>
            <a:off x="327685" y="863577"/>
            <a:ext cx="1138271" cy="379423"/>
          </a:xfrm>
          <a:prstGeom prst="rect">
            <a:avLst/>
          </a:prstGeom>
          <a:gradFill flip="none" rotWithShape="1">
            <a:gsLst>
              <a:gs pos="40000">
                <a:srgbClr val="666666">
                  <a:lumMod val="60000"/>
                  <a:lumOff val="40000"/>
                  <a:alpha val="0"/>
                </a:srgbClr>
              </a:gs>
              <a:gs pos="95000">
                <a:srgbClr val="666666">
                  <a:lumMod val="60000"/>
                  <a:lumOff val="40000"/>
                  <a:alpha val="17000"/>
                </a:srgbClr>
              </a:gs>
            </a:gsLst>
            <a:path path="shape">
              <a:fillToRect l="50000" t="50000" r="50000" b="50000"/>
            </a:path>
            <a:tileRect/>
          </a:gradFill>
          <a:ln w="9525" cap="flat" cmpd="sng" algn="ctr">
            <a:gradFill flip="none" rotWithShape="1">
              <a:gsLst>
                <a:gs pos="50000">
                  <a:srgbClr val="FFFFFF">
                    <a:alpha val="10000"/>
                  </a:srgbClr>
                </a:gs>
                <a:gs pos="0">
                  <a:srgbClr val="C00000"/>
                </a:gs>
                <a:gs pos="100000">
                  <a:srgbClr val="C00000"/>
                </a:gs>
              </a:gsLst>
              <a:lin ang="0" scaled="0"/>
              <a:tileRect/>
            </a:gradFill>
            <a:prstDash val="solid"/>
            <a:miter lim="800000"/>
            <a:headEnd type="none" w="med" len="med"/>
            <a:tailEnd type="none" w="med" len="med"/>
          </a:ln>
          <a:effectLst/>
        </p:spPr>
        <p:txBody>
          <a:bodyPr wrap="none" anchor="ctr" anchorCtr="1"/>
          <a:lstStyle/>
          <a:p>
            <a:pPr algn="ctr"/>
            <a:r>
              <a:rPr lang="zh-CN" altLang="en-US" sz="1600" b="1" dirty="0">
                <a:solidFill>
                  <a:srgbClr val="C00000"/>
                </a:solidFill>
                <a:cs typeface="+mn-ea"/>
                <a:sym typeface="+mn-lt"/>
              </a:rPr>
              <a:t>目标客户</a:t>
            </a:r>
          </a:p>
        </p:txBody>
      </p:sp>
      <p:sp>
        <p:nvSpPr>
          <p:cNvPr id="7" name="矩形 6"/>
          <p:cNvSpPr/>
          <p:nvPr/>
        </p:nvSpPr>
        <p:spPr>
          <a:xfrm>
            <a:off x="1465956" y="863578"/>
            <a:ext cx="10388347" cy="379423"/>
          </a:xfrm>
          <a:prstGeom prst="rect">
            <a:avLst/>
          </a:prstGeom>
          <a:gradFill flip="none" rotWithShape="1">
            <a:gsLst>
              <a:gs pos="38000">
                <a:srgbClr val="666666">
                  <a:lumMod val="60000"/>
                  <a:lumOff val="40000"/>
                  <a:alpha val="0"/>
                </a:srgbClr>
              </a:gs>
              <a:gs pos="100000">
                <a:srgbClr val="666666">
                  <a:lumMod val="60000"/>
                  <a:lumOff val="40000"/>
                  <a:alpha val="10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wrap="square" lIns="0" tIns="0" rIns="0" bIns="0" anchor="ctr" anchorCtr="1"/>
          <a:lstStyle/>
          <a:p>
            <a:pPr defTabSz="914400"/>
            <a:r>
              <a:rPr lang="zh-CN" altLang="en-US" sz="1200" b="1" kern="0" spc="50" dirty="0">
                <a:solidFill>
                  <a:sysClr val="windowText" lastClr="000000"/>
                </a:solidFill>
                <a:cs typeface="+mn-ea"/>
                <a:sym typeface="+mn-lt"/>
              </a:rPr>
              <a:t>商业保险公司，商业保险公司代理</a:t>
            </a:r>
          </a:p>
        </p:txBody>
      </p:sp>
      <p:sp>
        <p:nvSpPr>
          <p:cNvPr id="9" name="矩形 8"/>
          <p:cNvSpPr/>
          <p:nvPr/>
        </p:nvSpPr>
        <p:spPr>
          <a:xfrm>
            <a:off x="327685" y="1242999"/>
            <a:ext cx="1138271" cy="481136"/>
          </a:xfrm>
          <a:prstGeom prst="rect">
            <a:avLst/>
          </a:prstGeom>
          <a:gradFill flip="none" rotWithShape="1">
            <a:gsLst>
              <a:gs pos="40000">
                <a:srgbClr val="666666">
                  <a:lumMod val="60000"/>
                  <a:lumOff val="40000"/>
                  <a:alpha val="0"/>
                </a:srgbClr>
              </a:gs>
              <a:gs pos="95000">
                <a:srgbClr val="666666">
                  <a:lumMod val="60000"/>
                  <a:lumOff val="40000"/>
                  <a:alpha val="17000"/>
                </a:srgbClr>
              </a:gs>
            </a:gsLst>
            <a:path path="shape">
              <a:fillToRect l="50000" t="50000" r="50000" b="50000"/>
            </a:path>
            <a:tileRect/>
          </a:gradFill>
          <a:ln w="9525" cap="flat" cmpd="sng" algn="ctr">
            <a:gradFill flip="none" rotWithShape="1">
              <a:gsLst>
                <a:gs pos="50000">
                  <a:srgbClr val="FFFFFF">
                    <a:alpha val="10000"/>
                  </a:srgbClr>
                </a:gs>
                <a:gs pos="0">
                  <a:srgbClr val="C00000"/>
                </a:gs>
                <a:gs pos="100000">
                  <a:srgbClr val="C00000"/>
                </a:gs>
              </a:gsLst>
              <a:lin ang="0" scaled="0"/>
              <a:tileRect/>
            </a:gradFill>
            <a:prstDash val="solid"/>
            <a:miter lim="800000"/>
            <a:headEnd type="none" w="med" len="med"/>
            <a:tailEnd type="none" w="med" len="med"/>
          </a:ln>
          <a:effectLst/>
        </p:spPr>
        <p:txBody>
          <a:bodyPr wrap="none" anchor="ctr" anchorCtr="1"/>
          <a:lstStyle/>
          <a:p>
            <a:pPr algn="ctr"/>
            <a:r>
              <a:rPr lang="zh-CN" altLang="en-US" sz="1600" b="1" dirty="0">
                <a:solidFill>
                  <a:srgbClr val="C00000"/>
                </a:solidFill>
                <a:cs typeface="+mn-ea"/>
                <a:sym typeface="+mn-lt"/>
              </a:rPr>
              <a:t>场景描述</a:t>
            </a:r>
          </a:p>
        </p:txBody>
      </p:sp>
      <p:sp>
        <p:nvSpPr>
          <p:cNvPr id="10" name="矩形 9"/>
          <p:cNvSpPr/>
          <p:nvPr/>
        </p:nvSpPr>
        <p:spPr>
          <a:xfrm>
            <a:off x="1465956" y="1243000"/>
            <a:ext cx="10388347" cy="481136"/>
          </a:xfrm>
          <a:prstGeom prst="rect">
            <a:avLst/>
          </a:prstGeom>
          <a:gradFill flip="none" rotWithShape="1">
            <a:gsLst>
              <a:gs pos="38000">
                <a:srgbClr val="666666">
                  <a:lumMod val="60000"/>
                  <a:lumOff val="40000"/>
                  <a:alpha val="0"/>
                </a:srgbClr>
              </a:gs>
              <a:gs pos="100000">
                <a:srgbClr val="666666">
                  <a:lumMod val="60000"/>
                  <a:lumOff val="40000"/>
                  <a:alpha val="10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wrap="square" lIns="71973" tIns="0" rIns="71973" bIns="0" anchor="ctr" anchorCtr="1"/>
          <a:lstStyle/>
          <a:p>
            <a:pPr defTabSz="914400"/>
            <a:r>
              <a:rPr lang="zh-CN" altLang="en-US" sz="1200" kern="0" spc="50" dirty="0">
                <a:solidFill>
                  <a:sysClr val="windowText" lastClr="000000"/>
                </a:solidFill>
                <a:cs typeface="+mn-ea"/>
                <a:sym typeface="+mn-lt"/>
              </a:rPr>
              <a:t>近年来数据安全顾虑、数字化能力不足和数据“孤岛”持续制约商业保险理赔服务行业的发展，在此背景下保险行业多次尝试优化传统理赔流程，但因医疗就诊数据不共享、数据质量不高导致改革进展缓慢且成效有限。</a:t>
            </a:r>
            <a:endParaRPr lang="en-US" altLang="zh-CN" sz="1200" kern="0" spc="50" dirty="0">
              <a:solidFill>
                <a:sysClr val="windowText" lastClr="000000"/>
              </a:solidFill>
              <a:cs typeface="+mn-ea"/>
              <a:sym typeface="+mn-lt"/>
            </a:endParaRPr>
          </a:p>
        </p:txBody>
      </p:sp>
      <p:sp>
        <p:nvSpPr>
          <p:cNvPr id="11" name="矩形 10"/>
          <p:cNvSpPr/>
          <p:nvPr/>
        </p:nvSpPr>
        <p:spPr>
          <a:xfrm>
            <a:off x="1465956" y="2009725"/>
            <a:ext cx="10388347" cy="3368879"/>
          </a:xfrm>
          <a:prstGeom prst="rect">
            <a:avLst/>
          </a:prstGeom>
          <a:noFill/>
          <a:ln>
            <a:solidFill>
              <a:schemeClr val="bg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06" tIns="45703" rIns="91406" bIns="45703" numCol="1" spcCol="0" rtlCol="0" fromWordArt="0" anchor="ctr" anchorCtr="0" forceAA="0" compatLnSpc="1">
            <a:noAutofit/>
          </a:bodyPr>
          <a:lstStyle/>
          <a:p>
            <a:pPr algn="ctr"/>
            <a:endParaRPr lang="zh-CN" altLang="en-US">
              <a:cs typeface="+mn-ea"/>
              <a:sym typeface="+mn-lt"/>
            </a:endParaRPr>
          </a:p>
        </p:txBody>
      </p:sp>
      <p:sp>
        <p:nvSpPr>
          <p:cNvPr id="64" name="矩形 63"/>
          <p:cNvSpPr/>
          <p:nvPr/>
        </p:nvSpPr>
        <p:spPr>
          <a:xfrm>
            <a:off x="327685" y="5524966"/>
            <a:ext cx="1138271" cy="719441"/>
          </a:xfrm>
          <a:prstGeom prst="rect">
            <a:avLst/>
          </a:prstGeom>
          <a:gradFill flip="none" rotWithShape="1">
            <a:gsLst>
              <a:gs pos="40000">
                <a:srgbClr val="666666">
                  <a:lumMod val="60000"/>
                  <a:lumOff val="40000"/>
                  <a:alpha val="0"/>
                </a:srgbClr>
              </a:gs>
              <a:gs pos="95000">
                <a:srgbClr val="666666">
                  <a:lumMod val="60000"/>
                  <a:lumOff val="40000"/>
                  <a:alpha val="17000"/>
                </a:srgbClr>
              </a:gs>
            </a:gsLst>
            <a:path path="shape">
              <a:fillToRect l="50000" t="50000" r="50000" b="50000"/>
            </a:path>
            <a:tileRect/>
          </a:gradFill>
          <a:ln w="9525" cap="flat" cmpd="sng" algn="ctr">
            <a:gradFill flip="none" rotWithShape="1">
              <a:gsLst>
                <a:gs pos="50000">
                  <a:srgbClr val="FFFFFF">
                    <a:alpha val="10000"/>
                  </a:srgbClr>
                </a:gs>
                <a:gs pos="0">
                  <a:srgbClr val="C00000"/>
                </a:gs>
                <a:gs pos="100000">
                  <a:srgbClr val="C00000"/>
                </a:gs>
              </a:gsLst>
              <a:lin ang="0" scaled="0"/>
              <a:tileRect/>
            </a:gradFill>
            <a:prstDash val="solid"/>
            <a:miter lim="800000"/>
            <a:headEnd type="none" w="med" len="med"/>
            <a:tailEnd type="none" w="med" len="med"/>
          </a:ln>
          <a:effectLst/>
        </p:spPr>
        <p:txBody>
          <a:bodyPr wrap="none" anchor="ctr" anchorCtr="1"/>
          <a:lstStyle/>
          <a:p>
            <a:pPr algn="ctr"/>
            <a:r>
              <a:rPr lang="zh-CN" altLang="en-US" sz="1600" b="1" dirty="0">
                <a:solidFill>
                  <a:srgbClr val="C00000"/>
                </a:solidFill>
                <a:cs typeface="+mn-ea"/>
                <a:sym typeface="+mn-lt"/>
              </a:rPr>
              <a:t>痛点</a:t>
            </a:r>
          </a:p>
        </p:txBody>
      </p:sp>
      <p:sp>
        <p:nvSpPr>
          <p:cNvPr id="66" name="矩形 65"/>
          <p:cNvSpPr/>
          <p:nvPr/>
        </p:nvSpPr>
        <p:spPr>
          <a:xfrm>
            <a:off x="1465956" y="5524967"/>
            <a:ext cx="10388347" cy="719441"/>
          </a:xfrm>
          <a:prstGeom prst="rect">
            <a:avLst/>
          </a:prstGeom>
          <a:gradFill flip="none" rotWithShape="1">
            <a:gsLst>
              <a:gs pos="38000">
                <a:srgbClr val="666666">
                  <a:lumMod val="60000"/>
                  <a:lumOff val="40000"/>
                  <a:alpha val="0"/>
                </a:srgbClr>
              </a:gs>
              <a:gs pos="100000">
                <a:srgbClr val="666666">
                  <a:lumMod val="60000"/>
                  <a:lumOff val="40000"/>
                  <a:alpha val="10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wrap="square" lIns="71973" tIns="0" rIns="71973" bIns="0" anchor="ctr" anchorCtr="1"/>
          <a:lstStyle/>
          <a:p>
            <a:pPr defTabSz="914400"/>
            <a:r>
              <a:rPr kumimoji="0" lang="zh-CN" altLang="en-US" sz="1200" b="1" i="0" u="none" strike="noStrike" kern="0" cap="none" spc="0" normalizeH="0" baseline="0" noProof="0" dirty="0">
                <a:ln>
                  <a:noFill/>
                </a:ln>
                <a:solidFill>
                  <a:srgbClr val="000000"/>
                </a:solidFill>
                <a:effectLst/>
                <a:uLnTx/>
                <a:uFillTx/>
                <a:latin typeface="微软雅黑" panose="020B0503020204020204" charset="-122"/>
                <a:ea typeface="微软雅黑" panose="020B0503020204020204" charset="-122"/>
                <a:sym typeface="Arial" panose="020B0604020202020204"/>
              </a:rPr>
              <a:t>“理赔难”</a:t>
            </a:r>
            <a:r>
              <a:rPr kumimoji="0" lang="zh-CN" altLang="en-US" sz="1200" b="0" i="0" u="none" strike="noStrike" kern="0" cap="none" spc="0" normalizeH="0" baseline="0" noProof="0" dirty="0">
                <a:ln>
                  <a:noFill/>
                </a:ln>
                <a:solidFill>
                  <a:srgbClr val="000000"/>
                </a:solidFill>
                <a:effectLst/>
                <a:uLnTx/>
                <a:uFillTx/>
                <a:latin typeface="微软雅黑" panose="020B0503020204020204" charset="-122"/>
                <a:ea typeface="微软雅黑" panose="020B0503020204020204" charset="-122"/>
                <a:sym typeface="Arial" panose="020B0604020202020204"/>
              </a:rPr>
              <a:t>和</a:t>
            </a:r>
            <a:r>
              <a:rPr kumimoji="0" lang="zh-CN" altLang="en-US" sz="1200" b="1" i="0" u="none" strike="noStrike" kern="0" cap="none" spc="0" normalizeH="0" baseline="0" noProof="0" dirty="0">
                <a:ln>
                  <a:noFill/>
                </a:ln>
                <a:solidFill>
                  <a:srgbClr val="000000"/>
                </a:solidFill>
                <a:effectLst/>
                <a:uLnTx/>
                <a:uFillTx/>
                <a:latin typeface="微软雅黑" panose="020B0503020204020204" charset="-122"/>
                <a:ea typeface="微软雅黑" panose="020B0503020204020204" charset="-122"/>
                <a:sym typeface="Arial" panose="020B0604020202020204"/>
              </a:rPr>
              <a:t>“理赔繁琐”</a:t>
            </a:r>
            <a:r>
              <a:rPr kumimoji="0" lang="zh-CN" altLang="en-US" sz="1200" b="0" i="0" u="none" strike="noStrike" kern="0" cap="none" spc="0" normalizeH="0" baseline="0" noProof="0" dirty="0">
                <a:ln>
                  <a:noFill/>
                </a:ln>
                <a:solidFill>
                  <a:srgbClr val="000000"/>
                </a:solidFill>
                <a:effectLst/>
                <a:uLnTx/>
                <a:uFillTx/>
                <a:latin typeface="微软雅黑" panose="020B0503020204020204" charset="-122"/>
                <a:ea typeface="微软雅黑" panose="020B0503020204020204" charset="-122"/>
                <a:sym typeface="Arial" panose="020B0604020202020204"/>
              </a:rPr>
              <a:t>已成为商业保险理赔过程中被普遍诟病的问题。</a:t>
            </a:r>
            <a:endParaRPr lang="zh-CN" altLang="en-US" sz="1200" dirty="0">
              <a:solidFill>
                <a:prstClr val="black">
                  <a:lumMod val="75000"/>
                  <a:lumOff val="25000"/>
                </a:prstClr>
              </a:solidFill>
              <a:latin typeface="微软雅黑" panose="020B0503020204020204" charset="-122"/>
              <a:ea typeface="微软雅黑" panose="020B0503020204020204" charset="-122"/>
            </a:endParaRPr>
          </a:p>
        </p:txBody>
      </p:sp>
      <p:sp>
        <p:nvSpPr>
          <p:cNvPr id="67" name="矩形 66"/>
          <p:cNvSpPr/>
          <p:nvPr/>
        </p:nvSpPr>
        <p:spPr>
          <a:xfrm>
            <a:off x="327684" y="2016188"/>
            <a:ext cx="1138270" cy="3362416"/>
          </a:xfrm>
          <a:prstGeom prst="rect">
            <a:avLst/>
          </a:prstGeom>
          <a:gradFill flip="none" rotWithShape="1">
            <a:gsLst>
              <a:gs pos="40000">
                <a:srgbClr val="666666">
                  <a:lumMod val="60000"/>
                  <a:lumOff val="40000"/>
                  <a:alpha val="0"/>
                </a:srgbClr>
              </a:gs>
              <a:gs pos="95000">
                <a:srgbClr val="666666">
                  <a:lumMod val="60000"/>
                  <a:lumOff val="40000"/>
                  <a:alpha val="17000"/>
                </a:srgbClr>
              </a:gs>
            </a:gsLst>
            <a:path path="shape">
              <a:fillToRect l="50000" t="50000" r="50000" b="50000"/>
            </a:path>
            <a:tileRect/>
          </a:gradFill>
          <a:ln w="9525" cap="flat" cmpd="sng" algn="ctr">
            <a:gradFill flip="none" rotWithShape="1">
              <a:gsLst>
                <a:gs pos="50000">
                  <a:srgbClr val="FFFFFF">
                    <a:alpha val="10000"/>
                  </a:srgbClr>
                </a:gs>
                <a:gs pos="0">
                  <a:srgbClr val="C00000"/>
                </a:gs>
                <a:gs pos="100000">
                  <a:srgbClr val="C00000"/>
                </a:gs>
              </a:gsLst>
              <a:lin ang="0" scaled="0"/>
              <a:tileRect/>
            </a:gradFill>
            <a:prstDash val="solid"/>
            <a:miter lim="800000"/>
            <a:headEnd type="none" w="med" len="med"/>
            <a:tailEnd type="none" w="med" len="med"/>
          </a:ln>
          <a:effectLst/>
        </p:spPr>
        <p:txBody>
          <a:bodyPr vert="eaVert" wrap="none" anchor="ctr" anchorCtr="1"/>
          <a:lstStyle/>
          <a:p>
            <a:pPr algn="ctr"/>
            <a:r>
              <a:rPr lang="zh-CN" altLang="en-US" sz="1600" b="1" dirty="0">
                <a:solidFill>
                  <a:srgbClr val="C00000"/>
                </a:solidFill>
                <a:cs typeface="+mn-ea"/>
                <a:sym typeface="+mn-lt"/>
              </a:rPr>
              <a:t>现状</a:t>
            </a:r>
          </a:p>
        </p:txBody>
      </p:sp>
      <p:grpSp>
        <p:nvGrpSpPr>
          <p:cNvPr id="150" name="组合 149"/>
          <p:cNvGrpSpPr/>
          <p:nvPr/>
        </p:nvGrpSpPr>
        <p:grpSpPr>
          <a:xfrm>
            <a:off x="2383493" y="2134072"/>
            <a:ext cx="8625522" cy="3225489"/>
            <a:chOff x="413385" y="1388745"/>
            <a:chExt cx="8667750" cy="5153660"/>
          </a:xfrm>
        </p:grpSpPr>
        <p:sp>
          <p:nvSpPr>
            <p:cNvPr id="4" name="矩形 9"/>
            <p:cNvSpPr>
              <a:spLocks noChangeArrowheads="1"/>
            </p:cNvSpPr>
            <p:nvPr>
              <p:custDataLst>
                <p:tags r:id="rId2"/>
              </p:custDataLst>
            </p:nvPr>
          </p:nvSpPr>
          <p:spPr bwMode="auto">
            <a:xfrm>
              <a:off x="413385" y="1388745"/>
              <a:ext cx="8667750" cy="5153660"/>
            </a:xfrm>
            <a:prstGeom prst="rect">
              <a:avLst/>
            </a:prstGeom>
            <a:solidFill>
              <a:srgbClr val="1D76B0"/>
            </a:solidFill>
            <a:ln>
              <a:noFill/>
            </a:ln>
          </p:spPr>
          <p:txBody>
            <a:bodyPr anchor="t"/>
            <a:lstStyle/>
            <a:p>
              <a:pPr algn="ctr" defTabSz="914400">
                <a:defRPr/>
              </a:pPr>
              <a:r>
                <a:rPr lang="zh-CN" altLang="en-US" sz="1200" b="1" dirty="0">
                  <a:solidFill>
                    <a:prstClr val="white"/>
                  </a:solidFill>
                  <a:latin typeface="微软雅黑" panose="020B0503020204020204" charset="-122"/>
                  <a:sym typeface="宋体" panose="02010600030101010101" pitchFamily="2" charset="-122"/>
                </a:rPr>
                <a:t>商业保险理赔传统流程</a:t>
              </a:r>
              <a:endParaRPr lang="zh-CN" altLang="zh-CN" sz="1200" b="1" dirty="0">
                <a:solidFill>
                  <a:prstClr val="white"/>
                </a:solidFill>
                <a:latin typeface="微软雅黑" panose="020B0503020204020204" charset="-122"/>
                <a:sym typeface="宋体" panose="02010600030101010101" pitchFamily="2" charset="-122"/>
              </a:endParaRPr>
            </a:p>
          </p:txBody>
        </p:sp>
        <p:sp>
          <p:nvSpPr>
            <p:cNvPr id="5" name="矩形 4"/>
            <p:cNvSpPr/>
            <p:nvPr/>
          </p:nvSpPr>
          <p:spPr>
            <a:xfrm>
              <a:off x="413385" y="1776730"/>
              <a:ext cx="8667750" cy="4604385"/>
            </a:xfrm>
            <a:prstGeom prst="rect">
              <a:avLst/>
            </a:prstGeom>
            <a:solidFill>
              <a:sysClr val="window" lastClr="FFFFFF"/>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8" name="Straight Connector 112" descr="Line showing key steps"/>
            <p:cNvCxnSpPr/>
            <p:nvPr/>
          </p:nvCxnSpPr>
          <p:spPr>
            <a:xfrm>
              <a:off x="657501" y="4001815"/>
              <a:ext cx="8234584" cy="0"/>
            </a:xfrm>
            <a:prstGeom prst="line">
              <a:avLst/>
            </a:prstGeom>
            <a:noFill/>
            <a:ln w="28575" cap="flat" cmpd="sng" algn="ctr">
              <a:solidFill>
                <a:srgbClr val="4472C4"/>
              </a:solidFill>
              <a:prstDash val="solid"/>
              <a:round/>
              <a:headEnd type="none" w="med" len="med"/>
              <a:tailEnd type="arrow" w="med" len="med"/>
            </a:ln>
            <a:effectLst/>
          </p:spPr>
        </p:cxnSp>
        <p:sp>
          <p:nvSpPr>
            <p:cNvPr id="12" name="Rectangle 5"/>
            <p:cNvSpPr/>
            <p:nvPr/>
          </p:nvSpPr>
          <p:spPr>
            <a:xfrm>
              <a:off x="587577" y="3209575"/>
              <a:ext cx="907375" cy="462657"/>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申请人或委托人报案</a:t>
              </a:r>
            </a:p>
          </p:txBody>
        </p:sp>
        <p:sp>
          <p:nvSpPr>
            <p:cNvPr id="13" name="Rectangle 6"/>
            <p:cNvSpPr/>
            <p:nvPr/>
          </p:nvSpPr>
          <p:spPr>
            <a:xfrm>
              <a:off x="956134" y="5491959"/>
              <a:ext cx="1194878" cy="693985"/>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填写申请书</a:t>
              </a:r>
              <a:r>
                <a:rPr lang="zh-CN" altLang="en-US" sz="1050" dirty="0">
                  <a:solidFill>
                    <a:prstClr val="black"/>
                  </a:solidFill>
                  <a:latin typeface="微软雅黑" panose="020B0503020204020204" charset="-122"/>
                  <a:cs typeface="Arial" panose="020B0604020202020204" pitchFamily="34" charset="0"/>
                </a:rPr>
                <a:t>、委托申请书提供必要的材料和证明</a:t>
              </a:r>
              <a:endParaRPr lang="en-US" sz="1050" dirty="0">
                <a:solidFill>
                  <a:prstClr val="black"/>
                </a:solidFill>
                <a:latin typeface="微软雅黑" panose="020B0503020204020204" charset="-122"/>
                <a:cs typeface="Arial" panose="020B0604020202020204" pitchFamily="34" charset="0"/>
              </a:endParaRPr>
            </a:p>
          </p:txBody>
        </p:sp>
        <p:sp>
          <p:nvSpPr>
            <p:cNvPr id="14" name="Rectangle 7"/>
            <p:cNvSpPr/>
            <p:nvPr/>
          </p:nvSpPr>
          <p:spPr>
            <a:xfrm>
              <a:off x="1965206" y="3209011"/>
              <a:ext cx="1378189"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赔案受理</a:t>
              </a:r>
            </a:p>
          </p:txBody>
        </p:sp>
        <p:sp>
          <p:nvSpPr>
            <p:cNvPr id="15" name="Rectangle 8"/>
            <p:cNvSpPr/>
            <p:nvPr/>
          </p:nvSpPr>
          <p:spPr>
            <a:xfrm>
              <a:off x="3036634" y="5491959"/>
              <a:ext cx="1347654"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资料齐全</a:t>
              </a:r>
            </a:p>
          </p:txBody>
        </p:sp>
        <p:sp>
          <p:nvSpPr>
            <p:cNvPr id="16" name="Rectangle 9"/>
            <p:cNvSpPr/>
            <p:nvPr/>
          </p:nvSpPr>
          <p:spPr>
            <a:xfrm>
              <a:off x="3885779" y="3208661"/>
              <a:ext cx="1722617"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理赔审核</a:t>
              </a:r>
            </a:p>
          </p:txBody>
        </p:sp>
        <p:sp>
          <p:nvSpPr>
            <p:cNvPr id="17" name="Rectangle 10"/>
            <p:cNvSpPr/>
            <p:nvPr/>
          </p:nvSpPr>
          <p:spPr>
            <a:xfrm>
              <a:off x="4849414" y="5491959"/>
              <a:ext cx="1293737"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理赔结案</a:t>
              </a:r>
            </a:p>
          </p:txBody>
        </p:sp>
        <p:sp>
          <p:nvSpPr>
            <p:cNvPr id="18" name="Rectangle 11"/>
            <p:cNvSpPr/>
            <p:nvPr/>
          </p:nvSpPr>
          <p:spPr>
            <a:xfrm>
              <a:off x="5697897" y="3208661"/>
              <a:ext cx="1361106"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给付领款通知</a:t>
              </a:r>
            </a:p>
          </p:txBody>
        </p:sp>
        <p:sp>
          <p:nvSpPr>
            <p:cNvPr id="19" name="Rectangle 12"/>
            <p:cNvSpPr/>
            <p:nvPr/>
          </p:nvSpPr>
          <p:spPr>
            <a:xfrm>
              <a:off x="6684326" y="5491959"/>
              <a:ext cx="1554326" cy="231328"/>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核实受益人</a:t>
              </a:r>
            </a:p>
          </p:txBody>
        </p:sp>
        <p:sp>
          <p:nvSpPr>
            <p:cNvPr id="20" name="Rectangle 13"/>
            <p:cNvSpPr/>
            <p:nvPr/>
          </p:nvSpPr>
          <p:spPr>
            <a:xfrm>
              <a:off x="7586944" y="3208661"/>
              <a:ext cx="1023740" cy="462657"/>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sz="1050" dirty="0">
                  <a:solidFill>
                    <a:prstClr val="black"/>
                  </a:solidFill>
                  <a:latin typeface="微软雅黑" panose="020B0503020204020204" charset="-122"/>
                  <a:cs typeface="Arial" panose="020B0604020202020204" pitchFamily="34" charset="0"/>
                </a:rPr>
                <a:t>转账支付</a:t>
              </a:r>
              <a:br>
                <a:rPr lang="en-US" sz="1050" dirty="0">
                  <a:solidFill>
                    <a:prstClr val="black"/>
                  </a:solidFill>
                  <a:latin typeface="微软雅黑" panose="020B0503020204020204" charset="-122"/>
                  <a:cs typeface="Arial" panose="020B0604020202020204" pitchFamily="34" charset="0"/>
                </a:rPr>
              </a:br>
              <a:r>
                <a:rPr lang="en-US" sz="1050" dirty="0" err="1">
                  <a:solidFill>
                    <a:prstClr val="black"/>
                  </a:solidFill>
                  <a:latin typeface="微软雅黑" panose="020B0503020204020204" charset="-122"/>
                  <a:cs typeface="Arial" panose="020B0604020202020204" pitchFamily="34" charset="0"/>
                </a:rPr>
                <a:t>保险金</a:t>
              </a:r>
              <a:endParaRPr lang="en-US" sz="1050" dirty="0">
                <a:solidFill>
                  <a:prstClr val="black"/>
                </a:solidFill>
                <a:latin typeface="微软雅黑" panose="020B0503020204020204" charset="-122"/>
                <a:cs typeface="Arial" panose="020B0604020202020204" pitchFamily="34" charset="0"/>
              </a:endParaRPr>
            </a:p>
          </p:txBody>
        </p:sp>
        <p:sp>
          <p:nvSpPr>
            <p:cNvPr id="21" name="Rectangle 14"/>
            <p:cNvSpPr/>
            <p:nvPr/>
          </p:nvSpPr>
          <p:spPr>
            <a:xfrm>
              <a:off x="8267479" y="5491959"/>
              <a:ext cx="784817" cy="462657"/>
            </a:xfrm>
            <a:prstGeom prst="rect">
              <a:avLst/>
            </a:prstGeom>
          </p:spPr>
          <p:txBody>
            <a:bodyPr wrap="square" lIns="0" tIns="0" rIns="0" bIns="0">
              <a:spAutoFit/>
            </a:bodyPr>
            <a:lstStyle/>
            <a:p>
              <a:pPr defTabSz="914400" fontAlgn="base">
                <a:lnSpc>
                  <a:spcPct val="90000"/>
                </a:lnSpc>
                <a:spcBef>
                  <a:spcPts val="400"/>
                </a:spcBef>
                <a:spcAft>
                  <a:spcPct val="0"/>
                </a:spcAft>
                <a:defRPr/>
              </a:pPr>
              <a:r>
                <a:rPr lang="en-US" altLang="zh-CN" sz="1050" dirty="0">
                  <a:solidFill>
                    <a:prstClr val="black"/>
                  </a:solidFill>
                  <a:latin typeface="微软雅黑" panose="020B0503020204020204" charset="-122"/>
                  <a:cs typeface="Arial" panose="020B0604020202020204" pitchFamily="34" charset="0"/>
                </a:rPr>
                <a:t>15</a:t>
              </a:r>
              <a:r>
                <a:rPr lang="zh-CN" altLang="en-US" sz="1050" dirty="0">
                  <a:solidFill>
                    <a:prstClr val="black"/>
                  </a:solidFill>
                  <a:latin typeface="微软雅黑" panose="020B0503020204020204" charset="-122"/>
                  <a:cs typeface="Arial" panose="020B0604020202020204" pitchFamily="34" charset="0"/>
                </a:rPr>
                <a:t>个工作日完成</a:t>
              </a:r>
              <a:endParaRPr lang="en-US" sz="1050" dirty="0">
                <a:solidFill>
                  <a:prstClr val="black"/>
                </a:solidFill>
                <a:latin typeface="微软雅黑" panose="020B0503020204020204" charset="-122"/>
                <a:cs typeface="Arial" panose="020B0604020202020204" pitchFamily="34" charset="0"/>
              </a:endParaRPr>
            </a:p>
          </p:txBody>
        </p:sp>
        <p:sp>
          <p:nvSpPr>
            <p:cNvPr id="22" name="Oval 169"/>
            <p:cNvSpPr/>
            <p:nvPr/>
          </p:nvSpPr>
          <p:spPr>
            <a:xfrm>
              <a:off x="554990"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3" name="Triangle 170"/>
            <p:cNvSpPr/>
            <p:nvPr/>
          </p:nvSpPr>
          <p:spPr>
            <a:xfrm>
              <a:off x="591820" y="3935730"/>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4" name="Oval 173"/>
            <p:cNvSpPr/>
            <p:nvPr/>
          </p:nvSpPr>
          <p:spPr>
            <a:xfrm>
              <a:off x="2214880"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25" name="Triangle 174"/>
            <p:cNvSpPr/>
            <p:nvPr/>
          </p:nvSpPr>
          <p:spPr>
            <a:xfrm>
              <a:off x="2251075" y="3935730"/>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6" name="Oval 176"/>
            <p:cNvSpPr/>
            <p:nvPr/>
          </p:nvSpPr>
          <p:spPr>
            <a:xfrm>
              <a:off x="3967480"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7" name="Triangle 177"/>
            <p:cNvSpPr/>
            <p:nvPr/>
          </p:nvSpPr>
          <p:spPr>
            <a:xfrm>
              <a:off x="4004310" y="3935730"/>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8" name="Oval 179"/>
            <p:cNvSpPr/>
            <p:nvPr/>
          </p:nvSpPr>
          <p:spPr>
            <a:xfrm>
              <a:off x="5862320"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 name="Triangle 180"/>
            <p:cNvSpPr/>
            <p:nvPr/>
          </p:nvSpPr>
          <p:spPr>
            <a:xfrm>
              <a:off x="5898515" y="3935730"/>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 name="Oval 182"/>
            <p:cNvSpPr/>
            <p:nvPr/>
          </p:nvSpPr>
          <p:spPr>
            <a:xfrm>
              <a:off x="7614285"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1" name="Triangle 183"/>
            <p:cNvSpPr/>
            <p:nvPr/>
          </p:nvSpPr>
          <p:spPr>
            <a:xfrm>
              <a:off x="7650480" y="3935730"/>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1" name="Oval 185"/>
            <p:cNvSpPr/>
            <p:nvPr/>
          </p:nvSpPr>
          <p:spPr>
            <a:xfrm flipV="1">
              <a:off x="1381125"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2" name="Triangle 186"/>
            <p:cNvSpPr/>
            <p:nvPr/>
          </p:nvSpPr>
          <p:spPr>
            <a:xfrm flipV="1">
              <a:off x="1417320" y="3954145"/>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3" name="Oval 188"/>
            <p:cNvSpPr/>
            <p:nvPr/>
          </p:nvSpPr>
          <p:spPr>
            <a:xfrm flipV="1">
              <a:off x="3095625"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54" name="Triangle 189"/>
            <p:cNvSpPr/>
            <p:nvPr/>
          </p:nvSpPr>
          <p:spPr>
            <a:xfrm flipV="1">
              <a:off x="3132455" y="3954145"/>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5" name="Oval 191"/>
            <p:cNvSpPr/>
            <p:nvPr/>
          </p:nvSpPr>
          <p:spPr>
            <a:xfrm flipV="1">
              <a:off x="4914900"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6" name="Triangle 192"/>
            <p:cNvSpPr/>
            <p:nvPr/>
          </p:nvSpPr>
          <p:spPr>
            <a:xfrm flipV="1">
              <a:off x="4951730" y="3954145"/>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7" name="Oval 194"/>
            <p:cNvSpPr/>
            <p:nvPr/>
          </p:nvSpPr>
          <p:spPr>
            <a:xfrm flipV="1">
              <a:off x="6737985"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59" name="Triangle 195"/>
            <p:cNvSpPr/>
            <p:nvPr/>
          </p:nvSpPr>
          <p:spPr>
            <a:xfrm flipV="1">
              <a:off x="6774815" y="3954145"/>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60" name="Oval 197"/>
            <p:cNvSpPr/>
            <p:nvPr/>
          </p:nvSpPr>
          <p:spPr>
            <a:xfrm flipV="1">
              <a:off x="8455025" y="3898265"/>
              <a:ext cx="204470" cy="204470"/>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61" name="Triangle 198"/>
            <p:cNvSpPr/>
            <p:nvPr/>
          </p:nvSpPr>
          <p:spPr>
            <a:xfrm flipV="1">
              <a:off x="8491855" y="3954145"/>
              <a:ext cx="131445" cy="11239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62" name="Freeform 8"/>
            <p:cNvSpPr>
              <a:spLocks noEditPoints="1"/>
            </p:cNvSpPr>
            <p:nvPr/>
          </p:nvSpPr>
          <p:spPr bwMode="auto">
            <a:xfrm>
              <a:off x="655955" y="2308225"/>
              <a:ext cx="174625" cy="169545"/>
            </a:xfrm>
            <a:custGeom>
              <a:avLst/>
              <a:gdLst>
                <a:gd name="T0" fmla="*/ 16 w 32"/>
                <a:gd name="T1" fmla="*/ 32 h 32"/>
                <a:gd name="T2" fmla="*/ 32 w 32"/>
                <a:gd name="T3" fmla="*/ 16 h 32"/>
                <a:gd name="T4" fmla="*/ 16 w 32"/>
                <a:gd name="T5" fmla="*/ 0 h 32"/>
                <a:gd name="T6" fmla="*/ 0 w 32"/>
                <a:gd name="T7" fmla="*/ 16 h 32"/>
                <a:gd name="T8" fmla="*/ 16 w 32"/>
                <a:gd name="T9" fmla="*/ 32 h 32"/>
                <a:gd name="T10" fmla="*/ 16 w 32"/>
                <a:gd name="T11" fmla="*/ 4 h 32"/>
                <a:gd name="T12" fmla="*/ 28 w 32"/>
                <a:gd name="T13" fmla="*/ 16 h 32"/>
                <a:gd name="T14" fmla="*/ 16 w 32"/>
                <a:gd name="T15" fmla="*/ 28 h 32"/>
                <a:gd name="T16" fmla="*/ 4 w 32"/>
                <a:gd name="T17" fmla="*/ 16 h 32"/>
                <a:gd name="T18" fmla="*/ 16 w 32"/>
                <a:gd name="T1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25" y="32"/>
                    <a:pt x="32" y="25"/>
                    <a:pt x="32" y="16"/>
                  </a:cubicBezTo>
                  <a:cubicBezTo>
                    <a:pt x="32" y="7"/>
                    <a:pt x="25" y="0"/>
                    <a:pt x="16" y="0"/>
                  </a:cubicBezTo>
                  <a:cubicBezTo>
                    <a:pt x="7" y="0"/>
                    <a:pt x="0" y="7"/>
                    <a:pt x="0" y="16"/>
                  </a:cubicBezTo>
                  <a:cubicBezTo>
                    <a:pt x="0" y="25"/>
                    <a:pt x="7" y="32"/>
                    <a:pt x="16" y="32"/>
                  </a:cubicBezTo>
                  <a:close/>
                  <a:moveTo>
                    <a:pt x="16" y="4"/>
                  </a:moveTo>
                  <a:cubicBezTo>
                    <a:pt x="23" y="4"/>
                    <a:pt x="28" y="9"/>
                    <a:pt x="28" y="16"/>
                  </a:cubicBezTo>
                  <a:cubicBezTo>
                    <a:pt x="28" y="23"/>
                    <a:pt x="23" y="28"/>
                    <a:pt x="16" y="28"/>
                  </a:cubicBezTo>
                  <a:cubicBezTo>
                    <a:pt x="9" y="28"/>
                    <a:pt x="4" y="23"/>
                    <a:pt x="4" y="16"/>
                  </a:cubicBezTo>
                  <a:cubicBezTo>
                    <a:pt x="4" y="9"/>
                    <a:pt x="9" y="4"/>
                    <a:pt x="16" y="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63" name="Freeform 9"/>
            <p:cNvSpPr>
              <a:spLocks noEditPoints="1"/>
            </p:cNvSpPr>
            <p:nvPr/>
          </p:nvSpPr>
          <p:spPr bwMode="auto">
            <a:xfrm>
              <a:off x="612775" y="2499995"/>
              <a:ext cx="260985" cy="318135"/>
            </a:xfrm>
            <a:custGeom>
              <a:avLst/>
              <a:gdLst>
                <a:gd name="T0" fmla="*/ 46 w 48"/>
                <a:gd name="T1" fmla="*/ 0 h 60"/>
                <a:gd name="T2" fmla="*/ 26 w 48"/>
                <a:gd name="T3" fmla="*/ 0 h 60"/>
                <a:gd name="T4" fmla="*/ 22 w 48"/>
                <a:gd name="T5" fmla="*/ 0 h 60"/>
                <a:gd name="T6" fmla="*/ 2 w 48"/>
                <a:gd name="T7" fmla="*/ 0 h 60"/>
                <a:gd name="T8" fmla="*/ 0 w 48"/>
                <a:gd name="T9" fmla="*/ 2 h 60"/>
                <a:gd name="T10" fmla="*/ 14 w 48"/>
                <a:gd name="T11" fmla="*/ 33 h 60"/>
                <a:gd name="T12" fmla="*/ 14 w 48"/>
                <a:gd name="T13" fmla="*/ 58 h 60"/>
                <a:gd name="T14" fmla="*/ 16 w 48"/>
                <a:gd name="T15" fmla="*/ 60 h 60"/>
                <a:gd name="T16" fmla="*/ 32 w 48"/>
                <a:gd name="T17" fmla="*/ 60 h 60"/>
                <a:gd name="T18" fmla="*/ 34 w 48"/>
                <a:gd name="T19" fmla="*/ 58 h 60"/>
                <a:gd name="T20" fmla="*/ 34 w 48"/>
                <a:gd name="T21" fmla="*/ 33 h 60"/>
                <a:gd name="T22" fmla="*/ 48 w 48"/>
                <a:gd name="T23" fmla="*/ 2 h 60"/>
                <a:gd name="T24" fmla="*/ 46 w 48"/>
                <a:gd name="T25" fmla="*/ 0 h 60"/>
                <a:gd name="T26" fmla="*/ 24 w 48"/>
                <a:gd name="T27" fmla="*/ 4 h 60"/>
                <a:gd name="T28" fmla="*/ 26 w 48"/>
                <a:gd name="T29" fmla="*/ 25 h 60"/>
                <a:gd name="T30" fmla="*/ 24 w 48"/>
                <a:gd name="T31" fmla="*/ 27 h 60"/>
                <a:gd name="T32" fmla="*/ 22 w 48"/>
                <a:gd name="T33" fmla="*/ 25 h 60"/>
                <a:gd name="T34" fmla="*/ 24 w 48"/>
                <a:gd name="T35" fmla="*/ 4 h 60"/>
                <a:gd name="T36" fmla="*/ 31 w 48"/>
                <a:gd name="T37" fmla="*/ 30 h 60"/>
                <a:gd name="T38" fmla="*/ 30 w 48"/>
                <a:gd name="T39" fmla="*/ 32 h 60"/>
                <a:gd name="T40" fmla="*/ 30 w 48"/>
                <a:gd name="T41" fmla="*/ 56 h 60"/>
                <a:gd name="T42" fmla="*/ 18 w 48"/>
                <a:gd name="T43" fmla="*/ 56 h 60"/>
                <a:gd name="T44" fmla="*/ 18 w 48"/>
                <a:gd name="T45" fmla="*/ 32 h 60"/>
                <a:gd name="T46" fmla="*/ 17 w 48"/>
                <a:gd name="T47" fmla="*/ 30 h 60"/>
                <a:gd name="T48" fmla="*/ 4 w 48"/>
                <a:gd name="T49" fmla="*/ 4 h 60"/>
                <a:gd name="T50" fmla="*/ 20 w 48"/>
                <a:gd name="T51" fmla="*/ 4 h 60"/>
                <a:gd name="T52" fmla="*/ 18 w 48"/>
                <a:gd name="T53" fmla="*/ 26 h 60"/>
                <a:gd name="T54" fmla="*/ 19 w 48"/>
                <a:gd name="T55" fmla="*/ 27 h 60"/>
                <a:gd name="T56" fmla="*/ 23 w 48"/>
                <a:gd name="T57" fmla="*/ 31 h 60"/>
                <a:gd name="T58" fmla="*/ 24 w 48"/>
                <a:gd name="T59" fmla="*/ 32 h 60"/>
                <a:gd name="T60" fmla="*/ 25 w 48"/>
                <a:gd name="T61" fmla="*/ 31 h 60"/>
                <a:gd name="T62" fmla="*/ 29 w 48"/>
                <a:gd name="T63" fmla="*/ 27 h 60"/>
                <a:gd name="T64" fmla="*/ 30 w 48"/>
                <a:gd name="T65" fmla="*/ 26 h 60"/>
                <a:gd name="T66" fmla="*/ 28 w 48"/>
                <a:gd name="T67" fmla="*/ 4 h 60"/>
                <a:gd name="T68" fmla="*/ 44 w 48"/>
                <a:gd name="T69" fmla="*/ 4 h 60"/>
                <a:gd name="T70" fmla="*/ 31 w 48"/>
                <a:gd name="T71"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60">
                  <a:moveTo>
                    <a:pt x="46" y="0"/>
                  </a:moveTo>
                  <a:cubicBezTo>
                    <a:pt x="26" y="0"/>
                    <a:pt x="26" y="0"/>
                    <a:pt x="26" y="0"/>
                  </a:cubicBezTo>
                  <a:cubicBezTo>
                    <a:pt x="22" y="0"/>
                    <a:pt x="22" y="0"/>
                    <a:pt x="22" y="0"/>
                  </a:cubicBezTo>
                  <a:cubicBezTo>
                    <a:pt x="2" y="0"/>
                    <a:pt x="2" y="0"/>
                    <a:pt x="2" y="0"/>
                  </a:cubicBezTo>
                  <a:cubicBezTo>
                    <a:pt x="1" y="0"/>
                    <a:pt x="0" y="1"/>
                    <a:pt x="0" y="2"/>
                  </a:cubicBezTo>
                  <a:cubicBezTo>
                    <a:pt x="0" y="16"/>
                    <a:pt x="5" y="27"/>
                    <a:pt x="14" y="33"/>
                  </a:cubicBezTo>
                  <a:cubicBezTo>
                    <a:pt x="14" y="58"/>
                    <a:pt x="14" y="58"/>
                    <a:pt x="14" y="58"/>
                  </a:cubicBezTo>
                  <a:cubicBezTo>
                    <a:pt x="14" y="59"/>
                    <a:pt x="15" y="60"/>
                    <a:pt x="16" y="60"/>
                  </a:cubicBezTo>
                  <a:cubicBezTo>
                    <a:pt x="32" y="60"/>
                    <a:pt x="32" y="60"/>
                    <a:pt x="32" y="60"/>
                  </a:cubicBezTo>
                  <a:cubicBezTo>
                    <a:pt x="33" y="60"/>
                    <a:pt x="34" y="59"/>
                    <a:pt x="34" y="58"/>
                  </a:cubicBezTo>
                  <a:cubicBezTo>
                    <a:pt x="34" y="33"/>
                    <a:pt x="34" y="33"/>
                    <a:pt x="34" y="33"/>
                  </a:cubicBezTo>
                  <a:cubicBezTo>
                    <a:pt x="43" y="27"/>
                    <a:pt x="48" y="16"/>
                    <a:pt x="48" y="2"/>
                  </a:cubicBezTo>
                  <a:cubicBezTo>
                    <a:pt x="48" y="1"/>
                    <a:pt x="47" y="0"/>
                    <a:pt x="46" y="0"/>
                  </a:cubicBezTo>
                  <a:close/>
                  <a:moveTo>
                    <a:pt x="24" y="4"/>
                  </a:moveTo>
                  <a:cubicBezTo>
                    <a:pt x="26" y="25"/>
                    <a:pt x="26" y="25"/>
                    <a:pt x="26" y="25"/>
                  </a:cubicBezTo>
                  <a:cubicBezTo>
                    <a:pt x="24" y="27"/>
                    <a:pt x="24" y="27"/>
                    <a:pt x="24" y="27"/>
                  </a:cubicBezTo>
                  <a:cubicBezTo>
                    <a:pt x="22" y="25"/>
                    <a:pt x="22" y="25"/>
                    <a:pt x="22" y="25"/>
                  </a:cubicBezTo>
                  <a:cubicBezTo>
                    <a:pt x="24" y="4"/>
                    <a:pt x="24" y="4"/>
                    <a:pt x="24" y="4"/>
                  </a:cubicBezTo>
                  <a:close/>
                  <a:moveTo>
                    <a:pt x="31" y="30"/>
                  </a:moveTo>
                  <a:cubicBezTo>
                    <a:pt x="30" y="31"/>
                    <a:pt x="30" y="31"/>
                    <a:pt x="30" y="32"/>
                  </a:cubicBezTo>
                  <a:cubicBezTo>
                    <a:pt x="30" y="56"/>
                    <a:pt x="30" y="56"/>
                    <a:pt x="30" y="56"/>
                  </a:cubicBezTo>
                  <a:cubicBezTo>
                    <a:pt x="18" y="56"/>
                    <a:pt x="18" y="56"/>
                    <a:pt x="18" y="56"/>
                  </a:cubicBezTo>
                  <a:cubicBezTo>
                    <a:pt x="18" y="32"/>
                    <a:pt x="18" y="32"/>
                    <a:pt x="18" y="32"/>
                  </a:cubicBezTo>
                  <a:cubicBezTo>
                    <a:pt x="18" y="31"/>
                    <a:pt x="18" y="31"/>
                    <a:pt x="17" y="30"/>
                  </a:cubicBezTo>
                  <a:cubicBezTo>
                    <a:pt x="9" y="26"/>
                    <a:pt x="4" y="16"/>
                    <a:pt x="4" y="4"/>
                  </a:cubicBezTo>
                  <a:cubicBezTo>
                    <a:pt x="20" y="4"/>
                    <a:pt x="20" y="4"/>
                    <a:pt x="20" y="4"/>
                  </a:cubicBezTo>
                  <a:cubicBezTo>
                    <a:pt x="18" y="26"/>
                    <a:pt x="18" y="26"/>
                    <a:pt x="18" y="26"/>
                  </a:cubicBezTo>
                  <a:cubicBezTo>
                    <a:pt x="18" y="26"/>
                    <a:pt x="18" y="27"/>
                    <a:pt x="19" y="27"/>
                  </a:cubicBezTo>
                  <a:cubicBezTo>
                    <a:pt x="23" y="31"/>
                    <a:pt x="23" y="31"/>
                    <a:pt x="23" y="31"/>
                  </a:cubicBezTo>
                  <a:cubicBezTo>
                    <a:pt x="23" y="32"/>
                    <a:pt x="23" y="32"/>
                    <a:pt x="24" y="32"/>
                  </a:cubicBezTo>
                  <a:cubicBezTo>
                    <a:pt x="25" y="32"/>
                    <a:pt x="25" y="32"/>
                    <a:pt x="25" y="31"/>
                  </a:cubicBezTo>
                  <a:cubicBezTo>
                    <a:pt x="29" y="27"/>
                    <a:pt x="29" y="27"/>
                    <a:pt x="29" y="27"/>
                  </a:cubicBezTo>
                  <a:cubicBezTo>
                    <a:pt x="30" y="27"/>
                    <a:pt x="30" y="26"/>
                    <a:pt x="30" y="26"/>
                  </a:cubicBezTo>
                  <a:cubicBezTo>
                    <a:pt x="28" y="4"/>
                    <a:pt x="28" y="4"/>
                    <a:pt x="28" y="4"/>
                  </a:cubicBezTo>
                  <a:cubicBezTo>
                    <a:pt x="44" y="4"/>
                    <a:pt x="44" y="4"/>
                    <a:pt x="44" y="4"/>
                  </a:cubicBezTo>
                  <a:cubicBezTo>
                    <a:pt x="44" y="16"/>
                    <a:pt x="39" y="26"/>
                    <a:pt x="31" y="30"/>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65" name="Freeform 10"/>
            <p:cNvSpPr/>
            <p:nvPr/>
          </p:nvSpPr>
          <p:spPr bwMode="auto">
            <a:xfrm>
              <a:off x="883920" y="2308225"/>
              <a:ext cx="240030" cy="201930"/>
            </a:xfrm>
            <a:custGeom>
              <a:avLst/>
              <a:gdLst>
                <a:gd name="T0" fmla="*/ 42 w 44"/>
                <a:gd name="T1" fmla="*/ 0 h 38"/>
                <a:gd name="T2" fmla="*/ 2 w 44"/>
                <a:gd name="T3" fmla="*/ 0 h 38"/>
                <a:gd name="T4" fmla="*/ 0 w 44"/>
                <a:gd name="T5" fmla="*/ 2 h 38"/>
                <a:gd name="T6" fmla="*/ 0 w 44"/>
                <a:gd name="T7" fmla="*/ 18 h 38"/>
                <a:gd name="T8" fmla="*/ 2 w 44"/>
                <a:gd name="T9" fmla="*/ 20 h 38"/>
                <a:gd name="T10" fmla="*/ 4 w 44"/>
                <a:gd name="T11" fmla="*/ 18 h 38"/>
                <a:gd name="T12" fmla="*/ 4 w 44"/>
                <a:gd name="T13" fmla="*/ 4 h 38"/>
                <a:gd name="T14" fmla="*/ 40 w 44"/>
                <a:gd name="T15" fmla="*/ 4 h 38"/>
                <a:gd name="T16" fmla="*/ 40 w 44"/>
                <a:gd name="T17" fmla="*/ 24 h 38"/>
                <a:gd name="T18" fmla="*/ 24 w 44"/>
                <a:gd name="T19" fmla="*/ 24 h 38"/>
                <a:gd name="T20" fmla="*/ 23 w 44"/>
                <a:gd name="T21" fmla="*/ 25 h 38"/>
                <a:gd name="T22" fmla="*/ 16 w 44"/>
                <a:gd name="T23" fmla="*/ 31 h 38"/>
                <a:gd name="T24" fmla="*/ 16 w 44"/>
                <a:gd name="T25" fmla="*/ 26 h 38"/>
                <a:gd name="T26" fmla="*/ 14 w 44"/>
                <a:gd name="T27" fmla="*/ 24 h 38"/>
                <a:gd name="T28" fmla="*/ 8 w 44"/>
                <a:gd name="T29" fmla="*/ 24 h 38"/>
                <a:gd name="T30" fmla="*/ 6 w 44"/>
                <a:gd name="T31" fmla="*/ 26 h 38"/>
                <a:gd name="T32" fmla="*/ 8 w 44"/>
                <a:gd name="T33" fmla="*/ 28 h 38"/>
                <a:gd name="T34" fmla="*/ 12 w 44"/>
                <a:gd name="T35" fmla="*/ 28 h 38"/>
                <a:gd name="T36" fmla="*/ 12 w 44"/>
                <a:gd name="T37" fmla="*/ 36 h 38"/>
                <a:gd name="T38" fmla="*/ 13 w 44"/>
                <a:gd name="T39" fmla="*/ 38 h 38"/>
                <a:gd name="T40" fmla="*/ 14 w 44"/>
                <a:gd name="T41" fmla="*/ 38 h 38"/>
                <a:gd name="T42" fmla="*/ 15 w 44"/>
                <a:gd name="T43" fmla="*/ 37 h 38"/>
                <a:gd name="T44" fmla="*/ 25 w 44"/>
                <a:gd name="T45" fmla="*/ 28 h 38"/>
                <a:gd name="T46" fmla="*/ 42 w 44"/>
                <a:gd name="T47" fmla="*/ 28 h 38"/>
                <a:gd name="T48" fmla="*/ 44 w 44"/>
                <a:gd name="T49" fmla="*/ 26 h 38"/>
                <a:gd name="T50" fmla="*/ 44 w 44"/>
                <a:gd name="T51" fmla="*/ 2 h 38"/>
                <a:gd name="T52" fmla="*/ 42 w 44"/>
                <a:gd name="T5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38">
                  <a:moveTo>
                    <a:pt x="42" y="0"/>
                  </a:moveTo>
                  <a:cubicBezTo>
                    <a:pt x="2" y="0"/>
                    <a:pt x="2" y="0"/>
                    <a:pt x="2" y="0"/>
                  </a:cubicBezTo>
                  <a:cubicBezTo>
                    <a:pt x="1" y="0"/>
                    <a:pt x="0" y="1"/>
                    <a:pt x="0" y="2"/>
                  </a:cubicBezTo>
                  <a:cubicBezTo>
                    <a:pt x="0" y="18"/>
                    <a:pt x="0" y="18"/>
                    <a:pt x="0" y="18"/>
                  </a:cubicBezTo>
                  <a:cubicBezTo>
                    <a:pt x="0" y="19"/>
                    <a:pt x="1" y="20"/>
                    <a:pt x="2" y="20"/>
                  </a:cubicBezTo>
                  <a:cubicBezTo>
                    <a:pt x="3" y="20"/>
                    <a:pt x="4" y="19"/>
                    <a:pt x="4" y="18"/>
                  </a:cubicBezTo>
                  <a:cubicBezTo>
                    <a:pt x="4" y="4"/>
                    <a:pt x="4" y="4"/>
                    <a:pt x="4" y="4"/>
                  </a:cubicBezTo>
                  <a:cubicBezTo>
                    <a:pt x="40" y="4"/>
                    <a:pt x="40" y="4"/>
                    <a:pt x="40" y="4"/>
                  </a:cubicBezTo>
                  <a:cubicBezTo>
                    <a:pt x="40" y="24"/>
                    <a:pt x="40" y="24"/>
                    <a:pt x="40" y="24"/>
                  </a:cubicBezTo>
                  <a:cubicBezTo>
                    <a:pt x="24" y="24"/>
                    <a:pt x="24" y="24"/>
                    <a:pt x="24" y="24"/>
                  </a:cubicBezTo>
                  <a:cubicBezTo>
                    <a:pt x="23" y="24"/>
                    <a:pt x="23" y="24"/>
                    <a:pt x="23" y="25"/>
                  </a:cubicBezTo>
                  <a:cubicBezTo>
                    <a:pt x="16" y="31"/>
                    <a:pt x="16" y="31"/>
                    <a:pt x="16" y="31"/>
                  </a:cubicBezTo>
                  <a:cubicBezTo>
                    <a:pt x="16" y="26"/>
                    <a:pt x="16" y="26"/>
                    <a:pt x="16" y="26"/>
                  </a:cubicBezTo>
                  <a:cubicBezTo>
                    <a:pt x="16" y="25"/>
                    <a:pt x="15" y="24"/>
                    <a:pt x="14" y="24"/>
                  </a:cubicBezTo>
                  <a:cubicBezTo>
                    <a:pt x="8" y="24"/>
                    <a:pt x="8" y="24"/>
                    <a:pt x="8" y="24"/>
                  </a:cubicBezTo>
                  <a:cubicBezTo>
                    <a:pt x="7" y="24"/>
                    <a:pt x="6" y="25"/>
                    <a:pt x="6" y="26"/>
                  </a:cubicBezTo>
                  <a:cubicBezTo>
                    <a:pt x="6" y="27"/>
                    <a:pt x="7" y="28"/>
                    <a:pt x="8" y="28"/>
                  </a:cubicBezTo>
                  <a:cubicBezTo>
                    <a:pt x="12" y="28"/>
                    <a:pt x="12" y="28"/>
                    <a:pt x="12" y="28"/>
                  </a:cubicBezTo>
                  <a:cubicBezTo>
                    <a:pt x="12" y="36"/>
                    <a:pt x="12" y="36"/>
                    <a:pt x="12" y="36"/>
                  </a:cubicBezTo>
                  <a:cubicBezTo>
                    <a:pt x="12" y="37"/>
                    <a:pt x="12" y="38"/>
                    <a:pt x="13" y="38"/>
                  </a:cubicBezTo>
                  <a:cubicBezTo>
                    <a:pt x="13" y="38"/>
                    <a:pt x="14" y="38"/>
                    <a:pt x="14" y="38"/>
                  </a:cubicBezTo>
                  <a:cubicBezTo>
                    <a:pt x="15" y="38"/>
                    <a:pt x="15" y="38"/>
                    <a:pt x="15" y="37"/>
                  </a:cubicBezTo>
                  <a:cubicBezTo>
                    <a:pt x="25" y="28"/>
                    <a:pt x="25" y="28"/>
                    <a:pt x="25" y="28"/>
                  </a:cubicBezTo>
                  <a:cubicBezTo>
                    <a:pt x="42" y="28"/>
                    <a:pt x="42" y="28"/>
                    <a:pt x="42" y="28"/>
                  </a:cubicBezTo>
                  <a:cubicBezTo>
                    <a:pt x="43" y="28"/>
                    <a:pt x="44" y="27"/>
                    <a:pt x="44" y="26"/>
                  </a:cubicBezTo>
                  <a:cubicBezTo>
                    <a:pt x="44" y="2"/>
                    <a:pt x="44" y="2"/>
                    <a:pt x="44" y="2"/>
                  </a:cubicBezTo>
                  <a:cubicBezTo>
                    <a:pt x="44" y="1"/>
                    <a:pt x="43" y="0"/>
                    <a:pt x="42" y="0"/>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68" name="Rectangle 11"/>
            <p:cNvSpPr>
              <a:spLocks noChangeArrowheads="1"/>
            </p:cNvSpPr>
            <p:nvPr/>
          </p:nvSpPr>
          <p:spPr bwMode="auto">
            <a:xfrm>
              <a:off x="1036320" y="2372360"/>
              <a:ext cx="22225" cy="2095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70" name="Rectangle 12"/>
            <p:cNvSpPr>
              <a:spLocks noChangeArrowheads="1"/>
            </p:cNvSpPr>
            <p:nvPr/>
          </p:nvSpPr>
          <p:spPr bwMode="auto">
            <a:xfrm>
              <a:off x="993775" y="2372360"/>
              <a:ext cx="20955" cy="2095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71" name="Rectangle 13"/>
            <p:cNvSpPr>
              <a:spLocks noChangeArrowheads="1"/>
            </p:cNvSpPr>
            <p:nvPr/>
          </p:nvSpPr>
          <p:spPr bwMode="auto">
            <a:xfrm>
              <a:off x="949325" y="2372360"/>
              <a:ext cx="22225" cy="20955"/>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72" name="Freeform 61"/>
            <p:cNvSpPr>
              <a:spLocks noEditPoints="1"/>
            </p:cNvSpPr>
            <p:nvPr/>
          </p:nvSpPr>
          <p:spPr bwMode="auto">
            <a:xfrm>
              <a:off x="3042920" y="4540885"/>
              <a:ext cx="412750" cy="412115"/>
            </a:xfrm>
            <a:custGeom>
              <a:avLst/>
              <a:gdLst>
                <a:gd name="T0" fmla="*/ 126 w 252"/>
                <a:gd name="T1" fmla="*/ 252 h 252"/>
                <a:gd name="T2" fmla="*/ 0 w 252"/>
                <a:gd name="T3" fmla="*/ 126 h 252"/>
                <a:gd name="T4" fmla="*/ 126 w 252"/>
                <a:gd name="T5" fmla="*/ 0 h 252"/>
                <a:gd name="T6" fmla="*/ 252 w 252"/>
                <a:gd name="T7" fmla="*/ 126 h 252"/>
                <a:gd name="T8" fmla="*/ 126 w 252"/>
                <a:gd name="T9" fmla="*/ 252 h 252"/>
                <a:gd name="T10" fmla="*/ 126 w 252"/>
                <a:gd name="T11" fmla="*/ 12 h 252"/>
                <a:gd name="T12" fmla="*/ 12 w 252"/>
                <a:gd name="T13" fmla="*/ 126 h 252"/>
                <a:gd name="T14" fmla="*/ 126 w 252"/>
                <a:gd name="T15" fmla="*/ 240 h 252"/>
                <a:gd name="T16" fmla="*/ 240 w 252"/>
                <a:gd name="T17" fmla="*/ 126 h 252"/>
                <a:gd name="T18" fmla="*/ 126 w 252"/>
                <a:gd name="T19"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2">
                  <a:moveTo>
                    <a:pt x="126" y="252"/>
                  </a:moveTo>
                  <a:cubicBezTo>
                    <a:pt x="56" y="252"/>
                    <a:pt x="0" y="195"/>
                    <a:pt x="0" y="126"/>
                  </a:cubicBezTo>
                  <a:cubicBezTo>
                    <a:pt x="0" y="56"/>
                    <a:pt x="56" y="0"/>
                    <a:pt x="126" y="0"/>
                  </a:cubicBezTo>
                  <a:cubicBezTo>
                    <a:pt x="195" y="0"/>
                    <a:pt x="252" y="56"/>
                    <a:pt x="252" y="126"/>
                  </a:cubicBezTo>
                  <a:cubicBezTo>
                    <a:pt x="252" y="195"/>
                    <a:pt x="195" y="252"/>
                    <a:pt x="126" y="252"/>
                  </a:cubicBezTo>
                  <a:close/>
                  <a:moveTo>
                    <a:pt x="126" y="12"/>
                  </a:moveTo>
                  <a:cubicBezTo>
                    <a:pt x="63" y="12"/>
                    <a:pt x="12" y="63"/>
                    <a:pt x="12" y="126"/>
                  </a:cubicBezTo>
                  <a:cubicBezTo>
                    <a:pt x="12" y="188"/>
                    <a:pt x="63" y="240"/>
                    <a:pt x="126" y="240"/>
                  </a:cubicBezTo>
                  <a:cubicBezTo>
                    <a:pt x="188" y="240"/>
                    <a:pt x="240" y="188"/>
                    <a:pt x="240" y="126"/>
                  </a:cubicBezTo>
                  <a:cubicBezTo>
                    <a:pt x="240" y="63"/>
                    <a:pt x="188" y="12"/>
                    <a:pt x="12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75" name="Freeform 62"/>
            <p:cNvSpPr/>
            <p:nvPr/>
          </p:nvSpPr>
          <p:spPr bwMode="auto">
            <a:xfrm>
              <a:off x="3377565" y="4874260"/>
              <a:ext cx="137160" cy="137160"/>
            </a:xfrm>
            <a:custGeom>
              <a:avLst/>
              <a:gdLst>
                <a:gd name="T0" fmla="*/ 78 w 84"/>
                <a:gd name="T1" fmla="*/ 84 h 84"/>
                <a:gd name="T2" fmla="*/ 73 w 84"/>
                <a:gd name="T3" fmla="*/ 82 h 84"/>
                <a:gd name="T4" fmla="*/ 2 w 84"/>
                <a:gd name="T5" fmla="*/ 11 h 84"/>
                <a:gd name="T6" fmla="*/ 2 w 84"/>
                <a:gd name="T7" fmla="*/ 2 h 84"/>
                <a:gd name="T8" fmla="*/ 11 w 84"/>
                <a:gd name="T9" fmla="*/ 2 h 84"/>
                <a:gd name="T10" fmla="*/ 82 w 84"/>
                <a:gd name="T11" fmla="*/ 73 h 84"/>
                <a:gd name="T12" fmla="*/ 82 w 84"/>
                <a:gd name="T13" fmla="*/ 82 h 84"/>
                <a:gd name="T14" fmla="*/ 78 w 84"/>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84">
                  <a:moveTo>
                    <a:pt x="78" y="84"/>
                  </a:moveTo>
                  <a:cubicBezTo>
                    <a:pt x="76" y="84"/>
                    <a:pt x="75" y="83"/>
                    <a:pt x="73" y="82"/>
                  </a:cubicBezTo>
                  <a:cubicBezTo>
                    <a:pt x="2" y="11"/>
                    <a:pt x="2" y="11"/>
                    <a:pt x="2" y="11"/>
                  </a:cubicBezTo>
                  <a:cubicBezTo>
                    <a:pt x="0" y="8"/>
                    <a:pt x="0" y="5"/>
                    <a:pt x="2" y="2"/>
                  </a:cubicBezTo>
                  <a:cubicBezTo>
                    <a:pt x="5" y="0"/>
                    <a:pt x="8" y="0"/>
                    <a:pt x="11" y="2"/>
                  </a:cubicBezTo>
                  <a:cubicBezTo>
                    <a:pt x="82" y="73"/>
                    <a:pt x="82" y="73"/>
                    <a:pt x="82" y="73"/>
                  </a:cubicBezTo>
                  <a:cubicBezTo>
                    <a:pt x="84" y="76"/>
                    <a:pt x="84" y="80"/>
                    <a:pt x="82" y="82"/>
                  </a:cubicBezTo>
                  <a:cubicBezTo>
                    <a:pt x="81" y="83"/>
                    <a:pt x="79" y="84"/>
                    <a:pt x="78"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76" name="Freeform 63"/>
            <p:cNvSpPr>
              <a:spLocks noEditPoints="1"/>
            </p:cNvSpPr>
            <p:nvPr/>
          </p:nvSpPr>
          <p:spPr bwMode="auto">
            <a:xfrm>
              <a:off x="3114040" y="4610100"/>
              <a:ext cx="270510" cy="274320"/>
            </a:xfrm>
            <a:custGeom>
              <a:avLst/>
              <a:gdLst>
                <a:gd name="T0" fmla="*/ 66 w 165"/>
                <a:gd name="T1" fmla="*/ 168 h 168"/>
                <a:gd name="T2" fmla="*/ 60 w 165"/>
                <a:gd name="T3" fmla="*/ 146 h 168"/>
                <a:gd name="T4" fmla="*/ 27 w 165"/>
                <a:gd name="T5" fmla="*/ 143 h 168"/>
                <a:gd name="T6" fmla="*/ 1 w 165"/>
                <a:gd name="T7" fmla="*/ 110 h 168"/>
                <a:gd name="T8" fmla="*/ 3 w 165"/>
                <a:gd name="T9" fmla="*/ 102 h 168"/>
                <a:gd name="T10" fmla="*/ 17 w 165"/>
                <a:gd name="T11" fmla="*/ 74 h 168"/>
                <a:gd name="T12" fmla="*/ 0 w 165"/>
                <a:gd name="T13" fmla="*/ 62 h 168"/>
                <a:gd name="T14" fmla="*/ 19 w 165"/>
                <a:gd name="T15" fmla="*/ 26 h 168"/>
                <a:gd name="T16" fmla="*/ 42 w 165"/>
                <a:gd name="T17" fmla="*/ 32 h 168"/>
                <a:gd name="T18" fmla="*/ 60 w 165"/>
                <a:gd name="T19" fmla="*/ 6 h 168"/>
                <a:gd name="T20" fmla="*/ 102 w 165"/>
                <a:gd name="T21" fmla="*/ 0 h 168"/>
                <a:gd name="T22" fmla="*/ 108 w 165"/>
                <a:gd name="T23" fmla="*/ 23 h 168"/>
                <a:gd name="T24" fmla="*/ 138 w 165"/>
                <a:gd name="T25" fmla="*/ 24 h 168"/>
                <a:gd name="T26" fmla="*/ 146 w 165"/>
                <a:gd name="T27" fmla="*/ 26 h 168"/>
                <a:gd name="T28" fmla="*/ 165 w 165"/>
                <a:gd name="T29" fmla="*/ 62 h 168"/>
                <a:gd name="T30" fmla="*/ 148 w 165"/>
                <a:gd name="T31" fmla="*/ 74 h 168"/>
                <a:gd name="T32" fmla="*/ 162 w 165"/>
                <a:gd name="T33" fmla="*/ 102 h 168"/>
                <a:gd name="T34" fmla="*/ 164 w 165"/>
                <a:gd name="T35" fmla="*/ 110 h 168"/>
                <a:gd name="T36" fmla="*/ 143 w 165"/>
                <a:gd name="T37" fmla="*/ 144 h 168"/>
                <a:gd name="T38" fmla="*/ 124 w 165"/>
                <a:gd name="T39" fmla="*/ 135 h 168"/>
                <a:gd name="T40" fmla="*/ 108 w 165"/>
                <a:gd name="T41" fmla="*/ 162 h 168"/>
                <a:gd name="T42" fmla="*/ 72 w 165"/>
                <a:gd name="T43" fmla="*/ 156 h 168"/>
                <a:gd name="T44" fmla="*/ 96 w 165"/>
                <a:gd name="T45" fmla="*/ 141 h 168"/>
                <a:gd name="T46" fmla="*/ 120 w 165"/>
                <a:gd name="T47" fmla="*/ 123 h 168"/>
                <a:gd name="T48" fmla="*/ 139 w 165"/>
                <a:gd name="T49" fmla="*/ 130 h 168"/>
                <a:gd name="T50" fmla="*/ 138 w 165"/>
                <a:gd name="T51" fmla="*/ 102 h 168"/>
                <a:gd name="T52" fmla="*/ 135 w 165"/>
                <a:gd name="T53" fmla="*/ 72 h 168"/>
                <a:gd name="T54" fmla="*/ 151 w 165"/>
                <a:gd name="T55" fmla="*/ 58 h 168"/>
                <a:gd name="T56" fmla="*/ 127 w 165"/>
                <a:gd name="T57" fmla="*/ 45 h 168"/>
                <a:gd name="T58" fmla="*/ 100 w 165"/>
                <a:gd name="T59" fmla="*/ 32 h 168"/>
                <a:gd name="T60" fmla="*/ 96 w 165"/>
                <a:gd name="T61" fmla="*/ 12 h 168"/>
                <a:gd name="T62" fmla="*/ 72 w 165"/>
                <a:gd name="T63" fmla="*/ 26 h 168"/>
                <a:gd name="T64" fmla="*/ 47 w 165"/>
                <a:gd name="T65" fmla="*/ 44 h 168"/>
                <a:gd name="T66" fmla="*/ 27 w 165"/>
                <a:gd name="T67" fmla="*/ 37 h 168"/>
                <a:gd name="T68" fmla="*/ 27 w 165"/>
                <a:gd name="T69" fmla="*/ 65 h 168"/>
                <a:gd name="T70" fmla="*/ 30 w 165"/>
                <a:gd name="T71" fmla="*/ 95 h 168"/>
                <a:gd name="T72" fmla="*/ 14 w 165"/>
                <a:gd name="T73" fmla="*/ 109 h 168"/>
                <a:gd name="T74" fmla="*/ 40 w 165"/>
                <a:gd name="T75" fmla="*/ 123 h 168"/>
                <a:gd name="T76" fmla="*/ 67 w 165"/>
                <a:gd name="T77" fmla="*/ 135 h 168"/>
                <a:gd name="T78" fmla="*/ 72 w 165"/>
                <a:gd name="T7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68">
                  <a:moveTo>
                    <a:pt x="102" y="168"/>
                  </a:moveTo>
                  <a:cubicBezTo>
                    <a:pt x="66" y="168"/>
                    <a:pt x="66" y="168"/>
                    <a:pt x="66" y="168"/>
                  </a:cubicBezTo>
                  <a:cubicBezTo>
                    <a:pt x="63" y="168"/>
                    <a:pt x="60" y="165"/>
                    <a:pt x="60" y="162"/>
                  </a:cubicBezTo>
                  <a:cubicBezTo>
                    <a:pt x="60" y="146"/>
                    <a:pt x="60" y="146"/>
                    <a:pt x="60" y="146"/>
                  </a:cubicBezTo>
                  <a:cubicBezTo>
                    <a:pt x="52" y="143"/>
                    <a:pt x="47" y="139"/>
                    <a:pt x="42" y="135"/>
                  </a:cubicBezTo>
                  <a:cubicBezTo>
                    <a:pt x="27" y="143"/>
                    <a:pt x="27" y="143"/>
                    <a:pt x="27" y="143"/>
                  </a:cubicBezTo>
                  <a:cubicBezTo>
                    <a:pt x="24" y="145"/>
                    <a:pt x="21" y="144"/>
                    <a:pt x="19" y="141"/>
                  </a:cubicBezTo>
                  <a:cubicBezTo>
                    <a:pt x="1" y="110"/>
                    <a:pt x="1" y="110"/>
                    <a:pt x="1" y="110"/>
                  </a:cubicBezTo>
                  <a:cubicBezTo>
                    <a:pt x="0" y="109"/>
                    <a:pt x="0" y="107"/>
                    <a:pt x="0" y="106"/>
                  </a:cubicBezTo>
                  <a:cubicBezTo>
                    <a:pt x="1" y="104"/>
                    <a:pt x="2" y="103"/>
                    <a:pt x="3" y="102"/>
                  </a:cubicBezTo>
                  <a:cubicBezTo>
                    <a:pt x="17" y="94"/>
                    <a:pt x="17" y="94"/>
                    <a:pt x="17" y="94"/>
                  </a:cubicBezTo>
                  <a:cubicBezTo>
                    <a:pt x="16" y="87"/>
                    <a:pt x="16" y="80"/>
                    <a:pt x="17" y="74"/>
                  </a:cubicBezTo>
                  <a:cubicBezTo>
                    <a:pt x="3" y="65"/>
                    <a:pt x="3" y="65"/>
                    <a:pt x="3" y="65"/>
                  </a:cubicBezTo>
                  <a:cubicBezTo>
                    <a:pt x="2" y="65"/>
                    <a:pt x="1" y="63"/>
                    <a:pt x="0" y="62"/>
                  </a:cubicBezTo>
                  <a:cubicBezTo>
                    <a:pt x="0" y="60"/>
                    <a:pt x="0" y="59"/>
                    <a:pt x="1" y="57"/>
                  </a:cubicBezTo>
                  <a:cubicBezTo>
                    <a:pt x="19" y="26"/>
                    <a:pt x="19" y="26"/>
                    <a:pt x="19" y="26"/>
                  </a:cubicBezTo>
                  <a:cubicBezTo>
                    <a:pt x="21" y="23"/>
                    <a:pt x="25" y="22"/>
                    <a:pt x="27" y="24"/>
                  </a:cubicBezTo>
                  <a:cubicBezTo>
                    <a:pt x="42" y="32"/>
                    <a:pt x="42" y="32"/>
                    <a:pt x="42" y="32"/>
                  </a:cubicBezTo>
                  <a:cubicBezTo>
                    <a:pt x="47" y="28"/>
                    <a:pt x="52" y="24"/>
                    <a:pt x="60" y="22"/>
                  </a:cubicBezTo>
                  <a:cubicBezTo>
                    <a:pt x="60" y="6"/>
                    <a:pt x="60" y="6"/>
                    <a:pt x="60" y="6"/>
                  </a:cubicBezTo>
                  <a:cubicBezTo>
                    <a:pt x="60" y="2"/>
                    <a:pt x="63" y="0"/>
                    <a:pt x="66" y="0"/>
                  </a:cubicBezTo>
                  <a:cubicBezTo>
                    <a:pt x="102" y="0"/>
                    <a:pt x="102" y="0"/>
                    <a:pt x="102" y="0"/>
                  </a:cubicBezTo>
                  <a:cubicBezTo>
                    <a:pt x="105" y="0"/>
                    <a:pt x="108" y="2"/>
                    <a:pt x="108" y="6"/>
                  </a:cubicBezTo>
                  <a:cubicBezTo>
                    <a:pt x="108" y="23"/>
                    <a:pt x="108" y="23"/>
                    <a:pt x="108" y="23"/>
                  </a:cubicBezTo>
                  <a:cubicBezTo>
                    <a:pt x="115" y="26"/>
                    <a:pt x="120" y="29"/>
                    <a:pt x="124" y="32"/>
                  </a:cubicBezTo>
                  <a:cubicBezTo>
                    <a:pt x="138" y="24"/>
                    <a:pt x="138" y="24"/>
                    <a:pt x="138" y="24"/>
                  </a:cubicBezTo>
                  <a:cubicBezTo>
                    <a:pt x="139" y="23"/>
                    <a:pt x="141" y="23"/>
                    <a:pt x="143" y="23"/>
                  </a:cubicBezTo>
                  <a:cubicBezTo>
                    <a:pt x="144" y="24"/>
                    <a:pt x="146" y="25"/>
                    <a:pt x="146" y="26"/>
                  </a:cubicBezTo>
                  <a:cubicBezTo>
                    <a:pt x="164" y="57"/>
                    <a:pt x="164" y="57"/>
                    <a:pt x="164" y="57"/>
                  </a:cubicBezTo>
                  <a:cubicBezTo>
                    <a:pt x="165" y="59"/>
                    <a:pt x="165" y="60"/>
                    <a:pt x="165" y="62"/>
                  </a:cubicBezTo>
                  <a:cubicBezTo>
                    <a:pt x="165" y="63"/>
                    <a:pt x="164" y="65"/>
                    <a:pt x="162" y="65"/>
                  </a:cubicBezTo>
                  <a:cubicBezTo>
                    <a:pt x="148" y="74"/>
                    <a:pt x="148" y="74"/>
                    <a:pt x="148" y="74"/>
                  </a:cubicBezTo>
                  <a:cubicBezTo>
                    <a:pt x="149" y="80"/>
                    <a:pt x="149" y="87"/>
                    <a:pt x="148" y="94"/>
                  </a:cubicBezTo>
                  <a:cubicBezTo>
                    <a:pt x="162" y="102"/>
                    <a:pt x="162" y="102"/>
                    <a:pt x="162" y="102"/>
                  </a:cubicBezTo>
                  <a:cubicBezTo>
                    <a:pt x="164" y="103"/>
                    <a:pt x="165" y="104"/>
                    <a:pt x="165" y="106"/>
                  </a:cubicBezTo>
                  <a:cubicBezTo>
                    <a:pt x="165" y="107"/>
                    <a:pt x="165" y="109"/>
                    <a:pt x="164" y="110"/>
                  </a:cubicBezTo>
                  <a:cubicBezTo>
                    <a:pt x="146" y="141"/>
                    <a:pt x="146" y="141"/>
                    <a:pt x="146" y="141"/>
                  </a:cubicBezTo>
                  <a:cubicBezTo>
                    <a:pt x="146" y="143"/>
                    <a:pt x="144" y="144"/>
                    <a:pt x="143" y="144"/>
                  </a:cubicBezTo>
                  <a:cubicBezTo>
                    <a:pt x="141" y="144"/>
                    <a:pt x="139" y="144"/>
                    <a:pt x="138" y="143"/>
                  </a:cubicBezTo>
                  <a:cubicBezTo>
                    <a:pt x="124" y="135"/>
                    <a:pt x="124" y="135"/>
                    <a:pt x="124" y="135"/>
                  </a:cubicBezTo>
                  <a:cubicBezTo>
                    <a:pt x="120" y="138"/>
                    <a:pt x="115" y="142"/>
                    <a:pt x="108" y="145"/>
                  </a:cubicBezTo>
                  <a:cubicBezTo>
                    <a:pt x="108" y="162"/>
                    <a:pt x="108" y="162"/>
                    <a:pt x="108" y="162"/>
                  </a:cubicBezTo>
                  <a:cubicBezTo>
                    <a:pt x="108" y="165"/>
                    <a:pt x="105" y="168"/>
                    <a:pt x="102" y="168"/>
                  </a:cubicBezTo>
                  <a:close/>
                  <a:moveTo>
                    <a:pt x="72" y="156"/>
                  </a:moveTo>
                  <a:cubicBezTo>
                    <a:pt x="96" y="156"/>
                    <a:pt x="96" y="156"/>
                    <a:pt x="96" y="156"/>
                  </a:cubicBezTo>
                  <a:cubicBezTo>
                    <a:pt x="96" y="141"/>
                    <a:pt x="96" y="141"/>
                    <a:pt x="96" y="141"/>
                  </a:cubicBezTo>
                  <a:cubicBezTo>
                    <a:pt x="96" y="139"/>
                    <a:pt x="97" y="136"/>
                    <a:pt x="100" y="135"/>
                  </a:cubicBezTo>
                  <a:cubicBezTo>
                    <a:pt x="109" y="131"/>
                    <a:pt x="115" y="127"/>
                    <a:pt x="120" y="123"/>
                  </a:cubicBezTo>
                  <a:cubicBezTo>
                    <a:pt x="122" y="122"/>
                    <a:pt x="125" y="121"/>
                    <a:pt x="127" y="123"/>
                  </a:cubicBezTo>
                  <a:cubicBezTo>
                    <a:pt x="139" y="130"/>
                    <a:pt x="139" y="130"/>
                    <a:pt x="139" y="130"/>
                  </a:cubicBezTo>
                  <a:cubicBezTo>
                    <a:pt x="151" y="109"/>
                    <a:pt x="151" y="109"/>
                    <a:pt x="151" y="109"/>
                  </a:cubicBezTo>
                  <a:cubicBezTo>
                    <a:pt x="138" y="102"/>
                    <a:pt x="138" y="102"/>
                    <a:pt x="138" y="102"/>
                  </a:cubicBezTo>
                  <a:cubicBezTo>
                    <a:pt x="136" y="101"/>
                    <a:pt x="135" y="98"/>
                    <a:pt x="135" y="95"/>
                  </a:cubicBezTo>
                  <a:cubicBezTo>
                    <a:pt x="137" y="87"/>
                    <a:pt x="137" y="80"/>
                    <a:pt x="135" y="72"/>
                  </a:cubicBezTo>
                  <a:cubicBezTo>
                    <a:pt x="135" y="69"/>
                    <a:pt x="136" y="67"/>
                    <a:pt x="138" y="65"/>
                  </a:cubicBezTo>
                  <a:cubicBezTo>
                    <a:pt x="151" y="58"/>
                    <a:pt x="151" y="58"/>
                    <a:pt x="151" y="58"/>
                  </a:cubicBezTo>
                  <a:cubicBezTo>
                    <a:pt x="139" y="37"/>
                    <a:pt x="139" y="37"/>
                    <a:pt x="139" y="37"/>
                  </a:cubicBezTo>
                  <a:cubicBezTo>
                    <a:pt x="127" y="45"/>
                    <a:pt x="127" y="45"/>
                    <a:pt x="127" y="45"/>
                  </a:cubicBezTo>
                  <a:cubicBezTo>
                    <a:pt x="125" y="46"/>
                    <a:pt x="122" y="46"/>
                    <a:pt x="120" y="44"/>
                  </a:cubicBezTo>
                  <a:cubicBezTo>
                    <a:pt x="116" y="40"/>
                    <a:pt x="109" y="36"/>
                    <a:pt x="100" y="32"/>
                  </a:cubicBezTo>
                  <a:cubicBezTo>
                    <a:pt x="97" y="31"/>
                    <a:pt x="96" y="29"/>
                    <a:pt x="96" y="26"/>
                  </a:cubicBezTo>
                  <a:cubicBezTo>
                    <a:pt x="96" y="12"/>
                    <a:pt x="96" y="12"/>
                    <a:pt x="96" y="12"/>
                  </a:cubicBezTo>
                  <a:cubicBezTo>
                    <a:pt x="72" y="12"/>
                    <a:pt x="72" y="12"/>
                    <a:pt x="72" y="12"/>
                  </a:cubicBezTo>
                  <a:cubicBezTo>
                    <a:pt x="72" y="26"/>
                    <a:pt x="72" y="26"/>
                    <a:pt x="72" y="26"/>
                  </a:cubicBezTo>
                  <a:cubicBezTo>
                    <a:pt x="72" y="29"/>
                    <a:pt x="70" y="32"/>
                    <a:pt x="67" y="32"/>
                  </a:cubicBezTo>
                  <a:cubicBezTo>
                    <a:pt x="57" y="35"/>
                    <a:pt x="53" y="38"/>
                    <a:pt x="47" y="44"/>
                  </a:cubicBezTo>
                  <a:cubicBezTo>
                    <a:pt x="45" y="45"/>
                    <a:pt x="42" y="46"/>
                    <a:pt x="40" y="45"/>
                  </a:cubicBezTo>
                  <a:cubicBezTo>
                    <a:pt x="27" y="37"/>
                    <a:pt x="27" y="37"/>
                    <a:pt x="27" y="37"/>
                  </a:cubicBezTo>
                  <a:cubicBezTo>
                    <a:pt x="14" y="58"/>
                    <a:pt x="14" y="58"/>
                    <a:pt x="14" y="58"/>
                  </a:cubicBezTo>
                  <a:cubicBezTo>
                    <a:pt x="27" y="65"/>
                    <a:pt x="27" y="65"/>
                    <a:pt x="27" y="65"/>
                  </a:cubicBezTo>
                  <a:cubicBezTo>
                    <a:pt x="29" y="67"/>
                    <a:pt x="31" y="69"/>
                    <a:pt x="30" y="72"/>
                  </a:cubicBezTo>
                  <a:cubicBezTo>
                    <a:pt x="28" y="80"/>
                    <a:pt x="28" y="88"/>
                    <a:pt x="30" y="95"/>
                  </a:cubicBezTo>
                  <a:cubicBezTo>
                    <a:pt x="31" y="98"/>
                    <a:pt x="29" y="101"/>
                    <a:pt x="27" y="102"/>
                  </a:cubicBezTo>
                  <a:cubicBezTo>
                    <a:pt x="14" y="109"/>
                    <a:pt x="14" y="109"/>
                    <a:pt x="14" y="109"/>
                  </a:cubicBezTo>
                  <a:cubicBezTo>
                    <a:pt x="26" y="130"/>
                    <a:pt x="26" y="130"/>
                    <a:pt x="26" y="130"/>
                  </a:cubicBezTo>
                  <a:cubicBezTo>
                    <a:pt x="40" y="123"/>
                    <a:pt x="40" y="123"/>
                    <a:pt x="40" y="123"/>
                  </a:cubicBezTo>
                  <a:cubicBezTo>
                    <a:pt x="42" y="121"/>
                    <a:pt x="45" y="122"/>
                    <a:pt x="47" y="123"/>
                  </a:cubicBezTo>
                  <a:cubicBezTo>
                    <a:pt x="53" y="129"/>
                    <a:pt x="57" y="133"/>
                    <a:pt x="67" y="135"/>
                  </a:cubicBezTo>
                  <a:cubicBezTo>
                    <a:pt x="70" y="136"/>
                    <a:pt x="72" y="138"/>
                    <a:pt x="72" y="141"/>
                  </a:cubicBezTo>
                  <a:lnTo>
                    <a:pt x="72" y="15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77" name="Freeform 64"/>
            <p:cNvSpPr>
              <a:spLocks noEditPoints="1"/>
            </p:cNvSpPr>
            <p:nvPr/>
          </p:nvSpPr>
          <p:spPr bwMode="auto">
            <a:xfrm>
              <a:off x="3200400" y="4698365"/>
              <a:ext cx="98425" cy="97155"/>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6"/>
                    <a:pt x="0" y="30"/>
                  </a:cubicBezTo>
                  <a:cubicBezTo>
                    <a:pt x="0" y="13"/>
                    <a:pt x="13" y="0"/>
                    <a:pt x="30" y="0"/>
                  </a:cubicBezTo>
                  <a:cubicBezTo>
                    <a:pt x="46" y="0"/>
                    <a:pt x="60" y="13"/>
                    <a:pt x="60" y="30"/>
                  </a:cubicBezTo>
                  <a:cubicBezTo>
                    <a:pt x="60" y="46"/>
                    <a:pt x="46"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78" name="Freeform 83"/>
            <p:cNvSpPr>
              <a:spLocks noEditPoints="1"/>
            </p:cNvSpPr>
            <p:nvPr/>
          </p:nvSpPr>
          <p:spPr bwMode="auto">
            <a:xfrm>
              <a:off x="4406900" y="2568575"/>
              <a:ext cx="99695" cy="99695"/>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79" name="Freeform 84"/>
            <p:cNvSpPr>
              <a:spLocks noEditPoints="1"/>
            </p:cNvSpPr>
            <p:nvPr/>
          </p:nvSpPr>
          <p:spPr bwMode="auto">
            <a:xfrm>
              <a:off x="4406900" y="2708275"/>
              <a:ext cx="99695" cy="99695"/>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0" name="Freeform 85"/>
            <p:cNvSpPr>
              <a:spLocks noEditPoints="1"/>
            </p:cNvSpPr>
            <p:nvPr/>
          </p:nvSpPr>
          <p:spPr bwMode="auto">
            <a:xfrm>
              <a:off x="4248150" y="2647950"/>
              <a:ext cx="99695" cy="99695"/>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1" name="Freeform 86"/>
            <p:cNvSpPr/>
            <p:nvPr/>
          </p:nvSpPr>
          <p:spPr bwMode="auto">
            <a:xfrm>
              <a:off x="4323080" y="2625090"/>
              <a:ext cx="110490" cy="63500"/>
            </a:xfrm>
            <a:custGeom>
              <a:avLst/>
              <a:gdLst>
                <a:gd name="T0" fmla="*/ 7 w 67"/>
                <a:gd name="T1" fmla="*/ 39 h 39"/>
                <a:gd name="T2" fmla="*/ 1 w 67"/>
                <a:gd name="T3" fmla="*/ 36 h 39"/>
                <a:gd name="T4" fmla="*/ 4 w 67"/>
                <a:gd name="T5" fmla="*/ 28 h 39"/>
                <a:gd name="T6" fmla="*/ 57 w 67"/>
                <a:gd name="T7" fmla="*/ 1 h 39"/>
                <a:gd name="T8" fmla="*/ 65 w 67"/>
                <a:gd name="T9" fmla="*/ 4 h 39"/>
                <a:gd name="T10" fmla="*/ 63 w 67"/>
                <a:gd name="T11" fmla="*/ 12 h 39"/>
                <a:gd name="T12" fmla="*/ 9 w 67"/>
                <a:gd name="T13" fmla="*/ 39 h 39"/>
                <a:gd name="T14" fmla="*/ 7 w 67"/>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39">
                  <a:moveTo>
                    <a:pt x="7" y="39"/>
                  </a:moveTo>
                  <a:cubicBezTo>
                    <a:pt x="5" y="39"/>
                    <a:pt x="2" y="38"/>
                    <a:pt x="1" y="36"/>
                  </a:cubicBezTo>
                  <a:cubicBezTo>
                    <a:pt x="0" y="33"/>
                    <a:pt x="1" y="29"/>
                    <a:pt x="4" y="28"/>
                  </a:cubicBezTo>
                  <a:cubicBezTo>
                    <a:pt x="57" y="1"/>
                    <a:pt x="57" y="1"/>
                    <a:pt x="57" y="1"/>
                  </a:cubicBezTo>
                  <a:cubicBezTo>
                    <a:pt x="60" y="0"/>
                    <a:pt x="64" y="1"/>
                    <a:pt x="65" y="4"/>
                  </a:cubicBezTo>
                  <a:cubicBezTo>
                    <a:pt x="67" y="7"/>
                    <a:pt x="66" y="11"/>
                    <a:pt x="63" y="12"/>
                  </a:cubicBezTo>
                  <a:cubicBezTo>
                    <a:pt x="9" y="39"/>
                    <a:pt x="9" y="39"/>
                    <a:pt x="9" y="39"/>
                  </a:cubicBezTo>
                  <a:cubicBezTo>
                    <a:pt x="9" y="39"/>
                    <a:pt x="8" y="39"/>
                    <a:pt x="7" y="39"/>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2" name="Freeform 87"/>
            <p:cNvSpPr/>
            <p:nvPr/>
          </p:nvSpPr>
          <p:spPr bwMode="auto">
            <a:xfrm>
              <a:off x="4323715" y="2701290"/>
              <a:ext cx="108585" cy="52705"/>
            </a:xfrm>
            <a:custGeom>
              <a:avLst/>
              <a:gdLst>
                <a:gd name="T0" fmla="*/ 58 w 65"/>
                <a:gd name="T1" fmla="*/ 32 h 32"/>
                <a:gd name="T2" fmla="*/ 56 w 65"/>
                <a:gd name="T3" fmla="*/ 31 h 32"/>
                <a:gd name="T4" fmla="*/ 5 w 65"/>
                <a:gd name="T5" fmla="*/ 12 h 32"/>
                <a:gd name="T6" fmla="*/ 1 w 65"/>
                <a:gd name="T7" fmla="*/ 4 h 32"/>
                <a:gd name="T8" fmla="*/ 9 w 65"/>
                <a:gd name="T9" fmla="*/ 1 h 32"/>
                <a:gd name="T10" fmla="*/ 60 w 65"/>
                <a:gd name="T11" fmla="*/ 20 h 32"/>
                <a:gd name="T12" fmla="*/ 64 w 65"/>
                <a:gd name="T13" fmla="*/ 28 h 32"/>
                <a:gd name="T14" fmla="*/ 58 w 65"/>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2">
                  <a:moveTo>
                    <a:pt x="58" y="32"/>
                  </a:moveTo>
                  <a:cubicBezTo>
                    <a:pt x="57" y="32"/>
                    <a:pt x="56" y="32"/>
                    <a:pt x="56" y="31"/>
                  </a:cubicBezTo>
                  <a:cubicBezTo>
                    <a:pt x="5" y="12"/>
                    <a:pt x="5" y="12"/>
                    <a:pt x="5" y="12"/>
                  </a:cubicBezTo>
                  <a:cubicBezTo>
                    <a:pt x="2" y="11"/>
                    <a:pt x="0" y="7"/>
                    <a:pt x="1" y="4"/>
                  </a:cubicBezTo>
                  <a:cubicBezTo>
                    <a:pt x="2" y="1"/>
                    <a:pt x="6" y="0"/>
                    <a:pt x="9" y="1"/>
                  </a:cubicBezTo>
                  <a:cubicBezTo>
                    <a:pt x="60" y="20"/>
                    <a:pt x="60" y="20"/>
                    <a:pt x="60" y="20"/>
                  </a:cubicBezTo>
                  <a:cubicBezTo>
                    <a:pt x="63" y="21"/>
                    <a:pt x="65" y="25"/>
                    <a:pt x="64" y="28"/>
                  </a:cubicBezTo>
                  <a:cubicBezTo>
                    <a:pt x="63" y="30"/>
                    <a:pt x="60" y="32"/>
                    <a:pt x="58" y="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3" name="Freeform 88"/>
            <p:cNvSpPr/>
            <p:nvPr/>
          </p:nvSpPr>
          <p:spPr bwMode="auto">
            <a:xfrm>
              <a:off x="4032250" y="2330450"/>
              <a:ext cx="336550" cy="437515"/>
            </a:xfrm>
            <a:custGeom>
              <a:avLst/>
              <a:gdLst>
                <a:gd name="T0" fmla="*/ 132 w 204"/>
                <a:gd name="T1" fmla="*/ 264 h 264"/>
                <a:gd name="T2" fmla="*/ 6 w 204"/>
                <a:gd name="T3" fmla="*/ 264 h 264"/>
                <a:gd name="T4" fmla="*/ 0 w 204"/>
                <a:gd name="T5" fmla="*/ 258 h 264"/>
                <a:gd name="T6" fmla="*/ 0 w 204"/>
                <a:gd name="T7" fmla="*/ 6 h 264"/>
                <a:gd name="T8" fmla="*/ 6 w 204"/>
                <a:gd name="T9" fmla="*/ 0 h 264"/>
                <a:gd name="T10" fmla="*/ 138 w 204"/>
                <a:gd name="T11" fmla="*/ 0 h 264"/>
                <a:gd name="T12" fmla="*/ 142 w 204"/>
                <a:gd name="T13" fmla="*/ 1 h 264"/>
                <a:gd name="T14" fmla="*/ 202 w 204"/>
                <a:gd name="T15" fmla="*/ 61 h 264"/>
                <a:gd name="T16" fmla="*/ 204 w 204"/>
                <a:gd name="T17" fmla="*/ 66 h 264"/>
                <a:gd name="T18" fmla="*/ 204 w 204"/>
                <a:gd name="T19" fmla="*/ 168 h 264"/>
                <a:gd name="T20" fmla="*/ 192 w 204"/>
                <a:gd name="T21" fmla="*/ 168 h 264"/>
                <a:gd name="T22" fmla="*/ 192 w 204"/>
                <a:gd name="T23" fmla="*/ 68 h 264"/>
                <a:gd name="T24" fmla="*/ 135 w 204"/>
                <a:gd name="T25" fmla="*/ 12 h 264"/>
                <a:gd name="T26" fmla="*/ 12 w 204"/>
                <a:gd name="T27" fmla="*/ 12 h 264"/>
                <a:gd name="T28" fmla="*/ 12 w 204"/>
                <a:gd name="T29" fmla="*/ 252 h 264"/>
                <a:gd name="T30" fmla="*/ 132 w 204"/>
                <a:gd name="T31" fmla="*/ 252 h 264"/>
                <a:gd name="T32" fmla="*/ 132 w 204"/>
                <a:gd name="T33"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264">
                  <a:moveTo>
                    <a:pt x="132" y="264"/>
                  </a:moveTo>
                  <a:cubicBezTo>
                    <a:pt x="6" y="264"/>
                    <a:pt x="6" y="264"/>
                    <a:pt x="6" y="264"/>
                  </a:cubicBezTo>
                  <a:cubicBezTo>
                    <a:pt x="2" y="264"/>
                    <a:pt x="0" y="261"/>
                    <a:pt x="0" y="258"/>
                  </a:cubicBezTo>
                  <a:cubicBezTo>
                    <a:pt x="0" y="6"/>
                    <a:pt x="0" y="6"/>
                    <a:pt x="0" y="6"/>
                  </a:cubicBezTo>
                  <a:cubicBezTo>
                    <a:pt x="0" y="2"/>
                    <a:pt x="2" y="0"/>
                    <a:pt x="6" y="0"/>
                  </a:cubicBezTo>
                  <a:cubicBezTo>
                    <a:pt x="138" y="0"/>
                    <a:pt x="138" y="0"/>
                    <a:pt x="138" y="0"/>
                  </a:cubicBezTo>
                  <a:cubicBezTo>
                    <a:pt x="139" y="0"/>
                    <a:pt x="141" y="0"/>
                    <a:pt x="142" y="1"/>
                  </a:cubicBezTo>
                  <a:cubicBezTo>
                    <a:pt x="202" y="61"/>
                    <a:pt x="202" y="61"/>
                    <a:pt x="202" y="61"/>
                  </a:cubicBezTo>
                  <a:cubicBezTo>
                    <a:pt x="203" y="63"/>
                    <a:pt x="204" y="64"/>
                    <a:pt x="204" y="66"/>
                  </a:cubicBezTo>
                  <a:cubicBezTo>
                    <a:pt x="204" y="168"/>
                    <a:pt x="204" y="168"/>
                    <a:pt x="204" y="168"/>
                  </a:cubicBezTo>
                  <a:cubicBezTo>
                    <a:pt x="192" y="168"/>
                    <a:pt x="192" y="168"/>
                    <a:pt x="192" y="168"/>
                  </a:cubicBezTo>
                  <a:cubicBezTo>
                    <a:pt x="192" y="68"/>
                    <a:pt x="192" y="68"/>
                    <a:pt x="192" y="68"/>
                  </a:cubicBezTo>
                  <a:cubicBezTo>
                    <a:pt x="135" y="12"/>
                    <a:pt x="135" y="12"/>
                    <a:pt x="135" y="12"/>
                  </a:cubicBezTo>
                  <a:cubicBezTo>
                    <a:pt x="12" y="12"/>
                    <a:pt x="12" y="12"/>
                    <a:pt x="12" y="12"/>
                  </a:cubicBezTo>
                  <a:cubicBezTo>
                    <a:pt x="12" y="252"/>
                    <a:pt x="12" y="252"/>
                    <a:pt x="12" y="252"/>
                  </a:cubicBezTo>
                  <a:cubicBezTo>
                    <a:pt x="132" y="252"/>
                    <a:pt x="132" y="252"/>
                    <a:pt x="132" y="252"/>
                  </a:cubicBezTo>
                  <a:lnTo>
                    <a:pt x="132" y="264"/>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4" name="Freeform 89"/>
            <p:cNvSpPr/>
            <p:nvPr/>
          </p:nvSpPr>
          <p:spPr bwMode="auto">
            <a:xfrm>
              <a:off x="4250055" y="2330450"/>
              <a:ext cx="118745" cy="119380"/>
            </a:xfrm>
            <a:custGeom>
              <a:avLst/>
              <a:gdLst>
                <a:gd name="T0" fmla="*/ 66 w 72"/>
                <a:gd name="T1" fmla="*/ 72 h 72"/>
                <a:gd name="T2" fmla="*/ 6 w 72"/>
                <a:gd name="T3" fmla="*/ 72 h 72"/>
                <a:gd name="T4" fmla="*/ 0 w 72"/>
                <a:gd name="T5" fmla="*/ 66 h 72"/>
                <a:gd name="T6" fmla="*/ 0 w 72"/>
                <a:gd name="T7" fmla="*/ 6 h 72"/>
                <a:gd name="T8" fmla="*/ 6 w 72"/>
                <a:gd name="T9" fmla="*/ 0 h 72"/>
                <a:gd name="T10" fmla="*/ 12 w 72"/>
                <a:gd name="T11" fmla="*/ 6 h 72"/>
                <a:gd name="T12" fmla="*/ 12 w 72"/>
                <a:gd name="T13" fmla="*/ 60 h 72"/>
                <a:gd name="T14" fmla="*/ 66 w 72"/>
                <a:gd name="T15" fmla="*/ 60 h 72"/>
                <a:gd name="T16" fmla="*/ 72 w 72"/>
                <a:gd name="T17" fmla="*/ 66 h 72"/>
                <a:gd name="T18" fmla="*/ 66 w 72"/>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66" y="72"/>
                  </a:moveTo>
                  <a:cubicBezTo>
                    <a:pt x="6" y="72"/>
                    <a:pt x="6" y="72"/>
                    <a:pt x="6" y="72"/>
                  </a:cubicBezTo>
                  <a:cubicBezTo>
                    <a:pt x="2" y="72"/>
                    <a:pt x="0" y="69"/>
                    <a:pt x="0" y="66"/>
                  </a:cubicBezTo>
                  <a:cubicBezTo>
                    <a:pt x="0" y="6"/>
                    <a:pt x="0" y="6"/>
                    <a:pt x="0" y="6"/>
                  </a:cubicBezTo>
                  <a:cubicBezTo>
                    <a:pt x="0" y="2"/>
                    <a:pt x="2" y="0"/>
                    <a:pt x="6" y="0"/>
                  </a:cubicBezTo>
                  <a:cubicBezTo>
                    <a:pt x="9" y="0"/>
                    <a:pt x="12" y="2"/>
                    <a:pt x="12" y="6"/>
                  </a:cubicBezTo>
                  <a:cubicBezTo>
                    <a:pt x="12" y="60"/>
                    <a:pt x="12" y="60"/>
                    <a:pt x="12" y="60"/>
                  </a:cubicBezTo>
                  <a:cubicBezTo>
                    <a:pt x="66" y="60"/>
                    <a:pt x="66" y="60"/>
                    <a:pt x="66" y="60"/>
                  </a:cubicBezTo>
                  <a:cubicBezTo>
                    <a:pt x="69" y="60"/>
                    <a:pt x="72" y="62"/>
                    <a:pt x="72" y="66"/>
                  </a:cubicBezTo>
                  <a:cubicBezTo>
                    <a:pt x="72" y="69"/>
                    <a:pt x="69" y="72"/>
                    <a:pt x="66" y="7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srgbClr val="ED7D31"/>
                </a:solidFill>
                <a:effectLst/>
                <a:uLnTx/>
                <a:uFillTx/>
                <a:latin typeface="微软雅黑" panose="020B0503020204020204" charset="-122"/>
              </a:endParaRPr>
            </a:p>
          </p:txBody>
        </p:sp>
        <p:sp>
          <p:nvSpPr>
            <p:cNvPr id="85" name="Freeform 307"/>
            <p:cNvSpPr>
              <a:spLocks noEditPoints="1"/>
            </p:cNvSpPr>
            <p:nvPr/>
          </p:nvSpPr>
          <p:spPr bwMode="auto">
            <a:xfrm>
              <a:off x="5029200" y="4739640"/>
              <a:ext cx="194945" cy="148590"/>
            </a:xfrm>
            <a:custGeom>
              <a:avLst/>
              <a:gdLst>
                <a:gd name="T0" fmla="*/ 90 w 96"/>
                <a:gd name="T1" fmla="*/ 72 h 73"/>
                <a:gd name="T2" fmla="*/ 6 w 96"/>
                <a:gd name="T3" fmla="*/ 73 h 73"/>
                <a:gd name="T4" fmla="*/ 0 w 96"/>
                <a:gd name="T5" fmla="*/ 67 h 73"/>
                <a:gd name="T6" fmla="*/ 0 w 96"/>
                <a:gd name="T7" fmla="*/ 7 h 73"/>
                <a:gd name="T8" fmla="*/ 6 w 96"/>
                <a:gd name="T9" fmla="*/ 1 h 73"/>
                <a:gd name="T10" fmla="*/ 90 w 96"/>
                <a:gd name="T11" fmla="*/ 0 h 73"/>
                <a:gd name="T12" fmla="*/ 96 w 96"/>
                <a:gd name="T13" fmla="*/ 6 h 73"/>
                <a:gd name="T14" fmla="*/ 96 w 96"/>
                <a:gd name="T15" fmla="*/ 66 h 73"/>
                <a:gd name="T16" fmla="*/ 90 w 96"/>
                <a:gd name="T17" fmla="*/ 72 h 73"/>
                <a:gd name="T18" fmla="*/ 12 w 96"/>
                <a:gd name="T19" fmla="*/ 61 h 73"/>
                <a:gd name="T20" fmla="*/ 84 w 96"/>
                <a:gd name="T21" fmla="*/ 60 h 73"/>
                <a:gd name="T22" fmla="*/ 84 w 96"/>
                <a:gd name="T23" fmla="*/ 12 h 73"/>
                <a:gd name="T24" fmla="*/ 12 w 96"/>
                <a:gd name="T25" fmla="*/ 13 h 73"/>
                <a:gd name="T26" fmla="*/ 12 w 96"/>
                <a:gd name="T2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73">
                  <a:moveTo>
                    <a:pt x="90" y="72"/>
                  </a:moveTo>
                  <a:cubicBezTo>
                    <a:pt x="6" y="73"/>
                    <a:pt x="6" y="73"/>
                    <a:pt x="6" y="73"/>
                  </a:cubicBezTo>
                  <a:cubicBezTo>
                    <a:pt x="3" y="73"/>
                    <a:pt x="0" y="70"/>
                    <a:pt x="0" y="67"/>
                  </a:cubicBezTo>
                  <a:cubicBezTo>
                    <a:pt x="0" y="7"/>
                    <a:pt x="0" y="7"/>
                    <a:pt x="0" y="7"/>
                  </a:cubicBezTo>
                  <a:cubicBezTo>
                    <a:pt x="0" y="3"/>
                    <a:pt x="3" y="1"/>
                    <a:pt x="6" y="1"/>
                  </a:cubicBezTo>
                  <a:cubicBezTo>
                    <a:pt x="90" y="0"/>
                    <a:pt x="90" y="0"/>
                    <a:pt x="90" y="0"/>
                  </a:cubicBezTo>
                  <a:cubicBezTo>
                    <a:pt x="93" y="0"/>
                    <a:pt x="96" y="3"/>
                    <a:pt x="96" y="6"/>
                  </a:cubicBezTo>
                  <a:cubicBezTo>
                    <a:pt x="96" y="66"/>
                    <a:pt x="96" y="66"/>
                    <a:pt x="96" y="66"/>
                  </a:cubicBezTo>
                  <a:cubicBezTo>
                    <a:pt x="96" y="70"/>
                    <a:pt x="94" y="72"/>
                    <a:pt x="90" y="72"/>
                  </a:cubicBezTo>
                  <a:close/>
                  <a:moveTo>
                    <a:pt x="12" y="61"/>
                  </a:moveTo>
                  <a:cubicBezTo>
                    <a:pt x="84" y="60"/>
                    <a:pt x="84" y="60"/>
                    <a:pt x="84" y="60"/>
                  </a:cubicBezTo>
                  <a:cubicBezTo>
                    <a:pt x="84" y="12"/>
                    <a:pt x="84" y="12"/>
                    <a:pt x="84" y="12"/>
                  </a:cubicBezTo>
                  <a:cubicBezTo>
                    <a:pt x="12" y="13"/>
                    <a:pt x="12" y="13"/>
                    <a:pt x="12" y="13"/>
                  </a:cubicBezTo>
                  <a:lnTo>
                    <a:pt x="12" y="61"/>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86" name="Freeform 308"/>
            <p:cNvSpPr/>
            <p:nvPr/>
          </p:nvSpPr>
          <p:spPr bwMode="auto">
            <a:xfrm>
              <a:off x="4838065" y="4723130"/>
              <a:ext cx="173355" cy="127635"/>
            </a:xfrm>
            <a:custGeom>
              <a:avLst/>
              <a:gdLst>
                <a:gd name="T0" fmla="*/ 40 w 85"/>
                <a:gd name="T1" fmla="*/ 63 h 63"/>
                <a:gd name="T2" fmla="*/ 40 w 85"/>
                <a:gd name="T3" fmla="*/ 63 h 63"/>
                <a:gd name="T4" fmla="*/ 35 w 85"/>
                <a:gd name="T5" fmla="*/ 60 h 63"/>
                <a:gd name="T6" fmla="*/ 2 w 85"/>
                <a:gd name="T7" fmla="*/ 11 h 63"/>
                <a:gd name="T8" fmla="*/ 3 w 85"/>
                <a:gd name="T9" fmla="*/ 2 h 63"/>
                <a:gd name="T10" fmla="*/ 11 w 85"/>
                <a:gd name="T11" fmla="*/ 4 h 63"/>
                <a:gd name="T12" fmla="*/ 41 w 85"/>
                <a:gd name="T13" fmla="*/ 47 h 63"/>
                <a:gd name="T14" fmla="*/ 74 w 85"/>
                <a:gd name="T15" fmla="*/ 7 h 63"/>
                <a:gd name="T16" fmla="*/ 82 w 85"/>
                <a:gd name="T17" fmla="*/ 6 h 63"/>
                <a:gd name="T18" fmla="*/ 83 w 85"/>
                <a:gd name="T19" fmla="*/ 15 h 63"/>
                <a:gd name="T20" fmla="*/ 45 w 85"/>
                <a:gd name="T21" fmla="*/ 61 h 63"/>
                <a:gd name="T22" fmla="*/ 40 w 85"/>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63">
                  <a:moveTo>
                    <a:pt x="40" y="63"/>
                  </a:moveTo>
                  <a:cubicBezTo>
                    <a:pt x="40" y="63"/>
                    <a:pt x="40" y="63"/>
                    <a:pt x="40" y="63"/>
                  </a:cubicBezTo>
                  <a:cubicBezTo>
                    <a:pt x="38" y="63"/>
                    <a:pt x="36" y="62"/>
                    <a:pt x="35" y="60"/>
                  </a:cubicBezTo>
                  <a:cubicBezTo>
                    <a:pt x="2" y="11"/>
                    <a:pt x="2" y="11"/>
                    <a:pt x="2" y="11"/>
                  </a:cubicBezTo>
                  <a:cubicBezTo>
                    <a:pt x="0" y="8"/>
                    <a:pt x="0" y="4"/>
                    <a:pt x="3" y="2"/>
                  </a:cubicBezTo>
                  <a:cubicBezTo>
                    <a:pt x="6" y="0"/>
                    <a:pt x="10" y="1"/>
                    <a:pt x="11" y="4"/>
                  </a:cubicBezTo>
                  <a:cubicBezTo>
                    <a:pt x="41" y="47"/>
                    <a:pt x="41" y="47"/>
                    <a:pt x="41" y="47"/>
                  </a:cubicBezTo>
                  <a:cubicBezTo>
                    <a:pt x="74" y="7"/>
                    <a:pt x="74" y="7"/>
                    <a:pt x="74" y="7"/>
                  </a:cubicBezTo>
                  <a:cubicBezTo>
                    <a:pt x="76" y="4"/>
                    <a:pt x="80" y="4"/>
                    <a:pt x="82" y="6"/>
                  </a:cubicBezTo>
                  <a:cubicBezTo>
                    <a:pt x="85" y="8"/>
                    <a:pt x="85" y="12"/>
                    <a:pt x="83" y="15"/>
                  </a:cubicBezTo>
                  <a:cubicBezTo>
                    <a:pt x="45" y="61"/>
                    <a:pt x="45" y="61"/>
                    <a:pt x="45" y="61"/>
                  </a:cubicBezTo>
                  <a:cubicBezTo>
                    <a:pt x="44" y="62"/>
                    <a:pt x="42" y="63"/>
                    <a:pt x="40" y="63"/>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87" name="Freeform 309"/>
            <p:cNvSpPr/>
            <p:nvPr/>
          </p:nvSpPr>
          <p:spPr bwMode="auto">
            <a:xfrm>
              <a:off x="5243830" y="4726940"/>
              <a:ext cx="173355" cy="125095"/>
            </a:xfrm>
            <a:custGeom>
              <a:avLst/>
              <a:gdLst>
                <a:gd name="T0" fmla="*/ 79 w 85"/>
                <a:gd name="T1" fmla="*/ 62 h 62"/>
                <a:gd name="T2" fmla="*/ 74 w 85"/>
                <a:gd name="T3" fmla="*/ 59 h 62"/>
                <a:gd name="T4" fmla="*/ 44 w 85"/>
                <a:gd name="T5" fmla="*/ 16 h 62"/>
                <a:gd name="T6" fmla="*/ 11 w 85"/>
                <a:gd name="T7" fmla="*/ 56 h 62"/>
                <a:gd name="T8" fmla="*/ 3 w 85"/>
                <a:gd name="T9" fmla="*/ 57 h 62"/>
                <a:gd name="T10" fmla="*/ 2 w 85"/>
                <a:gd name="T11" fmla="*/ 48 h 62"/>
                <a:gd name="T12" fmla="*/ 40 w 85"/>
                <a:gd name="T13" fmla="*/ 2 h 62"/>
                <a:gd name="T14" fmla="*/ 45 w 85"/>
                <a:gd name="T15" fmla="*/ 0 h 62"/>
                <a:gd name="T16" fmla="*/ 50 w 85"/>
                <a:gd name="T17" fmla="*/ 3 h 62"/>
                <a:gd name="T18" fmla="*/ 84 w 85"/>
                <a:gd name="T19" fmla="*/ 52 h 62"/>
                <a:gd name="T20" fmla="*/ 82 w 85"/>
                <a:gd name="T21" fmla="*/ 61 h 62"/>
                <a:gd name="T22" fmla="*/ 79 w 85"/>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62">
                  <a:moveTo>
                    <a:pt x="79" y="62"/>
                  </a:moveTo>
                  <a:cubicBezTo>
                    <a:pt x="77" y="62"/>
                    <a:pt x="75" y="61"/>
                    <a:pt x="74" y="59"/>
                  </a:cubicBezTo>
                  <a:cubicBezTo>
                    <a:pt x="44" y="16"/>
                    <a:pt x="44" y="16"/>
                    <a:pt x="44" y="16"/>
                  </a:cubicBezTo>
                  <a:cubicBezTo>
                    <a:pt x="11" y="56"/>
                    <a:pt x="11" y="56"/>
                    <a:pt x="11" y="56"/>
                  </a:cubicBezTo>
                  <a:cubicBezTo>
                    <a:pt x="9" y="59"/>
                    <a:pt x="5" y="59"/>
                    <a:pt x="3" y="57"/>
                  </a:cubicBezTo>
                  <a:cubicBezTo>
                    <a:pt x="0" y="55"/>
                    <a:pt x="0" y="51"/>
                    <a:pt x="2" y="48"/>
                  </a:cubicBezTo>
                  <a:cubicBezTo>
                    <a:pt x="40" y="2"/>
                    <a:pt x="40" y="2"/>
                    <a:pt x="40" y="2"/>
                  </a:cubicBezTo>
                  <a:cubicBezTo>
                    <a:pt x="42" y="1"/>
                    <a:pt x="43" y="0"/>
                    <a:pt x="45" y="0"/>
                  </a:cubicBezTo>
                  <a:cubicBezTo>
                    <a:pt x="47" y="0"/>
                    <a:pt x="49" y="1"/>
                    <a:pt x="50" y="3"/>
                  </a:cubicBezTo>
                  <a:cubicBezTo>
                    <a:pt x="84" y="52"/>
                    <a:pt x="84" y="52"/>
                    <a:pt x="84" y="52"/>
                  </a:cubicBezTo>
                  <a:cubicBezTo>
                    <a:pt x="85" y="55"/>
                    <a:pt x="85" y="59"/>
                    <a:pt x="82" y="61"/>
                  </a:cubicBezTo>
                  <a:cubicBezTo>
                    <a:pt x="81" y="61"/>
                    <a:pt x="80" y="62"/>
                    <a:pt x="79" y="6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88" name="Freeform 310"/>
            <p:cNvSpPr/>
            <p:nvPr/>
          </p:nvSpPr>
          <p:spPr bwMode="auto">
            <a:xfrm>
              <a:off x="4968875" y="4726940"/>
              <a:ext cx="398780" cy="269240"/>
            </a:xfrm>
            <a:custGeom>
              <a:avLst/>
              <a:gdLst>
                <a:gd name="T0" fmla="*/ 78 w 196"/>
                <a:gd name="T1" fmla="*/ 132 h 133"/>
                <a:gd name="T2" fmla="*/ 2 w 196"/>
                <a:gd name="T3" fmla="*/ 102 h 133"/>
                <a:gd name="T4" fmla="*/ 2 w 196"/>
                <a:gd name="T5" fmla="*/ 93 h 133"/>
                <a:gd name="T6" fmla="*/ 11 w 196"/>
                <a:gd name="T7" fmla="*/ 93 h 133"/>
                <a:gd name="T8" fmla="*/ 100 w 196"/>
                <a:gd name="T9" fmla="*/ 118 h 133"/>
                <a:gd name="T10" fmla="*/ 174 w 196"/>
                <a:gd name="T11" fmla="*/ 8 h 133"/>
                <a:gd name="T12" fmla="*/ 178 w 196"/>
                <a:gd name="T13" fmla="*/ 1 h 133"/>
                <a:gd name="T14" fmla="*/ 185 w 196"/>
                <a:gd name="T15" fmla="*/ 5 h 133"/>
                <a:gd name="T16" fmla="*/ 103 w 196"/>
                <a:gd name="T17" fmla="*/ 129 h 133"/>
                <a:gd name="T18" fmla="*/ 78 w 196"/>
                <a:gd name="T19"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33">
                  <a:moveTo>
                    <a:pt x="78" y="132"/>
                  </a:moveTo>
                  <a:cubicBezTo>
                    <a:pt x="50" y="133"/>
                    <a:pt x="23" y="122"/>
                    <a:pt x="2" y="102"/>
                  </a:cubicBezTo>
                  <a:cubicBezTo>
                    <a:pt x="0" y="99"/>
                    <a:pt x="0" y="95"/>
                    <a:pt x="2" y="93"/>
                  </a:cubicBezTo>
                  <a:cubicBezTo>
                    <a:pt x="5" y="91"/>
                    <a:pt x="8" y="91"/>
                    <a:pt x="11" y="93"/>
                  </a:cubicBezTo>
                  <a:cubicBezTo>
                    <a:pt x="35" y="116"/>
                    <a:pt x="68" y="126"/>
                    <a:pt x="100" y="118"/>
                  </a:cubicBezTo>
                  <a:cubicBezTo>
                    <a:pt x="149" y="106"/>
                    <a:pt x="183" y="56"/>
                    <a:pt x="174" y="8"/>
                  </a:cubicBezTo>
                  <a:cubicBezTo>
                    <a:pt x="173" y="4"/>
                    <a:pt x="175" y="1"/>
                    <a:pt x="178" y="1"/>
                  </a:cubicBezTo>
                  <a:cubicBezTo>
                    <a:pt x="182" y="0"/>
                    <a:pt x="185" y="2"/>
                    <a:pt x="185" y="5"/>
                  </a:cubicBezTo>
                  <a:cubicBezTo>
                    <a:pt x="196" y="60"/>
                    <a:pt x="159" y="116"/>
                    <a:pt x="103" y="129"/>
                  </a:cubicBezTo>
                  <a:cubicBezTo>
                    <a:pt x="95" y="131"/>
                    <a:pt x="87" y="132"/>
                    <a:pt x="78" y="1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89" name="Freeform 311"/>
            <p:cNvSpPr/>
            <p:nvPr/>
          </p:nvSpPr>
          <p:spPr bwMode="auto">
            <a:xfrm>
              <a:off x="4893310" y="4544060"/>
              <a:ext cx="402590" cy="306705"/>
            </a:xfrm>
            <a:custGeom>
              <a:avLst/>
              <a:gdLst>
                <a:gd name="T0" fmla="*/ 13 w 198"/>
                <a:gd name="T1" fmla="*/ 151 h 151"/>
                <a:gd name="T2" fmla="*/ 7 w 198"/>
                <a:gd name="T3" fmla="*/ 146 h 151"/>
                <a:gd name="T4" fmla="*/ 19 w 198"/>
                <a:gd name="T5" fmla="*/ 62 h 151"/>
                <a:gd name="T6" fmla="*/ 90 w 198"/>
                <a:gd name="T7" fmla="*/ 9 h 151"/>
                <a:gd name="T8" fmla="*/ 196 w 198"/>
                <a:gd name="T9" fmla="*/ 43 h 151"/>
                <a:gd name="T10" fmla="*/ 195 w 198"/>
                <a:gd name="T11" fmla="*/ 51 h 151"/>
                <a:gd name="T12" fmla="*/ 187 w 198"/>
                <a:gd name="T13" fmla="*/ 51 h 151"/>
                <a:gd name="T14" fmla="*/ 93 w 198"/>
                <a:gd name="T15" fmla="*/ 21 h 151"/>
                <a:gd name="T16" fmla="*/ 29 w 198"/>
                <a:gd name="T17" fmla="*/ 68 h 151"/>
                <a:gd name="T18" fmla="*/ 19 w 198"/>
                <a:gd name="T19" fmla="*/ 143 h 151"/>
                <a:gd name="T20" fmla="*/ 15 w 198"/>
                <a:gd name="T21" fmla="*/ 150 h 151"/>
                <a:gd name="T22" fmla="*/ 13 w 19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51">
                  <a:moveTo>
                    <a:pt x="13" y="151"/>
                  </a:moveTo>
                  <a:cubicBezTo>
                    <a:pt x="11" y="151"/>
                    <a:pt x="8" y="149"/>
                    <a:pt x="7" y="146"/>
                  </a:cubicBezTo>
                  <a:cubicBezTo>
                    <a:pt x="0" y="118"/>
                    <a:pt x="4" y="88"/>
                    <a:pt x="19" y="62"/>
                  </a:cubicBezTo>
                  <a:cubicBezTo>
                    <a:pt x="35" y="36"/>
                    <a:pt x="60" y="16"/>
                    <a:pt x="90" y="9"/>
                  </a:cubicBezTo>
                  <a:cubicBezTo>
                    <a:pt x="128" y="0"/>
                    <a:pt x="169" y="13"/>
                    <a:pt x="196" y="43"/>
                  </a:cubicBezTo>
                  <a:cubicBezTo>
                    <a:pt x="198" y="45"/>
                    <a:pt x="198" y="49"/>
                    <a:pt x="195" y="51"/>
                  </a:cubicBezTo>
                  <a:cubicBezTo>
                    <a:pt x="193" y="53"/>
                    <a:pt x="189" y="53"/>
                    <a:pt x="187" y="51"/>
                  </a:cubicBezTo>
                  <a:cubicBezTo>
                    <a:pt x="163" y="24"/>
                    <a:pt x="127" y="13"/>
                    <a:pt x="93" y="21"/>
                  </a:cubicBezTo>
                  <a:cubicBezTo>
                    <a:pt x="66" y="27"/>
                    <a:pt x="43" y="45"/>
                    <a:pt x="29" y="68"/>
                  </a:cubicBezTo>
                  <a:cubicBezTo>
                    <a:pt x="16" y="91"/>
                    <a:pt x="12" y="118"/>
                    <a:pt x="19" y="143"/>
                  </a:cubicBezTo>
                  <a:cubicBezTo>
                    <a:pt x="20" y="146"/>
                    <a:pt x="18" y="150"/>
                    <a:pt x="15" y="150"/>
                  </a:cubicBezTo>
                  <a:cubicBezTo>
                    <a:pt x="14" y="151"/>
                    <a:pt x="14" y="151"/>
                    <a:pt x="13" y="15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90" name="Freeform 63"/>
            <p:cNvSpPr>
              <a:spLocks noEditPoints="1"/>
            </p:cNvSpPr>
            <p:nvPr/>
          </p:nvSpPr>
          <p:spPr bwMode="auto">
            <a:xfrm>
              <a:off x="5053965" y="4641850"/>
              <a:ext cx="147320" cy="123825"/>
            </a:xfrm>
            <a:custGeom>
              <a:avLst/>
              <a:gdLst>
                <a:gd name="T0" fmla="*/ 66 w 72"/>
                <a:gd name="T1" fmla="*/ 60 h 61"/>
                <a:gd name="T2" fmla="*/ 6 w 72"/>
                <a:gd name="T3" fmla="*/ 61 h 61"/>
                <a:gd name="T4" fmla="*/ 0 w 72"/>
                <a:gd name="T5" fmla="*/ 55 h 61"/>
                <a:gd name="T6" fmla="*/ 0 w 72"/>
                <a:gd name="T7" fmla="*/ 37 h 61"/>
                <a:gd name="T8" fmla="*/ 36 w 72"/>
                <a:gd name="T9" fmla="*/ 0 h 61"/>
                <a:gd name="T10" fmla="*/ 72 w 72"/>
                <a:gd name="T11" fmla="*/ 36 h 61"/>
                <a:gd name="T12" fmla="*/ 72 w 72"/>
                <a:gd name="T13" fmla="*/ 54 h 61"/>
                <a:gd name="T14" fmla="*/ 66 w 72"/>
                <a:gd name="T15" fmla="*/ 60 h 61"/>
                <a:gd name="T16" fmla="*/ 12 w 72"/>
                <a:gd name="T17" fmla="*/ 49 h 61"/>
                <a:gd name="T18" fmla="*/ 60 w 72"/>
                <a:gd name="T19" fmla="*/ 48 h 61"/>
                <a:gd name="T20" fmla="*/ 60 w 72"/>
                <a:gd name="T21" fmla="*/ 36 h 61"/>
                <a:gd name="T22" fmla="*/ 36 w 72"/>
                <a:gd name="T23" fmla="*/ 12 h 61"/>
                <a:gd name="T24" fmla="*/ 12 w 72"/>
                <a:gd name="T25" fmla="*/ 37 h 61"/>
                <a:gd name="T26" fmla="*/ 12 w 72"/>
                <a:gd name="T2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61">
                  <a:moveTo>
                    <a:pt x="66" y="60"/>
                  </a:moveTo>
                  <a:cubicBezTo>
                    <a:pt x="6" y="61"/>
                    <a:pt x="6" y="61"/>
                    <a:pt x="6" y="61"/>
                  </a:cubicBezTo>
                  <a:cubicBezTo>
                    <a:pt x="3" y="61"/>
                    <a:pt x="0" y="58"/>
                    <a:pt x="0" y="55"/>
                  </a:cubicBezTo>
                  <a:cubicBezTo>
                    <a:pt x="0" y="37"/>
                    <a:pt x="0" y="37"/>
                    <a:pt x="0" y="37"/>
                  </a:cubicBezTo>
                  <a:cubicBezTo>
                    <a:pt x="0" y="17"/>
                    <a:pt x="16" y="1"/>
                    <a:pt x="36" y="0"/>
                  </a:cubicBezTo>
                  <a:cubicBezTo>
                    <a:pt x="56" y="0"/>
                    <a:pt x="72" y="16"/>
                    <a:pt x="72" y="36"/>
                  </a:cubicBezTo>
                  <a:cubicBezTo>
                    <a:pt x="72" y="54"/>
                    <a:pt x="72" y="54"/>
                    <a:pt x="72" y="54"/>
                  </a:cubicBezTo>
                  <a:cubicBezTo>
                    <a:pt x="72" y="58"/>
                    <a:pt x="69" y="60"/>
                    <a:pt x="66" y="60"/>
                  </a:cubicBezTo>
                  <a:close/>
                  <a:moveTo>
                    <a:pt x="12" y="49"/>
                  </a:moveTo>
                  <a:cubicBezTo>
                    <a:pt x="60" y="48"/>
                    <a:pt x="60" y="48"/>
                    <a:pt x="60" y="48"/>
                  </a:cubicBezTo>
                  <a:cubicBezTo>
                    <a:pt x="60" y="36"/>
                    <a:pt x="60" y="36"/>
                    <a:pt x="60" y="36"/>
                  </a:cubicBezTo>
                  <a:cubicBezTo>
                    <a:pt x="60" y="23"/>
                    <a:pt x="49" y="12"/>
                    <a:pt x="36" y="12"/>
                  </a:cubicBezTo>
                  <a:cubicBezTo>
                    <a:pt x="23" y="13"/>
                    <a:pt x="12" y="23"/>
                    <a:pt x="12" y="37"/>
                  </a:cubicBezTo>
                  <a:lnTo>
                    <a:pt x="12" y="49"/>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91" name="Freeform 64"/>
            <p:cNvSpPr/>
            <p:nvPr/>
          </p:nvSpPr>
          <p:spPr bwMode="auto">
            <a:xfrm>
              <a:off x="5116195" y="4787900"/>
              <a:ext cx="23495" cy="49530"/>
            </a:xfrm>
            <a:custGeom>
              <a:avLst/>
              <a:gdLst>
                <a:gd name="T0" fmla="*/ 6 w 12"/>
                <a:gd name="T1" fmla="*/ 24 h 24"/>
                <a:gd name="T2" fmla="*/ 0 w 12"/>
                <a:gd name="T3" fmla="*/ 18 h 24"/>
                <a:gd name="T4" fmla="*/ 0 w 12"/>
                <a:gd name="T5" fmla="*/ 6 h 24"/>
                <a:gd name="T6" fmla="*/ 6 w 12"/>
                <a:gd name="T7" fmla="*/ 0 h 24"/>
                <a:gd name="T8" fmla="*/ 12 w 12"/>
                <a:gd name="T9" fmla="*/ 6 h 24"/>
                <a:gd name="T10" fmla="*/ 12 w 12"/>
                <a:gd name="T11" fmla="*/ 18 h 24"/>
                <a:gd name="T12" fmla="*/ 6 w 12"/>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2" h="24">
                  <a:moveTo>
                    <a:pt x="6" y="24"/>
                  </a:moveTo>
                  <a:cubicBezTo>
                    <a:pt x="3" y="24"/>
                    <a:pt x="0" y="22"/>
                    <a:pt x="0" y="18"/>
                  </a:cubicBezTo>
                  <a:cubicBezTo>
                    <a:pt x="0" y="6"/>
                    <a:pt x="0" y="6"/>
                    <a:pt x="0" y="6"/>
                  </a:cubicBezTo>
                  <a:cubicBezTo>
                    <a:pt x="0" y="3"/>
                    <a:pt x="3" y="0"/>
                    <a:pt x="6" y="0"/>
                  </a:cubicBezTo>
                  <a:cubicBezTo>
                    <a:pt x="9" y="0"/>
                    <a:pt x="12" y="3"/>
                    <a:pt x="12" y="6"/>
                  </a:cubicBezTo>
                  <a:cubicBezTo>
                    <a:pt x="12" y="18"/>
                    <a:pt x="12" y="18"/>
                    <a:pt x="12" y="18"/>
                  </a:cubicBezTo>
                  <a:cubicBezTo>
                    <a:pt x="12" y="22"/>
                    <a:pt x="9" y="24"/>
                    <a:pt x="6" y="2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92" name="Freeform 96"/>
            <p:cNvSpPr/>
            <p:nvPr/>
          </p:nvSpPr>
          <p:spPr bwMode="auto">
            <a:xfrm>
              <a:off x="6158865" y="2637155"/>
              <a:ext cx="13335" cy="38735"/>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10" y="0"/>
                    <a:pt x="12" y="3"/>
                    <a:pt x="12" y="6"/>
                  </a:cubicBezTo>
                  <a:cubicBezTo>
                    <a:pt x="12" y="30"/>
                    <a:pt x="12" y="30"/>
                    <a:pt x="12" y="30"/>
                  </a:cubicBezTo>
                  <a:cubicBezTo>
                    <a:pt x="12" y="33"/>
                    <a:pt x="10" y="36"/>
                    <a:pt x="6" y="36"/>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3" name="Freeform 97"/>
            <p:cNvSpPr/>
            <p:nvPr/>
          </p:nvSpPr>
          <p:spPr bwMode="auto">
            <a:xfrm>
              <a:off x="6107430" y="2662555"/>
              <a:ext cx="116840" cy="13335"/>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4" name="Freeform 98"/>
            <p:cNvSpPr>
              <a:spLocks noEditPoints="1"/>
            </p:cNvSpPr>
            <p:nvPr/>
          </p:nvSpPr>
          <p:spPr bwMode="auto">
            <a:xfrm>
              <a:off x="6055360" y="2482215"/>
              <a:ext cx="220345" cy="168275"/>
            </a:xfrm>
            <a:custGeom>
              <a:avLst/>
              <a:gdLst>
                <a:gd name="T0" fmla="*/ 179 w 204"/>
                <a:gd name="T1" fmla="*/ 156 h 156"/>
                <a:gd name="T2" fmla="*/ 25 w 204"/>
                <a:gd name="T3" fmla="*/ 156 h 156"/>
                <a:gd name="T4" fmla="*/ 0 w 204"/>
                <a:gd name="T5" fmla="*/ 129 h 156"/>
                <a:gd name="T6" fmla="*/ 0 w 204"/>
                <a:gd name="T7" fmla="*/ 28 h 156"/>
                <a:gd name="T8" fmla="*/ 25 w 204"/>
                <a:gd name="T9" fmla="*/ 0 h 156"/>
                <a:gd name="T10" fmla="*/ 179 w 204"/>
                <a:gd name="T11" fmla="*/ 0 h 156"/>
                <a:gd name="T12" fmla="*/ 204 w 204"/>
                <a:gd name="T13" fmla="*/ 28 h 156"/>
                <a:gd name="T14" fmla="*/ 204 w 204"/>
                <a:gd name="T15" fmla="*/ 129 h 156"/>
                <a:gd name="T16" fmla="*/ 179 w 204"/>
                <a:gd name="T17" fmla="*/ 156 h 156"/>
                <a:gd name="T18" fmla="*/ 25 w 204"/>
                <a:gd name="T19" fmla="*/ 12 h 156"/>
                <a:gd name="T20" fmla="*/ 12 w 204"/>
                <a:gd name="T21" fmla="*/ 28 h 156"/>
                <a:gd name="T22" fmla="*/ 12 w 204"/>
                <a:gd name="T23" fmla="*/ 129 h 156"/>
                <a:gd name="T24" fmla="*/ 25 w 204"/>
                <a:gd name="T25" fmla="*/ 144 h 156"/>
                <a:gd name="T26" fmla="*/ 179 w 204"/>
                <a:gd name="T27" fmla="*/ 144 h 156"/>
                <a:gd name="T28" fmla="*/ 192 w 204"/>
                <a:gd name="T29" fmla="*/ 129 h 156"/>
                <a:gd name="T30" fmla="*/ 192 w 204"/>
                <a:gd name="T31" fmla="*/ 28 h 156"/>
                <a:gd name="T32" fmla="*/ 179 w 204"/>
                <a:gd name="T33" fmla="*/ 12 h 156"/>
                <a:gd name="T34" fmla="*/ 25 w 204"/>
                <a:gd name="T35"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156">
                  <a:moveTo>
                    <a:pt x="179" y="156"/>
                  </a:moveTo>
                  <a:cubicBezTo>
                    <a:pt x="25" y="156"/>
                    <a:pt x="25" y="156"/>
                    <a:pt x="25" y="156"/>
                  </a:cubicBezTo>
                  <a:cubicBezTo>
                    <a:pt x="12" y="156"/>
                    <a:pt x="0" y="144"/>
                    <a:pt x="0" y="129"/>
                  </a:cubicBezTo>
                  <a:cubicBezTo>
                    <a:pt x="0" y="28"/>
                    <a:pt x="0" y="28"/>
                    <a:pt x="0" y="28"/>
                  </a:cubicBezTo>
                  <a:cubicBezTo>
                    <a:pt x="0" y="13"/>
                    <a:pt x="12" y="0"/>
                    <a:pt x="25" y="0"/>
                  </a:cubicBezTo>
                  <a:cubicBezTo>
                    <a:pt x="179" y="0"/>
                    <a:pt x="179" y="0"/>
                    <a:pt x="179" y="0"/>
                  </a:cubicBezTo>
                  <a:cubicBezTo>
                    <a:pt x="193" y="0"/>
                    <a:pt x="204" y="13"/>
                    <a:pt x="204" y="28"/>
                  </a:cubicBezTo>
                  <a:cubicBezTo>
                    <a:pt x="204" y="129"/>
                    <a:pt x="204" y="129"/>
                    <a:pt x="204" y="129"/>
                  </a:cubicBezTo>
                  <a:cubicBezTo>
                    <a:pt x="204" y="144"/>
                    <a:pt x="193" y="156"/>
                    <a:pt x="179" y="156"/>
                  </a:cubicBezTo>
                  <a:close/>
                  <a:moveTo>
                    <a:pt x="25" y="12"/>
                  </a:moveTo>
                  <a:cubicBezTo>
                    <a:pt x="18" y="12"/>
                    <a:pt x="12" y="19"/>
                    <a:pt x="12" y="28"/>
                  </a:cubicBezTo>
                  <a:cubicBezTo>
                    <a:pt x="12" y="129"/>
                    <a:pt x="12" y="129"/>
                    <a:pt x="12" y="129"/>
                  </a:cubicBezTo>
                  <a:cubicBezTo>
                    <a:pt x="12" y="137"/>
                    <a:pt x="18" y="144"/>
                    <a:pt x="25" y="144"/>
                  </a:cubicBezTo>
                  <a:cubicBezTo>
                    <a:pt x="179" y="144"/>
                    <a:pt x="179" y="144"/>
                    <a:pt x="179" y="144"/>
                  </a:cubicBezTo>
                  <a:cubicBezTo>
                    <a:pt x="186" y="144"/>
                    <a:pt x="192" y="137"/>
                    <a:pt x="192" y="129"/>
                  </a:cubicBezTo>
                  <a:cubicBezTo>
                    <a:pt x="192" y="28"/>
                    <a:pt x="192" y="28"/>
                    <a:pt x="192" y="28"/>
                  </a:cubicBezTo>
                  <a:cubicBezTo>
                    <a:pt x="192" y="19"/>
                    <a:pt x="186" y="12"/>
                    <a:pt x="179" y="12"/>
                  </a:cubicBezTo>
                  <a:lnTo>
                    <a:pt x="25" y="12"/>
                  </a:ln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5" name="Freeform 99"/>
            <p:cNvSpPr/>
            <p:nvPr/>
          </p:nvSpPr>
          <p:spPr bwMode="auto">
            <a:xfrm>
              <a:off x="6061710" y="2598420"/>
              <a:ext cx="213995" cy="12065"/>
            </a:xfrm>
            <a:custGeom>
              <a:avLst/>
              <a:gdLst>
                <a:gd name="T0" fmla="*/ 192 w 198"/>
                <a:gd name="T1" fmla="*/ 12 h 12"/>
                <a:gd name="T2" fmla="*/ 6 w 198"/>
                <a:gd name="T3" fmla="*/ 12 h 12"/>
                <a:gd name="T4" fmla="*/ 0 w 198"/>
                <a:gd name="T5" fmla="*/ 6 h 12"/>
                <a:gd name="T6" fmla="*/ 6 w 198"/>
                <a:gd name="T7" fmla="*/ 0 h 12"/>
                <a:gd name="T8" fmla="*/ 192 w 198"/>
                <a:gd name="T9" fmla="*/ 0 h 12"/>
                <a:gd name="T10" fmla="*/ 198 w 198"/>
                <a:gd name="T11" fmla="*/ 6 h 12"/>
                <a:gd name="T12" fmla="*/ 192 w 19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98" h="12">
                  <a:moveTo>
                    <a:pt x="192" y="12"/>
                  </a:moveTo>
                  <a:cubicBezTo>
                    <a:pt x="6" y="12"/>
                    <a:pt x="6" y="12"/>
                    <a:pt x="6" y="12"/>
                  </a:cubicBezTo>
                  <a:cubicBezTo>
                    <a:pt x="3" y="12"/>
                    <a:pt x="0" y="10"/>
                    <a:pt x="0" y="6"/>
                  </a:cubicBezTo>
                  <a:cubicBezTo>
                    <a:pt x="0" y="3"/>
                    <a:pt x="3" y="0"/>
                    <a:pt x="6" y="0"/>
                  </a:cubicBezTo>
                  <a:cubicBezTo>
                    <a:pt x="192" y="0"/>
                    <a:pt x="192" y="0"/>
                    <a:pt x="192" y="0"/>
                  </a:cubicBezTo>
                  <a:cubicBezTo>
                    <a:pt x="196" y="0"/>
                    <a:pt x="198" y="3"/>
                    <a:pt x="198" y="6"/>
                  </a:cubicBezTo>
                  <a:cubicBezTo>
                    <a:pt x="198" y="10"/>
                    <a:pt x="196" y="12"/>
                    <a:pt x="192" y="12"/>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6" name="Oval 100"/>
            <p:cNvSpPr>
              <a:spLocks noChangeArrowheads="1"/>
            </p:cNvSpPr>
            <p:nvPr/>
          </p:nvSpPr>
          <p:spPr bwMode="auto">
            <a:xfrm>
              <a:off x="6158865" y="2617470"/>
              <a:ext cx="13335" cy="13335"/>
            </a:xfrm>
            <a:prstGeom prst="ellipse">
              <a:avLst/>
            </a:pr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7" name="Freeform 5"/>
            <p:cNvSpPr/>
            <p:nvPr/>
          </p:nvSpPr>
          <p:spPr bwMode="auto">
            <a:xfrm>
              <a:off x="5873115" y="2509520"/>
              <a:ext cx="368300" cy="278765"/>
            </a:xfrm>
            <a:custGeom>
              <a:avLst/>
              <a:gdLst>
                <a:gd name="T0" fmla="*/ 62 w 64"/>
                <a:gd name="T1" fmla="*/ 44 h 48"/>
                <a:gd name="T2" fmla="*/ 26 w 64"/>
                <a:gd name="T3" fmla="*/ 44 h 48"/>
                <a:gd name="T4" fmla="*/ 16 w 64"/>
                <a:gd name="T5" fmla="*/ 34 h 48"/>
                <a:gd name="T6" fmla="*/ 16 w 64"/>
                <a:gd name="T7" fmla="*/ 6 h 48"/>
                <a:gd name="T8" fmla="*/ 25 w 64"/>
                <a:gd name="T9" fmla="*/ 12 h 48"/>
                <a:gd name="T10" fmla="*/ 26 w 64"/>
                <a:gd name="T11" fmla="*/ 12 h 48"/>
                <a:gd name="T12" fmla="*/ 28 w 64"/>
                <a:gd name="T13" fmla="*/ 11 h 48"/>
                <a:gd name="T14" fmla="*/ 27 w 64"/>
                <a:gd name="T15" fmla="*/ 8 h 48"/>
                <a:gd name="T16" fmla="*/ 15 w 64"/>
                <a:gd name="T17" fmla="*/ 0 h 48"/>
                <a:gd name="T18" fmla="*/ 15 w 64"/>
                <a:gd name="T19" fmla="*/ 0 h 48"/>
                <a:gd name="T20" fmla="*/ 14 w 64"/>
                <a:gd name="T21" fmla="*/ 0 h 48"/>
                <a:gd name="T22" fmla="*/ 13 w 64"/>
                <a:gd name="T23" fmla="*/ 0 h 48"/>
                <a:gd name="T24" fmla="*/ 13 w 64"/>
                <a:gd name="T25" fmla="*/ 0 h 48"/>
                <a:gd name="T26" fmla="*/ 1 w 64"/>
                <a:gd name="T27" fmla="*/ 8 h 48"/>
                <a:gd name="T28" fmla="*/ 0 w 64"/>
                <a:gd name="T29" fmla="*/ 11 h 48"/>
                <a:gd name="T30" fmla="*/ 3 w 64"/>
                <a:gd name="T31" fmla="*/ 12 h 48"/>
                <a:gd name="T32" fmla="*/ 12 w 64"/>
                <a:gd name="T33" fmla="*/ 6 h 48"/>
                <a:gd name="T34" fmla="*/ 12 w 64"/>
                <a:gd name="T35" fmla="*/ 34 h 48"/>
                <a:gd name="T36" fmla="*/ 26 w 64"/>
                <a:gd name="T37" fmla="*/ 48 h 48"/>
                <a:gd name="T38" fmla="*/ 62 w 64"/>
                <a:gd name="T39" fmla="*/ 48 h 48"/>
                <a:gd name="T40" fmla="*/ 64 w 64"/>
                <a:gd name="T41" fmla="*/ 46 h 48"/>
                <a:gd name="T42" fmla="*/ 62 w 64"/>
                <a:gd name="T43"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48">
                  <a:moveTo>
                    <a:pt x="62" y="44"/>
                  </a:moveTo>
                  <a:cubicBezTo>
                    <a:pt x="26" y="44"/>
                    <a:pt x="26" y="44"/>
                    <a:pt x="26" y="44"/>
                  </a:cubicBezTo>
                  <a:cubicBezTo>
                    <a:pt x="20" y="44"/>
                    <a:pt x="16" y="40"/>
                    <a:pt x="16" y="34"/>
                  </a:cubicBezTo>
                  <a:cubicBezTo>
                    <a:pt x="16" y="6"/>
                    <a:pt x="16" y="6"/>
                    <a:pt x="16" y="6"/>
                  </a:cubicBezTo>
                  <a:cubicBezTo>
                    <a:pt x="25" y="12"/>
                    <a:pt x="25" y="12"/>
                    <a:pt x="25" y="12"/>
                  </a:cubicBezTo>
                  <a:cubicBezTo>
                    <a:pt x="25" y="12"/>
                    <a:pt x="26" y="12"/>
                    <a:pt x="26" y="12"/>
                  </a:cubicBezTo>
                  <a:cubicBezTo>
                    <a:pt x="27" y="12"/>
                    <a:pt x="27" y="12"/>
                    <a:pt x="28" y="11"/>
                  </a:cubicBezTo>
                  <a:cubicBezTo>
                    <a:pt x="28" y="10"/>
                    <a:pt x="28" y="9"/>
                    <a:pt x="27" y="8"/>
                  </a:cubicBezTo>
                  <a:cubicBezTo>
                    <a:pt x="15" y="0"/>
                    <a:pt x="15" y="0"/>
                    <a:pt x="15" y="0"/>
                  </a:cubicBezTo>
                  <a:cubicBezTo>
                    <a:pt x="15" y="0"/>
                    <a:pt x="15" y="0"/>
                    <a:pt x="15" y="0"/>
                  </a:cubicBezTo>
                  <a:cubicBezTo>
                    <a:pt x="15" y="0"/>
                    <a:pt x="14" y="0"/>
                    <a:pt x="14" y="0"/>
                  </a:cubicBezTo>
                  <a:cubicBezTo>
                    <a:pt x="14" y="0"/>
                    <a:pt x="13" y="0"/>
                    <a:pt x="13" y="0"/>
                  </a:cubicBezTo>
                  <a:cubicBezTo>
                    <a:pt x="13" y="0"/>
                    <a:pt x="13" y="0"/>
                    <a:pt x="13" y="0"/>
                  </a:cubicBezTo>
                  <a:cubicBezTo>
                    <a:pt x="1" y="8"/>
                    <a:pt x="1" y="8"/>
                    <a:pt x="1" y="8"/>
                  </a:cubicBezTo>
                  <a:cubicBezTo>
                    <a:pt x="0" y="9"/>
                    <a:pt x="0" y="10"/>
                    <a:pt x="0" y="11"/>
                  </a:cubicBezTo>
                  <a:cubicBezTo>
                    <a:pt x="1" y="12"/>
                    <a:pt x="2" y="12"/>
                    <a:pt x="3" y="12"/>
                  </a:cubicBezTo>
                  <a:cubicBezTo>
                    <a:pt x="12" y="6"/>
                    <a:pt x="12" y="6"/>
                    <a:pt x="12" y="6"/>
                  </a:cubicBezTo>
                  <a:cubicBezTo>
                    <a:pt x="12" y="34"/>
                    <a:pt x="12" y="34"/>
                    <a:pt x="12" y="34"/>
                  </a:cubicBezTo>
                  <a:cubicBezTo>
                    <a:pt x="12" y="42"/>
                    <a:pt x="18" y="48"/>
                    <a:pt x="26" y="48"/>
                  </a:cubicBezTo>
                  <a:cubicBezTo>
                    <a:pt x="62" y="48"/>
                    <a:pt x="62" y="48"/>
                    <a:pt x="62" y="48"/>
                  </a:cubicBezTo>
                  <a:cubicBezTo>
                    <a:pt x="63" y="48"/>
                    <a:pt x="64" y="47"/>
                    <a:pt x="64" y="46"/>
                  </a:cubicBezTo>
                  <a:cubicBezTo>
                    <a:pt x="64" y="45"/>
                    <a:pt x="63" y="44"/>
                    <a:pt x="62" y="44"/>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8" name="Freeform 6"/>
            <p:cNvSpPr/>
            <p:nvPr/>
          </p:nvSpPr>
          <p:spPr bwMode="auto">
            <a:xfrm>
              <a:off x="6090920" y="2369185"/>
              <a:ext cx="367030" cy="278765"/>
            </a:xfrm>
            <a:custGeom>
              <a:avLst/>
              <a:gdLst>
                <a:gd name="T0" fmla="*/ 64 w 64"/>
                <a:gd name="T1" fmla="*/ 37 h 48"/>
                <a:gd name="T2" fmla="*/ 61 w 64"/>
                <a:gd name="T3" fmla="*/ 36 h 48"/>
                <a:gd name="T4" fmla="*/ 52 w 64"/>
                <a:gd name="T5" fmla="*/ 42 h 48"/>
                <a:gd name="T6" fmla="*/ 52 w 64"/>
                <a:gd name="T7" fmla="*/ 14 h 48"/>
                <a:gd name="T8" fmla="*/ 38 w 64"/>
                <a:gd name="T9" fmla="*/ 0 h 48"/>
                <a:gd name="T10" fmla="*/ 2 w 64"/>
                <a:gd name="T11" fmla="*/ 0 h 48"/>
                <a:gd name="T12" fmla="*/ 0 w 64"/>
                <a:gd name="T13" fmla="*/ 2 h 48"/>
                <a:gd name="T14" fmla="*/ 2 w 64"/>
                <a:gd name="T15" fmla="*/ 4 h 48"/>
                <a:gd name="T16" fmla="*/ 38 w 64"/>
                <a:gd name="T17" fmla="*/ 4 h 48"/>
                <a:gd name="T18" fmla="*/ 48 w 64"/>
                <a:gd name="T19" fmla="*/ 14 h 48"/>
                <a:gd name="T20" fmla="*/ 48 w 64"/>
                <a:gd name="T21" fmla="*/ 42 h 48"/>
                <a:gd name="T22" fmla="*/ 39 w 64"/>
                <a:gd name="T23" fmla="*/ 36 h 48"/>
                <a:gd name="T24" fmla="*/ 36 w 64"/>
                <a:gd name="T25" fmla="*/ 37 h 48"/>
                <a:gd name="T26" fmla="*/ 37 w 64"/>
                <a:gd name="T27" fmla="*/ 40 h 48"/>
                <a:gd name="T28" fmla="*/ 49 w 64"/>
                <a:gd name="T29" fmla="*/ 48 h 48"/>
                <a:gd name="T30" fmla="*/ 49 w 64"/>
                <a:gd name="T31" fmla="*/ 48 h 48"/>
                <a:gd name="T32" fmla="*/ 50 w 64"/>
                <a:gd name="T33" fmla="*/ 48 h 48"/>
                <a:gd name="T34" fmla="*/ 51 w 64"/>
                <a:gd name="T35" fmla="*/ 48 h 48"/>
                <a:gd name="T36" fmla="*/ 51 w 64"/>
                <a:gd name="T37" fmla="*/ 48 h 48"/>
                <a:gd name="T38" fmla="*/ 63 w 64"/>
                <a:gd name="T39" fmla="*/ 40 h 48"/>
                <a:gd name="T40" fmla="*/ 64 w 64"/>
                <a:gd name="T41" fmla="*/ 3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48">
                  <a:moveTo>
                    <a:pt x="64" y="37"/>
                  </a:moveTo>
                  <a:cubicBezTo>
                    <a:pt x="63" y="36"/>
                    <a:pt x="62" y="36"/>
                    <a:pt x="61" y="36"/>
                  </a:cubicBezTo>
                  <a:cubicBezTo>
                    <a:pt x="52" y="42"/>
                    <a:pt x="52" y="42"/>
                    <a:pt x="52" y="42"/>
                  </a:cubicBezTo>
                  <a:cubicBezTo>
                    <a:pt x="52" y="14"/>
                    <a:pt x="52" y="14"/>
                    <a:pt x="52" y="14"/>
                  </a:cubicBezTo>
                  <a:cubicBezTo>
                    <a:pt x="52" y="6"/>
                    <a:pt x="46" y="0"/>
                    <a:pt x="38" y="0"/>
                  </a:cubicBezTo>
                  <a:cubicBezTo>
                    <a:pt x="2" y="0"/>
                    <a:pt x="2" y="0"/>
                    <a:pt x="2" y="0"/>
                  </a:cubicBezTo>
                  <a:cubicBezTo>
                    <a:pt x="1" y="0"/>
                    <a:pt x="0" y="1"/>
                    <a:pt x="0" y="2"/>
                  </a:cubicBezTo>
                  <a:cubicBezTo>
                    <a:pt x="0" y="3"/>
                    <a:pt x="1" y="4"/>
                    <a:pt x="2" y="4"/>
                  </a:cubicBezTo>
                  <a:cubicBezTo>
                    <a:pt x="38" y="4"/>
                    <a:pt x="38" y="4"/>
                    <a:pt x="38" y="4"/>
                  </a:cubicBezTo>
                  <a:cubicBezTo>
                    <a:pt x="44" y="4"/>
                    <a:pt x="48" y="8"/>
                    <a:pt x="48" y="14"/>
                  </a:cubicBezTo>
                  <a:cubicBezTo>
                    <a:pt x="48" y="42"/>
                    <a:pt x="48" y="42"/>
                    <a:pt x="48" y="42"/>
                  </a:cubicBezTo>
                  <a:cubicBezTo>
                    <a:pt x="39" y="36"/>
                    <a:pt x="39" y="36"/>
                    <a:pt x="39" y="36"/>
                  </a:cubicBezTo>
                  <a:cubicBezTo>
                    <a:pt x="38" y="36"/>
                    <a:pt x="37" y="36"/>
                    <a:pt x="36" y="37"/>
                  </a:cubicBezTo>
                  <a:cubicBezTo>
                    <a:pt x="36" y="38"/>
                    <a:pt x="36" y="39"/>
                    <a:pt x="37" y="40"/>
                  </a:cubicBezTo>
                  <a:cubicBezTo>
                    <a:pt x="49" y="48"/>
                    <a:pt x="49" y="48"/>
                    <a:pt x="49" y="48"/>
                  </a:cubicBezTo>
                  <a:cubicBezTo>
                    <a:pt x="49" y="48"/>
                    <a:pt x="49" y="48"/>
                    <a:pt x="49" y="48"/>
                  </a:cubicBezTo>
                  <a:cubicBezTo>
                    <a:pt x="49" y="48"/>
                    <a:pt x="50" y="48"/>
                    <a:pt x="50" y="48"/>
                  </a:cubicBezTo>
                  <a:cubicBezTo>
                    <a:pt x="50" y="48"/>
                    <a:pt x="51" y="48"/>
                    <a:pt x="51" y="48"/>
                  </a:cubicBezTo>
                  <a:cubicBezTo>
                    <a:pt x="51" y="48"/>
                    <a:pt x="51" y="48"/>
                    <a:pt x="51" y="48"/>
                  </a:cubicBezTo>
                  <a:cubicBezTo>
                    <a:pt x="63" y="40"/>
                    <a:pt x="63" y="40"/>
                    <a:pt x="63" y="40"/>
                  </a:cubicBezTo>
                  <a:cubicBezTo>
                    <a:pt x="64" y="39"/>
                    <a:pt x="64" y="38"/>
                    <a:pt x="64" y="37"/>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noFill/>
                <a:effectLst/>
                <a:uLnTx/>
                <a:uFillTx/>
                <a:latin typeface="微软雅黑" panose="020B0503020204020204" charset="-122"/>
                <a:ea typeface="+mn-ea"/>
                <a:cs typeface="+mn-cs"/>
              </a:endParaRPr>
            </a:p>
          </p:txBody>
        </p:sp>
        <p:sp>
          <p:nvSpPr>
            <p:cNvPr id="99" name="Freeform 27"/>
            <p:cNvSpPr>
              <a:spLocks noEditPoints="1"/>
            </p:cNvSpPr>
            <p:nvPr/>
          </p:nvSpPr>
          <p:spPr bwMode="auto">
            <a:xfrm>
              <a:off x="6853555" y="4935855"/>
              <a:ext cx="201295" cy="133985"/>
            </a:xfrm>
            <a:custGeom>
              <a:avLst/>
              <a:gdLst>
                <a:gd name="T0" fmla="*/ 102 w 109"/>
                <a:gd name="T1" fmla="*/ 73 h 73"/>
                <a:gd name="T2" fmla="*/ 6 w 109"/>
                <a:gd name="T3" fmla="*/ 73 h 73"/>
                <a:gd name="T4" fmla="*/ 1 w 109"/>
                <a:gd name="T5" fmla="*/ 70 h 73"/>
                <a:gd name="T6" fmla="*/ 2 w 109"/>
                <a:gd name="T7" fmla="*/ 63 h 73"/>
                <a:gd name="T8" fmla="*/ 50 w 109"/>
                <a:gd name="T9" fmla="*/ 3 h 73"/>
                <a:gd name="T10" fmla="*/ 59 w 109"/>
                <a:gd name="T11" fmla="*/ 3 h 73"/>
                <a:gd name="T12" fmla="*/ 107 w 109"/>
                <a:gd name="T13" fmla="*/ 63 h 73"/>
                <a:gd name="T14" fmla="*/ 108 w 109"/>
                <a:gd name="T15" fmla="*/ 70 h 73"/>
                <a:gd name="T16" fmla="*/ 102 w 109"/>
                <a:gd name="T17" fmla="*/ 73 h 73"/>
                <a:gd name="T18" fmla="*/ 19 w 109"/>
                <a:gd name="T19" fmla="*/ 61 h 73"/>
                <a:gd name="T20" fmla="*/ 90 w 109"/>
                <a:gd name="T21" fmla="*/ 61 h 73"/>
                <a:gd name="T22" fmla="*/ 54 w 109"/>
                <a:gd name="T23" fmla="*/ 17 h 73"/>
                <a:gd name="T24" fmla="*/ 19 w 109"/>
                <a:gd name="T25"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73">
                  <a:moveTo>
                    <a:pt x="102" y="73"/>
                  </a:moveTo>
                  <a:cubicBezTo>
                    <a:pt x="6" y="73"/>
                    <a:pt x="6" y="73"/>
                    <a:pt x="6" y="73"/>
                  </a:cubicBezTo>
                  <a:cubicBezTo>
                    <a:pt x="4" y="73"/>
                    <a:pt x="2" y="72"/>
                    <a:pt x="1" y="70"/>
                  </a:cubicBezTo>
                  <a:cubicBezTo>
                    <a:pt x="0" y="68"/>
                    <a:pt x="0" y="65"/>
                    <a:pt x="2" y="63"/>
                  </a:cubicBezTo>
                  <a:cubicBezTo>
                    <a:pt x="50" y="3"/>
                    <a:pt x="50" y="3"/>
                    <a:pt x="50" y="3"/>
                  </a:cubicBezTo>
                  <a:cubicBezTo>
                    <a:pt x="52" y="0"/>
                    <a:pt x="57" y="0"/>
                    <a:pt x="59" y="3"/>
                  </a:cubicBezTo>
                  <a:cubicBezTo>
                    <a:pt x="107" y="63"/>
                    <a:pt x="107" y="63"/>
                    <a:pt x="107" y="63"/>
                  </a:cubicBezTo>
                  <a:cubicBezTo>
                    <a:pt x="109" y="65"/>
                    <a:pt x="109" y="68"/>
                    <a:pt x="108" y="70"/>
                  </a:cubicBezTo>
                  <a:cubicBezTo>
                    <a:pt x="107" y="72"/>
                    <a:pt x="105" y="73"/>
                    <a:pt x="102" y="73"/>
                  </a:cubicBezTo>
                  <a:close/>
                  <a:moveTo>
                    <a:pt x="19" y="61"/>
                  </a:moveTo>
                  <a:cubicBezTo>
                    <a:pt x="90" y="61"/>
                    <a:pt x="90" y="61"/>
                    <a:pt x="90" y="61"/>
                  </a:cubicBezTo>
                  <a:cubicBezTo>
                    <a:pt x="54" y="17"/>
                    <a:pt x="54" y="17"/>
                    <a:pt x="54" y="17"/>
                  </a:cubicBezTo>
                  <a:lnTo>
                    <a:pt x="19" y="61"/>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0" name="Freeform 28"/>
            <p:cNvSpPr/>
            <p:nvPr/>
          </p:nvSpPr>
          <p:spPr bwMode="auto">
            <a:xfrm>
              <a:off x="6698615" y="4937125"/>
              <a:ext cx="530860" cy="22225"/>
            </a:xfrm>
            <a:custGeom>
              <a:avLst/>
              <a:gdLst>
                <a:gd name="T0" fmla="*/ 282 w 288"/>
                <a:gd name="T1" fmla="*/ 12 h 12"/>
                <a:gd name="T2" fmla="*/ 6 w 288"/>
                <a:gd name="T3" fmla="*/ 12 h 12"/>
                <a:gd name="T4" fmla="*/ 0 w 288"/>
                <a:gd name="T5" fmla="*/ 6 h 12"/>
                <a:gd name="T6" fmla="*/ 6 w 288"/>
                <a:gd name="T7" fmla="*/ 0 h 12"/>
                <a:gd name="T8" fmla="*/ 282 w 288"/>
                <a:gd name="T9" fmla="*/ 0 h 12"/>
                <a:gd name="T10" fmla="*/ 288 w 288"/>
                <a:gd name="T11" fmla="*/ 6 h 12"/>
                <a:gd name="T12" fmla="*/ 282 w 28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88" h="12">
                  <a:moveTo>
                    <a:pt x="282" y="12"/>
                  </a:moveTo>
                  <a:cubicBezTo>
                    <a:pt x="6" y="12"/>
                    <a:pt x="6" y="12"/>
                    <a:pt x="6" y="12"/>
                  </a:cubicBezTo>
                  <a:cubicBezTo>
                    <a:pt x="3" y="12"/>
                    <a:pt x="0" y="9"/>
                    <a:pt x="0" y="6"/>
                  </a:cubicBezTo>
                  <a:cubicBezTo>
                    <a:pt x="0" y="3"/>
                    <a:pt x="3" y="0"/>
                    <a:pt x="6" y="0"/>
                  </a:cubicBezTo>
                  <a:cubicBezTo>
                    <a:pt x="282" y="0"/>
                    <a:pt x="282" y="0"/>
                    <a:pt x="282" y="0"/>
                  </a:cubicBezTo>
                  <a:cubicBezTo>
                    <a:pt x="286" y="0"/>
                    <a:pt x="288" y="3"/>
                    <a:pt x="288" y="6"/>
                  </a:cubicBezTo>
                  <a:cubicBezTo>
                    <a:pt x="288" y="9"/>
                    <a:pt x="286" y="12"/>
                    <a:pt x="28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1" name="Freeform 29"/>
            <p:cNvSpPr>
              <a:spLocks noEditPoints="1"/>
            </p:cNvSpPr>
            <p:nvPr/>
          </p:nvSpPr>
          <p:spPr bwMode="auto">
            <a:xfrm>
              <a:off x="6986270" y="4648200"/>
              <a:ext cx="243840" cy="245110"/>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3" y="0"/>
                    <a:pt x="132" y="30"/>
                    <a:pt x="132" y="66"/>
                  </a:cubicBezTo>
                  <a:cubicBezTo>
                    <a:pt x="132" y="102"/>
                    <a:pt x="103" y="132"/>
                    <a:pt x="66" y="132"/>
                  </a:cubicBezTo>
                  <a:close/>
                  <a:moveTo>
                    <a:pt x="66" y="12"/>
                  </a:moveTo>
                  <a:cubicBezTo>
                    <a:pt x="37" y="12"/>
                    <a:pt x="12" y="36"/>
                    <a:pt x="12" y="66"/>
                  </a:cubicBezTo>
                  <a:cubicBezTo>
                    <a:pt x="12" y="96"/>
                    <a:pt x="37" y="120"/>
                    <a:pt x="66" y="120"/>
                  </a:cubicBezTo>
                  <a:cubicBezTo>
                    <a:pt x="96" y="120"/>
                    <a:pt x="120" y="96"/>
                    <a:pt x="120" y="66"/>
                  </a:cubicBezTo>
                  <a:cubicBezTo>
                    <a:pt x="120" y="36"/>
                    <a:pt x="96" y="12"/>
                    <a:pt x="6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2" name="Freeform 30"/>
            <p:cNvSpPr/>
            <p:nvPr/>
          </p:nvSpPr>
          <p:spPr bwMode="auto">
            <a:xfrm>
              <a:off x="7072630" y="4707890"/>
              <a:ext cx="71755" cy="125730"/>
            </a:xfrm>
            <a:custGeom>
              <a:avLst/>
              <a:gdLst>
                <a:gd name="T0" fmla="*/ 19 w 39"/>
                <a:gd name="T1" fmla="*/ 68 h 68"/>
                <a:gd name="T2" fmla="*/ 0 w 39"/>
                <a:gd name="T3" fmla="*/ 48 h 68"/>
                <a:gd name="T4" fmla="*/ 6 w 39"/>
                <a:gd name="T5" fmla="*/ 42 h 68"/>
                <a:gd name="T6" fmla="*/ 12 w 39"/>
                <a:gd name="T7" fmla="*/ 48 h 68"/>
                <a:gd name="T8" fmla="*/ 19 w 39"/>
                <a:gd name="T9" fmla="*/ 56 h 68"/>
                <a:gd name="T10" fmla="*/ 27 w 39"/>
                <a:gd name="T11" fmla="*/ 48 h 68"/>
                <a:gd name="T12" fmla="*/ 19 w 39"/>
                <a:gd name="T13" fmla="*/ 40 h 68"/>
                <a:gd name="T14" fmla="*/ 0 w 39"/>
                <a:gd name="T15" fmla="*/ 20 h 68"/>
                <a:gd name="T16" fmla="*/ 19 w 39"/>
                <a:gd name="T17" fmla="*/ 0 h 68"/>
                <a:gd name="T18" fmla="*/ 39 w 39"/>
                <a:gd name="T19" fmla="*/ 20 h 68"/>
                <a:gd name="T20" fmla="*/ 33 w 39"/>
                <a:gd name="T21" fmla="*/ 26 h 68"/>
                <a:gd name="T22" fmla="*/ 27 w 39"/>
                <a:gd name="T23" fmla="*/ 20 h 68"/>
                <a:gd name="T24" fmla="*/ 19 w 39"/>
                <a:gd name="T25" fmla="*/ 12 h 68"/>
                <a:gd name="T26" fmla="*/ 12 w 39"/>
                <a:gd name="T27" fmla="*/ 20 h 68"/>
                <a:gd name="T28" fmla="*/ 19 w 39"/>
                <a:gd name="T29" fmla="*/ 28 h 68"/>
                <a:gd name="T30" fmla="*/ 39 w 39"/>
                <a:gd name="T31" fmla="*/ 48 h 68"/>
                <a:gd name="T32" fmla="*/ 19 w 39"/>
                <a:gd name="T33"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68">
                  <a:moveTo>
                    <a:pt x="19" y="68"/>
                  </a:moveTo>
                  <a:cubicBezTo>
                    <a:pt x="8" y="68"/>
                    <a:pt x="0" y="59"/>
                    <a:pt x="0" y="48"/>
                  </a:cubicBezTo>
                  <a:cubicBezTo>
                    <a:pt x="0" y="45"/>
                    <a:pt x="2" y="42"/>
                    <a:pt x="6" y="42"/>
                  </a:cubicBezTo>
                  <a:cubicBezTo>
                    <a:pt x="9" y="42"/>
                    <a:pt x="12" y="45"/>
                    <a:pt x="12" y="48"/>
                  </a:cubicBezTo>
                  <a:cubicBezTo>
                    <a:pt x="12" y="52"/>
                    <a:pt x="15" y="56"/>
                    <a:pt x="19" y="56"/>
                  </a:cubicBezTo>
                  <a:cubicBezTo>
                    <a:pt x="24" y="56"/>
                    <a:pt x="27" y="52"/>
                    <a:pt x="27" y="48"/>
                  </a:cubicBezTo>
                  <a:cubicBezTo>
                    <a:pt x="27" y="44"/>
                    <a:pt x="24" y="40"/>
                    <a:pt x="19" y="40"/>
                  </a:cubicBezTo>
                  <a:cubicBezTo>
                    <a:pt x="8" y="40"/>
                    <a:pt x="0" y="31"/>
                    <a:pt x="0" y="20"/>
                  </a:cubicBezTo>
                  <a:cubicBezTo>
                    <a:pt x="0" y="9"/>
                    <a:pt x="8" y="0"/>
                    <a:pt x="19" y="0"/>
                  </a:cubicBezTo>
                  <a:cubicBezTo>
                    <a:pt x="30" y="0"/>
                    <a:pt x="39" y="9"/>
                    <a:pt x="39" y="20"/>
                  </a:cubicBezTo>
                  <a:cubicBezTo>
                    <a:pt x="39" y="23"/>
                    <a:pt x="37" y="26"/>
                    <a:pt x="33" y="26"/>
                  </a:cubicBezTo>
                  <a:cubicBezTo>
                    <a:pt x="30" y="26"/>
                    <a:pt x="27" y="23"/>
                    <a:pt x="27" y="20"/>
                  </a:cubicBezTo>
                  <a:cubicBezTo>
                    <a:pt x="27" y="16"/>
                    <a:pt x="24" y="12"/>
                    <a:pt x="19" y="12"/>
                  </a:cubicBezTo>
                  <a:cubicBezTo>
                    <a:pt x="15" y="12"/>
                    <a:pt x="12" y="16"/>
                    <a:pt x="12" y="20"/>
                  </a:cubicBezTo>
                  <a:cubicBezTo>
                    <a:pt x="12" y="24"/>
                    <a:pt x="15" y="28"/>
                    <a:pt x="19" y="28"/>
                  </a:cubicBezTo>
                  <a:cubicBezTo>
                    <a:pt x="30" y="28"/>
                    <a:pt x="39" y="37"/>
                    <a:pt x="39" y="48"/>
                  </a:cubicBezTo>
                  <a:cubicBezTo>
                    <a:pt x="39" y="59"/>
                    <a:pt x="30" y="68"/>
                    <a:pt x="19" y="6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3" name="Freeform 31"/>
            <p:cNvSpPr/>
            <p:nvPr/>
          </p:nvSpPr>
          <p:spPr bwMode="auto">
            <a:xfrm>
              <a:off x="7097395" y="4811395"/>
              <a:ext cx="22225" cy="38735"/>
            </a:xfrm>
            <a:custGeom>
              <a:avLst/>
              <a:gdLst>
                <a:gd name="T0" fmla="*/ 6 w 12"/>
                <a:gd name="T1" fmla="*/ 21 h 21"/>
                <a:gd name="T2" fmla="*/ 0 w 12"/>
                <a:gd name="T3" fmla="*/ 15 h 21"/>
                <a:gd name="T4" fmla="*/ 0 w 12"/>
                <a:gd name="T5" fmla="*/ 6 h 21"/>
                <a:gd name="T6" fmla="*/ 6 w 12"/>
                <a:gd name="T7" fmla="*/ 0 h 21"/>
                <a:gd name="T8" fmla="*/ 12 w 12"/>
                <a:gd name="T9" fmla="*/ 6 h 21"/>
                <a:gd name="T10" fmla="*/ 12 w 12"/>
                <a:gd name="T11" fmla="*/ 15 h 21"/>
                <a:gd name="T12" fmla="*/ 6 w 1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2" h="21">
                  <a:moveTo>
                    <a:pt x="6" y="21"/>
                  </a:moveTo>
                  <a:cubicBezTo>
                    <a:pt x="3" y="21"/>
                    <a:pt x="0" y="18"/>
                    <a:pt x="0" y="15"/>
                  </a:cubicBezTo>
                  <a:cubicBezTo>
                    <a:pt x="0" y="6"/>
                    <a:pt x="0" y="6"/>
                    <a:pt x="0" y="6"/>
                  </a:cubicBezTo>
                  <a:cubicBezTo>
                    <a:pt x="0" y="3"/>
                    <a:pt x="3" y="0"/>
                    <a:pt x="6" y="0"/>
                  </a:cubicBezTo>
                  <a:cubicBezTo>
                    <a:pt x="10" y="0"/>
                    <a:pt x="12" y="3"/>
                    <a:pt x="12" y="6"/>
                  </a:cubicBezTo>
                  <a:cubicBezTo>
                    <a:pt x="12" y="15"/>
                    <a:pt x="12" y="15"/>
                    <a:pt x="12" y="15"/>
                  </a:cubicBezTo>
                  <a:cubicBezTo>
                    <a:pt x="12" y="18"/>
                    <a:pt x="10" y="21"/>
                    <a:pt x="6" y="2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4" name="Freeform 32"/>
            <p:cNvSpPr/>
            <p:nvPr/>
          </p:nvSpPr>
          <p:spPr bwMode="auto">
            <a:xfrm>
              <a:off x="7097395" y="4690745"/>
              <a:ext cx="22225" cy="38735"/>
            </a:xfrm>
            <a:custGeom>
              <a:avLst/>
              <a:gdLst>
                <a:gd name="T0" fmla="*/ 6 w 12"/>
                <a:gd name="T1" fmla="*/ 21 h 21"/>
                <a:gd name="T2" fmla="*/ 0 w 12"/>
                <a:gd name="T3" fmla="*/ 15 h 21"/>
                <a:gd name="T4" fmla="*/ 0 w 12"/>
                <a:gd name="T5" fmla="*/ 6 h 21"/>
                <a:gd name="T6" fmla="*/ 6 w 12"/>
                <a:gd name="T7" fmla="*/ 0 h 21"/>
                <a:gd name="T8" fmla="*/ 12 w 12"/>
                <a:gd name="T9" fmla="*/ 6 h 21"/>
                <a:gd name="T10" fmla="*/ 12 w 12"/>
                <a:gd name="T11" fmla="*/ 15 h 21"/>
                <a:gd name="T12" fmla="*/ 6 w 1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2" h="21">
                  <a:moveTo>
                    <a:pt x="6" y="21"/>
                  </a:moveTo>
                  <a:cubicBezTo>
                    <a:pt x="3" y="21"/>
                    <a:pt x="0" y="19"/>
                    <a:pt x="0" y="15"/>
                  </a:cubicBezTo>
                  <a:cubicBezTo>
                    <a:pt x="0" y="6"/>
                    <a:pt x="0" y="6"/>
                    <a:pt x="0" y="6"/>
                  </a:cubicBezTo>
                  <a:cubicBezTo>
                    <a:pt x="0" y="3"/>
                    <a:pt x="3" y="0"/>
                    <a:pt x="6" y="0"/>
                  </a:cubicBezTo>
                  <a:cubicBezTo>
                    <a:pt x="10" y="0"/>
                    <a:pt x="12" y="3"/>
                    <a:pt x="12" y="6"/>
                  </a:cubicBezTo>
                  <a:cubicBezTo>
                    <a:pt x="12" y="15"/>
                    <a:pt x="12" y="15"/>
                    <a:pt x="12" y="15"/>
                  </a:cubicBezTo>
                  <a:cubicBezTo>
                    <a:pt x="12" y="19"/>
                    <a:pt x="10" y="21"/>
                    <a:pt x="6" y="2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5" name="Freeform 33"/>
            <p:cNvSpPr>
              <a:spLocks noEditPoints="1"/>
            </p:cNvSpPr>
            <p:nvPr/>
          </p:nvSpPr>
          <p:spPr bwMode="auto">
            <a:xfrm>
              <a:off x="6731635" y="4537075"/>
              <a:ext cx="154940" cy="156210"/>
            </a:xfrm>
            <a:custGeom>
              <a:avLst/>
              <a:gdLst>
                <a:gd name="T0" fmla="*/ 42 w 84"/>
                <a:gd name="T1" fmla="*/ 84 h 84"/>
                <a:gd name="T2" fmla="*/ 0 w 84"/>
                <a:gd name="T3" fmla="*/ 42 h 84"/>
                <a:gd name="T4" fmla="*/ 42 w 84"/>
                <a:gd name="T5" fmla="*/ 0 h 84"/>
                <a:gd name="T6" fmla="*/ 84 w 84"/>
                <a:gd name="T7" fmla="*/ 42 h 84"/>
                <a:gd name="T8" fmla="*/ 42 w 84"/>
                <a:gd name="T9" fmla="*/ 84 h 84"/>
                <a:gd name="T10" fmla="*/ 42 w 84"/>
                <a:gd name="T11" fmla="*/ 12 h 84"/>
                <a:gd name="T12" fmla="*/ 12 w 84"/>
                <a:gd name="T13" fmla="*/ 42 h 84"/>
                <a:gd name="T14" fmla="*/ 42 w 84"/>
                <a:gd name="T15" fmla="*/ 72 h 84"/>
                <a:gd name="T16" fmla="*/ 72 w 84"/>
                <a:gd name="T17" fmla="*/ 42 h 84"/>
                <a:gd name="T18" fmla="*/ 42 w 84"/>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4">
                  <a:moveTo>
                    <a:pt x="42" y="84"/>
                  </a:moveTo>
                  <a:cubicBezTo>
                    <a:pt x="19" y="84"/>
                    <a:pt x="0" y="65"/>
                    <a:pt x="0" y="42"/>
                  </a:cubicBezTo>
                  <a:cubicBezTo>
                    <a:pt x="0" y="19"/>
                    <a:pt x="19" y="0"/>
                    <a:pt x="42" y="0"/>
                  </a:cubicBezTo>
                  <a:cubicBezTo>
                    <a:pt x="66" y="0"/>
                    <a:pt x="84" y="19"/>
                    <a:pt x="84" y="42"/>
                  </a:cubicBezTo>
                  <a:cubicBezTo>
                    <a:pt x="84" y="65"/>
                    <a:pt x="66" y="84"/>
                    <a:pt x="42" y="84"/>
                  </a:cubicBezTo>
                  <a:close/>
                  <a:moveTo>
                    <a:pt x="42" y="12"/>
                  </a:moveTo>
                  <a:cubicBezTo>
                    <a:pt x="26" y="12"/>
                    <a:pt x="12" y="25"/>
                    <a:pt x="12" y="42"/>
                  </a:cubicBezTo>
                  <a:cubicBezTo>
                    <a:pt x="12" y="59"/>
                    <a:pt x="26" y="72"/>
                    <a:pt x="42" y="72"/>
                  </a:cubicBezTo>
                  <a:cubicBezTo>
                    <a:pt x="59" y="72"/>
                    <a:pt x="72" y="59"/>
                    <a:pt x="72" y="42"/>
                  </a:cubicBezTo>
                  <a:cubicBezTo>
                    <a:pt x="72" y="25"/>
                    <a:pt x="59" y="12"/>
                    <a:pt x="4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6" name="Freeform 34"/>
            <p:cNvSpPr>
              <a:spLocks noEditPoints="1"/>
            </p:cNvSpPr>
            <p:nvPr/>
          </p:nvSpPr>
          <p:spPr bwMode="auto">
            <a:xfrm>
              <a:off x="6698615" y="4714875"/>
              <a:ext cx="220345" cy="243840"/>
            </a:xfrm>
            <a:custGeom>
              <a:avLst/>
              <a:gdLst>
                <a:gd name="T0" fmla="*/ 78 w 120"/>
                <a:gd name="T1" fmla="*/ 132 h 132"/>
                <a:gd name="T2" fmla="*/ 42 w 120"/>
                <a:gd name="T3" fmla="*/ 132 h 132"/>
                <a:gd name="T4" fmla="*/ 36 w 120"/>
                <a:gd name="T5" fmla="*/ 126 h 132"/>
                <a:gd name="T6" fmla="*/ 36 w 120"/>
                <a:gd name="T7" fmla="*/ 78 h 132"/>
                <a:gd name="T8" fmla="*/ 0 w 120"/>
                <a:gd name="T9" fmla="*/ 6 h 132"/>
                <a:gd name="T10" fmla="*/ 6 w 120"/>
                <a:gd name="T11" fmla="*/ 0 h 132"/>
                <a:gd name="T12" fmla="*/ 114 w 120"/>
                <a:gd name="T13" fmla="*/ 0 h 132"/>
                <a:gd name="T14" fmla="*/ 120 w 120"/>
                <a:gd name="T15" fmla="*/ 6 h 132"/>
                <a:gd name="T16" fmla="*/ 84 w 120"/>
                <a:gd name="T17" fmla="*/ 78 h 132"/>
                <a:gd name="T18" fmla="*/ 84 w 120"/>
                <a:gd name="T19" fmla="*/ 126 h 132"/>
                <a:gd name="T20" fmla="*/ 78 w 120"/>
                <a:gd name="T21" fmla="*/ 132 h 132"/>
                <a:gd name="T22" fmla="*/ 48 w 120"/>
                <a:gd name="T23" fmla="*/ 120 h 132"/>
                <a:gd name="T24" fmla="*/ 72 w 120"/>
                <a:gd name="T25" fmla="*/ 120 h 132"/>
                <a:gd name="T26" fmla="*/ 72 w 120"/>
                <a:gd name="T27" fmla="*/ 74 h 132"/>
                <a:gd name="T28" fmla="*/ 76 w 120"/>
                <a:gd name="T29" fmla="*/ 69 h 132"/>
                <a:gd name="T30" fmla="*/ 108 w 120"/>
                <a:gd name="T31" fmla="*/ 12 h 132"/>
                <a:gd name="T32" fmla="*/ 13 w 120"/>
                <a:gd name="T33" fmla="*/ 12 h 132"/>
                <a:gd name="T34" fmla="*/ 44 w 120"/>
                <a:gd name="T35" fmla="*/ 69 h 132"/>
                <a:gd name="T36" fmla="*/ 48 w 120"/>
                <a:gd name="T37" fmla="*/ 74 h 132"/>
                <a:gd name="T38" fmla="*/ 48 w 120"/>
                <a:gd name="T39" fmla="*/ 12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32">
                  <a:moveTo>
                    <a:pt x="78" y="132"/>
                  </a:moveTo>
                  <a:cubicBezTo>
                    <a:pt x="42" y="132"/>
                    <a:pt x="42" y="132"/>
                    <a:pt x="42" y="132"/>
                  </a:cubicBezTo>
                  <a:cubicBezTo>
                    <a:pt x="39" y="132"/>
                    <a:pt x="36" y="129"/>
                    <a:pt x="36" y="126"/>
                  </a:cubicBezTo>
                  <a:cubicBezTo>
                    <a:pt x="36" y="78"/>
                    <a:pt x="36" y="78"/>
                    <a:pt x="36" y="78"/>
                  </a:cubicBezTo>
                  <a:cubicBezTo>
                    <a:pt x="13" y="67"/>
                    <a:pt x="0" y="34"/>
                    <a:pt x="0" y="6"/>
                  </a:cubicBezTo>
                  <a:cubicBezTo>
                    <a:pt x="0" y="3"/>
                    <a:pt x="3" y="0"/>
                    <a:pt x="6" y="0"/>
                  </a:cubicBezTo>
                  <a:cubicBezTo>
                    <a:pt x="114" y="0"/>
                    <a:pt x="114" y="0"/>
                    <a:pt x="114" y="0"/>
                  </a:cubicBezTo>
                  <a:cubicBezTo>
                    <a:pt x="118" y="0"/>
                    <a:pt x="120" y="3"/>
                    <a:pt x="120" y="6"/>
                  </a:cubicBezTo>
                  <a:cubicBezTo>
                    <a:pt x="120" y="34"/>
                    <a:pt x="108" y="67"/>
                    <a:pt x="84" y="78"/>
                  </a:cubicBezTo>
                  <a:cubicBezTo>
                    <a:pt x="84" y="126"/>
                    <a:pt x="84" y="126"/>
                    <a:pt x="84" y="126"/>
                  </a:cubicBezTo>
                  <a:cubicBezTo>
                    <a:pt x="84" y="129"/>
                    <a:pt x="82" y="132"/>
                    <a:pt x="78" y="132"/>
                  </a:cubicBezTo>
                  <a:close/>
                  <a:moveTo>
                    <a:pt x="48" y="120"/>
                  </a:moveTo>
                  <a:cubicBezTo>
                    <a:pt x="72" y="120"/>
                    <a:pt x="72" y="120"/>
                    <a:pt x="72" y="120"/>
                  </a:cubicBezTo>
                  <a:cubicBezTo>
                    <a:pt x="72" y="74"/>
                    <a:pt x="72" y="74"/>
                    <a:pt x="72" y="74"/>
                  </a:cubicBezTo>
                  <a:cubicBezTo>
                    <a:pt x="72" y="72"/>
                    <a:pt x="74" y="70"/>
                    <a:pt x="76" y="69"/>
                  </a:cubicBezTo>
                  <a:cubicBezTo>
                    <a:pt x="95" y="62"/>
                    <a:pt x="106" y="36"/>
                    <a:pt x="108" y="12"/>
                  </a:cubicBezTo>
                  <a:cubicBezTo>
                    <a:pt x="13" y="12"/>
                    <a:pt x="13" y="12"/>
                    <a:pt x="13" y="12"/>
                  </a:cubicBezTo>
                  <a:cubicBezTo>
                    <a:pt x="14" y="36"/>
                    <a:pt x="26" y="62"/>
                    <a:pt x="44" y="69"/>
                  </a:cubicBezTo>
                  <a:cubicBezTo>
                    <a:pt x="47" y="70"/>
                    <a:pt x="48" y="72"/>
                    <a:pt x="48" y="74"/>
                  </a:cubicBezTo>
                  <a:lnTo>
                    <a:pt x="48" y="120"/>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7" name="Freeform 136"/>
            <p:cNvSpPr>
              <a:spLocks noEditPoints="1"/>
            </p:cNvSpPr>
            <p:nvPr/>
          </p:nvSpPr>
          <p:spPr bwMode="auto">
            <a:xfrm>
              <a:off x="7799070" y="2325370"/>
              <a:ext cx="289560" cy="282575"/>
            </a:xfrm>
            <a:custGeom>
              <a:avLst/>
              <a:gdLst>
                <a:gd name="T0" fmla="*/ 84 w 168"/>
                <a:gd name="T1" fmla="*/ 168 h 168"/>
                <a:gd name="T2" fmla="*/ 0 w 168"/>
                <a:gd name="T3" fmla="*/ 83 h 168"/>
                <a:gd name="T4" fmla="*/ 81 w 168"/>
                <a:gd name="T5" fmla="*/ 0 h 168"/>
                <a:gd name="T6" fmla="*/ 84 w 168"/>
                <a:gd name="T7" fmla="*/ 0 h 168"/>
                <a:gd name="T8" fmla="*/ 168 w 168"/>
                <a:gd name="T9" fmla="*/ 84 h 168"/>
                <a:gd name="T10" fmla="*/ 84 w 168"/>
                <a:gd name="T11" fmla="*/ 168 h 168"/>
                <a:gd name="T12" fmla="*/ 84 w 168"/>
                <a:gd name="T13" fmla="*/ 12 h 168"/>
                <a:gd name="T14" fmla="*/ 81 w 168"/>
                <a:gd name="T15" fmla="*/ 12 h 168"/>
                <a:gd name="T16" fmla="*/ 12 w 168"/>
                <a:gd name="T17" fmla="*/ 83 h 168"/>
                <a:gd name="T18" fmla="*/ 84 w 168"/>
                <a:gd name="T19" fmla="*/ 156 h 168"/>
                <a:gd name="T20" fmla="*/ 156 w 168"/>
                <a:gd name="T21" fmla="*/ 84 h 168"/>
                <a:gd name="T22" fmla="*/ 84 w 168"/>
                <a:gd name="T23" fmla="*/ 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68">
                  <a:moveTo>
                    <a:pt x="84" y="168"/>
                  </a:moveTo>
                  <a:cubicBezTo>
                    <a:pt x="38" y="168"/>
                    <a:pt x="0" y="130"/>
                    <a:pt x="0" y="83"/>
                  </a:cubicBezTo>
                  <a:cubicBezTo>
                    <a:pt x="0" y="38"/>
                    <a:pt x="35" y="2"/>
                    <a:pt x="81" y="0"/>
                  </a:cubicBezTo>
                  <a:cubicBezTo>
                    <a:pt x="82" y="0"/>
                    <a:pt x="83" y="0"/>
                    <a:pt x="84" y="0"/>
                  </a:cubicBezTo>
                  <a:cubicBezTo>
                    <a:pt x="131" y="0"/>
                    <a:pt x="168" y="38"/>
                    <a:pt x="168" y="84"/>
                  </a:cubicBezTo>
                  <a:cubicBezTo>
                    <a:pt x="168" y="130"/>
                    <a:pt x="131" y="168"/>
                    <a:pt x="84" y="168"/>
                  </a:cubicBezTo>
                  <a:close/>
                  <a:moveTo>
                    <a:pt x="84" y="12"/>
                  </a:moveTo>
                  <a:cubicBezTo>
                    <a:pt x="83" y="12"/>
                    <a:pt x="82" y="12"/>
                    <a:pt x="81" y="12"/>
                  </a:cubicBezTo>
                  <a:cubicBezTo>
                    <a:pt x="42" y="14"/>
                    <a:pt x="12" y="44"/>
                    <a:pt x="12" y="83"/>
                  </a:cubicBezTo>
                  <a:cubicBezTo>
                    <a:pt x="12" y="123"/>
                    <a:pt x="45" y="156"/>
                    <a:pt x="84" y="156"/>
                  </a:cubicBezTo>
                  <a:cubicBezTo>
                    <a:pt x="124" y="156"/>
                    <a:pt x="156" y="124"/>
                    <a:pt x="156" y="84"/>
                  </a:cubicBezTo>
                  <a:cubicBezTo>
                    <a:pt x="156" y="44"/>
                    <a:pt x="124" y="12"/>
                    <a:pt x="84"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8" name="Freeform 137"/>
            <p:cNvSpPr/>
            <p:nvPr/>
          </p:nvSpPr>
          <p:spPr bwMode="auto">
            <a:xfrm>
              <a:off x="7857490" y="2328545"/>
              <a:ext cx="88900" cy="276225"/>
            </a:xfrm>
            <a:custGeom>
              <a:avLst/>
              <a:gdLst>
                <a:gd name="T0" fmla="*/ 42 w 52"/>
                <a:gd name="T1" fmla="*/ 164 h 164"/>
                <a:gd name="T2" fmla="*/ 43 w 52"/>
                <a:gd name="T3" fmla="*/ 0 h 164"/>
                <a:gd name="T4" fmla="*/ 52 w 52"/>
                <a:gd name="T5" fmla="*/ 8 h 164"/>
                <a:gd name="T6" fmla="*/ 52 w 52"/>
                <a:gd name="T7" fmla="*/ 157 h 164"/>
                <a:gd name="T8" fmla="*/ 42 w 52"/>
                <a:gd name="T9" fmla="*/ 164 h 164"/>
              </a:gdLst>
              <a:ahLst/>
              <a:cxnLst>
                <a:cxn ang="0">
                  <a:pos x="T0" y="T1"/>
                </a:cxn>
                <a:cxn ang="0">
                  <a:pos x="T2" y="T3"/>
                </a:cxn>
                <a:cxn ang="0">
                  <a:pos x="T4" y="T5"/>
                </a:cxn>
                <a:cxn ang="0">
                  <a:pos x="T6" y="T7"/>
                </a:cxn>
                <a:cxn ang="0">
                  <a:pos x="T8" y="T9"/>
                </a:cxn>
              </a:cxnLst>
              <a:rect l="0" t="0" r="r" b="b"/>
              <a:pathLst>
                <a:path w="52" h="164">
                  <a:moveTo>
                    <a:pt x="42" y="164"/>
                  </a:moveTo>
                  <a:cubicBezTo>
                    <a:pt x="0" y="107"/>
                    <a:pt x="0" y="46"/>
                    <a:pt x="43" y="0"/>
                  </a:cubicBezTo>
                  <a:cubicBezTo>
                    <a:pt x="52" y="8"/>
                    <a:pt x="52" y="8"/>
                    <a:pt x="52" y="8"/>
                  </a:cubicBezTo>
                  <a:cubicBezTo>
                    <a:pt x="13" y="50"/>
                    <a:pt x="13" y="104"/>
                    <a:pt x="52" y="157"/>
                  </a:cubicBezTo>
                  <a:lnTo>
                    <a:pt x="42" y="164"/>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09" name="Freeform 138"/>
            <p:cNvSpPr/>
            <p:nvPr/>
          </p:nvSpPr>
          <p:spPr bwMode="auto">
            <a:xfrm>
              <a:off x="7941945" y="2328545"/>
              <a:ext cx="88900" cy="276225"/>
            </a:xfrm>
            <a:custGeom>
              <a:avLst/>
              <a:gdLst>
                <a:gd name="T0" fmla="*/ 10 w 52"/>
                <a:gd name="T1" fmla="*/ 164 h 164"/>
                <a:gd name="T2" fmla="*/ 0 w 52"/>
                <a:gd name="T3" fmla="*/ 157 h 164"/>
                <a:gd name="T4" fmla="*/ 0 w 52"/>
                <a:gd name="T5" fmla="*/ 8 h 164"/>
                <a:gd name="T6" fmla="*/ 9 w 52"/>
                <a:gd name="T7" fmla="*/ 0 h 164"/>
                <a:gd name="T8" fmla="*/ 10 w 52"/>
                <a:gd name="T9" fmla="*/ 164 h 164"/>
              </a:gdLst>
              <a:ahLst/>
              <a:cxnLst>
                <a:cxn ang="0">
                  <a:pos x="T0" y="T1"/>
                </a:cxn>
                <a:cxn ang="0">
                  <a:pos x="T2" y="T3"/>
                </a:cxn>
                <a:cxn ang="0">
                  <a:pos x="T4" y="T5"/>
                </a:cxn>
                <a:cxn ang="0">
                  <a:pos x="T6" y="T7"/>
                </a:cxn>
                <a:cxn ang="0">
                  <a:pos x="T8" y="T9"/>
                </a:cxn>
              </a:cxnLst>
              <a:rect l="0" t="0" r="r" b="b"/>
              <a:pathLst>
                <a:path w="52" h="164">
                  <a:moveTo>
                    <a:pt x="10" y="164"/>
                  </a:moveTo>
                  <a:cubicBezTo>
                    <a:pt x="0" y="157"/>
                    <a:pt x="0" y="157"/>
                    <a:pt x="0" y="157"/>
                  </a:cubicBezTo>
                  <a:cubicBezTo>
                    <a:pt x="39" y="104"/>
                    <a:pt x="39" y="50"/>
                    <a:pt x="0" y="8"/>
                  </a:cubicBezTo>
                  <a:cubicBezTo>
                    <a:pt x="9" y="0"/>
                    <a:pt x="9" y="0"/>
                    <a:pt x="9" y="0"/>
                  </a:cubicBezTo>
                  <a:cubicBezTo>
                    <a:pt x="52" y="46"/>
                    <a:pt x="52" y="107"/>
                    <a:pt x="10" y="16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0" name="Rectangle 139"/>
            <p:cNvSpPr>
              <a:spLocks noChangeArrowheads="1"/>
            </p:cNvSpPr>
            <p:nvPr/>
          </p:nvSpPr>
          <p:spPr bwMode="auto">
            <a:xfrm>
              <a:off x="7832090" y="2527300"/>
              <a:ext cx="225425" cy="20320"/>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1" name="Rectangle 140"/>
            <p:cNvSpPr>
              <a:spLocks noChangeArrowheads="1"/>
            </p:cNvSpPr>
            <p:nvPr/>
          </p:nvSpPr>
          <p:spPr bwMode="auto">
            <a:xfrm>
              <a:off x="7829550" y="2386330"/>
              <a:ext cx="227330" cy="20320"/>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2" name="Rectangle 141"/>
            <p:cNvSpPr>
              <a:spLocks noChangeArrowheads="1"/>
            </p:cNvSpPr>
            <p:nvPr/>
          </p:nvSpPr>
          <p:spPr bwMode="auto">
            <a:xfrm>
              <a:off x="7809230" y="2456180"/>
              <a:ext cx="269240" cy="20320"/>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3" name="Freeform 142"/>
            <p:cNvSpPr>
              <a:spLocks noEditPoints="1"/>
            </p:cNvSpPr>
            <p:nvPr/>
          </p:nvSpPr>
          <p:spPr bwMode="auto">
            <a:xfrm>
              <a:off x="7726045" y="2607945"/>
              <a:ext cx="123825" cy="120650"/>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4" name="Freeform 143"/>
            <p:cNvSpPr>
              <a:spLocks noEditPoints="1"/>
            </p:cNvSpPr>
            <p:nvPr/>
          </p:nvSpPr>
          <p:spPr bwMode="auto">
            <a:xfrm>
              <a:off x="7881620" y="2607945"/>
              <a:ext cx="123825" cy="120650"/>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5" name="Freeform 144"/>
            <p:cNvSpPr>
              <a:spLocks noEditPoints="1"/>
            </p:cNvSpPr>
            <p:nvPr/>
          </p:nvSpPr>
          <p:spPr bwMode="auto">
            <a:xfrm>
              <a:off x="8036560" y="2607945"/>
              <a:ext cx="123825" cy="120650"/>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6" name="Freeform 145"/>
            <p:cNvSpPr>
              <a:spLocks noEditPoints="1"/>
            </p:cNvSpPr>
            <p:nvPr/>
          </p:nvSpPr>
          <p:spPr bwMode="auto">
            <a:xfrm>
              <a:off x="7695565" y="2708275"/>
              <a:ext cx="496570" cy="101600"/>
            </a:xfrm>
            <a:custGeom>
              <a:avLst/>
              <a:gdLst>
                <a:gd name="T0" fmla="*/ 282 w 288"/>
                <a:gd name="T1" fmla="*/ 60 h 60"/>
                <a:gd name="T2" fmla="*/ 6 w 288"/>
                <a:gd name="T3" fmla="*/ 60 h 60"/>
                <a:gd name="T4" fmla="*/ 0 w 288"/>
                <a:gd name="T5" fmla="*/ 54 h 60"/>
                <a:gd name="T6" fmla="*/ 54 w 288"/>
                <a:gd name="T7" fmla="*/ 0 h 60"/>
                <a:gd name="T8" fmla="*/ 99 w 288"/>
                <a:gd name="T9" fmla="*/ 25 h 60"/>
                <a:gd name="T10" fmla="*/ 144 w 288"/>
                <a:gd name="T11" fmla="*/ 0 h 60"/>
                <a:gd name="T12" fmla="*/ 189 w 288"/>
                <a:gd name="T13" fmla="*/ 25 h 60"/>
                <a:gd name="T14" fmla="*/ 234 w 288"/>
                <a:gd name="T15" fmla="*/ 0 h 60"/>
                <a:gd name="T16" fmla="*/ 288 w 288"/>
                <a:gd name="T17" fmla="*/ 54 h 60"/>
                <a:gd name="T18" fmla="*/ 282 w 288"/>
                <a:gd name="T19" fmla="*/ 60 h 60"/>
                <a:gd name="T20" fmla="*/ 13 w 288"/>
                <a:gd name="T21" fmla="*/ 48 h 60"/>
                <a:gd name="T22" fmla="*/ 276 w 288"/>
                <a:gd name="T23" fmla="*/ 48 h 60"/>
                <a:gd name="T24" fmla="*/ 234 w 288"/>
                <a:gd name="T25" fmla="*/ 12 h 60"/>
                <a:gd name="T26" fmla="*/ 195 w 288"/>
                <a:gd name="T27" fmla="*/ 40 h 60"/>
                <a:gd name="T28" fmla="*/ 189 w 288"/>
                <a:gd name="T29" fmla="*/ 44 h 60"/>
                <a:gd name="T30" fmla="*/ 184 w 288"/>
                <a:gd name="T31" fmla="*/ 40 h 60"/>
                <a:gd name="T32" fmla="*/ 144 w 288"/>
                <a:gd name="T33" fmla="*/ 12 h 60"/>
                <a:gd name="T34" fmla="*/ 105 w 288"/>
                <a:gd name="T35" fmla="*/ 40 h 60"/>
                <a:gd name="T36" fmla="*/ 99 w 288"/>
                <a:gd name="T37" fmla="*/ 44 h 60"/>
                <a:gd name="T38" fmla="*/ 94 w 288"/>
                <a:gd name="T39" fmla="*/ 40 h 60"/>
                <a:gd name="T40" fmla="*/ 54 w 288"/>
                <a:gd name="T41" fmla="*/ 12 h 60"/>
                <a:gd name="T42" fmla="*/ 13 w 288"/>
                <a:gd name="T4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60">
                  <a:moveTo>
                    <a:pt x="282" y="60"/>
                  </a:moveTo>
                  <a:cubicBezTo>
                    <a:pt x="6" y="60"/>
                    <a:pt x="6" y="60"/>
                    <a:pt x="6" y="60"/>
                  </a:cubicBezTo>
                  <a:cubicBezTo>
                    <a:pt x="3" y="60"/>
                    <a:pt x="0" y="58"/>
                    <a:pt x="0" y="54"/>
                  </a:cubicBezTo>
                  <a:cubicBezTo>
                    <a:pt x="0" y="26"/>
                    <a:pt x="26" y="0"/>
                    <a:pt x="54" y="0"/>
                  </a:cubicBezTo>
                  <a:cubicBezTo>
                    <a:pt x="73" y="0"/>
                    <a:pt x="90" y="10"/>
                    <a:pt x="99" y="25"/>
                  </a:cubicBezTo>
                  <a:cubicBezTo>
                    <a:pt x="109" y="10"/>
                    <a:pt x="126" y="0"/>
                    <a:pt x="144" y="0"/>
                  </a:cubicBezTo>
                  <a:cubicBezTo>
                    <a:pt x="163" y="0"/>
                    <a:pt x="180" y="10"/>
                    <a:pt x="189" y="25"/>
                  </a:cubicBezTo>
                  <a:cubicBezTo>
                    <a:pt x="199" y="10"/>
                    <a:pt x="216" y="0"/>
                    <a:pt x="234" y="0"/>
                  </a:cubicBezTo>
                  <a:cubicBezTo>
                    <a:pt x="263" y="0"/>
                    <a:pt x="288" y="26"/>
                    <a:pt x="288" y="54"/>
                  </a:cubicBezTo>
                  <a:cubicBezTo>
                    <a:pt x="288" y="58"/>
                    <a:pt x="286" y="60"/>
                    <a:pt x="282" y="60"/>
                  </a:cubicBezTo>
                  <a:close/>
                  <a:moveTo>
                    <a:pt x="13" y="48"/>
                  </a:moveTo>
                  <a:cubicBezTo>
                    <a:pt x="276" y="48"/>
                    <a:pt x="276" y="48"/>
                    <a:pt x="276" y="48"/>
                  </a:cubicBezTo>
                  <a:cubicBezTo>
                    <a:pt x="273" y="30"/>
                    <a:pt x="256" y="12"/>
                    <a:pt x="234" y="12"/>
                  </a:cubicBezTo>
                  <a:cubicBezTo>
                    <a:pt x="217" y="12"/>
                    <a:pt x="201" y="24"/>
                    <a:pt x="195" y="40"/>
                  </a:cubicBezTo>
                  <a:cubicBezTo>
                    <a:pt x="194" y="43"/>
                    <a:pt x="192" y="44"/>
                    <a:pt x="189" y="44"/>
                  </a:cubicBezTo>
                  <a:cubicBezTo>
                    <a:pt x="187" y="44"/>
                    <a:pt x="185" y="43"/>
                    <a:pt x="184" y="40"/>
                  </a:cubicBezTo>
                  <a:cubicBezTo>
                    <a:pt x="178" y="24"/>
                    <a:pt x="162" y="12"/>
                    <a:pt x="144" y="12"/>
                  </a:cubicBezTo>
                  <a:cubicBezTo>
                    <a:pt x="127" y="12"/>
                    <a:pt x="111" y="24"/>
                    <a:pt x="105" y="40"/>
                  </a:cubicBezTo>
                  <a:cubicBezTo>
                    <a:pt x="104" y="43"/>
                    <a:pt x="102" y="44"/>
                    <a:pt x="99" y="44"/>
                  </a:cubicBezTo>
                  <a:cubicBezTo>
                    <a:pt x="97" y="44"/>
                    <a:pt x="95" y="43"/>
                    <a:pt x="94" y="40"/>
                  </a:cubicBezTo>
                  <a:cubicBezTo>
                    <a:pt x="88" y="24"/>
                    <a:pt x="72" y="12"/>
                    <a:pt x="54" y="12"/>
                  </a:cubicBezTo>
                  <a:cubicBezTo>
                    <a:pt x="33" y="12"/>
                    <a:pt x="16" y="30"/>
                    <a:pt x="13" y="4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7" name="Freeform 168"/>
            <p:cNvSpPr/>
            <p:nvPr/>
          </p:nvSpPr>
          <p:spPr bwMode="auto">
            <a:xfrm>
              <a:off x="8622665" y="4700270"/>
              <a:ext cx="172720" cy="19685"/>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8" name="Freeform 169"/>
            <p:cNvSpPr/>
            <p:nvPr/>
          </p:nvSpPr>
          <p:spPr bwMode="auto">
            <a:xfrm>
              <a:off x="8525510" y="4834890"/>
              <a:ext cx="173990" cy="19685"/>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19" name="Freeform 170"/>
            <p:cNvSpPr/>
            <p:nvPr/>
          </p:nvSpPr>
          <p:spPr bwMode="auto">
            <a:xfrm>
              <a:off x="8717915" y="4642485"/>
              <a:ext cx="79375" cy="134620"/>
            </a:xfrm>
            <a:custGeom>
              <a:avLst/>
              <a:gdLst>
                <a:gd name="T0" fmla="*/ 6 w 49"/>
                <a:gd name="T1" fmla="*/ 84 h 84"/>
                <a:gd name="T2" fmla="*/ 2 w 49"/>
                <a:gd name="T3" fmla="*/ 82 h 84"/>
                <a:gd name="T4" fmla="*/ 2 w 49"/>
                <a:gd name="T5" fmla="*/ 74 h 84"/>
                <a:gd name="T6" fmla="*/ 34 w 49"/>
                <a:gd name="T7" fmla="*/ 42 h 84"/>
                <a:gd name="T8" fmla="*/ 2 w 49"/>
                <a:gd name="T9" fmla="*/ 10 h 84"/>
                <a:gd name="T10" fmla="*/ 2 w 49"/>
                <a:gd name="T11" fmla="*/ 2 h 84"/>
                <a:gd name="T12" fmla="*/ 11 w 49"/>
                <a:gd name="T13" fmla="*/ 2 h 84"/>
                <a:gd name="T14" fmla="*/ 47 w 49"/>
                <a:gd name="T15" fmla="*/ 38 h 84"/>
                <a:gd name="T16" fmla="*/ 47 w 49"/>
                <a:gd name="T17" fmla="*/ 46 h 84"/>
                <a:gd name="T18" fmla="*/ 11 w 49"/>
                <a:gd name="T19" fmla="*/ 82 h 84"/>
                <a:gd name="T20" fmla="*/ 6 w 49"/>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84">
                  <a:moveTo>
                    <a:pt x="6" y="84"/>
                  </a:moveTo>
                  <a:cubicBezTo>
                    <a:pt x="5" y="84"/>
                    <a:pt x="3" y="84"/>
                    <a:pt x="2" y="82"/>
                  </a:cubicBezTo>
                  <a:cubicBezTo>
                    <a:pt x="0" y="80"/>
                    <a:pt x="0" y="76"/>
                    <a:pt x="2" y="74"/>
                  </a:cubicBezTo>
                  <a:cubicBezTo>
                    <a:pt x="34" y="42"/>
                    <a:pt x="34" y="42"/>
                    <a:pt x="34" y="42"/>
                  </a:cubicBezTo>
                  <a:cubicBezTo>
                    <a:pt x="2" y="10"/>
                    <a:pt x="2" y="10"/>
                    <a:pt x="2" y="10"/>
                  </a:cubicBezTo>
                  <a:cubicBezTo>
                    <a:pt x="0" y="8"/>
                    <a:pt x="0" y="4"/>
                    <a:pt x="2" y="2"/>
                  </a:cubicBezTo>
                  <a:cubicBezTo>
                    <a:pt x="5" y="0"/>
                    <a:pt x="8" y="0"/>
                    <a:pt x="11" y="2"/>
                  </a:cubicBezTo>
                  <a:cubicBezTo>
                    <a:pt x="47" y="38"/>
                    <a:pt x="47" y="38"/>
                    <a:pt x="47" y="38"/>
                  </a:cubicBezTo>
                  <a:cubicBezTo>
                    <a:pt x="49" y="40"/>
                    <a:pt x="49" y="44"/>
                    <a:pt x="47" y="46"/>
                  </a:cubicBezTo>
                  <a:cubicBezTo>
                    <a:pt x="11" y="82"/>
                    <a:pt x="11" y="82"/>
                    <a:pt x="11" y="82"/>
                  </a:cubicBezTo>
                  <a:cubicBezTo>
                    <a:pt x="10" y="84"/>
                    <a:pt x="8" y="84"/>
                    <a:pt x="6"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0" name="Freeform 171"/>
            <p:cNvSpPr/>
            <p:nvPr/>
          </p:nvSpPr>
          <p:spPr bwMode="auto">
            <a:xfrm>
              <a:off x="8525510" y="4777105"/>
              <a:ext cx="78105" cy="134620"/>
            </a:xfrm>
            <a:custGeom>
              <a:avLst/>
              <a:gdLst>
                <a:gd name="T0" fmla="*/ 42 w 49"/>
                <a:gd name="T1" fmla="*/ 84 h 84"/>
                <a:gd name="T2" fmla="*/ 38 w 49"/>
                <a:gd name="T3" fmla="*/ 82 h 84"/>
                <a:gd name="T4" fmla="*/ 2 w 49"/>
                <a:gd name="T5" fmla="*/ 46 h 84"/>
                <a:gd name="T6" fmla="*/ 2 w 49"/>
                <a:gd name="T7" fmla="*/ 38 h 84"/>
                <a:gd name="T8" fmla="*/ 38 w 49"/>
                <a:gd name="T9" fmla="*/ 2 h 84"/>
                <a:gd name="T10" fmla="*/ 47 w 49"/>
                <a:gd name="T11" fmla="*/ 2 h 84"/>
                <a:gd name="T12" fmla="*/ 47 w 49"/>
                <a:gd name="T13" fmla="*/ 10 h 84"/>
                <a:gd name="T14" fmla="*/ 15 w 49"/>
                <a:gd name="T15" fmla="*/ 42 h 84"/>
                <a:gd name="T16" fmla="*/ 47 w 49"/>
                <a:gd name="T17" fmla="*/ 74 h 84"/>
                <a:gd name="T18" fmla="*/ 47 w 49"/>
                <a:gd name="T19" fmla="*/ 82 h 84"/>
                <a:gd name="T20" fmla="*/ 42 w 49"/>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84">
                  <a:moveTo>
                    <a:pt x="42" y="84"/>
                  </a:moveTo>
                  <a:cubicBezTo>
                    <a:pt x="41" y="84"/>
                    <a:pt x="39" y="84"/>
                    <a:pt x="38" y="82"/>
                  </a:cubicBezTo>
                  <a:cubicBezTo>
                    <a:pt x="2" y="46"/>
                    <a:pt x="2" y="46"/>
                    <a:pt x="2" y="46"/>
                  </a:cubicBezTo>
                  <a:cubicBezTo>
                    <a:pt x="0" y="44"/>
                    <a:pt x="0" y="40"/>
                    <a:pt x="2" y="38"/>
                  </a:cubicBezTo>
                  <a:cubicBezTo>
                    <a:pt x="38" y="2"/>
                    <a:pt x="38" y="2"/>
                    <a:pt x="38" y="2"/>
                  </a:cubicBezTo>
                  <a:cubicBezTo>
                    <a:pt x="41" y="0"/>
                    <a:pt x="44" y="0"/>
                    <a:pt x="47" y="2"/>
                  </a:cubicBezTo>
                  <a:cubicBezTo>
                    <a:pt x="49" y="4"/>
                    <a:pt x="49" y="8"/>
                    <a:pt x="47" y="10"/>
                  </a:cubicBezTo>
                  <a:cubicBezTo>
                    <a:pt x="15" y="42"/>
                    <a:pt x="15" y="42"/>
                    <a:pt x="15" y="42"/>
                  </a:cubicBezTo>
                  <a:cubicBezTo>
                    <a:pt x="47" y="74"/>
                    <a:pt x="47" y="74"/>
                    <a:pt x="47" y="74"/>
                  </a:cubicBezTo>
                  <a:cubicBezTo>
                    <a:pt x="49" y="76"/>
                    <a:pt x="49" y="80"/>
                    <a:pt x="47" y="82"/>
                  </a:cubicBezTo>
                  <a:cubicBezTo>
                    <a:pt x="46" y="84"/>
                    <a:pt x="44" y="84"/>
                    <a:pt x="42"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1" name="Freeform 172"/>
            <p:cNvSpPr>
              <a:spLocks noEditPoints="1"/>
            </p:cNvSpPr>
            <p:nvPr/>
          </p:nvSpPr>
          <p:spPr bwMode="auto">
            <a:xfrm>
              <a:off x="8428990" y="4545330"/>
              <a:ext cx="463550" cy="463550"/>
            </a:xfrm>
            <a:custGeom>
              <a:avLst/>
              <a:gdLst>
                <a:gd name="T0" fmla="*/ 144 w 288"/>
                <a:gd name="T1" fmla="*/ 288 h 288"/>
                <a:gd name="T2" fmla="*/ 0 w 288"/>
                <a:gd name="T3" fmla="*/ 144 h 288"/>
                <a:gd name="T4" fmla="*/ 144 w 288"/>
                <a:gd name="T5" fmla="*/ 0 h 288"/>
                <a:gd name="T6" fmla="*/ 288 w 288"/>
                <a:gd name="T7" fmla="*/ 144 h 288"/>
                <a:gd name="T8" fmla="*/ 144 w 288"/>
                <a:gd name="T9" fmla="*/ 288 h 288"/>
                <a:gd name="T10" fmla="*/ 144 w 288"/>
                <a:gd name="T11" fmla="*/ 12 h 288"/>
                <a:gd name="T12" fmla="*/ 12 w 288"/>
                <a:gd name="T13" fmla="*/ 144 h 288"/>
                <a:gd name="T14" fmla="*/ 144 w 288"/>
                <a:gd name="T15" fmla="*/ 276 h 288"/>
                <a:gd name="T16" fmla="*/ 276 w 288"/>
                <a:gd name="T17" fmla="*/ 144 h 288"/>
                <a:gd name="T18" fmla="*/ 144 w 288"/>
                <a:gd name="T19" fmla="*/ 1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288"/>
                  </a:moveTo>
                  <a:cubicBezTo>
                    <a:pt x="65" y="288"/>
                    <a:pt x="0" y="224"/>
                    <a:pt x="0" y="144"/>
                  </a:cubicBezTo>
                  <a:cubicBezTo>
                    <a:pt x="0" y="65"/>
                    <a:pt x="65" y="0"/>
                    <a:pt x="144" y="0"/>
                  </a:cubicBezTo>
                  <a:cubicBezTo>
                    <a:pt x="224" y="0"/>
                    <a:pt x="288" y="65"/>
                    <a:pt x="288" y="144"/>
                  </a:cubicBezTo>
                  <a:cubicBezTo>
                    <a:pt x="288" y="224"/>
                    <a:pt x="224" y="288"/>
                    <a:pt x="144" y="288"/>
                  </a:cubicBezTo>
                  <a:close/>
                  <a:moveTo>
                    <a:pt x="144" y="12"/>
                  </a:moveTo>
                  <a:cubicBezTo>
                    <a:pt x="72" y="12"/>
                    <a:pt x="12" y="71"/>
                    <a:pt x="12" y="144"/>
                  </a:cubicBezTo>
                  <a:cubicBezTo>
                    <a:pt x="12" y="217"/>
                    <a:pt x="72" y="276"/>
                    <a:pt x="144" y="276"/>
                  </a:cubicBezTo>
                  <a:cubicBezTo>
                    <a:pt x="217" y="276"/>
                    <a:pt x="276" y="217"/>
                    <a:pt x="276" y="144"/>
                  </a:cubicBezTo>
                  <a:cubicBezTo>
                    <a:pt x="276" y="71"/>
                    <a:pt x="217" y="12"/>
                    <a:pt x="144"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2" name="Freeform 181"/>
            <p:cNvSpPr>
              <a:spLocks noEditPoints="1"/>
            </p:cNvSpPr>
            <p:nvPr/>
          </p:nvSpPr>
          <p:spPr bwMode="auto">
            <a:xfrm>
              <a:off x="1607185" y="4792345"/>
              <a:ext cx="250190" cy="248285"/>
            </a:xfrm>
            <a:custGeom>
              <a:avLst/>
              <a:gdLst>
                <a:gd name="T0" fmla="*/ 6 w 145"/>
                <a:gd name="T1" fmla="*/ 144 h 144"/>
                <a:gd name="T2" fmla="*/ 2 w 145"/>
                <a:gd name="T3" fmla="*/ 142 h 144"/>
                <a:gd name="T4" fmla="*/ 0 w 145"/>
                <a:gd name="T5" fmla="*/ 136 h 144"/>
                <a:gd name="T6" fmla="*/ 12 w 145"/>
                <a:gd name="T7" fmla="*/ 94 h 144"/>
                <a:gd name="T8" fmla="*/ 14 w 145"/>
                <a:gd name="T9" fmla="*/ 92 h 144"/>
                <a:gd name="T10" fmla="*/ 104 w 145"/>
                <a:gd name="T11" fmla="*/ 2 h 144"/>
                <a:gd name="T12" fmla="*/ 112 w 145"/>
                <a:gd name="T13" fmla="*/ 2 h 144"/>
                <a:gd name="T14" fmla="*/ 142 w 145"/>
                <a:gd name="T15" fmla="*/ 32 h 144"/>
                <a:gd name="T16" fmla="*/ 142 w 145"/>
                <a:gd name="T17" fmla="*/ 40 h 144"/>
                <a:gd name="T18" fmla="*/ 52 w 145"/>
                <a:gd name="T19" fmla="*/ 130 h 144"/>
                <a:gd name="T20" fmla="*/ 50 w 145"/>
                <a:gd name="T21" fmla="*/ 132 h 144"/>
                <a:gd name="T22" fmla="*/ 8 w 145"/>
                <a:gd name="T23" fmla="*/ 144 h 144"/>
                <a:gd name="T24" fmla="*/ 6 w 145"/>
                <a:gd name="T25" fmla="*/ 144 h 144"/>
                <a:gd name="T26" fmla="*/ 23 w 145"/>
                <a:gd name="T27" fmla="*/ 99 h 144"/>
                <a:gd name="T28" fmla="*/ 15 w 145"/>
                <a:gd name="T29" fmla="*/ 129 h 144"/>
                <a:gd name="T30" fmla="*/ 45 w 145"/>
                <a:gd name="T31" fmla="*/ 121 h 144"/>
                <a:gd name="T32" fmla="*/ 130 w 145"/>
                <a:gd name="T33" fmla="*/ 36 h 144"/>
                <a:gd name="T34" fmla="*/ 108 w 145"/>
                <a:gd name="T35" fmla="*/ 15 h 144"/>
                <a:gd name="T36" fmla="*/ 23 w 145"/>
                <a:gd name="T37" fmla="*/ 99 h 144"/>
                <a:gd name="T38" fmla="*/ 48 w 145"/>
                <a:gd name="T39" fmla="*/ 126 h 144"/>
                <a:gd name="T40" fmla="*/ 48 w 145"/>
                <a:gd name="T41" fmla="*/ 12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44">
                  <a:moveTo>
                    <a:pt x="6" y="144"/>
                  </a:moveTo>
                  <a:cubicBezTo>
                    <a:pt x="4" y="144"/>
                    <a:pt x="3" y="143"/>
                    <a:pt x="2" y="142"/>
                  </a:cubicBezTo>
                  <a:cubicBezTo>
                    <a:pt x="0" y="141"/>
                    <a:pt x="0" y="138"/>
                    <a:pt x="0" y="136"/>
                  </a:cubicBezTo>
                  <a:cubicBezTo>
                    <a:pt x="12" y="94"/>
                    <a:pt x="12" y="94"/>
                    <a:pt x="12" y="94"/>
                  </a:cubicBezTo>
                  <a:cubicBezTo>
                    <a:pt x="13" y="93"/>
                    <a:pt x="13" y="93"/>
                    <a:pt x="14" y="92"/>
                  </a:cubicBezTo>
                  <a:cubicBezTo>
                    <a:pt x="104" y="2"/>
                    <a:pt x="104" y="2"/>
                    <a:pt x="104" y="2"/>
                  </a:cubicBezTo>
                  <a:cubicBezTo>
                    <a:pt x="106" y="0"/>
                    <a:pt x="110" y="0"/>
                    <a:pt x="112" y="2"/>
                  </a:cubicBezTo>
                  <a:cubicBezTo>
                    <a:pt x="142" y="32"/>
                    <a:pt x="142" y="32"/>
                    <a:pt x="142" y="32"/>
                  </a:cubicBezTo>
                  <a:cubicBezTo>
                    <a:pt x="145" y="34"/>
                    <a:pt x="145" y="38"/>
                    <a:pt x="142" y="40"/>
                  </a:cubicBezTo>
                  <a:cubicBezTo>
                    <a:pt x="52" y="130"/>
                    <a:pt x="52" y="130"/>
                    <a:pt x="52" y="130"/>
                  </a:cubicBezTo>
                  <a:cubicBezTo>
                    <a:pt x="52" y="131"/>
                    <a:pt x="51" y="132"/>
                    <a:pt x="50" y="132"/>
                  </a:cubicBezTo>
                  <a:cubicBezTo>
                    <a:pt x="8" y="144"/>
                    <a:pt x="8" y="144"/>
                    <a:pt x="8" y="144"/>
                  </a:cubicBezTo>
                  <a:cubicBezTo>
                    <a:pt x="7" y="144"/>
                    <a:pt x="7" y="144"/>
                    <a:pt x="6" y="144"/>
                  </a:cubicBezTo>
                  <a:close/>
                  <a:moveTo>
                    <a:pt x="23" y="99"/>
                  </a:moveTo>
                  <a:cubicBezTo>
                    <a:pt x="15" y="129"/>
                    <a:pt x="15" y="129"/>
                    <a:pt x="15" y="129"/>
                  </a:cubicBezTo>
                  <a:cubicBezTo>
                    <a:pt x="45" y="121"/>
                    <a:pt x="45" y="121"/>
                    <a:pt x="45" y="121"/>
                  </a:cubicBezTo>
                  <a:cubicBezTo>
                    <a:pt x="130" y="36"/>
                    <a:pt x="130" y="36"/>
                    <a:pt x="130" y="36"/>
                  </a:cubicBezTo>
                  <a:cubicBezTo>
                    <a:pt x="108" y="15"/>
                    <a:pt x="108" y="15"/>
                    <a:pt x="108" y="15"/>
                  </a:cubicBezTo>
                  <a:lnTo>
                    <a:pt x="23" y="99"/>
                  </a:lnTo>
                  <a:close/>
                  <a:moveTo>
                    <a:pt x="48" y="126"/>
                  </a:moveTo>
                  <a:cubicBezTo>
                    <a:pt x="48" y="126"/>
                    <a:pt x="48" y="126"/>
                    <a:pt x="48" y="126"/>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3" name="Freeform 182"/>
            <p:cNvSpPr/>
            <p:nvPr/>
          </p:nvSpPr>
          <p:spPr bwMode="auto">
            <a:xfrm>
              <a:off x="1745615" y="4836795"/>
              <a:ext cx="65405" cy="65405"/>
            </a:xfrm>
            <a:custGeom>
              <a:avLst/>
              <a:gdLst>
                <a:gd name="T0" fmla="*/ 44 w 56"/>
                <a:gd name="T1" fmla="*/ 56 h 56"/>
                <a:gd name="T2" fmla="*/ 0 w 56"/>
                <a:gd name="T3" fmla="*/ 12 h 56"/>
                <a:gd name="T4" fmla="*/ 12 w 56"/>
                <a:gd name="T5" fmla="*/ 0 h 56"/>
                <a:gd name="T6" fmla="*/ 56 w 56"/>
                <a:gd name="T7" fmla="*/ 45 h 56"/>
                <a:gd name="T8" fmla="*/ 44 w 56"/>
                <a:gd name="T9" fmla="*/ 56 h 56"/>
              </a:gdLst>
              <a:ahLst/>
              <a:cxnLst>
                <a:cxn ang="0">
                  <a:pos x="T0" y="T1"/>
                </a:cxn>
                <a:cxn ang="0">
                  <a:pos x="T2" y="T3"/>
                </a:cxn>
                <a:cxn ang="0">
                  <a:pos x="T4" y="T5"/>
                </a:cxn>
                <a:cxn ang="0">
                  <a:pos x="T6" y="T7"/>
                </a:cxn>
                <a:cxn ang="0">
                  <a:pos x="T8" y="T9"/>
                </a:cxn>
              </a:cxnLst>
              <a:rect l="0" t="0" r="r" b="b"/>
              <a:pathLst>
                <a:path w="56" h="56">
                  <a:moveTo>
                    <a:pt x="44" y="56"/>
                  </a:moveTo>
                  <a:lnTo>
                    <a:pt x="0" y="12"/>
                  </a:lnTo>
                  <a:lnTo>
                    <a:pt x="12" y="0"/>
                  </a:lnTo>
                  <a:lnTo>
                    <a:pt x="56" y="45"/>
                  </a:lnTo>
                  <a:lnTo>
                    <a:pt x="44" y="5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4" name="Freeform 183"/>
            <p:cNvSpPr/>
            <p:nvPr/>
          </p:nvSpPr>
          <p:spPr bwMode="auto">
            <a:xfrm>
              <a:off x="1626870" y="4944745"/>
              <a:ext cx="75565" cy="74295"/>
            </a:xfrm>
            <a:custGeom>
              <a:avLst/>
              <a:gdLst>
                <a:gd name="T0" fmla="*/ 37 w 44"/>
                <a:gd name="T1" fmla="*/ 43 h 43"/>
                <a:gd name="T2" fmla="*/ 33 w 44"/>
                <a:gd name="T3" fmla="*/ 41 h 43"/>
                <a:gd name="T4" fmla="*/ 3 w 44"/>
                <a:gd name="T5" fmla="*/ 11 h 43"/>
                <a:gd name="T6" fmla="*/ 3 w 44"/>
                <a:gd name="T7" fmla="*/ 3 h 43"/>
                <a:gd name="T8" fmla="*/ 11 w 44"/>
                <a:gd name="T9" fmla="*/ 3 h 43"/>
                <a:gd name="T10" fmla="*/ 41 w 44"/>
                <a:gd name="T11" fmla="*/ 33 h 43"/>
                <a:gd name="T12" fmla="*/ 41 w 44"/>
                <a:gd name="T13" fmla="*/ 41 h 43"/>
                <a:gd name="T14" fmla="*/ 37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37" y="43"/>
                  </a:moveTo>
                  <a:cubicBezTo>
                    <a:pt x="35" y="43"/>
                    <a:pt x="34" y="42"/>
                    <a:pt x="33" y="41"/>
                  </a:cubicBezTo>
                  <a:cubicBezTo>
                    <a:pt x="3" y="11"/>
                    <a:pt x="3" y="11"/>
                    <a:pt x="3" y="11"/>
                  </a:cubicBezTo>
                  <a:cubicBezTo>
                    <a:pt x="0" y="9"/>
                    <a:pt x="0" y="5"/>
                    <a:pt x="3" y="3"/>
                  </a:cubicBezTo>
                  <a:cubicBezTo>
                    <a:pt x="5" y="0"/>
                    <a:pt x="9" y="0"/>
                    <a:pt x="11" y="3"/>
                  </a:cubicBezTo>
                  <a:cubicBezTo>
                    <a:pt x="41" y="33"/>
                    <a:pt x="41" y="33"/>
                    <a:pt x="41" y="33"/>
                  </a:cubicBezTo>
                  <a:cubicBezTo>
                    <a:pt x="44" y="35"/>
                    <a:pt x="44" y="39"/>
                    <a:pt x="41" y="41"/>
                  </a:cubicBezTo>
                  <a:cubicBezTo>
                    <a:pt x="40" y="42"/>
                    <a:pt x="39" y="43"/>
                    <a:pt x="37" y="43"/>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5" name="Freeform 184"/>
            <p:cNvSpPr>
              <a:spLocks noEditPoints="1"/>
            </p:cNvSpPr>
            <p:nvPr/>
          </p:nvSpPr>
          <p:spPr bwMode="auto">
            <a:xfrm>
              <a:off x="1421765" y="4688840"/>
              <a:ext cx="123190" cy="8255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6" name="Freeform 185"/>
            <p:cNvSpPr>
              <a:spLocks noEditPoints="1"/>
            </p:cNvSpPr>
            <p:nvPr/>
          </p:nvSpPr>
          <p:spPr bwMode="auto">
            <a:xfrm>
              <a:off x="1421765" y="4792345"/>
              <a:ext cx="123190" cy="8255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7" name="Freeform 186"/>
            <p:cNvSpPr>
              <a:spLocks noEditPoints="1"/>
            </p:cNvSpPr>
            <p:nvPr/>
          </p:nvSpPr>
          <p:spPr bwMode="auto">
            <a:xfrm>
              <a:off x="1421765" y="4895850"/>
              <a:ext cx="123190" cy="8128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8" name="Freeform 187"/>
            <p:cNvSpPr/>
            <p:nvPr/>
          </p:nvSpPr>
          <p:spPr bwMode="auto">
            <a:xfrm>
              <a:off x="1358900" y="4544060"/>
              <a:ext cx="372745" cy="495935"/>
            </a:xfrm>
            <a:custGeom>
              <a:avLst/>
              <a:gdLst>
                <a:gd name="T0" fmla="*/ 120 w 216"/>
                <a:gd name="T1" fmla="*/ 288 h 288"/>
                <a:gd name="T2" fmla="*/ 6 w 216"/>
                <a:gd name="T3" fmla="*/ 288 h 288"/>
                <a:gd name="T4" fmla="*/ 0 w 216"/>
                <a:gd name="T5" fmla="*/ 282 h 288"/>
                <a:gd name="T6" fmla="*/ 0 w 216"/>
                <a:gd name="T7" fmla="*/ 6 h 288"/>
                <a:gd name="T8" fmla="*/ 6 w 216"/>
                <a:gd name="T9" fmla="*/ 0 h 288"/>
                <a:gd name="T10" fmla="*/ 138 w 216"/>
                <a:gd name="T11" fmla="*/ 0 h 288"/>
                <a:gd name="T12" fmla="*/ 142 w 216"/>
                <a:gd name="T13" fmla="*/ 2 h 288"/>
                <a:gd name="T14" fmla="*/ 214 w 216"/>
                <a:gd name="T15" fmla="*/ 74 h 288"/>
                <a:gd name="T16" fmla="*/ 216 w 216"/>
                <a:gd name="T17" fmla="*/ 78 h 288"/>
                <a:gd name="T18" fmla="*/ 216 w 216"/>
                <a:gd name="T19" fmla="*/ 156 h 288"/>
                <a:gd name="T20" fmla="*/ 210 w 216"/>
                <a:gd name="T21" fmla="*/ 162 h 288"/>
                <a:gd name="T22" fmla="*/ 204 w 216"/>
                <a:gd name="T23" fmla="*/ 156 h 288"/>
                <a:gd name="T24" fmla="*/ 204 w 216"/>
                <a:gd name="T25" fmla="*/ 81 h 288"/>
                <a:gd name="T26" fmla="*/ 136 w 216"/>
                <a:gd name="T27" fmla="*/ 12 h 288"/>
                <a:gd name="T28" fmla="*/ 12 w 216"/>
                <a:gd name="T29" fmla="*/ 12 h 288"/>
                <a:gd name="T30" fmla="*/ 12 w 216"/>
                <a:gd name="T31" fmla="*/ 276 h 288"/>
                <a:gd name="T32" fmla="*/ 120 w 216"/>
                <a:gd name="T33" fmla="*/ 276 h 288"/>
                <a:gd name="T34" fmla="*/ 126 w 216"/>
                <a:gd name="T35" fmla="*/ 282 h 288"/>
                <a:gd name="T36" fmla="*/ 120 w 216"/>
                <a:gd name="T3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6" h="288">
                  <a:moveTo>
                    <a:pt x="120" y="288"/>
                  </a:moveTo>
                  <a:cubicBezTo>
                    <a:pt x="6" y="288"/>
                    <a:pt x="6" y="288"/>
                    <a:pt x="6" y="288"/>
                  </a:cubicBezTo>
                  <a:cubicBezTo>
                    <a:pt x="3" y="288"/>
                    <a:pt x="0" y="285"/>
                    <a:pt x="0" y="282"/>
                  </a:cubicBezTo>
                  <a:cubicBezTo>
                    <a:pt x="0" y="6"/>
                    <a:pt x="0" y="6"/>
                    <a:pt x="0" y="6"/>
                  </a:cubicBezTo>
                  <a:cubicBezTo>
                    <a:pt x="0" y="3"/>
                    <a:pt x="3" y="0"/>
                    <a:pt x="6" y="0"/>
                  </a:cubicBezTo>
                  <a:cubicBezTo>
                    <a:pt x="138" y="0"/>
                    <a:pt x="138" y="0"/>
                    <a:pt x="138" y="0"/>
                  </a:cubicBezTo>
                  <a:cubicBezTo>
                    <a:pt x="140" y="0"/>
                    <a:pt x="141" y="1"/>
                    <a:pt x="142" y="2"/>
                  </a:cubicBezTo>
                  <a:cubicBezTo>
                    <a:pt x="214" y="74"/>
                    <a:pt x="214" y="74"/>
                    <a:pt x="214" y="74"/>
                  </a:cubicBezTo>
                  <a:cubicBezTo>
                    <a:pt x="215" y="75"/>
                    <a:pt x="216" y="76"/>
                    <a:pt x="216" y="78"/>
                  </a:cubicBezTo>
                  <a:cubicBezTo>
                    <a:pt x="216" y="156"/>
                    <a:pt x="216" y="156"/>
                    <a:pt x="216" y="156"/>
                  </a:cubicBezTo>
                  <a:cubicBezTo>
                    <a:pt x="216" y="159"/>
                    <a:pt x="213" y="162"/>
                    <a:pt x="210" y="162"/>
                  </a:cubicBezTo>
                  <a:cubicBezTo>
                    <a:pt x="207" y="162"/>
                    <a:pt x="204" y="159"/>
                    <a:pt x="204" y="156"/>
                  </a:cubicBezTo>
                  <a:cubicBezTo>
                    <a:pt x="204" y="81"/>
                    <a:pt x="204" y="81"/>
                    <a:pt x="204" y="81"/>
                  </a:cubicBezTo>
                  <a:cubicBezTo>
                    <a:pt x="136" y="12"/>
                    <a:pt x="136" y="12"/>
                    <a:pt x="136" y="12"/>
                  </a:cubicBezTo>
                  <a:cubicBezTo>
                    <a:pt x="12" y="12"/>
                    <a:pt x="12" y="12"/>
                    <a:pt x="12" y="12"/>
                  </a:cubicBezTo>
                  <a:cubicBezTo>
                    <a:pt x="12" y="276"/>
                    <a:pt x="12" y="276"/>
                    <a:pt x="12" y="276"/>
                  </a:cubicBezTo>
                  <a:cubicBezTo>
                    <a:pt x="120" y="276"/>
                    <a:pt x="120" y="276"/>
                    <a:pt x="120" y="276"/>
                  </a:cubicBezTo>
                  <a:cubicBezTo>
                    <a:pt x="123" y="276"/>
                    <a:pt x="126" y="279"/>
                    <a:pt x="126" y="282"/>
                  </a:cubicBezTo>
                  <a:cubicBezTo>
                    <a:pt x="126" y="285"/>
                    <a:pt x="123" y="288"/>
                    <a:pt x="120" y="28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29" name="Freeform 188"/>
            <p:cNvSpPr/>
            <p:nvPr/>
          </p:nvSpPr>
          <p:spPr bwMode="auto">
            <a:xfrm>
              <a:off x="1587500" y="4544060"/>
              <a:ext cx="144145" cy="144145"/>
            </a:xfrm>
            <a:custGeom>
              <a:avLst/>
              <a:gdLst>
                <a:gd name="T0" fmla="*/ 78 w 84"/>
                <a:gd name="T1" fmla="*/ 84 h 84"/>
                <a:gd name="T2" fmla="*/ 6 w 84"/>
                <a:gd name="T3" fmla="*/ 84 h 84"/>
                <a:gd name="T4" fmla="*/ 0 w 84"/>
                <a:gd name="T5" fmla="*/ 78 h 84"/>
                <a:gd name="T6" fmla="*/ 0 w 84"/>
                <a:gd name="T7" fmla="*/ 6 h 84"/>
                <a:gd name="T8" fmla="*/ 6 w 84"/>
                <a:gd name="T9" fmla="*/ 0 h 84"/>
                <a:gd name="T10" fmla="*/ 12 w 84"/>
                <a:gd name="T11" fmla="*/ 6 h 84"/>
                <a:gd name="T12" fmla="*/ 12 w 84"/>
                <a:gd name="T13" fmla="*/ 72 h 84"/>
                <a:gd name="T14" fmla="*/ 78 w 84"/>
                <a:gd name="T15" fmla="*/ 72 h 84"/>
                <a:gd name="T16" fmla="*/ 84 w 84"/>
                <a:gd name="T17" fmla="*/ 78 h 84"/>
                <a:gd name="T18" fmla="*/ 78 w 84"/>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4">
                  <a:moveTo>
                    <a:pt x="78" y="84"/>
                  </a:moveTo>
                  <a:cubicBezTo>
                    <a:pt x="6" y="84"/>
                    <a:pt x="6" y="84"/>
                    <a:pt x="6" y="84"/>
                  </a:cubicBezTo>
                  <a:cubicBezTo>
                    <a:pt x="3" y="84"/>
                    <a:pt x="0" y="81"/>
                    <a:pt x="0" y="78"/>
                  </a:cubicBezTo>
                  <a:cubicBezTo>
                    <a:pt x="0" y="6"/>
                    <a:pt x="0" y="6"/>
                    <a:pt x="0" y="6"/>
                  </a:cubicBezTo>
                  <a:cubicBezTo>
                    <a:pt x="0" y="3"/>
                    <a:pt x="3" y="0"/>
                    <a:pt x="6" y="0"/>
                  </a:cubicBezTo>
                  <a:cubicBezTo>
                    <a:pt x="9" y="0"/>
                    <a:pt x="12" y="3"/>
                    <a:pt x="12" y="6"/>
                  </a:cubicBezTo>
                  <a:cubicBezTo>
                    <a:pt x="12" y="72"/>
                    <a:pt x="12" y="72"/>
                    <a:pt x="12" y="72"/>
                  </a:cubicBezTo>
                  <a:cubicBezTo>
                    <a:pt x="78" y="72"/>
                    <a:pt x="78" y="72"/>
                    <a:pt x="78" y="72"/>
                  </a:cubicBezTo>
                  <a:cubicBezTo>
                    <a:pt x="81" y="72"/>
                    <a:pt x="84" y="75"/>
                    <a:pt x="84" y="78"/>
                  </a:cubicBezTo>
                  <a:cubicBezTo>
                    <a:pt x="84" y="81"/>
                    <a:pt x="81" y="84"/>
                    <a:pt x="78"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0" name="Freeform 189"/>
            <p:cNvSpPr/>
            <p:nvPr/>
          </p:nvSpPr>
          <p:spPr bwMode="auto">
            <a:xfrm>
              <a:off x="1524635" y="4709795"/>
              <a:ext cx="82550" cy="227330"/>
            </a:xfrm>
            <a:custGeom>
              <a:avLst/>
              <a:gdLst>
                <a:gd name="T0" fmla="*/ 42 w 48"/>
                <a:gd name="T1" fmla="*/ 132 h 132"/>
                <a:gd name="T2" fmla="*/ 6 w 48"/>
                <a:gd name="T3" fmla="*/ 132 h 132"/>
                <a:gd name="T4" fmla="*/ 0 w 48"/>
                <a:gd name="T5" fmla="*/ 126 h 132"/>
                <a:gd name="T6" fmla="*/ 6 w 48"/>
                <a:gd name="T7" fmla="*/ 120 h 132"/>
                <a:gd name="T8" fmla="*/ 36 w 48"/>
                <a:gd name="T9" fmla="*/ 120 h 132"/>
                <a:gd name="T10" fmla="*/ 36 w 48"/>
                <a:gd name="T11" fmla="*/ 12 h 132"/>
                <a:gd name="T12" fmla="*/ 6 w 48"/>
                <a:gd name="T13" fmla="*/ 12 h 132"/>
                <a:gd name="T14" fmla="*/ 0 w 48"/>
                <a:gd name="T15" fmla="*/ 6 h 132"/>
                <a:gd name="T16" fmla="*/ 6 w 48"/>
                <a:gd name="T17" fmla="*/ 0 h 132"/>
                <a:gd name="T18" fmla="*/ 42 w 48"/>
                <a:gd name="T19" fmla="*/ 0 h 132"/>
                <a:gd name="T20" fmla="*/ 48 w 48"/>
                <a:gd name="T21" fmla="*/ 6 h 132"/>
                <a:gd name="T22" fmla="*/ 48 w 48"/>
                <a:gd name="T23" fmla="*/ 126 h 132"/>
                <a:gd name="T24" fmla="*/ 42 w 4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132">
                  <a:moveTo>
                    <a:pt x="42" y="132"/>
                  </a:moveTo>
                  <a:cubicBezTo>
                    <a:pt x="6" y="132"/>
                    <a:pt x="6" y="132"/>
                    <a:pt x="6" y="132"/>
                  </a:cubicBezTo>
                  <a:cubicBezTo>
                    <a:pt x="3" y="132"/>
                    <a:pt x="0" y="129"/>
                    <a:pt x="0" y="126"/>
                  </a:cubicBezTo>
                  <a:cubicBezTo>
                    <a:pt x="0" y="123"/>
                    <a:pt x="3" y="120"/>
                    <a:pt x="6" y="120"/>
                  </a:cubicBezTo>
                  <a:cubicBezTo>
                    <a:pt x="36" y="120"/>
                    <a:pt x="36" y="120"/>
                    <a:pt x="36" y="120"/>
                  </a:cubicBezTo>
                  <a:cubicBezTo>
                    <a:pt x="36" y="12"/>
                    <a:pt x="36" y="12"/>
                    <a:pt x="36" y="12"/>
                  </a:cubicBezTo>
                  <a:cubicBezTo>
                    <a:pt x="6" y="12"/>
                    <a:pt x="6" y="12"/>
                    <a:pt x="6" y="12"/>
                  </a:cubicBezTo>
                  <a:cubicBezTo>
                    <a:pt x="3" y="12"/>
                    <a:pt x="0" y="9"/>
                    <a:pt x="0" y="6"/>
                  </a:cubicBezTo>
                  <a:cubicBezTo>
                    <a:pt x="0" y="3"/>
                    <a:pt x="3" y="0"/>
                    <a:pt x="6" y="0"/>
                  </a:cubicBezTo>
                  <a:cubicBezTo>
                    <a:pt x="42" y="0"/>
                    <a:pt x="42" y="0"/>
                    <a:pt x="42" y="0"/>
                  </a:cubicBezTo>
                  <a:cubicBezTo>
                    <a:pt x="45" y="0"/>
                    <a:pt x="48" y="3"/>
                    <a:pt x="48" y="6"/>
                  </a:cubicBezTo>
                  <a:cubicBezTo>
                    <a:pt x="48" y="126"/>
                    <a:pt x="48" y="126"/>
                    <a:pt x="48" y="126"/>
                  </a:cubicBezTo>
                  <a:cubicBezTo>
                    <a:pt x="48" y="129"/>
                    <a:pt x="45" y="132"/>
                    <a:pt x="42" y="1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1" name="Freeform 190"/>
            <p:cNvSpPr/>
            <p:nvPr/>
          </p:nvSpPr>
          <p:spPr bwMode="auto">
            <a:xfrm>
              <a:off x="1587500" y="4813300"/>
              <a:ext cx="72390" cy="19685"/>
            </a:xfrm>
            <a:custGeom>
              <a:avLst/>
              <a:gdLst>
                <a:gd name="T0" fmla="*/ 36 w 42"/>
                <a:gd name="T1" fmla="*/ 12 h 12"/>
                <a:gd name="T2" fmla="*/ 6 w 42"/>
                <a:gd name="T3" fmla="*/ 12 h 12"/>
                <a:gd name="T4" fmla="*/ 0 w 42"/>
                <a:gd name="T5" fmla="*/ 6 h 12"/>
                <a:gd name="T6" fmla="*/ 6 w 42"/>
                <a:gd name="T7" fmla="*/ 0 h 12"/>
                <a:gd name="T8" fmla="*/ 36 w 42"/>
                <a:gd name="T9" fmla="*/ 0 h 12"/>
                <a:gd name="T10" fmla="*/ 42 w 42"/>
                <a:gd name="T11" fmla="*/ 6 h 12"/>
                <a:gd name="T12" fmla="*/ 36 w 4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2" h="12">
                  <a:moveTo>
                    <a:pt x="36" y="12"/>
                  </a:moveTo>
                  <a:cubicBezTo>
                    <a:pt x="6" y="12"/>
                    <a:pt x="6" y="12"/>
                    <a:pt x="6" y="12"/>
                  </a:cubicBezTo>
                  <a:cubicBezTo>
                    <a:pt x="3" y="12"/>
                    <a:pt x="0" y="9"/>
                    <a:pt x="0" y="6"/>
                  </a:cubicBezTo>
                  <a:cubicBezTo>
                    <a:pt x="0" y="3"/>
                    <a:pt x="3" y="0"/>
                    <a:pt x="6" y="0"/>
                  </a:cubicBezTo>
                  <a:cubicBezTo>
                    <a:pt x="36" y="0"/>
                    <a:pt x="36" y="0"/>
                    <a:pt x="36" y="0"/>
                  </a:cubicBezTo>
                  <a:cubicBezTo>
                    <a:pt x="39" y="0"/>
                    <a:pt x="42" y="3"/>
                    <a:pt x="42" y="6"/>
                  </a:cubicBezTo>
                  <a:cubicBezTo>
                    <a:pt x="42" y="9"/>
                    <a:pt x="39"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2" name="Freeform 33"/>
            <p:cNvSpPr/>
            <p:nvPr/>
          </p:nvSpPr>
          <p:spPr bwMode="auto">
            <a:xfrm>
              <a:off x="2213610" y="2390140"/>
              <a:ext cx="167005" cy="167005"/>
            </a:xfrm>
            <a:custGeom>
              <a:avLst/>
              <a:gdLst>
                <a:gd name="T0" fmla="*/ 102 w 104"/>
                <a:gd name="T1" fmla="*/ 93 h 106"/>
                <a:gd name="T2" fmla="*/ 104 w 104"/>
                <a:gd name="T3" fmla="*/ 98 h 106"/>
                <a:gd name="T4" fmla="*/ 102 w 104"/>
                <a:gd name="T5" fmla="*/ 103 h 106"/>
                <a:gd name="T6" fmla="*/ 92 w 104"/>
                <a:gd name="T7" fmla="*/ 103 h 106"/>
                <a:gd name="T8" fmla="*/ 52 w 104"/>
                <a:gd name="T9" fmla="*/ 63 h 106"/>
                <a:gd name="T10" fmla="*/ 12 w 104"/>
                <a:gd name="T11" fmla="*/ 103 h 106"/>
                <a:gd name="T12" fmla="*/ 2 w 104"/>
                <a:gd name="T13" fmla="*/ 103 h 106"/>
                <a:gd name="T14" fmla="*/ 0 w 104"/>
                <a:gd name="T15" fmla="*/ 98 h 106"/>
                <a:gd name="T16" fmla="*/ 2 w 104"/>
                <a:gd name="T17" fmla="*/ 93 h 106"/>
                <a:gd name="T18" fmla="*/ 42 w 104"/>
                <a:gd name="T19" fmla="*/ 53 h 106"/>
                <a:gd name="T20" fmla="*/ 2 w 104"/>
                <a:gd name="T21" fmla="*/ 13 h 106"/>
                <a:gd name="T22" fmla="*/ 0 w 104"/>
                <a:gd name="T23" fmla="*/ 8 h 106"/>
                <a:gd name="T24" fmla="*/ 2 w 104"/>
                <a:gd name="T25" fmla="*/ 3 h 106"/>
                <a:gd name="T26" fmla="*/ 12 w 104"/>
                <a:gd name="T27" fmla="*/ 3 h 106"/>
                <a:gd name="T28" fmla="*/ 52 w 104"/>
                <a:gd name="T29" fmla="*/ 42 h 106"/>
                <a:gd name="T30" fmla="*/ 92 w 104"/>
                <a:gd name="T31" fmla="*/ 3 h 106"/>
                <a:gd name="T32" fmla="*/ 102 w 104"/>
                <a:gd name="T33" fmla="*/ 3 h 106"/>
                <a:gd name="T34" fmla="*/ 104 w 104"/>
                <a:gd name="T35" fmla="*/ 8 h 106"/>
                <a:gd name="T36" fmla="*/ 102 w 104"/>
                <a:gd name="T37" fmla="*/ 13 h 106"/>
                <a:gd name="T38" fmla="*/ 62 w 104"/>
                <a:gd name="T39" fmla="*/ 53 h 106"/>
                <a:gd name="T40" fmla="*/ 102 w 104"/>
                <a:gd name="T41" fmla="*/ 9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6">
                  <a:moveTo>
                    <a:pt x="102" y="93"/>
                  </a:moveTo>
                  <a:cubicBezTo>
                    <a:pt x="104" y="94"/>
                    <a:pt x="104" y="96"/>
                    <a:pt x="104" y="98"/>
                  </a:cubicBezTo>
                  <a:cubicBezTo>
                    <a:pt x="104" y="100"/>
                    <a:pt x="104" y="102"/>
                    <a:pt x="102" y="103"/>
                  </a:cubicBezTo>
                  <a:cubicBezTo>
                    <a:pt x="99" y="106"/>
                    <a:pt x="95" y="106"/>
                    <a:pt x="92" y="103"/>
                  </a:cubicBezTo>
                  <a:cubicBezTo>
                    <a:pt x="52" y="63"/>
                    <a:pt x="52" y="63"/>
                    <a:pt x="52" y="63"/>
                  </a:cubicBezTo>
                  <a:cubicBezTo>
                    <a:pt x="12" y="103"/>
                    <a:pt x="12" y="103"/>
                    <a:pt x="12" y="103"/>
                  </a:cubicBezTo>
                  <a:cubicBezTo>
                    <a:pt x="9" y="106"/>
                    <a:pt x="5" y="106"/>
                    <a:pt x="2" y="103"/>
                  </a:cubicBezTo>
                  <a:cubicBezTo>
                    <a:pt x="0" y="102"/>
                    <a:pt x="0" y="100"/>
                    <a:pt x="0" y="98"/>
                  </a:cubicBezTo>
                  <a:cubicBezTo>
                    <a:pt x="0" y="96"/>
                    <a:pt x="0" y="94"/>
                    <a:pt x="2" y="93"/>
                  </a:cubicBezTo>
                  <a:cubicBezTo>
                    <a:pt x="42" y="53"/>
                    <a:pt x="42" y="53"/>
                    <a:pt x="42" y="53"/>
                  </a:cubicBezTo>
                  <a:cubicBezTo>
                    <a:pt x="2" y="13"/>
                    <a:pt x="2" y="13"/>
                    <a:pt x="2" y="13"/>
                  </a:cubicBezTo>
                  <a:cubicBezTo>
                    <a:pt x="0" y="11"/>
                    <a:pt x="0" y="10"/>
                    <a:pt x="0" y="8"/>
                  </a:cubicBezTo>
                  <a:cubicBezTo>
                    <a:pt x="0" y="6"/>
                    <a:pt x="0" y="4"/>
                    <a:pt x="2" y="3"/>
                  </a:cubicBezTo>
                  <a:cubicBezTo>
                    <a:pt x="5" y="0"/>
                    <a:pt x="9" y="0"/>
                    <a:pt x="12" y="3"/>
                  </a:cubicBezTo>
                  <a:cubicBezTo>
                    <a:pt x="52" y="42"/>
                    <a:pt x="52" y="42"/>
                    <a:pt x="52" y="42"/>
                  </a:cubicBezTo>
                  <a:cubicBezTo>
                    <a:pt x="92" y="3"/>
                    <a:pt x="92" y="3"/>
                    <a:pt x="92" y="3"/>
                  </a:cubicBezTo>
                  <a:cubicBezTo>
                    <a:pt x="95" y="0"/>
                    <a:pt x="99" y="0"/>
                    <a:pt x="102" y="3"/>
                  </a:cubicBezTo>
                  <a:cubicBezTo>
                    <a:pt x="104" y="4"/>
                    <a:pt x="104" y="6"/>
                    <a:pt x="104" y="8"/>
                  </a:cubicBezTo>
                  <a:cubicBezTo>
                    <a:pt x="104" y="10"/>
                    <a:pt x="104" y="11"/>
                    <a:pt x="102" y="13"/>
                  </a:cubicBezTo>
                  <a:cubicBezTo>
                    <a:pt x="62" y="53"/>
                    <a:pt x="62" y="53"/>
                    <a:pt x="62" y="53"/>
                  </a:cubicBezTo>
                  <a:lnTo>
                    <a:pt x="102" y="93"/>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3" name="Freeform 34"/>
            <p:cNvSpPr>
              <a:spLocks noEditPoints="1"/>
            </p:cNvSpPr>
            <p:nvPr/>
          </p:nvSpPr>
          <p:spPr bwMode="auto">
            <a:xfrm>
              <a:off x="2461260" y="2656205"/>
              <a:ext cx="174625" cy="171450"/>
            </a:xfrm>
            <a:custGeom>
              <a:avLst/>
              <a:gdLst>
                <a:gd name="T0" fmla="*/ 55 w 109"/>
                <a:gd name="T1" fmla="*/ 0 h 109"/>
                <a:gd name="T2" fmla="*/ 0 w 109"/>
                <a:gd name="T3" fmla="*/ 54 h 109"/>
                <a:gd name="T4" fmla="*/ 55 w 109"/>
                <a:gd name="T5" fmla="*/ 109 h 109"/>
                <a:gd name="T6" fmla="*/ 109 w 109"/>
                <a:gd name="T7" fmla="*/ 54 h 109"/>
                <a:gd name="T8" fmla="*/ 55 w 109"/>
                <a:gd name="T9" fmla="*/ 0 h 109"/>
                <a:gd name="T10" fmla="*/ 55 w 109"/>
                <a:gd name="T11" fmla="*/ 94 h 109"/>
                <a:gd name="T12" fmla="*/ 15 w 109"/>
                <a:gd name="T13" fmla="*/ 54 h 109"/>
                <a:gd name="T14" fmla="*/ 55 w 109"/>
                <a:gd name="T15" fmla="*/ 14 h 109"/>
                <a:gd name="T16" fmla="*/ 95 w 109"/>
                <a:gd name="T17" fmla="*/ 54 h 109"/>
                <a:gd name="T18" fmla="*/ 55 w 109"/>
                <a:gd name="T19" fmla="*/ 9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0"/>
                  </a:moveTo>
                  <a:cubicBezTo>
                    <a:pt x="25" y="0"/>
                    <a:pt x="0" y="24"/>
                    <a:pt x="0" y="54"/>
                  </a:cubicBezTo>
                  <a:cubicBezTo>
                    <a:pt x="0" y="84"/>
                    <a:pt x="25" y="109"/>
                    <a:pt x="55" y="109"/>
                  </a:cubicBezTo>
                  <a:cubicBezTo>
                    <a:pt x="85" y="109"/>
                    <a:pt x="109" y="84"/>
                    <a:pt x="109" y="54"/>
                  </a:cubicBezTo>
                  <a:cubicBezTo>
                    <a:pt x="109" y="24"/>
                    <a:pt x="85" y="0"/>
                    <a:pt x="55" y="0"/>
                  </a:cubicBezTo>
                  <a:close/>
                  <a:moveTo>
                    <a:pt x="55" y="94"/>
                  </a:moveTo>
                  <a:cubicBezTo>
                    <a:pt x="33" y="94"/>
                    <a:pt x="15" y="76"/>
                    <a:pt x="15" y="54"/>
                  </a:cubicBezTo>
                  <a:cubicBezTo>
                    <a:pt x="15" y="32"/>
                    <a:pt x="33" y="14"/>
                    <a:pt x="55" y="14"/>
                  </a:cubicBezTo>
                  <a:cubicBezTo>
                    <a:pt x="77" y="14"/>
                    <a:pt x="95" y="32"/>
                    <a:pt x="95" y="54"/>
                  </a:cubicBezTo>
                  <a:cubicBezTo>
                    <a:pt x="95" y="76"/>
                    <a:pt x="77" y="94"/>
                    <a:pt x="55" y="9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4" name="Freeform 35"/>
            <p:cNvSpPr/>
            <p:nvPr/>
          </p:nvSpPr>
          <p:spPr bwMode="auto">
            <a:xfrm>
              <a:off x="2289175" y="2472055"/>
              <a:ext cx="309880" cy="290195"/>
            </a:xfrm>
            <a:custGeom>
              <a:avLst/>
              <a:gdLst>
                <a:gd name="T0" fmla="*/ 193 w 193"/>
                <a:gd name="T1" fmla="*/ 22 h 185"/>
                <a:gd name="T2" fmla="*/ 193 w 193"/>
                <a:gd name="T3" fmla="*/ 23 h 185"/>
                <a:gd name="T4" fmla="*/ 192 w 193"/>
                <a:gd name="T5" fmla="*/ 24 h 185"/>
                <a:gd name="T6" fmla="*/ 192 w 193"/>
                <a:gd name="T7" fmla="*/ 25 h 185"/>
                <a:gd name="T8" fmla="*/ 192 w 193"/>
                <a:gd name="T9" fmla="*/ 25 h 185"/>
                <a:gd name="T10" fmla="*/ 164 w 193"/>
                <a:gd name="T11" fmla="*/ 87 h 185"/>
                <a:gd name="T12" fmla="*/ 154 w 193"/>
                <a:gd name="T13" fmla="*/ 90 h 185"/>
                <a:gd name="T14" fmla="*/ 150 w 193"/>
                <a:gd name="T15" fmla="*/ 86 h 185"/>
                <a:gd name="T16" fmla="*/ 151 w 193"/>
                <a:gd name="T17" fmla="*/ 81 h 185"/>
                <a:gd name="T18" fmla="*/ 172 w 193"/>
                <a:gd name="T19" fmla="*/ 35 h 185"/>
                <a:gd name="T20" fmla="*/ 161 w 193"/>
                <a:gd name="T21" fmla="*/ 40 h 185"/>
                <a:gd name="T22" fmla="*/ 15 w 193"/>
                <a:gd name="T23" fmla="*/ 180 h 185"/>
                <a:gd name="T24" fmla="*/ 5 w 193"/>
                <a:gd name="T25" fmla="*/ 183 h 185"/>
                <a:gd name="T26" fmla="*/ 2 w 193"/>
                <a:gd name="T27" fmla="*/ 173 h 185"/>
                <a:gd name="T28" fmla="*/ 147 w 193"/>
                <a:gd name="T29" fmla="*/ 30 h 185"/>
                <a:gd name="T30" fmla="*/ 160 w 193"/>
                <a:gd name="T31" fmla="*/ 24 h 185"/>
                <a:gd name="T32" fmla="*/ 113 w 193"/>
                <a:gd name="T33" fmla="*/ 14 h 185"/>
                <a:gd name="T34" fmla="*/ 109 w 193"/>
                <a:gd name="T35" fmla="*/ 11 h 185"/>
                <a:gd name="T36" fmla="*/ 108 w 193"/>
                <a:gd name="T37" fmla="*/ 6 h 185"/>
                <a:gd name="T38" fmla="*/ 111 w 193"/>
                <a:gd name="T39" fmla="*/ 1 h 185"/>
                <a:gd name="T40" fmla="*/ 115 w 193"/>
                <a:gd name="T41" fmla="*/ 0 h 185"/>
                <a:gd name="T42" fmla="*/ 116 w 193"/>
                <a:gd name="T43" fmla="*/ 0 h 185"/>
                <a:gd name="T44" fmla="*/ 187 w 193"/>
                <a:gd name="T45" fmla="*/ 15 h 185"/>
                <a:gd name="T46" fmla="*/ 187 w 193"/>
                <a:gd name="T47" fmla="*/ 15 h 185"/>
                <a:gd name="T48" fmla="*/ 188 w 193"/>
                <a:gd name="T49" fmla="*/ 15 h 185"/>
                <a:gd name="T50" fmla="*/ 189 w 193"/>
                <a:gd name="T51" fmla="*/ 15 h 185"/>
                <a:gd name="T52" fmla="*/ 191 w 193"/>
                <a:gd name="T53" fmla="*/ 17 h 185"/>
                <a:gd name="T54" fmla="*/ 191 w 193"/>
                <a:gd name="T55" fmla="*/ 18 h 185"/>
                <a:gd name="T56" fmla="*/ 192 w 193"/>
                <a:gd name="T57" fmla="*/ 19 h 185"/>
                <a:gd name="T58" fmla="*/ 192 w 193"/>
                <a:gd name="T59" fmla="*/ 19 h 185"/>
                <a:gd name="T60" fmla="*/ 192 w 193"/>
                <a:gd name="T61" fmla="*/ 19 h 185"/>
                <a:gd name="T62" fmla="*/ 192 w 193"/>
                <a:gd name="T63" fmla="*/ 20 h 185"/>
                <a:gd name="T64" fmla="*/ 193 w 193"/>
                <a:gd name="T65" fmla="*/ 21 h 185"/>
                <a:gd name="T66" fmla="*/ 193 w 193"/>
                <a:gd name="T67" fmla="*/ 22 h 185"/>
                <a:gd name="T68" fmla="*/ 193 w 193"/>
                <a:gd name="T6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85">
                  <a:moveTo>
                    <a:pt x="193" y="22"/>
                  </a:moveTo>
                  <a:cubicBezTo>
                    <a:pt x="193" y="22"/>
                    <a:pt x="193" y="23"/>
                    <a:pt x="193" y="23"/>
                  </a:cubicBezTo>
                  <a:cubicBezTo>
                    <a:pt x="192" y="24"/>
                    <a:pt x="192" y="24"/>
                    <a:pt x="192" y="24"/>
                  </a:cubicBezTo>
                  <a:cubicBezTo>
                    <a:pt x="192" y="24"/>
                    <a:pt x="192" y="24"/>
                    <a:pt x="192" y="25"/>
                  </a:cubicBezTo>
                  <a:cubicBezTo>
                    <a:pt x="192" y="25"/>
                    <a:pt x="192" y="25"/>
                    <a:pt x="192" y="25"/>
                  </a:cubicBezTo>
                  <a:cubicBezTo>
                    <a:pt x="164" y="87"/>
                    <a:pt x="164" y="87"/>
                    <a:pt x="164" y="87"/>
                  </a:cubicBezTo>
                  <a:cubicBezTo>
                    <a:pt x="162" y="90"/>
                    <a:pt x="158" y="92"/>
                    <a:pt x="154" y="90"/>
                  </a:cubicBezTo>
                  <a:cubicBezTo>
                    <a:pt x="152" y="90"/>
                    <a:pt x="151" y="88"/>
                    <a:pt x="150" y="86"/>
                  </a:cubicBezTo>
                  <a:cubicBezTo>
                    <a:pt x="150" y="84"/>
                    <a:pt x="150" y="83"/>
                    <a:pt x="151" y="81"/>
                  </a:cubicBezTo>
                  <a:cubicBezTo>
                    <a:pt x="172" y="35"/>
                    <a:pt x="172" y="35"/>
                    <a:pt x="172" y="35"/>
                  </a:cubicBezTo>
                  <a:cubicBezTo>
                    <a:pt x="161" y="40"/>
                    <a:pt x="161" y="40"/>
                    <a:pt x="161" y="40"/>
                  </a:cubicBezTo>
                  <a:cubicBezTo>
                    <a:pt x="97" y="68"/>
                    <a:pt x="46" y="118"/>
                    <a:pt x="15" y="180"/>
                  </a:cubicBezTo>
                  <a:cubicBezTo>
                    <a:pt x="13" y="183"/>
                    <a:pt x="9" y="185"/>
                    <a:pt x="5" y="183"/>
                  </a:cubicBezTo>
                  <a:cubicBezTo>
                    <a:pt x="2" y="181"/>
                    <a:pt x="0" y="177"/>
                    <a:pt x="2" y="173"/>
                  </a:cubicBezTo>
                  <a:cubicBezTo>
                    <a:pt x="33" y="111"/>
                    <a:pt x="85" y="60"/>
                    <a:pt x="147" y="30"/>
                  </a:cubicBezTo>
                  <a:cubicBezTo>
                    <a:pt x="160" y="24"/>
                    <a:pt x="160" y="24"/>
                    <a:pt x="160" y="24"/>
                  </a:cubicBezTo>
                  <a:cubicBezTo>
                    <a:pt x="113" y="14"/>
                    <a:pt x="113" y="14"/>
                    <a:pt x="113" y="14"/>
                  </a:cubicBezTo>
                  <a:cubicBezTo>
                    <a:pt x="111" y="14"/>
                    <a:pt x="110" y="13"/>
                    <a:pt x="109" y="11"/>
                  </a:cubicBezTo>
                  <a:cubicBezTo>
                    <a:pt x="108" y="10"/>
                    <a:pt x="107" y="8"/>
                    <a:pt x="108" y="6"/>
                  </a:cubicBezTo>
                  <a:cubicBezTo>
                    <a:pt x="108" y="4"/>
                    <a:pt x="109" y="2"/>
                    <a:pt x="111" y="1"/>
                  </a:cubicBezTo>
                  <a:cubicBezTo>
                    <a:pt x="112" y="1"/>
                    <a:pt x="113" y="0"/>
                    <a:pt x="115" y="0"/>
                  </a:cubicBezTo>
                  <a:cubicBezTo>
                    <a:pt x="115" y="0"/>
                    <a:pt x="116" y="0"/>
                    <a:pt x="116" y="0"/>
                  </a:cubicBezTo>
                  <a:cubicBezTo>
                    <a:pt x="187" y="15"/>
                    <a:pt x="187" y="15"/>
                    <a:pt x="187" y="15"/>
                  </a:cubicBezTo>
                  <a:cubicBezTo>
                    <a:pt x="187" y="15"/>
                    <a:pt x="187" y="15"/>
                    <a:pt x="187" y="15"/>
                  </a:cubicBezTo>
                  <a:cubicBezTo>
                    <a:pt x="187" y="15"/>
                    <a:pt x="188" y="15"/>
                    <a:pt x="188" y="15"/>
                  </a:cubicBezTo>
                  <a:cubicBezTo>
                    <a:pt x="189" y="15"/>
                    <a:pt x="189" y="15"/>
                    <a:pt x="189" y="15"/>
                  </a:cubicBezTo>
                  <a:cubicBezTo>
                    <a:pt x="189" y="16"/>
                    <a:pt x="190" y="17"/>
                    <a:pt x="191" y="17"/>
                  </a:cubicBezTo>
                  <a:cubicBezTo>
                    <a:pt x="191" y="18"/>
                    <a:pt x="191" y="18"/>
                    <a:pt x="191" y="18"/>
                  </a:cubicBezTo>
                  <a:cubicBezTo>
                    <a:pt x="191" y="18"/>
                    <a:pt x="192" y="18"/>
                    <a:pt x="192" y="19"/>
                  </a:cubicBezTo>
                  <a:cubicBezTo>
                    <a:pt x="192" y="19"/>
                    <a:pt x="192" y="19"/>
                    <a:pt x="192" y="19"/>
                  </a:cubicBezTo>
                  <a:cubicBezTo>
                    <a:pt x="192" y="19"/>
                    <a:pt x="192" y="19"/>
                    <a:pt x="192" y="19"/>
                  </a:cubicBezTo>
                  <a:cubicBezTo>
                    <a:pt x="192" y="20"/>
                    <a:pt x="192" y="20"/>
                    <a:pt x="192" y="20"/>
                  </a:cubicBezTo>
                  <a:cubicBezTo>
                    <a:pt x="192" y="20"/>
                    <a:pt x="192" y="20"/>
                    <a:pt x="193" y="21"/>
                  </a:cubicBezTo>
                  <a:cubicBezTo>
                    <a:pt x="193" y="21"/>
                    <a:pt x="193" y="21"/>
                    <a:pt x="193" y="22"/>
                  </a:cubicBezTo>
                  <a:cubicBezTo>
                    <a:pt x="193" y="22"/>
                    <a:pt x="193" y="22"/>
                    <a:pt x="193" y="2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050" b="0" i="0" u="none" strike="noStrike" kern="0" cap="none" spc="0" normalizeH="0" baseline="0" noProof="0">
                <a:ln>
                  <a:noFill/>
                </a:ln>
                <a:solidFill>
                  <a:prstClr val="black"/>
                </a:solidFill>
                <a:effectLst/>
                <a:uLnTx/>
                <a:uFillTx/>
                <a:latin typeface="微软雅黑" panose="020B0503020204020204" charset="-122"/>
              </a:endParaRPr>
            </a:p>
          </p:txBody>
        </p:sp>
        <p:sp>
          <p:nvSpPr>
            <p:cNvPr id="135" name="下弧形箭头 147"/>
            <p:cNvSpPr/>
            <p:nvPr/>
          </p:nvSpPr>
          <p:spPr>
            <a:xfrm>
              <a:off x="3138784" y="2581903"/>
              <a:ext cx="746993" cy="928407"/>
            </a:xfrm>
            <a:prstGeom prst="curvedDownArrow">
              <a:avLst/>
            </a:prstGeom>
            <a:solidFill>
              <a:srgbClr val="92D050"/>
            </a:solidFill>
            <a:ln w="12700" cap="flat" cmpd="sng" algn="ctr">
              <a:solidFill>
                <a:srgbClr val="70AD47">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050" b="0" i="0" u="none" strike="noStrike" kern="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36" name="下弧形箭头 149"/>
            <p:cNvSpPr/>
            <p:nvPr/>
          </p:nvSpPr>
          <p:spPr>
            <a:xfrm rot="10800000">
              <a:off x="2172625" y="4884340"/>
              <a:ext cx="727555" cy="784836"/>
            </a:xfrm>
            <a:prstGeom prst="curvedDownArrow">
              <a:avLst>
                <a:gd name="adj1" fmla="val 25000"/>
                <a:gd name="adj2" fmla="val 50000"/>
                <a:gd name="adj3" fmla="val 25000"/>
              </a:avLst>
            </a:prstGeom>
            <a:solidFill>
              <a:srgbClr val="FF283B"/>
            </a:solidFill>
            <a:ln w="12700" cap="flat" cmpd="sng" algn="ctr">
              <a:solidFill>
                <a:srgbClr val="FF283B">
                  <a:alpha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050" b="0" i="0" u="none" strike="noStrike" kern="0" cap="none" spc="0" normalizeH="0" baseline="0" noProof="0">
                <a:ln>
                  <a:solidFill>
                    <a:srgbClr val="D81E06"/>
                  </a:solidFill>
                </a:ln>
                <a:solidFill>
                  <a:prstClr val="black"/>
                </a:solidFill>
                <a:effectLst/>
                <a:uLnTx/>
                <a:uFillTx/>
                <a:latin typeface="等线" panose="02010600030101010101" charset="-122"/>
                <a:ea typeface="等线" panose="02010600030101010101" charset="-122"/>
                <a:cs typeface="+mn-cs"/>
              </a:endParaRPr>
            </a:p>
          </p:txBody>
        </p:sp>
        <p:sp>
          <p:nvSpPr>
            <p:cNvPr id="137" name="文本框 136"/>
            <p:cNvSpPr txBox="1"/>
            <p:nvPr/>
          </p:nvSpPr>
          <p:spPr>
            <a:xfrm>
              <a:off x="3238723" y="3466296"/>
              <a:ext cx="1039827" cy="637167"/>
            </a:xfrm>
            <a:prstGeom prst="rect">
              <a:avLst/>
            </a:prstGeom>
            <a:noFill/>
          </p:spPr>
          <p:txBody>
            <a:bodyPr wrap="square" rtlCol="0">
              <a:spAutoFit/>
            </a:bodyPr>
            <a:lstStyle/>
            <a:p>
              <a:pPr defTabSz="914400"/>
              <a:r>
                <a:rPr kumimoji="1" lang="zh-CN" altLang="en-US" sz="1000" dirty="0">
                  <a:solidFill>
                    <a:prstClr val="black"/>
                  </a:solidFill>
                  <a:latin typeface="微软雅黑" panose="020B0503020204020204" charset="-122"/>
                </a:rPr>
                <a:t>材料齐全</a:t>
              </a:r>
              <a:endParaRPr kumimoji="1" lang="en-US" altLang="zh-CN" sz="1000" dirty="0">
                <a:solidFill>
                  <a:prstClr val="black"/>
                </a:solidFill>
                <a:latin typeface="微软雅黑" panose="020B0503020204020204" charset="-122"/>
              </a:endParaRPr>
            </a:p>
            <a:p>
              <a:pPr defTabSz="914400"/>
              <a:r>
                <a:rPr kumimoji="1" lang="zh-CN" altLang="en-US" sz="1000" dirty="0">
                  <a:solidFill>
                    <a:prstClr val="black"/>
                  </a:solidFill>
                  <a:latin typeface="微软雅黑" panose="020B0503020204020204" charset="-122"/>
                </a:rPr>
                <a:t>进入审核</a:t>
              </a:r>
            </a:p>
          </p:txBody>
        </p:sp>
        <p:sp>
          <p:nvSpPr>
            <p:cNvPr id="138" name="文本框 137"/>
            <p:cNvSpPr txBox="1"/>
            <p:nvPr/>
          </p:nvSpPr>
          <p:spPr>
            <a:xfrm>
              <a:off x="2142277" y="4221556"/>
              <a:ext cx="1154987" cy="883715"/>
            </a:xfrm>
            <a:prstGeom prst="rect">
              <a:avLst/>
            </a:prstGeom>
            <a:noFill/>
          </p:spPr>
          <p:txBody>
            <a:bodyPr wrap="square">
              <a:spAutoFit/>
            </a:bodyPr>
            <a:lstStyle/>
            <a:p>
              <a:pPr defTabSz="914400">
                <a:lnSpc>
                  <a:spcPct val="150000"/>
                </a:lnSpc>
                <a:defRPr/>
              </a:pPr>
              <a:r>
                <a:rPr lang="zh-CN" altLang="en-US" sz="1000" dirty="0">
                  <a:solidFill>
                    <a:prstClr val="black"/>
                  </a:solidFill>
                  <a:latin typeface="微软雅黑" panose="020B0503020204020204" charset="-122"/>
                </a:rPr>
                <a:t>材料缺失</a:t>
              </a:r>
              <a:endParaRPr lang="en-US" altLang="zh-CN" sz="1000" dirty="0">
                <a:solidFill>
                  <a:prstClr val="black"/>
                </a:solidFill>
                <a:latin typeface="微软雅黑" panose="020B0503020204020204" charset="-122"/>
              </a:endParaRPr>
            </a:p>
            <a:p>
              <a:pPr defTabSz="914400">
                <a:lnSpc>
                  <a:spcPct val="150000"/>
                </a:lnSpc>
                <a:defRPr/>
              </a:pPr>
              <a:r>
                <a:rPr lang="zh-CN" altLang="en-US" sz="1000" dirty="0">
                  <a:solidFill>
                    <a:prstClr val="black"/>
                  </a:solidFill>
                  <a:latin typeface="微软雅黑" panose="020B0503020204020204" charset="-122"/>
                </a:rPr>
                <a:t>返回补充</a:t>
              </a:r>
            </a:p>
          </p:txBody>
        </p:sp>
        <p:sp>
          <p:nvSpPr>
            <p:cNvPr id="139" name="椭圆 138"/>
            <p:cNvSpPr/>
            <p:nvPr/>
          </p:nvSpPr>
          <p:spPr>
            <a:xfrm>
              <a:off x="8455139" y="5090941"/>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05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0" name="椭圆 139"/>
            <p:cNvSpPr/>
            <p:nvPr/>
          </p:nvSpPr>
          <p:spPr>
            <a:xfrm>
              <a:off x="6733305" y="5090940"/>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8</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1" name="椭圆 140"/>
            <p:cNvSpPr/>
            <p:nvPr/>
          </p:nvSpPr>
          <p:spPr>
            <a:xfrm>
              <a:off x="7598170" y="2868839"/>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9</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2" name="椭圆 141"/>
            <p:cNvSpPr/>
            <p:nvPr/>
          </p:nvSpPr>
          <p:spPr>
            <a:xfrm>
              <a:off x="5854164" y="2868839"/>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7</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3" name="椭圆 142"/>
            <p:cNvSpPr/>
            <p:nvPr/>
          </p:nvSpPr>
          <p:spPr>
            <a:xfrm>
              <a:off x="3951485" y="2866048"/>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5</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4" name="椭圆 143"/>
            <p:cNvSpPr/>
            <p:nvPr/>
          </p:nvSpPr>
          <p:spPr>
            <a:xfrm>
              <a:off x="2220920" y="2868839"/>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3</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5" name="椭圆 144"/>
            <p:cNvSpPr/>
            <p:nvPr/>
          </p:nvSpPr>
          <p:spPr>
            <a:xfrm>
              <a:off x="632829" y="2871766"/>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1</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6" name="椭圆 145"/>
            <p:cNvSpPr/>
            <p:nvPr/>
          </p:nvSpPr>
          <p:spPr>
            <a:xfrm>
              <a:off x="4910375" y="5078631"/>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6</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7" name="椭圆 146"/>
            <p:cNvSpPr/>
            <p:nvPr/>
          </p:nvSpPr>
          <p:spPr>
            <a:xfrm>
              <a:off x="3088051" y="5096228"/>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4</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8" name="椭圆 147"/>
            <p:cNvSpPr/>
            <p:nvPr/>
          </p:nvSpPr>
          <p:spPr>
            <a:xfrm>
              <a:off x="1359013" y="5094285"/>
              <a:ext cx="220717" cy="22071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2</a:t>
              </a:r>
              <a:endParaRPr kumimoji="1" lang="zh-CN" altLang="en-US" sz="12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149" name="文本框 148"/>
            <p:cNvSpPr txBox="1"/>
            <p:nvPr/>
          </p:nvSpPr>
          <p:spPr>
            <a:xfrm>
              <a:off x="8376743" y="5027527"/>
              <a:ext cx="623698" cy="403810"/>
            </a:xfrm>
            <a:prstGeom prst="rect">
              <a:avLst/>
            </a:prstGeom>
            <a:noFill/>
          </p:spPr>
          <p:txBody>
            <a:bodyPr wrap="square" rtlCol="0">
              <a:spAutoFit/>
            </a:bodyPr>
            <a:lstStyle/>
            <a:p>
              <a:pPr defTabSz="914400"/>
              <a:r>
                <a:rPr kumimoji="1" lang="en-US" altLang="zh-CN" sz="1050" dirty="0">
                  <a:solidFill>
                    <a:prstClr val="white"/>
                  </a:solidFill>
                  <a:latin typeface="微软雅黑" panose="020B0503020204020204" charset="-122"/>
                </a:rPr>
                <a:t>10</a:t>
              </a:r>
              <a:endParaRPr kumimoji="1" lang="zh-CN" altLang="en-US" sz="1050" dirty="0">
                <a:solidFill>
                  <a:prstClr val="white"/>
                </a:solidFill>
                <a:latin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txBox="1">
            <a:spLocks noChangeArrowheads="1"/>
          </p:cNvSpPr>
          <p:nvPr>
            <p:custDataLst>
              <p:tags r:id="rId1"/>
            </p:custDataLst>
          </p:nvPr>
        </p:nvSpPr>
        <p:spPr bwMode="auto">
          <a:xfrm>
            <a:off x="247606" y="372387"/>
            <a:ext cx="11598908" cy="619761"/>
          </a:xfrm>
          <a:prstGeom prst="rect">
            <a:avLst/>
          </a:prstGeom>
        </p:spPr>
        <p:txBody>
          <a:bodyPr vert="horz" wrap="square" lIns="91388" tIns="45701" rIns="91388" bIns="45701" rtlCol="0" anchor="ctr">
            <a:noAutofit/>
          </a:bodyPr>
          <a:lstStyle/>
          <a:p>
            <a:pPr marL="0" marR="0" lvl="0" indent="0" algn="l" defTabSz="914400" rtl="0" eaLnBrk="1" fontAlgn="auto" latinLnBrk="0" hangingPunct="1">
              <a:lnSpc>
                <a:spcPct val="90000"/>
              </a:lnSpc>
              <a:spcBef>
                <a:spcPts val="0"/>
              </a:spcBef>
              <a:spcAft>
                <a:spcPts val="0"/>
              </a:spcAft>
              <a:buClrTx/>
              <a:buSzTx/>
              <a:buFontTx/>
              <a:buNone/>
              <a:defRPr/>
            </a:pPr>
            <a:r>
              <a:rPr kumimoji="0" lang="zh-CN" altLang="en-US" sz="2500" b="1" i="0" u="none" strike="noStrike" kern="1200" cap="none" spc="0" normalizeH="0" baseline="0" noProof="0" dirty="0">
                <a:ln>
                  <a:noFill/>
                </a:ln>
                <a:solidFill>
                  <a:srgbClr val="C00000"/>
                </a:solidFill>
                <a:effectLst/>
                <a:uLnTx/>
                <a:uFillTx/>
                <a:cs typeface="+mn-ea"/>
                <a:sym typeface="+mn-lt"/>
              </a:rPr>
              <a:t>各方</a:t>
            </a:r>
            <a:r>
              <a:rPr lang="zh-CN" altLang="en-US" sz="2500" b="1" dirty="0">
                <a:solidFill>
                  <a:srgbClr val="C00000"/>
                </a:solidFill>
                <a:cs typeface="+mn-ea"/>
                <a:sym typeface="+mn-lt"/>
              </a:rPr>
              <a:t>收益</a:t>
            </a:r>
            <a:r>
              <a:rPr kumimoji="0" lang="zh-CN" altLang="en-US" sz="2500" b="1" i="0" u="none" strike="noStrike" kern="1200" cap="none" spc="0" normalizeH="0" baseline="0" noProof="0" dirty="0">
                <a:ln>
                  <a:noFill/>
                </a:ln>
                <a:solidFill>
                  <a:srgbClr val="C00000"/>
                </a:solidFill>
                <a:effectLst/>
                <a:uLnTx/>
                <a:uFillTx/>
                <a:cs typeface="+mn-ea"/>
                <a:sym typeface="+mn-lt"/>
              </a:rPr>
              <a:t>：</a:t>
            </a:r>
            <a:r>
              <a:rPr kumimoji="0" lang="zh-CN" altLang="en-US" sz="2000" b="1" i="0" u="none" strike="noStrike" kern="1200" cap="none" spc="0" normalizeH="0" baseline="0" noProof="0" dirty="0">
                <a:ln>
                  <a:noFill/>
                </a:ln>
                <a:effectLst/>
                <a:uLnTx/>
                <a:uFillTx/>
                <a:cs typeface="+mn-ea"/>
                <a:sym typeface="+mn-lt"/>
              </a:rPr>
              <a:t>基于</a:t>
            </a:r>
            <a:r>
              <a:rPr kumimoji="0" lang="zh-CN" altLang="en-US" sz="2000" b="1" i="0" u="none" strike="noStrike" kern="1200" cap="none" spc="0" normalizeH="0" baseline="0" noProof="0" dirty="0">
                <a:ln>
                  <a:noFill/>
                </a:ln>
                <a:solidFill>
                  <a:srgbClr val="C00000"/>
                </a:solidFill>
                <a:effectLst/>
                <a:uLnTx/>
                <a:uFillTx/>
                <a:cs typeface="+mn-ea"/>
                <a:sym typeface="+mn-lt"/>
              </a:rPr>
              <a:t>数据交易平台</a:t>
            </a:r>
            <a:r>
              <a:rPr kumimoji="0" lang="zh-CN" altLang="en-US" sz="2000" b="1" i="0" u="none" strike="noStrike" kern="1200" cap="none" spc="0" normalizeH="0" baseline="0" noProof="0" dirty="0">
                <a:ln>
                  <a:noFill/>
                </a:ln>
                <a:effectLst/>
                <a:uLnTx/>
                <a:uFillTx/>
                <a:cs typeface="+mn-ea"/>
                <a:sym typeface="+mn-lt"/>
              </a:rPr>
              <a:t>，打造</a:t>
            </a:r>
            <a:r>
              <a:rPr lang="zh-CN" altLang="en-US" sz="2000" b="1" dirty="0">
                <a:cs typeface="+mn-ea"/>
                <a:sym typeface="+mn-lt"/>
              </a:rPr>
              <a:t>营商环境金招牌</a:t>
            </a:r>
            <a:r>
              <a:rPr kumimoji="0" lang="zh-CN" altLang="en-US" sz="2000" b="1" i="0" u="none" strike="noStrike" kern="1200" cap="none" spc="0" normalizeH="0" baseline="0" noProof="0" dirty="0">
                <a:ln>
                  <a:noFill/>
                </a:ln>
                <a:effectLst/>
                <a:uLnTx/>
                <a:uFillTx/>
                <a:cs typeface="+mn-ea"/>
                <a:sym typeface="+mn-lt"/>
              </a:rPr>
              <a:t>，实现保险理赔相关</a:t>
            </a:r>
            <a:r>
              <a:rPr kumimoji="0" lang="zh-CN" altLang="en-US" sz="2000" b="1" i="0" u="none" strike="noStrike" kern="1200" cap="none" spc="0" normalizeH="0" baseline="0" noProof="0" dirty="0">
                <a:ln>
                  <a:noFill/>
                </a:ln>
                <a:solidFill>
                  <a:srgbClr val="C00000"/>
                </a:solidFill>
                <a:effectLst/>
                <a:uLnTx/>
                <a:uFillTx/>
                <a:cs typeface="+mn-ea"/>
                <a:sym typeface="+mn-lt"/>
              </a:rPr>
              <a:t>数据有效流通</a:t>
            </a:r>
            <a:r>
              <a:rPr kumimoji="0" lang="zh-CN" altLang="en-US" sz="2000" b="1" i="0" u="none" strike="noStrike" kern="1200" cap="none" spc="0" normalizeH="0" baseline="0" noProof="0" dirty="0">
                <a:ln>
                  <a:noFill/>
                </a:ln>
                <a:effectLst/>
                <a:uLnTx/>
                <a:uFillTx/>
                <a:cs typeface="+mn-ea"/>
                <a:sym typeface="+mn-lt"/>
              </a:rPr>
              <a:t>，支撑商保公司对投保人</a:t>
            </a:r>
            <a:r>
              <a:rPr kumimoji="0" lang="zh-CN" altLang="en-US" sz="2000" b="1" i="0" u="none" strike="noStrike" kern="1200" cap="none" spc="0" normalizeH="0" baseline="0" noProof="0" dirty="0">
                <a:ln>
                  <a:noFill/>
                </a:ln>
                <a:solidFill>
                  <a:srgbClr val="C00000"/>
                </a:solidFill>
                <a:effectLst/>
                <a:uLnTx/>
                <a:uFillTx/>
                <a:cs typeface="+mn-ea"/>
                <a:sym typeface="+mn-lt"/>
              </a:rPr>
              <a:t>快速理赔</a:t>
            </a:r>
            <a:r>
              <a:rPr kumimoji="0" lang="zh-CN" altLang="en-US" sz="2000" b="1" i="0" u="none" strike="noStrike" kern="1200" cap="none" spc="0" normalizeH="0" baseline="0" noProof="0" dirty="0">
                <a:ln>
                  <a:noFill/>
                </a:ln>
                <a:effectLst/>
                <a:uLnTx/>
                <a:uFillTx/>
                <a:cs typeface="+mn-ea"/>
                <a:sym typeface="+mn-lt"/>
              </a:rPr>
              <a:t>，实现各方</a:t>
            </a:r>
            <a:r>
              <a:rPr kumimoji="0" lang="zh-CN" altLang="en-US" sz="2000" b="1" i="0" u="none" strike="noStrike" kern="1200" cap="none" spc="0" normalizeH="0" baseline="0" noProof="0" dirty="0">
                <a:ln>
                  <a:noFill/>
                </a:ln>
                <a:solidFill>
                  <a:srgbClr val="C00000"/>
                </a:solidFill>
                <a:effectLst/>
                <a:uLnTx/>
                <a:uFillTx/>
                <a:cs typeface="+mn-ea"/>
                <a:sym typeface="+mn-lt"/>
              </a:rPr>
              <a:t>利益价值分配</a:t>
            </a:r>
            <a:endParaRPr kumimoji="0" lang="zh-CN" altLang="en-US" sz="2500" b="1" i="0" u="none" strike="noStrike" kern="1200" cap="none" spc="0" normalizeH="0" baseline="0" noProof="0" dirty="0">
              <a:ln>
                <a:noFill/>
              </a:ln>
              <a:solidFill>
                <a:srgbClr val="C00000"/>
              </a:solidFill>
              <a:effectLst/>
              <a:uLnTx/>
              <a:uFillTx/>
              <a:cs typeface="+mn-ea"/>
              <a:sym typeface="+mn-lt"/>
            </a:endParaRPr>
          </a:p>
        </p:txBody>
      </p:sp>
      <p:grpSp>
        <p:nvGrpSpPr>
          <p:cNvPr id="2" name="组合 1">
            <a:extLst>
              <a:ext uri="{FF2B5EF4-FFF2-40B4-BE49-F238E27FC236}">
                <a16:creationId xmlns:a16="http://schemas.microsoft.com/office/drawing/2014/main" id="{DB3629FE-E40E-AAFB-4ADD-03DC4C9175A1}"/>
              </a:ext>
            </a:extLst>
          </p:cNvPr>
          <p:cNvGrpSpPr/>
          <p:nvPr/>
        </p:nvGrpSpPr>
        <p:grpSpPr>
          <a:xfrm>
            <a:off x="882966" y="5179753"/>
            <a:ext cx="10971337" cy="703050"/>
            <a:chOff x="698417" y="4972234"/>
            <a:chExt cx="5269379" cy="703306"/>
          </a:xfrm>
        </p:grpSpPr>
        <p:sp>
          <p:nvSpPr>
            <p:cNvPr id="3" name="梯形 2">
              <a:extLst>
                <a:ext uri="{FF2B5EF4-FFF2-40B4-BE49-F238E27FC236}">
                  <a16:creationId xmlns:a16="http://schemas.microsoft.com/office/drawing/2014/main" id="{07FC7CF9-6E53-68CE-81B5-BF5191F83F40}"/>
                </a:ext>
              </a:extLst>
            </p:cNvPr>
            <p:cNvSpPr/>
            <p:nvPr/>
          </p:nvSpPr>
          <p:spPr>
            <a:xfrm>
              <a:off x="698417" y="4972234"/>
              <a:ext cx="5269379" cy="389796"/>
            </a:xfrm>
            <a:prstGeom prst="trapezoid">
              <a:avLst>
                <a:gd name="adj" fmla="val 212460"/>
              </a:avLst>
            </a:prstGeom>
            <a:gradFill>
              <a:gsLst>
                <a:gs pos="0">
                  <a:srgbClr val="666666">
                    <a:lumMod val="40000"/>
                    <a:lumOff val="60000"/>
                    <a:alpha val="27000"/>
                  </a:srgbClr>
                </a:gs>
                <a:gs pos="67000">
                  <a:srgbClr val="666666">
                    <a:lumMod val="40000"/>
                    <a:lumOff val="60000"/>
                    <a:alpha val="0"/>
                  </a:srgbClr>
                </a:gs>
              </a:gsLst>
              <a:lin ang="16200000" scaled="1"/>
            </a:gradFill>
            <a:ln w="12700" cap="flat" cmpd="sng" algn="ctr">
              <a:gradFill flip="none" rotWithShape="1">
                <a:gsLst>
                  <a:gs pos="0">
                    <a:srgbClr val="666666">
                      <a:lumMod val="40000"/>
                      <a:lumOff val="60000"/>
                    </a:srgbClr>
                  </a:gs>
                  <a:gs pos="71000">
                    <a:srgbClr val="666666">
                      <a:lumMod val="40000"/>
                      <a:lumOff val="60000"/>
                      <a:alpha val="0"/>
                    </a:srgbClr>
                  </a:gs>
                </a:gsLst>
                <a:lin ang="16200000" scaled="1"/>
                <a:tileRect/>
              </a:gradFill>
              <a:prstDash val="solid"/>
              <a:miter lim="800000"/>
            </a:ln>
            <a:effectLst>
              <a:outerShdw blurRad="50800" dist="38100" dir="5400000" sx="99000" sy="99000" algn="ctr" rotWithShape="0">
                <a:srgbClr val="000000">
                  <a:alpha val="10000"/>
                </a:srgbClr>
              </a:outerShdw>
            </a:effectLst>
          </p:spPr>
          <p:txBody>
            <a:bodyPr lIns="107968" tIns="45707" rIns="91413" bIns="45707" anchor="ctr">
              <a:noAutofit/>
            </a:bodyPr>
            <a:lstStyle/>
            <a:p>
              <a:pPr marL="0" marR="0" lvl="0" indent="0" defTabSz="1219835" eaLnBrk="1" fontAlgn="ctr" latinLnBrk="0" hangingPunct="1">
                <a:lnSpc>
                  <a:spcPct val="100000"/>
                </a:lnSpc>
                <a:spcBef>
                  <a:spcPts val="0"/>
                </a:spcBef>
                <a:spcAft>
                  <a:spcPts val="0"/>
                </a:spcAft>
                <a:buClrTx/>
                <a:buSzTx/>
                <a:buFontTx/>
                <a:buNone/>
                <a:defRPr/>
              </a:pPr>
              <a:endParaRPr kumimoji="0" lang="zh-CN" altLang="en-US" sz="1100" b="1" i="0" u="none" strike="noStrike" kern="0" cap="none" spc="0" normalizeH="0" baseline="0" noProof="0" dirty="0">
                <a:ln>
                  <a:noFill/>
                </a:ln>
                <a:solidFill>
                  <a:prstClr val="black">
                    <a:lumMod val="75000"/>
                    <a:lumOff val="25000"/>
                  </a:prstClr>
                </a:solidFill>
                <a:effectLst/>
                <a:uLnTx/>
                <a:uFillTx/>
                <a:cs typeface="Arial" panose="020B0604020202020204" pitchFamily="34" charset="0"/>
              </a:endParaRPr>
            </a:p>
          </p:txBody>
        </p:sp>
        <p:sp>
          <p:nvSpPr>
            <p:cNvPr id="4" name="矩形 3">
              <a:extLst>
                <a:ext uri="{FF2B5EF4-FFF2-40B4-BE49-F238E27FC236}">
                  <a16:creationId xmlns:a16="http://schemas.microsoft.com/office/drawing/2014/main" id="{9E1B1024-1614-4E39-6CF0-70C1DC5C9DA0}"/>
                </a:ext>
              </a:extLst>
            </p:cNvPr>
            <p:cNvSpPr/>
            <p:nvPr/>
          </p:nvSpPr>
          <p:spPr>
            <a:xfrm>
              <a:off x="698417" y="5362030"/>
              <a:ext cx="5269378" cy="313510"/>
            </a:xfrm>
            <a:prstGeom prst="rect">
              <a:avLst/>
            </a:prstGeom>
            <a:gradFill>
              <a:gsLst>
                <a:gs pos="100000">
                  <a:srgbClr val="666666">
                    <a:lumMod val="60000"/>
                    <a:lumOff val="40000"/>
                    <a:alpha val="0"/>
                  </a:srgbClr>
                </a:gs>
                <a:gs pos="33000">
                  <a:srgbClr val="666666">
                    <a:lumMod val="60000"/>
                    <a:lumOff val="40000"/>
                    <a:alpha val="15000"/>
                  </a:srgbClr>
                </a:gs>
              </a:gsLst>
              <a:lin ang="5400000" scaled="0"/>
            </a:gradFill>
            <a:ln w="12700" cap="flat" cmpd="sng" algn="ctr">
              <a:gradFill>
                <a:gsLst>
                  <a:gs pos="0">
                    <a:srgbClr val="666666">
                      <a:lumMod val="40000"/>
                      <a:lumOff val="60000"/>
                    </a:srgbClr>
                  </a:gs>
                  <a:gs pos="100000">
                    <a:srgbClr val="666666">
                      <a:lumMod val="40000"/>
                      <a:lumOff val="60000"/>
                      <a:alpha val="0"/>
                    </a:srgbClr>
                  </a:gs>
                </a:gsLst>
                <a:lin ang="5400000" scaled="0"/>
              </a:gradFill>
              <a:prstDash val="solid"/>
              <a:miter lim="800000"/>
            </a:ln>
            <a:effectLst/>
          </p:spPr>
          <p:txBody>
            <a:bodyPr rot="0" spcFirstLastPara="0" vertOverflow="overflow" horzOverflow="overflow" vert="horz" wrap="square" lIns="91406" tIns="45703" rIns="91406" bIns="45703" numCol="1" spcCol="0" rtlCol="0" fromWordArt="0" anchor="ctr" anchorCtr="0" forceAA="0" compatLnSpc="1">
              <a:noAutofit/>
            </a:bodyPr>
            <a:lstStyle/>
            <a:p>
              <a:pPr marL="0" marR="0" lvl="0" indent="0" defTabSz="914400" eaLnBrk="1" fontAlgn="auto" latinLnBrk="0" hangingPunct="1">
                <a:lnSpc>
                  <a:spcPct val="120000"/>
                </a:lnSpc>
                <a:spcBef>
                  <a:spcPts val="0"/>
                </a:spcBef>
                <a:spcAft>
                  <a:spcPts val="0"/>
                </a:spcAft>
                <a:buClrTx/>
                <a:buSzTx/>
                <a:buFontTx/>
                <a:buNone/>
                <a:defRPr/>
              </a:pPr>
              <a:endParaRPr kumimoji="1" lang="en-US" altLang="zh-CN" sz="12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5" name="矩形 4">
            <a:extLst>
              <a:ext uri="{FF2B5EF4-FFF2-40B4-BE49-F238E27FC236}">
                <a16:creationId xmlns:a16="http://schemas.microsoft.com/office/drawing/2014/main" id="{D2202B51-1A47-A08C-8737-590FF3AB7493}"/>
              </a:ext>
            </a:extLst>
          </p:cNvPr>
          <p:cNvSpPr/>
          <p:nvPr/>
        </p:nvSpPr>
        <p:spPr>
          <a:xfrm>
            <a:off x="5368525" y="5569321"/>
            <a:ext cx="2139882" cy="331573"/>
          </a:xfrm>
          <a:prstGeom prst="rect">
            <a:avLst/>
          </a:prstGeom>
          <a:noFill/>
          <a:ln>
            <a:noFill/>
          </a:ln>
        </p:spPr>
        <p:txBody>
          <a:bodyPr wrap="none" tIns="0" bIns="35986"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rgbClr val="C00000"/>
                </a:solidFill>
                <a:cs typeface="+mn-ea"/>
                <a:sym typeface="+mn-lt"/>
              </a:rPr>
              <a:t>解决方案</a:t>
            </a:r>
            <a:endParaRPr kumimoji="0" lang="zh-CN" altLang="en-US" sz="1600" b="1" i="0" u="none" strike="noStrike" kern="1200" cap="none" spc="0" normalizeH="0" baseline="0" noProof="0" dirty="0">
              <a:ln>
                <a:noFill/>
              </a:ln>
              <a:solidFill>
                <a:srgbClr val="C00000"/>
              </a:solidFill>
              <a:effectLst/>
              <a:uLnTx/>
              <a:uFillTx/>
              <a:cs typeface="+mn-ea"/>
              <a:sym typeface="+mn-lt"/>
            </a:endParaRPr>
          </a:p>
        </p:txBody>
      </p:sp>
      <p:sp>
        <p:nvSpPr>
          <p:cNvPr id="6" name="文本框 5">
            <a:extLst>
              <a:ext uri="{FF2B5EF4-FFF2-40B4-BE49-F238E27FC236}">
                <a16:creationId xmlns:a16="http://schemas.microsoft.com/office/drawing/2014/main" id="{11219F50-B74F-99A1-DBC9-44183A5F92C4}"/>
              </a:ext>
            </a:extLst>
          </p:cNvPr>
          <p:cNvSpPr txBox="1"/>
          <p:nvPr/>
        </p:nvSpPr>
        <p:spPr>
          <a:xfrm>
            <a:off x="311079" y="6044069"/>
            <a:ext cx="432621" cy="430530"/>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1400" b="1" i="0" u="none" strike="noStrike" kern="1200" cap="none" spc="0" normalizeH="0" baseline="0" noProof="0" dirty="0">
                <a:ln>
                  <a:noFill/>
                </a:ln>
                <a:solidFill>
                  <a:srgbClr val="C00000"/>
                </a:solidFill>
                <a:effectLst/>
                <a:uLnTx/>
                <a:uFillTx/>
                <a:cs typeface="+mn-ea"/>
                <a:sym typeface="+mn-lt"/>
              </a:rPr>
              <a:t>客户价值</a:t>
            </a:r>
            <a:endParaRPr kumimoji="1" lang="en-US" altLang="zh-CN" sz="1400" b="1" i="0" u="none" strike="noStrike" kern="1200" cap="none" spc="0" normalizeH="0" baseline="0" noProof="0" dirty="0">
              <a:ln>
                <a:noFill/>
              </a:ln>
              <a:solidFill>
                <a:srgbClr val="C00000"/>
              </a:solidFill>
              <a:effectLst/>
              <a:uLnTx/>
              <a:uFillTx/>
              <a:cs typeface="+mn-ea"/>
              <a:sym typeface="+mn-lt"/>
            </a:endParaRPr>
          </a:p>
        </p:txBody>
      </p:sp>
      <p:sp>
        <p:nvSpPr>
          <p:cNvPr id="8" name="矩形 7">
            <a:extLst>
              <a:ext uri="{FF2B5EF4-FFF2-40B4-BE49-F238E27FC236}">
                <a16:creationId xmlns:a16="http://schemas.microsoft.com/office/drawing/2014/main" id="{27571576-E709-96C4-44E8-74DC01D1A598}"/>
              </a:ext>
            </a:extLst>
          </p:cNvPr>
          <p:cNvSpPr/>
          <p:nvPr/>
        </p:nvSpPr>
        <p:spPr>
          <a:xfrm>
            <a:off x="882966" y="6032112"/>
            <a:ext cx="10963548" cy="541623"/>
          </a:xfrm>
          <a:prstGeom prst="rect">
            <a:avLst/>
          </a:prstGeom>
          <a:gradFill flip="none" rotWithShape="1">
            <a:gsLst>
              <a:gs pos="38000">
                <a:srgbClr val="666666">
                  <a:lumMod val="60000"/>
                  <a:lumOff val="40000"/>
                  <a:alpha val="0"/>
                </a:srgbClr>
              </a:gs>
              <a:gs pos="100000">
                <a:srgbClr val="666666">
                  <a:lumMod val="60000"/>
                  <a:lumOff val="40000"/>
                  <a:alpha val="10000"/>
                </a:srgbClr>
              </a:gs>
            </a:gsLst>
            <a:path path="shape">
              <a:fillToRect l="50000" t="50000" r="50000" b="50000"/>
            </a:path>
            <a:tileRect/>
          </a:gradFill>
          <a:ln w="6350" cap="flat" cmpd="sng" algn="ctr">
            <a:gradFill flip="none" rotWithShape="1">
              <a:gsLst>
                <a:gs pos="0">
                  <a:srgbClr val="666666">
                    <a:lumMod val="60000"/>
                    <a:lumOff val="40000"/>
                    <a:alpha val="80000"/>
                  </a:srgbClr>
                </a:gs>
                <a:gs pos="100000">
                  <a:srgbClr val="666666">
                    <a:lumMod val="60000"/>
                    <a:lumOff val="40000"/>
                    <a:alpha val="40000"/>
                  </a:srgbClr>
                </a:gs>
              </a:gsLst>
              <a:lin ang="0" scaled="0"/>
              <a:tileRect/>
            </a:gradFill>
            <a:prstDash val="solid"/>
            <a:miter lim="800000"/>
            <a:headEnd type="none" w="med" len="med"/>
            <a:tailEnd type="none" w="med" len="med"/>
          </a:ln>
          <a:effectLst/>
        </p:spPr>
        <p:txBody>
          <a:bodyPr wrap="square" lIns="71973" tIns="0" rIns="71973" bIns="0" anchor="ctr" anchorCtr="1"/>
          <a:lstStyle/>
          <a:p>
            <a:pPr defTabSz="914400"/>
            <a:r>
              <a:rPr lang="zh-CN" altLang="en-US" sz="1200" dirty="0">
                <a:effectLst/>
                <a:latin typeface="微软雅黑" panose="020B0503020204020204" charset="-122"/>
                <a:ea typeface="微软雅黑" panose="020B0503020204020204" charset="-122"/>
                <a:sym typeface="+mn-ea"/>
              </a:rPr>
              <a:t>数据产品</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合规性审查</a:t>
            </a:r>
            <a:r>
              <a:rPr lang="zh-CN" altLang="en-US" sz="1200" dirty="0">
                <a:effectLst/>
                <a:latin typeface="微软雅黑" panose="020B0503020204020204" charset="-122"/>
                <a:ea typeface="微软雅黑" panose="020B0503020204020204" charset="-122"/>
                <a:sym typeface="+mn-ea"/>
              </a:rPr>
              <a:t>后，通过数据交易机构进行</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场内交易</a:t>
            </a:r>
            <a:r>
              <a:rPr lang="zh-CN" altLang="en-US" sz="1200" dirty="0">
                <a:effectLst/>
                <a:latin typeface="微软雅黑" panose="020B0503020204020204" charset="-122"/>
                <a:ea typeface="微软雅黑" panose="020B0503020204020204" charset="-122"/>
                <a:sym typeface="+mn-ea"/>
              </a:rPr>
              <a:t>，改变传统交易模式。充分开发医疗数据</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潜在经济价值</a:t>
            </a:r>
            <a:r>
              <a:rPr lang="zh-CN" altLang="en-US" sz="1200" dirty="0">
                <a:effectLst/>
                <a:latin typeface="微软雅黑" panose="020B0503020204020204" charset="-122"/>
                <a:ea typeface="微软雅黑" panose="020B0503020204020204" charset="-122"/>
                <a:sym typeface="+mn-ea"/>
              </a:rPr>
              <a:t>，显著</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提高</a:t>
            </a:r>
            <a:r>
              <a:rPr lang="zh-CN" altLang="en-US" sz="1200" dirty="0">
                <a:effectLst/>
                <a:latin typeface="微软雅黑" panose="020B0503020204020204" charset="-122"/>
                <a:ea typeface="微软雅黑" panose="020B0503020204020204" charset="-122"/>
                <a:sym typeface="+mn-ea"/>
              </a:rPr>
              <a:t>就诊群众商业医疗</a:t>
            </a:r>
            <a:r>
              <a:rPr lang="zh-CN" altLang="en-US" sz="1200" dirty="0">
                <a:latin typeface="微软雅黑" panose="020B0503020204020204" charset="-122"/>
                <a:ea typeface="微软雅黑" panose="020B0503020204020204" charset="-122"/>
                <a:sym typeface="+mn-ea"/>
              </a:rPr>
              <a:t>保险理赔体验（理赔时间由</a:t>
            </a:r>
            <a:r>
              <a:rPr lang="en-US" altLang="zh-CN" sz="1200" dirty="0">
                <a:latin typeface="微软雅黑" panose="020B0503020204020204" charset="-122"/>
                <a:ea typeface="微软雅黑" panose="020B0503020204020204" charset="-122"/>
                <a:sym typeface="+mn-ea"/>
              </a:rPr>
              <a:t>1</a:t>
            </a:r>
            <a:r>
              <a:rPr lang="zh-CN" altLang="en-US" sz="1200" dirty="0">
                <a:latin typeface="微软雅黑" panose="020B0503020204020204" charset="-122"/>
                <a:ea typeface="微软雅黑" panose="020B0503020204020204" charset="-122"/>
                <a:sym typeface="+mn-ea"/>
              </a:rPr>
              <a:t>个月变为</a:t>
            </a:r>
            <a:r>
              <a:rPr lang="en-US" altLang="zh-CN" sz="1200" dirty="0">
                <a:latin typeface="微软雅黑" panose="020B0503020204020204" charset="-122"/>
                <a:ea typeface="微软雅黑" panose="020B0503020204020204" charset="-122"/>
                <a:sym typeface="+mn-ea"/>
              </a:rPr>
              <a:t>2</a:t>
            </a:r>
            <a:r>
              <a:rPr lang="zh-CN" altLang="en-US" sz="1200" dirty="0">
                <a:latin typeface="微软雅黑" panose="020B0503020204020204" charset="-122"/>
                <a:ea typeface="微软雅黑" panose="020B0503020204020204" charset="-122"/>
                <a:sym typeface="+mn-ea"/>
              </a:rPr>
              <a:t>个工作日），</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降低</a:t>
            </a:r>
            <a:r>
              <a:rPr lang="zh-CN" altLang="en-US" sz="1200" dirty="0">
                <a:effectLst/>
                <a:latin typeface="微软雅黑" panose="020B0503020204020204" charset="-122"/>
                <a:ea typeface="微软雅黑" panose="020B0503020204020204" charset="-122"/>
                <a:sym typeface="+mn-ea"/>
              </a:rPr>
              <a:t>商保公司</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人工成本</a:t>
            </a:r>
            <a:r>
              <a:rPr lang="zh-CN" altLang="en-US" sz="1200" dirty="0">
                <a:effectLst/>
                <a:latin typeface="微软雅黑" panose="020B0503020204020204" charset="-122"/>
                <a:ea typeface="微软雅黑" panose="020B0503020204020204" charset="-122"/>
                <a:sym typeface="+mn-ea"/>
              </a:rPr>
              <a:t>（降低</a:t>
            </a:r>
            <a:r>
              <a:rPr lang="en-US" altLang="zh-CN" sz="1200" dirty="0">
                <a:effectLst/>
                <a:latin typeface="微软雅黑" panose="020B0503020204020204" charset="-122"/>
                <a:ea typeface="微软雅黑" panose="020B0503020204020204" charset="-122"/>
                <a:sym typeface="+mn-ea"/>
              </a:rPr>
              <a:t>80%</a:t>
            </a:r>
            <a:r>
              <a:rPr lang="zh-CN" altLang="en-US" sz="1200" dirty="0">
                <a:effectLst/>
                <a:latin typeface="微软雅黑" panose="020B0503020204020204" charset="-122"/>
                <a:ea typeface="微软雅黑" panose="020B0503020204020204" charset="-122"/>
                <a:sym typeface="+mn-ea"/>
              </a:rPr>
              <a:t>以上），充分</a:t>
            </a:r>
            <a:r>
              <a:rPr lang="zh-CN" altLang="en-US" sz="12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发挥医疗数据要素乘数</a:t>
            </a:r>
            <a:r>
              <a:rPr lang="zh-CN" altLang="en-US" sz="1200" dirty="0">
                <a:effectLst/>
                <a:latin typeface="微软雅黑" panose="020B0503020204020204" charset="-122"/>
                <a:ea typeface="微软雅黑" panose="020B0503020204020204" charset="-122"/>
                <a:sym typeface="+mn-ea"/>
              </a:rPr>
              <a:t>效应。</a:t>
            </a:r>
            <a:endParaRPr lang="en-US" altLang="zh-CN" sz="1200" kern="0" spc="50" dirty="0">
              <a:solidFill>
                <a:sysClr val="windowText" lastClr="000000"/>
              </a:solidFill>
              <a:cs typeface="+mn-ea"/>
              <a:sym typeface="+mn-lt"/>
            </a:endParaRPr>
          </a:p>
        </p:txBody>
      </p:sp>
      <p:sp>
        <p:nvSpPr>
          <p:cNvPr id="9" name="Rectangle 184">
            <a:extLst>
              <a:ext uri="{FF2B5EF4-FFF2-40B4-BE49-F238E27FC236}">
                <a16:creationId xmlns:a16="http://schemas.microsoft.com/office/drawing/2014/main" id="{8BCE4DDB-C3E7-8CAB-1244-D1D6C97A7017}"/>
              </a:ext>
            </a:extLst>
          </p:cNvPr>
          <p:cNvSpPr/>
          <p:nvPr/>
        </p:nvSpPr>
        <p:spPr>
          <a:xfrm>
            <a:off x="568552" y="1243688"/>
            <a:ext cx="3383133" cy="4005483"/>
          </a:xfrm>
          <a:prstGeom prst="rect">
            <a:avLst/>
          </a:prstGeom>
          <a:solidFill>
            <a:srgbClr val="BEE9EE"/>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Graphik"/>
            </a:endParaRPr>
          </a:p>
        </p:txBody>
      </p:sp>
      <p:sp>
        <p:nvSpPr>
          <p:cNvPr id="10" name="文本框 9">
            <a:extLst>
              <a:ext uri="{FF2B5EF4-FFF2-40B4-BE49-F238E27FC236}">
                <a16:creationId xmlns:a16="http://schemas.microsoft.com/office/drawing/2014/main" id="{F766DB45-1BD1-DDDE-F51B-7BD3A0871DEA}"/>
              </a:ext>
            </a:extLst>
          </p:cNvPr>
          <p:cNvSpPr txBox="1"/>
          <p:nvPr/>
        </p:nvSpPr>
        <p:spPr>
          <a:xfrm>
            <a:off x="677773" y="2046320"/>
            <a:ext cx="3178608" cy="3046988"/>
          </a:xfrm>
          <a:prstGeom prst="rect">
            <a:avLst/>
          </a:prstGeom>
          <a:noFill/>
        </p:spPr>
        <p:txBody>
          <a:bodyPr wrap="square" rtlCol="0">
            <a:spAutoFit/>
          </a:bodyPr>
          <a:lstStyle/>
          <a:p>
            <a:pPr defTabSz="914400"/>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“商保理赔”数据产品：</a:t>
            </a:r>
            <a:endParaRPr lang="en-US" altLang="zh-CN"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endParaRPr>
          </a:p>
          <a:p>
            <a:pPr defTabSz="914400"/>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数据内容</a:t>
            </a:r>
            <a:r>
              <a:rPr lang="zh-CN" altLang="en-US" sz="1200" dirty="0">
                <a:solidFill>
                  <a:prstClr val="black"/>
                </a:solidFill>
                <a:latin typeface="微软雅黑" panose="020B0503020204020204" charset="-122"/>
                <a:sym typeface="+mn-ea"/>
              </a:rPr>
              <a:t>：区内公立医疗卫生机构及民营医院就医所产生与理赔相关的医疗证明及费用证明，具体包括</a:t>
            </a:r>
            <a:r>
              <a:rPr lang="zh-CN" altLang="en-US" sz="1200" dirty="0">
                <a:solidFill>
                  <a:srgbClr val="4472C4"/>
                </a:solidFill>
                <a:effectLst>
                  <a:outerShdw blurRad="38100" dist="25400" dir="5400000" algn="ctr" rotWithShape="0">
                    <a:srgbClr val="6E747A">
                      <a:alpha val="43000"/>
                    </a:srgbClr>
                  </a:outerShdw>
                </a:effectLst>
                <a:latin typeface="微软雅黑" panose="020B0503020204020204" charset="-122"/>
                <a:sym typeface="+mn-ea"/>
              </a:rPr>
              <a:t>居民诊疗记录、检验记录、手术记录、用药记录和费用账单</a:t>
            </a:r>
            <a:r>
              <a:rPr lang="zh-CN" altLang="en-US" sz="1200" dirty="0">
                <a:solidFill>
                  <a:prstClr val="black"/>
                </a:solidFill>
                <a:latin typeface="微软雅黑" panose="020B0503020204020204" charset="-122"/>
                <a:sym typeface="+mn-ea"/>
              </a:rPr>
              <a:t>等数据。</a:t>
            </a:r>
            <a:endParaRPr lang="en-US" altLang="zh-CN" sz="1200" dirty="0">
              <a:solidFill>
                <a:prstClr val="black"/>
              </a:solidFill>
              <a:latin typeface="微软雅黑" panose="020B0503020204020204" charset="-122"/>
              <a:sym typeface="+mn-ea"/>
            </a:endParaRPr>
          </a:p>
          <a:p>
            <a:pPr defTabSz="914400"/>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1-3</a:t>
            </a:r>
            <a:r>
              <a:rPr lang="zh-CN" altLang="en-US" sz="1200" dirty="0">
                <a:solidFill>
                  <a:prstClr val="black"/>
                </a:solidFill>
                <a:latin typeface="微软雅黑" panose="020B0503020204020204" charset="-122"/>
                <a:sym typeface="+mn-ea"/>
              </a:rPr>
              <a:t> 由需求部门（数源单位）提交审核，数据主管部门经区政府同意授权公共数据运营单位承接</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4 </a:t>
            </a:r>
            <a:r>
              <a:rPr lang="zh-CN" altLang="en-US" sz="1200" dirty="0">
                <a:solidFill>
                  <a:prstClr val="black"/>
                </a:solidFill>
                <a:latin typeface="微软雅黑" panose="020B0503020204020204" charset="-122"/>
                <a:sym typeface="+mn-ea"/>
              </a:rPr>
              <a:t>运营公司包装数据产品在交易机构上市</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5 </a:t>
            </a:r>
            <a:r>
              <a:rPr lang="zh-CN" altLang="en-US" sz="1200" dirty="0">
                <a:solidFill>
                  <a:prstClr val="black"/>
                </a:solidFill>
                <a:latin typeface="微软雅黑" panose="020B0503020204020204" charset="-122"/>
                <a:sym typeface="+mn-ea"/>
              </a:rPr>
              <a:t>数据需求方下单，场内交易</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 </a:t>
            </a:r>
            <a:r>
              <a:rPr lang="zh-CN" altLang="en-US" sz="1200" dirty="0">
                <a:solidFill>
                  <a:prstClr val="black"/>
                </a:solidFill>
                <a:latin typeface="微软雅黑" panose="020B0503020204020204" charset="-122"/>
                <a:sym typeface="+mn-ea"/>
              </a:rPr>
              <a:t>数据提供分为</a:t>
            </a:r>
            <a:r>
              <a:rPr lang="zh-CN" altLang="en-US" sz="1200">
                <a:solidFill>
                  <a:prstClr val="black"/>
                </a:solidFill>
                <a:latin typeface="微软雅黑" panose="020B0503020204020204" charset="-122"/>
                <a:sym typeface="+mn-ea"/>
              </a:rPr>
              <a:t>两种方式：</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6.1 </a:t>
            </a:r>
            <a:r>
              <a:rPr lang="zh-CN" altLang="en-US" sz="1200" dirty="0">
                <a:solidFill>
                  <a:prstClr val="black"/>
                </a:solidFill>
                <a:latin typeface="微软雅黑" panose="020B0503020204020204" charset="-122"/>
                <a:sym typeface="+mn-ea"/>
              </a:rPr>
              <a:t>由业务部门自行加工提供，数据主管部门进行安全尽管</a:t>
            </a:r>
            <a:endParaRPr lang="en-US" altLang="zh-CN" sz="1200" dirty="0">
              <a:solidFill>
                <a:prstClr val="black"/>
              </a:solidFill>
              <a:latin typeface="微软雅黑" panose="020B0503020204020204" charset="-122"/>
              <a:sym typeface="+mn-ea"/>
            </a:endParaRPr>
          </a:p>
          <a:p>
            <a:pPr defTabSz="914400"/>
            <a:r>
              <a:rPr lang="en-US" altLang="zh-CN" sz="1200" dirty="0">
                <a:solidFill>
                  <a:prstClr val="black"/>
                </a:solidFill>
                <a:latin typeface="微软雅黑" panose="020B0503020204020204" charset="-122"/>
                <a:sym typeface="+mn-ea"/>
              </a:rPr>
              <a:t>6.2 </a:t>
            </a:r>
            <a:r>
              <a:rPr lang="zh-CN" altLang="en-US" sz="1200" dirty="0">
                <a:solidFill>
                  <a:prstClr val="black"/>
                </a:solidFill>
                <a:latin typeface="微软雅黑" panose="020B0503020204020204" charset="-122"/>
                <a:sym typeface="+mn-ea"/>
              </a:rPr>
              <a:t>由运营公司平台接收数据并加工提供给数据需求方</a:t>
            </a:r>
            <a:endParaRPr lang="zh-CN" altLang="en-US" sz="1200" dirty="0">
              <a:solidFill>
                <a:prstClr val="black"/>
              </a:solidFill>
              <a:latin typeface="微软雅黑" panose="020B0503020204020204" charset="-122"/>
            </a:endParaRPr>
          </a:p>
        </p:txBody>
      </p:sp>
      <p:sp>
        <p:nvSpPr>
          <p:cNvPr id="11" name="íš1ïďé">
            <a:extLst>
              <a:ext uri="{FF2B5EF4-FFF2-40B4-BE49-F238E27FC236}">
                <a16:creationId xmlns:a16="http://schemas.microsoft.com/office/drawing/2014/main" id="{E385F863-E34D-A7D0-376C-C9DBCCC7DD10}"/>
              </a:ext>
            </a:extLst>
          </p:cNvPr>
          <p:cNvSpPr/>
          <p:nvPr/>
        </p:nvSpPr>
        <p:spPr bwMode="auto">
          <a:xfrm>
            <a:off x="759904" y="1303267"/>
            <a:ext cx="727085" cy="680255"/>
          </a:xfrm>
          <a:custGeom>
            <a:avLst/>
            <a:gdLst>
              <a:gd name="connsiteX0" fmla="*/ 455667 w 607699"/>
              <a:gd name="connsiteY0" fmla="*/ 114246 h 568824"/>
              <a:gd name="connsiteX1" fmla="*/ 587232 w 607699"/>
              <a:gd name="connsiteY1" fmla="*/ 114246 h 568824"/>
              <a:gd name="connsiteX2" fmla="*/ 607528 w 607699"/>
              <a:gd name="connsiteY2" fmla="*/ 136994 h 568824"/>
              <a:gd name="connsiteX3" fmla="*/ 575927 w 607699"/>
              <a:gd name="connsiteY3" fmla="*/ 373358 h 568824"/>
              <a:gd name="connsiteX4" fmla="*/ 555899 w 607699"/>
              <a:gd name="connsiteY4" fmla="*/ 390863 h 568824"/>
              <a:gd name="connsiteX5" fmla="*/ 446943 w 607699"/>
              <a:gd name="connsiteY5" fmla="*/ 390863 h 568824"/>
              <a:gd name="connsiteX6" fmla="*/ 440267 w 607699"/>
              <a:gd name="connsiteY6" fmla="*/ 383932 h 568824"/>
              <a:gd name="connsiteX7" fmla="*/ 448902 w 607699"/>
              <a:gd name="connsiteY7" fmla="*/ 120733 h 568824"/>
              <a:gd name="connsiteX8" fmla="*/ 455667 w 607699"/>
              <a:gd name="connsiteY8" fmla="*/ 114246 h 568824"/>
              <a:gd name="connsiteX9" fmla="*/ 299762 w 607699"/>
              <a:gd name="connsiteY9" fmla="*/ 114246 h 568824"/>
              <a:gd name="connsiteX10" fmla="*/ 401853 w 607699"/>
              <a:gd name="connsiteY10" fmla="*/ 114246 h 568824"/>
              <a:gd name="connsiteX11" fmla="*/ 408528 w 607699"/>
              <a:gd name="connsiteY11" fmla="*/ 121177 h 568824"/>
              <a:gd name="connsiteX12" fmla="*/ 399894 w 607699"/>
              <a:gd name="connsiteY12" fmla="*/ 384376 h 568824"/>
              <a:gd name="connsiteX13" fmla="*/ 393219 w 607699"/>
              <a:gd name="connsiteY13" fmla="*/ 390863 h 568824"/>
              <a:gd name="connsiteX14" fmla="*/ 308395 w 607699"/>
              <a:gd name="connsiteY14" fmla="*/ 390863 h 568824"/>
              <a:gd name="connsiteX15" fmla="*/ 301631 w 607699"/>
              <a:gd name="connsiteY15" fmla="*/ 384376 h 568824"/>
              <a:gd name="connsiteX16" fmla="*/ 292997 w 607699"/>
              <a:gd name="connsiteY16" fmla="*/ 121177 h 568824"/>
              <a:gd name="connsiteX17" fmla="*/ 299762 w 607699"/>
              <a:gd name="connsiteY17" fmla="*/ 114246 h 568824"/>
              <a:gd name="connsiteX18" fmla="*/ 20777 w 607699"/>
              <a:gd name="connsiteY18" fmla="*/ 0 h 568824"/>
              <a:gd name="connsiteX19" fmla="*/ 98218 w 607699"/>
              <a:gd name="connsiteY19" fmla="*/ 0 h 568824"/>
              <a:gd name="connsiteX20" fmla="*/ 118157 w 607699"/>
              <a:gd name="connsiteY20" fmla="*/ 17508 h 568824"/>
              <a:gd name="connsiteX21" fmla="*/ 131064 w 607699"/>
              <a:gd name="connsiteY21" fmla="*/ 114201 h 568824"/>
              <a:gd name="connsiteX22" fmla="*/ 245890 w 607699"/>
              <a:gd name="connsiteY22" fmla="*/ 114201 h 568824"/>
              <a:gd name="connsiteX23" fmla="*/ 252565 w 607699"/>
              <a:gd name="connsiteY23" fmla="*/ 120689 h 568824"/>
              <a:gd name="connsiteX24" fmla="*/ 261200 w 607699"/>
              <a:gd name="connsiteY24" fmla="*/ 383929 h 568824"/>
              <a:gd name="connsiteX25" fmla="*/ 254524 w 607699"/>
              <a:gd name="connsiteY25" fmla="*/ 390861 h 568824"/>
              <a:gd name="connsiteX26" fmla="*/ 168004 w 607699"/>
              <a:gd name="connsiteY26" fmla="*/ 390861 h 568824"/>
              <a:gd name="connsiteX27" fmla="*/ 174858 w 607699"/>
              <a:gd name="connsiteY27" fmla="*/ 441874 h 568824"/>
              <a:gd name="connsiteX28" fmla="*/ 558323 w 607699"/>
              <a:gd name="connsiteY28" fmla="*/ 441874 h 568824"/>
              <a:gd name="connsiteX29" fmla="*/ 578351 w 607699"/>
              <a:gd name="connsiteY29" fmla="*/ 464359 h 568824"/>
              <a:gd name="connsiteX30" fmla="*/ 557789 w 607699"/>
              <a:gd name="connsiteY30" fmla="*/ 482222 h 568824"/>
              <a:gd name="connsiteX31" fmla="*/ 515953 w 607699"/>
              <a:gd name="connsiteY31" fmla="*/ 482222 h 568824"/>
              <a:gd name="connsiteX32" fmla="*/ 522362 w 607699"/>
              <a:gd name="connsiteY32" fmla="*/ 509061 h 568824"/>
              <a:gd name="connsiteX33" fmla="*/ 460320 w 607699"/>
              <a:gd name="connsiteY33" fmla="*/ 568784 h 568824"/>
              <a:gd name="connsiteX34" fmla="*/ 402818 w 607699"/>
              <a:gd name="connsiteY34" fmla="*/ 513416 h 568824"/>
              <a:gd name="connsiteX35" fmla="*/ 409049 w 607699"/>
              <a:gd name="connsiteY35" fmla="*/ 482222 h 568824"/>
              <a:gd name="connsiteX36" fmla="*/ 319503 w 607699"/>
              <a:gd name="connsiteY36" fmla="*/ 482222 h 568824"/>
              <a:gd name="connsiteX37" fmla="*/ 325912 w 607699"/>
              <a:gd name="connsiteY37" fmla="*/ 509061 h 568824"/>
              <a:gd name="connsiteX38" fmla="*/ 263870 w 607699"/>
              <a:gd name="connsiteY38" fmla="*/ 568784 h 568824"/>
              <a:gd name="connsiteX39" fmla="*/ 206368 w 607699"/>
              <a:gd name="connsiteY39" fmla="*/ 513416 h 568824"/>
              <a:gd name="connsiteX40" fmla="*/ 212688 w 607699"/>
              <a:gd name="connsiteY40" fmla="*/ 482222 h 568824"/>
              <a:gd name="connsiteX41" fmla="*/ 157233 w 607699"/>
              <a:gd name="connsiteY41" fmla="*/ 482222 h 568824"/>
              <a:gd name="connsiteX42" fmla="*/ 137205 w 607699"/>
              <a:gd name="connsiteY42" fmla="*/ 464714 h 568824"/>
              <a:gd name="connsiteX43" fmla="*/ 80504 w 607699"/>
              <a:gd name="connsiteY43" fmla="*/ 40348 h 568824"/>
              <a:gd name="connsiteX44" fmla="*/ 20243 w 607699"/>
              <a:gd name="connsiteY44" fmla="*/ 40348 h 568824"/>
              <a:gd name="connsiteX45" fmla="*/ 126 w 607699"/>
              <a:gd name="connsiteY45" fmla="*/ 17863 h 568824"/>
              <a:gd name="connsiteX46" fmla="*/ 20777 w 607699"/>
              <a:gd name="connsiteY46" fmla="*/ 0 h 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7699" h="568824">
                <a:moveTo>
                  <a:pt x="455667" y="114246"/>
                </a:moveTo>
                <a:lnTo>
                  <a:pt x="587232" y="114246"/>
                </a:lnTo>
                <a:cubicBezTo>
                  <a:pt x="600407" y="114246"/>
                  <a:pt x="609041" y="125531"/>
                  <a:pt x="607528" y="136994"/>
                </a:cubicBezTo>
                <a:lnTo>
                  <a:pt x="575927" y="373358"/>
                </a:lnTo>
                <a:cubicBezTo>
                  <a:pt x="574592" y="383399"/>
                  <a:pt x="566046" y="390863"/>
                  <a:pt x="555899" y="390863"/>
                </a:cubicBezTo>
                <a:lnTo>
                  <a:pt x="446943" y="390863"/>
                </a:lnTo>
                <a:cubicBezTo>
                  <a:pt x="443205" y="390863"/>
                  <a:pt x="440178" y="387753"/>
                  <a:pt x="440267" y="383932"/>
                </a:cubicBezTo>
                <a:lnTo>
                  <a:pt x="448902" y="120733"/>
                </a:lnTo>
                <a:cubicBezTo>
                  <a:pt x="448991" y="117089"/>
                  <a:pt x="452017" y="114246"/>
                  <a:pt x="455667" y="114246"/>
                </a:cubicBezTo>
                <a:close/>
                <a:moveTo>
                  <a:pt x="299762" y="114246"/>
                </a:moveTo>
                <a:lnTo>
                  <a:pt x="401853" y="114246"/>
                </a:lnTo>
                <a:cubicBezTo>
                  <a:pt x="405680" y="114246"/>
                  <a:pt x="408706" y="117356"/>
                  <a:pt x="408528" y="121177"/>
                </a:cubicBezTo>
                <a:lnTo>
                  <a:pt x="399894" y="384376"/>
                </a:lnTo>
                <a:cubicBezTo>
                  <a:pt x="399805" y="388020"/>
                  <a:pt x="396779" y="390863"/>
                  <a:pt x="393219" y="390863"/>
                </a:cubicBezTo>
                <a:lnTo>
                  <a:pt x="308395" y="390863"/>
                </a:lnTo>
                <a:cubicBezTo>
                  <a:pt x="304746" y="390863"/>
                  <a:pt x="301720" y="388020"/>
                  <a:pt x="301631" y="384376"/>
                </a:cubicBezTo>
                <a:lnTo>
                  <a:pt x="292997" y="121177"/>
                </a:lnTo>
                <a:cubicBezTo>
                  <a:pt x="292908" y="117356"/>
                  <a:pt x="295934" y="114246"/>
                  <a:pt x="299762" y="114246"/>
                </a:cubicBezTo>
                <a:close/>
                <a:moveTo>
                  <a:pt x="20777" y="0"/>
                </a:moveTo>
                <a:lnTo>
                  <a:pt x="98218" y="0"/>
                </a:lnTo>
                <a:cubicBezTo>
                  <a:pt x="108276" y="0"/>
                  <a:pt x="116822" y="7465"/>
                  <a:pt x="118157" y="17508"/>
                </a:cubicBezTo>
                <a:lnTo>
                  <a:pt x="131064" y="114201"/>
                </a:lnTo>
                <a:lnTo>
                  <a:pt x="245890" y="114201"/>
                </a:lnTo>
                <a:cubicBezTo>
                  <a:pt x="249450" y="114201"/>
                  <a:pt x="252476" y="117045"/>
                  <a:pt x="252565" y="120689"/>
                </a:cubicBezTo>
                <a:lnTo>
                  <a:pt x="261200" y="383929"/>
                </a:lnTo>
                <a:cubicBezTo>
                  <a:pt x="261378" y="387751"/>
                  <a:pt x="258351" y="390861"/>
                  <a:pt x="254524" y="390861"/>
                </a:cubicBezTo>
                <a:lnTo>
                  <a:pt x="168004" y="390861"/>
                </a:lnTo>
                <a:lnTo>
                  <a:pt x="174858" y="441874"/>
                </a:lnTo>
                <a:lnTo>
                  <a:pt x="558323" y="441874"/>
                </a:lnTo>
                <a:cubicBezTo>
                  <a:pt x="570162" y="441874"/>
                  <a:pt x="579686" y="452183"/>
                  <a:pt x="578351" y="464359"/>
                </a:cubicBezTo>
                <a:cubicBezTo>
                  <a:pt x="577194" y="474579"/>
                  <a:pt x="568114" y="482222"/>
                  <a:pt x="557789" y="482222"/>
                </a:cubicBezTo>
                <a:lnTo>
                  <a:pt x="515953" y="482222"/>
                </a:lnTo>
                <a:cubicBezTo>
                  <a:pt x="520048" y="490309"/>
                  <a:pt x="522362" y="499374"/>
                  <a:pt x="522362" y="509061"/>
                </a:cubicBezTo>
                <a:cubicBezTo>
                  <a:pt x="522362" y="542744"/>
                  <a:pt x="494323" y="570028"/>
                  <a:pt x="460320" y="568784"/>
                </a:cubicBezTo>
                <a:cubicBezTo>
                  <a:pt x="429967" y="567717"/>
                  <a:pt x="404955" y="543633"/>
                  <a:pt x="402818" y="513416"/>
                </a:cubicBezTo>
                <a:cubicBezTo>
                  <a:pt x="402017" y="502129"/>
                  <a:pt x="404332" y="491465"/>
                  <a:pt x="409049" y="482222"/>
                </a:cubicBezTo>
                <a:lnTo>
                  <a:pt x="319503" y="482222"/>
                </a:lnTo>
                <a:cubicBezTo>
                  <a:pt x="323597" y="490309"/>
                  <a:pt x="325912" y="499374"/>
                  <a:pt x="325912" y="509061"/>
                </a:cubicBezTo>
                <a:cubicBezTo>
                  <a:pt x="325912" y="542744"/>
                  <a:pt x="297873" y="570028"/>
                  <a:pt x="263870" y="568784"/>
                </a:cubicBezTo>
                <a:cubicBezTo>
                  <a:pt x="233606" y="567717"/>
                  <a:pt x="208593" y="543633"/>
                  <a:pt x="206368" y="513416"/>
                </a:cubicBezTo>
                <a:cubicBezTo>
                  <a:pt x="205567" y="502129"/>
                  <a:pt x="207970" y="491465"/>
                  <a:pt x="212688" y="482222"/>
                </a:cubicBezTo>
                <a:lnTo>
                  <a:pt x="157233" y="482222"/>
                </a:lnTo>
                <a:cubicBezTo>
                  <a:pt x="147086" y="482222"/>
                  <a:pt x="138541" y="474757"/>
                  <a:pt x="137205" y="464714"/>
                </a:cubicBezTo>
                <a:lnTo>
                  <a:pt x="80504" y="40348"/>
                </a:lnTo>
                <a:lnTo>
                  <a:pt x="20243" y="40348"/>
                </a:lnTo>
                <a:cubicBezTo>
                  <a:pt x="8315" y="40348"/>
                  <a:pt x="-1209" y="30039"/>
                  <a:pt x="126" y="17863"/>
                </a:cubicBezTo>
                <a:cubicBezTo>
                  <a:pt x="1283" y="7554"/>
                  <a:pt x="10363" y="0"/>
                  <a:pt x="20777" y="0"/>
                </a:cubicBezTo>
                <a:close/>
              </a:path>
            </a:pathLst>
          </a:custGeom>
          <a:solidFill>
            <a:srgbClr val="1D76B0"/>
          </a:solidFill>
          <a:ln>
            <a:noFill/>
          </a:ln>
        </p:spPr>
        <p:txBody>
          <a:bodyPr wrap="square" lIns="91406" tIns="45703" rIns="91406" bIns="45703" anchor="ctr">
            <a:normAutofit/>
          </a:bodyPr>
          <a:lstStyle/>
          <a:p>
            <a:pPr algn="ctr" defTabSz="914400">
              <a:defRPr/>
            </a:pPr>
            <a:endParaRPr kern="0">
              <a:solidFill>
                <a:prstClr val="white"/>
              </a:solidFill>
              <a:latin typeface="思源黑体 Light" panose="020B0300000000000000" pitchFamily="34" charset="-122"/>
              <a:ea typeface="思源黑体 Light" panose="020B0300000000000000" pitchFamily="34" charset="-122"/>
              <a:sym typeface="+mn-lt"/>
            </a:endParaRPr>
          </a:p>
        </p:txBody>
      </p:sp>
      <p:sp>
        <p:nvSpPr>
          <p:cNvPr id="12" name="文本框 11">
            <a:extLst>
              <a:ext uri="{FF2B5EF4-FFF2-40B4-BE49-F238E27FC236}">
                <a16:creationId xmlns:a16="http://schemas.microsoft.com/office/drawing/2014/main" id="{BF16C72F-4B50-4FB6-B0A3-870F4BBCE55E}"/>
              </a:ext>
            </a:extLst>
          </p:cNvPr>
          <p:cNvSpPr txBox="1"/>
          <p:nvPr/>
        </p:nvSpPr>
        <p:spPr>
          <a:xfrm>
            <a:off x="1634437" y="1441878"/>
            <a:ext cx="1012805" cy="521970"/>
          </a:xfrm>
          <a:prstGeom prst="rect">
            <a:avLst/>
          </a:prstGeom>
          <a:noFill/>
        </p:spPr>
        <p:txBody>
          <a:bodyPr wrap="square">
            <a:spAutoFit/>
          </a:bodyPr>
          <a:lstStyle/>
          <a:p>
            <a:pPr defTabSz="914400"/>
            <a:r>
              <a:rPr lang="zh-CN" altLang="en-US" sz="1400" b="1" dirty="0">
                <a:solidFill>
                  <a:prstClr val="black"/>
                </a:solidFill>
                <a:effectLst>
                  <a:outerShdw blurRad="38100" dist="25400" dir="5400000" algn="ctr" rotWithShape="0">
                    <a:srgbClr val="6E747A">
                      <a:alpha val="43000"/>
                    </a:srgbClr>
                  </a:outerShdw>
                </a:effectLst>
                <a:latin typeface="微软雅黑" panose="020B0503020204020204" charset="-122"/>
                <a:sym typeface="+mn-ea"/>
              </a:rPr>
              <a:t>商保理赔数据产品</a:t>
            </a:r>
            <a:endParaRPr lang="zh-CN" altLang="en-US" sz="1400" b="1" dirty="0">
              <a:solidFill>
                <a:prstClr val="black"/>
              </a:solidFill>
              <a:latin typeface="等线" panose="02010600030101010101" charset="-122"/>
              <a:ea typeface="等线" panose="02010600030101010101" charset="-122"/>
            </a:endParaRPr>
          </a:p>
        </p:txBody>
      </p:sp>
      <p:sp>
        <p:nvSpPr>
          <p:cNvPr id="13" name="Isosceles Triangle 107">
            <a:extLst>
              <a:ext uri="{FF2B5EF4-FFF2-40B4-BE49-F238E27FC236}">
                <a16:creationId xmlns:a16="http://schemas.microsoft.com/office/drawing/2014/main" id="{92223307-1033-7D70-50CB-DE7F44722BAB}"/>
              </a:ext>
            </a:extLst>
          </p:cNvPr>
          <p:cNvSpPr/>
          <p:nvPr/>
        </p:nvSpPr>
        <p:spPr>
          <a:xfrm rot="16200000" flipV="1">
            <a:off x="3331295" y="2727236"/>
            <a:ext cx="1713159" cy="185397"/>
          </a:xfrm>
          <a:prstGeom prst="triangle">
            <a:avLst>
              <a:gd name="adj" fmla="val 48693"/>
            </a:avLst>
          </a:prstGeom>
          <a:gradFill>
            <a:gsLst>
              <a:gs pos="38000">
                <a:srgbClr val="4472C4">
                  <a:lumMod val="60000"/>
                  <a:lumOff val="40000"/>
                </a:srgbClr>
              </a:gs>
              <a:gs pos="0">
                <a:srgbClr val="1D76B0"/>
              </a:gs>
              <a:gs pos="100000">
                <a:sysClr val="window" lastClr="FFFFFF"/>
              </a:gs>
            </a:gsLst>
            <a:lin ang="5400000" scaled="1"/>
          </a:gradFill>
          <a:ln>
            <a:noFill/>
          </a:ln>
          <a:effectLst/>
        </p:spPr>
        <p:txBody>
          <a:bodyPr rot="0" spcFirstLastPara="0" vertOverflow="overflow" horzOverflow="overflow" vert="horz" wrap="square" lIns="35986" tIns="35986" rIns="35986" bIns="35986"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1"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ea"/>
              <a:sym typeface="+mn-lt"/>
            </a:endParaRPr>
          </a:p>
        </p:txBody>
      </p:sp>
      <p:pic>
        <p:nvPicPr>
          <p:cNvPr id="14" name="图片 3" descr="4524054">
            <a:extLst>
              <a:ext uri="{FF2B5EF4-FFF2-40B4-BE49-F238E27FC236}">
                <a16:creationId xmlns:a16="http://schemas.microsoft.com/office/drawing/2014/main" id="{7B90C479-4821-972C-E46D-90533469BC37}"/>
              </a:ext>
            </a:extLst>
          </p:cNvPr>
          <p:cNvPicPr>
            <a:picLocks noChangeAspect="1"/>
          </p:cNvPicPr>
          <p:nvPr>
            <p:custDataLst>
              <p:tags r:id="rId2"/>
            </p:custDataLst>
          </p:nvPr>
        </p:nvPicPr>
        <p:blipFill>
          <a:blip r:embed="rId38">
            <a:extLst>
              <a:ext uri="{96DAC541-7B7A-43D3-8B79-37D633B846F1}">
                <asvg:svgBlip xmlns:asvg="http://schemas.microsoft.com/office/drawing/2016/SVG/main" r:embed="rId39"/>
              </a:ext>
            </a:extLst>
          </a:blip>
          <a:stretch>
            <a:fillRect/>
          </a:stretch>
        </p:blipFill>
        <p:spPr>
          <a:xfrm>
            <a:off x="6714650" y="1297235"/>
            <a:ext cx="527666" cy="465193"/>
          </a:xfrm>
          <a:prstGeom prst="rect">
            <a:avLst/>
          </a:prstGeom>
        </p:spPr>
      </p:pic>
      <p:pic>
        <p:nvPicPr>
          <p:cNvPr id="15" name="图片 4" descr="4520320">
            <a:extLst>
              <a:ext uri="{FF2B5EF4-FFF2-40B4-BE49-F238E27FC236}">
                <a16:creationId xmlns:a16="http://schemas.microsoft.com/office/drawing/2014/main" id="{196DAE63-818A-6AB0-B051-2EF9AD0B1375}"/>
              </a:ext>
            </a:extLst>
          </p:cNvPr>
          <p:cNvPicPr>
            <a:picLocks noChangeAspect="1"/>
          </p:cNvPicPr>
          <p:nvPr>
            <p:custDataLst>
              <p:tags r:id="rId3"/>
            </p:custDataLst>
          </p:nvPr>
        </p:nvPicPr>
        <p:blipFill>
          <a:blip r:embed="rId40">
            <a:extLst>
              <a:ext uri="{96DAC541-7B7A-43D3-8B79-37D633B846F1}">
                <asvg:svgBlip xmlns:asvg="http://schemas.microsoft.com/office/drawing/2016/SVG/main" r:embed="rId41"/>
              </a:ext>
            </a:extLst>
          </a:blip>
          <a:stretch>
            <a:fillRect/>
          </a:stretch>
        </p:blipFill>
        <p:spPr>
          <a:xfrm>
            <a:off x="6718787" y="2726356"/>
            <a:ext cx="527666" cy="465193"/>
          </a:xfrm>
          <a:prstGeom prst="rect">
            <a:avLst/>
          </a:prstGeom>
        </p:spPr>
      </p:pic>
      <p:pic>
        <p:nvPicPr>
          <p:cNvPr id="16" name="图片 5" descr="20251187">
            <a:extLst>
              <a:ext uri="{FF2B5EF4-FFF2-40B4-BE49-F238E27FC236}">
                <a16:creationId xmlns:a16="http://schemas.microsoft.com/office/drawing/2014/main" id="{1D1F784C-F6BC-836A-9038-B3284565CAEB}"/>
              </a:ext>
            </a:extLst>
          </p:cNvPr>
          <p:cNvPicPr>
            <a:picLocks noChangeAspect="1"/>
          </p:cNvPicPr>
          <p:nvPr>
            <p:custDataLst>
              <p:tags r:id="rId4"/>
            </p:custDataLst>
          </p:nvPr>
        </p:nvPicPr>
        <p:blipFill>
          <a:blip r:embed="rId42">
            <a:extLst>
              <a:ext uri="{96DAC541-7B7A-43D3-8B79-37D633B846F1}">
                <asvg:svgBlip xmlns:asvg="http://schemas.microsoft.com/office/drawing/2016/SVG/main" r:embed="rId43"/>
              </a:ext>
            </a:extLst>
          </a:blip>
          <a:stretch>
            <a:fillRect/>
          </a:stretch>
        </p:blipFill>
        <p:spPr>
          <a:xfrm>
            <a:off x="8160405" y="1258031"/>
            <a:ext cx="527666" cy="465193"/>
          </a:xfrm>
          <a:prstGeom prst="rect">
            <a:avLst/>
          </a:prstGeom>
        </p:spPr>
      </p:pic>
      <p:sp>
        <p:nvSpPr>
          <p:cNvPr id="17" name="文本框 16">
            <a:extLst>
              <a:ext uri="{FF2B5EF4-FFF2-40B4-BE49-F238E27FC236}">
                <a16:creationId xmlns:a16="http://schemas.microsoft.com/office/drawing/2014/main" id="{2E3A5E8B-749A-D1D1-782B-03310773331A}"/>
              </a:ext>
            </a:extLst>
          </p:cNvPr>
          <p:cNvSpPr txBox="1"/>
          <p:nvPr>
            <p:custDataLst>
              <p:tags r:id="rId5"/>
            </p:custDataLst>
          </p:nvPr>
        </p:nvSpPr>
        <p:spPr>
          <a:xfrm>
            <a:off x="6510848" y="1783508"/>
            <a:ext cx="933329" cy="306705"/>
          </a:xfrm>
          <a:prstGeom prst="rect">
            <a:avLst/>
          </a:prstGeom>
          <a:noFill/>
        </p:spPr>
        <p:txBody>
          <a:bodyPr wrap="square" rtlCol="0">
            <a:spAutoFit/>
          </a:bodyPr>
          <a:lstStyle/>
          <a:p>
            <a:pPr defTabSz="914400"/>
            <a:r>
              <a:rPr lang="zh-CN" altLang="en-US" sz="1400" b="1" dirty="0">
                <a:solidFill>
                  <a:srgbClr val="FF0000"/>
                </a:solidFill>
                <a:latin typeface="+mn-ea"/>
              </a:rPr>
              <a:t>区卫健局</a:t>
            </a:r>
          </a:p>
        </p:txBody>
      </p:sp>
      <p:cxnSp>
        <p:nvCxnSpPr>
          <p:cNvPr id="18" name="直接箭头连接符 17">
            <a:extLst>
              <a:ext uri="{FF2B5EF4-FFF2-40B4-BE49-F238E27FC236}">
                <a16:creationId xmlns:a16="http://schemas.microsoft.com/office/drawing/2014/main" id="{1716C7A1-48ED-63E4-4422-45CB97A9095F}"/>
              </a:ext>
            </a:extLst>
          </p:cNvPr>
          <p:cNvCxnSpPr/>
          <p:nvPr>
            <p:custDataLst>
              <p:tags r:id="rId6"/>
            </p:custDataLst>
          </p:nvPr>
        </p:nvCxnSpPr>
        <p:spPr>
          <a:xfrm>
            <a:off x="7268443" y="1529723"/>
            <a:ext cx="618944" cy="0"/>
          </a:xfrm>
          <a:prstGeom prst="straightConnector1">
            <a:avLst/>
          </a:prstGeom>
          <a:noFill/>
          <a:ln w="28575" cap="flat" cmpd="sng" algn="ctr">
            <a:solidFill>
              <a:sysClr val="windowText" lastClr="000000"/>
            </a:solidFill>
            <a:prstDash val="solid"/>
            <a:miter lim="800000"/>
            <a:tailEnd type="arrow"/>
          </a:ln>
          <a:effectLst/>
        </p:spPr>
      </p:cxnSp>
      <p:sp>
        <p:nvSpPr>
          <p:cNvPr id="19" name="文本框 18">
            <a:extLst>
              <a:ext uri="{FF2B5EF4-FFF2-40B4-BE49-F238E27FC236}">
                <a16:creationId xmlns:a16="http://schemas.microsoft.com/office/drawing/2014/main" id="{05F74653-B835-DA52-D51B-477527E4FD75}"/>
              </a:ext>
            </a:extLst>
          </p:cNvPr>
          <p:cNvSpPr txBox="1"/>
          <p:nvPr>
            <p:custDataLst>
              <p:tags r:id="rId7"/>
            </p:custDataLst>
          </p:nvPr>
        </p:nvSpPr>
        <p:spPr>
          <a:xfrm>
            <a:off x="6309327" y="3128881"/>
            <a:ext cx="1362503" cy="306705"/>
          </a:xfrm>
          <a:prstGeom prst="rect">
            <a:avLst/>
          </a:prstGeom>
          <a:noFill/>
        </p:spPr>
        <p:txBody>
          <a:bodyPr wrap="square" rtlCol="0">
            <a:spAutoFit/>
          </a:bodyPr>
          <a:lstStyle/>
          <a:p>
            <a:pPr algn="ctr" defTabSz="914400"/>
            <a:r>
              <a:rPr lang="zh-CN" altLang="en-US" sz="1400" b="1" dirty="0">
                <a:solidFill>
                  <a:srgbClr val="C00000"/>
                </a:solidFill>
                <a:latin typeface="+mn-ea"/>
              </a:rPr>
              <a:t>商保直付平台</a:t>
            </a:r>
          </a:p>
        </p:txBody>
      </p:sp>
      <p:sp>
        <p:nvSpPr>
          <p:cNvPr id="20" name="文本框 19">
            <a:extLst>
              <a:ext uri="{FF2B5EF4-FFF2-40B4-BE49-F238E27FC236}">
                <a16:creationId xmlns:a16="http://schemas.microsoft.com/office/drawing/2014/main" id="{217AAFE0-6092-B513-2110-B648104E8740}"/>
              </a:ext>
            </a:extLst>
          </p:cNvPr>
          <p:cNvSpPr txBox="1"/>
          <p:nvPr>
            <p:custDataLst>
              <p:tags r:id="rId8"/>
            </p:custDataLst>
          </p:nvPr>
        </p:nvSpPr>
        <p:spPr>
          <a:xfrm>
            <a:off x="6935220" y="2128445"/>
            <a:ext cx="630320" cy="400110"/>
          </a:xfrm>
          <a:prstGeom prst="rect">
            <a:avLst/>
          </a:prstGeom>
          <a:noFill/>
        </p:spPr>
        <p:txBody>
          <a:bodyPr wrap="square" rtlCol="0">
            <a:spAutoFit/>
          </a:bodyPr>
          <a:lstStyle/>
          <a:p>
            <a:pPr defTabSz="914400"/>
            <a:r>
              <a:rPr lang="zh-CN" altLang="en-US" sz="1000" dirty="0">
                <a:solidFill>
                  <a:prstClr val="black"/>
                </a:solidFill>
                <a:latin typeface="+mn-ea"/>
              </a:rPr>
              <a:t>提出数据需求</a:t>
            </a:r>
          </a:p>
        </p:txBody>
      </p:sp>
      <p:sp>
        <p:nvSpPr>
          <p:cNvPr id="21" name="文本框 20">
            <a:extLst>
              <a:ext uri="{FF2B5EF4-FFF2-40B4-BE49-F238E27FC236}">
                <a16:creationId xmlns:a16="http://schemas.microsoft.com/office/drawing/2014/main" id="{9C0E25BD-7929-E90C-FEE1-A236321874D1}"/>
              </a:ext>
            </a:extLst>
          </p:cNvPr>
          <p:cNvSpPr txBox="1"/>
          <p:nvPr>
            <p:custDataLst>
              <p:tags r:id="rId9"/>
            </p:custDataLst>
          </p:nvPr>
        </p:nvSpPr>
        <p:spPr>
          <a:xfrm>
            <a:off x="7995727" y="1644651"/>
            <a:ext cx="933329" cy="306705"/>
          </a:xfrm>
          <a:prstGeom prst="rect">
            <a:avLst/>
          </a:prstGeom>
          <a:noFill/>
        </p:spPr>
        <p:txBody>
          <a:bodyPr wrap="square" rtlCol="0">
            <a:spAutoFit/>
          </a:bodyPr>
          <a:lstStyle/>
          <a:p>
            <a:pPr defTabSz="914400"/>
            <a:r>
              <a:rPr lang="zh-CN" altLang="en-US" sz="1400" dirty="0">
                <a:solidFill>
                  <a:prstClr val="black"/>
                </a:solidFill>
                <a:latin typeface="+mn-ea"/>
              </a:rPr>
              <a:t>区政数局</a:t>
            </a:r>
          </a:p>
        </p:txBody>
      </p:sp>
      <p:sp>
        <p:nvSpPr>
          <p:cNvPr id="22" name="文本框 21">
            <a:extLst>
              <a:ext uri="{FF2B5EF4-FFF2-40B4-BE49-F238E27FC236}">
                <a16:creationId xmlns:a16="http://schemas.microsoft.com/office/drawing/2014/main" id="{8F6B62E4-9FFA-32DA-97F4-4BCE60BDD48B}"/>
              </a:ext>
            </a:extLst>
          </p:cNvPr>
          <p:cNvSpPr txBox="1"/>
          <p:nvPr>
            <p:custDataLst>
              <p:tags r:id="rId10"/>
            </p:custDataLst>
          </p:nvPr>
        </p:nvSpPr>
        <p:spPr>
          <a:xfrm>
            <a:off x="8571711" y="1177093"/>
            <a:ext cx="1184629" cy="400110"/>
          </a:xfrm>
          <a:prstGeom prst="rect">
            <a:avLst/>
          </a:prstGeom>
          <a:noFill/>
        </p:spPr>
        <p:txBody>
          <a:bodyPr wrap="square" rtlCol="0">
            <a:spAutoFit/>
          </a:bodyPr>
          <a:lstStyle/>
          <a:p>
            <a:pPr algn="ctr" defTabSz="914400"/>
            <a:r>
              <a:rPr lang="en-US" altLang="zh-CN" sz="1000" dirty="0">
                <a:solidFill>
                  <a:prstClr val="black"/>
                </a:solidFill>
                <a:latin typeface="+mn-ea"/>
              </a:rPr>
              <a:t>2.</a:t>
            </a:r>
            <a:r>
              <a:rPr lang="zh-CN" altLang="en-US" sz="1000" dirty="0">
                <a:solidFill>
                  <a:prstClr val="black"/>
                </a:solidFill>
                <a:latin typeface="+mn-ea"/>
              </a:rPr>
              <a:t>申请</a:t>
            </a:r>
          </a:p>
          <a:p>
            <a:pPr algn="ctr" defTabSz="914400"/>
            <a:r>
              <a:rPr lang="zh-CN" altLang="en-US" sz="1000" dirty="0">
                <a:solidFill>
                  <a:prstClr val="black"/>
                </a:solidFill>
                <a:latin typeface="+mn-ea"/>
              </a:rPr>
              <a:t>授权运营</a:t>
            </a:r>
          </a:p>
        </p:txBody>
      </p:sp>
      <p:pic>
        <p:nvPicPr>
          <p:cNvPr id="23" name="图片 30" descr="32313536353538313b32313536353536323be585ace58fb8e6b2bbe79086">
            <a:extLst>
              <a:ext uri="{FF2B5EF4-FFF2-40B4-BE49-F238E27FC236}">
                <a16:creationId xmlns:a16="http://schemas.microsoft.com/office/drawing/2014/main" id="{897D1B30-8ACA-97B9-B7A1-BB586D4B58E7}"/>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9893656" y="3793525"/>
            <a:ext cx="527666" cy="465193"/>
          </a:xfrm>
          <a:prstGeom prst="rect">
            <a:avLst/>
          </a:prstGeom>
        </p:spPr>
      </p:pic>
      <p:pic>
        <p:nvPicPr>
          <p:cNvPr id="24" name="图片 31" descr="343439383331343b343532383339313be4bc81e4b89ae8b584e6ba90">
            <a:extLst>
              <a:ext uri="{FF2B5EF4-FFF2-40B4-BE49-F238E27FC236}">
                <a16:creationId xmlns:a16="http://schemas.microsoft.com/office/drawing/2014/main" id="{00D3F8D4-1390-AD0A-9740-5B75D8C048C7}"/>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9972770" y="2676212"/>
            <a:ext cx="527666" cy="465193"/>
          </a:xfrm>
          <a:prstGeom prst="rect">
            <a:avLst/>
          </a:prstGeom>
        </p:spPr>
      </p:pic>
      <p:cxnSp>
        <p:nvCxnSpPr>
          <p:cNvPr id="26" name="直接箭头连接符 25">
            <a:extLst>
              <a:ext uri="{FF2B5EF4-FFF2-40B4-BE49-F238E27FC236}">
                <a16:creationId xmlns:a16="http://schemas.microsoft.com/office/drawing/2014/main" id="{DF0D6CBC-83AA-ED63-81F0-F36D1319768E}"/>
              </a:ext>
            </a:extLst>
          </p:cNvPr>
          <p:cNvCxnSpPr/>
          <p:nvPr>
            <p:custDataLst>
              <p:tags r:id="rId11"/>
            </p:custDataLst>
          </p:nvPr>
        </p:nvCxnSpPr>
        <p:spPr>
          <a:xfrm>
            <a:off x="8804687" y="1529723"/>
            <a:ext cx="736322" cy="0"/>
          </a:xfrm>
          <a:prstGeom prst="straightConnector1">
            <a:avLst/>
          </a:prstGeom>
          <a:noFill/>
          <a:ln w="28575" cap="flat" cmpd="sng" algn="ctr">
            <a:solidFill>
              <a:sysClr val="windowText" lastClr="000000"/>
            </a:solidFill>
            <a:prstDash val="solid"/>
            <a:miter lim="800000"/>
            <a:tailEnd type="arrow"/>
          </a:ln>
          <a:effectLst/>
        </p:spPr>
      </p:cxnSp>
      <p:pic>
        <p:nvPicPr>
          <p:cNvPr id="27" name="图片 35" descr="32313533383137363b32313533383136383be694bfe5ba9c">
            <a:extLst>
              <a:ext uri="{FF2B5EF4-FFF2-40B4-BE49-F238E27FC236}">
                <a16:creationId xmlns:a16="http://schemas.microsoft.com/office/drawing/2014/main" id="{D19327AE-5DB2-67D5-3123-635F5E0DF2AB}"/>
              </a:ext>
            </a:extLst>
          </p:cNvPr>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9829539" y="1195122"/>
            <a:ext cx="527666" cy="465193"/>
          </a:xfrm>
          <a:prstGeom prst="rect">
            <a:avLst/>
          </a:prstGeom>
        </p:spPr>
      </p:pic>
      <p:sp>
        <p:nvSpPr>
          <p:cNvPr id="28" name="文本框 27">
            <a:extLst>
              <a:ext uri="{FF2B5EF4-FFF2-40B4-BE49-F238E27FC236}">
                <a16:creationId xmlns:a16="http://schemas.microsoft.com/office/drawing/2014/main" id="{EBB7A60A-D3AD-5462-ABF1-BBA716305DC1}"/>
              </a:ext>
            </a:extLst>
          </p:cNvPr>
          <p:cNvSpPr txBox="1"/>
          <p:nvPr>
            <p:custDataLst>
              <p:tags r:id="rId12"/>
            </p:custDataLst>
          </p:nvPr>
        </p:nvSpPr>
        <p:spPr>
          <a:xfrm>
            <a:off x="9737462" y="1634888"/>
            <a:ext cx="745113" cy="306705"/>
          </a:xfrm>
          <a:prstGeom prst="rect">
            <a:avLst/>
          </a:prstGeom>
          <a:noFill/>
        </p:spPr>
        <p:txBody>
          <a:bodyPr wrap="square" rtlCol="0">
            <a:spAutoFit/>
          </a:bodyPr>
          <a:lstStyle/>
          <a:p>
            <a:pPr defTabSz="914400"/>
            <a:r>
              <a:rPr lang="zh-CN" altLang="en-US" sz="1400" dirty="0">
                <a:solidFill>
                  <a:prstClr val="black"/>
                </a:solidFill>
                <a:latin typeface="+mn-ea"/>
              </a:rPr>
              <a:t>区政府</a:t>
            </a:r>
          </a:p>
        </p:txBody>
      </p:sp>
      <p:cxnSp>
        <p:nvCxnSpPr>
          <p:cNvPr id="29" name="直接箭头连接符 28">
            <a:extLst>
              <a:ext uri="{FF2B5EF4-FFF2-40B4-BE49-F238E27FC236}">
                <a16:creationId xmlns:a16="http://schemas.microsoft.com/office/drawing/2014/main" id="{454B5022-60B2-251C-F52B-641005ADE4E9}"/>
              </a:ext>
            </a:extLst>
          </p:cNvPr>
          <p:cNvCxnSpPr/>
          <p:nvPr/>
        </p:nvCxnSpPr>
        <p:spPr>
          <a:xfrm>
            <a:off x="10133064" y="2134650"/>
            <a:ext cx="0" cy="506916"/>
          </a:xfrm>
          <a:prstGeom prst="straightConnector1">
            <a:avLst/>
          </a:prstGeom>
          <a:noFill/>
          <a:ln w="28575" cap="flat" cmpd="sng" algn="ctr">
            <a:solidFill>
              <a:sysClr val="windowText" lastClr="000000"/>
            </a:solidFill>
            <a:prstDash val="solid"/>
            <a:miter lim="800000"/>
            <a:tailEnd type="arrow"/>
          </a:ln>
          <a:effectLst/>
        </p:spPr>
      </p:cxnSp>
      <p:sp>
        <p:nvSpPr>
          <p:cNvPr id="30" name="文本框 29">
            <a:extLst>
              <a:ext uri="{FF2B5EF4-FFF2-40B4-BE49-F238E27FC236}">
                <a16:creationId xmlns:a16="http://schemas.microsoft.com/office/drawing/2014/main" id="{B0F26F5E-B412-051C-30E4-46EEE3505589}"/>
              </a:ext>
            </a:extLst>
          </p:cNvPr>
          <p:cNvSpPr txBox="1"/>
          <p:nvPr>
            <p:custDataLst>
              <p:tags r:id="rId13"/>
            </p:custDataLst>
          </p:nvPr>
        </p:nvSpPr>
        <p:spPr>
          <a:xfrm>
            <a:off x="10133064" y="2143311"/>
            <a:ext cx="653289" cy="461665"/>
          </a:xfrm>
          <a:prstGeom prst="rect">
            <a:avLst/>
          </a:prstGeom>
          <a:noFill/>
        </p:spPr>
        <p:txBody>
          <a:bodyPr wrap="square" rtlCol="0">
            <a:spAutoFit/>
          </a:bodyPr>
          <a:lstStyle/>
          <a:p>
            <a:pPr defTabSz="914400"/>
            <a:r>
              <a:rPr lang="en-US" altLang="zh-CN" sz="1200" dirty="0">
                <a:solidFill>
                  <a:prstClr val="black"/>
                </a:solidFill>
                <a:latin typeface="+mn-ea"/>
              </a:rPr>
              <a:t>3.</a:t>
            </a:r>
            <a:r>
              <a:rPr lang="zh-CN" altLang="en-US" sz="1200" dirty="0">
                <a:solidFill>
                  <a:prstClr val="black"/>
                </a:solidFill>
                <a:latin typeface="+mn-ea"/>
              </a:rPr>
              <a:t>授权运营</a:t>
            </a:r>
          </a:p>
        </p:txBody>
      </p:sp>
      <p:cxnSp>
        <p:nvCxnSpPr>
          <p:cNvPr id="31" name="直接箭头连接符 30">
            <a:extLst>
              <a:ext uri="{FF2B5EF4-FFF2-40B4-BE49-F238E27FC236}">
                <a16:creationId xmlns:a16="http://schemas.microsoft.com/office/drawing/2014/main" id="{DDFDA17E-CA97-2116-F1A3-CA5DB2609B36}"/>
              </a:ext>
            </a:extLst>
          </p:cNvPr>
          <p:cNvCxnSpPr/>
          <p:nvPr>
            <p:custDataLst>
              <p:tags r:id="rId14"/>
            </p:custDataLst>
          </p:nvPr>
        </p:nvCxnSpPr>
        <p:spPr>
          <a:xfrm flipH="1">
            <a:off x="10068429" y="3383251"/>
            <a:ext cx="0" cy="344630"/>
          </a:xfrm>
          <a:prstGeom prst="straightConnector1">
            <a:avLst/>
          </a:prstGeom>
          <a:noFill/>
          <a:ln w="28575" cap="flat" cmpd="sng" algn="ctr">
            <a:solidFill>
              <a:sysClr val="windowText" lastClr="000000"/>
            </a:solidFill>
            <a:prstDash val="solid"/>
            <a:miter lim="800000"/>
            <a:tailEnd type="arrow"/>
          </a:ln>
          <a:effectLst/>
        </p:spPr>
      </p:cxnSp>
      <p:sp>
        <p:nvSpPr>
          <p:cNvPr id="32" name="文本框 31">
            <a:extLst>
              <a:ext uri="{FF2B5EF4-FFF2-40B4-BE49-F238E27FC236}">
                <a16:creationId xmlns:a16="http://schemas.microsoft.com/office/drawing/2014/main" id="{B4CEC618-29D8-CF71-6099-53350370D605}"/>
              </a:ext>
            </a:extLst>
          </p:cNvPr>
          <p:cNvSpPr txBox="1"/>
          <p:nvPr>
            <p:custDataLst>
              <p:tags r:id="rId15"/>
            </p:custDataLst>
          </p:nvPr>
        </p:nvSpPr>
        <p:spPr>
          <a:xfrm>
            <a:off x="9541008" y="3383251"/>
            <a:ext cx="592055" cy="400110"/>
          </a:xfrm>
          <a:prstGeom prst="rect">
            <a:avLst/>
          </a:prstGeom>
          <a:noFill/>
        </p:spPr>
        <p:txBody>
          <a:bodyPr wrap="square" rtlCol="0">
            <a:spAutoFit/>
          </a:bodyPr>
          <a:lstStyle/>
          <a:p>
            <a:pPr defTabSz="914400"/>
            <a:r>
              <a:rPr lang="en-US" altLang="zh-CN" sz="1000" dirty="0">
                <a:solidFill>
                  <a:prstClr val="black"/>
                </a:solidFill>
                <a:latin typeface="+mn-ea"/>
              </a:rPr>
              <a:t>4.</a:t>
            </a:r>
            <a:r>
              <a:rPr lang="zh-CN" altLang="en-US" sz="1000" dirty="0">
                <a:solidFill>
                  <a:prstClr val="black"/>
                </a:solidFill>
                <a:latin typeface="+mn-ea"/>
              </a:rPr>
              <a:t>产品上架</a:t>
            </a:r>
          </a:p>
        </p:txBody>
      </p:sp>
      <p:cxnSp>
        <p:nvCxnSpPr>
          <p:cNvPr id="34" name="肘形连接符 43">
            <a:extLst>
              <a:ext uri="{FF2B5EF4-FFF2-40B4-BE49-F238E27FC236}">
                <a16:creationId xmlns:a16="http://schemas.microsoft.com/office/drawing/2014/main" id="{641719E2-35FD-8B0A-23EB-EAF1558F77BE}"/>
              </a:ext>
            </a:extLst>
          </p:cNvPr>
          <p:cNvCxnSpPr>
            <a:stCxn id="19" idx="2"/>
            <a:endCxn id="38" idx="2"/>
          </p:cNvCxnSpPr>
          <p:nvPr/>
        </p:nvCxnSpPr>
        <p:spPr>
          <a:xfrm rot="5400000" flipV="1">
            <a:off x="8058467" y="2367781"/>
            <a:ext cx="1096645" cy="3232150"/>
          </a:xfrm>
          <a:prstGeom prst="bentConnector3">
            <a:avLst>
              <a:gd name="adj1" fmla="val 121679"/>
            </a:avLst>
          </a:prstGeom>
          <a:noFill/>
          <a:ln w="28575" cap="flat" cmpd="sng" algn="ctr">
            <a:solidFill>
              <a:srgbClr val="70AD47"/>
            </a:solidFill>
            <a:prstDash val="solid"/>
            <a:miter lim="800000"/>
            <a:tailEnd type="arrow"/>
          </a:ln>
          <a:effectLst/>
        </p:spPr>
      </p:cxnSp>
      <p:sp>
        <p:nvSpPr>
          <p:cNvPr id="36" name="文本框 35">
            <a:extLst>
              <a:ext uri="{FF2B5EF4-FFF2-40B4-BE49-F238E27FC236}">
                <a16:creationId xmlns:a16="http://schemas.microsoft.com/office/drawing/2014/main" id="{6D4B3504-93FB-B771-A63D-1AFBBFF82166}"/>
              </a:ext>
            </a:extLst>
          </p:cNvPr>
          <p:cNvSpPr txBox="1"/>
          <p:nvPr>
            <p:custDataLst>
              <p:tags r:id="rId16"/>
            </p:custDataLst>
          </p:nvPr>
        </p:nvSpPr>
        <p:spPr>
          <a:xfrm>
            <a:off x="8007867" y="4742626"/>
            <a:ext cx="1408008" cy="220180"/>
          </a:xfrm>
          <a:prstGeom prst="rect">
            <a:avLst/>
          </a:prstGeom>
          <a:noFill/>
        </p:spPr>
        <p:txBody>
          <a:bodyPr wrap="square" rtlCol="0">
            <a:noAutofit/>
          </a:bodyPr>
          <a:lstStyle/>
          <a:p>
            <a:pPr defTabSz="914400"/>
            <a:r>
              <a:rPr lang="en-US" altLang="zh-CN" sz="1200" dirty="0">
                <a:solidFill>
                  <a:prstClr val="black"/>
                </a:solidFill>
                <a:latin typeface="+mn-ea"/>
              </a:rPr>
              <a:t>5.</a:t>
            </a:r>
            <a:r>
              <a:rPr lang="zh-CN" altLang="en-US" sz="1200" dirty="0">
                <a:solidFill>
                  <a:prstClr val="black"/>
                </a:solidFill>
                <a:latin typeface="+mn-ea"/>
              </a:rPr>
              <a:t>下单数据产品</a:t>
            </a:r>
          </a:p>
        </p:txBody>
      </p:sp>
      <p:sp>
        <p:nvSpPr>
          <p:cNvPr id="37" name="文本框 36">
            <a:extLst>
              <a:ext uri="{FF2B5EF4-FFF2-40B4-BE49-F238E27FC236}">
                <a16:creationId xmlns:a16="http://schemas.microsoft.com/office/drawing/2014/main" id="{9F5644A3-8FE9-10C3-0E83-2F48B9F8FF64}"/>
              </a:ext>
            </a:extLst>
          </p:cNvPr>
          <p:cNvSpPr txBox="1"/>
          <p:nvPr>
            <p:custDataLst>
              <p:tags r:id="rId17"/>
            </p:custDataLst>
          </p:nvPr>
        </p:nvSpPr>
        <p:spPr>
          <a:xfrm>
            <a:off x="9734323" y="3131667"/>
            <a:ext cx="1052030" cy="306705"/>
          </a:xfrm>
          <a:prstGeom prst="rect">
            <a:avLst/>
          </a:prstGeom>
          <a:noFill/>
        </p:spPr>
        <p:txBody>
          <a:bodyPr wrap="square" rtlCol="0">
            <a:spAutoFit/>
          </a:bodyPr>
          <a:lstStyle/>
          <a:p>
            <a:pPr defTabSz="914400"/>
            <a:r>
              <a:rPr lang="zh-CN" altLang="en-US" sz="1400" dirty="0">
                <a:solidFill>
                  <a:prstClr val="black"/>
                </a:solidFill>
                <a:latin typeface="+mn-ea"/>
              </a:rPr>
              <a:t>运营公司</a:t>
            </a:r>
          </a:p>
        </p:txBody>
      </p:sp>
      <p:sp>
        <p:nvSpPr>
          <p:cNvPr id="38" name="文本框 37">
            <a:extLst>
              <a:ext uri="{FF2B5EF4-FFF2-40B4-BE49-F238E27FC236}">
                <a16:creationId xmlns:a16="http://schemas.microsoft.com/office/drawing/2014/main" id="{93617462-4310-260B-506D-FE1AC96B3C79}"/>
              </a:ext>
            </a:extLst>
          </p:cNvPr>
          <p:cNvSpPr txBox="1"/>
          <p:nvPr>
            <p:custDataLst>
              <p:tags r:id="rId18"/>
            </p:custDataLst>
          </p:nvPr>
        </p:nvSpPr>
        <p:spPr>
          <a:xfrm>
            <a:off x="9541008" y="4225366"/>
            <a:ext cx="1363194" cy="306705"/>
          </a:xfrm>
          <a:prstGeom prst="rect">
            <a:avLst/>
          </a:prstGeom>
          <a:noFill/>
        </p:spPr>
        <p:txBody>
          <a:bodyPr wrap="square" rtlCol="0">
            <a:spAutoFit/>
          </a:bodyPr>
          <a:lstStyle/>
          <a:p>
            <a:pPr defTabSz="914400"/>
            <a:r>
              <a:rPr lang="zh-CN" altLang="en-US" sz="1400" dirty="0">
                <a:solidFill>
                  <a:prstClr val="black"/>
                </a:solidFill>
                <a:latin typeface="+mn-ea"/>
              </a:rPr>
              <a:t>数据交易机构</a:t>
            </a:r>
          </a:p>
        </p:txBody>
      </p:sp>
      <p:cxnSp>
        <p:nvCxnSpPr>
          <p:cNvPr id="40" name="直接箭头连接符 39">
            <a:extLst>
              <a:ext uri="{FF2B5EF4-FFF2-40B4-BE49-F238E27FC236}">
                <a16:creationId xmlns:a16="http://schemas.microsoft.com/office/drawing/2014/main" id="{A6B04BBB-8504-C8A5-D422-50FCA352B371}"/>
              </a:ext>
            </a:extLst>
          </p:cNvPr>
          <p:cNvCxnSpPr>
            <a:stCxn id="15" idx="0"/>
          </p:cNvCxnSpPr>
          <p:nvPr/>
        </p:nvCxnSpPr>
        <p:spPr>
          <a:xfrm flipV="1">
            <a:off x="6982498" y="2021140"/>
            <a:ext cx="0" cy="705216"/>
          </a:xfrm>
          <a:prstGeom prst="straightConnector1">
            <a:avLst/>
          </a:prstGeom>
          <a:noFill/>
          <a:ln w="28575" cap="flat" cmpd="sng" algn="ctr">
            <a:solidFill>
              <a:sysClr val="windowText" lastClr="000000"/>
            </a:solidFill>
            <a:prstDash val="solid"/>
            <a:miter lim="800000"/>
            <a:tailEnd type="arrow"/>
          </a:ln>
          <a:effectLst/>
        </p:spPr>
      </p:cxnSp>
      <p:sp>
        <p:nvSpPr>
          <p:cNvPr id="41" name="文本框 40">
            <a:extLst>
              <a:ext uri="{FF2B5EF4-FFF2-40B4-BE49-F238E27FC236}">
                <a16:creationId xmlns:a16="http://schemas.microsoft.com/office/drawing/2014/main" id="{C2F2B280-1727-73D8-E5C5-9F51CB5524CB}"/>
              </a:ext>
            </a:extLst>
          </p:cNvPr>
          <p:cNvSpPr txBox="1"/>
          <p:nvPr>
            <p:custDataLst>
              <p:tags r:id="rId19"/>
            </p:custDataLst>
          </p:nvPr>
        </p:nvSpPr>
        <p:spPr>
          <a:xfrm>
            <a:off x="6982497" y="1258030"/>
            <a:ext cx="1184629" cy="246221"/>
          </a:xfrm>
          <a:prstGeom prst="rect">
            <a:avLst/>
          </a:prstGeom>
          <a:noFill/>
        </p:spPr>
        <p:txBody>
          <a:bodyPr wrap="square" rtlCol="0">
            <a:spAutoFit/>
          </a:bodyPr>
          <a:lstStyle/>
          <a:p>
            <a:pPr algn="ctr" defTabSz="914400"/>
            <a:r>
              <a:rPr lang="en-US" altLang="zh-CN" sz="1000" dirty="0">
                <a:solidFill>
                  <a:prstClr val="black"/>
                </a:solidFill>
                <a:latin typeface="+mn-ea"/>
              </a:rPr>
              <a:t>1.</a:t>
            </a:r>
            <a:r>
              <a:rPr lang="zh-CN" altLang="en-US" sz="1000" dirty="0">
                <a:solidFill>
                  <a:prstClr val="black"/>
                </a:solidFill>
                <a:latin typeface="+mn-ea"/>
              </a:rPr>
              <a:t>需求审核</a:t>
            </a:r>
          </a:p>
        </p:txBody>
      </p:sp>
      <p:cxnSp>
        <p:nvCxnSpPr>
          <p:cNvPr id="42" name="直接箭头连接符 41">
            <a:extLst>
              <a:ext uri="{FF2B5EF4-FFF2-40B4-BE49-F238E27FC236}">
                <a16:creationId xmlns:a16="http://schemas.microsoft.com/office/drawing/2014/main" id="{0F95A986-056B-5FC7-752C-009712D0CE1F}"/>
              </a:ext>
            </a:extLst>
          </p:cNvPr>
          <p:cNvCxnSpPr/>
          <p:nvPr/>
        </p:nvCxnSpPr>
        <p:spPr>
          <a:xfrm flipV="1">
            <a:off x="10261300" y="3338576"/>
            <a:ext cx="0" cy="419391"/>
          </a:xfrm>
          <a:prstGeom prst="straightConnector1">
            <a:avLst/>
          </a:prstGeom>
          <a:noFill/>
          <a:ln w="28575" cap="flat" cmpd="sng" algn="ctr">
            <a:solidFill>
              <a:srgbClr val="70AD47"/>
            </a:solidFill>
            <a:prstDash val="solid"/>
            <a:miter lim="800000"/>
            <a:tailEnd type="arrow"/>
          </a:ln>
          <a:effectLst/>
        </p:spPr>
      </p:cxnSp>
      <p:sp>
        <p:nvSpPr>
          <p:cNvPr id="43" name="文本框 42">
            <a:extLst>
              <a:ext uri="{FF2B5EF4-FFF2-40B4-BE49-F238E27FC236}">
                <a16:creationId xmlns:a16="http://schemas.microsoft.com/office/drawing/2014/main" id="{AC1CC4EF-2A9B-7E94-CAB1-5DD68C0C78E1}"/>
              </a:ext>
            </a:extLst>
          </p:cNvPr>
          <p:cNvSpPr txBox="1"/>
          <p:nvPr>
            <p:custDataLst>
              <p:tags r:id="rId20"/>
            </p:custDataLst>
          </p:nvPr>
        </p:nvSpPr>
        <p:spPr>
          <a:xfrm>
            <a:off x="10356960" y="3353164"/>
            <a:ext cx="498982" cy="400110"/>
          </a:xfrm>
          <a:prstGeom prst="rect">
            <a:avLst/>
          </a:prstGeom>
          <a:noFill/>
        </p:spPr>
        <p:txBody>
          <a:bodyPr wrap="square" rtlCol="0">
            <a:spAutoFit/>
          </a:bodyPr>
          <a:lstStyle/>
          <a:p>
            <a:pPr defTabSz="914400"/>
            <a:r>
              <a:rPr lang="zh-CN" altLang="en-US" sz="1000">
                <a:solidFill>
                  <a:prstClr val="black"/>
                </a:solidFill>
                <a:latin typeface="+mn-ea"/>
              </a:rPr>
              <a:t>交易</a:t>
            </a:r>
          </a:p>
          <a:p>
            <a:pPr defTabSz="914400"/>
            <a:r>
              <a:rPr lang="zh-CN" altLang="en-US" sz="1000">
                <a:solidFill>
                  <a:prstClr val="black"/>
                </a:solidFill>
                <a:latin typeface="+mn-ea"/>
              </a:rPr>
              <a:t>磋商</a:t>
            </a:r>
          </a:p>
        </p:txBody>
      </p:sp>
      <p:cxnSp>
        <p:nvCxnSpPr>
          <p:cNvPr id="44" name="直接箭头连接符 43">
            <a:extLst>
              <a:ext uri="{FF2B5EF4-FFF2-40B4-BE49-F238E27FC236}">
                <a16:creationId xmlns:a16="http://schemas.microsoft.com/office/drawing/2014/main" id="{BB7A536E-FAD0-0152-E58E-E9488FF68BB7}"/>
              </a:ext>
            </a:extLst>
          </p:cNvPr>
          <p:cNvCxnSpPr/>
          <p:nvPr>
            <p:custDataLst>
              <p:tags r:id="rId21"/>
            </p:custDataLst>
          </p:nvPr>
        </p:nvCxnSpPr>
        <p:spPr>
          <a:xfrm flipH="1">
            <a:off x="7323770" y="3041050"/>
            <a:ext cx="2600394" cy="0"/>
          </a:xfrm>
          <a:prstGeom prst="straightConnector1">
            <a:avLst/>
          </a:prstGeom>
          <a:noFill/>
          <a:ln w="28575" cap="flat" cmpd="sng" algn="ctr">
            <a:solidFill>
              <a:srgbClr val="70AD47"/>
            </a:solidFill>
            <a:prstDash val="solid"/>
            <a:miter lim="800000"/>
            <a:tailEnd type="arrow"/>
          </a:ln>
          <a:effectLst/>
        </p:spPr>
      </p:cxnSp>
      <p:pic>
        <p:nvPicPr>
          <p:cNvPr id="48" name="图片 53" descr="343435383231303b333635353331313be5afbce587bae4ba91e7a9bae997b4">
            <a:extLst>
              <a:ext uri="{FF2B5EF4-FFF2-40B4-BE49-F238E27FC236}">
                <a16:creationId xmlns:a16="http://schemas.microsoft.com/office/drawing/2014/main" id="{B9839CAA-65F6-0BD9-124F-F0581FAA5FC1}"/>
              </a:ext>
            </a:extLst>
          </p:cNvPr>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4643229" y="2766472"/>
            <a:ext cx="527666" cy="465193"/>
          </a:xfrm>
          <a:prstGeom prst="rect">
            <a:avLst/>
          </a:prstGeom>
        </p:spPr>
      </p:pic>
      <p:cxnSp>
        <p:nvCxnSpPr>
          <p:cNvPr id="50" name="直接箭头连接符 49">
            <a:extLst>
              <a:ext uri="{FF2B5EF4-FFF2-40B4-BE49-F238E27FC236}">
                <a16:creationId xmlns:a16="http://schemas.microsoft.com/office/drawing/2014/main" id="{041BBB34-71D8-D02C-5466-887EA591E26F}"/>
              </a:ext>
            </a:extLst>
          </p:cNvPr>
          <p:cNvCxnSpPr/>
          <p:nvPr>
            <p:custDataLst>
              <p:tags r:id="rId22"/>
            </p:custDataLst>
          </p:nvPr>
        </p:nvCxnSpPr>
        <p:spPr>
          <a:xfrm>
            <a:off x="4669600" y="4163227"/>
            <a:ext cx="415732" cy="0"/>
          </a:xfrm>
          <a:prstGeom prst="straightConnector1">
            <a:avLst/>
          </a:prstGeom>
          <a:noFill/>
          <a:ln w="28575" cap="flat" cmpd="sng" algn="ctr">
            <a:solidFill>
              <a:sysClr val="windowText" lastClr="000000"/>
            </a:solidFill>
            <a:prstDash val="solid"/>
            <a:miter lim="800000"/>
            <a:tailEnd type="arrow"/>
          </a:ln>
          <a:effectLst/>
        </p:spPr>
      </p:cxnSp>
      <p:sp>
        <p:nvSpPr>
          <p:cNvPr id="52" name="文本框 51">
            <a:extLst>
              <a:ext uri="{FF2B5EF4-FFF2-40B4-BE49-F238E27FC236}">
                <a16:creationId xmlns:a16="http://schemas.microsoft.com/office/drawing/2014/main" id="{3FCC1D2D-1CC4-0F05-7FEC-1609F6170B6F}"/>
              </a:ext>
            </a:extLst>
          </p:cNvPr>
          <p:cNvSpPr txBox="1"/>
          <p:nvPr>
            <p:custDataLst>
              <p:tags r:id="rId23"/>
            </p:custDataLst>
          </p:nvPr>
        </p:nvSpPr>
        <p:spPr>
          <a:xfrm>
            <a:off x="9936574" y="800347"/>
            <a:ext cx="563617" cy="246221"/>
          </a:xfrm>
          <a:prstGeom prst="rect">
            <a:avLst/>
          </a:prstGeom>
          <a:noFill/>
        </p:spPr>
        <p:txBody>
          <a:bodyPr wrap="square" rtlCol="0">
            <a:spAutoFit/>
          </a:bodyPr>
          <a:lstStyle/>
          <a:p>
            <a:pPr defTabSz="914400"/>
            <a:r>
              <a:rPr lang="zh-CN" altLang="en-US" sz="1000" dirty="0">
                <a:solidFill>
                  <a:prstClr val="black"/>
                </a:solidFill>
                <a:latin typeface="+mn-ea"/>
              </a:rPr>
              <a:t>监督</a:t>
            </a:r>
          </a:p>
        </p:txBody>
      </p:sp>
      <p:cxnSp>
        <p:nvCxnSpPr>
          <p:cNvPr id="53" name="直接箭头连接符 52">
            <a:extLst>
              <a:ext uri="{FF2B5EF4-FFF2-40B4-BE49-F238E27FC236}">
                <a16:creationId xmlns:a16="http://schemas.microsoft.com/office/drawing/2014/main" id="{E4CFA262-9436-A2B7-58D3-BF966D9E241D}"/>
              </a:ext>
            </a:extLst>
          </p:cNvPr>
          <p:cNvCxnSpPr/>
          <p:nvPr>
            <p:custDataLst>
              <p:tags r:id="rId24"/>
            </p:custDataLst>
          </p:nvPr>
        </p:nvCxnSpPr>
        <p:spPr>
          <a:xfrm>
            <a:off x="4665463" y="4427170"/>
            <a:ext cx="389878" cy="0"/>
          </a:xfrm>
          <a:prstGeom prst="straightConnector1">
            <a:avLst/>
          </a:prstGeom>
          <a:noFill/>
          <a:ln w="28575" cap="flat" cmpd="sng" algn="ctr">
            <a:solidFill>
              <a:srgbClr val="70AD47"/>
            </a:solidFill>
            <a:prstDash val="solid"/>
            <a:miter lim="800000"/>
            <a:tailEnd type="arrow"/>
          </a:ln>
          <a:effectLst/>
        </p:spPr>
      </p:cxnSp>
      <p:sp>
        <p:nvSpPr>
          <p:cNvPr id="61" name="文本框 60">
            <a:extLst>
              <a:ext uri="{FF2B5EF4-FFF2-40B4-BE49-F238E27FC236}">
                <a16:creationId xmlns:a16="http://schemas.microsoft.com/office/drawing/2014/main" id="{67DF9CE3-B07D-A5C5-0D65-ADD3D533EBC9}"/>
              </a:ext>
            </a:extLst>
          </p:cNvPr>
          <p:cNvSpPr txBox="1"/>
          <p:nvPr>
            <p:custDataLst>
              <p:tags r:id="rId25"/>
            </p:custDataLst>
          </p:nvPr>
        </p:nvSpPr>
        <p:spPr>
          <a:xfrm>
            <a:off x="8266679" y="3056550"/>
            <a:ext cx="864040" cy="275590"/>
          </a:xfrm>
          <a:prstGeom prst="rect">
            <a:avLst/>
          </a:prstGeom>
          <a:noFill/>
        </p:spPr>
        <p:txBody>
          <a:bodyPr wrap="square" rtlCol="0">
            <a:spAutoFit/>
          </a:bodyPr>
          <a:lstStyle/>
          <a:p>
            <a:pPr defTabSz="914400"/>
            <a:r>
              <a:rPr lang="zh-CN" altLang="en-US" sz="1200" dirty="0">
                <a:solidFill>
                  <a:prstClr val="black"/>
                </a:solidFill>
                <a:latin typeface="+mn-ea"/>
              </a:rPr>
              <a:t>合同签署</a:t>
            </a:r>
          </a:p>
        </p:txBody>
      </p:sp>
      <p:cxnSp>
        <p:nvCxnSpPr>
          <p:cNvPr id="63" name="肘形连接符 64">
            <a:extLst>
              <a:ext uri="{FF2B5EF4-FFF2-40B4-BE49-F238E27FC236}">
                <a16:creationId xmlns:a16="http://schemas.microsoft.com/office/drawing/2014/main" id="{4779D5FC-EAA0-4DB8-5E57-D8C9F8B72AF4}"/>
              </a:ext>
            </a:extLst>
          </p:cNvPr>
          <p:cNvCxnSpPr/>
          <p:nvPr/>
        </p:nvCxnSpPr>
        <p:spPr>
          <a:xfrm rot="16200000" flipH="1">
            <a:off x="8724881" y="957235"/>
            <a:ext cx="1737739" cy="2339786"/>
          </a:xfrm>
          <a:prstGeom prst="bentConnector4">
            <a:avLst>
              <a:gd name="adj1" fmla="val -13523"/>
              <a:gd name="adj2" fmla="val 130508"/>
            </a:avLst>
          </a:prstGeom>
          <a:noFill/>
          <a:ln w="28575" cap="flat" cmpd="sng" algn="ctr">
            <a:solidFill>
              <a:sysClr val="windowText" lastClr="000000"/>
            </a:solidFill>
            <a:prstDash val="solid"/>
            <a:miter lim="800000"/>
            <a:tailEnd type="arrow"/>
          </a:ln>
          <a:effectLst/>
        </p:spPr>
      </p:cxnSp>
      <p:cxnSp>
        <p:nvCxnSpPr>
          <p:cNvPr id="65" name="肘形连接符 66">
            <a:extLst>
              <a:ext uri="{FF2B5EF4-FFF2-40B4-BE49-F238E27FC236}">
                <a16:creationId xmlns:a16="http://schemas.microsoft.com/office/drawing/2014/main" id="{63CB50B9-72B5-5BE2-78A4-FC76C4D157EF}"/>
              </a:ext>
            </a:extLst>
          </p:cNvPr>
          <p:cNvCxnSpPr>
            <a:stCxn id="14" idx="1"/>
            <a:endCxn id="48" idx="0"/>
          </p:cNvCxnSpPr>
          <p:nvPr/>
        </p:nvCxnSpPr>
        <p:spPr>
          <a:xfrm rot="10800000" flipV="1">
            <a:off x="4906940" y="1529267"/>
            <a:ext cx="1807711" cy="1236749"/>
          </a:xfrm>
          <a:prstGeom prst="bentConnector2">
            <a:avLst/>
          </a:prstGeom>
          <a:noFill/>
          <a:ln w="28575" cap="flat" cmpd="sng" algn="ctr">
            <a:solidFill>
              <a:srgbClr val="4472C4"/>
            </a:solidFill>
            <a:prstDash val="solid"/>
            <a:miter lim="800000"/>
            <a:tailEnd type="arrow"/>
          </a:ln>
          <a:effectLst/>
        </p:spPr>
      </p:cxnSp>
      <p:sp>
        <p:nvSpPr>
          <p:cNvPr id="66" name="文本框 65">
            <a:extLst>
              <a:ext uri="{FF2B5EF4-FFF2-40B4-BE49-F238E27FC236}">
                <a16:creationId xmlns:a16="http://schemas.microsoft.com/office/drawing/2014/main" id="{8CB1E4B5-3316-D76A-CB45-759C57C6EE35}"/>
              </a:ext>
            </a:extLst>
          </p:cNvPr>
          <p:cNvSpPr txBox="1"/>
          <p:nvPr>
            <p:custDataLst>
              <p:tags r:id="rId26"/>
            </p:custDataLst>
          </p:nvPr>
        </p:nvSpPr>
        <p:spPr>
          <a:xfrm>
            <a:off x="5085332" y="1291764"/>
            <a:ext cx="1266328" cy="246221"/>
          </a:xfrm>
          <a:prstGeom prst="rect">
            <a:avLst/>
          </a:prstGeom>
          <a:noFill/>
        </p:spPr>
        <p:txBody>
          <a:bodyPr wrap="square" rtlCol="0">
            <a:spAutoFit/>
          </a:bodyPr>
          <a:lstStyle/>
          <a:p>
            <a:pPr defTabSz="914400"/>
            <a:r>
              <a:rPr lang="en-US" altLang="zh-CN" sz="1000" dirty="0">
                <a:solidFill>
                  <a:prstClr val="black"/>
                </a:solidFill>
                <a:latin typeface="+mn-ea"/>
              </a:rPr>
              <a:t>6.1</a:t>
            </a:r>
            <a:r>
              <a:rPr lang="zh-CN" altLang="en-US" sz="1000" dirty="0">
                <a:solidFill>
                  <a:prstClr val="black"/>
                </a:solidFill>
                <a:latin typeface="+mn-ea"/>
              </a:rPr>
              <a:t>提供数据</a:t>
            </a:r>
          </a:p>
        </p:txBody>
      </p:sp>
      <p:cxnSp>
        <p:nvCxnSpPr>
          <p:cNvPr id="67" name="直接箭头连接符 66">
            <a:extLst>
              <a:ext uri="{FF2B5EF4-FFF2-40B4-BE49-F238E27FC236}">
                <a16:creationId xmlns:a16="http://schemas.microsoft.com/office/drawing/2014/main" id="{12D34C01-7311-D9BD-5598-3923AD33606D}"/>
              </a:ext>
            </a:extLst>
          </p:cNvPr>
          <p:cNvCxnSpPr/>
          <p:nvPr/>
        </p:nvCxnSpPr>
        <p:spPr>
          <a:xfrm>
            <a:off x="5350594" y="3011725"/>
            <a:ext cx="1213586" cy="0"/>
          </a:xfrm>
          <a:prstGeom prst="straightConnector1">
            <a:avLst/>
          </a:prstGeom>
          <a:noFill/>
          <a:ln w="28575" cap="flat" cmpd="sng" algn="ctr">
            <a:solidFill>
              <a:srgbClr val="4472C4"/>
            </a:solidFill>
            <a:prstDash val="solid"/>
            <a:miter lim="800000"/>
            <a:tailEnd type="arrow"/>
          </a:ln>
          <a:effectLst/>
        </p:spPr>
      </p:cxnSp>
      <p:sp>
        <p:nvSpPr>
          <p:cNvPr id="69" name="文本框 68">
            <a:extLst>
              <a:ext uri="{FF2B5EF4-FFF2-40B4-BE49-F238E27FC236}">
                <a16:creationId xmlns:a16="http://schemas.microsoft.com/office/drawing/2014/main" id="{8ACB2BDB-275F-D6B1-A7F9-B7FF72CB8B4E}"/>
              </a:ext>
            </a:extLst>
          </p:cNvPr>
          <p:cNvSpPr txBox="1"/>
          <p:nvPr>
            <p:custDataLst>
              <p:tags r:id="rId27"/>
            </p:custDataLst>
          </p:nvPr>
        </p:nvSpPr>
        <p:spPr>
          <a:xfrm>
            <a:off x="5356282" y="2766016"/>
            <a:ext cx="1362505" cy="246221"/>
          </a:xfrm>
          <a:prstGeom prst="rect">
            <a:avLst/>
          </a:prstGeom>
          <a:noFill/>
        </p:spPr>
        <p:txBody>
          <a:bodyPr wrap="square" rtlCol="0">
            <a:spAutoFit/>
          </a:bodyPr>
          <a:lstStyle/>
          <a:p>
            <a:pPr defTabSz="914400"/>
            <a:r>
              <a:rPr lang="en-US" altLang="zh-CN" sz="1000" dirty="0">
                <a:solidFill>
                  <a:prstClr val="black"/>
                </a:solidFill>
                <a:latin typeface="+mn-ea"/>
              </a:rPr>
              <a:t>6.1</a:t>
            </a:r>
            <a:r>
              <a:rPr lang="zh-CN" altLang="en-US" sz="1000" dirty="0">
                <a:solidFill>
                  <a:prstClr val="black"/>
                </a:solidFill>
                <a:latin typeface="+mn-ea"/>
              </a:rPr>
              <a:t>数据可用不可见</a:t>
            </a:r>
          </a:p>
        </p:txBody>
      </p:sp>
      <p:cxnSp>
        <p:nvCxnSpPr>
          <p:cNvPr id="77" name="直接箭头连接符 76">
            <a:extLst>
              <a:ext uri="{FF2B5EF4-FFF2-40B4-BE49-F238E27FC236}">
                <a16:creationId xmlns:a16="http://schemas.microsoft.com/office/drawing/2014/main" id="{38C6EC46-C38D-2A6C-7D54-F1280BFD3A6D}"/>
              </a:ext>
            </a:extLst>
          </p:cNvPr>
          <p:cNvCxnSpPr/>
          <p:nvPr>
            <p:custDataLst>
              <p:tags r:id="rId28"/>
            </p:custDataLst>
          </p:nvPr>
        </p:nvCxnSpPr>
        <p:spPr>
          <a:xfrm>
            <a:off x="4669083" y="4742626"/>
            <a:ext cx="389878" cy="0"/>
          </a:xfrm>
          <a:prstGeom prst="straightConnector1">
            <a:avLst/>
          </a:prstGeom>
          <a:noFill/>
          <a:ln w="28575" cap="flat" cmpd="sng" algn="ctr">
            <a:solidFill>
              <a:srgbClr val="4472C4"/>
            </a:solidFill>
            <a:prstDash val="solid"/>
            <a:miter lim="800000"/>
            <a:tailEnd type="arrow"/>
          </a:ln>
          <a:effectLst/>
        </p:spPr>
      </p:cxnSp>
      <p:sp>
        <p:nvSpPr>
          <p:cNvPr id="78" name="文本框 77">
            <a:extLst>
              <a:ext uri="{FF2B5EF4-FFF2-40B4-BE49-F238E27FC236}">
                <a16:creationId xmlns:a16="http://schemas.microsoft.com/office/drawing/2014/main" id="{BD04DAA0-D5C5-A4BE-4430-A4030E801A1A}"/>
              </a:ext>
            </a:extLst>
          </p:cNvPr>
          <p:cNvSpPr txBox="1"/>
          <p:nvPr/>
        </p:nvSpPr>
        <p:spPr>
          <a:xfrm>
            <a:off x="5164962" y="4031028"/>
            <a:ext cx="3309310" cy="337185"/>
          </a:xfrm>
          <a:prstGeom prst="rect">
            <a:avLst/>
          </a:prstGeom>
          <a:noFill/>
        </p:spPr>
        <p:txBody>
          <a:bodyPr wrap="square" rtlCol="0">
            <a:spAutoFit/>
          </a:bodyPr>
          <a:lstStyle/>
          <a:p>
            <a:pPr defTabSz="914400"/>
            <a:r>
              <a:rPr lang="zh-CN" altLang="en-US" sz="1600">
                <a:solidFill>
                  <a:prstClr val="black"/>
                </a:solidFill>
                <a:latin typeface="+mn-ea"/>
              </a:rPr>
              <a:t>授权路径</a:t>
            </a:r>
          </a:p>
        </p:txBody>
      </p:sp>
      <p:sp>
        <p:nvSpPr>
          <p:cNvPr id="79" name="文本框 78">
            <a:extLst>
              <a:ext uri="{FF2B5EF4-FFF2-40B4-BE49-F238E27FC236}">
                <a16:creationId xmlns:a16="http://schemas.microsoft.com/office/drawing/2014/main" id="{98D62003-7520-7306-733D-19D8D1133FD2}"/>
              </a:ext>
            </a:extLst>
          </p:cNvPr>
          <p:cNvSpPr txBox="1"/>
          <p:nvPr>
            <p:custDataLst>
              <p:tags r:id="rId29"/>
            </p:custDataLst>
          </p:nvPr>
        </p:nvSpPr>
        <p:spPr>
          <a:xfrm>
            <a:off x="5164962" y="4295427"/>
            <a:ext cx="3309310" cy="337185"/>
          </a:xfrm>
          <a:prstGeom prst="rect">
            <a:avLst/>
          </a:prstGeom>
          <a:noFill/>
        </p:spPr>
        <p:txBody>
          <a:bodyPr wrap="square" rtlCol="0">
            <a:spAutoFit/>
          </a:bodyPr>
          <a:lstStyle/>
          <a:p>
            <a:pPr defTabSz="914400"/>
            <a:r>
              <a:rPr lang="zh-CN" altLang="en-US" sz="1600">
                <a:solidFill>
                  <a:prstClr val="black"/>
                </a:solidFill>
                <a:latin typeface="+mn-ea"/>
              </a:rPr>
              <a:t>交易路径</a:t>
            </a:r>
          </a:p>
        </p:txBody>
      </p:sp>
      <p:sp>
        <p:nvSpPr>
          <p:cNvPr id="80" name="文本框 79">
            <a:extLst>
              <a:ext uri="{FF2B5EF4-FFF2-40B4-BE49-F238E27FC236}">
                <a16:creationId xmlns:a16="http://schemas.microsoft.com/office/drawing/2014/main" id="{958A2E7E-1102-690D-16DD-34912FF08FA7}"/>
              </a:ext>
            </a:extLst>
          </p:cNvPr>
          <p:cNvSpPr txBox="1"/>
          <p:nvPr>
            <p:custDataLst>
              <p:tags r:id="rId30"/>
            </p:custDataLst>
          </p:nvPr>
        </p:nvSpPr>
        <p:spPr>
          <a:xfrm>
            <a:off x="5170651" y="4610427"/>
            <a:ext cx="1472756" cy="337185"/>
          </a:xfrm>
          <a:prstGeom prst="rect">
            <a:avLst/>
          </a:prstGeom>
          <a:noFill/>
        </p:spPr>
        <p:txBody>
          <a:bodyPr wrap="square" rtlCol="0">
            <a:spAutoFit/>
          </a:bodyPr>
          <a:lstStyle/>
          <a:p>
            <a:pPr defTabSz="914400"/>
            <a:r>
              <a:rPr lang="zh-CN" altLang="en-US" sz="1600">
                <a:solidFill>
                  <a:prstClr val="black"/>
                </a:solidFill>
                <a:latin typeface="+mn-ea"/>
              </a:rPr>
              <a:t>数据提供路径</a:t>
            </a:r>
          </a:p>
        </p:txBody>
      </p:sp>
      <p:sp>
        <p:nvSpPr>
          <p:cNvPr id="81" name="箭头: 左弧形 80">
            <a:extLst>
              <a:ext uri="{FF2B5EF4-FFF2-40B4-BE49-F238E27FC236}">
                <a16:creationId xmlns:a16="http://schemas.microsoft.com/office/drawing/2014/main" id="{09B21BE1-2113-F3A8-A101-C891662120FF}"/>
              </a:ext>
            </a:extLst>
          </p:cNvPr>
          <p:cNvSpPr/>
          <p:nvPr/>
        </p:nvSpPr>
        <p:spPr>
          <a:xfrm>
            <a:off x="5156809" y="1625683"/>
            <a:ext cx="1089826" cy="1110909"/>
          </a:xfrm>
          <a:prstGeom prst="curvedRightArrow">
            <a:avLst>
              <a:gd name="adj1" fmla="val 6249"/>
              <a:gd name="adj2" fmla="val 1646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cxnSp>
        <p:nvCxnSpPr>
          <p:cNvPr id="82" name="直接箭头连接符 81">
            <a:extLst>
              <a:ext uri="{FF2B5EF4-FFF2-40B4-BE49-F238E27FC236}">
                <a16:creationId xmlns:a16="http://schemas.microsoft.com/office/drawing/2014/main" id="{D7C8EC79-3DBD-C14D-CB81-E182DAB51A51}"/>
              </a:ext>
            </a:extLst>
          </p:cNvPr>
          <p:cNvCxnSpPr>
            <a:cxnSpLocks/>
          </p:cNvCxnSpPr>
          <p:nvPr/>
        </p:nvCxnSpPr>
        <p:spPr>
          <a:xfrm flipV="1">
            <a:off x="7283170" y="1674429"/>
            <a:ext cx="613022" cy="6623"/>
          </a:xfrm>
          <a:prstGeom prst="straightConnector1">
            <a:avLst/>
          </a:prstGeom>
          <a:noFill/>
          <a:ln w="28575" cap="flat" cmpd="sng" algn="ctr">
            <a:solidFill>
              <a:srgbClr val="4472C4"/>
            </a:solidFill>
            <a:prstDash val="solid"/>
            <a:miter lim="800000"/>
            <a:tailEnd type="arrow"/>
          </a:ln>
          <a:effectLst/>
        </p:spPr>
      </p:cxnSp>
      <p:sp>
        <p:nvSpPr>
          <p:cNvPr id="85" name="文本框 84">
            <a:extLst>
              <a:ext uri="{FF2B5EF4-FFF2-40B4-BE49-F238E27FC236}">
                <a16:creationId xmlns:a16="http://schemas.microsoft.com/office/drawing/2014/main" id="{BDD5AA13-6525-E029-CE81-0D333E207AFA}"/>
              </a:ext>
            </a:extLst>
          </p:cNvPr>
          <p:cNvSpPr txBox="1"/>
          <p:nvPr>
            <p:custDataLst>
              <p:tags r:id="rId31"/>
            </p:custDataLst>
          </p:nvPr>
        </p:nvSpPr>
        <p:spPr>
          <a:xfrm rot="2322489">
            <a:off x="8988979" y="2005012"/>
            <a:ext cx="1001066" cy="246221"/>
          </a:xfrm>
          <a:prstGeom prst="rect">
            <a:avLst/>
          </a:prstGeom>
          <a:noFill/>
        </p:spPr>
        <p:txBody>
          <a:bodyPr wrap="square" rtlCol="0">
            <a:spAutoFit/>
          </a:bodyPr>
          <a:lstStyle/>
          <a:p>
            <a:pPr defTabSz="914400"/>
            <a:r>
              <a:rPr lang="zh-CN" altLang="en-US" sz="1000" dirty="0">
                <a:solidFill>
                  <a:prstClr val="black"/>
                </a:solidFill>
                <a:latin typeface="+mn-ea"/>
              </a:rPr>
              <a:t>提供数据</a:t>
            </a:r>
          </a:p>
        </p:txBody>
      </p:sp>
      <p:cxnSp>
        <p:nvCxnSpPr>
          <p:cNvPr id="86" name="直接箭头连接符 85">
            <a:extLst>
              <a:ext uri="{FF2B5EF4-FFF2-40B4-BE49-F238E27FC236}">
                <a16:creationId xmlns:a16="http://schemas.microsoft.com/office/drawing/2014/main" id="{DCB87251-866C-5FAC-BBAC-DF8C4CE7F1F7}"/>
              </a:ext>
            </a:extLst>
          </p:cNvPr>
          <p:cNvCxnSpPr>
            <a:cxnSpLocks/>
          </p:cNvCxnSpPr>
          <p:nvPr/>
        </p:nvCxnSpPr>
        <p:spPr>
          <a:xfrm>
            <a:off x="8857102" y="1760484"/>
            <a:ext cx="1115668" cy="902046"/>
          </a:xfrm>
          <a:prstGeom prst="straightConnector1">
            <a:avLst/>
          </a:prstGeom>
          <a:noFill/>
          <a:ln w="28575" cap="flat" cmpd="sng" algn="ctr">
            <a:solidFill>
              <a:srgbClr val="4472C4"/>
            </a:solidFill>
            <a:prstDash val="solid"/>
            <a:miter lim="800000"/>
            <a:tailEnd type="arrow"/>
          </a:ln>
          <a:effectLst/>
        </p:spPr>
      </p:cxnSp>
      <p:cxnSp>
        <p:nvCxnSpPr>
          <p:cNvPr id="87" name="直接箭头连接符 86">
            <a:extLst>
              <a:ext uri="{FF2B5EF4-FFF2-40B4-BE49-F238E27FC236}">
                <a16:creationId xmlns:a16="http://schemas.microsoft.com/office/drawing/2014/main" id="{C6FF78E6-6BF5-2779-FA4C-E279E5F59D59}"/>
              </a:ext>
            </a:extLst>
          </p:cNvPr>
          <p:cNvCxnSpPr>
            <a:cxnSpLocks/>
          </p:cNvCxnSpPr>
          <p:nvPr/>
        </p:nvCxnSpPr>
        <p:spPr>
          <a:xfrm flipH="1">
            <a:off x="7634280" y="2767377"/>
            <a:ext cx="2310539" cy="0"/>
          </a:xfrm>
          <a:prstGeom prst="straightConnector1">
            <a:avLst/>
          </a:prstGeom>
          <a:noFill/>
          <a:ln w="28575" cap="flat" cmpd="sng" algn="ctr">
            <a:solidFill>
              <a:srgbClr val="4472C4"/>
            </a:solidFill>
            <a:prstDash val="solid"/>
            <a:miter lim="800000"/>
            <a:tailEnd type="arrow"/>
          </a:ln>
          <a:effectLst/>
        </p:spPr>
      </p:cxnSp>
      <p:sp>
        <p:nvSpPr>
          <p:cNvPr id="93" name="文本框 92">
            <a:extLst>
              <a:ext uri="{FF2B5EF4-FFF2-40B4-BE49-F238E27FC236}">
                <a16:creationId xmlns:a16="http://schemas.microsoft.com/office/drawing/2014/main" id="{A556C659-0E91-6045-0AC3-AD5013C72E23}"/>
              </a:ext>
            </a:extLst>
          </p:cNvPr>
          <p:cNvSpPr txBox="1"/>
          <p:nvPr>
            <p:custDataLst>
              <p:tags r:id="rId32"/>
            </p:custDataLst>
          </p:nvPr>
        </p:nvSpPr>
        <p:spPr>
          <a:xfrm>
            <a:off x="7634280" y="2741650"/>
            <a:ext cx="2310539" cy="246221"/>
          </a:xfrm>
          <a:prstGeom prst="rect">
            <a:avLst/>
          </a:prstGeom>
          <a:noFill/>
        </p:spPr>
        <p:txBody>
          <a:bodyPr wrap="square" rtlCol="0">
            <a:spAutoFit/>
          </a:bodyPr>
          <a:lstStyle/>
          <a:p>
            <a:pPr defTabSz="914400"/>
            <a:r>
              <a:rPr lang="en-US" altLang="zh-CN" sz="1000" dirty="0">
                <a:solidFill>
                  <a:prstClr val="black"/>
                </a:solidFill>
                <a:latin typeface="+mn-ea"/>
              </a:rPr>
              <a:t>6.2</a:t>
            </a:r>
            <a:r>
              <a:rPr lang="zh-CN" altLang="en-US" sz="1000" dirty="0">
                <a:solidFill>
                  <a:prstClr val="black"/>
                </a:solidFill>
                <a:latin typeface="+mn-ea"/>
              </a:rPr>
              <a:t>数据加工后通过可信空间提供数据</a:t>
            </a:r>
          </a:p>
        </p:txBody>
      </p:sp>
      <p:sp>
        <p:nvSpPr>
          <p:cNvPr id="94" name="箭头: 左弧形 93">
            <a:extLst>
              <a:ext uri="{FF2B5EF4-FFF2-40B4-BE49-F238E27FC236}">
                <a16:creationId xmlns:a16="http://schemas.microsoft.com/office/drawing/2014/main" id="{0071EB71-99EB-B25F-FCBE-FB5D2DA604C1}"/>
              </a:ext>
            </a:extLst>
          </p:cNvPr>
          <p:cNvSpPr/>
          <p:nvPr/>
        </p:nvSpPr>
        <p:spPr>
          <a:xfrm rot="573759" flipH="1">
            <a:off x="7998142" y="2005751"/>
            <a:ext cx="1246877" cy="746936"/>
          </a:xfrm>
          <a:prstGeom prst="curvedRightArrow">
            <a:avLst>
              <a:gd name="adj1" fmla="val 6249"/>
              <a:gd name="adj2" fmla="val 16460"/>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95" name="文本框 94">
            <a:extLst>
              <a:ext uri="{FF2B5EF4-FFF2-40B4-BE49-F238E27FC236}">
                <a16:creationId xmlns:a16="http://schemas.microsoft.com/office/drawing/2014/main" id="{559FEA4B-C8AA-4D76-9138-025E031B662E}"/>
              </a:ext>
            </a:extLst>
          </p:cNvPr>
          <p:cNvSpPr txBox="1"/>
          <p:nvPr>
            <p:custDataLst>
              <p:tags r:id="rId33"/>
            </p:custDataLst>
          </p:nvPr>
        </p:nvSpPr>
        <p:spPr>
          <a:xfrm>
            <a:off x="5192424" y="1923831"/>
            <a:ext cx="825518" cy="400110"/>
          </a:xfrm>
          <a:prstGeom prst="rect">
            <a:avLst/>
          </a:prstGeom>
          <a:noFill/>
        </p:spPr>
        <p:txBody>
          <a:bodyPr wrap="square" rtlCol="0">
            <a:spAutoFit/>
          </a:bodyPr>
          <a:lstStyle/>
          <a:p>
            <a:pPr defTabSz="914400"/>
            <a:r>
              <a:rPr lang="zh-CN" altLang="en-US" sz="1000" dirty="0">
                <a:solidFill>
                  <a:prstClr val="black"/>
                </a:solidFill>
                <a:latin typeface="+mn-ea"/>
              </a:rPr>
              <a:t>数据提供方式</a:t>
            </a:r>
            <a:r>
              <a:rPr lang="en-US" altLang="zh-CN" sz="1000" dirty="0">
                <a:solidFill>
                  <a:prstClr val="black"/>
                </a:solidFill>
                <a:latin typeface="+mn-ea"/>
              </a:rPr>
              <a:t>①</a:t>
            </a:r>
            <a:endParaRPr lang="zh-CN" altLang="en-US" sz="1000" dirty="0">
              <a:solidFill>
                <a:prstClr val="black"/>
              </a:solidFill>
              <a:latin typeface="+mn-ea"/>
            </a:endParaRPr>
          </a:p>
        </p:txBody>
      </p:sp>
      <p:sp>
        <p:nvSpPr>
          <p:cNvPr id="96" name="文本框 95">
            <a:extLst>
              <a:ext uri="{FF2B5EF4-FFF2-40B4-BE49-F238E27FC236}">
                <a16:creationId xmlns:a16="http://schemas.microsoft.com/office/drawing/2014/main" id="{918751EC-022B-252C-9A9B-572E34D0817D}"/>
              </a:ext>
            </a:extLst>
          </p:cNvPr>
          <p:cNvSpPr txBox="1"/>
          <p:nvPr>
            <p:custDataLst>
              <p:tags r:id="rId34"/>
            </p:custDataLst>
          </p:nvPr>
        </p:nvSpPr>
        <p:spPr>
          <a:xfrm>
            <a:off x="8391357" y="2201124"/>
            <a:ext cx="711347" cy="400110"/>
          </a:xfrm>
          <a:prstGeom prst="rect">
            <a:avLst/>
          </a:prstGeom>
          <a:noFill/>
        </p:spPr>
        <p:txBody>
          <a:bodyPr wrap="square" rtlCol="0">
            <a:spAutoFit/>
          </a:bodyPr>
          <a:lstStyle/>
          <a:p>
            <a:pPr algn="r" defTabSz="914400"/>
            <a:r>
              <a:rPr lang="zh-CN" altLang="en-US" sz="1000" dirty="0">
                <a:solidFill>
                  <a:prstClr val="black"/>
                </a:solidFill>
                <a:latin typeface="+mn-ea"/>
              </a:rPr>
              <a:t>数据提供方式</a:t>
            </a:r>
            <a:r>
              <a:rPr lang="en-US" altLang="zh-CN" sz="1000" dirty="0">
                <a:solidFill>
                  <a:prstClr val="black"/>
                </a:solidFill>
                <a:latin typeface="+mn-ea"/>
              </a:rPr>
              <a:t>②</a:t>
            </a:r>
            <a:endParaRPr lang="zh-CN" altLang="en-US" sz="1000" dirty="0">
              <a:solidFill>
                <a:prstClr val="black"/>
              </a:solidFill>
              <a:latin typeface="+mn-ea"/>
            </a:endParaRPr>
          </a:p>
        </p:txBody>
      </p:sp>
      <p:sp>
        <p:nvSpPr>
          <p:cNvPr id="97" name="文本框 96">
            <a:extLst>
              <a:ext uri="{FF2B5EF4-FFF2-40B4-BE49-F238E27FC236}">
                <a16:creationId xmlns:a16="http://schemas.microsoft.com/office/drawing/2014/main" id="{B7570C8B-9B63-23CE-0140-D1285B7B1183}"/>
              </a:ext>
            </a:extLst>
          </p:cNvPr>
          <p:cNvSpPr txBox="1"/>
          <p:nvPr>
            <p:custDataLst>
              <p:tags r:id="rId35"/>
            </p:custDataLst>
          </p:nvPr>
        </p:nvSpPr>
        <p:spPr>
          <a:xfrm>
            <a:off x="7131508" y="1667627"/>
            <a:ext cx="933329" cy="246221"/>
          </a:xfrm>
          <a:prstGeom prst="rect">
            <a:avLst/>
          </a:prstGeom>
          <a:noFill/>
        </p:spPr>
        <p:txBody>
          <a:bodyPr wrap="square" rtlCol="0">
            <a:spAutoFit/>
          </a:bodyPr>
          <a:lstStyle/>
          <a:p>
            <a:pPr defTabSz="914400"/>
            <a:r>
              <a:rPr lang="en-US" altLang="zh-CN" sz="1000" dirty="0">
                <a:solidFill>
                  <a:prstClr val="black"/>
                </a:solidFill>
                <a:latin typeface="+mn-ea"/>
              </a:rPr>
              <a:t>6.2</a:t>
            </a:r>
            <a:r>
              <a:rPr lang="zh-CN" altLang="en-US" sz="1000" dirty="0">
                <a:solidFill>
                  <a:prstClr val="black"/>
                </a:solidFill>
                <a:latin typeface="+mn-ea"/>
              </a:rPr>
              <a:t>提供数据</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a:spLocks noGrp="1"/>
          </p:cNvSpPr>
          <p:nvPr userDrawn="1">
            <p:custDataLst>
              <p:tags r:id="rId1"/>
            </p:custDataLst>
          </p:nvPr>
        </p:nvSpPr>
        <p:spPr>
          <a:xfrm>
            <a:off x="4505846" y="2741616"/>
            <a:ext cx="7247890" cy="1013460"/>
          </a:xfrm>
          <a:prstGeom prst="rect">
            <a:avLst/>
          </a:prstGeom>
        </p:spPr>
        <p:txBody>
          <a:bodyPr vert="horz" lIns="90000" tIns="46800" rIns="90000" bIns="46800" rtlCol="0" anchor="b" anchorCtr="0">
            <a:normAutofit/>
          </a:bodyPr>
          <a:lstStyle>
            <a:lvl1pPr algn="ctr">
              <a:defRPr sz="4800">
                <a:solidFill>
                  <a:schemeClr val="bg1"/>
                </a:solidFill>
              </a:defRPr>
            </a:lvl1pPr>
          </a:lstStyle>
          <a:p>
            <a:pPr algn="l"/>
            <a:r>
              <a:rPr lang="zh-CN" altLang="en-US" b="1" dirty="0">
                <a:solidFill>
                  <a:schemeClr val="tx1"/>
                </a:solidFill>
              </a:rPr>
              <a:t>方案介绍</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政策背景：</a:t>
            </a:r>
            <a:r>
              <a:rPr lang="zh-CN" altLang="en-US" sz="2000" b="1" dirty="0">
                <a:cs typeface="+mn-ea"/>
                <a:sym typeface="+mn-lt"/>
              </a:rPr>
              <a:t>国家数据要素</a:t>
            </a:r>
            <a:r>
              <a:rPr lang="en-US" altLang="zh-CN" sz="2000" b="1" dirty="0">
                <a:cs typeface="+mn-ea"/>
                <a:sym typeface="+mn-lt"/>
              </a:rPr>
              <a:t>X</a:t>
            </a:r>
            <a:r>
              <a:rPr lang="zh-CN" altLang="en-US" sz="2000" b="1" dirty="0">
                <a:cs typeface="+mn-ea"/>
                <a:sym typeface="+mn-lt"/>
              </a:rPr>
              <a:t>三年行动计划</a:t>
            </a:r>
          </a:p>
          <a:p>
            <a:pPr defTabSz="914400">
              <a:lnSpc>
                <a:spcPct val="90000"/>
              </a:lnSpc>
            </a:pPr>
            <a:endParaRPr lang="zh-CN" altLang="en-US" sz="2000" b="1" dirty="0">
              <a:solidFill>
                <a:srgbClr val="C00000"/>
              </a:solidFill>
              <a:cs typeface="+mn-ea"/>
              <a:sym typeface="+mn-lt"/>
            </a:endParaRPr>
          </a:p>
        </p:txBody>
      </p:sp>
      <p:sp>
        <p:nvSpPr>
          <p:cNvPr id="2" name="Rectangle 184"/>
          <p:cNvSpPr/>
          <p:nvPr/>
        </p:nvSpPr>
        <p:spPr>
          <a:xfrm>
            <a:off x="413087" y="5843848"/>
            <a:ext cx="11273488" cy="623393"/>
          </a:xfrm>
          <a:prstGeom prst="rect">
            <a:avLst/>
          </a:prstGeom>
          <a:pattFill prst="pct10">
            <a:fgClr>
              <a:schemeClr val="accent1">
                <a:lumMod val="20000"/>
                <a:lumOff val="80000"/>
              </a:schemeClr>
            </a:fgClr>
            <a:bgClr>
              <a:sysClr val="window" lastClr="FFFFFF"/>
            </a:bgClr>
          </a:patt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mn-ea"/>
            </a:endParaRPr>
          </a:p>
        </p:txBody>
      </p:sp>
      <p:sp>
        <p:nvSpPr>
          <p:cNvPr id="32" name="Rectangle 184"/>
          <p:cNvSpPr/>
          <p:nvPr/>
        </p:nvSpPr>
        <p:spPr>
          <a:xfrm>
            <a:off x="420656" y="3074316"/>
            <a:ext cx="11273488" cy="2527253"/>
          </a:xfrm>
          <a:prstGeom prst="rect">
            <a:avLst/>
          </a:prstGeom>
          <a:pattFill prst="pct10">
            <a:fgClr>
              <a:schemeClr val="accent1">
                <a:lumMod val="20000"/>
                <a:lumOff val="80000"/>
              </a:schemeClr>
            </a:fgClr>
            <a:bgClr>
              <a:sysClr val="window" lastClr="FFFFFF"/>
            </a:bgClr>
          </a:pattFill>
          <a:ln w="12700" cap="flat" cmpd="sng" algn="ctr">
            <a:solidFill>
              <a:srgbClr val="FFFFFF">
                <a:lumMod val="85000"/>
              </a:srgbClr>
            </a:solidFill>
            <a:prstDash val="solid"/>
            <a:miter lim="800000"/>
          </a:ln>
          <a:effectLst/>
        </p:spPr>
        <p:txBody>
          <a:bodyPr rtlCol="0" anchor="ctr"/>
          <a:lstStyle/>
          <a:p>
            <a:pPr algn="ctr"/>
            <a:endParaRPr lang="en-US" kern="0">
              <a:solidFill>
                <a:srgbClr val="FFFFFF"/>
              </a:solidFill>
              <a:latin typeface="+mn-ea"/>
            </a:endParaRPr>
          </a:p>
        </p:txBody>
      </p:sp>
      <p:sp>
        <p:nvSpPr>
          <p:cNvPr id="33" name="Rectangle 184"/>
          <p:cNvSpPr/>
          <p:nvPr/>
        </p:nvSpPr>
        <p:spPr>
          <a:xfrm>
            <a:off x="413087" y="1514976"/>
            <a:ext cx="11273488" cy="1332967"/>
          </a:xfrm>
          <a:prstGeom prst="rect">
            <a:avLst/>
          </a:prstGeom>
          <a:pattFill prst="pct10">
            <a:fgClr>
              <a:schemeClr val="accent1">
                <a:lumMod val="20000"/>
                <a:lumOff val="80000"/>
              </a:schemeClr>
            </a:fgClr>
            <a:bgClr>
              <a:sysClr val="window" lastClr="FFFFFF"/>
            </a:bgClr>
          </a:pattFill>
          <a:ln w="12700" cap="flat" cmpd="sng" algn="ctr">
            <a:solidFill>
              <a:srgbClr val="FFFFFF">
                <a:lumMod val="8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mn-ea"/>
            </a:endParaRPr>
          </a:p>
        </p:txBody>
      </p:sp>
      <p:sp>
        <p:nvSpPr>
          <p:cNvPr id="34" name="文本框 33"/>
          <p:cNvSpPr txBox="1"/>
          <p:nvPr/>
        </p:nvSpPr>
        <p:spPr>
          <a:xfrm>
            <a:off x="413087" y="697830"/>
            <a:ext cx="11759723" cy="583565"/>
          </a:xfrm>
          <a:prstGeom prst="rect">
            <a:avLst/>
          </a:prstGeom>
          <a:noFill/>
        </p:spPr>
        <p:txBody>
          <a:bodyPr wrap="square" rtlCol="0" anchor="t">
            <a:spAutoFit/>
          </a:bodyPr>
          <a:lstStyle/>
          <a:p>
            <a:r>
              <a:rPr lang="zh-CN" altLang="en-US" sz="1600" dirty="0">
                <a:solidFill>
                  <a:prstClr val="black"/>
                </a:solidFill>
                <a:latin typeface="+mn-ea"/>
              </a:rPr>
              <a:t>2024 年 1 月 4 日，国家数据局会同中央网信办、科技部等部门联合印发《“数据要素×”三年行动计划（2024—2026年）》，制定如下的总体目标和重点行动计划，其中医疗健康作为其中重要的应用场景重点推动。</a:t>
            </a:r>
          </a:p>
        </p:txBody>
      </p:sp>
      <p:sp>
        <p:nvSpPr>
          <p:cNvPr id="35" name="文本框 34"/>
          <p:cNvSpPr txBox="1"/>
          <p:nvPr/>
        </p:nvSpPr>
        <p:spPr>
          <a:xfrm>
            <a:off x="2746820" y="1464782"/>
            <a:ext cx="7723229" cy="1383665"/>
          </a:xfrm>
          <a:prstGeom prst="rect">
            <a:avLst/>
          </a:prstGeom>
          <a:noFill/>
        </p:spPr>
        <p:txBody>
          <a:bodyPr wrap="square" rtlCol="0">
            <a:spAutoFit/>
          </a:bodyPr>
          <a:lstStyle/>
          <a:p>
            <a:pPr marL="342900" indent="-342900">
              <a:lnSpc>
                <a:spcPct val="150000"/>
              </a:lnSpc>
              <a:buFont typeface="Arial" panose="020B0604020202020204" pitchFamily="34" charset="0"/>
              <a:buChar char="•"/>
              <a:defRPr/>
            </a:pPr>
            <a:r>
              <a:rPr lang="zh-CN" altLang="en-US" sz="1400" dirty="0">
                <a:solidFill>
                  <a:srgbClr val="000000"/>
                </a:solidFill>
                <a:latin typeface="+mn-ea"/>
              </a:rPr>
              <a:t>1-打造 300 个以上示范性强、显示度高、带动性广的典型应用场景；</a:t>
            </a:r>
          </a:p>
          <a:p>
            <a:pPr marL="342900" indent="-342900">
              <a:lnSpc>
                <a:spcPct val="150000"/>
              </a:lnSpc>
              <a:buFont typeface="Arial" panose="020B0604020202020204" pitchFamily="34" charset="0"/>
              <a:buChar char="•"/>
              <a:defRPr/>
            </a:pPr>
            <a:r>
              <a:rPr lang="zh-CN" altLang="en-US" sz="1400" dirty="0">
                <a:solidFill>
                  <a:srgbClr val="000000"/>
                </a:solidFill>
                <a:latin typeface="+mn-ea"/>
              </a:rPr>
              <a:t>2-培育一批创新能力强、成长性好的数据商和第三方专业服务机构；</a:t>
            </a:r>
          </a:p>
          <a:p>
            <a:pPr marL="342900" indent="-342900">
              <a:lnSpc>
                <a:spcPct val="150000"/>
              </a:lnSpc>
              <a:buFont typeface="Arial" panose="020B0604020202020204" pitchFamily="34" charset="0"/>
              <a:buChar char="•"/>
              <a:defRPr/>
            </a:pPr>
            <a:r>
              <a:rPr lang="zh-CN" altLang="en-US" sz="1400" dirty="0">
                <a:solidFill>
                  <a:srgbClr val="000000"/>
                </a:solidFill>
                <a:latin typeface="+mn-ea"/>
              </a:rPr>
              <a:t>3-数据产业年均增速超过20%；</a:t>
            </a:r>
          </a:p>
          <a:p>
            <a:pPr marL="342900" indent="-342900">
              <a:lnSpc>
                <a:spcPct val="150000"/>
              </a:lnSpc>
              <a:buFont typeface="Arial" panose="020B0604020202020204" pitchFamily="34" charset="0"/>
              <a:buChar char="•"/>
              <a:defRPr/>
            </a:pPr>
            <a:r>
              <a:rPr lang="zh-CN" altLang="en-US" sz="1400" dirty="0">
                <a:solidFill>
                  <a:srgbClr val="000000"/>
                </a:solidFill>
                <a:latin typeface="+mn-ea"/>
              </a:rPr>
              <a:t>4-场内交易与场外交易协调发展，数据交易倍增</a:t>
            </a:r>
          </a:p>
        </p:txBody>
      </p:sp>
      <p:sp>
        <p:nvSpPr>
          <p:cNvPr id="36" name="Rectangle 91"/>
          <p:cNvSpPr/>
          <p:nvPr/>
        </p:nvSpPr>
        <p:spPr bwMode="ltGray">
          <a:xfrm>
            <a:off x="2746644" y="3164302"/>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数据要素×工业制造</a:t>
            </a:r>
          </a:p>
        </p:txBody>
      </p:sp>
      <p:sp>
        <p:nvSpPr>
          <p:cNvPr id="37" name="Rectangle 91"/>
          <p:cNvSpPr/>
          <p:nvPr/>
        </p:nvSpPr>
        <p:spPr bwMode="ltGray">
          <a:xfrm>
            <a:off x="2746644" y="3581979"/>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数据要素×现代农业 </a:t>
            </a:r>
          </a:p>
        </p:txBody>
      </p:sp>
      <p:sp>
        <p:nvSpPr>
          <p:cNvPr id="38" name="Rectangle 91"/>
          <p:cNvSpPr/>
          <p:nvPr/>
        </p:nvSpPr>
        <p:spPr bwMode="ltGray">
          <a:xfrm>
            <a:off x="2746644" y="3999657"/>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数据要素×商贸流通</a:t>
            </a:r>
          </a:p>
        </p:txBody>
      </p:sp>
      <p:sp>
        <p:nvSpPr>
          <p:cNvPr id="39" name="Rectangle 91"/>
          <p:cNvSpPr/>
          <p:nvPr/>
        </p:nvSpPr>
        <p:spPr bwMode="ltGray">
          <a:xfrm>
            <a:off x="2726331" y="4388135"/>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数据要素×交通运输</a:t>
            </a:r>
          </a:p>
        </p:txBody>
      </p:sp>
      <p:sp>
        <p:nvSpPr>
          <p:cNvPr id="40" name="Rectangle 91"/>
          <p:cNvSpPr/>
          <p:nvPr/>
        </p:nvSpPr>
        <p:spPr bwMode="ltGray">
          <a:xfrm>
            <a:off x="2726331" y="4805813"/>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数据要素×金融服务</a:t>
            </a:r>
          </a:p>
        </p:txBody>
      </p:sp>
      <p:sp>
        <p:nvSpPr>
          <p:cNvPr id="41" name="Rectangle 91"/>
          <p:cNvSpPr/>
          <p:nvPr/>
        </p:nvSpPr>
        <p:spPr bwMode="ltGray">
          <a:xfrm>
            <a:off x="2726331" y="5223491"/>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数据要素×科技创新</a:t>
            </a:r>
          </a:p>
        </p:txBody>
      </p:sp>
      <p:sp>
        <p:nvSpPr>
          <p:cNvPr id="42" name="Rectangle 91"/>
          <p:cNvSpPr/>
          <p:nvPr/>
        </p:nvSpPr>
        <p:spPr bwMode="ltGray">
          <a:xfrm>
            <a:off x="4788059" y="3164302"/>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数据要素×文化旅游</a:t>
            </a:r>
          </a:p>
        </p:txBody>
      </p:sp>
      <p:sp>
        <p:nvSpPr>
          <p:cNvPr id="43" name="Rectangle 91"/>
          <p:cNvSpPr/>
          <p:nvPr/>
        </p:nvSpPr>
        <p:spPr bwMode="ltGray">
          <a:xfrm>
            <a:off x="4788059" y="3581979"/>
            <a:ext cx="1717049" cy="305958"/>
          </a:xfrm>
          <a:prstGeom prst="rect">
            <a:avLst/>
          </a:prstGeom>
          <a:solidFill>
            <a:schemeClr val="accent1">
              <a:lumMod val="5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white"/>
                </a:solidFill>
                <a:latin typeface="+mn-ea"/>
              </a:rPr>
              <a:t>数据要素×医疗健康</a:t>
            </a:r>
          </a:p>
        </p:txBody>
      </p:sp>
      <p:sp>
        <p:nvSpPr>
          <p:cNvPr id="44" name="Rectangle 91"/>
          <p:cNvSpPr/>
          <p:nvPr/>
        </p:nvSpPr>
        <p:spPr bwMode="ltGray">
          <a:xfrm>
            <a:off x="4788059" y="3999657"/>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数据要素×应急管理</a:t>
            </a:r>
          </a:p>
        </p:txBody>
      </p:sp>
      <p:sp>
        <p:nvSpPr>
          <p:cNvPr id="45" name="Rectangle 91"/>
          <p:cNvSpPr/>
          <p:nvPr/>
        </p:nvSpPr>
        <p:spPr bwMode="ltGray">
          <a:xfrm>
            <a:off x="4788059" y="4388135"/>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数据要素×气象服务</a:t>
            </a:r>
          </a:p>
        </p:txBody>
      </p:sp>
      <p:sp>
        <p:nvSpPr>
          <p:cNvPr id="46" name="Rectangle 91"/>
          <p:cNvSpPr/>
          <p:nvPr/>
        </p:nvSpPr>
        <p:spPr bwMode="ltGray">
          <a:xfrm>
            <a:off x="4788059" y="4805813"/>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数据要素×城市治理 </a:t>
            </a:r>
          </a:p>
        </p:txBody>
      </p:sp>
      <p:sp>
        <p:nvSpPr>
          <p:cNvPr id="47" name="Rectangle 91"/>
          <p:cNvSpPr/>
          <p:nvPr/>
        </p:nvSpPr>
        <p:spPr bwMode="ltGray">
          <a:xfrm>
            <a:off x="4788059" y="5223491"/>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数据要素×绿色低碳</a:t>
            </a:r>
          </a:p>
        </p:txBody>
      </p:sp>
      <p:sp>
        <p:nvSpPr>
          <p:cNvPr id="48" name="Rectangle 91"/>
          <p:cNvSpPr/>
          <p:nvPr/>
        </p:nvSpPr>
        <p:spPr bwMode="ltGray">
          <a:xfrm>
            <a:off x="6997054" y="3997118"/>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加强数据安全保障</a:t>
            </a:r>
          </a:p>
        </p:txBody>
      </p:sp>
      <p:sp>
        <p:nvSpPr>
          <p:cNvPr id="49" name="Rectangle 91"/>
          <p:cNvSpPr/>
          <p:nvPr/>
        </p:nvSpPr>
        <p:spPr bwMode="ltGray">
          <a:xfrm>
            <a:off x="6997054" y="4414796"/>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加强组织领导</a:t>
            </a:r>
          </a:p>
        </p:txBody>
      </p:sp>
      <p:sp>
        <p:nvSpPr>
          <p:cNvPr id="50" name="Rectangle 91"/>
          <p:cNvSpPr/>
          <p:nvPr/>
        </p:nvSpPr>
        <p:spPr bwMode="ltGray">
          <a:xfrm>
            <a:off x="6997054" y="4832473"/>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开展试点工作</a:t>
            </a:r>
          </a:p>
        </p:txBody>
      </p:sp>
      <p:sp>
        <p:nvSpPr>
          <p:cNvPr id="58" name="Rectangle 91"/>
          <p:cNvSpPr/>
          <p:nvPr/>
        </p:nvSpPr>
        <p:spPr bwMode="ltGray">
          <a:xfrm>
            <a:off x="6997054" y="5220952"/>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推动以赛促用</a:t>
            </a:r>
          </a:p>
        </p:txBody>
      </p:sp>
      <p:sp>
        <p:nvSpPr>
          <p:cNvPr id="69" name="Rectangle 91"/>
          <p:cNvSpPr/>
          <p:nvPr/>
        </p:nvSpPr>
        <p:spPr bwMode="ltGray">
          <a:xfrm>
            <a:off x="8987053" y="3170649"/>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加强资金支持</a:t>
            </a:r>
          </a:p>
        </p:txBody>
      </p:sp>
      <p:sp>
        <p:nvSpPr>
          <p:cNvPr id="73" name="Rectangle 91"/>
          <p:cNvSpPr/>
          <p:nvPr/>
        </p:nvSpPr>
        <p:spPr bwMode="ltGray">
          <a:xfrm>
            <a:off x="8987053" y="3588327"/>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加强宣传推广</a:t>
            </a:r>
          </a:p>
        </p:txBody>
      </p:sp>
      <p:sp>
        <p:nvSpPr>
          <p:cNvPr id="74" name="Rectangle 91"/>
          <p:cNvSpPr/>
          <p:nvPr/>
        </p:nvSpPr>
        <p:spPr bwMode="ltGray">
          <a:xfrm>
            <a:off x="6997054" y="3190962"/>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提升数据供给水平</a:t>
            </a:r>
          </a:p>
        </p:txBody>
      </p:sp>
      <p:sp>
        <p:nvSpPr>
          <p:cNvPr id="151" name="Rectangle 91"/>
          <p:cNvSpPr/>
          <p:nvPr/>
        </p:nvSpPr>
        <p:spPr bwMode="ltGray">
          <a:xfrm>
            <a:off x="6997054" y="3608640"/>
            <a:ext cx="1717049" cy="305958"/>
          </a:xfrm>
          <a:prstGeom prst="rect">
            <a:avLst/>
          </a:prstGeom>
          <a:solidFill>
            <a:schemeClr val="bg1">
              <a:lumMod val="20000"/>
              <a:lumOff val="80000"/>
            </a:schemeClr>
          </a:solidFill>
          <a:ln w="9525" cap="flat" cmpd="sng" algn="ctr">
            <a:noFill/>
            <a:prstDash val="solid"/>
          </a:ln>
          <a:effectLst>
            <a:outerShdw blurRad="40000" dist="20000" dir="5400000" rotWithShape="0">
              <a:srgbClr val="000000">
                <a:alpha val="38000"/>
              </a:srgbClr>
            </a:outerShdw>
          </a:effectLst>
        </p:spPr>
        <p:txBody>
          <a:bodyPr rot="0" spcFirstLastPara="0" vertOverflow="overflow" horzOverflow="overflow" vert="horz" wrap="square" lIns="78162" tIns="39081" rIns="78162" bIns="39081" numCol="1" spcCol="0" rtlCol="0" fromWordArt="0" anchor="t" anchorCtr="0" forceAA="0" compatLnSpc="1">
            <a:noAutofit/>
          </a:bodyPr>
          <a:lstStyle/>
          <a:p>
            <a:pPr>
              <a:defRPr/>
            </a:pPr>
            <a:r>
              <a:rPr lang="en-US" sz="1200" b="1" kern="0" dirty="0">
                <a:solidFill>
                  <a:prstClr val="black"/>
                </a:solidFill>
                <a:latin typeface="+mn-ea"/>
              </a:rPr>
              <a:t>优化数据流通环境</a:t>
            </a:r>
          </a:p>
        </p:txBody>
      </p:sp>
      <p:sp>
        <p:nvSpPr>
          <p:cNvPr id="152" name="文本框 151"/>
          <p:cNvSpPr txBox="1"/>
          <p:nvPr/>
        </p:nvSpPr>
        <p:spPr>
          <a:xfrm>
            <a:off x="2496950" y="5780952"/>
            <a:ext cx="9092100" cy="737235"/>
          </a:xfrm>
          <a:prstGeom prst="rect">
            <a:avLst/>
          </a:prstGeom>
          <a:noFill/>
        </p:spPr>
        <p:txBody>
          <a:bodyPr wrap="square" rtlCol="0">
            <a:spAutoFit/>
          </a:bodyPr>
          <a:lstStyle/>
          <a:p>
            <a:pPr>
              <a:lnSpc>
                <a:spcPct val="150000"/>
              </a:lnSpc>
            </a:pPr>
            <a:r>
              <a:rPr sz="1400" dirty="0" err="1">
                <a:solidFill>
                  <a:prstClr val="black"/>
                </a:solidFill>
                <a:latin typeface="+mn-ea"/>
              </a:rPr>
              <a:t>医疗机构间推广检查检验结果数据标准统一和共享互认</a:t>
            </a:r>
            <a:r>
              <a:rPr lang="zh-CN" altLang="en-US" sz="1400" dirty="0">
                <a:solidFill>
                  <a:prstClr val="black"/>
                </a:solidFill>
                <a:latin typeface="+mn-ea"/>
              </a:rPr>
              <a:t>；</a:t>
            </a:r>
            <a:r>
              <a:rPr lang="zh-CN" altLang="en-US" sz="1400" b="1" dirty="0">
                <a:solidFill>
                  <a:srgbClr val="7F0001"/>
                </a:solidFill>
                <a:latin typeface="+mn-ea"/>
              </a:rPr>
              <a:t>便捷医疗理赔结算</a:t>
            </a:r>
            <a:r>
              <a:rPr lang="zh-CN" altLang="en-US" sz="1400" dirty="0">
                <a:solidFill>
                  <a:srgbClr val="7F0001"/>
                </a:solidFill>
                <a:latin typeface="+mn-ea"/>
              </a:rPr>
              <a:t>；</a:t>
            </a:r>
            <a:r>
              <a:rPr lang="zh-CN" altLang="en-US" sz="1400" b="1" dirty="0">
                <a:solidFill>
                  <a:srgbClr val="7F0001"/>
                </a:solidFill>
                <a:latin typeface="+mn-ea"/>
              </a:rPr>
              <a:t>医保与商业健康保险数据融合应用</a:t>
            </a:r>
            <a:r>
              <a:rPr lang="zh-CN" altLang="en-US" sz="1400" dirty="0">
                <a:solidFill>
                  <a:prstClr val="black"/>
                </a:solidFill>
                <a:latin typeface="+mn-ea"/>
              </a:rPr>
              <a:t>；完善个人健康数据档案；加强医疗数据融合创新；加强中医药预防、治疗、康复等健康服务全流程的多源数据融合</a:t>
            </a:r>
          </a:p>
        </p:txBody>
      </p:sp>
      <p:sp>
        <p:nvSpPr>
          <p:cNvPr id="153" name="Rectangle 200"/>
          <p:cNvSpPr/>
          <p:nvPr/>
        </p:nvSpPr>
        <p:spPr>
          <a:xfrm>
            <a:off x="420656" y="1514977"/>
            <a:ext cx="1978770" cy="1332966"/>
          </a:xfrm>
          <a:prstGeom prst="rect">
            <a:avLst/>
          </a:prstGeom>
          <a:solidFill>
            <a:srgbClr val="C7000B"/>
          </a:solidFill>
          <a:ln w="12700" cap="flat" cmpd="sng" algn="ctr">
            <a:noFill/>
            <a:prstDash val="solid"/>
            <a:miter lim="800000"/>
          </a:ln>
          <a:effectLst>
            <a:outerShdw blurRad="50800" dist="38100" dir="2700000" algn="tl" rotWithShape="0">
              <a:prstClr val="black">
                <a:alpha val="40000"/>
              </a:prstClr>
            </a:outerShdw>
          </a:effectLst>
        </p:spPr>
        <p:txBody>
          <a:bodyPr lIns="35986" rIns="35986" rtlCol="0" anchor="ctr"/>
          <a:lstStyle/>
          <a:p>
            <a:pPr algn="ctr">
              <a:defRPr/>
            </a:pPr>
            <a:r>
              <a:rPr lang="zh-CN" altLang="en-US" sz="1600" b="1" kern="0" dirty="0">
                <a:solidFill>
                  <a:prstClr val="white"/>
                </a:solidFill>
                <a:latin typeface="+mn-ea"/>
              </a:rPr>
              <a:t>总体目标</a:t>
            </a:r>
            <a:endParaRPr lang="en-US" sz="1600" b="1" kern="0">
              <a:solidFill>
                <a:prstClr val="white"/>
              </a:solidFill>
              <a:latin typeface="+mn-ea"/>
            </a:endParaRPr>
          </a:p>
        </p:txBody>
      </p:sp>
      <p:sp>
        <p:nvSpPr>
          <p:cNvPr id="154" name="Rectangle 200"/>
          <p:cNvSpPr/>
          <p:nvPr/>
        </p:nvSpPr>
        <p:spPr>
          <a:xfrm>
            <a:off x="420656" y="3065789"/>
            <a:ext cx="1978770" cy="2527253"/>
          </a:xfrm>
          <a:prstGeom prst="rect">
            <a:avLst/>
          </a:prstGeom>
          <a:solidFill>
            <a:srgbClr val="C7000B"/>
          </a:solidFill>
          <a:ln w="12700" cap="flat" cmpd="sng" algn="ctr">
            <a:noFill/>
            <a:prstDash val="solid"/>
            <a:miter lim="800000"/>
          </a:ln>
          <a:effectLst>
            <a:outerShdw blurRad="50800" dist="38100" dir="2700000" algn="tl" rotWithShape="0">
              <a:prstClr val="black">
                <a:alpha val="40000"/>
              </a:prstClr>
            </a:outerShdw>
          </a:effectLst>
        </p:spPr>
        <p:txBody>
          <a:bodyPr lIns="35986" rIns="35986" rtlCol="0" anchor="ctr"/>
          <a:lstStyle/>
          <a:p>
            <a:pPr algn="ctr">
              <a:defRPr/>
            </a:pPr>
            <a:r>
              <a:rPr lang="zh-CN" altLang="en-US" sz="1600" b="1" kern="0" dirty="0">
                <a:solidFill>
                  <a:prstClr val="white"/>
                </a:solidFill>
                <a:latin typeface="+mn-ea"/>
              </a:rPr>
              <a:t>重点行动</a:t>
            </a:r>
            <a:endParaRPr lang="en-US" sz="1600" b="1" kern="0">
              <a:solidFill>
                <a:prstClr val="white"/>
              </a:solidFill>
              <a:latin typeface="+mn-ea"/>
            </a:endParaRPr>
          </a:p>
        </p:txBody>
      </p:sp>
      <p:sp>
        <p:nvSpPr>
          <p:cNvPr id="155" name="Rectangle 200"/>
          <p:cNvSpPr/>
          <p:nvPr/>
        </p:nvSpPr>
        <p:spPr>
          <a:xfrm>
            <a:off x="420656" y="5819415"/>
            <a:ext cx="1978770" cy="623393"/>
          </a:xfrm>
          <a:prstGeom prst="rect">
            <a:avLst/>
          </a:prstGeom>
          <a:solidFill>
            <a:srgbClr val="C7000B"/>
          </a:solidFill>
          <a:ln w="12700" cap="flat" cmpd="sng" algn="ctr">
            <a:noFill/>
            <a:prstDash val="solid"/>
            <a:miter lim="800000"/>
          </a:ln>
          <a:effectLst>
            <a:outerShdw blurRad="50800" dist="38100" dir="2700000" algn="tl" rotWithShape="0">
              <a:prstClr val="black">
                <a:alpha val="40000"/>
              </a:prstClr>
            </a:outerShdw>
          </a:effectLst>
        </p:spPr>
        <p:txBody>
          <a:bodyPr lIns="35986" rIns="35986" rtlCol="0" anchor="ctr"/>
          <a:lstStyle/>
          <a:p>
            <a:pPr algn="ctr">
              <a:defRPr/>
            </a:pPr>
            <a:r>
              <a:rPr lang="zh-CN" altLang="en-US" sz="1600" b="1" kern="0" dirty="0">
                <a:solidFill>
                  <a:prstClr val="white"/>
                </a:solidFill>
                <a:latin typeface="+mn-ea"/>
              </a:rPr>
              <a:t>医疗健康行动内容</a:t>
            </a:r>
            <a:endParaRPr lang="en-US" sz="1600" b="1" kern="0">
              <a:solidFill>
                <a:prstClr val="white"/>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政策背景：</a:t>
            </a:r>
            <a:r>
              <a:rPr lang="zh-CN" altLang="en-US" sz="2000" b="1" dirty="0">
                <a:cs typeface="+mn-ea"/>
                <a:sym typeface="+mn-lt"/>
              </a:rPr>
              <a:t>国家数据要素</a:t>
            </a:r>
            <a:r>
              <a:rPr lang="en-US" altLang="zh-CN" sz="2000" b="1" dirty="0">
                <a:cs typeface="+mn-ea"/>
                <a:sym typeface="+mn-lt"/>
              </a:rPr>
              <a:t>X</a:t>
            </a:r>
            <a:r>
              <a:rPr lang="zh-CN" altLang="en-US" sz="2000" b="1" dirty="0">
                <a:cs typeface="+mn-ea"/>
                <a:sym typeface="+mn-lt"/>
              </a:rPr>
              <a:t>三年行动计划</a:t>
            </a:r>
          </a:p>
          <a:p>
            <a:pPr defTabSz="914400">
              <a:lnSpc>
                <a:spcPct val="90000"/>
              </a:lnSpc>
            </a:pPr>
            <a:endParaRPr lang="zh-CN" altLang="en-US" sz="2000" b="1" dirty="0">
              <a:solidFill>
                <a:srgbClr val="C00000"/>
              </a:solidFill>
              <a:cs typeface="+mn-ea"/>
              <a:sym typeface="+mn-lt"/>
            </a:endParaRPr>
          </a:p>
        </p:txBody>
      </p:sp>
      <p:sp>
        <p:nvSpPr>
          <p:cNvPr id="4" name="Trapezoid 58"/>
          <p:cNvSpPr/>
          <p:nvPr/>
        </p:nvSpPr>
        <p:spPr bwMode="auto">
          <a:xfrm rot="16200000">
            <a:off x="2577567" y="3469975"/>
            <a:ext cx="5403999" cy="512936"/>
          </a:xfrm>
          <a:prstGeom prst="trapezoid">
            <a:avLst>
              <a:gd name="adj" fmla="val 65887"/>
            </a:avLst>
          </a:prstGeom>
          <a:gradFill>
            <a:gsLst>
              <a:gs pos="0">
                <a:schemeClr val="tx2"/>
              </a:gs>
              <a:gs pos="100000">
                <a:srgbClr val="C7000B"/>
              </a:gs>
            </a:gsLst>
            <a:lin ang="5400000" scaled="1"/>
          </a:gradFill>
          <a:ln>
            <a:noFill/>
          </a:ln>
          <a:effectLst/>
        </p:spPr>
        <p:txBody>
          <a:bodyPr rot="0" spcFirstLastPara="0" vertOverflow="overflow" horzOverflow="overflow" vert="horz" wrap="square" lIns="34009" tIns="34009" rIns="34009" bIns="34009"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1" i="0" u="none" strike="noStrike" kern="0" cap="none" spc="0" normalizeH="0" baseline="0" noProof="0" dirty="0">
              <a:ln>
                <a:noFill/>
              </a:ln>
              <a:solidFill>
                <a:prstClr val="white"/>
              </a:solidFill>
              <a:effectLst/>
              <a:uLnTx/>
              <a:uFillTx/>
              <a:latin typeface="+mn-ea"/>
              <a:cs typeface="+mn-cs"/>
            </a:endParaRPr>
          </a:p>
        </p:txBody>
      </p:sp>
      <p:sp>
        <p:nvSpPr>
          <p:cNvPr id="5" name="Rectangle 184"/>
          <p:cNvSpPr/>
          <p:nvPr/>
        </p:nvSpPr>
        <p:spPr>
          <a:xfrm>
            <a:off x="190431" y="698860"/>
            <a:ext cx="5009594" cy="6009354"/>
          </a:xfrm>
          <a:prstGeom prst="rect">
            <a:avLst/>
          </a:prstGeom>
          <a:pattFill prst="pct5">
            <a:fgClr>
              <a:schemeClr val="accent1">
                <a:lumMod val="20000"/>
                <a:lumOff val="80000"/>
              </a:schemeClr>
            </a:fgClr>
            <a:bgClr>
              <a:sysClr val="window" lastClr="FFFFFF"/>
            </a:bgClr>
          </a:pattFill>
          <a:ln w="12700" cap="flat" cmpd="sng" algn="ctr">
            <a:solidFill>
              <a:srgbClr val="FFFFFF">
                <a:lumMod val="85000"/>
              </a:srgb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FFFFFF"/>
              </a:solidFill>
              <a:effectLst/>
              <a:uLnTx/>
              <a:uFillTx/>
              <a:latin typeface="+mn-ea"/>
            </a:endParaRPr>
          </a:p>
        </p:txBody>
      </p:sp>
      <p:sp>
        <p:nvSpPr>
          <p:cNvPr id="6" name="íSḷïďe"/>
          <p:cNvSpPr/>
          <p:nvPr/>
        </p:nvSpPr>
        <p:spPr>
          <a:xfrm>
            <a:off x="5560573" y="2618401"/>
            <a:ext cx="6394024" cy="717288"/>
          </a:xfrm>
          <a:prstGeom prst="rect">
            <a:avLst/>
          </a:prstGeom>
          <a:solidFill>
            <a:schemeClr val="accent1">
              <a:lumMod val="20000"/>
              <a:lumOff val="80000"/>
            </a:schemeClr>
          </a:solidFill>
          <a:ln w="25400" cap="flat" cmpd="sng" algn="ctr">
            <a:noFill/>
            <a:prstDash val="solid"/>
          </a:ln>
          <a:effectLst/>
        </p:spPr>
        <p:txBody>
          <a:bodyPr wrap="square" lIns="91406" tIns="45703" rIns="91406" bIns="45703" anchor="ctr">
            <a:normAutofit/>
          </a:bodyPr>
          <a:lstStyle/>
          <a:p>
            <a:pPr algn="ctr">
              <a:defRPr/>
            </a:pPr>
            <a:endParaRPr kern="0">
              <a:solidFill>
                <a:prstClr val="white"/>
              </a:solidFill>
              <a:latin typeface="+mn-ea"/>
              <a:sym typeface="+mn-lt"/>
            </a:endParaRPr>
          </a:p>
        </p:txBody>
      </p:sp>
      <p:cxnSp>
        <p:nvCxnSpPr>
          <p:cNvPr id="7" name="i$ļîdé"/>
          <p:cNvCxnSpPr/>
          <p:nvPr/>
        </p:nvCxnSpPr>
        <p:spPr>
          <a:xfrm>
            <a:off x="7633727" y="2678069"/>
            <a:ext cx="0" cy="597952"/>
          </a:xfrm>
          <a:prstGeom prst="line">
            <a:avLst/>
          </a:prstGeom>
          <a:noFill/>
          <a:ln w="38100" cap="flat" cmpd="sng" algn="ctr">
            <a:solidFill>
              <a:sysClr val="window" lastClr="FFFFFF"/>
            </a:solidFill>
            <a:prstDash val="solid"/>
          </a:ln>
          <a:effectLst/>
        </p:spPr>
      </p:cxnSp>
      <p:sp>
        <p:nvSpPr>
          <p:cNvPr id="8" name="Bullet2"/>
          <p:cNvSpPr/>
          <p:nvPr/>
        </p:nvSpPr>
        <p:spPr>
          <a:xfrm>
            <a:off x="5989041" y="2620940"/>
            <a:ext cx="1644685" cy="693167"/>
          </a:xfrm>
          <a:prstGeom prst="rect">
            <a:avLst/>
          </a:prstGeom>
        </p:spPr>
        <p:txBody>
          <a:bodyPr wrap="square" lIns="91406" tIns="45703" rIns="91406" bIns="45703" anchor="ctr" anchorCtr="0">
            <a:normAutofit/>
          </a:bodyPr>
          <a:lstStyle/>
          <a:p>
            <a:pPr>
              <a:defRPr/>
            </a:pPr>
            <a:r>
              <a:rPr lang="zh-CN" altLang="en-US" sz="1600" b="1" kern="0" dirty="0">
                <a:latin typeface="+mn-ea"/>
                <a:cs typeface="+mn-ea"/>
                <a:sym typeface="+mn-lt"/>
              </a:rPr>
              <a:t>公共数据方面</a:t>
            </a:r>
          </a:p>
        </p:txBody>
      </p:sp>
      <p:sp>
        <p:nvSpPr>
          <p:cNvPr id="9" name="Text2"/>
          <p:cNvSpPr/>
          <p:nvPr/>
        </p:nvSpPr>
        <p:spPr>
          <a:xfrm>
            <a:off x="7633727" y="2620940"/>
            <a:ext cx="4219307" cy="693167"/>
          </a:xfrm>
          <a:prstGeom prst="rect">
            <a:avLst/>
          </a:prstGeom>
        </p:spPr>
        <p:txBody>
          <a:bodyPr wrap="square" lIns="91406" tIns="45703" rIns="91406" bIns="45703" anchor="ctr" anchorCtr="0">
            <a:normAutofit/>
          </a:bodyPr>
          <a:lstStyle/>
          <a:p>
            <a:pPr>
              <a:lnSpc>
                <a:spcPct val="120000"/>
              </a:lnSpc>
              <a:defRPr/>
            </a:pPr>
            <a:r>
              <a:rPr lang="zh-CN" altLang="en-US" sz="1335" kern="0" dirty="0">
                <a:latin typeface="+mn-ea"/>
                <a:cs typeface="+mn-ea"/>
                <a:sym typeface="+mn-lt"/>
              </a:rPr>
              <a:t>加强公共数据开放流通共享</a:t>
            </a:r>
            <a:r>
              <a:rPr lang="en-US" altLang="zh-CN" sz="1335" kern="0" dirty="0">
                <a:latin typeface="+mn-ea"/>
                <a:cs typeface="+mn-ea"/>
                <a:sym typeface="+mn-lt"/>
              </a:rPr>
              <a:t>,</a:t>
            </a:r>
            <a:r>
              <a:rPr lang="zh-CN" altLang="en-US" sz="1335" kern="0" dirty="0">
                <a:latin typeface="+mn-ea"/>
                <a:cs typeface="+mn-ea"/>
                <a:sym typeface="+mn-lt"/>
              </a:rPr>
              <a:t>检验结果的跨机构调阅</a:t>
            </a:r>
          </a:p>
        </p:txBody>
      </p:sp>
      <p:sp>
        <p:nvSpPr>
          <p:cNvPr id="10" name="íš1ïḍe"/>
          <p:cNvSpPr/>
          <p:nvPr/>
        </p:nvSpPr>
        <p:spPr>
          <a:xfrm>
            <a:off x="5353003" y="2759954"/>
            <a:ext cx="415139" cy="415139"/>
          </a:xfrm>
          <a:prstGeom prst="ellipse">
            <a:avLst/>
          </a:prstGeom>
          <a:solidFill>
            <a:srgbClr val="D33941"/>
          </a:solidFill>
          <a:ln w="38100" cap="flat" cmpd="sng" algn="ctr">
            <a:solidFill>
              <a:sysClr val="window" lastClr="FFFFFF"/>
            </a:solidFill>
            <a:prstDash val="solid"/>
          </a:ln>
          <a:effectLst/>
        </p:spPr>
        <p:txBody>
          <a:bodyPr wrap="square" lIns="91406" tIns="45703" rIns="91406" bIns="45703" anchor="ctr">
            <a:normAutofit fontScale="85000" lnSpcReduction="20000"/>
          </a:bodyPr>
          <a:lstStyle/>
          <a:p>
            <a:pPr algn="ctr">
              <a:defRPr/>
            </a:pPr>
            <a:endParaRPr kern="0">
              <a:solidFill>
                <a:prstClr val="white"/>
              </a:solidFill>
              <a:latin typeface="+mn-ea"/>
              <a:sym typeface="+mn-lt"/>
            </a:endParaRPr>
          </a:p>
        </p:txBody>
      </p:sp>
      <p:sp>
        <p:nvSpPr>
          <p:cNvPr id="11" name="íṥľiďe"/>
          <p:cNvSpPr/>
          <p:nvPr/>
        </p:nvSpPr>
        <p:spPr>
          <a:xfrm>
            <a:off x="5474244" y="2891986"/>
            <a:ext cx="172657" cy="151075"/>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ysClr val="window" lastClr="FFFFFF"/>
          </a:solidFill>
          <a:ln>
            <a:noFill/>
          </a:ln>
          <a:effectLst/>
        </p:spPr>
        <p:txBody>
          <a:bodyPr wrap="square" lIns="91406" tIns="45703" rIns="91406" bIns="45703" anchor="ctr">
            <a:normAutofit fontScale="25000" lnSpcReduction="20000"/>
          </a:bodyPr>
          <a:lstStyle/>
          <a:p>
            <a:pPr algn="ctr">
              <a:defRPr/>
            </a:pPr>
            <a:endParaRPr kern="0">
              <a:solidFill>
                <a:prstClr val="white"/>
              </a:solidFill>
              <a:latin typeface="+mn-ea"/>
              <a:sym typeface="+mn-lt"/>
            </a:endParaRPr>
          </a:p>
        </p:txBody>
      </p:sp>
      <p:sp>
        <p:nvSpPr>
          <p:cNvPr id="12" name="îśḻîďe"/>
          <p:cNvSpPr/>
          <p:nvPr/>
        </p:nvSpPr>
        <p:spPr>
          <a:xfrm>
            <a:off x="5560573" y="3687986"/>
            <a:ext cx="6394024" cy="717288"/>
          </a:xfrm>
          <a:prstGeom prst="rect">
            <a:avLst/>
          </a:prstGeom>
          <a:solidFill>
            <a:schemeClr val="accent1">
              <a:lumMod val="20000"/>
              <a:lumOff val="80000"/>
            </a:schemeClr>
          </a:solidFill>
          <a:ln w="25400" cap="flat" cmpd="sng" algn="ctr">
            <a:noFill/>
            <a:prstDash val="solid"/>
          </a:ln>
          <a:effectLst/>
        </p:spPr>
        <p:txBody>
          <a:bodyPr wrap="square" lIns="91406" tIns="45703" rIns="91406" bIns="45703" anchor="ctr">
            <a:normAutofit/>
          </a:bodyPr>
          <a:lstStyle/>
          <a:p>
            <a:pPr algn="ctr">
              <a:defRPr/>
            </a:pPr>
            <a:endParaRPr sz="1335" kern="0">
              <a:solidFill>
                <a:prstClr val="white"/>
              </a:solidFill>
              <a:latin typeface="+mn-ea"/>
              <a:sym typeface="+mn-lt"/>
            </a:endParaRPr>
          </a:p>
        </p:txBody>
      </p:sp>
      <p:cxnSp>
        <p:nvCxnSpPr>
          <p:cNvPr id="13" name="íšlïďé"/>
          <p:cNvCxnSpPr/>
          <p:nvPr/>
        </p:nvCxnSpPr>
        <p:spPr>
          <a:xfrm>
            <a:off x="7633727" y="3747654"/>
            <a:ext cx="0" cy="597952"/>
          </a:xfrm>
          <a:prstGeom prst="line">
            <a:avLst/>
          </a:prstGeom>
          <a:noFill/>
          <a:ln w="38100" cap="flat" cmpd="sng" algn="ctr">
            <a:solidFill>
              <a:sysClr val="window" lastClr="FFFFFF"/>
            </a:solidFill>
            <a:prstDash val="solid"/>
          </a:ln>
          <a:effectLst/>
        </p:spPr>
      </p:cxnSp>
      <p:sp>
        <p:nvSpPr>
          <p:cNvPr id="14" name="Bullet3"/>
          <p:cNvSpPr/>
          <p:nvPr/>
        </p:nvSpPr>
        <p:spPr>
          <a:xfrm>
            <a:off x="5989041" y="3699411"/>
            <a:ext cx="1644685" cy="693167"/>
          </a:xfrm>
          <a:prstGeom prst="rect">
            <a:avLst/>
          </a:prstGeom>
        </p:spPr>
        <p:txBody>
          <a:bodyPr wrap="square" lIns="91406" tIns="45703" rIns="91406" bIns="45703" anchor="ctr" anchorCtr="0">
            <a:normAutofit/>
          </a:bodyPr>
          <a:lstStyle/>
          <a:p>
            <a:pPr>
              <a:defRPr/>
            </a:pPr>
            <a:r>
              <a:rPr lang="zh-CN" altLang="en-US" sz="1600" b="1" kern="0" dirty="0">
                <a:latin typeface="+mn-ea"/>
                <a:cs typeface="+mn-ea"/>
                <a:sym typeface="+mn-lt"/>
              </a:rPr>
              <a:t>数据应用方面</a:t>
            </a:r>
          </a:p>
        </p:txBody>
      </p:sp>
      <p:sp>
        <p:nvSpPr>
          <p:cNvPr id="15" name="Text3"/>
          <p:cNvSpPr/>
          <p:nvPr/>
        </p:nvSpPr>
        <p:spPr>
          <a:xfrm>
            <a:off x="7633727" y="3699411"/>
            <a:ext cx="4320870" cy="693167"/>
          </a:xfrm>
          <a:prstGeom prst="rect">
            <a:avLst/>
          </a:prstGeom>
        </p:spPr>
        <p:txBody>
          <a:bodyPr wrap="square" lIns="91406" tIns="45703" rIns="91406" bIns="45703" anchor="ctr" anchorCtr="0">
            <a:normAutofit/>
          </a:bodyPr>
          <a:lstStyle/>
          <a:p>
            <a:pPr>
              <a:lnSpc>
                <a:spcPct val="120000"/>
              </a:lnSpc>
              <a:defRPr/>
            </a:pPr>
            <a:r>
              <a:rPr lang="zh-CN" altLang="en-US" sz="1335" kern="0" dirty="0">
                <a:latin typeface="+mn-ea"/>
                <a:cs typeface="+mn-ea"/>
                <a:sym typeface="+mn-lt"/>
              </a:rPr>
              <a:t>鼓励市场参与卫生健康数据科学研究和开发应用</a:t>
            </a:r>
          </a:p>
        </p:txBody>
      </p:sp>
      <p:sp>
        <p:nvSpPr>
          <p:cNvPr id="16" name="îSliḍè"/>
          <p:cNvSpPr/>
          <p:nvPr/>
        </p:nvSpPr>
        <p:spPr>
          <a:xfrm>
            <a:off x="5353003" y="3839060"/>
            <a:ext cx="415139" cy="415139"/>
          </a:xfrm>
          <a:prstGeom prst="ellipse">
            <a:avLst/>
          </a:prstGeom>
          <a:solidFill>
            <a:srgbClr val="D33941"/>
          </a:solidFill>
          <a:ln w="38100" cap="flat" cmpd="sng" algn="ctr">
            <a:solidFill>
              <a:sysClr val="window" lastClr="FFFFFF"/>
            </a:solidFill>
            <a:prstDash val="solid"/>
          </a:ln>
          <a:effectLst/>
        </p:spPr>
        <p:txBody>
          <a:bodyPr wrap="square" lIns="91406" tIns="45703" rIns="91406" bIns="45703" anchor="ctr">
            <a:normAutofit fontScale="85000" lnSpcReduction="20000"/>
          </a:bodyPr>
          <a:lstStyle/>
          <a:p>
            <a:pPr algn="ctr">
              <a:defRPr/>
            </a:pPr>
            <a:endParaRPr kern="0">
              <a:solidFill>
                <a:prstClr val="white"/>
              </a:solidFill>
              <a:latin typeface="+mn-ea"/>
              <a:sym typeface="+mn-lt"/>
            </a:endParaRPr>
          </a:p>
        </p:txBody>
      </p:sp>
      <p:sp>
        <p:nvSpPr>
          <p:cNvPr id="17" name="iṣlíḑê"/>
          <p:cNvSpPr/>
          <p:nvPr/>
        </p:nvSpPr>
        <p:spPr bwMode="auto">
          <a:xfrm>
            <a:off x="5463453" y="3964745"/>
            <a:ext cx="194874" cy="16377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ysClr val="window" lastClr="FFFFFF"/>
          </a:solidFill>
          <a:ln>
            <a:noFill/>
          </a:ln>
          <a:effectLst/>
        </p:spPr>
        <p:txBody>
          <a:bodyPr wrap="square" lIns="91406" tIns="45703" rIns="91406" bIns="45703" anchor="ctr">
            <a:normAutofit fontScale="25000" lnSpcReduction="20000"/>
          </a:bodyPr>
          <a:lstStyle/>
          <a:p>
            <a:pPr algn="ctr">
              <a:defRPr/>
            </a:pPr>
            <a:endParaRPr kern="0">
              <a:solidFill>
                <a:prstClr val="white"/>
              </a:solidFill>
              <a:latin typeface="+mn-ea"/>
              <a:sym typeface="+mn-lt"/>
            </a:endParaRPr>
          </a:p>
        </p:txBody>
      </p:sp>
      <p:sp>
        <p:nvSpPr>
          <p:cNvPr id="18" name="išḻîḍe"/>
          <p:cNvSpPr/>
          <p:nvPr/>
        </p:nvSpPr>
        <p:spPr>
          <a:xfrm>
            <a:off x="5560573" y="1550720"/>
            <a:ext cx="6394024" cy="717288"/>
          </a:xfrm>
          <a:prstGeom prst="rect">
            <a:avLst/>
          </a:prstGeom>
          <a:solidFill>
            <a:schemeClr val="accent1">
              <a:lumMod val="20000"/>
              <a:lumOff val="80000"/>
            </a:schemeClr>
          </a:solidFill>
          <a:ln w="25400" cap="flat" cmpd="sng" algn="ctr">
            <a:noFill/>
            <a:prstDash val="solid"/>
          </a:ln>
          <a:effectLst/>
        </p:spPr>
        <p:txBody>
          <a:bodyPr wrap="square" lIns="91406" tIns="45703" rIns="91406" bIns="45703" anchor="ctr">
            <a:normAutofit/>
          </a:bodyPr>
          <a:lstStyle/>
          <a:p>
            <a:pPr algn="ctr">
              <a:defRPr/>
            </a:pPr>
            <a:endParaRPr kern="0">
              <a:solidFill>
                <a:prstClr val="white"/>
              </a:solidFill>
              <a:latin typeface="+mn-ea"/>
              <a:sym typeface="+mn-lt"/>
            </a:endParaRPr>
          </a:p>
        </p:txBody>
      </p:sp>
      <p:cxnSp>
        <p:nvCxnSpPr>
          <p:cNvPr id="19" name="ïşļiḑê"/>
          <p:cNvCxnSpPr/>
          <p:nvPr/>
        </p:nvCxnSpPr>
        <p:spPr>
          <a:xfrm>
            <a:off x="7633727" y="1610388"/>
            <a:ext cx="0" cy="597952"/>
          </a:xfrm>
          <a:prstGeom prst="line">
            <a:avLst/>
          </a:prstGeom>
          <a:noFill/>
          <a:ln w="38100" cap="flat" cmpd="sng" algn="ctr">
            <a:solidFill>
              <a:sysClr val="window" lastClr="FFFFFF"/>
            </a:solidFill>
            <a:prstDash val="solid"/>
          </a:ln>
          <a:effectLst/>
        </p:spPr>
      </p:cxnSp>
      <p:sp>
        <p:nvSpPr>
          <p:cNvPr id="20" name="Bullet1"/>
          <p:cNvSpPr/>
          <p:nvPr/>
        </p:nvSpPr>
        <p:spPr>
          <a:xfrm>
            <a:off x="5989041" y="1562780"/>
            <a:ext cx="1644685" cy="693167"/>
          </a:xfrm>
          <a:prstGeom prst="rect">
            <a:avLst/>
          </a:prstGeom>
        </p:spPr>
        <p:txBody>
          <a:bodyPr wrap="square" lIns="91406" tIns="45703" rIns="91406" bIns="45703" anchor="ctr" anchorCtr="0">
            <a:normAutofit/>
          </a:bodyPr>
          <a:lstStyle/>
          <a:p>
            <a:pPr>
              <a:defRPr/>
            </a:pPr>
            <a:r>
              <a:rPr lang="zh-CN" altLang="en-US" sz="1600" b="1" kern="0" dirty="0">
                <a:latin typeface="+mn-ea"/>
                <a:cs typeface="+mn-ea"/>
                <a:sym typeface="+mn-lt"/>
              </a:rPr>
              <a:t>医院方面</a:t>
            </a:r>
          </a:p>
        </p:txBody>
      </p:sp>
      <p:sp>
        <p:nvSpPr>
          <p:cNvPr id="21" name="Text1"/>
          <p:cNvSpPr/>
          <p:nvPr/>
        </p:nvSpPr>
        <p:spPr>
          <a:xfrm>
            <a:off x="7633727" y="1562780"/>
            <a:ext cx="4219307" cy="693167"/>
          </a:xfrm>
          <a:prstGeom prst="rect">
            <a:avLst/>
          </a:prstGeom>
        </p:spPr>
        <p:txBody>
          <a:bodyPr wrap="square" lIns="91406" tIns="45703" rIns="91406" bIns="45703" anchor="ctr" anchorCtr="0">
            <a:normAutofit/>
          </a:bodyPr>
          <a:lstStyle/>
          <a:p>
            <a:pPr>
              <a:lnSpc>
                <a:spcPct val="120000"/>
              </a:lnSpc>
              <a:defRPr/>
            </a:pPr>
            <a:r>
              <a:rPr lang="zh-CN" altLang="en-US" sz="1335" kern="0" dirty="0">
                <a:latin typeface="+mn-ea"/>
                <a:cs typeface="+mn-ea"/>
                <a:sym typeface="+mn-lt"/>
              </a:rPr>
              <a:t>深化医药卫生体制改革，积极发展互联网医院，完善统一的卫生健康信息化平台的建设，推广电子健康卡</a:t>
            </a:r>
            <a:endParaRPr lang="en-US" altLang="zh-CN" sz="1335" kern="0" dirty="0">
              <a:latin typeface="+mn-ea"/>
              <a:cs typeface="+mn-ea"/>
              <a:sym typeface="+mn-lt"/>
            </a:endParaRPr>
          </a:p>
        </p:txBody>
      </p:sp>
      <p:sp>
        <p:nvSpPr>
          <p:cNvPr id="22" name="ïşľîḓè"/>
          <p:cNvSpPr/>
          <p:nvPr/>
        </p:nvSpPr>
        <p:spPr>
          <a:xfrm>
            <a:off x="5341578" y="1717664"/>
            <a:ext cx="415139" cy="415139"/>
          </a:xfrm>
          <a:prstGeom prst="ellipse">
            <a:avLst/>
          </a:prstGeom>
          <a:solidFill>
            <a:srgbClr val="D33941"/>
          </a:solidFill>
          <a:ln w="38100" cap="flat" cmpd="sng" algn="ctr">
            <a:solidFill>
              <a:sysClr val="window" lastClr="FFFFFF"/>
            </a:solidFill>
            <a:prstDash val="solid"/>
          </a:ln>
          <a:effectLst/>
        </p:spPr>
        <p:txBody>
          <a:bodyPr wrap="square" lIns="91406" tIns="45703" rIns="91406" bIns="45703" anchor="ctr">
            <a:normAutofit fontScale="85000" lnSpcReduction="20000"/>
          </a:bodyPr>
          <a:lstStyle/>
          <a:p>
            <a:pPr algn="ctr">
              <a:defRPr/>
            </a:pPr>
            <a:endParaRPr kern="0">
              <a:solidFill>
                <a:prstClr val="white"/>
              </a:solidFill>
              <a:latin typeface="+mn-ea"/>
              <a:sym typeface="+mn-lt"/>
            </a:endParaRPr>
          </a:p>
        </p:txBody>
      </p:sp>
      <p:sp>
        <p:nvSpPr>
          <p:cNvPr id="23" name="í$ḷïḍè"/>
          <p:cNvSpPr/>
          <p:nvPr/>
        </p:nvSpPr>
        <p:spPr>
          <a:xfrm>
            <a:off x="5462818" y="1843348"/>
            <a:ext cx="172657" cy="163770"/>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ysClr val="window" lastClr="FFFFFF"/>
          </a:solidFill>
          <a:ln>
            <a:noFill/>
          </a:ln>
        </p:spPr>
        <p:txBody>
          <a:bodyPr wrap="square" lIns="91406" tIns="45703" rIns="91406" bIns="45703" anchor="ctr">
            <a:normAutofit fontScale="25000" lnSpcReduction="20000"/>
          </a:bodyPr>
          <a:lstStyle/>
          <a:p>
            <a:pPr algn="ctr">
              <a:defRPr/>
            </a:pPr>
            <a:endParaRPr kern="0">
              <a:solidFill>
                <a:prstClr val="white"/>
              </a:solidFill>
              <a:latin typeface="+mn-ea"/>
              <a:sym typeface="+mn-lt"/>
            </a:endParaRPr>
          </a:p>
        </p:txBody>
      </p:sp>
      <p:sp>
        <p:nvSpPr>
          <p:cNvPr id="24" name="îṥ1íḓé"/>
          <p:cNvSpPr/>
          <p:nvPr/>
        </p:nvSpPr>
        <p:spPr>
          <a:xfrm>
            <a:off x="5560573" y="5700202"/>
            <a:ext cx="6394024" cy="717288"/>
          </a:xfrm>
          <a:prstGeom prst="rect">
            <a:avLst/>
          </a:prstGeom>
          <a:solidFill>
            <a:schemeClr val="accent1">
              <a:lumMod val="20000"/>
              <a:lumOff val="80000"/>
            </a:schemeClr>
          </a:solidFill>
          <a:ln w="25400" cap="flat" cmpd="sng" algn="ctr">
            <a:noFill/>
            <a:prstDash val="solid"/>
          </a:ln>
          <a:effectLst/>
        </p:spPr>
        <p:txBody>
          <a:bodyPr wrap="square" lIns="91406" tIns="45703" rIns="91406" bIns="45703" anchor="ctr">
            <a:normAutofit/>
          </a:bodyPr>
          <a:lstStyle/>
          <a:p>
            <a:pPr algn="ctr">
              <a:defRPr/>
            </a:pPr>
            <a:endParaRPr kern="0" dirty="0">
              <a:solidFill>
                <a:prstClr val="white"/>
              </a:solidFill>
              <a:latin typeface="+mn-ea"/>
              <a:sym typeface="+mn-lt"/>
            </a:endParaRPr>
          </a:p>
        </p:txBody>
      </p:sp>
      <p:sp>
        <p:nvSpPr>
          <p:cNvPr id="25" name="ís1íḓê"/>
          <p:cNvSpPr/>
          <p:nvPr/>
        </p:nvSpPr>
        <p:spPr>
          <a:xfrm>
            <a:off x="5328247" y="5821443"/>
            <a:ext cx="415139" cy="415139"/>
          </a:xfrm>
          <a:prstGeom prst="ellipse">
            <a:avLst/>
          </a:prstGeom>
          <a:solidFill>
            <a:srgbClr val="D33941"/>
          </a:solidFill>
          <a:ln w="38100" cap="flat" cmpd="sng" algn="ctr">
            <a:solidFill>
              <a:sysClr val="window" lastClr="FFFFFF"/>
            </a:solidFill>
            <a:prstDash val="solid"/>
          </a:ln>
          <a:effectLst/>
        </p:spPr>
        <p:txBody>
          <a:bodyPr wrap="square" lIns="91406" tIns="45703" rIns="91406" bIns="45703" anchor="ctr">
            <a:normAutofit fontScale="85000" lnSpcReduction="20000"/>
          </a:bodyPr>
          <a:lstStyle/>
          <a:p>
            <a:pPr algn="ctr">
              <a:defRPr/>
            </a:pPr>
            <a:endParaRPr kern="0">
              <a:solidFill>
                <a:prstClr val="white"/>
              </a:solidFill>
              <a:latin typeface="+mn-ea"/>
              <a:sym typeface="+mn-lt"/>
            </a:endParaRPr>
          </a:p>
        </p:txBody>
      </p:sp>
      <p:sp>
        <p:nvSpPr>
          <p:cNvPr id="26" name="ïṡḻïḋê"/>
          <p:cNvSpPr/>
          <p:nvPr/>
        </p:nvSpPr>
        <p:spPr>
          <a:xfrm>
            <a:off x="5465992" y="5943318"/>
            <a:ext cx="139649" cy="171388"/>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ysClr val="window" lastClr="FFFFFF"/>
          </a:solidFill>
          <a:ln>
            <a:noFill/>
          </a:ln>
          <a:effectLst/>
        </p:spPr>
        <p:txBody>
          <a:bodyPr wrap="square" lIns="91406" tIns="45703" rIns="91406" bIns="45703" anchor="ctr">
            <a:normAutofit fontScale="25000" lnSpcReduction="20000"/>
          </a:bodyPr>
          <a:lstStyle/>
          <a:p>
            <a:pPr algn="ctr">
              <a:defRPr/>
            </a:pPr>
            <a:endParaRPr kern="0">
              <a:solidFill>
                <a:prstClr val="white"/>
              </a:solidFill>
              <a:latin typeface="+mn-ea"/>
              <a:sym typeface="+mn-lt"/>
            </a:endParaRPr>
          </a:p>
        </p:txBody>
      </p:sp>
      <p:cxnSp>
        <p:nvCxnSpPr>
          <p:cNvPr id="27" name="iṧļîḋe"/>
          <p:cNvCxnSpPr/>
          <p:nvPr/>
        </p:nvCxnSpPr>
        <p:spPr>
          <a:xfrm>
            <a:off x="7633727" y="5759870"/>
            <a:ext cx="0" cy="597952"/>
          </a:xfrm>
          <a:prstGeom prst="line">
            <a:avLst/>
          </a:prstGeom>
          <a:noFill/>
          <a:ln w="38100" cap="flat" cmpd="sng" algn="ctr">
            <a:solidFill>
              <a:sysClr val="window" lastClr="FFFFFF"/>
            </a:solidFill>
            <a:prstDash val="solid"/>
          </a:ln>
          <a:effectLst/>
        </p:spPr>
      </p:cxnSp>
      <p:sp>
        <p:nvSpPr>
          <p:cNvPr id="28" name="Bullet5"/>
          <p:cNvSpPr/>
          <p:nvPr/>
        </p:nvSpPr>
        <p:spPr>
          <a:xfrm>
            <a:off x="5989041" y="5712263"/>
            <a:ext cx="1644685" cy="693167"/>
          </a:xfrm>
          <a:prstGeom prst="rect">
            <a:avLst/>
          </a:prstGeom>
        </p:spPr>
        <p:txBody>
          <a:bodyPr wrap="square" lIns="91406" tIns="45703" rIns="91406" bIns="45703" anchor="ctr" anchorCtr="0">
            <a:normAutofit/>
          </a:bodyPr>
          <a:lstStyle/>
          <a:p>
            <a:pPr>
              <a:defRPr/>
            </a:pPr>
            <a:r>
              <a:rPr lang="zh-CN" altLang="en-US" sz="1600" b="1" kern="0" dirty="0">
                <a:latin typeface="+mn-ea"/>
                <a:cs typeface="+mn-ea"/>
                <a:sym typeface="+mn-lt"/>
              </a:rPr>
              <a:t>监管方面</a:t>
            </a:r>
          </a:p>
        </p:txBody>
      </p:sp>
      <p:sp>
        <p:nvSpPr>
          <p:cNvPr id="29" name="Text5"/>
          <p:cNvSpPr/>
          <p:nvPr/>
        </p:nvSpPr>
        <p:spPr>
          <a:xfrm>
            <a:off x="7633727" y="5712263"/>
            <a:ext cx="4219307" cy="693167"/>
          </a:xfrm>
          <a:prstGeom prst="rect">
            <a:avLst/>
          </a:prstGeom>
        </p:spPr>
        <p:txBody>
          <a:bodyPr wrap="square" lIns="91406" tIns="45703" rIns="91406" bIns="45703" anchor="ctr" anchorCtr="0">
            <a:normAutofit/>
          </a:bodyPr>
          <a:lstStyle/>
          <a:p>
            <a:pPr>
              <a:lnSpc>
                <a:spcPct val="120000"/>
              </a:lnSpc>
              <a:defRPr/>
            </a:pPr>
            <a:r>
              <a:rPr lang="zh-CN" altLang="en-US" sz="1335" kern="0" dirty="0">
                <a:latin typeface="+mn-ea"/>
                <a:cs typeface="+mn-ea"/>
                <a:sym typeface="+mn-lt"/>
              </a:rPr>
              <a:t>积极探索医疗大数据监管框架，包括完善卫生健康数据分级分类相关管理措施等</a:t>
            </a:r>
          </a:p>
        </p:txBody>
      </p:sp>
      <p:sp>
        <p:nvSpPr>
          <p:cNvPr id="30" name="iş1ïḓé"/>
          <p:cNvSpPr/>
          <p:nvPr/>
        </p:nvSpPr>
        <p:spPr>
          <a:xfrm>
            <a:off x="5560573" y="4751858"/>
            <a:ext cx="6394024" cy="717288"/>
          </a:xfrm>
          <a:prstGeom prst="rect">
            <a:avLst/>
          </a:prstGeom>
          <a:solidFill>
            <a:schemeClr val="accent1">
              <a:lumMod val="20000"/>
              <a:lumOff val="80000"/>
            </a:schemeClr>
          </a:solidFill>
          <a:ln w="25400" cap="flat" cmpd="sng" algn="ctr">
            <a:noFill/>
            <a:prstDash val="solid"/>
          </a:ln>
          <a:effectLst/>
        </p:spPr>
        <p:txBody>
          <a:bodyPr wrap="square" lIns="91406" tIns="45703" rIns="91406" bIns="45703" anchor="ctr">
            <a:normAutofit/>
          </a:bodyPr>
          <a:lstStyle/>
          <a:p>
            <a:pPr algn="ctr">
              <a:defRPr/>
            </a:pPr>
            <a:endParaRPr kern="0">
              <a:solidFill>
                <a:prstClr val="white"/>
              </a:solidFill>
              <a:latin typeface="+mn-ea"/>
              <a:sym typeface="+mn-lt"/>
            </a:endParaRPr>
          </a:p>
        </p:txBody>
      </p:sp>
      <p:sp>
        <p:nvSpPr>
          <p:cNvPr id="31" name="Bullet4"/>
          <p:cNvSpPr/>
          <p:nvPr/>
        </p:nvSpPr>
        <p:spPr>
          <a:xfrm>
            <a:off x="5989041" y="4763918"/>
            <a:ext cx="1644685" cy="693167"/>
          </a:xfrm>
          <a:prstGeom prst="rect">
            <a:avLst/>
          </a:prstGeom>
        </p:spPr>
        <p:txBody>
          <a:bodyPr wrap="square" lIns="91406" tIns="45703" rIns="91406" bIns="45703" anchor="ctr" anchorCtr="0">
            <a:normAutofit/>
          </a:bodyPr>
          <a:lstStyle/>
          <a:p>
            <a:pPr>
              <a:defRPr/>
            </a:pPr>
            <a:r>
              <a:rPr lang="zh-CN" altLang="en-US" sz="1600" b="1" kern="0" dirty="0">
                <a:latin typeface="+mn-ea"/>
                <a:cs typeface="+mn-ea"/>
                <a:sym typeface="+mn-lt"/>
              </a:rPr>
              <a:t>新兴技术方面</a:t>
            </a:r>
          </a:p>
        </p:txBody>
      </p:sp>
      <p:sp>
        <p:nvSpPr>
          <p:cNvPr id="51" name="Text4"/>
          <p:cNvSpPr/>
          <p:nvPr/>
        </p:nvSpPr>
        <p:spPr>
          <a:xfrm>
            <a:off x="7633727" y="4763918"/>
            <a:ext cx="4219307" cy="693167"/>
          </a:xfrm>
          <a:prstGeom prst="rect">
            <a:avLst/>
          </a:prstGeom>
        </p:spPr>
        <p:txBody>
          <a:bodyPr wrap="square" lIns="91406" tIns="45703" rIns="91406" bIns="45703" anchor="ctr" anchorCtr="0">
            <a:normAutofit/>
          </a:bodyPr>
          <a:lstStyle/>
          <a:p>
            <a:pPr>
              <a:lnSpc>
                <a:spcPct val="120000"/>
              </a:lnSpc>
              <a:defRPr/>
            </a:pPr>
            <a:r>
              <a:rPr lang="zh-CN" altLang="en-US" sz="1335" kern="0" dirty="0">
                <a:latin typeface="+mn-ea"/>
                <a:cs typeface="+mn-ea"/>
                <a:sym typeface="+mn-lt"/>
              </a:rPr>
              <a:t>构建基于</a:t>
            </a:r>
            <a:r>
              <a:rPr lang="en-US" altLang="zh-CN" sz="1335" kern="0" dirty="0">
                <a:latin typeface="+mn-ea"/>
                <a:cs typeface="+mn-ea"/>
                <a:sym typeface="+mn-lt"/>
              </a:rPr>
              <a:t>5G</a:t>
            </a:r>
            <a:r>
              <a:rPr lang="zh-CN" altLang="en-US" sz="1335" kern="0" dirty="0">
                <a:latin typeface="+mn-ea"/>
                <a:cs typeface="+mn-ea"/>
                <a:sym typeface="+mn-lt"/>
              </a:rPr>
              <a:t>、人工智能和机器学习等应用场景和产业生态，在智慧医疗领域开展试点示范</a:t>
            </a:r>
            <a:endParaRPr lang="en-US" altLang="zh-CN" sz="1335" kern="0" dirty="0">
              <a:latin typeface="+mn-ea"/>
              <a:cs typeface="+mn-ea"/>
              <a:sym typeface="+mn-lt"/>
            </a:endParaRPr>
          </a:p>
        </p:txBody>
      </p:sp>
      <p:cxnSp>
        <p:nvCxnSpPr>
          <p:cNvPr id="52" name="íṡ1îḓe"/>
          <p:cNvCxnSpPr/>
          <p:nvPr/>
        </p:nvCxnSpPr>
        <p:spPr>
          <a:xfrm>
            <a:off x="7633727" y="4811526"/>
            <a:ext cx="0" cy="597952"/>
          </a:xfrm>
          <a:prstGeom prst="line">
            <a:avLst/>
          </a:prstGeom>
          <a:noFill/>
          <a:ln w="38100" cap="flat" cmpd="sng" algn="ctr">
            <a:solidFill>
              <a:sysClr val="window" lastClr="FFFFFF"/>
            </a:solidFill>
            <a:prstDash val="solid"/>
          </a:ln>
          <a:effectLst/>
        </p:spPr>
      </p:cxnSp>
      <p:sp>
        <p:nvSpPr>
          <p:cNvPr id="53" name="iṣliḍè"/>
          <p:cNvSpPr/>
          <p:nvPr/>
        </p:nvSpPr>
        <p:spPr>
          <a:xfrm>
            <a:off x="5362525" y="4929593"/>
            <a:ext cx="415139" cy="415139"/>
          </a:xfrm>
          <a:prstGeom prst="ellipse">
            <a:avLst/>
          </a:prstGeom>
          <a:solidFill>
            <a:srgbClr val="D33941"/>
          </a:solidFill>
          <a:ln w="38100" cap="flat" cmpd="sng" algn="ctr">
            <a:solidFill>
              <a:sysClr val="window" lastClr="FFFFFF"/>
            </a:solidFill>
            <a:prstDash val="solid"/>
          </a:ln>
          <a:effectLst/>
        </p:spPr>
        <p:txBody>
          <a:bodyPr wrap="square" lIns="91406" tIns="45703" rIns="91406" bIns="45703" anchor="ctr">
            <a:normAutofit fontScale="85000" lnSpcReduction="20000"/>
          </a:bodyPr>
          <a:lstStyle/>
          <a:p>
            <a:pPr algn="ctr">
              <a:defRPr/>
            </a:pPr>
            <a:endParaRPr kern="0">
              <a:solidFill>
                <a:prstClr val="white"/>
              </a:solidFill>
              <a:latin typeface="+mn-ea"/>
              <a:sym typeface="+mn-lt"/>
            </a:endParaRPr>
          </a:p>
        </p:txBody>
      </p:sp>
      <p:sp>
        <p:nvSpPr>
          <p:cNvPr id="54" name="íš1ïďé"/>
          <p:cNvSpPr/>
          <p:nvPr/>
        </p:nvSpPr>
        <p:spPr bwMode="auto">
          <a:xfrm>
            <a:off x="5476148" y="5049564"/>
            <a:ext cx="187257" cy="175196"/>
          </a:xfrm>
          <a:custGeom>
            <a:avLst/>
            <a:gdLst>
              <a:gd name="connsiteX0" fmla="*/ 455667 w 607699"/>
              <a:gd name="connsiteY0" fmla="*/ 114246 h 568824"/>
              <a:gd name="connsiteX1" fmla="*/ 587232 w 607699"/>
              <a:gd name="connsiteY1" fmla="*/ 114246 h 568824"/>
              <a:gd name="connsiteX2" fmla="*/ 607528 w 607699"/>
              <a:gd name="connsiteY2" fmla="*/ 136994 h 568824"/>
              <a:gd name="connsiteX3" fmla="*/ 575927 w 607699"/>
              <a:gd name="connsiteY3" fmla="*/ 373358 h 568824"/>
              <a:gd name="connsiteX4" fmla="*/ 555899 w 607699"/>
              <a:gd name="connsiteY4" fmla="*/ 390863 h 568824"/>
              <a:gd name="connsiteX5" fmla="*/ 446943 w 607699"/>
              <a:gd name="connsiteY5" fmla="*/ 390863 h 568824"/>
              <a:gd name="connsiteX6" fmla="*/ 440267 w 607699"/>
              <a:gd name="connsiteY6" fmla="*/ 383932 h 568824"/>
              <a:gd name="connsiteX7" fmla="*/ 448902 w 607699"/>
              <a:gd name="connsiteY7" fmla="*/ 120733 h 568824"/>
              <a:gd name="connsiteX8" fmla="*/ 455667 w 607699"/>
              <a:gd name="connsiteY8" fmla="*/ 114246 h 568824"/>
              <a:gd name="connsiteX9" fmla="*/ 299762 w 607699"/>
              <a:gd name="connsiteY9" fmla="*/ 114246 h 568824"/>
              <a:gd name="connsiteX10" fmla="*/ 401853 w 607699"/>
              <a:gd name="connsiteY10" fmla="*/ 114246 h 568824"/>
              <a:gd name="connsiteX11" fmla="*/ 408528 w 607699"/>
              <a:gd name="connsiteY11" fmla="*/ 121177 h 568824"/>
              <a:gd name="connsiteX12" fmla="*/ 399894 w 607699"/>
              <a:gd name="connsiteY12" fmla="*/ 384376 h 568824"/>
              <a:gd name="connsiteX13" fmla="*/ 393219 w 607699"/>
              <a:gd name="connsiteY13" fmla="*/ 390863 h 568824"/>
              <a:gd name="connsiteX14" fmla="*/ 308395 w 607699"/>
              <a:gd name="connsiteY14" fmla="*/ 390863 h 568824"/>
              <a:gd name="connsiteX15" fmla="*/ 301631 w 607699"/>
              <a:gd name="connsiteY15" fmla="*/ 384376 h 568824"/>
              <a:gd name="connsiteX16" fmla="*/ 292997 w 607699"/>
              <a:gd name="connsiteY16" fmla="*/ 121177 h 568824"/>
              <a:gd name="connsiteX17" fmla="*/ 299762 w 607699"/>
              <a:gd name="connsiteY17" fmla="*/ 114246 h 568824"/>
              <a:gd name="connsiteX18" fmla="*/ 20777 w 607699"/>
              <a:gd name="connsiteY18" fmla="*/ 0 h 568824"/>
              <a:gd name="connsiteX19" fmla="*/ 98218 w 607699"/>
              <a:gd name="connsiteY19" fmla="*/ 0 h 568824"/>
              <a:gd name="connsiteX20" fmla="*/ 118157 w 607699"/>
              <a:gd name="connsiteY20" fmla="*/ 17508 h 568824"/>
              <a:gd name="connsiteX21" fmla="*/ 131064 w 607699"/>
              <a:gd name="connsiteY21" fmla="*/ 114201 h 568824"/>
              <a:gd name="connsiteX22" fmla="*/ 245890 w 607699"/>
              <a:gd name="connsiteY22" fmla="*/ 114201 h 568824"/>
              <a:gd name="connsiteX23" fmla="*/ 252565 w 607699"/>
              <a:gd name="connsiteY23" fmla="*/ 120689 h 568824"/>
              <a:gd name="connsiteX24" fmla="*/ 261200 w 607699"/>
              <a:gd name="connsiteY24" fmla="*/ 383929 h 568824"/>
              <a:gd name="connsiteX25" fmla="*/ 254524 w 607699"/>
              <a:gd name="connsiteY25" fmla="*/ 390861 h 568824"/>
              <a:gd name="connsiteX26" fmla="*/ 168004 w 607699"/>
              <a:gd name="connsiteY26" fmla="*/ 390861 h 568824"/>
              <a:gd name="connsiteX27" fmla="*/ 174858 w 607699"/>
              <a:gd name="connsiteY27" fmla="*/ 441874 h 568824"/>
              <a:gd name="connsiteX28" fmla="*/ 558323 w 607699"/>
              <a:gd name="connsiteY28" fmla="*/ 441874 h 568824"/>
              <a:gd name="connsiteX29" fmla="*/ 578351 w 607699"/>
              <a:gd name="connsiteY29" fmla="*/ 464359 h 568824"/>
              <a:gd name="connsiteX30" fmla="*/ 557789 w 607699"/>
              <a:gd name="connsiteY30" fmla="*/ 482222 h 568824"/>
              <a:gd name="connsiteX31" fmla="*/ 515953 w 607699"/>
              <a:gd name="connsiteY31" fmla="*/ 482222 h 568824"/>
              <a:gd name="connsiteX32" fmla="*/ 522362 w 607699"/>
              <a:gd name="connsiteY32" fmla="*/ 509061 h 568824"/>
              <a:gd name="connsiteX33" fmla="*/ 460320 w 607699"/>
              <a:gd name="connsiteY33" fmla="*/ 568784 h 568824"/>
              <a:gd name="connsiteX34" fmla="*/ 402818 w 607699"/>
              <a:gd name="connsiteY34" fmla="*/ 513416 h 568824"/>
              <a:gd name="connsiteX35" fmla="*/ 409049 w 607699"/>
              <a:gd name="connsiteY35" fmla="*/ 482222 h 568824"/>
              <a:gd name="connsiteX36" fmla="*/ 319503 w 607699"/>
              <a:gd name="connsiteY36" fmla="*/ 482222 h 568824"/>
              <a:gd name="connsiteX37" fmla="*/ 325912 w 607699"/>
              <a:gd name="connsiteY37" fmla="*/ 509061 h 568824"/>
              <a:gd name="connsiteX38" fmla="*/ 263870 w 607699"/>
              <a:gd name="connsiteY38" fmla="*/ 568784 h 568824"/>
              <a:gd name="connsiteX39" fmla="*/ 206368 w 607699"/>
              <a:gd name="connsiteY39" fmla="*/ 513416 h 568824"/>
              <a:gd name="connsiteX40" fmla="*/ 212688 w 607699"/>
              <a:gd name="connsiteY40" fmla="*/ 482222 h 568824"/>
              <a:gd name="connsiteX41" fmla="*/ 157233 w 607699"/>
              <a:gd name="connsiteY41" fmla="*/ 482222 h 568824"/>
              <a:gd name="connsiteX42" fmla="*/ 137205 w 607699"/>
              <a:gd name="connsiteY42" fmla="*/ 464714 h 568824"/>
              <a:gd name="connsiteX43" fmla="*/ 80504 w 607699"/>
              <a:gd name="connsiteY43" fmla="*/ 40348 h 568824"/>
              <a:gd name="connsiteX44" fmla="*/ 20243 w 607699"/>
              <a:gd name="connsiteY44" fmla="*/ 40348 h 568824"/>
              <a:gd name="connsiteX45" fmla="*/ 126 w 607699"/>
              <a:gd name="connsiteY45" fmla="*/ 17863 h 568824"/>
              <a:gd name="connsiteX46" fmla="*/ 20777 w 607699"/>
              <a:gd name="connsiteY46" fmla="*/ 0 h 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7699" h="568824">
                <a:moveTo>
                  <a:pt x="455667" y="114246"/>
                </a:moveTo>
                <a:lnTo>
                  <a:pt x="587232" y="114246"/>
                </a:lnTo>
                <a:cubicBezTo>
                  <a:pt x="600407" y="114246"/>
                  <a:pt x="609041" y="125531"/>
                  <a:pt x="607528" y="136994"/>
                </a:cubicBezTo>
                <a:lnTo>
                  <a:pt x="575927" y="373358"/>
                </a:lnTo>
                <a:cubicBezTo>
                  <a:pt x="574592" y="383399"/>
                  <a:pt x="566046" y="390863"/>
                  <a:pt x="555899" y="390863"/>
                </a:cubicBezTo>
                <a:lnTo>
                  <a:pt x="446943" y="390863"/>
                </a:lnTo>
                <a:cubicBezTo>
                  <a:pt x="443205" y="390863"/>
                  <a:pt x="440178" y="387753"/>
                  <a:pt x="440267" y="383932"/>
                </a:cubicBezTo>
                <a:lnTo>
                  <a:pt x="448902" y="120733"/>
                </a:lnTo>
                <a:cubicBezTo>
                  <a:pt x="448991" y="117089"/>
                  <a:pt x="452017" y="114246"/>
                  <a:pt x="455667" y="114246"/>
                </a:cubicBezTo>
                <a:close/>
                <a:moveTo>
                  <a:pt x="299762" y="114246"/>
                </a:moveTo>
                <a:lnTo>
                  <a:pt x="401853" y="114246"/>
                </a:lnTo>
                <a:cubicBezTo>
                  <a:pt x="405680" y="114246"/>
                  <a:pt x="408706" y="117356"/>
                  <a:pt x="408528" y="121177"/>
                </a:cubicBezTo>
                <a:lnTo>
                  <a:pt x="399894" y="384376"/>
                </a:lnTo>
                <a:cubicBezTo>
                  <a:pt x="399805" y="388020"/>
                  <a:pt x="396779" y="390863"/>
                  <a:pt x="393219" y="390863"/>
                </a:cubicBezTo>
                <a:lnTo>
                  <a:pt x="308395" y="390863"/>
                </a:lnTo>
                <a:cubicBezTo>
                  <a:pt x="304746" y="390863"/>
                  <a:pt x="301720" y="388020"/>
                  <a:pt x="301631" y="384376"/>
                </a:cubicBezTo>
                <a:lnTo>
                  <a:pt x="292997" y="121177"/>
                </a:lnTo>
                <a:cubicBezTo>
                  <a:pt x="292908" y="117356"/>
                  <a:pt x="295934" y="114246"/>
                  <a:pt x="299762" y="114246"/>
                </a:cubicBezTo>
                <a:close/>
                <a:moveTo>
                  <a:pt x="20777" y="0"/>
                </a:moveTo>
                <a:lnTo>
                  <a:pt x="98218" y="0"/>
                </a:lnTo>
                <a:cubicBezTo>
                  <a:pt x="108276" y="0"/>
                  <a:pt x="116822" y="7465"/>
                  <a:pt x="118157" y="17508"/>
                </a:cubicBezTo>
                <a:lnTo>
                  <a:pt x="131064" y="114201"/>
                </a:lnTo>
                <a:lnTo>
                  <a:pt x="245890" y="114201"/>
                </a:lnTo>
                <a:cubicBezTo>
                  <a:pt x="249450" y="114201"/>
                  <a:pt x="252476" y="117045"/>
                  <a:pt x="252565" y="120689"/>
                </a:cubicBezTo>
                <a:lnTo>
                  <a:pt x="261200" y="383929"/>
                </a:lnTo>
                <a:cubicBezTo>
                  <a:pt x="261378" y="387751"/>
                  <a:pt x="258351" y="390861"/>
                  <a:pt x="254524" y="390861"/>
                </a:cubicBezTo>
                <a:lnTo>
                  <a:pt x="168004" y="390861"/>
                </a:lnTo>
                <a:lnTo>
                  <a:pt x="174858" y="441874"/>
                </a:lnTo>
                <a:lnTo>
                  <a:pt x="558323" y="441874"/>
                </a:lnTo>
                <a:cubicBezTo>
                  <a:pt x="570162" y="441874"/>
                  <a:pt x="579686" y="452183"/>
                  <a:pt x="578351" y="464359"/>
                </a:cubicBezTo>
                <a:cubicBezTo>
                  <a:pt x="577194" y="474579"/>
                  <a:pt x="568114" y="482222"/>
                  <a:pt x="557789" y="482222"/>
                </a:cubicBezTo>
                <a:lnTo>
                  <a:pt x="515953" y="482222"/>
                </a:lnTo>
                <a:cubicBezTo>
                  <a:pt x="520048" y="490309"/>
                  <a:pt x="522362" y="499374"/>
                  <a:pt x="522362" y="509061"/>
                </a:cubicBezTo>
                <a:cubicBezTo>
                  <a:pt x="522362" y="542744"/>
                  <a:pt x="494323" y="570028"/>
                  <a:pt x="460320" y="568784"/>
                </a:cubicBezTo>
                <a:cubicBezTo>
                  <a:pt x="429967" y="567717"/>
                  <a:pt x="404955" y="543633"/>
                  <a:pt x="402818" y="513416"/>
                </a:cubicBezTo>
                <a:cubicBezTo>
                  <a:pt x="402017" y="502129"/>
                  <a:pt x="404332" y="491465"/>
                  <a:pt x="409049" y="482222"/>
                </a:cubicBezTo>
                <a:lnTo>
                  <a:pt x="319503" y="482222"/>
                </a:lnTo>
                <a:cubicBezTo>
                  <a:pt x="323597" y="490309"/>
                  <a:pt x="325912" y="499374"/>
                  <a:pt x="325912" y="509061"/>
                </a:cubicBezTo>
                <a:cubicBezTo>
                  <a:pt x="325912" y="542744"/>
                  <a:pt x="297873" y="570028"/>
                  <a:pt x="263870" y="568784"/>
                </a:cubicBezTo>
                <a:cubicBezTo>
                  <a:pt x="233606" y="567717"/>
                  <a:pt x="208593" y="543633"/>
                  <a:pt x="206368" y="513416"/>
                </a:cubicBezTo>
                <a:cubicBezTo>
                  <a:pt x="205567" y="502129"/>
                  <a:pt x="207970" y="491465"/>
                  <a:pt x="212688" y="482222"/>
                </a:cubicBezTo>
                <a:lnTo>
                  <a:pt x="157233" y="482222"/>
                </a:lnTo>
                <a:cubicBezTo>
                  <a:pt x="147086" y="482222"/>
                  <a:pt x="138541" y="474757"/>
                  <a:pt x="137205" y="464714"/>
                </a:cubicBezTo>
                <a:lnTo>
                  <a:pt x="80504" y="40348"/>
                </a:lnTo>
                <a:lnTo>
                  <a:pt x="20243" y="40348"/>
                </a:lnTo>
                <a:cubicBezTo>
                  <a:pt x="8315" y="40348"/>
                  <a:pt x="-1209" y="30039"/>
                  <a:pt x="126" y="17863"/>
                </a:cubicBezTo>
                <a:cubicBezTo>
                  <a:pt x="1283" y="7554"/>
                  <a:pt x="10363" y="0"/>
                  <a:pt x="20777" y="0"/>
                </a:cubicBezTo>
                <a:close/>
              </a:path>
            </a:pathLst>
          </a:custGeom>
          <a:solidFill>
            <a:sysClr val="window" lastClr="FFFFFF"/>
          </a:solidFill>
          <a:ln>
            <a:noFill/>
          </a:ln>
        </p:spPr>
        <p:txBody>
          <a:bodyPr wrap="square" lIns="91406" tIns="45703" rIns="91406" bIns="45703" anchor="ctr">
            <a:normAutofit fontScale="32500" lnSpcReduction="20000"/>
          </a:bodyPr>
          <a:lstStyle/>
          <a:p>
            <a:pPr algn="ctr">
              <a:defRPr/>
            </a:pPr>
            <a:endParaRPr kern="0">
              <a:solidFill>
                <a:prstClr val="white"/>
              </a:solidFill>
              <a:latin typeface="+mn-ea"/>
              <a:sym typeface="+mn-lt"/>
            </a:endParaRPr>
          </a:p>
        </p:txBody>
      </p:sp>
      <p:sp>
        <p:nvSpPr>
          <p:cNvPr id="55" name="文本框 54"/>
          <p:cNvSpPr txBox="1"/>
          <p:nvPr/>
        </p:nvSpPr>
        <p:spPr>
          <a:xfrm>
            <a:off x="220899" y="746468"/>
            <a:ext cx="5027367" cy="5908040"/>
          </a:xfrm>
          <a:prstGeom prst="rect">
            <a:avLst/>
          </a:prstGeom>
          <a:noFill/>
        </p:spPr>
        <p:txBody>
          <a:bodyPr wrap="square">
            <a:spAutoFit/>
          </a:bodyPr>
          <a:lstStyle/>
          <a:p>
            <a:pPr marL="342900" indent="-342900">
              <a:lnSpc>
                <a:spcPct val="150000"/>
              </a:lnSpc>
              <a:buFont typeface="Wingdings" panose="05000000000000000000" charset="0"/>
              <a:buChar char="Ø"/>
              <a:defRPr/>
            </a:pPr>
            <a:r>
              <a:rPr lang="en-US" altLang="zh-CN" sz="1400" dirty="0">
                <a:solidFill>
                  <a:srgbClr val="000000"/>
                </a:solidFill>
                <a:latin typeface="+mn-ea"/>
                <a:sym typeface="+mn-ea"/>
              </a:rPr>
              <a:t>2023</a:t>
            </a:r>
            <a:r>
              <a:rPr lang="zh-CN" altLang="en-US" sz="1400" dirty="0">
                <a:solidFill>
                  <a:srgbClr val="000000"/>
                </a:solidFill>
                <a:latin typeface="+mn-ea"/>
                <a:sym typeface="+mn-ea"/>
              </a:rPr>
              <a:t>年</a:t>
            </a:r>
            <a:r>
              <a:rPr lang="en-US" altLang="zh-CN" sz="1400" dirty="0">
                <a:solidFill>
                  <a:srgbClr val="000000"/>
                </a:solidFill>
                <a:latin typeface="+mn-ea"/>
                <a:sym typeface="+mn-ea"/>
              </a:rPr>
              <a:t>11</a:t>
            </a:r>
            <a:r>
              <a:rPr lang="zh-CN" altLang="en-US" sz="1400" dirty="0">
                <a:solidFill>
                  <a:srgbClr val="000000"/>
                </a:solidFill>
                <a:latin typeface="+mn-ea"/>
                <a:sym typeface="+mn-ea"/>
              </a:rPr>
              <a:t>月</a:t>
            </a:r>
            <a:r>
              <a:rPr lang="en-US" altLang="zh-CN" sz="1400" dirty="0">
                <a:solidFill>
                  <a:srgbClr val="000000"/>
                </a:solidFill>
                <a:latin typeface="+mn-ea"/>
                <a:sym typeface="+mn-ea"/>
              </a:rPr>
              <a:t>16</a:t>
            </a:r>
            <a:r>
              <a:rPr lang="zh-CN" altLang="en-US" sz="1400" dirty="0">
                <a:solidFill>
                  <a:srgbClr val="000000"/>
                </a:solidFill>
                <a:latin typeface="+mn-ea"/>
                <a:sym typeface="+mn-ea"/>
              </a:rPr>
              <a:t>日，</a:t>
            </a:r>
            <a:r>
              <a:rPr lang="zh-CN" altLang="en-US" sz="1400" b="1" dirty="0">
                <a:solidFill>
                  <a:srgbClr val="000000"/>
                </a:solidFill>
                <a:latin typeface="+mn-ea"/>
                <a:sym typeface="+mn-ea"/>
              </a:rPr>
              <a:t>深圳市卫生健康委</a:t>
            </a:r>
            <a:r>
              <a:rPr lang="zh-CN" altLang="en-US" sz="1400" dirty="0">
                <a:solidFill>
                  <a:srgbClr val="000000"/>
                </a:solidFill>
                <a:latin typeface="+mn-ea"/>
                <a:sym typeface="+mn-ea"/>
              </a:rPr>
              <a:t>正式印发</a:t>
            </a:r>
            <a:r>
              <a:rPr lang="zh-CN" altLang="en-US" sz="1400" b="1" dirty="0">
                <a:solidFill>
                  <a:srgbClr val="7F0001"/>
                </a:solidFill>
                <a:latin typeface="+mn-ea"/>
                <a:sym typeface="+mn-ea"/>
              </a:rPr>
              <a:t>《深圳市卫生健康数据管理办法》</a:t>
            </a:r>
            <a:r>
              <a:rPr lang="en-US" altLang="zh-CN" sz="1400" b="1" dirty="0">
                <a:solidFill>
                  <a:srgbClr val="002FA7"/>
                </a:solidFill>
                <a:latin typeface="+mn-ea"/>
                <a:sym typeface="+mn-ea"/>
              </a:rPr>
              <a:t>,</a:t>
            </a:r>
            <a:r>
              <a:rPr lang="zh-CN" altLang="en-US" sz="1400" dirty="0">
                <a:solidFill>
                  <a:srgbClr val="000000"/>
                </a:solidFill>
                <a:latin typeface="+mn-ea"/>
                <a:sym typeface="+mn-ea"/>
              </a:rPr>
              <a:t> 全国首个专门针对规范卫生健康数据活动的管理办法。</a:t>
            </a:r>
            <a:endParaRPr lang="en-US" altLang="zh-CN" sz="1400" b="1" dirty="0">
              <a:solidFill>
                <a:srgbClr val="000000"/>
              </a:solidFill>
              <a:latin typeface="+mn-ea"/>
              <a:sym typeface="+mn-ea"/>
            </a:endParaRPr>
          </a:p>
          <a:p>
            <a:pPr marL="342900" indent="-342900">
              <a:lnSpc>
                <a:spcPct val="150000"/>
              </a:lnSpc>
              <a:buFont typeface="Wingdings" panose="05000000000000000000" charset="0"/>
              <a:buChar char="Ø"/>
              <a:defRPr/>
            </a:pPr>
            <a:r>
              <a:rPr lang="zh-CN" altLang="en-US" sz="1400" b="1" dirty="0">
                <a:solidFill>
                  <a:srgbClr val="000000"/>
                </a:solidFill>
                <a:latin typeface="+mn-ea"/>
                <a:sym typeface="+mn-ea"/>
              </a:rPr>
              <a:t>上海浦东</a:t>
            </a:r>
            <a:r>
              <a:rPr lang="zh-CN" altLang="en-US" sz="1400" dirty="0">
                <a:solidFill>
                  <a:srgbClr val="000000"/>
                </a:solidFill>
                <a:latin typeface="+mn-ea"/>
                <a:sym typeface="+mn-ea"/>
              </a:rPr>
              <a:t>正在推动出台</a:t>
            </a:r>
            <a:r>
              <a:rPr lang="zh-CN" altLang="en-US" sz="1400" b="1" dirty="0">
                <a:solidFill>
                  <a:srgbClr val="7F0001"/>
                </a:solidFill>
                <a:latin typeface="+mn-ea"/>
                <a:sym typeface="+mn-ea"/>
              </a:rPr>
              <a:t>《医疗数据开放流通使用条例》（拟）</a:t>
            </a:r>
            <a:r>
              <a:rPr lang="zh-CN" altLang="en-US" sz="1400" dirty="0">
                <a:solidFill>
                  <a:srgbClr val="000000"/>
                </a:solidFill>
                <a:latin typeface="+mn-ea"/>
                <a:sym typeface="+mn-ea"/>
              </a:rPr>
              <a:t>；另上海市经济和信息化委员会公布的</a:t>
            </a:r>
            <a:r>
              <a:rPr lang="zh-CN" altLang="en-US" sz="1400" b="1" dirty="0">
                <a:solidFill>
                  <a:srgbClr val="7F0001"/>
                </a:solidFill>
                <a:latin typeface="+mn-ea"/>
                <a:sym typeface="+mn-ea"/>
              </a:rPr>
              <a:t>《上海市公共数据开放2023年度重点工作安排》</a:t>
            </a:r>
            <a:r>
              <a:rPr lang="zh-CN" altLang="en-US" sz="1400" dirty="0">
                <a:solidFill>
                  <a:srgbClr val="000000"/>
                </a:solidFill>
                <a:latin typeface="+mn-ea"/>
                <a:sym typeface="+mn-ea"/>
              </a:rPr>
              <a:t>将探索医疗医保数据在个人授权后面向商业保险理赔方面的开放，在确保信息安全和保护个人隐私的前提下，坚持个人授权的原则，简化就医患者在商保理赔过程中需要提交的相关纸质申请材料，</a:t>
            </a:r>
            <a:r>
              <a:rPr lang="zh-CN" altLang="en-US" sz="1400" b="1" dirty="0">
                <a:solidFill>
                  <a:srgbClr val="000000"/>
                </a:solidFill>
                <a:latin typeface="+mn-ea"/>
                <a:sym typeface="+mn-ea"/>
              </a:rPr>
              <a:t>逐步提升商保领域的线上无纸化理赔水平，缩短就医患者在理赔报销等环节的时间周期。</a:t>
            </a:r>
          </a:p>
          <a:p>
            <a:pPr marL="342900" indent="-342900">
              <a:lnSpc>
                <a:spcPct val="150000"/>
              </a:lnSpc>
              <a:buFont typeface="Wingdings" panose="05000000000000000000" charset="0"/>
              <a:buChar char="Ø"/>
              <a:defRPr/>
            </a:pPr>
            <a:r>
              <a:rPr lang="zh-CN" altLang="en-US" sz="1400" b="1" dirty="0">
                <a:solidFill>
                  <a:srgbClr val="000000"/>
                </a:solidFill>
                <a:latin typeface="+mn-ea"/>
                <a:sym typeface="+mn-ea"/>
              </a:rPr>
              <a:t>国家卫生计生委、国家中医药管理局</a:t>
            </a:r>
            <a:r>
              <a:rPr lang="zh-CN" altLang="en-US" sz="1400" dirty="0">
                <a:solidFill>
                  <a:srgbClr val="000000"/>
                </a:solidFill>
                <a:latin typeface="+mn-ea"/>
                <a:sym typeface="+mn-ea"/>
              </a:rPr>
              <a:t>印发</a:t>
            </a:r>
            <a:r>
              <a:rPr lang="zh-CN" altLang="en-US" sz="1400" b="1" dirty="0">
                <a:solidFill>
                  <a:srgbClr val="7F0001"/>
                </a:solidFill>
                <a:latin typeface="+mn-ea"/>
                <a:sym typeface="+mn-ea"/>
              </a:rPr>
              <a:t>《医疗机构病历管理规定（2013年版）》</a:t>
            </a:r>
            <a:r>
              <a:rPr lang="zh-CN" altLang="en-US" sz="1400" dirty="0">
                <a:solidFill>
                  <a:prstClr val="black"/>
                </a:solidFill>
                <a:latin typeface="+mn-ea"/>
                <a:sym typeface="+mn-ea"/>
              </a:rPr>
              <a:t>在第四章中明确了“公安、司法、人力资源社会保障、</a:t>
            </a:r>
            <a:r>
              <a:rPr lang="zh-CN" altLang="en-US" sz="1400" b="1" dirty="0">
                <a:solidFill>
                  <a:prstClr val="black"/>
                </a:solidFill>
                <a:latin typeface="+mn-ea"/>
                <a:sym typeface="+mn-ea"/>
              </a:rPr>
              <a:t>保险</a:t>
            </a:r>
            <a:r>
              <a:rPr lang="zh-CN" altLang="en-US" sz="1400" dirty="0">
                <a:solidFill>
                  <a:prstClr val="black"/>
                </a:solidFill>
                <a:latin typeface="+mn-ea"/>
                <a:sym typeface="+mn-ea"/>
              </a:rPr>
              <a:t>以及负责医疗事故技术鉴定的部门，因办理案件、依法实施专业技术鉴定、医疗保险审核或仲裁、</a:t>
            </a:r>
            <a:r>
              <a:rPr lang="zh-CN" altLang="en-US" sz="1400" b="1" dirty="0">
                <a:solidFill>
                  <a:prstClr val="black"/>
                </a:solidFill>
                <a:latin typeface="+mn-ea"/>
                <a:sym typeface="+mn-ea"/>
              </a:rPr>
              <a:t>商业保险审核</a:t>
            </a:r>
            <a:r>
              <a:rPr lang="zh-CN" altLang="en-US" sz="1400" dirty="0">
                <a:solidFill>
                  <a:prstClr val="black"/>
                </a:solidFill>
                <a:latin typeface="+mn-ea"/>
                <a:sym typeface="+mn-ea"/>
              </a:rPr>
              <a:t>等需要，</a:t>
            </a:r>
            <a:r>
              <a:rPr lang="zh-CN" altLang="en-US" sz="1400" b="1" dirty="0">
                <a:solidFill>
                  <a:prstClr val="black"/>
                </a:solidFill>
                <a:latin typeface="+mn-ea"/>
                <a:sym typeface="+mn-ea"/>
              </a:rPr>
              <a:t>提出审核、查阅或者复制病历资料要求的</a:t>
            </a:r>
            <a:r>
              <a:rPr lang="zh-CN" altLang="en-US" sz="1400" dirty="0">
                <a:solidFill>
                  <a:prstClr val="black"/>
                </a:solidFill>
                <a:latin typeface="+mn-ea"/>
                <a:sym typeface="+mn-ea"/>
              </a:rPr>
              <a:t>,经办人员提供以下证明材料后，</a:t>
            </a:r>
            <a:r>
              <a:rPr lang="zh-CN" altLang="en-US" sz="1400" b="1" dirty="0">
                <a:solidFill>
                  <a:prstClr val="black"/>
                </a:solidFill>
                <a:latin typeface="+mn-ea"/>
                <a:sym typeface="+mn-ea"/>
              </a:rPr>
              <a:t>医疗机构可以根据需要提供患者部分或全部病历。</a:t>
            </a:r>
            <a:r>
              <a:rPr lang="zh-CN" altLang="en-US" sz="1400" dirty="0">
                <a:solidFill>
                  <a:prstClr val="black"/>
                </a:solidFill>
                <a:latin typeface="+mn-ea"/>
                <a:sym typeface="+mn-ea"/>
              </a:rPr>
              <a:t>”</a:t>
            </a:r>
          </a:p>
        </p:txBody>
      </p:sp>
      <p:sp>
        <p:nvSpPr>
          <p:cNvPr id="56" name="Rectangle 31"/>
          <p:cNvSpPr/>
          <p:nvPr/>
        </p:nvSpPr>
        <p:spPr>
          <a:xfrm>
            <a:off x="5536035" y="1024446"/>
            <a:ext cx="3915171" cy="338814"/>
          </a:xfrm>
          <a:prstGeom prst="rect">
            <a:avLst/>
          </a:prstGeom>
          <a:noFill/>
        </p:spPr>
        <p:txBody>
          <a:bodyPr wrap="square" rtlCol="0" anchor="b">
            <a:noAutofit/>
          </a:bodyPr>
          <a:lstStyle/>
          <a:p>
            <a:pPr>
              <a:lnSpc>
                <a:spcPct val="150000"/>
              </a:lnSpc>
              <a:defRPr/>
            </a:pPr>
            <a:r>
              <a:rPr lang="zh-CN" altLang="en-US" b="1" dirty="0">
                <a:solidFill>
                  <a:srgbClr val="7F0001"/>
                </a:solidFill>
                <a:latin typeface="+mn-ea"/>
              </a:rPr>
              <a:t>卫生健康数据发展五大方向</a:t>
            </a:r>
            <a:endParaRPr lang="zh-CN" altLang="en-US" b="1" kern="0" dirty="0">
              <a:solidFill>
                <a:srgbClr val="7F0001"/>
              </a:solidFill>
              <a:latin typeface="+mn-ea"/>
              <a:sym typeface="Arial" panose="020B0604020202020204"/>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商业保险理赔痛点</a:t>
            </a:r>
            <a:endParaRPr lang="zh-CN" altLang="en-US" sz="2000" b="1" dirty="0">
              <a:cs typeface="+mn-ea"/>
              <a:sym typeface="+mn-lt"/>
            </a:endParaRPr>
          </a:p>
          <a:p>
            <a:pPr defTabSz="914400">
              <a:lnSpc>
                <a:spcPct val="90000"/>
              </a:lnSpc>
            </a:pPr>
            <a:endParaRPr lang="zh-CN" altLang="en-US" sz="2000" b="1" dirty="0">
              <a:solidFill>
                <a:srgbClr val="C00000"/>
              </a:solidFill>
              <a:cs typeface="+mn-ea"/>
              <a:sym typeface="+mn-lt"/>
            </a:endParaRPr>
          </a:p>
        </p:txBody>
      </p:sp>
      <p:sp>
        <p:nvSpPr>
          <p:cNvPr id="279" name="Rectangle 31"/>
          <p:cNvSpPr/>
          <p:nvPr/>
        </p:nvSpPr>
        <p:spPr>
          <a:xfrm>
            <a:off x="432559" y="790387"/>
            <a:ext cx="11197852" cy="338814"/>
          </a:xfrm>
          <a:prstGeom prst="rect">
            <a:avLst/>
          </a:prstGeom>
          <a:noFill/>
        </p:spPr>
        <p:txBody>
          <a:bodyPr wrap="square" rtlCol="0">
            <a:noAutofit/>
          </a:bodyPr>
          <a:lstStyle/>
          <a:p>
            <a:pPr>
              <a:lnSpc>
                <a:spcPct val="150000"/>
              </a:lnSpc>
              <a:defRPr/>
            </a:pPr>
            <a:r>
              <a:rPr lang="zh-CN" altLang="en-US" sz="1600" kern="0" dirty="0">
                <a:solidFill>
                  <a:srgbClr val="000000"/>
                </a:solidFill>
                <a:latin typeface="微软雅黑" panose="020B0503020204020204" charset="-122"/>
                <a:sym typeface="Arial" panose="020B0604020202020204"/>
              </a:rPr>
              <a:t>“理赔难”和“理赔繁琐”已成为商业保险理赔过程中被普遍诟病的问题。</a:t>
            </a:r>
          </a:p>
        </p:txBody>
      </p:sp>
      <p:sp>
        <p:nvSpPr>
          <p:cNvPr id="280" name="矩形 9"/>
          <p:cNvSpPr>
            <a:spLocks noChangeArrowheads="1"/>
          </p:cNvSpPr>
          <p:nvPr>
            <p:custDataLst>
              <p:tags r:id="rId2"/>
            </p:custDataLst>
          </p:nvPr>
        </p:nvSpPr>
        <p:spPr bwMode="auto">
          <a:xfrm>
            <a:off x="432477" y="1312517"/>
            <a:ext cx="8664591" cy="5151782"/>
          </a:xfrm>
          <a:prstGeom prst="rect">
            <a:avLst/>
          </a:prstGeom>
          <a:solidFill>
            <a:srgbClr val="1D76B0"/>
          </a:solidFill>
          <a:ln>
            <a:noFill/>
          </a:ln>
        </p:spPr>
        <p:txBody>
          <a:bodyPr anchor="t"/>
          <a:lstStyle/>
          <a:p>
            <a:pPr algn="ctr">
              <a:defRPr/>
            </a:pPr>
            <a:r>
              <a:rPr lang="zh-CN" altLang="en-US" b="1" dirty="0">
                <a:solidFill>
                  <a:prstClr val="white"/>
                </a:solidFill>
                <a:latin typeface="微软雅黑" panose="020B0503020204020204" charset="-122"/>
                <a:sym typeface="宋体" panose="02010600030101010101" pitchFamily="2" charset="-122"/>
              </a:rPr>
              <a:t>商业保险理赔传统流程</a:t>
            </a:r>
            <a:endParaRPr lang="zh-CN" altLang="zh-CN" b="1" dirty="0">
              <a:solidFill>
                <a:prstClr val="white"/>
              </a:solidFill>
              <a:latin typeface="微软雅黑" panose="020B0503020204020204" charset="-122"/>
              <a:sym typeface="宋体" panose="02010600030101010101" pitchFamily="2" charset="-122"/>
            </a:endParaRPr>
          </a:p>
        </p:txBody>
      </p:sp>
      <p:sp>
        <p:nvSpPr>
          <p:cNvPr id="281" name="矩形 280"/>
          <p:cNvSpPr/>
          <p:nvPr/>
        </p:nvSpPr>
        <p:spPr>
          <a:xfrm>
            <a:off x="432477" y="1700360"/>
            <a:ext cx="8664591" cy="4602707"/>
          </a:xfrm>
          <a:prstGeom prst="rect">
            <a:avLst/>
          </a:prstGeom>
          <a:solidFill>
            <a:sysClr val="window" lastClr="FFFFFF"/>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282" name="Straight Connector 112" descr="Line showing key steps"/>
          <p:cNvCxnSpPr/>
          <p:nvPr/>
        </p:nvCxnSpPr>
        <p:spPr>
          <a:xfrm>
            <a:off x="676504" y="3924634"/>
            <a:ext cx="8231583" cy="0"/>
          </a:xfrm>
          <a:prstGeom prst="line">
            <a:avLst/>
          </a:prstGeom>
          <a:noFill/>
          <a:ln w="28575" cap="flat" cmpd="sng" algn="ctr">
            <a:solidFill>
              <a:srgbClr val="4472C4"/>
            </a:solidFill>
            <a:prstDash val="solid"/>
            <a:round/>
            <a:headEnd type="none" w="med" len="med"/>
            <a:tailEnd type="arrow" w="med" len="med"/>
          </a:ln>
          <a:effectLst/>
        </p:spPr>
      </p:cxnSp>
      <p:sp>
        <p:nvSpPr>
          <p:cNvPr id="283" name="Rectangle 5"/>
          <p:cNvSpPr/>
          <p:nvPr/>
        </p:nvSpPr>
        <p:spPr>
          <a:xfrm>
            <a:off x="606606" y="3132683"/>
            <a:ext cx="907044" cy="386715"/>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申请人或委托人报案</a:t>
            </a:r>
            <a:endParaRPr lang="en-US" sz="1400" dirty="0">
              <a:solidFill>
                <a:prstClr val="black"/>
              </a:solidFill>
              <a:latin typeface="微软雅黑" panose="020B0503020204020204" charset="-122"/>
              <a:cs typeface="Arial" panose="020B0604020202020204" pitchFamily="34" charset="0"/>
            </a:endParaRPr>
          </a:p>
        </p:txBody>
      </p:sp>
      <p:sp>
        <p:nvSpPr>
          <p:cNvPr id="284" name="Rectangle 6"/>
          <p:cNvSpPr/>
          <p:nvPr/>
        </p:nvSpPr>
        <p:spPr>
          <a:xfrm>
            <a:off x="975029" y="5414234"/>
            <a:ext cx="1194443" cy="774065"/>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填写申请书</a:t>
            </a:r>
            <a:r>
              <a:rPr lang="zh-CN" altLang="en-US" sz="1400" dirty="0">
                <a:solidFill>
                  <a:prstClr val="black"/>
                </a:solidFill>
                <a:latin typeface="微软雅黑" panose="020B0503020204020204" charset="-122"/>
                <a:cs typeface="Arial" panose="020B0604020202020204" pitchFamily="34" charset="0"/>
              </a:rPr>
              <a:t>、委托申请书提供必要的材料和证明</a:t>
            </a:r>
            <a:endParaRPr lang="en-US" sz="1400" dirty="0">
              <a:solidFill>
                <a:prstClr val="black"/>
              </a:solidFill>
              <a:latin typeface="微软雅黑" panose="020B0503020204020204" charset="-122"/>
              <a:cs typeface="Arial" panose="020B0604020202020204" pitchFamily="34" charset="0"/>
            </a:endParaRPr>
          </a:p>
        </p:txBody>
      </p:sp>
      <p:sp>
        <p:nvSpPr>
          <p:cNvPr id="285" name="Rectangle 7"/>
          <p:cNvSpPr/>
          <p:nvPr/>
        </p:nvSpPr>
        <p:spPr>
          <a:xfrm>
            <a:off x="1983733" y="3132119"/>
            <a:ext cx="1377687"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赔案受理</a:t>
            </a:r>
            <a:endParaRPr lang="en-US" sz="1400" dirty="0">
              <a:solidFill>
                <a:prstClr val="black"/>
              </a:solidFill>
              <a:latin typeface="微软雅黑" panose="020B0503020204020204" charset="-122"/>
              <a:cs typeface="Arial" panose="020B0604020202020204" pitchFamily="34" charset="0"/>
            </a:endParaRPr>
          </a:p>
        </p:txBody>
      </p:sp>
      <p:sp>
        <p:nvSpPr>
          <p:cNvPr id="286" name="Rectangle 8"/>
          <p:cNvSpPr/>
          <p:nvPr/>
        </p:nvSpPr>
        <p:spPr>
          <a:xfrm>
            <a:off x="3054770" y="5414234"/>
            <a:ext cx="1347163"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资料齐全</a:t>
            </a:r>
            <a:endParaRPr lang="en-US" sz="1400" dirty="0">
              <a:solidFill>
                <a:prstClr val="black"/>
              </a:solidFill>
              <a:latin typeface="微软雅黑" panose="020B0503020204020204" charset="-122"/>
              <a:cs typeface="Arial" panose="020B0604020202020204" pitchFamily="34" charset="0"/>
            </a:endParaRPr>
          </a:p>
        </p:txBody>
      </p:sp>
      <p:sp>
        <p:nvSpPr>
          <p:cNvPr id="287" name="Rectangle 9"/>
          <p:cNvSpPr/>
          <p:nvPr/>
        </p:nvSpPr>
        <p:spPr>
          <a:xfrm>
            <a:off x="3903606" y="3131770"/>
            <a:ext cx="1721989"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理赔审核</a:t>
            </a:r>
            <a:endParaRPr lang="en-US" sz="1400" dirty="0">
              <a:solidFill>
                <a:prstClr val="black"/>
              </a:solidFill>
              <a:latin typeface="微软雅黑" panose="020B0503020204020204" charset="-122"/>
              <a:cs typeface="Arial" panose="020B0604020202020204" pitchFamily="34" charset="0"/>
            </a:endParaRPr>
          </a:p>
        </p:txBody>
      </p:sp>
      <p:sp>
        <p:nvSpPr>
          <p:cNvPr id="288" name="Rectangle 10"/>
          <p:cNvSpPr/>
          <p:nvPr/>
        </p:nvSpPr>
        <p:spPr>
          <a:xfrm>
            <a:off x="4866890" y="5414234"/>
            <a:ext cx="1293265"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理赔结案</a:t>
            </a:r>
            <a:endParaRPr lang="en-US" sz="1400" dirty="0">
              <a:solidFill>
                <a:prstClr val="black"/>
              </a:solidFill>
              <a:latin typeface="微软雅黑" panose="020B0503020204020204" charset="-122"/>
              <a:cs typeface="Arial" panose="020B0604020202020204" pitchFamily="34" charset="0"/>
            </a:endParaRPr>
          </a:p>
        </p:txBody>
      </p:sp>
      <p:sp>
        <p:nvSpPr>
          <p:cNvPr id="289" name="Rectangle 11"/>
          <p:cNvSpPr/>
          <p:nvPr/>
        </p:nvSpPr>
        <p:spPr>
          <a:xfrm>
            <a:off x="5715063" y="3131770"/>
            <a:ext cx="1360610"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给付领款通知</a:t>
            </a:r>
            <a:endParaRPr lang="en-US" sz="1400" dirty="0">
              <a:solidFill>
                <a:prstClr val="black"/>
              </a:solidFill>
              <a:latin typeface="微软雅黑" panose="020B0503020204020204" charset="-122"/>
              <a:cs typeface="Arial" panose="020B0604020202020204" pitchFamily="34" charset="0"/>
            </a:endParaRPr>
          </a:p>
        </p:txBody>
      </p:sp>
      <p:sp>
        <p:nvSpPr>
          <p:cNvPr id="290" name="Rectangle 12"/>
          <p:cNvSpPr/>
          <p:nvPr/>
        </p:nvSpPr>
        <p:spPr>
          <a:xfrm>
            <a:off x="6701133" y="5414234"/>
            <a:ext cx="1553760" cy="193040"/>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核实受益人</a:t>
            </a:r>
            <a:endParaRPr lang="en-US" sz="1400" dirty="0">
              <a:solidFill>
                <a:prstClr val="black"/>
              </a:solidFill>
              <a:latin typeface="微软雅黑" panose="020B0503020204020204" charset="-122"/>
              <a:cs typeface="Arial" panose="020B0604020202020204" pitchFamily="34" charset="0"/>
            </a:endParaRPr>
          </a:p>
        </p:txBody>
      </p:sp>
      <p:sp>
        <p:nvSpPr>
          <p:cNvPr id="291" name="Rectangle 13"/>
          <p:cNvSpPr/>
          <p:nvPr/>
        </p:nvSpPr>
        <p:spPr>
          <a:xfrm>
            <a:off x="7603422" y="3131770"/>
            <a:ext cx="1023367" cy="386715"/>
          </a:xfrm>
          <a:prstGeom prst="rect">
            <a:avLst/>
          </a:prstGeom>
        </p:spPr>
        <p:txBody>
          <a:bodyPr wrap="square" lIns="0" tIns="0" rIns="0" bIns="0">
            <a:spAutoFit/>
          </a:bodyPr>
          <a:lstStyle/>
          <a:p>
            <a:pPr fontAlgn="base">
              <a:lnSpc>
                <a:spcPct val="90000"/>
              </a:lnSpc>
              <a:spcBef>
                <a:spcPts val="400"/>
              </a:spcBef>
              <a:spcAft>
                <a:spcPct val="0"/>
              </a:spcAft>
              <a:defRPr/>
            </a:pPr>
            <a:r>
              <a:rPr lang="en-US" sz="1400" dirty="0" err="1">
                <a:solidFill>
                  <a:prstClr val="black"/>
                </a:solidFill>
                <a:latin typeface="微软雅黑" panose="020B0503020204020204" charset="-122"/>
                <a:cs typeface="Arial" panose="020B0604020202020204" pitchFamily="34" charset="0"/>
              </a:rPr>
              <a:t>转账支付</a:t>
            </a:r>
            <a:br>
              <a:rPr lang="en-US" sz="1400" dirty="0">
                <a:solidFill>
                  <a:prstClr val="black"/>
                </a:solidFill>
                <a:latin typeface="微软雅黑" panose="020B0503020204020204" charset="-122"/>
                <a:cs typeface="Arial" panose="020B0604020202020204" pitchFamily="34" charset="0"/>
              </a:rPr>
            </a:br>
            <a:r>
              <a:rPr lang="en-US" sz="1400" dirty="0" err="1">
                <a:solidFill>
                  <a:prstClr val="black"/>
                </a:solidFill>
                <a:latin typeface="微软雅黑" panose="020B0503020204020204" charset="-122"/>
                <a:cs typeface="Arial" panose="020B0604020202020204" pitchFamily="34" charset="0"/>
              </a:rPr>
              <a:t>保险金</a:t>
            </a:r>
            <a:endParaRPr lang="en-US" sz="1400" dirty="0">
              <a:solidFill>
                <a:prstClr val="black"/>
              </a:solidFill>
              <a:latin typeface="微软雅黑" panose="020B0503020204020204" charset="-122"/>
              <a:cs typeface="Arial" panose="020B0604020202020204" pitchFamily="34" charset="0"/>
            </a:endParaRPr>
          </a:p>
        </p:txBody>
      </p:sp>
      <p:sp>
        <p:nvSpPr>
          <p:cNvPr id="292" name="Rectangle 14"/>
          <p:cNvSpPr/>
          <p:nvPr/>
        </p:nvSpPr>
        <p:spPr>
          <a:xfrm>
            <a:off x="8283709" y="5414234"/>
            <a:ext cx="784531" cy="386715"/>
          </a:xfrm>
          <a:prstGeom prst="rect">
            <a:avLst/>
          </a:prstGeom>
        </p:spPr>
        <p:txBody>
          <a:bodyPr wrap="square" lIns="0" tIns="0" rIns="0" bIns="0">
            <a:spAutoFit/>
          </a:bodyPr>
          <a:lstStyle/>
          <a:p>
            <a:pPr fontAlgn="base">
              <a:lnSpc>
                <a:spcPct val="90000"/>
              </a:lnSpc>
              <a:spcBef>
                <a:spcPts val="400"/>
              </a:spcBef>
              <a:spcAft>
                <a:spcPct val="0"/>
              </a:spcAft>
              <a:defRPr/>
            </a:pPr>
            <a:r>
              <a:rPr lang="en-US" altLang="zh-CN" sz="1400" dirty="0">
                <a:solidFill>
                  <a:prstClr val="black"/>
                </a:solidFill>
                <a:latin typeface="微软雅黑" panose="020B0503020204020204" charset="-122"/>
                <a:cs typeface="Arial" panose="020B0604020202020204" pitchFamily="34" charset="0"/>
              </a:rPr>
              <a:t>15</a:t>
            </a:r>
            <a:r>
              <a:rPr lang="zh-CN" altLang="en-US" sz="1400" dirty="0">
                <a:solidFill>
                  <a:prstClr val="black"/>
                </a:solidFill>
                <a:latin typeface="微软雅黑" panose="020B0503020204020204" charset="-122"/>
                <a:cs typeface="Arial" panose="020B0604020202020204" pitchFamily="34" charset="0"/>
              </a:rPr>
              <a:t>个工作日完成</a:t>
            </a:r>
            <a:endParaRPr lang="en-US" sz="1400" dirty="0">
              <a:solidFill>
                <a:prstClr val="black"/>
              </a:solidFill>
              <a:latin typeface="微软雅黑" panose="020B0503020204020204" charset="-122"/>
              <a:cs typeface="Arial" panose="020B0604020202020204" pitchFamily="34" charset="0"/>
            </a:endParaRPr>
          </a:p>
        </p:txBody>
      </p:sp>
      <p:sp>
        <p:nvSpPr>
          <p:cNvPr id="293" name="Oval 169"/>
          <p:cNvSpPr/>
          <p:nvPr/>
        </p:nvSpPr>
        <p:spPr>
          <a:xfrm>
            <a:off x="574031"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4" name="Triangle 170"/>
          <p:cNvSpPr/>
          <p:nvPr/>
        </p:nvSpPr>
        <p:spPr>
          <a:xfrm>
            <a:off x="610847" y="3858573"/>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5" name="Oval 173"/>
          <p:cNvSpPr/>
          <p:nvPr/>
        </p:nvSpPr>
        <p:spPr>
          <a:xfrm>
            <a:off x="2233316"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296" name="Triangle 174"/>
          <p:cNvSpPr/>
          <p:nvPr/>
        </p:nvSpPr>
        <p:spPr>
          <a:xfrm>
            <a:off x="2269498" y="3858573"/>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7" name="Oval 176"/>
          <p:cNvSpPr/>
          <p:nvPr/>
        </p:nvSpPr>
        <p:spPr>
          <a:xfrm>
            <a:off x="3985277"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8" name="Triangle 177"/>
          <p:cNvSpPr/>
          <p:nvPr/>
        </p:nvSpPr>
        <p:spPr>
          <a:xfrm>
            <a:off x="4022094" y="3858573"/>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299" name="Oval 179"/>
          <p:cNvSpPr/>
          <p:nvPr/>
        </p:nvSpPr>
        <p:spPr>
          <a:xfrm>
            <a:off x="5879426"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0" name="Triangle 180"/>
          <p:cNvSpPr/>
          <p:nvPr/>
        </p:nvSpPr>
        <p:spPr>
          <a:xfrm>
            <a:off x="5915608" y="3858573"/>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1" name="Oval 182"/>
          <p:cNvSpPr/>
          <p:nvPr/>
        </p:nvSpPr>
        <p:spPr>
          <a:xfrm>
            <a:off x="7630753"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2" name="Triangle 183"/>
          <p:cNvSpPr/>
          <p:nvPr/>
        </p:nvSpPr>
        <p:spPr>
          <a:xfrm>
            <a:off x="7666935" y="3858573"/>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3" name="Oval 185"/>
          <p:cNvSpPr/>
          <p:nvPr/>
        </p:nvSpPr>
        <p:spPr>
          <a:xfrm flipV="1">
            <a:off x="1399865"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4" name="Triangle 186"/>
          <p:cNvSpPr/>
          <p:nvPr/>
        </p:nvSpPr>
        <p:spPr>
          <a:xfrm flipV="1">
            <a:off x="1436046" y="3876982"/>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5" name="Oval 188"/>
          <p:cNvSpPr/>
          <p:nvPr/>
        </p:nvSpPr>
        <p:spPr>
          <a:xfrm flipV="1">
            <a:off x="3113740"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prstClr val="white"/>
              </a:solidFill>
              <a:effectLst/>
              <a:uLnTx/>
              <a:uFillTx/>
              <a:latin typeface="微软雅黑" panose="020B0503020204020204" charset="-122"/>
              <a:ea typeface="+mn-ea"/>
              <a:cs typeface="+mn-cs"/>
            </a:endParaRPr>
          </a:p>
        </p:txBody>
      </p:sp>
      <p:sp>
        <p:nvSpPr>
          <p:cNvPr id="306" name="Triangle 189"/>
          <p:cNvSpPr/>
          <p:nvPr/>
        </p:nvSpPr>
        <p:spPr>
          <a:xfrm flipV="1">
            <a:off x="3150556" y="3876982"/>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7" name="Oval 191"/>
          <p:cNvSpPr/>
          <p:nvPr/>
        </p:nvSpPr>
        <p:spPr>
          <a:xfrm flipV="1">
            <a:off x="4932352"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8" name="Triangle 192"/>
          <p:cNvSpPr/>
          <p:nvPr/>
        </p:nvSpPr>
        <p:spPr>
          <a:xfrm flipV="1">
            <a:off x="4969168" y="3876982"/>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09" name="Oval 194"/>
          <p:cNvSpPr/>
          <p:nvPr/>
        </p:nvSpPr>
        <p:spPr>
          <a:xfrm flipV="1">
            <a:off x="6754772"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10" name="Triangle 195"/>
          <p:cNvSpPr/>
          <p:nvPr/>
        </p:nvSpPr>
        <p:spPr>
          <a:xfrm flipV="1">
            <a:off x="6791589" y="3876982"/>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11" name="Oval 197"/>
          <p:cNvSpPr/>
          <p:nvPr/>
        </p:nvSpPr>
        <p:spPr>
          <a:xfrm flipV="1">
            <a:off x="8471187" y="3821122"/>
            <a:ext cx="204395" cy="204395"/>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12" name="Triangle 198"/>
          <p:cNvSpPr/>
          <p:nvPr/>
        </p:nvSpPr>
        <p:spPr>
          <a:xfrm flipV="1">
            <a:off x="8508003" y="3876982"/>
            <a:ext cx="131397" cy="112354"/>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white"/>
              </a:solidFill>
              <a:effectLst/>
              <a:uLnTx/>
              <a:uFillTx/>
              <a:latin typeface="微软雅黑" panose="020B0503020204020204" charset="-122"/>
              <a:ea typeface="+mn-ea"/>
              <a:cs typeface="+mn-cs"/>
            </a:endParaRPr>
          </a:p>
        </p:txBody>
      </p:sp>
      <p:sp>
        <p:nvSpPr>
          <p:cNvPr id="313" name="Freeform 8"/>
          <p:cNvSpPr>
            <a:spLocks noEditPoints="1"/>
          </p:cNvSpPr>
          <p:nvPr/>
        </p:nvSpPr>
        <p:spPr bwMode="auto">
          <a:xfrm>
            <a:off x="674959" y="2231662"/>
            <a:ext cx="174561" cy="169483"/>
          </a:xfrm>
          <a:custGeom>
            <a:avLst/>
            <a:gdLst>
              <a:gd name="T0" fmla="*/ 16 w 32"/>
              <a:gd name="T1" fmla="*/ 32 h 32"/>
              <a:gd name="T2" fmla="*/ 32 w 32"/>
              <a:gd name="T3" fmla="*/ 16 h 32"/>
              <a:gd name="T4" fmla="*/ 16 w 32"/>
              <a:gd name="T5" fmla="*/ 0 h 32"/>
              <a:gd name="T6" fmla="*/ 0 w 32"/>
              <a:gd name="T7" fmla="*/ 16 h 32"/>
              <a:gd name="T8" fmla="*/ 16 w 32"/>
              <a:gd name="T9" fmla="*/ 32 h 32"/>
              <a:gd name="T10" fmla="*/ 16 w 32"/>
              <a:gd name="T11" fmla="*/ 4 h 32"/>
              <a:gd name="T12" fmla="*/ 28 w 32"/>
              <a:gd name="T13" fmla="*/ 16 h 32"/>
              <a:gd name="T14" fmla="*/ 16 w 32"/>
              <a:gd name="T15" fmla="*/ 28 h 32"/>
              <a:gd name="T16" fmla="*/ 4 w 32"/>
              <a:gd name="T17" fmla="*/ 16 h 32"/>
              <a:gd name="T18" fmla="*/ 16 w 32"/>
              <a:gd name="T19"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25" y="32"/>
                  <a:pt x="32" y="25"/>
                  <a:pt x="32" y="16"/>
                </a:cubicBezTo>
                <a:cubicBezTo>
                  <a:pt x="32" y="7"/>
                  <a:pt x="25" y="0"/>
                  <a:pt x="16" y="0"/>
                </a:cubicBezTo>
                <a:cubicBezTo>
                  <a:pt x="7" y="0"/>
                  <a:pt x="0" y="7"/>
                  <a:pt x="0" y="16"/>
                </a:cubicBezTo>
                <a:cubicBezTo>
                  <a:pt x="0" y="25"/>
                  <a:pt x="7" y="32"/>
                  <a:pt x="16" y="32"/>
                </a:cubicBezTo>
                <a:close/>
                <a:moveTo>
                  <a:pt x="16" y="4"/>
                </a:moveTo>
                <a:cubicBezTo>
                  <a:pt x="23" y="4"/>
                  <a:pt x="28" y="9"/>
                  <a:pt x="28" y="16"/>
                </a:cubicBezTo>
                <a:cubicBezTo>
                  <a:pt x="28" y="23"/>
                  <a:pt x="23" y="28"/>
                  <a:pt x="16" y="28"/>
                </a:cubicBezTo>
                <a:cubicBezTo>
                  <a:pt x="9" y="28"/>
                  <a:pt x="4" y="23"/>
                  <a:pt x="4" y="16"/>
                </a:cubicBezTo>
                <a:cubicBezTo>
                  <a:pt x="4" y="9"/>
                  <a:pt x="9" y="4"/>
                  <a:pt x="16" y="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4" name="Freeform 9"/>
          <p:cNvSpPr>
            <a:spLocks noEditPoints="1"/>
          </p:cNvSpPr>
          <p:nvPr/>
        </p:nvSpPr>
        <p:spPr bwMode="auto">
          <a:xfrm>
            <a:off x="631795" y="2423362"/>
            <a:ext cx="260890" cy="318019"/>
          </a:xfrm>
          <a:custGeom>
            <a:avLst/>
            <a:gdLst>
              <a:gd name="T0" fmla="*/ 46 w 48"/>
              <a:gd name="T1" fmla="*/ 0 h 60"/>
              <a:gd name="T2" fmla="*/ 26 w 48"/>
              <a:gd name="T3" fmla="*/ 0 h 60"/>
              <a:gd name="T4" fmla="*/ 22 w 48"/>
              <a:gd name="T5" fmla="*/ 0 h 60"/>
              <a:gd name="T6" fmla="*/ 2 w 48"/>
              <a:gd name="T7" fmla="*/ 0 h 60"/>
              <a:gd name="T8" fmla="*/ 0 w 48"/>
              <a:gd name="T9" fmla="*/ 2 h 60"/>
              <a:gd name="T10" fmla="*/ 14 w 48"/>
              <a:gd name="T11" fmla="*/ 33 h 60"/>
              <a:gd name="T12" fmla="*/ 14 w 48"/>
              <a:gd name="T13" fmla="*/ 58 h 60"/>
              <a:gd name="T14" fmla="*/ 16 w 48"/>
              <a:gd name="T15" fmla="*/ 60 h 60"/>
              <a:gd name="T16" fmla="*/ 32 w 48"/>
              <a:gd name="T17" fmla="*/ 60 h 60"/>
              <a:gd name="T18" fmla="*/ 34 w 48"/>
              <a:gd name="T19" fmla="*/ 58 h 60"/>
              <a:gd name="T20" fmla="*/ 34 w 48"/>
              <a:gd name="T21" fmla="*/ 33 h 60"/>
              <a:gd name="T22" fmla="*/ 48 w 48"/>
              <a:gd name="T23" fmla="*/ 2 h 60"/>
              <a:gd name="T24" fmla="*/ 46 w 48"/>
              <a:gd name="T25" fmla="*/ 0 h 60"/>
              <a:gd name="T26" fmla="*/ 24 w 48"/>
              <a:gd name="T27" fmla="*/ 4 h 60"/>
              <a:gd name="T28" fmla="*/ 26 w 48"/>
              <a:gd name="T29" fmla="*/ 25 h 60"/>
              <a:gd name="T30" fmla="*/ 24 w 48"/>
              <a:gd name="T31" fmla="*/ 27 h 60"/>
              <a:gd name="T32" fmla="*/ 22 w 48"/>
              <a:gd name="T33" fmla="*/ 25 h 60"/>
              <a:gd name="T34" fmla="*/ 24 w 48"/>
              <a:gd name="T35" fmla="*/ 4 h 60"/>
              <a:gd name="T36" fmla="*/ 31 w 48"/>
              <a:gd name="T37" fmla="*/ 30 h 60"/>
              <a:gd name="T38" fmla="*/ 30 w 48"/>
              <a:gd name="T39" fmla="*/ 32 h 60"/>
              <a:gd name="T40" fmla="*/ 30 w 48"/>
              <a:gd name="T41" fmla="*/ 56 h 60"/>
              <a:gd name="T42" fmla="*/ 18 w 48"/>
              <a:gd name="T43" fmla="*/ 56 h 60"/>
              <a:gd name="T44" fmla="*/ 18 w 48"/>
              <a:gd name="T45" fmla="*/ 32 h 60"/>
              <a:gd name="T46" fmla="*/ 17 w 48"/>
              <a:gd name="T47" fmla="*/ 30 h 60"/>
              <a:gd name="T48" fmla="*/ 4 w 48"/>
              <a:gd name="T49" fmla="*/ 4 h 60"/>
              <a:gd name="T50" fmla="*/ 20 w 48"/>
              <a:gd name="T51" fmla="*/ 4 h 60"/>
              <a:gd name="T52" fmla="*/ 18 w 48"/>
              <a:gd name="T53" fmla="*/ 26 h 60"/>
              <a:gd name="T54" fmla="*/ 19 w 48"/>
              <a:gd name="T55" fmla="*/ 27 h 60"/>
              <a:gd name="T56" fmla="*/ 23 w 48"/>
              <a:gd name="T57" fmla="*/ 31 h 60"/>
              <a:gd name="T58" fmla="*/ 24 w 48"/>
              <a:gd name="T59" fmla="*/ 32 h 60"/>
              <a:gd name="T60" fmla="*/ 25 w 48"/>
              <a:gd name="T61" fmla="*/ 31 h 60"/>
              <a:gd name="T62" fmla="*/ 29 w 48"/>
              <a:gd name="T63" fmla="*/ 27 h 60"/>
              <a:gd name="T64" fmla="*/ 30 w 48"/>
              <a:gd name="T65" fmla="*/ 26 h 60"/>
              <a:gd name="T66" fmla="*/ 28 w 48"/>
              <a:gd name="T67" fmla="*/ 4 h 60"/>
              <a:gd name="T68" fmla="*/ 44 w 48"/>
              <a:gd name="T69" fmla="*/ 4 h 60"/>
              <a:gd name="T70" fmla="*/ 31 w 48"/>
              <a:gd name="T71"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8" h="60">
                <a:moveTo>
                  <a:pt x="46" y="0"/>
                </a:moveTo>
                <a:cubicBezTo>
                  <a:pt x="26" y="0"/>
                  <a:pt x="26" y="0"/>
                  <a:pt x="26" y="0"/>
                </a:cubicBezTo>
                <a:cubicBezTo>
                  <a:pt x="22" y="0"/>
                  <a:pt x="22" y="0"/>
                  <a:pt x="22" y="0"/>
                </a:cubicBezTo>
                <a:cubicBezTo>
                  <a:pt x="2" y="0"/>
                  <a:pt x="2" y="0"/>
                  <a:pt x="2" y="0"/>
                </a:cubicBezTo>
                <a:cubicBezTo>
                  <a:pt x="1" y="0"/>
                  <a:pt x="0" y="1"/>
                  <a:pt x="0" y="2"/>
                </a:cubicBezTo>
                <a:cubicBezTo>
                  <a:pt x="0" y="16"/>
                  <a:pt x="5" y="27"/>
                  <a:pt x="14" y="33"/>
                </a:cubicBezTo>
                <a:cubicBezTo>
                  <a:pt x="14" y="58"/>
                  <a:pt x="14" y="58"/>
                  <a:pt x="14" y="58"/>
                </a:cubicBezTo>
                <a:cubicBezTo>
                  <a:pt x="14" y="59"/>
                  <a:pt x="15" y="60"/>
                  <a:pt x="16" y="60"/>
                </a:cubicBezTo>
                <a:cubicBezTo>
                  <a:pt x="32" y="60"/>
                  <a:pt x="32" y="60"/>
                  <a:pt x="32" y="60"/>
                </a:cubicBezTo>
                <a:cubicBezTo>
                  <a:pt x="33" y="60"/>
                  <a:pt x="34" y="59"/>
                  <a:pt x="34" y="58"/>
                </a:cubicBezTo>
                <a:cubicBezTo>
                  <a:pt x="34" y="33"/>
                  <a:pt x="34" y="33"/>
                  <a:pt x="34" y="33"/>
                </a:cubicBezTo>
                <a:cubicBezTo>
                  <a:pt x="43" y="27"/>
                  <a:pt x="48" y="16"/>
                  <a:pt x="48" y="2"/>
                </a:cubicBezTo>
                <a:cubicBezTo>
                  <a:pt x="48" y="1"/>
                  <a:pt x="47" y="0"/>
                  <a:pt x="46" y="0"/>
                </a:cubicBezTo>
                <a:close/>
                <a:moveTo>
                  <a:pt x="24" y="4"/>
                </a:moveTo>
                <a:cubicBezTo>
                  <a:pt x="26" y="25"/>
                  <a:pt x="26" y="25"/>
                  <a:pt x="26" y="25"/>
                </a:cubicBezTo>
                <a:cubicBezTo>
                  <a:pt x="24" y="27"/>
                  <a:pt x="24" y="27"/>
                  <a:pt x="24" y="27"/>
                </a:cubicBezTo>
                <a:cubicBezTo>
                  <a:pt x="22" y="25"/>
                  <a:pt x="22" y="25"/>
                  <a:pt x="22" y="25"/>
                </a:cubicBezTo>
                <a:cubicBezTo>
                  <a:pt x="24" y="4"/>
                  <a:pt x="24" y="4"/>
                  <a:pt x="24" y="4"/>
                </a:cubicBezTo>
                <a:close/>
                <a:moveTo>
                  <a:pt x="31" y="30"/>
                </a:moveTo>
                <a:cubicBezTo>
                  <a:pt x="30" y="31"/>
                  <a:pt x="30" y="31"/>
                  <a:pt x="30" y="32"/>
                </a:cubicBezTo>
                <a:cubicBezTo>
                  <a:pt x="30" y="56"/>
                  <a:pt x="30" y="56"/>
                  <a:pt x="30" y="56"/>
                </a:cubicBezTo>
                <a:cubicBezTo>
                  <a:pt x="18" y="56"/>
                  <a:pt x="18" y="56"/>
                  <a:pt x="18" y="56"/>
                </a:cubicBezTo>
                <a:cubicBezTo>
                  <a:pt x="18" y="32"/>
                  <a:pt x="18" y="32"/>
                  <a:pt x="18" y="32"/>
                </a:cubicBezTo>
                <a:cubicBezTo>
                  <a:pt x="18" y="31"/>
                  <a:pt x="18" y="31"/>
                  <a:pt x="17" y="30"/>
                </a:cubicBezTo>
                <a:cubicBezTo>
                  <a:pt x="9" y="26"/>
                  <a:pt x="4" y="16"/>
                  <a:pt x="4" y="4"/>
                </a:cubicBezTo>
                <a:cubicBezTo>
                  <a:pt x="20" y="4"/>
                  <a:pt x="20" y="4"/>
                  <a:pt x="20" y="4"/>
                </a:cubicBezTo>
                <a:cubicBezTo>
                  <a:pt x="18" y="26"/>
                  <a:pt x="18" y="26"/>
                  <a:pt x="18" y="26"/>
                </a:cubicBezTo>
                <a:cubicBezTo>
                  <a:pt x="18" y="26"/>
                  <a:pt x="18" y="27"/>
                  <a:pt x="19" y="27"/>
                </a:cubicBezTo>
                <a:cubicBezTo>
                  <a:pt x="23" y="31"/>
                  <a:pt x="23" y="31"/>
                  <a:pt x="23" y="31"/>
                </a:cubicBezTo>
                <a:cubicBezTo>
                  <a:pt x="23" y="32"/>
                  <a:pt x="23" y="32"/>
                  <a:pt x="24" y="32"/>
                </a:cubicBezTo>
                <a:cubicBezTo>
                  <a:pt x="25" y="32"/>
                  <a:pt x="25" y="32"/>
                  <a:pt x="25" y="31"/>
                </a:cubicBezTo>
                <a:cubicBezTo>
                  <a:pt x="29" y="27"/>
                  <a:pt x="29" y="27"/>
                  <a:pt x="29" y="27"/>
                </a:cubicBezTo>
                <a:cubicBezTo>
                  <a:pt x="30" y="27"/>
                  <a:pt x="30" y="26"/>
                  <a:pt x="30" y="26"/>
                </a:cubicBezTo>
                <a:cubicBezTo>
                  <a:pt x="28" y="4"/>
                  <a:pt x="28" y="4"/>
                  <a:pt x="28" y="4"/>
                </a:cubicBezTo>
                <a:cubicBezTo>
                  <a:pt x="44" y="4"/>
                  <a:pt x="44" y="4"/>
                  <a:pt x="44" y="4"/>
                </a:cubicBezTo>
                <a:cubicBezTo>
                  <a:pt x="44" y="16"/>
                  <a:pt x="39" y="26"/>
                  <a:pt x="31" y="30"/>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5" name="Freeform 10"/>
          <p:cNvSpPr/>
          <p:nvPr/>
        </p:nvSpPr>
        <p:spPr bwMode="auto">
          <a:xfrm>
            <a:off x="902841" y="2231662"/>
            <a:ext cx="239943" cy="201856"/>
          </a:xfrm>
          <a:custGeom>
            <a:avLst/>
            <a:gdLst>
              <a:gd name="T0" fmla="*/ 42 w 44"/>
              <a:gd name="T1" fmla="*/ 0 h 38"/>
              <a:gd name="T2" fmla="*/ 2 w 44"/>
              <a:gd name="T3" fmla="*/ 0 h 38"/>
              <a:gd name="T4" fmla="*/ 0 w 44"/>
              <a:gd name="T5" fmla="*/ 2 h 38"/>
              <a:gd name="T6" fmla="*/ 0 w 44"/>
              <a:gd name="T7" fmla="*/ 18 h 38"/>
              <a:gd name="T8" fmla="*/ 2 w 44"/>
              <a:gd name="T9" fmla="*/ 20 h 38"/>
              <a:gd name="T10" fmla="*/ 4 w 44"/>
              <a:gd name="T11" fmla="*/ 18 h 38"/>
              <a:gd name="T12" fmla="*/ 4 w 44"/>
              <a:gd name="T13" fmla="*/ 4 h 38"/>
              <a:gd name="T14" fmla="*/ 40 w 44"/>
              <a:gd name="T15" fmla="*/ 4 h 38"/>
              <a:gd name="T16" fmla="*/ 40 w 44"/>
              <a:gd name="T17" fmla="*/ 24 h 38"/>
              <a:gd name="T18" fmla="*/ 24 w 44"/>
              <a:gd name="T19" fmla="*/ 24 h 38"/>
              <a:gd name="T20" fmla="*/ 23 w 44"/>
              <a:gd name="T21" fmla="*/ 25 h 38"/>
              <a:gd name="T22" fmla="*/ 16 w 44"/>
              <a:gd name="T23" fmla="*/ 31 h 38"/>
              <a:gd name="T24" fmla="*/ 16 w 44"/>
              <a:gd name="T25" fmla="*/ 26 h 38"/>
              <a:gd name="T26" fmla="*/ 14 w 44"/>
              <a:gd name="T27" fmla="*/ 24 h 38"/>
              <a:gd name="T28" fmla="*/ 8 w 44"/>
              <a:gd name="T29" fmla="*/ 24 h 38"/>
              <a:gd name="T30" fmla="*/ 6 w 44"/>
              <a:gd name="T31" fmla="*/ 26 h 38"/>
              <a:gd name="T32" fmla="*/ 8 w 44"/>
              <a:gd name="T33" fmla="*/ 28 h 38"/>
              <a:gd name="T34" fmla="*/ 12 w 44"/>
              <a:gd name="T35" fmla="*/ 28 h 38"/>
              <a:gd name="T36" fmla="*/ 12 w 44"/>
              <a:gd name="T37" fmla="*/ 36 h 38"/>
              <a:gd name="T38" fmla="*/ 13 w 44"/>
              <a:gd name="T39" fmla="*/ 38 h 38"/>
              <a:gd name="T40" fmla="*/ 14 w 44"/>
              <a:gd name="T41" fmla="*/ 38 h 38"/>
              <a:gd name="T42" fmla="*/ 15 w 44"/>
              <a:gd name="T43" fmla="*/ 37 h 38"/>
              <a:gd name="T44" fmla="*/ 25 w 44"/>
              <a:gd name="T45" fmla="*/ 28 h 38"/>
              <a:gd name="T46" fmla="*/ 42 w 44"/>
              <a:gd name="T47" fmla="*/ 28 h 38"/>
              <a:gd name="T48" fmla="*/ 44 w 44"/>
              <a:gd name="T49" fmla="*/ 26 h 38"/>
              <a:gd name="T50" fmla="*/ 44 w 44"/>
              <a:gd name="T51" fmla="*/ 2 h 38"/>
              <a:gd name="T52" fmla="*/ 42 w 44"/>
              <a:gd name="T5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38">
                <a:moveTo>
                  <a:pt x="42" y="0"/>
                </a:moveTo>
                <a:cubicBezTo>
                  <a:pt x="2" y="0"/>
                  <a:pt x="2" y="0"/>
                  <a:pt x="2" y="0"/>
                </a:cubicBezTo>
                <a:cubicBezTo>
                  <a:pt x="1" y="0"/>
                  <a:pt x="0" y="1"/>
                  <a:pt x="0" y="2"/>
                </a:cubicBezTo>
                <a:cubicBezTo>
                  <a:pt x="0" y="18"/>
                  <a:pt x="0" y="18"/>
                  <a:pt x="0" y="18"/>
                </a:cubicBezTo>
                <a:cubicBezTo>
                  <a:pt x="0" y="19"/>
                  <a:pt x="1" y="20"/>
                  <a:pt x="2" y="20"/>
                </a:cubicBezTo>
                <a:cubicBezTo>
                  <a:pt x="3" y="20"/>
                  <a:pt x="4" y="19"/>
                  <a:pt x="4" y="18"/>
                </a:cubicBezTo>
                <a:cubicBezTo>
                  <a:pt x="4" y="4"/>
                  <a:pt x="4" y="4"/>
                  <a:pt x="4" y="4"/>
                </a:cubicBezTo>
                <a:cubicBezTo>
                  <a:pt x="40" y="4"/>
                  <a:pt x="40" y="4"/>
                  <a:pt x="40" y="4"/>
                </a:cubicBezTo>
                <a:cubicBezTo>
                  <a:pt x="40" y="24"/>
                  <a:pt x="40" y="24"/>
                  <a:pt x="40" y="24"/>
                </a:cubicBezTo>
                <a:cubicBezTo>
                  <a:pt x="24" y="24"/>
                  <a:pt x="24" y="24"/>
                  <a:pt x="24" y="24"/>
                </a:cubicBezTo>
                <a:cubicBezTo>
                  <a:pt x="23" y="24"/>
                  <a:pt x="23" y="24"/>
                  <a:pt x="23" y="25"/>
                </a:cubicBezTo>
                <a:cubicBezTo>
                  <a:pt x="16" y="31"/>
                  <a:pt x="16" y="31"/>
                  <a:pt x="16" y="31"/>
                </a:cubicBezTo>
                <a:cubicBezTo>
                  <a:pt x="16" y="26"/>
                  <a:pt x="16" y="26"/>
                  <a:pt x="16" y="26"/>
                </a:cubicBezTo>
                <a:cubicBezTo>
                  <a:pt x="16" y="25"/>
                  <a:pt x="15" y="24"/>
                  <a:pt x="14" y="24"/>
                </a:cubicBezTo>
                <a:cubicBezTo>
                  <a:pt x="8" y="24"/>
                  <a:pt x="8" y="24"/>
                  <a:pt x="8" y="24"/>
                </a:cubicBezTo>
                <a:cubicBezTo>
                  <a:pt x="7" y="24"/>
                  <a:pt x="6" y="25"/>
                  <a:pt x="6" y="26"/>
                </a:cubicBezTo>
                <a:cubicBezTo>
                  <a:pt x="6" y="27"/>
                  <a:pt x="7" y="28"/>
                  <a:pt x="8" y="28"/>
                </a:cubicBezTo>
                <a:cubicBezTo>
                  <a:pt x="12" y="28"/>
                  <a:pt x="12" y="28"/>
                  <a:pt x="12" y="28"/>
                </a:cubicBezTo>
                <a:cubicBezTo>
                  <a:pt x="12" y="36"/>
                  <a:pt x="12" y="36"/>
                  <a:pt x="12" y="36"/>
                </a:cubicBezTo>
                <a:cubicBezTo>
                  <a:pt x="12" y="37"/>
                  <a:pt x="12" y="38"/>
                  <a:pt x="13" y="38"/>
                </a:cubicBezTo>
                <a:cubicBezTo>
                  <a:pt x="13" y="38"/>
                  <a:pt x="14" y="38"/>
                  <a:pt x="14" y="38"/>
                </a:cubicBezTo>
                <a:cubicBezTo>
                  <a:pt x="15" y="38"/>
                  <a:pt x="15" y="38"/>
                  <a:pt x="15" y="37"/>
                </a:cubicBezTo>
                <a:cubicBezTo>
                  <a:pt x="25" y="28"/>
                  <a:pt x="25" y="28"/>
                  <a:pt x="25" y="28"/>
                </a:cubicBezTo>
                <a:cubicBezTo>
                  <a:pt x="42" y="28"/>
                  <a:pt x="42" y="28"/>
                  <a:pt x="42" y="28"/>
                </a:cubicBezTo>
                <a:cubicBezTo>
                  <a:pt x="43" y="28"/>
                  <a:pt x="44" y="27"/>
                  <a:pt x="44" y="26"/>
                </a:cubicBezTo>
                <a:cubicBezTo>
                  <a:pt x="44" y="2"/>
                  <a:pt x="44" y="2"/>
                  <a:pt x="44" y="2"/>
                </a:cubicBezTo>
                <a:cubicBezTo>
                  <a:pt x="44" y="1"/>
                  <a:pt x="43" y="0"/>
                  <a:pt x="42" y="0"/>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6" name="Rectangle 11"/>
          <p:cNvSpPr>
            <a:spLocks noChangeArrowheads="1"/>
          </p:cNvSpPr>
          <p:nvPr/>
        </p:nvSpPr>
        <p:spPr bwMode="auto">
          <a:xfrm>
            <a:off x="1055185" y="2295773"/>
            <a:ext cx="22217" cy="20947"/>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7" name="Rectangle 12"/>
          <p:cNvSpPr>
            <a:spLocks noChangeArrowheads="1"/>
          </p:cNvSpPr>
          <p:nvPr/>
        </p:nvSpPr>
        <p:spPr bwMode="auto">
          <a:xfrm>
            <a:off x="1012656" y="2295773"/>
            <a:ext cx="20947" cy="20947"/>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8" name="Rectangle 13"/>
          <p:cNvSpPr>
            <a:spLocks noChangeArrowheads="1"/>
          </p:cNvSpPr>
          <p:nvPr/>
        </p:nvSpPr>
        <p:spPr bwMode="auto">
          <a:xfrm>
            <a:off x="968222" y="2295773"/>
            <a:ext cx="22217" cy="20947"/>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19" name="Freeform 61"/>
          <p:cNvSpPr>
            <a:spLocks noEditPoints="1"/>
          </p:cNvSpPr>
          <p:nvPr/>
        </p:nvSpPr>
        <p:spPr bwMode="auto">
          <a:xfrm>
            <a:off x="3061054" y="4463508"/>
            <a:ext cx="412600" cy="411965"/>
          </a:xfrm>
          <a:custGeom>
            <a:avLst/>
            <a:gdLst>
              <a:gd name="T0" fmla="*/ 126 w 252"/>
              <a:gd name="T1" fmla="*/ 252 h 252"/>
              <a:gd name="T2" fmla="*/ 0 w 252"/>
              <a:gd name="T3" fmla="*/ 126 h 252"/>
              <a:gd name="T4" fmla="*/ 126 w 252"/>
              <a:gd name="T5" fmla="*/ 0 h 252"/>
              <a:gd name="T6" fmla="*/ 252 w 252"/>
              <a:gd name="T7" fmla="*/ 126 h 252"/>
              <a:gd name="T8" fmla="*/ 126 w 252"/>
              <a:gd name="T9" fmla="*/ 252 h 252"/>
              <a:gd name="T10" fmla="*/ 126 w 252"/>
              <a:gd name="T11" fmla="*/ 12 h 252"/>
              <a:gd name="T12" fmla="*/ 12 w 252"/>
              <a:gd name="T13" fmla="*/ 126 h 252"/>
              <a:gd name="T14" fmla="*/ 126 w 252"/>
              <a:gd name="T15" fmla="*/ 240 h 252"/>
              <a:gd name="T16" fmla="*/ 240 w 252"/>
              <a:gd name="T17" fmla="*/ 126 h 252"/>
              <a:gd name="T18" fmla="*/ 126 w 252"/>
              <a:gd name="T19"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2">
                <a:moveTo>
                  <a:pt x="126" y="252"/>
                </a:moveTo>
                <a:cubicBezTo>
                  <a:pt x="56" y="252"/>
                  <a:pt x="0" y="195"/>
                  <a:pt x="0" y="126"/>
                </a:cubicBezTo>
                <a:cubicBezTo>
                  <a:pt x="0" y="56"/>
                  <a:pt x="56" y="0"/>
                  <a:pt x="126" y="0"/>
                </a:cubicBezTo>
                <a:cubicBezTo>
                  <a:pt x="195" y="0"/>
                  <a:pt x="252" y="56"/>
                  <a:pt x="252" y="126"/>
                </a:cubicBezTo>
                <a:cubicBezTo>
                  <a:pt x="252" y="195"/>
                  <a:pt x="195" y="252"/>
                  <a:pt x="126" y="252"/>
                </a:cubicBezTo>
                <a:close/>
                <a:moveTo>
                  <a:pt x="126" y="12"/>
                </a:moveTo>
                <a:cubicBezTo>
                  <a:pt x="63" y="12"/>
                  <a:pt x="12" y="63"/>
                  <a:pt x="12" y="126"/>
                </a:cubicBezTo>
                <a:cubicBezTo>
                  <a:pt x="12" y="188"/>
                  <a:pt x="63" y="240"/>
                  <a:pt x="126" y="240"/>
                </a:cubicBezTo>
                <a:cubicBezTo>
                  <a:pt x="188" y="240"/>
                  <a:pt x="240" y="188"/>
                  <a:pt x="240" y="126"/>
                </a:cubicBezTo>
                <a:cubicBezTo>
                  <a:pt x="240" y="63"/>
                  <a:pt x="188" y="12"/>
                  <a:pt x="12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20" name="Freeform 62"/>
          <p:cNvSpPr/>
          <p:nvPr/>
        </p:nvSpPr>
        <p:spPr bwMode="auto">
          <a:xfrm>
            <a:off x="3395577" y="4796761"/>
            <a:ext cx="137110" cy="137110"/>
          </a:xfrm>
          <a:custGeom>
            <a:avLst/>
            <a:gdLst>
              <a:gd name="T0" fmla="*/ 78 w 84"/>
              <a:gd name="T1" fmla="*/ 84 h 84"/>
              <a:gd name="T2" fmla="*/ 73 w 84"/>
              <a:gd name="T3" fmla="*/ 82 h 84"/>
              <a:gd name="T4" fmla="*/ 2 w 84"/>
              <a:gd name="T5" fmla="*/ 11 h 84"/>
              <a:gd name="T6" fmla="*/ 2 w 84"/>
              <a:gd name="T7" fmla="*/ 2 h 84"/>
              <a:gd name="T8" fmla="*/ 11 w 84"/>
              <a:gd name="T9" fmla="*/ 2 h 84"/>
              <a:gd name="T10" fmla="*/ 82 w 84"/>
              <a:gd name="T11" fmla="*/ 73 h 84"/>
              <a:gd name="T12" fmla="*/ 82 w 84"/>
              <a:gd name="T13" fmla="*/ 82 h 84"/>
              <a:gd name="T14" fmla="*/ 78 w 84"/>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84">
                <a:moveTo>
                  <a:pt x="78" y="84"/>
                </a:moveTo>
                <a:cubicBezTo>
                  <a:pt x="76" y="84"/>
                  <a:pt x="75" y="83"/>
                  <a:pt x="73" y="82"/>
                </a:cubicBezTo>
                <a:cubicBezTo>
                  <a:pt x="2" y="11"/>
                  <a:pt x="2" y="11"/>
                  <a:pt x="2" y="11"/>
                </a:cubicBezTo>
                <a:cubicBezTo>
                  <a:pt x="0" y="8"/>
                  <a:pt x="0" y="5"/>
                  <a:pt x="2" y="2"/>
                </a:cubicBezTo>
                <a:cubicBezTo>
                  <a:pt x="5" y="0"/>
                  <a:pt x="8" y="0"/>
                  <a:pt x="11" y="2"/>
                </a:cubicBezTo>
                <a:cubicBezTo>
                  <a:pt x="82" y="73"/>
                  <a:pt x="82" y="73"/>
                  <a:pt x="82" y="73"/>
                </a:cubicBezTo>
                <a:cubicBezTo>
                  <a:pt x="84" y="76"/>
                  <a:pt x="84" y="80"/>
                  <a:pt x="82" y="82"/>
                </a:cubicBezTo>
                <a:cubicBezTo>
                  <a:pt x="81" y="83"/>
                  <a:pt x="79" y="84"/>
                  <a:pt x="78"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21" name="Freeform 63"/>
          <p:cNvSpPr>
            <a:spLocks noEditPoints="1"/>
          </p:cNvSpPr>
          <p:nvPr/>
        </p:nvSpPr>
        <p:spPr bwMode="auto">
          <a:xfrm>
            <a:off x="3132148" y="4532698"/>
            <a:ext cx="270411" cy="274220"/>
          </a:xfrm>
          <a:custGeom>
            <a:avLst/>
            <a:gdLst>
              <a:gd name="T0" fmla="*/ 66 w 165"/>
              <a:gd name="T1" fmla="*/ 168 h 168"/>
              <a:gd name="T2" fmla="*/ 60 w 165"/>
              <a:gd name="T3" fmla="*/ 146 h 168"/>
              <a:gd name="T4" fmla="*/ 27 w 165"/>
              <a:gd name="T5" fmla="*/ 143 h 168"/>
              <a:gd name="T6" fmla="*/ 1 w 165"/>
              <a:gd name="T7" fmla="*/ 110 h 168"/>
              <a:gd name="T8" fmla="*/ 3 w 165"/>
              <a:gd name="T9" fmla="*/ 102 h 168"/>
              <a:gd name="T10" fmla="*/ 17 w 165"/>
              <a:gd name="T11" fmla="*/ 74 h 168"/>
              <a:gd name="T12" fmla="*/ 0 w 165"/>
              <a:gd name="T13" fmla="*/ 62 h 168"/>
              <a:gd name="T14" fmla="*/ 19 w 165"/>
              <a:gd name="T15" fmla="*/ 26 h 168"/>
              <a:gd name="T16" fmla="*/ 42 w 165"/>
              <a:gd name="T17" fmla="*/ 32 h 168"/>
              <a:gd name="T18" fmla="*/ 60 w 165"/>
              <a:gd name="T19" fmla="*/ 6 h 168"/>
              <a:gd name="T20" fmla="*/ 102 w 165"/>
              <a:gd name="T21" fmla="*/ 0 h 168"/>
              <a:gd name="T22" fmla="*/ 108 w 165"/>
              <a:gd name="T23" fmla="*/ 23 h 168"/>
              <a:gd name="T24" fmla="*/ 138 w 165"/>
              <a:gd name="T25" fmla="*/ 24 h 168"/>
              <a:gd name="T26" fmla="*/ 146 w 165"/>
              <a:gd name="T27" fmla="*/ 26 h 168"/>
              <a:gd name="T28" fmla="*/ 165 w 165"/>
              <a:gd name="T29" fmla="*/ 62 h 168"/>
              <a:gd name="T30" fmla="*/ 148 w 165"/>
              <a:gd name="T31" fmla="*/ 74 h 168"/>
              <a:gd name="T32" fmla="*/ 162 w 165"/>
              <a:gd name="T33" fmla="*/ 102 h 168"/>
              <a:gd name="T34" fmla="*/ 164 w 165"/>
              <a:gd name="T35" fmla="*/ 110 h 168"/>
              <a:gd name="T36" fmla="*/ 143 w 165"/>
              <a:gd name="T37" fmla="*/ 144 h 168"/>
              <a:gd name="T38" fmla="*/ 124 w 165"/>
              <a:gd name="T39" fmla="*/ 135 h 168"/>
              <a:gd name="T40" fmla="*/ 108 w 165"/>
              <a:gd name="T41" fmla="*/ 162 h 168"/>
              <a:gd name="T42" fmla="*/ 72 w 165"/>
              <a:gd name="T43" fmla="*/ 156 h 168"/>
              <a:gd name="T44" fmla="*/ 96 w 165"/>
              <a:gd name="T45" fmla="*/ 141 h 168"/>
              <a:gd name="T46" fmla="*/ 120 w 165"/>
              <a:gd name="T47" fmla="*/ 123 h 168"/>
              <a:gd name="T48" fmla="*/ 139 w 165"/>
              <a:gd name="T49" fmla="*/ 130 h 168"/>
              <a:gd name="T50" fmla="*/ 138 w 165"/>
              <a:gd name="T51" fmla="*/ 102 h 168"/>
              <a:gd name="T52" fmla="*/ 135 w 165"/>
              <a:gd name="T53" fmla="*/ 72 h 168"/>
              <a:gd name="T54" fmla="*/ 151 w 165"/>
              <a:gd name="T55" fmla="*/ 58 h 168"/>
              <a:gd name="T56" fmla="*/ 127 w 165"/>
              <a:gd name="T57" fmla="*/ 45 h 168"/>
              <a:gd name="T58" fmla="*/ 100 w 165"/>
              <a:gd name="T59" fmla="*/ 32 h 168"/>
              <a:gd name="T60" fmla="*/ 96 w 165"/>
              <a:gd name="T61" fmla="*/ 12 h 168"/>
              <a:gd name="T62" fmla="*/ 72 w 165"/>
              <a:gd name="T63" fmla="*/ 26 h 168"/>
              <a:gd name="T64" fmla="*/ 47 w 165"/>
              <a:gd name="T65" fmla="*/ 44 h 168"/>
              <a:gd name="T66" fmla="*/ 27 w 165"/>
              <a:gd name="T67" fmla="*/ 37 h 168"/>
              <a:gd name="T68" fmla="*/ 27 w 165"/>
              <a:gd name="T69" fmla="*/ 65 h 168"/>
              <a:gd name="T70" fmla="*/ 30 w 165"/>
              <a:gd name="T71" fmla="*/ 95 h 168"/>
              <a:gd name="T72" fmla="*/ 14 w 165"/>
              <a:gd name="T73" fmla="*/ 109 h 168"/>
              <a:gd name="T74" fmla="*/ 40 w 165"/>
              <a:gd name="T75" fmla="*/ 123 h 168"/>
              <a:gd name="T76" fmla="*/ 67 w 165"/>
              <a:gd name="T77" fmla="*/ 135 h 168"/>
              <a:gd name="T78" fmla="*/ 72 w 165"/>
              <a:gd name="T7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68">
                <a:moveTo>
                  <a:pt x="102" y="168"/>
                </a:moveTo>
                <a:cubicBezTo>
                  <a:pt x="66" y="168"/>
                  <a:pt x="66" y="168"/>
                  <a:pt x="66" y="168"/>
                </a:cubicBezTo>
                <a:cubicBezTo>
                  <a:pt x="63" y="168"/>
                  <a:pt x="60" y="165"/>
                  <a:pt x="60" y="162"/>
                </a:cubicBezTo>
                <a:cubicBezTo>
                  <a:pt x="60" y="146"/>
                  <a:pt x="60" y="146"/>
                  <a:pt x="60" y="146"/>
                </a:cubicBezTo>
                <a:cubicBezTo>
                  <a:pt x="52" y="143"/>
                  <a:pt x="47" y="139"/>
                  <a:pt x="42" y="135"/>
                </a:cubicBezTo>
                <a:cubicBezTo>
                  <a:pt x="27" y="143"/>
                  <a:pt x="27" y="143"/>
                  <a:pt x="27" y="143"/>
                </a:cubicBezTo>
                <a:cubicBezTo>
                  <a:pt x="24" y="145"/>
                  <a:pt x="21" y="144"/>
                  <a:pt x="19" y="141"/>
                </a:cubicBezTo>
                <a:cubicBezTo>
                  <a:pt x="1" y="110"/>
                  <a:pt x="1" y="110"/>
                  <a:pt x="1" y="110"/>
                </a:cubicBezTo>
                <a:cubicBezTo>
                  <a:pt x="0" y="109"/>
                  <a:pt x="0" y="107"/>
                  <a:pt x="0" y="106"/>
                </a:cubicBezTo>
                <a:cubicBezTo>
                  <a:pt x="1" y="104"/>
                  <a:pt x="2" y="103"/>
                  <a:pt x="3" y="102"/>
                </a:cubicBezTo>
                <a:cubicBezTo>
                  <a:pt x="17" y="94"/>
                  <a:pt x="17" y="94"/>
                  <a:pt x="17" y="94"/>
                </a:cubicBezTo>
                <a:cubicBezTo>
                  <a:pt x="16" y="87"/>
                  <a:pt x="16" y="80"/>
                  <a:pt x="17" y="74"/>
                </a:cubicBezTo>
                <a:cubicBezTo>
                  <a:pt x="3" y="65"/>
                  <a:pt x="3" y="65"/>
                  <a:pt x="3" y="65"/>
                </a:cubicBezTo>
                <a:cubicBezTo>
                  <a:pt x="2" y="65"/>
                  <a:pt x="1" y="63"/>
                  <a:pt x="0" y="62"/>
                </a:cubicBezTo>
                <a:cubicBezTo>
                  <a:pt x="0" y="60"/>
                  <a:pt x="0" y="59"/>
                  <a:pt x="1" y="57"/>
                </a:cubicBezTo>
                <a:cubicBezTo>
                  <a:pt x="19" y="26"/>
                  <a:pt x="19" y="26"/>
                  <a:pt x="19" y="26"/>
                </a:cubicBezTo>
                <a:cubicBezTo>
                  <a:pt x="21" y="23"/>
                  <a:pt x="25" y="22"/>
                  <a:pt x="27" y="24"/>
                </a:cubicBezTo>
                <a:cubicBezTo>
                  <a:pt x="42" y="32"/>
                  <a:pt x="42" y="32"/>
                  <a:pt x="42" y="32"/>
                </a:cubicBezTo>
                <a:cubicBezTo>
                  <a:pt x="47" y="28"/>
                  <a:pt x="52" y="24"/>
                  <a:pt x="60" y="22"/>
                </a:cubicBezTo>
                <a:cubicBezTo>
                  <a:pt x="60" y="6"/>
                  <a:pt x="60" y="6"/>
                  <a:pt x="60" y="6"/>
                </a:cubicBezTo>
                <a:cubicBezTo>
                  <a:pt x="60" y="2"/>
                  <a:pt x="63" y="0"/>
                  <a:pt x="66" y="0"/>
                </a:cubicBezTo>
                <a:cubicBezTo>
                  <a:pt x="102" y="0"/>
                  <a:pt x="102" y="0"/>
                  <a:pt x="102" y="0"/>
                </a:cubicBezTo>
                <a:cubicBezTo>
                  <a:pt x="105" y="0"/>
                  <a:pt x="108" y="2"/>
                  <a:pt x="108" y="6"/>
                </a:cubicBezTo>
                <a:cubicBezTo>
                  <a:pt x="108" y="23"/>
                  <a:pt x="108" y="23"/>
                  <a:pt x="108" y="23"/>
                </a:cubicBezTo>
                <a:cubicBezTo>
                  <a:pt x="115" y="26"/>
                  <a:pt x="120" y="29"/>
                  <a:pt x="124" y="32"/>
                </a:cubicBezTo>
                <a:cubicBezTo>
                  <a:pt x="138" y="24"/>
                  <a:pt x="138" y="24"/>
                  <a:pt x="138" y="24"/>
                </a:cubicBezTo>
                <a:cubicBezTo>
                  <a:pt x="139" y="23"/>
                  <a:pt x="141" y="23"/>
                  <a:pt x="143" y="23"/>
                </a:cubicBezTo>
                <a:cubicBezTo>
                  <a:pt x="144" y="24"/>
                  <a:pt x="146" y="25"/>
                  <a:pt x="146" y="26"/>
                </a:cubicBezTo>
                <a:cubicBezTo>
                  <a:pt x="164" y="57"/>
                  <a:pt x="164" y="57"/>
                  <a:pt x="164" y="57"/>
                </a:cubicBezTo>
                <a:cubicBezTo>
                  <a:pt x="165" y="59"/>
                  <a:pt x="165" y="60"/>
                  <a:pt x="165" y="62"/>
                </a:cubicBezTo>
                <a:cubicBezTo>
                  <a:pt x="165" y="63"/>
                  <a:pt x="164" y="65"/>
                  <a:pt x="162" y="65"/>
                </a:cubicBezTo>
                <a:cubicBezTo>
                  <a:pt x="148" y="74"/>
                  <a:pt x="148" y="74"/>
                  <a:pt x="148" y="74"/>
                </a:cubicBezTo>
                <a:cubicBezTo>
                  <a:pt x="149" y="80"/>
                  <a:pt x="149" y="87"/>
                  <a:pt x="148" y="94"/>
                </a:cubicBezTo>
                <a:cubicBezTo>
                  <a:pt x="162" y="102"/>
                  <a:pt x="162" y="102"/>
                  <a:pt x="162" y="102"/>
                </a:cubicBezTo>
                <a:cubicBezTo>
                  <a:pt x="164" y="103"/>
                  <a:pt x="165" y="104"/>
                  <a:pt x="165" y="106"/>
                </a:cubicBezTo>
                <a:cubicBezTo>
                  <a:pt x="165" y="107"/>
                  <a:pt x="165" y="109"/>
                  <a:pt x="164" y="110"/>
                </a:cubicBezTo>
                <a:cubicBezTo>
                  <a:pt x="146" y="141"/>
                  <a:pt x="146" y="141"/>
                  <a:pt x="146" y="141"/>
                </a:cubicBezTo>
                <a:cubicBezTo>
                  <a:pt x="146" y="143"/>
                  <a:pt x="144" y="144"/>
                  <a:pt x="143" y="144"/>
                </a:cubicBezTo>
                <a:cubicBezTo>
                  <a:pt x="141" y="144"/>
                  <a:pt x="139" y="144"/>
                  <a:pt x="138" y="143"/>
                </a:cubicBezTo>
                <a:cubicBezTo>
                  <a:pt x="124" y="135"/>
                  <a:pt x="124" y="135"/>
                  <a:pt x="124" y="135"/>
                </a:cubicBezTo>
                <a:cubicBezTo>
                  <a:pt x="120" y="138"/>
                  <a:pt x="115" y="142"/>
                  <a:pt x="108" y="145"/>
                </a:cubicBezTo>
                <a:cubicBezTo>
                  <a:pt x="108" y="162"/>
                  <a:pt x="108" y="162"/>
                  <a:pt x="108" y="162"/>
                </a:cubicBezTo>
                <a:cubicBezTo>
                  <a:pt x="108" y="165"/>
                  <a:pt x="105" y="168"/>
                  <a:pt x="102" y="168"/>
                </a:cubicBezTo>
                <a:close/>
                <a:moveTo>
                  <a:pt x="72" y="156"/>
                </a:moveTo>
                <a:cubicBezTo>
                  <a:pt x="96" y="156"/>
                  <a:pt x="96" y="156"/>
                  <a:pt x="96" y="156"/>
                </a:cubicBezTo>
                <a:cubicBezTo>
                  <a:pt x="96" y="141"/>
                  <a:pt x="96" y="141"/>
                  <a:pt x="96" y="141"/>
                </a:cubicBezTo>
                <a:cubicBezTo>
                  <a:pt x="96" y="139"/>
                  <a:pt x="97" y="136"/>
                  <a:pt x="100" y="135"/>
                </a:cubicBezTo>
                <a:cubicBezTo>
                  <a:pt x="109" y="131"/>
                  <a:pt x="115" y="127"/>
                  <a:pt x="120" y="123"/>
                </a:cubicBezTo>
                <a:cubicBezTo>
                  <a:pt x="122" y="122"/>
                  <a:pt x="125" y="121"/>
                  <a:pt x="127" y="123"/>
                </a:cubicBezTo>
                <a:cubicBezTo>
                  <a:pt x="139" y="130"/>
                  <a:pt x="139" y="130"/>
                  <a:pt x="139" y="130"/>
                </a:cubicBezTo>
                <a:cubicBezTo>
                  <a:pt x="151" y="109"/>
                  <a:pt x="151" y="109"/>
                  <a:pt x="151" y="109"/>
                </a:cubicBezTo>
                <a:cubicBezTo>
                  <a:pt x="138" y="102"/>
                  <a:pt x="138" y="102"/>
                  <a:pt x="138" y="102"/>
                </a:cubicBezTo>
                <a:cubicBezTo>
                  <a:pt x="136" y="101"/>
                  <a:pt x="135" y="98"/>
                  <a:pt x="135" y="95"/>
                </a:cubicBezTo>
                <a:cubicBezTo>
                  <a:pt x="137" y="87"/>
                  <a:pt x="137" y="80"/>
                  <a:pt x="135" y="72"/>
                </a:cubicBezTo>
                <a:cubicBezTo>
                  <a:pt x="135" y="69"/>
                  <a:pt x="136" y="67"/>
                  <a:pt x="138" y="65"/>
                </a:cubicBezTo>
                <a:cubicBezTo>
                  <a:pt x="151" y="58"/>
                  <a:pt x="151" y="58"/>
                  <a:pt x="151" y="58"/>
                </a:cubicBezTo>
                <a:cubicBezTo>
                  <a:pt x="139" y="37"/>
                  <a:pt x="139" y="37"/>
                  <a:pt x="139" y="37"/>
                </a:cubicBezTo>
                <a:cubicBezTo>
                  <a:pt x="127" y="45"/>
                  <a:pt x="127" y="45"/>
                  <a:pt x="127" y="45"/>
                </a:cubicBezTo>
                <a:cubicBezTo>
                  <a:pt x="125" y="46"/>
                  <a:pt x="122" y="46"/>
                  <a:pt x="120" y="44"/>
                </a:cubicBezTo>
                <a:cubicBezTo>
                  <a:pt x="116" y="40"/>
                  <a:pt x="109" y="36"/>
                  <a:pt x="100" y="32"/>
                </a:cubicBezTo>
                <a:cubicBezTo>
                  <a:pt x="97" y="31"/>
                  <a:pt x="96" y="29"/>
                  <a:pt x="96" y="26"/>
                </a:cubicBezTo>
                <a:cubicBezTo>
                  <a:pt x="96" y="12"/>
                  <a:pt x="96" y="12"/>
                  <a:pt x="96" y="12"/>
                </a:cubicBezTo>
                <a:cubicBezTo>
                  <a:pt x="72" y="12"/>
                  <a:pt x="72" y="12"/>
                  <a:pt x="72" y="12"/>
                </a:cubicBezTo>
                <a:cubicBezTo>
                  <a:pt x="72" y="26"/>
                  <a:pt x="72" y="26"/>
                  <a:pt x="72" y="26"/>
                </a:cubicBezTo>
                <a:cubicBezTo>
                  <a:pt x="72" y="29"/>
                  <a:pt x="70" y="32"/>
                  <a:pt x="67" y="32"/>
                </a:cubicBezTo>
                <a:cubicBezTo>
                  <a:pt x="57" y="35"/>
                  <a:pt x="53" y="38"/>
                  <a:pt x="47" y="44"/>
                </a:cubicBezTo>
                <a:cubicBezTo>
                  <a:pt x="45" y="45"/>
                  <a:pt x="42" y="46"/>
                  <a:pt x="40" y="45"/>
                </a:cubicBezTo>
                <a:cubicBezTo>
                  <a:pt x="27" y="37"/>
                  <a:pt x="27" y="37"/>
                  <a:pt x="27" y="37"/>
                </a:cubicBezTo>
                <a:cubicBezTo>
                  <a:pt x="14" y="58"/>
                  <a:pt x="14" y="58"/>
                  <a:pt x="14" y="58"/>
                </a:cubicBezTo>
                <a:cubicBezTo>
                  <a:pt x="27" y="65"/>
                  <a:pt x="27" y="65"/>
                  <a:pt x="27" y="65"/>
                </a:cubicBezTo>
                <a:cubicBezTo>
                  <a:pt x="29" y="67"/>
                  <a:pt x="31" y="69"/>
                  <a:pt x="30" y="72"/>
                </a:cubicBezTo>
                <a:cubicBezTo>
                  <a:pt x="28" y="80"/>
                  <a:pt x="28" y="88"/>
                  <a:pt x="30" y="95"/>
                </a:cubicBezTo>
                <a:cubicBezTo>
                  <a:pt x="31" y="98"/>
                  <a:pt x="29" y="101"/>
                  <a:pt x="27" y="102"/>
                </a:cubicBezTo>
                <a:cubicBezTo>
                  <a:pt x="14" y="109"/>
                  <a:pt x="14" y="109"/>
                  <a:pt x="14" y="109"/>
                </a:cubicBezTo>
                <a:cubicBezTo>
                  <a:pt x="26" y="130"/>
                  <a:pt x="26" y="130"/>
                  <a:pt x="26" y="130"/>
                </a:cubicBezTo>
                <a:cubicBezTo>
                  <a:pt x="40" y="123"/>
                  <a:pt x="40" y="123"/>
                  <a:pt x="40" y="123"/>
                </a:cubicBezTo>
                <a:cubicBezTo>
                  <a:pt x="42" y="121"/>
                  <a:pt x="45" y="122"/>
                  <a:pt x="47" y="123"/>
                </a:cubicBezTo>
                <a:cubicBezTo>
                  <a:pt x="53" y="129"/>
                  <a:pt x="57" y="133"/>
                  <a:pt x="67" y="135"/>
                </a:cubicBezTo>
                <a:cubicBezTo>
                  <a:pt x="70" y="136"/>
                  <a:pt x="72" y="138"/>
                  <a:pt x="72" y="141"/>
                </a:cubicBezTo>
                <a:lnTo>
                  <a:pt x="72" y="15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22" name="Freeform 64"/>
          <p:cNvSpPr>
            <a:spLocks noEditPoints="1"/>
          </p:cNvSpPr>
          <p:nvPr/>
        </p:nvSpPr>
        <p:spPr bwMode="auto">
          <a:xfrm>
            <a:off x="3218477" y="4620930"/>
            <a:ext cx="98389" cy="97120"/>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3" y="60"/>
                  <a:pt x="0" y="46"/>
                  <a:pt x="0" y="30"/>
                </a:cubicBezTo>
                <a:cubicBezTo>
                  <a:pt x="0" y="13"/>
                  <a:pt x="13" y="0"/>
                  <a:pt x="30" y="0"/>
                </a:cubicBezTo>
                <a:cubicBezTo>
                  <a:pt x="46" y="0"/>
                  <a:pt x="60" y="13"/>
                  <a:pt x="60" y="30"/>
                </a:cubicBezTo>
                <a:cubicBezTo>
                  <a:pt x="60" y="46"/>
                  <a:pt x="46"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23" name="Freeform 83"/>
          <p:cNvSpPr>
            <a:spLocks noEditPoints="1"/>
          </p:cNvSpPr>
          <p:nvPr/>
        </p:nvSpPr>
        <p:spPr bwMode="auto">
          <a:xfrm>
            <a:off x="4424537" y="2491917"/>
            <a:ext cx="99659" cy="99659"/>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4" name="Freeform 84"/>
          <p:cNvSpPr>
            <a:spLocks noEditPoints="1"/>
          </p:cNvSpPr>
          <p:nvPr/>
        </p:nvSpPr>
        <p:spPr bwMode="auto">
          <a:xfrm>
            <a:off x="4424537" y="2631566"/>
            <a:ext cx="99659" cy="99659"/>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5" name="Freeform 85"/>
          <p:cNvSpPr>
            <a:spLocks noEditPoints="1"/>
          </p:cNvSpPr>
          <p:nvPr/>
        </p:nvSpPr>
        <p:spPr bwMode="auto">
          <a:xfrm>
            <a:off x="4265845" y="2571263"/>
            <a:ext cx="99659" cy="99659"/>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12 h 60"/>
              <a:gd name="T12" fmla="*/ 12 w 60"/>
              <a:gd name="T13" fmla="*/ 30 h 60"/>
              <a:gd name="T14" fmla="*/ 30 w 60"/>
              <a:gd name="T15" fmla="*/ 48 h 60"/>
              <a:gd name="T16" fmla="*/ 48 w 60"/>
              <a:gd name="T17" fmla="*/ 30 h 60"/>
              <a:gd name="T18" fmla="*/ 30 w 60"/>
              <a:gd name="T19"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7"/>
                  <a:pt x="0" y="30"/>
                </a:cubicBezTo>
                <a:cubicBezTo>
                  <a:pt x="0" y="14"/>
                  <a:pt x="14" y="0"/>
                  <a:pt x="30" y="0"/>
                </a:cubicBezTo>
                <a:cubicBezTo>
                  <a:pt x="47" y="0"/>
                  <a:pt x="60" y="14"/>
                  <a:pt x="60" y="30"/>
                </a:cubicBezTo>
                <a:cubicBezTo>
                  <a:pt x="60" y="47"/>
                  <a:pt x="47" y="60"/>
                  <a:pt x="30" y="60"/>
                </a:cubicBezTo>
                <a:close/>
                <a:moveTo>
                  <a:pt x="30" y="12"/>
                </a:moveTo>
                <a:cubicBezTo>
                  <a:pt x="20" y="12"/>
                  <a:pt x="12" y="20"/>
                  <a:pt x="12" y="30"/>
                </a:cubicBezTo>
                <a:cubicBezTo>
                  <a:pt x="12" y="40"/>
                  <a:pt x="20" y="48"/>
                  <a:pt x="30" y="48"/>
                </a:cubicBezTo>
                <a:cubicBezTo>
                  <a:pt x="40" y="48"/>
                  <a:pt x="48" y="40"/>
                  <a:pt x="48" y="30"/>
                </a:cubicBezTo>
                <a:cubicBezTo>
                  <a:pt x="48" y="20"/>
                  <a:pt x="40" y="12"/>
                  <a:pt x="30"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6" name="Freeform 86"/>
          <p:cNvSpPr/>
          <p:nvPr/>
        </p:nvSpPr>
        <p:spPr bwMode="auto">
          <a:xfrm>
            <a:off x="4340747" y="2548411"/>
            <a:ext cx="110450" cy="63477"/>
          </a:xfrm>
          <a:custGeom>
            <a:avLst/>
            <a:gdLst>
              <a:gd name="T0" fmla="*/ 7 w 67"/>
              <a:gd name="T1" fmla="*/ 39 h 39"/>
              <a:gd name="T2" fmla="*/ 1 w 67"/>
              <a:gd name="T3" fmla="*/ 36 h 39"/>
              <a:gd name="T4" fmla="*/ 4 w 67"/>
              <a:gd name="T5" fmla="*/ 28 h 39"/>
              <a:gd name="T6" fmla="*/ 57 w 67"/>
              <a:gd name="T7" fmla="*/ 1 h 39"/>
              <a:gd name="T8" fmla="*/ 65 w 67"/>
              <a:gd name="T9" fmla="*/ 4 h 39"/>
              <a:gd name="T10" fmla="*/ 63 w 67"/>
              <a:gd name="T11" fmla="*/ 12 h 39"/>
              <a:gd name="T12" fmla="*/ 9 w 67"/>
              <a:gd name="T13" fmla="*/ 39 h 39"/>
              <a:gd name="T14" fmla="*/ 7 w 67"/>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39">
                <a:moveTo>
                  <a:pt x="7" y="39"/>
                </a:moveTo>
                <a:cubicBezTo>
                  <a:pt x="5" y="39"/>
                  <a:pt x="2" y="38"/>
                  <a:pt x="1" y="36"/>
                </a:cubicBezTo>
                <a:cubicBezTo>
                  <a:pt x="0" y="33"/>
                  <a:pt x="1" y="29"/>
                  <a:pt x="4" y="28"/>
                </a:cubicBezTo>
                <a:cubicBezTo>
                  <a:pt x="57" y="1"/>
                  <a:pt x="57" y="1"/>
                  <a:pt x="57" y="1"/>
                </a:cubicBezTo>
                <a:cubicBezTo>
                  <a:pt x="60" y="0"/>
                  <a:pt x="64" y="1"/>
                  <a:pt x="65" y="4"/>
                </a:cubicBezTo>
                <a:cubicBezTo>
                  <a:pt x="67" y="7"/>
                  <a:pt x="66" y="11"/>
                  <a:pt x="63" y="12"/>
                </a:cubicBezTo>
                <a:cubicBezTo>
                  <a:pt x="9" y="39"/>
                  <a:pt x="9" y="39"/>
                  <a:pt x="9" y="39"/>
                </a:cubicBezTo>
                <a:cubicBezTo>
                  <a:pt x="9" y="39"/>
                  <a:pt x="8" y="39"/>
                  <a:pt x="7" y="39"/>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7" name="Freeform 87"/>
          <p:cNvSpPr/>
          <p:nvPr/>
        </p:nvSpPr>
        <p:spPr bwMode="auto">
          <a:xfrm>
            <a:off x="4341382" y="2624583"/>
            <a:ext cx="108545" cy="52686"/>
          </a:xfrm>
          <a:custGeom>
            <a:avLst/>
            <a:gdLst>
              <a:gd name="T0" fmla="*/ 58 w 65"/>
              <a:gd name="T1" fmla="*/ 32 h 32"/>
              <a:gd name="T2" fmla="*/ 56 w 65"/>
              <a:gd name="T3" fmla="*/ 31 h 32"/>
              <a:gd name="T4" fmla="*/ 5 w 65"/>
              <a:gd name="T5" fmla="*/ 12 h 32"/>
              <a:gd name="T6" fmla="*/ 1 w 65"/>
              <a:gd name="T7" fmla="*/ 4 h 32"/>
              <a:gd name="T8" fmla="*/ 9 w 65"/>
              <a:gd name="T9" fmla="*/ 1 h 32"/>
              <a:gd name="T10" fmla="*/ 60 w 65"/>
              <a:gd name="T11" fmla="*/ 20 h 32"/>
              <a:gd name="T12" fmla="*/ 64 w 65"/>
              <a:gd name="T13" fmla="*/ 28 h 32"/>
              <a:gd name="T14" fmla="*/ 58 w 65"/>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2">
                <a:moveTo>
                  <a:pt x="58" y="32"/>
                </a:moveTo>
                <a:cubicBezTo>
                  <a:pt x="57" y="32"/>
                  <a:pt x="56" y="32"/>
                  <a:pt x="56" y="31"/>
                </a:cubicBezTo>
                <a:cubicBezTo>
                  <a:pt x="5" y="12"/>
                  <a:pt x="5" y="12"/>
                  <a:pt x="5" y="12"/>
                </a:cubicBezTo>
                <a:cubicBezTo>
                  <a:pt x="2" y="11"/>
                  <a:pt x="0" y="7"/>
                  <a:pt x="1" y="4"/>
                </a:cubicBezTo>
                <a:cubicBezTo>
                  <a:pt x="2" y="1"/>
                  <a:pt x="6" y="0"/>
                  <a:pt x="9" y="1"/>
                </a:cubicBezTo>
                <a:cubicBezTo>
                  <a:pt x="60" y="20"/>
                  <a:pt x="60" y="20"/>
                  <a:pt x="60" y="20"/>
                </a:cubicBezTo>
                <a:cubicBezTo>
                  <a:pt x="63" y="21"/>
                  <a:pt x="65" y="25"/>
                  <a:pt x="64" y="28"/>
                </a:cubicBezTo>
                <a:cubicBezTo>
                  <a:pt x="63" y="30"/>
                  <a:pt x="60" y="32"/>
                  <a:pt x="58" y="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8" name="Freeform 88"/>
          <p:cNvSpPr/>
          <p:nvPr/>
        </p:nvSpPr>
        <p:spPr bwMode="auto">
          <a:xfrm>
            <a:off x="4050023" y="2253878"/>
            <a:ext cx="336427" cy="437356"/>
          </a:xfrm>
          <a:custGeom>
            <a:avLst/>
            <a:gdLst>
              <a:gd name="T0" fmla="*/ 132 w 204"/>
              <a:gd name="T1" fmla="*/ 264 h 264"/>
              <a:gd name="T2" fmla="*/ 6 w 204"/>
              <a:gd name="T3" fmla="*/ 264 h 264"/>
              <a:gd name="T4" fmla="*/ 0 w 204"/>
              <a:gd name="T5" fmla="*/ 258 h 264"/>
              <a:gd name="T6" fmla="*/ 0 w 204"/>
              <a:gd name="T7" fmla="*/ 6 h 264"/>
              <a:gd name="T8" fmla="*/ 6 w 204"/>
              <a:gd name="T9" fmla="*/ 0 h 264"/>
              <a:gd name="T10" fmla="*/ 138 w 204"/>
              <a:gd name="T11" fmla="*/ 0 h 264"/>
              <a:gd name="T12" fmla="*/ 142 w 204"/>
              <a:gd name="T13" fmla="*/ 1 h 264"/>
              <a:gd name="T14" fmla="*/ 202 w 204"/>
              <a:gd name="T15" fmla="*/ 61 h 264"/>
              <a:gd name="T16" fmla="*/ 204 w 204"/>
              <a:gd name="T17" fmla="*/ 66 h 264"/>
              <a:gd name="T18" fmla="*/ 204 w 204"/>
              <a:gd name="T19" fmla="*/ 168 h 264"/>
              <a:gd name="T20" fmla="*/ 192 w 204"/>
              <a:gd name="T21" fmla="*/ 168 h 264"/>
              <a:gd name="T22" fmla="*/ 192 w 204"/>
              <a:gd name="T23" fmla="*/ 68 h 264"/>
              <a:gd name="T24" fmla="*/ 135 w 204"/>
              <a:gd name="T25" fmla="*/ 12 h 264"/>
              <a:gd name="T26" fmla="*/ 12 w 204"/>
              <a:gd name="T27" fmla="*/ 12 h 264"/>
              <a:gd name="T28" fmla="*/ 12 w 204"/>
              <a:gd name="T29" fmla="*/ 252 h 264"/>
              <a:gd name="T30" fmla="*/ 132 w 204"/>
              <a:gd name="T31" fmla="*/ 252 h 264"/>
              <a:gd name="T32" fmla="*/ 132 w 204"/>
              <a:gd name="T33"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264">
                <a:moveTo>
                  <a:pt x="132" y="264"/>
                </a:moveTo>
                <a:cubicBezTo>
                  <a:pt x="6" y="264"/>
                  <a:pt x="6" y="264"/>
                  <a:pt x="6" y="264"/>
                </a:cubicBezTo>
                <a:cubicBezTo>
                  <a:pt x="2" y="264"/>
                  <a:pt x="0" y="261"/>
                  <a:pt x="0" y="258"/>
                </a:cubicBezTo>
                <a:cubicBezTo>
                  <a:pt x="0" y="6"/>
                  <a:pt x="0" y="6"/>
                  <a:pt x="0" y="6"/>
                </a:cubicBezTo>
                <a:cubicBezTo>
                  <a:pt x="0" y="2"/>
                  <a:pt x="2" y="0"/>
                  <a:pt x="6" y="0"/>
                </a:cubicBezTo>
                <a:cubicBezTo>
                  <a:pt x="138" y="0"/>
                  <a:pt x="138" y="0"/>
                  <a:pt x="138" y="0"/>
                </a:cubicBezTo>
                <a:cubicBezTo>
                  <a:pt x="139" y="0"/>
                  <a:pt x="141" y="0"/>
                  <a:pt x="142" y="1"/>
                </a:cubicBezTo>
                <a:cubicBezTo>
                  <a:pt x="202" y="61"/>
                  <a:pt x="202" y="61"/>
                  <a:pt x="202" y="61"/>
                </a:cubicBezTo>
                <a:cubicBezTo>
                  <a:pt x="203" y="63"/>
                  <a:pt x="204" y="64"/>
                  <a:pt x="204" y="66"/>
                </a:cubicBezTo>
                <a:cubicBezTo>
                  <a:pt x="204" y="168"/>
                  <a:pt x="204" y="168"/>
                  <a:pt x="204" y="168"/>
                </a:cubicBezTo>
                <a:cubicBezTo>
                  <a:pt x="192" y="168"/>
                  <a:pt x="192" y="168"/>
                  <a:pt x="192" y="168"/>
                </a:cubicBezTo>
                <a:cubicBezTo>
                  <a:pt x="192" y="68"/>
                  <a:pt x="192" y="68"/>
                  <a:pt x="192" y="68"/>
                </a:cubicBezTo>
                <a:cubicBezTo>
                  <a:pt x="135" y="12"/>
                  <a:pt x="135" y="12"/>
                  <a:pt x="135" y="12"/>
                </a:cubicBezTo>
                <a:cubicBezTo>
                  <a:pt x="12" y="12"/>
                  <a:pt x="12" y="12"/>
                  <a:pt x="12" y="12"/>
                </a:cubicBezTo>
                <a:cubicBezTo>
                  <a:pt x="12" y="252"/>
                  <a:pt x="12" y="252"/>
                  <a:pt x="12" y="252"/>
                </a:cubicBezTo>
                <a:cubicBezTo>
                  <a:pt x="132" y="252"/>
                  <a:pt x="132" y="252"/>
                  <a:pt x="132" y="252"/>
                </a:cubicBezTo>
                <a:lnTo>
                  <a:pt x="132" y="264"/>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29" name="Freeform 89"/>
          <p:cNvSpPr/>
          <p:nvPr/>
        </p:nvSpPr>
        <p:spPr bwMode="auto">
          <a:xfrm>
            <a:off x="4267749" y="2253878"/>
            <a:ext cx="118702" cy="119336"/>
          </a:xfrm>
          <a:custGeom>
            <a:avLst/>
            <a:gdLst>
              <a:gd name="T0" fmla="*/ 66 w 72"/>
              <a:gd name="T1" fmla="*/ 72 h 72"/>
              <a:gd name="T2" fmla="*/ 6 w 72"/>
              <a:gd name="T3" fmla="*/ 72 h 72"/>
              <a:gd name="T4" fmla="*/ 0 w 72"/>
              <a:gd name="T5" fmla="*/ 66 h 72"/>
              <a:gd name="T6" fmla="*/ 0 w 72"/>
              <a:gd name="T7" fmla="*/ 6 h 72"/>
              <a:gd name="T8" fmla="*/ 6 w 72"/>
              <a:gd name="T9" fmla="*/ 0 h 72"/>
              <a:gd name="T10" fmla="*/ 12 w 72"/>
              <a:gd name="T11" fmla="*/ 6 h 72"/>
              <a:gd name="T12" fmla="*/ 12 w 72"/>
              <a:gd name="T13" fmla="*/ 60 h 72"/>
              <a:gd name="T14" fmla="*/ 66 w 72"/>
              <a:gd name="T15" fmla="*/ 60 h 72"/>
              <a:gd name="T16" fmla="*/ 72 w 72"/>
              <a:gd name="T17" fmla="*/ 66 h 72"/>
              <a:gd name="T18" fmla="*/ 66 w 72"/>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66" y="72"/>
                </a:moveTo>
                <a:cubicBezTo>
                  <a:pt x="6" y="72"/>
                  <a:pt x="6" y="72"/>
                  <a:pt x="6" y="72"/>
                </a:cubicBezTo>
                <a:cubicBezTo>
                  <a:pt x="2" y="72"/>
                  <a:pt x="0" y="69"/>
                  <a:pt x="0" y="66"/>
                </a:cubicBezTo>
                <a:cubicBezTo>
                  <a:pt x="0" y="6"/>
                  <a:pt x="0" y="6"/>
                  <a:pt x="0" y="6"/>
                </a:cubicBezTo>
                <a:cubicBezTo>
                  <a:pt x="0" y="2"/>
                  <a:pt x="2" y="0"/>
                  <a:pt x="6" y="0"/>
                </a:cubicBezTo>
                <a:cubicBezTo>
                  <a:pt x="9" y="0"/>
                  <a:pt x="12" y="2"/>
                  <a:pt x="12" y="6"/>
                </a:cubicBezTo>
                <a:cubicBezTo>
                  <a:pt x="12" y="60"/>
                  <a:pt x="12" y="60"/>
                  <a:pt x="12" y="60"/>
                </a:cubicBezTo>
                <a:cubicBezTo>
                  <a:pt x="66" y="60"/>
                  <a:pt x="66" y="60"/>
                  <a:pt x="66" y="60"/>
                </a:cubicBezTo>
                <a:cubicBezTo>
                  <a:pt x="69" y="60"/>
                  <a:pt x="72" y="62"/>
                  <a:pt x="72" y="66"/>
                </a:cubicBezTo>
                <a:cubicBezTo>
                  <a:pt x="72" y="69"/>
                  <a:pt x="69" y="72"/>
                  <a:pt x="66" y="7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srgbClr val="ED7D31"/>
              </a:solidFill>
              <a:effectLst/>
              <a:uLnTx/>
              <a:uFillTx/>
              <a:latin typeface="微软雅黑" panose="020B0503020204020204" charset="-122"/>
            </a:endParaRPr>
          </a:p>
        </p:txBody>
      </p:sp>
      <p:sp>
        <p:nvSpPr>
          <p:cNvPr id="330" name="Freeform 307"/>
          <p:cNvSpPr>
            <a:spLocks noEditPoints="1"/>
          </p:cNvSpPr>
          <p:nvPr/>
        </p:nvSpPr>
        <p:spPr bwMode="auto">
          <a:xfrm>
            <a:off x="5046610" y="4662190"/>
            <a:ext cx="194874" cy="148536"/>
          </a:xfrm>
          <a:custGeom>
            <a:avLst/>
            <a:gdLst>
              <a:gd name="T0" fmla="*/ 90 w 96"/>
              <a:gd name="T1" fmla="*/ 72 h 73"/>
              <a:gd name="T2" fmla="*/ 6 w 96"/>
              <a:gd name="T3" fmla="*/ 73 h 73"/>
              <a:gd name="T4" fmla="*/ 0 w 96"/>
              <a:gd name="T5" fmla="*/ 67 h 73"/>
              <a:gd name="T6" fmla="*/ 0 w 96"/>
              <a:gd name="T7" fmla="*/ 7 h 73"/>
              <a:gd name="T8" fmla="*/ 6 w 96"/>
              <a:gd name="T9" fmla="*/ 1 h 73"/>
              <a:gd name="T10" fmla="*/ 90 w 96"/>
              <a:gd name="T11" fmla="*/ 0 h 73"/>
              <a:gd name="T12" fmla="*/ 96 w 96"/>
              <a:gd name="T13" fmla="*/ 6 h 73"/>
              <a:gd name="T14" fmla="*/ 96 w 96"/>
              <a:gd name="T15" fmla="*/ 66 h 73"/>
              <a:gd name="T16" fmla="*/ 90 w 96"/>
              <a:gd name="T17" fmla="*/ 72 h 73"/>
              <a:gd name="T18" fmla="*/ 12 w 96"/>
              <a:gd name="T19" fmla="*/ 61 h 73"/>
              <a:gd name="T20" fmla="*/ 84 w 96"/>
              <a:gd name="T21" fmla="*/ 60 h 73"/>
              <a:gd name="T22" fmla="*/ 84 w 96"/>
              <a:gd name="T23" fmla="*/ 12 h 73"/>
              <a:gd name="T24" fmla="*/ 12 w 96"/>
              <a:gd name="T25" fmla="*/ 13 h 73"/>
              <a:gd name="T26" fmla="*/ 12 w 96"/>
              <a:gd name="T2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73">
                <a:moveTo>
                  <a:pt x="90" y="72"/>
                </a:moveTo>
                <a:cubicBezTo>
                  <a:pt x="6" y="73"/>
                  <a:pt x="6" y="73"/>
                  <a:pt x="6" y="73"/>
                </a:cubicBezTo>
                <a:cubicBezTo>
                  <a:pt x="3" y="73"/>
                  <a:pt x="0" y="70"/>
                  <a:pt x="0" y="67"/>
                </a:cubicBezTo>
                <a:cubicBezTo>
                  <a:pt x="0" y="7"/>
                  <a:pt x="0" y="7"/>
                  <a:pt x="0" y="7"/>
                </a:cubicBezTo>
                <a:cubicBezTo>
                  <a:pt x="0" y="3"/>
                  <a:pt x="3" y="1"/>
                  <a:pt x="6" y="1"/>
                </a:cubicBezTo>
                <a:cubicBezTo>
                  <a:pt x="90" y="0"/>
                  <a:pt x="90" y="0"/>
                  <a:pt x="90" y="0"/>
                </a:cubicBezTo>
                <a:cubicBezTo>
                  <a:pt x="93" y="0"/>
                  <a:pt x="96" y="3"/>
                  <a:pt x="96" y="6"/>
                </a:cubicBezTo>
                <a:cubicBezTo>
                  <a:pt x="96" y="66"/>
                  <a:pt x="96" y="66"/>
                  <a:pt x="96" y="66"/>
                </a:cubicBezTo>
                <a:cubicBezTo>
                  <a:pt x="96" y="70"/>
                  <a:pt x="94" y="72"/>
                  <a:pt x="90" y="72"/>
                </a:cubicBezTo>
                <a:close/>
                <a:moveTo>
                  <a:pt x="12" y="61"/>
                </a:moveTo>
                <a:cubicBezTo>
                  <a:pt x="84" y="60"/>
                  <a:pt x="84" y="60"/>
                  <a:pt x="84" y="60"/>
                </a:cubicBezTo>
                <a:cubicBezTo>
                  <a:pt x="84" y="12"/>
                  <a:pt x="84" y="12"/>
                  <a:pt x="84" y="12"/>
                </a:cubicBezTo>
                <a:cubicBezTo>
                  <a:pt x="12" y="13"/>
                  <a:pt x="12" y="13"/>
                  <a:pt x="12" y="13"/>
                </a:cubicBezTo>
                <a:lnTo>
                  <a:pt x="12" y="61"/>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1" name="Freeform 308"/>
          <p:cNvSpPr/>
          <p:nvPr/>
        </p:nvSpPr>
        <p:spPr bwMode="auto">
          <a:xfrm>
            <a:off x="4855545" y="4645686"/>
            <a:ext cx="173292" cy="127588"/>
          </a:xfrm>
          <a:custGeom>
            <a:avLst/>
            <a:gdLst>
              <a:gd name="T0" fmla="*/ 40 w 85"/>
              <a:gd name="T1" fmla="*/ 63 h 63"/>
              <a:gd name="T2" fmla="*/ 40 w 85"/>
              <a:gd name="T3" fmla="*/ 63 h 63"/>
              <a:gd name="T4" fmla="*/ 35 w 85"/>
              <a:gd name="T5" fmla="*/ 60 h 63"/>
              <a:gd name="T6" fmla="*/ 2 w 85"/>
              <a:gd name="T7" fmla="*/ 11 h 63"/>
              <a:gd name="T8" fmla="*/ 3 w 85"/>
              <a:gd name="T9" fmla="*/ 2 h 63"/>
              <a:gd name="T10" fmla="*/ 11 w 85"/>
              <a:gd name="T11" fmla="*/ 4 h 63"/>
              <a:gd name="T12" fmla="*/ 41 w 85"/>
              <a:gd name="T13" fmla="*/ 47 h 63"/>
              <a:gd name="T14" fmla="*/ 74 w 85"/>
              <a:gd name="T15" fmla="*/ 7 h 63"/>
              <a:gd name="T16" fmla="*/ 82 w 85"/>
              <a:gd name="T17" fmla="*/ 6 h 63"/>
              <a:gd name="T18" fmla="*/ 83 w 85"/>
              <a:gd name="T19" fmla="*/ 15 h 63"/>
              <a:gd name="T20" fmla="*/ 45 w 85"/>
              <a:gd name="T21" fmla="*/ 61 h 63"/>
              <a:gd name="T22" fmla="*/ 40 w 85"/>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63">
                <a:moveTo>
                  <a:pt x="40" y="63"/>
                </a:moveTo>
                <a:cubicBezTo>
                  <a:pt x="40" y="63"/>
                  <a:pt x="40" y="63"/>
                  <a:pt x="40" y="63"/>
                </a:cubicBezTo>
                <a:cubicBezTo>
                  <a:pt x="38" y="63"/>
                  <a:pt x="36" y="62"/>
                  <a:pt x="35" y="60"/>
                </a:cubicBezTo>
                <a:cubicBezTo>
                  <a:pt x="2" y="11"/>
                  <a:pt x="2" y="11"/>
                  <a:pt x="2" y="11"/>
                </a:cubicBezTo>
                <a:cubicBezTo>
                  <a:pt x="0" y="8"/>
                  <a:pt x="0" y="4"/>
                  <a:pt x="3" y="2"/>
                </a:cubicBezTo>
                <a:cubicBezTo>
                  <a:pt x="6" y="0"/>
                  <a:pt x="10" y="1"/>
                  <a:pt x="11" y="4"/>
                </a:cubicBezTo>
                <a:cubicBezTo>
                  <a:pt x="41" y="47"/>
                  <a:pt x="41" y="47"/>
                  <a:pt x="41" y="47"/>
                </a:cubicBezTo>
                <a:cubicBezTo>
                  <a:pt x="74" y="7"/>
                  <a:pt x="74" y="7"/>
                  <a:pt x="74" y="7"/>
                </a:cubicBezTo>
                <a:cubicBezTo>
                  <a:pt x="76" y="4"/>
                  <a:pt x="80" y="4"/>
                  <a:pt x="82" y="6"/>
                </a:cubicBezTo>
                <a:cubicBezTo>
                  <a:pt x="85" y="8"/>
                  <a:pt x="85" y="12"/>
                  <a:pt x="83" y="15"/>
                </a:cubicBezTo>
                <a:cubicBezTo>
                  <a:pt x="45" y="61"/>
                  <a:pt x="45" y="61"/>
                  <a:pt x="45" y="61"/>
                </a:cubicBezTo>
                <a:cubicBezTo>
                  <a:pt x="44" y="62"/>
                  <a:pt x="42" y="63"/>
                  <a:pt x="40" y="63"/>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2" name="Freeform 309"/>
          <p:cNvSpPr/>
          <p:nvPr/>
        </p:nvSpPr>
        <p:spPr bwMode="auto">
          <a:xfrm>
            <a:off x="5261162" y="4649495"/>
            <a:ext cx="173292" cy="125049"/>
          </a:xfrm>
          <a:custGeom>
            <a:avLst/>
            <a:gdLst>
              <a:gd name="T0" fmla="*/ 79 w 85"/>
              <a:gd name="T1" fmla="*/ 62 h 62"/>
              <a:gd name="T2" fmla="*/ 74 w 85"/>
              <a:gd name="T3" fmla="*/ 59 h 62"/>
              <a:gd name="T4" fmla="*/ 44 w 85"/>
              <a:gd name="T5" fmla="*/ 16 h 62"/>
              <a:gd name="T6" fmla="*/ 11 w 85"/>
              <a:gd name="T7" fmla="*/ 56 h 62"/>
              <a:gd name="T8" fmla="*/ 3 w 85"/>
              <a:gd name="T9" fmla="*/ 57 h 62"/>
              <a:gd name="T10" fmla="*/ 2 w 85"/>
              <a:gd name="T11" fmla="*/ 48 h 62"/>
              <a:gd name="T12" fmla="*/ 40 w 85"/>
              <a:gd name="T13" fmla="*/ 2 h 62"/>
              <a:gd name="T14" fmla="*/ 45 w 85"/>
              <a:gd name="T15" fmla="*/ 0 h 62"/>
              <a:gd name="T16" fmla="*/ 50 w 85"/>
              <a:gd name="T17" fmla="*/ 3 h 62"/>
              <a:gd name="T18" fmla="*/ 84 w 85"/>
              <a:gd name="T19" fmla="*/ 52 h 62"/>
              <a:gd name="T20" fmla="*/ 82 w 85"/>
              <a:gd name="T21" fmla="*/ 61 h 62"/>
              <a:gd name="T22" fmla="*/ 79 w 85"/>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62">
                <a:moveTo>
                  <a:pt x="79" y="62"/>
                </a:moveTo>
                <a:cubicBezTo>
                  <a:pt x="77" y="62"/>
                  <a:pt x="75" y="61"/>
                  <a:pt x="74" y="59"/>
                </a:cubicBezTo>
                <a:cubicBezTo>
                  <a:pt x="44" y="16"/>
                  <a:pt x="44" y="16"/>
                  <a:pt x="44" y="16"/>
                </a:cubicBezTo>
                <a:cubicBezTo>
                  <a:pt x="11" y="56"/>
                  <a:pt x="11" y="56"/>
                  <a:pt x="11" y="56"/>
                </a:cubicBezTo>
                <a:cubicBezTo>
                  <a:pt x="9" y="59"/>
                  <a:pt x="5" y="59"/>
                  <a:pt x="3" y="57"/>
                </a:cubicBezTo>
                <a:cubicBezTo>
                  <a:pt x="0" y="55"/>
                  <a:pt x="0" y="51"/>
                  <a:pt x="2" y="48"/>
                </a:cubicBezTo>
                <a:cubicBezTo>
                  <a:pt x="40" y="2"/>
                  <a:pt x="40" y="2"/>
                  <a:pt x="40" y="2"/>
                </a:cubicBezTo>
                <a:cubicBezTo>
                  <a:pt x="42" y="1"/>
                  <a:pt x="43" y="0"/>
                  <a:pt x="45" y="0"/>
                </a:cubicBezTo>
                <a:cubicBezTo>
                  <a:pt x="47" y="0"/>
                  <a:pt x="49" y="1"/>
                  <a:pt x="50" y="3"/>
                </a:cubicBezTo>
                <a:cubicBezTo>
                  <a:pt x="84" y="52"/>
                  <a:pt x="84" y="52"/>
                  <a:pt x="84" y="52"/>
                </a:cubicBezTo>
                <a:cubicBezTo>
                  <a:pt x="85" y="55"/>
                  <a:pt x="85" y="59"/>
                  <a:pt x="82" y="61"/>
                </a:cubicBezTo>
                <a:cubicBezTo>
                  <a:pt x="81" y="61"/>
                  <a:pt x="80" y="62"/>
                  <a:pt x="79" y="6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3" name="Freeform 310"/>
          <p:cNvSpPr/>
          <p:nvPr/>
        </p:nvSpPr>
        <p:spPr bwMode="auto">
          <a:xfrm>
            <a:off x="4986307" y="4649495"/>
            <a:ext cx="398635" cy="269142"/>
          </a:xfrm>
          <a:custGeom>
            <a:avLst/>
            <a:gdLst>
              <a:gd name="T0" fmla="*/ 78 w 196"/>
              <a:gd name="T1" fmla="*/ 132 h 133"/>
              <a:gd name="T2" fmla="*/ 2 w 196"/>
              <a:gd name="T3" fmla="*/ 102 h 133"/>
              <a:gd name="T4" fmla="*/ 2 w 196"/>
              <a:gd name="T5" fmla="*/ 93 h 133"/>
              <a:gd name="T6" fmla="*/ 11 w 196"/>
              <a:gd name="T7" fmla="*/ 93 h 133"/>
              <a:gd name="T8" fmla="*/ 100 w 196"/>
              <a:gd name="T9" fmla="*/ 118 h 133"/>
              <a:gd name="T10" fmla="*/ 174 w 196"/>
              <a:gd name="T11" fmla="*/ 8 h 133"/>
              <a:gd name="T12" fmla="*/ 178 w 196"/>
              <a:gd name="T13" fmla="*/ 1 h 133"/>
              <a:gd name="T14" fmla="*/ 185 w 196"/>
              <a:gd name="T15" fmla="*/ 5 h 133"/>
              <a:gd name="T16" fmla="*/ 103 w 196"/>
              <a:gd name="T17" fmla="*/ 129 h 133"/>
              <a:gd name="T18" fmla="*/ 78 w 196"/>
              <a:gd name="T19"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33">
                <a:moveTo>
                  <a:pt x="78" y="132"/>
                </a:moveTo>
                <a:cubicBezTo>
                  <a:pt x="50" y="133"/>
                  <a:pt x="23" y="122"/>
                  <a:pt x="2" y="102"/>
                </a:cubicBezTo>
                <a:cubicBezTo>
                  <a:pt x="0" y="99"/>
                  <a:pt x="0" y="95"/>
                  <a:pt x="2" y="93"/>
                </a:cubicBezTo>
                <a:cubicBezTo>
                  <a:pt x="5" y="91"/>
                  <a:pt x="8" y="91"/>
                  <a:pt x="11" y="93"/>
                </a:cubicBezTo>
                <a:cubicBezTo>
                  <a:pt x="35" y="116"/>
                  <a:pt x="68" y="126"/>
                  <a:pt x="100" y="118"/>
                </a:cubicBezTo>
                <a:cubicBezTo>
                  <a:pt x="149" y="106"/>
                  <a:pt x="183" y="56"/>
                  <a:pt x="174" y="8"/>
                </a:cubicBezTo>
                <a:cubicBezTo>
                  <a:pt x="173" y="4"/>
                  <a:pt x="175" y="1"/>
                  <a:pt x="178" y="1"/>
                </a:cubicBezTo>
                <a:cubicBezTo>
                  <a:pt x="182" y="0"/>
                  <a:pt x="185" y="2"/>
                  <a:pt x="185" y="5"/>
                </a:cubicBezTo>
                <a:cubicBezTo>
                  <a:pt x="196" y="60"/>
                  <a:pt x="159" y="116"/>
                  <a:pt x="103" y="129"/>
                </a:cubicBezTo>
                <a:cubicBezTo>
                  <a:pt x="95" y="131"/>
                  <a:pt x="87" y="132"/>
                  <a:pt x="78" y="1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4" name="Freeform 311"/>
          <p:cNvSpPr/>
          <p:nvPr/>
        </p:nvSpPr>
        <p:spPr bwMode="auto">
          <a:xfrm>
            <a:off x="4910770" y="4466682"/>
            <a:ext cx="402443" cy="306593"/>
          </a:xfrm>
          <a:custGeom>
            <a:avLst/>
            <a:gdLst>
              <a:gd name="T0" fmla="*/ 13 w 198"/>
              <a:gd name="T1" fmla="*/ 151 h 151"/>
              <a:gd name="T2" fmla="*/ 7 w 198"/>
              <a:gd name="T3" fmla="*/ 146 h 151"/>
              <a:gd name="T4" fmla="*/ 19 w 198"/>
              <a:gd name="T5" fmla="*/ 62 h 151"/>
              <a:gd name="T6" fmla="*/ 90 w 198"/>
              <a:gd name="T7" fmla="*/ 9 h 151"/>
              <a:gd name="T8" fmla="*/ 196 w 198"/>
              <a:gd name="T9" fmla="*/ 43 h 151"/>
              <a:gd name="T10" fmla="*/ 195 w 198"/>
              <a:gd name="T11" fmla="*/ 51 h 151"/>
              <a:gd name="T12" fmla="*/ 187 w 198"/>
              <a:gd name="T13" fmla="*/ 51 h 151"/>
              <a:gd name="T14" fmla="*/ 93 w 198"/>
              <a:gd name="T15" fmla="*/ 21 h 151"/>
              <a:gd name="T16" fmla="*/ 29 w 198"/>
              <a:gd name="T17" fmla="*/ 68 h 151"/>
              <a:gd name="T18" fmla="*/ 19 w 198"/>
              <a:gd name="T19" fmla="*/ 143 h 151"/>
              <a:gd name="T20" fmla="*/ 15 w 198"/>
              <a:gd name="T21" fmla="*/ 150 h 151"/>
              <a:gd name="T22" fmla="*/ 13 w 198"/>
              <a:gd name="T23"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51">
                <a:moveTo>
                  <a:pt x="13" y="151"/>
                </a:moveTo>
                <a:cubicBezTo>
                  <a:pt x="11" y="151"/>
                  <a:pt x="8" y="149"/>
                  <a:pt x="7" y="146"/>
                </a:cubicBezTo>
                <a:cubicBezTo>
                  <a:pt x="0" y="118"/>
                  <a:pt x="4" y="88"/>
                  <a:pt x="19" y="62"/>
                </a:cubicBezTo>
                <a:cubicBezTo>
                  <a:pt x="35" y="36"/>
                  <a:pt x="60" y="16"/>
                  <a:pt x="90" y="9"/>
                </a:cubicBezTo>
                <a:cubicBezTo>
                  <a:pt x="128" y="0"/>
                  <a:pt x="169" y="13"/>
                  <a:pt x="196" y="43"/>
                </a:cubicBezTo>
                <a:cubicBezTo>
                  <a:pt x="198" y="45"/>
                  <a:pt x="198" y="49"/>
                  <a:pt x="195" y="51"/>
                </a:cubicBezTo>
                <a:cubicBezTo>
                  <a:pt x="193" y="53"/>
                  <a:pt x="189" y="53"/>
                  <a:pt x="187" y="51"/>
                </a:cubicBezTo>
                <a:cubicBezTo>
                  <a:pt x="163" y="24"/>
                  <a:pt x="127" y="13"/>
                  <a:pt x="93" y="21"/>
                </a:cubicBezTo>
                <a:cubicBezTo>
                  <a:pt x="66" y="27"/>
                  <a:pt x="43" y="45"/>
                  <a:pt x="29" y="68"/>
                </a:cubicBezTo>
                <a:cubicBezTo>
                  <a:pt x="16" y="91"/>
                  <a:pt x="12" y="118"/>
                  <a:pt x="19" y="143"/>
                </a:cubicBezTo>
                <a:cubicBezTo>
                  <a:pt x="20" y="146"/>
                  <a:pt x="18" y="150"/>
                  <a:pt x="15" y="150"/>
                </a:cubicBezTo>
                <a:cubicBezTo>
                  <a:pt x="14" y="151"/>
                  <a:pt x="14" y="151"/>
                  <a:pt x="13" y="15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5" name="Freeform 63"/>
          <p:cNvSpPr>
            <a:spLocks noEditPoints="1"/>
          </p:cNvSpPr>
          <p:nvPr/>
        </p:nvSpPr>
        <p:spPr bwMode="auto">
          <a:xfrm>
            <a:off x="5071366" y="4564436"/>
            <a:ext cx="147266" cy="123780"/>
          </a:xfrm>
          <a:custGeom>
            <a:avLst/>
            <a:gdLst>
              <a:gd name="T0" fmla="*/ 66 w 72"/>
              <a:gd name="T1" fmla="*/ 60 h 61"/>
              <a:gd name="T2" fmla="*/ 6 w 72"/>
              <a:gd name="T3" fmla="*/ 61 h 61"/>
              <a:gd name="T4" fmla="*/ 0 w 72"/>
              <a:gd name="T5" fmla="*/ 55 h 61"/>
              <a:gd name="T6" fmla="*/ 0 w 72"/>
              <a:gd name="T7" fmla="*/ 37 h 61"/>
              <a:gd name="T8" fmla="*/ 36 w 72"/>
              <a:gd name="T9" fmla="*/ 0 h 61"/>
              <a:gd name="T10" fmla="*/ 72 w 72"/>
              <a:gd name="T11" fmla="*/ 36 h 61"/>
              <a:gd name="T12" fmla="*/ 72 w 72"/>
              <a:gd name="T13" fmla="*/ 54 h 61"/>
              <a:gd name="T14" fmla="*/ 66 w 72"/>
              <a:gd name="T15" fmla="*/ 60 h 61"/>
              <a:gd name="T16" fmla="*/ 12 w 72"/>
              <a:gd name="T17" fmla="*/ 49 h 61"/>
              <a:gd name="T18" fmla="*/ 60 w 72"/>
              <a:gd name="T19" fmla="*/ 48 h 61"/>
              <a:gd name="T20" fmla="*/ 60 w 72"/>
              <a:gd name="T21" fmla="*/ 36 h 61"/>
              <a:gd name="T22" fmla="*/ 36 w 72"/>
              <a:gd name="T23" fmla="*/ 12 h 61"/>
              <a:gd name="T24" fmla="*/ 12 w 72"/>
              <a:gd name="T25" fmla="*/ 37 h 61"/>
              <a:gd name="T26" fmla="*/ 12 w 72"/>
              <a:gd name="T2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61">
                <a:moveTo>
                  <a:pt x="66" y="60"/>
                </a:moveTo>
                <a:cubicBezTo>
                  <a:pt x="6" y="61"/>
                  <a:pt x="6" y="61"/>
                  <a:pt x="6" y="61"/>
                </a:cubicBezTo>
                <a:cubicBezTo>
                  <a:pt x="3" y="61"/>
                  <a:pt x="0" y="58"/>
                  <a:pt x="0" y="55"/>
                </a:cubicBezTo>
                <a:cubicBezTo>
                  <a:pt x="0" y="37"/>
                  <a:pt x="0" y="37"/>
                  <a:pt x="0" y="37"/>
                </a:cubicBezTo>
                <a:cubicBezTo>
                  <a:pt x="0" y="17"/>
                  <a:pt x="16" y="1"/>
                  <a:pt x="36" y="0"/>
                </a:cubicBezTo>
                <a:cubicBezTo>
                  <a:pt x="56" y="0"/>
                  <a:pt x="72" y="16"/>
                  <a:pt x="72" y="36"/>
                </a:cubicBezTo>
                <a:cubicBezTo>
                  <a:pt x="72" y="54"/>
                  <a:pt x="72" y="54"/>
                  <a:pt x="72" y="54"/>
                </a:cubicBezTo>
                <a:cubicBezTo>
                  <a:pt x="72" y="58"/>
                  <a:pt x="69" y="60"/>
                  <a:pt x="66" y="60"/>
                </a:cubicBezTo>
                <a:close/>
                <a:moveTo>
                  <a:pt x="12" y="49"/>
                </a:moveTo>
                <a:cubicBezTo>
                  <a:pt x="60" y="48"/>
                  <a:pt x="60" y="48"/>
                  <a:pt x="60" y="48"/>
                </a:cubicBezTo>
                <a:cubicBezTo>
                  <a:pt x="60" y="36"/>
                  <a:pt x="60" y="36"/>
                  <a:pt x="60" y="36"/>
                </a:cubicBezTo>
                <a:cubicBezTo>
                  <a:pt x="60" y="23"/>
                  <a:pt x="49" y="12"/>
                  <a:pt x="36" y="12"/>
                </a:cubicBezTo>
                <a:cubicBezTo>
                  <a:pt x="23" y="13"/>
                  <a:pt x="12" y="23"/>
                  <a:pt x="12" y="37"/>
                </a:cubicBezTo>
                <a:lnTo>
                  <a:pt x="12" y="49"/>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6" name="Freeform 64"/>
          <p:cNvSpPr/>
          <p:nvPr/>
        </p:nvSpPr>
        <p:spPr bwMode="auto">
          <a:xfrm>
            <a:off x="5133573" y="4710433"/>
            <a:ext cx="23486" cy="49512"/>
          </a:xfrm>
          <a:custGeom>
            <a:avLst/>
            <a:gdLst>
              <a:gd name="T0" fmla="*/ 6 w 12"/>
              <a:gd name="T1" fmla="*/ 24 h 24"/>
              <a:gd name="T2" fmla="*/ 0 w 12"/>
              <a:gd name="T3" fmla="*/ 18 h 24"/>
              <a:gd name="T4" fmla="*/ 0 w 12"/>
              <a:gd name="T5" fmla="*/ 6 h 24"/>
              <a:gd name="T6" fmla="*/ 6 w 12"/>
              <a:gd name="T7" fmla="*/ 0 h 24"/>
              <a:gd name="T8" fmla="*/ 12 w 12"/>
              <a:gd name="T9" fmla="*/ 6 h 24"/>
              <a:gd name="T10" fmla="*/ 12 w 12"/>
              <a:gd name="T11" fmla="*/ 18 h 24"/>
              <a:gd name="T12" fmla="*/ 6 w 12"/>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2" h="24">
                <a:moveTo>
                  <a:pt x="6" y="24"/>
                </a:moveTo>
                <a:cubicBezTo>
                  <a:pt x="3" y="24"/>
                  <a:pt x="0" y="22"/>
                  <a:pt x="0" y="18"/>
                </a:cubicBezTo>
                <a:cubicBezTo>
                  <a:pt x="0" y="6"/>
                  <a:pt x="0" y="6"/>
                  <a:pt x="0" y="6"/>
                </a:cubicBezTo>
                <a:cubicBezTo>
                  <a:pt x="0" y="3"/>
                  <a:pt x="3" y="0"/>
                  <a:pt x="6" y="0"/>
                </a:cubicBezTo>
                <a:cubicBezTo>
                  <a:pt x="9" y="0"/>
                  <a:pt x="12" y="3"/>
                  <a:pt x="12" y="6"/>
                </a:cubicBezTo>
                <a:cubicBezTo>
                  <a:pt x="12" y="18"/>
                  <a:pt x="12" y="18"/>
                  <a:pt x="12" y="18"/>
                </a:cubicBezTo>
                <a:cubicBezTo>
                  <a:pt x="12" y="22"/>
                  <a:pt x="9" y="24"/>
                  <a:pt x="6" y="2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37" name="Freeform 96"/>
          <p:cNvSpPr/>
          <p:nvPr/>
        </p:nvSpPr>
        <p:spPr bwMode="auto">
          <a:xfrm>
            <a:off x="6175863" y="2560472"/>
            <a:ext cx="13330" cy="38721"/>
          </a:xfrm>
          <a:custGeom>
            <a:avLst/>
            <a:gdLst>
              <a:gd name="T0" fmla="*/ 6 w 12"/>
              <a:gd name="T1" fmla="*/ 36 h 36"/>
              <a:gd name="T2" fmla="*/ 0 w 12"/>
              <a:gd name="T3" fmla="*/ 30 h 36"/>
              <a:gd name="T4" fmla="*/ 0 w 12"/>
              <a:gd name="T5" fmla="*/ 6 h 36"/>
              <a:gd name="T6" fmla="*/ 6 w 12"/>
              <a:gd name="T7" fmla="*/ 0 h 36"/>
              <a:gd name="T8" fmla="*/ 12 w 12"/>
              <a:gd name="T9" fmla="*/ 6 h 36"/>
              <a:gd name="T10" fmla="*/ 12 w 12"/>
              <a:gd name="T11" fmla="*/ 30 h 36"/>
              <a:gd name="T12" fmla="*/ 6 w 1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6" y="36"/>
                </a:moveTo>
                <a:cubicBezTo>
                  <a:pt x="3" y="36"/>
                  <a:pt x="0" y="33"/>
                  <a:pt x="0" y="30"/>
                </a:cubicBezTo>
                <a:cubicBezTo>
                  <a:pt x="0" y="6"/>
                  <a:pt x="0" y="6"/>
                  <a:pt x="0" y="6"/>
                </a:cubicBezTo>
                <a:cubicBezTo>
                  <a:pt x="0" y="3"/>
                  <a:pt x="3" y="0"/>
                  <a:pt x="6" y="0"/>
                </a:cubicBezTo>
                <a:cubicBezTo>
                  <a:pt x="10" y="0"/>
                  <a:pt x="12" y="3"/>
                  <a:pt x="12" y="6"/>
                </a:cubicBezTo>
                <a:cubicBezTo>
                  <a:pt x="12" y="30"/>
                  <a:pt x="12" y="30"/>
                  <a:pt x="12" y="30"/>
                </a:cubicBezTo>
                <a:cubicBezTo>
                  <a:pt x="12" y="33"/>
                  <a:pt x="10" y="36"/>
                  <a:pt x="6" y="36"/>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38" name="Freeform 97"/>
          <p:cNvSpPr/>
          <p:nvPr/>
        </p:nvSpPr>
        <p:spPr bwMode="auto">
          <a:xfrm>
            <a:off x="6124447" y="2585862"/>
            <a:ext cx="116797" cy="13330"/>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39" name="Freeform 98"/>
          <p:cNvSpPr>
            <a:spLocks noEditPoints="1"/>
          </p:cNvSpPr>
          <p:nvPr/>
        </p:nvSpPr>
        <p:spPr bwMode="auto">
          <a:xfrm>
            <a:off x="6072396" y="2405588"/>
            <a:ext cx="220265" cy="168214"/>
          </a:xfrm>
          <a:custGeom>
            <a:avLst/>
            <a:gdLst>
              <a:gd name="T0" fmla="*/ 179 w 204"/>
              <a:gd name="T1" fmla="*/ 156 h 156"/>
              <a:gd name="T2" fmla="*/ 25 w 204"/>
              <a:gd name="T3" fmla="*/ 156 h 156"/>
              <a:gd name="T4" fmla="*/ 0 w 204"/>
              <a:gd name="T5" fmla="*/ 129 h 156"/>
              <a:gd name="T6" fmla="*/ 0 w 204"/>
              <a:gd name="T7" fmla="*/ 28 h 156"/>
              <a:gd name="T8" fmla="*/ 25 w 204"/>
              <a:gd name="T9" fmla="*/ 0 h 156"/>
              <a:gd name="T10" fmla="*/ 179 w 204"/>
              <a:gd name="T11" fmla="*/ 0 h 156"/>
              <a:gd name="T12" fmla="*/ 204 w 204"/>
              <a:gd name="T13" fmla="*/ 28 h 156"/>
              <a:gd name="T14" fmla="*/ 204 w 204"/>
              <a:gd name="T15" fmla="*/ 129 h 156"/>
              <a:gd name="T16" fmla="*/ 179 w 204"/>
              <a:gd name="T17" fmla="*/ 156 h 156"/>
              <a:gd name="T18" fmla="*/ 25 w 204"/>
              <a:gd name="T19" fmla="*/ 12 h 156"/>
              <a:gd name="T20" fmla="*/ 12 w 204"/>
              <a:gd name="T21" fmla="*/ 28 h 156"/>
              <a:gd name="T22" fmla="*/ 12 w 204"/>
              <a:gd name="T23" fmla="*/ 129 h 156"/>
              <a:gd name="T24" fmla="*/ 25 w 204"/>
              <a:gd name="T25" fmla="*/ 144 h 156"/>
              <a:gd name="T26" fmla="*/ 179 w 204"/>
              <a:gd name="T27" fmla="*/ 144 h 156"/>
              <a:gd name="T28" fmla="*/ 192 w 204"/>
              <a:gd name="T29" fmla="*/ 129 h 156"/>
              <a:gd name="T30" fmla="*/ 192 w 204"/>
              <a:gd name="T31" fmla="*/ 28 h 156"/>
              <a:gd name="T32" fmla="*/ 179 w 204"/>
              <a:gd name="T33" fmla="*/ 12 h 156"/>
              <a:gd name="T34" fmla="*/ 25 w 204"/>
              <a:gd name="T35"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156">
                <a:moveTo>
                  <a:pt x="179" y="156"/>
                </a:moveTo>
                <a:cubicBezTo>
                  <a:pt x="25" y="156"/>
                  <a:pt x="25" y="156"/>
                  <a:pt x="25" y="156"/>
                </a:cubicBezTo>
                <a:cubicBezTo>
                  <a:pt x="12" y="156"/>
                  <a:pt x="0" y="144"/>
                  <a:pt x="0" y="129"/>
                </a:cubicBezTo>
                <a:cubicBezTo>
                  <a:pt x="0" y="28"/>
                  <a:pt x="0" y="28"/>
                  <a:pt x="0" y="28"/>
                </a:cubicBezTo>
                <a:cubicBezTo>
                  <a:pt x="0" y="13"/>
                  <a:pt x="12" y="0"/>
                  <a:pt x="25" y="0"/>
                </a:cubicBezTo>
                <a:cubicBezTo>
                  <a:pt x="179" y="0"/>
                  <a:pt x="179" y="0"/>
                  <a:pt x="179" y="0"/>
                </a:cubicBezTo>
                <a:cubicBezTo>
                  <a:pt x="193" y="0"/>
                  <a:pt x="204" y="13"/>
                  <a:pt x="204" y="28"/>
                </a:cubicBezTo>
                <a:cubicBezTo>
                  <a:pt x="204" y="129"/>
                  <a:pt x="204" y="129"/>
                  <a:pt x="204" y="129"/>
                </a:cubicBezTo>
                <a:cubicBezTo>
                  <a:pt x="204" y="144"/>
                  <a:pt x="193" y="156"/>
                  <a:pt x="179" y="156"/>
                </a:cubicBezTo>
                <a:close/>
                <a:moveTo>
                  <a:pt x="25" y="12"/>
                </a:moveTo>
                <a:cubicBezTo>
                  <a:pt x="18" y="12"/>
                  <a:pt x="12" y="19"/>
                  <a:pt x="12" y="28"/>
                </a:cubicBezTo>
                <a:cubicBezTo>
                  <a:pt x="12" y="129"/>
                  <a:pt x="12" y="129"/>
                  <a:pt x="12" y="129"/>
                </a:cubicBezTo>
                <a:cubicBezTo>
                  <a:pt x="12" y="137"/>
                  <a:pt x="18" y="144"/>
                  <a:pt x="25" y="144"/>
                </a:cubicBezTo>
                <a:cubicBezTo>
                  <a:pt x="179" y="144"/>
                  <a:pt x="179" y="144"/>
                  <a:pt x="179" y="144"/>
                </a:cubicBezTo>
                <a:cubicBezTo>
                  <a:pt x="186" y="144"/>
                  <a:pt x="192" y="137"/>
                  <a:pt x="192" y="129"/>
                </a:cubicBezTo>
                <a:cubicBezTo>
                  <a:pt x="192" y="28"/>
                  <a:pt x="192" y="28"/>
                  <a:pt x="192" y="28"/>
                </a:cubicBezTo>
                <a:cubicBezTo>
                  <a:pt x="192" y="19"/>
                  <a:pt x="186" y="12"/>
                  <a:pt x="179" y="12"/>
                </a:cubicBezTo>
                <a:lnTo>
                  <a:pt x="25" y="12"/>
                </a:ln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40" name="Freeform 99"/>
          <p:cNvSpPr/>
          <p:nvPr/>
        </p:nvSpPr>
        <p:spPr bwMode="auto">
          <a:xfrm>
            <a:off x="6078744" y="2521751"/>
            <a:ext cx="213917" cy="12061"/>
          </a:xfrm>
          <a:custGeom>
            <a:avLst/>
            <a:gdLst>
              <a:gd name="T0" fmla="*/ 192 w 198"/>
              <a:gd name="T1" fmla="*/ 12 h 12"/>
              <a:gd name="T2" fmla="*/ 6 w 198"/>
              <a:gd name="T3" fmla="*/ 12 h 12"/>
              <a:gd name="T4" fmla="*/ 0 w 198"/>
              <a:gd name="T5" fmla="*/ 6 h 12"/>
              <a:gd name="T6" fmla="*/ 6 w 198"/>
              <a:gd name="T7" fmla="*/ 0 h 12"/>
              <a:gd name="T8" fmla="*/ 192 w 198"/>
              <a:gd name="T9" fmla="*/ 0 h 12"/>
              <a:gd name="T10" fmla="*/ 198 w 198"/>
              <a:gd name="T11" fmla="*/ 6 h 12"/>
              <a:gd name="T12" fmla="*/ 192 w 19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98" h="12">
                <a:moveTo>
                  <a:pt x="192" y="12"/>
                </a:moveTo>
                <a:cubicBezTo>
                  <a:pt x="6" y="12"/>
                  <a:pt x="6" y="12"/>
                  <a:pt x="6" y="12"/>
                </a:cubicBezTo>
                <a:cubicBezTo>
                  <a:pt x="3" y="12"/>
                  <a:pt x="0" y="10"/>
                  <a:pt x="0" y="6"/>
                </a:cubicBezTo>
                <a:cubicBezTo>
                  <a:pt x="0" y="3"/>
                  <a:pt x="3" y="0"/>
                  <a:pt x="6" y="0"/>
                </a:cubicBezTo>
                <a:cubicBezTo>
                  <a:pt x="192" y="0"/>
                  <a:pt x="192" y="0"/>
                  <a:pt x="192" y="0"/>
                </a:cubicBezTo>
                <a:cubicBezTo>
                  <a:pt x="196" y="0"/>
                  <a:pt x="198" y="3"/>
                  <a:pt x="198" y="6"/>
                </a:cubicBezTo>
                <a:cubicBezTo>
                  <a:pt x="198" y="10"/>
                  <a:pt x="196" y="12"/>
                  <a:pt x="192" y="12"/>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41" name="Oval 100"/>
          <p:cNvSpPr>
            <a:spLocks noChangeArrowheads="1"/>
          </p:cNvSpPr>
          <p:nvPr/>
        </p:nvSpPr>
        <p:spPr bwMode="auto">
          <a:xfrm>
            <a:off x="6175863" y="2540794"/>
            <a:ext cx="13330" cy="13330"/>
          </a:xfrm>
          <a:prstGeom prst="ellipse">
            <a:avLst/>
          </a:pr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42" name="Freeform 5"/>
          <p:cNvSpPr/>
          <p:nvPr/>
        </p:nvSpPr>
        <p:spPr bwMode="auto">
          <a:xfrm>
            <a:off x="5890218" y="2432883"/>
            <a:ext cx="368166" cy="278663"/>
          </a:xfrm>
          <a:custGeom>
            <a:avLst/>
            <a:gdLst>
              <a:gd name="T0" fmla="*/ 62 w 64"/>
              <a:gd name="T1" fmla="*/ 44 h 48"/>
              <a:gd name="T2" fmla="*/ 26 w 64"/>
              <a:gd name="T3" fmla="*/ 44 h 48"/>
              <a:gd name="T4" fmla="*/ 16 w 64"/>
              <a:gd name="T5" fmla="*/ 34 h 48"/>
              <a:gd name="T6" fmla="*/ 16 w 64"/>
              <a:gd name="T7" fmla="*/ 6 h 48"/>
              <a:gd name="T8" fmla="*/ 25 w 64"/>
              <a:gd name="T9" fmla="*/ 12 h 48"/>
              <a:gd name="T10" fmla="*/ 26 w 64"/>
              <a:gd name="T11" fmla="*/ 12 h 48"/>
              <a:gd name="T12" fmla="*/ 28 w 64"/>
              <a:gd name="T13" fmla="*/ 11 h 48"/>
              <a:gd name="T14" fmla="*/ 27 w 64"/>
              <a:gd name="T15" fmla="*/ 8 h 48"/>
              <a:gd name="T16" fmla="*/ 15 w 64"/>
              <a:gd name="T17" fmla="*/ 0 h 48"/>
              <a:gd name="T18" fmla="*/ 15 w 64"/>
              <a:gd name="T19" fmla="*/ 0 h 48"/>
              <a:gd name="T20" fmla="*/ 14 w 64"/>
              <a:gd name="T21" fmla="*/ 0 h 48"/>
              <a:gd name="T22" fmla="*/ 13 w 64"/>
              <a:gd name="T23" fmla="*/ 0 h 48"/>
              <a:gd name="T24" fmla="*/ 13 w 64"/>
              <a:gd name="T25" fmla="*/ 0 h 48"/>
              <a:gd name="T26" fmla="*/ 1 w 64"/>
              <a:gd name="T27" fmla="*/ 8 h 48"/>
              <a:gd name="T28" fmla="*/ 0 w 64"/>
              <a:gd name="T29" fmla="*/ 11 h 48"/>
              <a:gd name="T30" fmla="*/ 3 w 64"/>
              <a:gd name="T31" fmla="*/ 12 h 48"/>
              <a:gd name="T32" fmla="*/ 12 w 64"/>
              <a:gd name="T33" fmla="*/ 6 h 48"/>
              <a:gd name="T34" fmla="*/ 12 w 64"/>
              <a:gd name="T35" fmla="*/ 34 h 48"/>
              <a:gd name="T36" fmla="*/ 26 w 64"/>
              <a:gd name="T37" fmla="*/ 48 h 48"/>
              <a:gd name="T38" fmla="*/ 62 w 64"/>
              <a:gd name="T39" fmla="*/ 48 h 48"/>
              <a:gd name="T40" fmla="*/ 64 w 64"/>
              <a:gd name="T41" fmla="*/ 46 h 48"/>
              <a:gd name="T42" fmla="*/ 62 w 64"/>
              <a:gd name="T43"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48">
                <a:moveTo>
                  <a:pt x="62" y="44"/>
                </a:moveTo>
                <a:cubicBezTo>
                  <a:pt x="26" y="44"/>
                  <a:pt x="26" y="44"/>
                  <a:pt x="26" y="44"/>
                </a:cubicBezTo>
                <a:cubicBezTo>
                  <a:pt x="20" y="44"/>
                  <a:pt x="16" y="40"/>
                  <a:pt x="16" y="34"/>
                </a:cubicBezTo>
                <a:cubicBezTo>
                  <a:pt x="16" y="6"/>
                  <a:pt x="16" y="6"/>
                  <a:pt x="16" y="6"/>
                </a:cubicBezTo>
                <a:cubicBezTo>
                  <a:pt x="25" y="12"/>
                  <a:pt x="25" y="12"/>
                  <a:pt x="25" y="12"/>
                </a:cubicBezTo>
                <a:cubicBezTo>
                  <a:pt x="25" y="12"/>
                  <a:pt x="26" y="12"/>
                  <a:pt x="26" y="12"/>
                </a:cubicBezTo>
                <a:cubicBezTo>
                  <a:pt x="27" y="12"/>
                  <a:pt x="27" y="12"/>
                  <a:pt x="28" y="11"/>
                </a:cubicBezTo>
                <a:cubicBezTo>
                  <a:pt x="28" y="10"/>
                  <a:pt x="28" y="9"/>
                  <a:pt x="27" y="8"/>
                </a:cubicBezTo>
                <a:cubicBezTo>
                  <a:pt x="15" y="0"/>
                  <a:pt x="15" y="0"/>
                  <a:pt x="15" y="0"/>
                </a:cubicBezTo>
                <a:cubicBezTo>
                  <a:pt x="15" y="0"/>
                  <a:pt x="15" y="0"/>
                  <a:pt x="15" y="0"/>
                </a:cubicBezTo>
                <a:cubicBezTo>
                  <a:pt x="15" y="0"/>
                  <a:pt x="14" y="0"/>
                  <a:pt x="14" y="0"/>
                </a:cubicBezTo>
                <a:cubicBezTo>
                  <a:pt x="14" y="0"/>
                  <a:pt x="13" y="0"/>
                  <a:pt x="13" y="0"/>
                </a:cubicBezTo>
                <a:cubicBezTo>
                  <a:pt x="13" y="0"/>
                  <a:pt x="13" y="0"/>
                  <a:pt x="13" y="0"/>
                </a:cubicBezTo>
                <a:cubicBezTo>
                  <a:pt x="1" y="8"/>
                  <a:pt x="1" y="8"/>
                  <a:pt x="1" y="8"/>
                </a:cubicBezTo>
                <a:cubicBezTo>
                  <a:pt x="0" y="9"/>
                  <a:pt x="0" y="10"/>
                  <a:pt x="0" y="11"/>
                </a:cubicBezTo>
                <a:cubicBezTo>
                  <a:pt x="1" y="12"/>
                  <a:pt x="2" y="12"/>
                  <a:pt x="3" y="12"/>
                </a:cubicBezTo>
                <a:cubicBezTo>
                  <a:pt x="12" y="6"/>
                  <a:pt x="12" y="6"/>
                  <a:pt x="12" y="6"/>
                </a:cubicBezTo>
                <a:cubicBezTo>
                  <a:pt x="12" y="34"/>
                  <a:pt x="12" y="34"/>
                  <a:pt x="12" y="34"/>
                </a:cubicBezTo>
                <a:cubicBezTo>
                  <a:pt x="12" y="42"/>
                  <a:pt x="18" y="48"/>
                  <a:pt x="26" y="48"/>
                </a:cubicBezTo>
                <a:cubicBezTo>
                  <a:pt x="62" y="48"/>
                  <a:pt x="62" y="48"/>
                  <a:pt x="62" y="48"/>
                </a:cubicBezTo>
                <a:cubicBezTo>
                  <a:pt x="63" y="48"/>
                  <a:pt x="64" y="47"/>
                  <a:pt x="64" y="46"/>
                </a:cubicBezTo>
                <a:cubicBezTo>
                  <a:pt x="64" y="45"/>
                  <a:pt x="63" y="44"/>
                  <a:pt x="62" y="44"/>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43" name="Freeform 6"/>
          <p:cNvSpPr/>
          <p:nvPr/>
        </p:nvSpPr>
        <p:spPr bwMode="auto">
          <a:xfrm>
            <a:off x="6107943" y="2292599"/>
            <a:ext cx="366896" cy="278663"/>
          </a:xfrm>
          <a:custGeom>
            <a:avLst/>
            <a:gdLst>
              <a:gd name="T0" fmla="*/ 64 w 64"/>
              <a:gd name="T1" fmla="*/ 37 h 48"/>
              <a:gd name="T2" fmla="*/ 61 w 64"/>
              <a:gd name="T3" fmla="*/ 36 h 48"/>
              <a:gd name="T4" fmla="*/ 52 w 64"/>
              <a:gd name="T5" fmla="*/ 42 h 48"/>
              <a:gd name="T6" fmla="*/ 52 w 64"/>
              <a:gd name="T7" fmla="*/ 14 h 48"/>
              <a:gd name="T8" fmla="*/ 38 w 64"/>
              <a:gd name="T9" fmla="*/ 0 h 48"/>
              <a:gd name="T10" fmla="*/ 2 w 64"/>
              <a:gd name="T11" fmla="*/ 0 h 48"/>
              <a:gd name="T12" fmla="*/ 0 w 64"/>
              <a:gd name="T13" fmla="*/ 2 h 48"/>
              <a:gd name="T14" fmla="*/ 2 w 64"/>
              <a:gd name="T15" fmla="*/ 4 h 48"/>
              <a:gd name="T16" fmla="*/ 38 w 64"/>
              <a:gd name="T17" fmla="*/ 4 h 48"/>
              <a:gd name="T18" fmla="*/ 48 w 64"/>
              <a:gd name="T19" fmla="*/ 14 h 48"/>
              <a:gd name="T20" fmla="*/ 48 w 64"/>
              <a:gd name="T21" fmla="*/ 42 h 48"/>
              <a:gd name="T22" fmla="*/ 39 w 64"/>
              <a:gd name="T23" fmla="*/ 36 h 48"/>
              <a:gd name="T24" fmla="*/ 36 w 64"/>
              <a:gd name="T25" fmla="*/ 37 h 48"/>
              <a:gd name="T26" fmla="*/ 37 w 64"/>
              <a:gd name="T27" fmla="*/ 40 h 48"/>
              <a:gd name="T28" fmla="*/ 49 w 64"/>
              <a:gd name="T29" fmla="*/ 48 h 48"/>
              <a:gd name="T30" fmla="*/ 49 w 64"/>
              <a:gd name="T31" fmla="*/ 48 h 48"/>
              <a:gd name="T32" fmla="*/ 50 w 64"/>
              <a:gd name="T33" fmla="*/ 48 h 48"/>
              <a:gd name="T34" fmla="*/ 51 w 64"/>
              <a:gd name="T35" fmla="*/ 48 h 48"/>
              <a:gd name="T36" fmla="*/ 51 w 64"/>
              <a:gd name="T37" fmla="*/ 48 h 48"/>
              <a:gd name="T38" fmla="*/ 63 w 64"/>
              <a:gd name="T39" fmla="*/ 40 h 48"/>
              <a:gd name="T40" fmla="*/ 64 w 64"/>
              <a:gd name="T41" fmla="*/ 3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48">
                <a:moveTo>
                  <a:pt x="64" y="37"/>
                </a:moveTo>
                <a:cubicBezTo>
                  <a:pt x="63" y="36"/>
                  <a:pt x="62" y="36"/>
                  <a:pt x="61" y="36"/>
                </a:cubicBezTo>
                <a:cubicBezTo>
                  <a:pt x="52" y="42"/>
                  <a:pt x="52" y="42"/>
                  <a:pt x="52" y="42"/>
                </a:cubicBezTo>
                <a:cubicBezTo>
                  <a:pt x="52" y="14"/>
                  <a:pt x="52" y="14"/>
                  <a:pt x="52" y="14"/>
                </a:cubicBezTo>
                <a:cubicBezTo>
                  <a:pt x="52" y="6"/>
                  <a:pt x="46" y="0"/>
                  <a:pt x="38" y="0"/>
                </a:cubicBezTo>
                <a:cubicBezTo>
                  <a:pt x="2" y="0"/>
                  <a:pt x="2" y="0"/>
                  <a:pt x="2" y="0"/>
                </a:cubicBezTo>
                <a:cubicBezTo>
                  <a:pt x="1" y="0"/>
                  <a:pt x="0" y="1"/>
                  <a:pt x="0" y="2"/>
                </a:cubicBezTo>
                <a:cubicBezTo>
                  <a:pt x="0" y="3"/>
                  <a:pt x="1" y="4"/>
                  <a:pt x="2" y="4"/>
                </a:cubicBezTo>
                <a:cubicBezTo>
                  <a:pt x="38" y="4"/>
                  <a:pt x="38" y="4"/>
                  <a:pt x="38" y="4"/>
                </a:cubicBezTo>
                <a:cubicBezTo>
                  <a:pt x="44" y="4"/>
                  <a:pt x="48" y="8"/>
                  <a:pt x="48" y="14"/>
                </a:cubicBezTo>
                <a:cubicBezTo>
                  <a:pt x="48" y="42"/>
                  <a:pt x="48" y="42"/>
                  <a:pt x="48" y="42"/>
                </a:cubicBezTo>
                <a:cubicBezTo>
                  <a:pt x="39" y="36"/>
                  <a:pt x="39" y="36"/>
                  <a:pt x="39" y="36"/>
                </a:cubicBezTo>
                <a:cubicBezTo>
                  <a:pt x="38" y="36"/>
                  <a:pt x="37" y="36"/>
                  <a:pt x="36" y="37"/>
                </a:cubicBezTo>
                <a:cubicBezTo>
                  <a:pt x="36" y="38"/>
                  <a:pt x="36" y="39"/>
                  <a:pt x="37" y="40"/>
                </a:cubicBezTo>
                <a:cubicBezTo>
                  <a:pt x="49" y="48"/>
                  <a:pt x="49" y="48"/>
                  <a:pt x="49" y="48"/>
                </a:cubicBezTo>
                <a:cubicBezTo>
                  <a:pt x="49" y="48"/>
                  <a:pt x="49" y="48"/>
                  <a:pt x="49" y="48"/>
                </a:cubicBezTo>
                <a:cubicBezTo>
                  <a:pt x="49" y="48"/>
                  <a:pt x="50" y="48"/>
                  <a:pt x="50" y="48"/>
                </a:cubicBezTo>
                <a:cubicBezTo>
                  <a:pt x="50" y="48"/>
                  <a:pt x="51" y="48"/>
                  <a:pt x="51" y="48"/>
                </a:cubicBezTo>
                <a:cubicBezTo>
                  <a:pt x="51" y="48"/>
                  <a:pt x="51" y="48"/>
                  <a:pt x="51" y="48"/>
                </a:cubicBezTo>
                <a:cubicBezTo>
                  <a:pt x="63" y="40"/>
                  <a:pt x="63" y="40"/>
                  <a:pt x="63" y="40"/>
                </a:cubicBezTo>
                <a:cubicBezTo>
                  <a:pt x="64" y="39"/>
                  <a:pt x="64" y="38"/>
                  <a:pt x="64" y="37"/>
                </a:cubicBezTo>
                <a:close/>
              </a:path>
            </a:pathLst>
          </a:custGeom>
          <a:solidFill>
            <a:srgbClr val="4472C4"/>
          </a:solidFill>
          <a:ln w="12700" cap="flat" cmpd="sng" algn="ctr">
            <a:solidFill>
              <a:srgbClr val="4472C4"/>
            </a:solidFill>
            <a:prstDash val="solid"/>
            <a:miter lim="800000"/>
          </a:ln>
          <a:effec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noFill/>
              <a:effectLst/>
              <a:uLnTx/>
              <a:uFillTx/>
              <a:latin typeface="微软雅黑" panose="020B0503020204020204" charset="-122"/>
              <a:ea typeface="+mn-ea"/>
              <a:cs typeface="+mn-cs"/>
            </a:endParaRPr>
          </a:p>
        </p:txBody>
      </p:sp>
      <p:sp>
        <p:nvSpPr>
          <p:cNvPr id="344" name="Freeform 27"/>
          <p:cNvSpPr>
            <a:spLocks noEditPoints="1"/>
          </p:cNvSpPr>
          <p:nvPr/>
        </p:nvSpPr>
        <p:spPr bwMode="auto">
          <a:xfrm>
            <a:off x="6870300" y="4858334"/>
            <a:ext cx="201222" cy="133936"/>
          </a:xfrm>
          <a:custGeom>
            <a:avLst/>
            <a:gdLst>
              <a:gd name="T0" fmla="*/ 102 w 109"/>
              <a:gd name="T1" fmla="*/ 73 h 73"/>
              <a:gd name="T2" fmla="*/ 6 w 109"/>
              <a:gd name="T3" fmla="*/ 73 h 73"/>
              <a:gd name="T4" fmla="*/ 1 w 109"/>
              <a:gd name="T5" fmla="*/ 70 h 73"/>
              <a:gd name="T6" fmla="*/ 2 w 109"/>
              <a:gd name="T7" fmla="*/ 63 h 73"/>
              <a:gd name="T8" fmla="*/ 50 w 109"/>
              <a:gd name="T9" fmla="*/ 3 h 73"/>
              <a:gd name="T10" fmla="*/ 59 w 109"/>
              <a:gd name="T11" fmla="*/ 3 h 73"/>
              <a:gd name="T12" fmla="*/ 107 w 109"/>
              <a:gd name="T13" fmla="*/ 63 h 73"/>
              <a:gd name="T14" fmla="*/ 108 w 109"/>
              <a:gd name="T15" fmla="*/ 70 h 73"/>
              <a:gd name="T16" fmla="*/ 102 w 109"/>
              <a:gd name="T17" fmla="*/ 73 h 73"/>
              <a:gd name="T18" fmla="*/ 19 w 109"/>
              <a:gd name="T19" fmla="*/ 61 h 73"/>
              <a:gd name="T20" fmla="*/ 90 w 109"/>
              <a:gd name="T21" fmla="*/ 61 h 73"/>
              <a:gd name="T22" fmla="*/ 54 w 109"/>
              <a:gd name="T23" fmla="*/ 17 h 73"/>
              <a:gd name="T24" fmla="*/ 19 w 109"/>
              <a:gd name="T25"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73">
                <a:moveTo>
                  <a:pt x="102" y="73"/>
                </a:moveTo>
                <a:cubicBezTo>
                  <a:pt x="6" y="73"/>
                  <a:pt x="6" y="73"/>
                  <a:pt x="6" y="73"/>
                </a:cubicBezTo>
                <a:cubicBezTo>
                  <a:pt x="4" y="73"/>
                  <a:pt x="2" y="72"/>
                  <a:pt x="1" y="70"/>
                </a:cubicBezTo>
                <a:cubicBezTo>
                  <a:pt x="0" y="68"/>
                  <a:pt x="0" y="65"/>
                  <a:pt x="2" y="63"/>
                </a:cubicBezTo>
                <a:cubicBezTo>
                  <a:pt x="50" y="3"/>
                  <a:pt x="50" y="3"/>
                  <a:pt x="50" y="3"/>
                </a:cubicBezTo>
                <a:cubicBezTo>
                  <a:pt x="52" y="0"/>
                  <a:pt x="57" y="0"/>
                  <a:pt x="59" y="3"/>
                </a:cubicBezTo>
                <a:cubicBezTo>
                  <a:pt x="107" y="63"/>
                  <a:pt x="107" y="63"/>
                  <a:pt x="107" y="63"/>
                </a:cubicBezTo>
                <a:cubicBezTo>
                  <a:pt x="109" y="65"/>
                  <a:pt x="109" y="68"/>
                  <a:pt x="108" y="70"/>
                </a:cubicBezTo>
                <a:cubicBezTo>
                  <a:pt x="107" y="72"/>
                  <a:pt x="105" y="73"/>
                  <a:pt x="102" y="73"/>
                </a:cubicBezTo>
                <a:close/>
                <a:moveTo>
                  <a:pt x="19" y="61"/>
                </a:moveTo>
                <a:cubicBezTo>
                  <a:pt x="90" y="61"/>
                  <a:pt x="90" y="61"/>
                  <a:pt x="90" y="61"/>
                </a:cubicBezTo>
                <a:cubicBezTo>
                  <a:pt x="54" y="17"/>
                  <a:pt x="54" y="17"/>
                  <a:pt x="54" y="17"/>
                </a:cubicBezTo>
                <a:lnTo>
                  <a:pt x="19" y="61"/>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45" name="Freeform 28"/>
          <p:cNvSpPr/>
          <p:nvPr/>
        </p:nvSpPr>
        <p:spPr bwMode="auto">
          <a:xfrm>
            <a:off x="6715417" y="4859603"/>
            <a:ext cx="530667" cy="22217"/>
          </a:xfrm>
          <a:custGeom>
            <a:avLst/>
            <a:gdLst>
              <a:gd name="T0" fmla="*/ 282 w 288"/>
              <a:gd name="T1" fmla="*/ 12 h 12"/>
              <a:gd name="T2" fmla="*/ 6 w 288"/>
              <a:gd name="T3" fmla="*/ 12 h 12"/>
              <a:gd name="T4" fmla="*/ 0 w 288"/>
              <a:gd name="T5" fmla="*/ 6 h 12"/>
              <a:gd name="T6" fmla="*/ 6 w 288"/>
              <a:gd name="T7" fmla="*/ 0 h 12"/>
              <a:gd name="T8" fmla="*/ 282 w 288"/>
              <a:gd name="T9" fmla="*/ 0 h 12"/>
              <a:gd name="T10" fmla="*/ 288 w 288"/>
              <a:gd name="T11" fmla="*/ 6 h 12"/>
              <a:gd name="T12" fmla="*/ 282 w 28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88" h="12">
                <a:moveTo>
                  <a:pt x="282" y="12"/>
                </a:moveTo>
                <a:cubicBezTo>
                  <a:pt x="6" y="12"/>
                  <a:pt x="6" y="12"/>
                  <a:pt x="6" y="12"/>
                </a:cubicBezTo>
                <a:cubicBezTo>
                  <a:pt x="3" y="12"/>
                  <a:pt x="0" y="9"/>
                  <a:pt x="0" y="6"/>
                </a:cubicBezTo>
                <a:cubicBezTo>
                  <a:pt x="0" y="3"/>
                  <a:pt x="3" y="0"/>
                  <a:pt x="6" y="0"/>
                </a:cubicBezTo>
                <a:cubicBezTo>
                  <a:pt x="282" y="0"/>
                  <a:pt x="282" y="0"/>
                  <a:pt x="282" y="0"/>
                </a:cubicBezTo>
                <a:cubicBezTo>
                  <a:pt x="286" y="0"/>
                  <a:pt x="288" y="3"/>
                  <a:pt x="288" y="6"/>
                </a:cubicBezTo>
                <a:cubicBezTo>
                  <a:pt x="288" y="9"/>
                  <a:pt x="286" y="12"/>
                  <a:pt x="28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46" name="Freeform 29"/>
          <p:cNvSpPr>
            <a:spLocks noEditPoints="1"/>
          </p:cNvSpPr>
          <p:nvPr/>
        </p:nvSpPr>
        <p:spPr bwMode="auto">
          <a:xfrm>
            <a:off x="7002967" y="4570784"/>
            <a:ext cx="243751" cy="245021"/>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3" y="0"/>
                  <a:pt x="132" y="30"/>
                  <a:pt x="132" y="66"/>
                </a:cubicBezTo>
                <a:cubicBezTo>
                  <a:pt x="132" y="102"/>
                  <a:pt x="103" y="132"/>
                  <a:pt x="66" y="132"/>
                </a:cubicBezTo>
                <a:close/>
                <a:moveTo>
                  <a:pt x="66" y="12"/>
                </a:moveTo>
                <a:cubicBezTo>
                  <a:pt x="37" y="12"/>
                  <a:pt x="12" y="36"/>
                  <a:pt x="12" y="66"/>
                </a:cubicBezTo>
                <a:cubicBezTo>
                  <a:pt x="12" y="96"/>
                  <a:pt x="37" y="120"/>
                  <a:pt x="66" y="120"/>
                </a:cubicBezTo>
                <a:cubicBezTo>
                  <a:pt x="96" y="120"/>
                  <a:pt x="120" y="96"/>
                  <a:pt x="120" y="66"/>
                </a:cubicBezTo>
                <a:cubicBezTo>
                  <a:pt x="120" y="36"/>
                  <a:pt x="96" y="12"/>
                  <a:pt x="6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47" name="Freeform 30"/>
          <p:cNvSpPr/>
          <p:nvPr/>
        </p:nvSpPr>
        <p:spPr bwMode="auto">
          <a:xfrm>
            <a:off x="7089295" y="4630452"/>
            <a:ext cx="71729" cy="125684"/>
          </a:xfrm>
          <a:custGeom>
            <a:avLst/>
            <a:gdLst>
              <a:gd name="T0" fmla="*/ 19 w 39"/>
              <a:gd name="T1" fmla="*/ 68 h 68"/>
              <a:gd name="T2" fmla="*/ 0 w 39"/>
              <a:gd name="T3" fmla="*/ 48 h 68"/>
              <a:gd name="T4" fmla="*/ 6 w 39"/>
              <a:gd name="T5" fmla="*/ 42 h 68"/>
              <a:gd name="T6" fmla="*/ 12 w 39"/>
              <a:gd name="T7" fmla="*/ 48 h 68"/>
              <a:gd name="T8" fmla="*/ 19 w 39"/>
              <a:gd name="T9" fmla="*/ 56 h 68"/>
              <a:gd name="T10" fmla="*/ 27 w 39"/>
              <a:gd name="T11" fmla="*/ 48 h 68"/>
              <a:gd name="T12" fmla="*/ 19 w 39"/>
              <a:gd name="T13" fmla="*/ 40 h 68"/>
              <a:gd name="T14" fmla="*/ 0 w 39"/>
              <a:gd name="T15" fmla="*/ 20 h 68"/>
              <a:gd name="T16" fmla="*/ 19 w 39"/>
              <a:gd name="T17" fmla="*/ 0 h 68"/>
              <a:gd name="T18" fmla="*/ 39 w 39"/>
              <a:gd name="T19" fmla="*/ 20 h 68"/>
              <a:gd name="T20" fmla="*/ 33 w 39"/>
              <a:gd name="T21" fmla="*/ 26 h 68"/>
              <a:gd name="T22" fmla="*/ 27 w 39"/>
              <a:gd name="T23" fmla="*/ 20 h 68"/>
              <a:gd name="T24" fmla="*/ 19 w 39"/>
              <a:gd name="T25" fmla="*/ 12 h 68"/>
              <a:gd name="T26" fmla="*/ 12 w 39"/>
              <a:gd name="T27" fmla="*/ 20 h 68"/>
              <a:gd name="T28" fmla="*/ 19 w 39"/>
              <a:gd name="T29" fmla="*/ 28 h 68"/>
              <a:gd name="T30" fmla="*/ 39 w 39"/>
              <a:gd name="T31" fmla="*/ 48 h 68"/>
              <a:gd name="T32" fmla="*/ 19 w 39"/>
              <a:gd name="T33"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68">
                <a:moveTo>
                  <a:pt x="19" y="68"/>
                </a:moveTo>
                <a:cubicBezTo>
                  <a:pt x="8" y="68"/>
                  <a:pt x="0" y="59"/>
                  <a:pt x="0" y="48"/>
                </a:cubicBezTo>
                <a:cubicBezTo>
                  <a:pt x="0" y="45"/>
                  <a:pt x="2" y="42"/>
                  <a:pt x="6" y="42"/>
                </a:cubicBezTo>
                <a:cubicBezTo>
                  <a:pt x="9" y="42"/>
                  <a:pt x="12" y="45"/>
                  <a:pt x="12" y="48"/>
                </a:cubicBezTo>
                <a:cubicBezTo>
                  <a:pt x="12" y="52"/>
                  <a:pt x="15" y="56"/>
                  <a:pt x="19" y="56"/>
                </a:cubicBezTo>
                <a:cubicBezTo>
                  <a:pt x="24" y="56"/>
                  <a:pt x="27" y="52"/>
                  <a:pt x="27" y="48"/>
                </a:cubicBezTo>
                <a:cubicBezTo>
                  <a:pt x="27" y="44"/>
                  <a:pt x="24" y="40"/>
                  <a:pt x="19" y="40"/>
                </a:cubicBezTo>
                <a:cubicBezTo>
                  <a:pt x="8" y="40"/>
                  <a:pt x="0" y="31"/>
                  <a:pt x="0" y="20"/>
                </a:cubicBezTo>
                <a:cubicBezTo>
                  <a:pt x="0" y="9"/>
                  <a:pt x="8" y="0"/>
                  <a:pt x="19" y="0"/>
                </a:cubicBezTo>
                <a:cubicBezTo>
                  <a:pt x="30" y="0"/>
                  <a:pt x="39" y="9"/>
                  <a:pt x="39" y="20"/>
                </a:cubicBezTo>
                <a:cubicBezTo>
                  <a:pt x="39" y="23"/>
                  <a:pt x="37" y="26"/>
                  <a:pt x="33" y="26"/>
                </a:cubicBezTo>
                <a:cubicBezTo>
                  <a:pt x="30" y="26"/>
                  <a:pt x="27" y="23"/>
                  <a:pt x="27" y="20"/>
                </a:cubicBezTo>
                <a:cubicBezTo>
                  <a:pt x="27" y="16"/>
                  <a:pt x="24" y="12"/>
                  <a:pt x="19" y="12"/>
                </a:cubicBezTo>
                <a:cubicBezTo>
                  <a:pt x="15" y="12"/>
                  <a:pt x="12" y="16"/>
                  <a:pt x="12" y="20"/>
                </a:cubicBezTo>
                <a:cubicBezTo>
                  <a:pt x="12" y="24"/>
                  <a:pt x="15" y="28"/>
                  <a:pt x="19" y="28"/>
                </a:cubicBezTo>
                <a:cubicBezTo>
                  <a:pt x="30" y="28"/>
                  <a:pt x="39" y="37"/>
                  <a:pt x="39" y="48"/>
                </a:cubicBezTo>
                <a:cubicBezTo>
                  <a:pt x="39" y="59"/>
                  <a:pt x="30" y="68"/>
                  <a:pt x="19" y="6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48" name="Freeform 31"/>
          <p:cNvSpPr/>
          <p:nvPr/>
        </p:nvSpPr>
        <p:spPr bwMode="auto">
          <a:xfrm>
            <a:off x="7114051" y="4733919"/>
            <a:ext cx="22217" cy="38721"/>
          </a:xfrm>
          <a:custGeom>
            <a:avLst/>
            <a:gdLst>
              <a:gd name="T0" fmla="*/ 6 w 12"/>
              <a:gd name="T1" fmla="*/ 21 h 21"/>
              <a:gd name="T2" fmla="*/ 0 w 12"/>
              <a:gd name="T3" fmla="*/ 15 h 21"/>
              <a:gd name="T4" fmla="*/ 0 w 12"/>
              <a:gd name="T5" fmla="*/ 6 h 21"/>
              <a:gd name="T6" fmla="*/ 6 w 12"/>
              <a:gd name="T7" fmla="*/ 0 h 21"/>
              <a:gd name="T8" fmla="*/ 12 w 12"/>
              <a:gd name="T9" fmla="*/ 6 h 21"/>
              <a:gd name="T10" fmla="*/ 12 w 12"/>
              <a:gd name="T11" fmla="*/ 15 h 21"/>
              <a:gd name="T12" fmla="*/ 6 w 1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2" h="21">
                <a:moveTo>
                  <a:pt x="6" y="21"/>
                </a:moveTo>
                <a:cubicBezTo>
                  <a:pt x="3" y="21"/>
                  <a:pt x="0" y="18"/>
                  <a:pt x="0" y="15"/>
                </a:cubicBezTo>
                <a:cubicBezTo>
                  <a:pt x="0" y="6"/>
                  <a:pt x="0" y="6"/>
                  <a:pt x="0" y="6"/>
                </a:cubicBezTo>
                <a:cubicBezTo>
                  <a:pt x="0" y="3"/>
                  <a:pt x="3" y="0"/>
                  <a:pt x="6" y="0"/>
                </a:cubicBezTo>
                <a:cubicBezTo>
                  <a:pt x="10" y="0"/>
                  <a:pt x="12" y="3"/>
                  <a:pt x="12" y="6"/>
                </a:cubicBezTo>
                <a:cubicBezTo>
                  <a:pt x="12" y="15"/>
                  <a:pt x="12" y="15"/>
                  <a:pt x="12" y="15"/>
                </a:cubicBezTo>
                <a:cubicBezTo>
                  <a:pt x="12" y="18"/>
                  <a:pt x="10" y="21"/>
                  <a:pt x="6" y="2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49" name="Freeform 32"/>
          <p:cNvSpPr/>
          <p:nvPr/>
        </p:nvSpPr>
        <p:spPr bwMode="auto">
          <a:xfrm>
            <a:off x="7114051" y="4613313"/>
            <a:ext cx="22217" cy="38721"/>
          </a:xfrm>
          <a:custGeom>
            <a:avLst/>
            <a:gdLst>
              <a:gd name="T0" fmla="*/ 6 w 12"/>
              <a:gd name="T1" fmla="*/ 21 h 21"/>
              <a:gd name="T2" fmla="*/ 0 w 12"/>
              <a:gd name="T3" fmla="*/ 15 h 21"/>
              <a:gd name="T4" fmla="*/ 0 w 12"/>
              <a:gd name="T5" fmla="*/ 6 h 21"/>
              <a:gd name="T6" fmla="*/ 6 w 12"/>
              <a:gd name="T7" fmla="*/ 0 h 21"/>
              <a:gd name="T8" fmla="*/ 12 w 12"/>
              <a:gd name="T9" fmla="*/ 6 h 21"/>
              <a:gd name="T10" fmla="*/ 12 w 12"/>
              <a:gd name="T11" fmla="*/ 15 h 21"/>
              <a:gd name="T12" fmla="*/ 6 w 1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2" h="21">
                <a:moveTo>
                  <a:pt x="6" y="21"/>
                </a:moveTo>
                <a:cubicBezTo>
                  <a:pt x="3" y="21"/>
                  <a:pt x="0" y="19"/>
                  <a:pt x="0" y="15"/>
                </a:cubicBezTo>
                <a:cubicBezTo>
                  <a:pt x="0" y="6"/>
                  <a:pt x="0" y="6"/>
                  <a:pt x="0" y="6"/>
                </a:cubicBezTo>
                <a:cubicBezTo>
                  <a:pt x="0" y="3"/>
                  <a:pt x="3" y="0"/>
                  <a:pt x="6" y="0"/>
                </a:cubicBezTo>
                <a:cubicBezTo>
                  <a:pt x="10" y="0"/>
                  <a:pt x="12" y="3"/>
                  <a:pt x="12" y="6"/>
                </a:cubicBezTo>
                <a:cubicBezTo>
                  <a:pt x="12" y="15"/>
                  <a:pt x="12" y="15"/>
                  <a:pt x="12" y="15"/>
                </a:cubicBezTo>
                <a:cubicBezTo>
                  <a:pt x="12" y="19"/>
                  <a:pt x="10" y="21"/>
                  <a:pt x="6" y="21"/>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0" name="Freeform 33"/>
          <p:cNvSpPr>
            <a:spLocks noEditPoints="1"/>
          </p:cNvSpPr>
          <p:nvPr/>
        </p:nvSpPr>
        <p:spPr bwMode="auto">
          <a:xfrm>
            <a:off x="6748425" y="4459699"/>
            <a:ext cx="154884" cy="156153"/>
          </a:xfrm>
          <a:custGeom>
            <a:avLst/>
            <a:gdLst>
              <a:gd name="T0" fmla="*/ 42 w 84"/>
              <a:gd name="T1" fmla="*/ 84 h 84"/>
              <a:gd name="T2" fmla="*/ 0 w 84"/>
              <a:gd name="T3" fmla="*/ 42 h 84"/>
              <a:gd name="T4" fmla="*/ 42 w 84"/>
              <a:gd name="T5" fmla="*/ 0 h 84"/>
              <a:gd name="T6" fmla="*/ 84 w 84"/>
              <a:gd name="T7" fmla="*/ 42 h 84"/>
              <a:gd name="T8" fmla="*/ 42 w 84"/>
              <a:gd name="T9" fmla="*/ 84 h 84"/>
              <a:gd name="T10" fmla="*/ 42 w 84"/>
              <a:gd name="T11" fmla="*/ 12 h 84"/>
              <a:gd name="T12" fmla="*/ 12 w 84"/>
              <a:gd name="T13" fmla="*/ 42 h 84"/>
              <a:gd name="T14" fmla="*/ 42 w 84"/>
              <a:gd name="T15" fmla="*/ 72 h 84"/>
              <a:gd name="T16" fmla="*/ 72 w 84"/>
              <a:gd name="T17" fmla="*/ 42 h 84"/>
              <a:gd name="T18" fmla="*/ 42 w 84"/>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4">
                <a:moveTo>
                  <a:pt x="42" y="84"/>
                </a:moveTo>
                <a:cubicBezTo>
                  <a:pt x="19" y="84"/>
                  <a:pt x="0" y="65"/>
                  <a:pt x="0" y="42"/>
                </a:cubicBezTo>
                <a:cubicBezTo>
                  <a:pt x="0" y="19"/>
                  <a:pt x="19" y="0"/>
                  <a:pt x="42" y="0"/>
                </a:cubicBezTo>
                <a:cubicBezTo>
                  <a:pt x="66" y="0"/>
                  <a:pt x="84" y="19"/>
                  <a:pt x="84" y="42"/>
                </a:cubicBezTo>
                <a:cubicBezTo>
                  <a:pt x="84" y="65"/>
                  <a:pt x="66" y="84"/>
                  <a:pt x="42" y="84"/>
                </a:cubicBezTo>
                <a:close/>
                <a:moveTo>
                  <a:pt x="42" y="12"/>
                </a:moveTo>
                <a:cubicBezTo>
                  <a:pt x="26" y="12"/>
                  <a:pt x="12" y="25"/>
                  <a:pt x="12" y="42"/>
                </a:cubicBezTo>
                <a:cubicBezTo>
                  <a:pt x="12" y="59"/>
                  <a:pt x="26" y="72"/>
                  <a:pt x="42" y="72"/>
                </a:cubicBezTo>
                <a:cubicBezTo>
                  <a:pt x="59" y="72"/>
                  <a:pt x="72" y="59"/>
                  <a:pt x="72" y="42"/>
                </a:cubicBezTo>
                <a:cubicBezTo>
                  <a:pt x="72" y="25"/>
                  <a:pt x="59" y="12"/>
                  <a:pt x="4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1" name="Freeform 34"/>
          <p:cNvSpPr>
            <a:spLocks noEditPoints="1"/>
          </p:cNvSpPr>
          <p:nvPr/>
        </p:nvSpPr>
        <p:spPr bwMode="auto">
          <a:xfrm>
            <a:off x="6715417" y="4637434"/>
            <a:ext cx="220265" cy="243751"/>
          </a:xfrm>
          <a:custGeom>
            <a:avLst/>
            <a:gdLst>
              <a:gd name="T0" fmla="*/ 78 w 120"/>
              <a:gd name="T1" fmla="*/ 132 h 132"/>
              <a:gd name="T2" fmla="*/ 42 w 120"/>
              <a:gd name="T3" fmla="*/ 132 h 132"/>
              <a:gd name="T4" fmla="*/ 36 w 120"/>
              <a:gd name="T5" fmla="*/ 126 h 132"/>
              <a:gd name="T6" fmla="*/ 36 w 120"/>
              <a:gd name="T7" fmla="*/ 78 h 132"/>
              <a:gd name="T8" fmla="*/ 0 w 120"/>
              <a:gd name="T9" fmla="*/ 6 h 132"/>
              <a:gd name="T10" fmla="*/ 6 w 120"/>
              <a:gd name="T11" fmla="*/ 0 h 132"/>
              <a:gd name="T12" fmla="*/ 114 w 120"/>
              <a:gd name="T13" fmla="*/ 0 h 132"/>
              <a:gd name="T14" fmla="*/ 120 w 120"/>
              <a:gd name="T15" fmla="*/ 6 h 132"/>
              <a:gd name="T16" fmla="*/ 84 w 120"/>
              <a:gd name="T17" fmla="*/ 78 h 132"/>
              <a:gd name="T18" fmla="*/ 84 w 120"/>
              <a:gd name="T19" fmla="*/ 126 h 132"/>
              <a:gd name="T20" fmla="*/ 78 w 120"/>
              <a:gd name="T21" fmla="*/ 132 h 132"/>
              <a:gd name="T22" fmla="*/ 48 w 120"/>
              <a:gd name="T23" fmla="*/ 120 h 132"/>
              <a:gd name="T24" fmla="*/ 72 w 120"/>
              <a:gd name="T25" fmla="*/ 120 h 132"/>
              <a:gd name="T26" fmla="*/ 72 w 120"/>
              <a:gd name="T27" fmla="*/ 74 h 132"/>
              <a:gd name="T28" fmla="*/ 76 w 120"/>
              <a:gd name="T29" fmla="*/ 69 h 132"/>
              <a:gd name="T30" fmla="*/ 108 w 120"/>
              <a:gd name="T31" fmla="*/ 12 h 132"/>
              <a:gd name="T32" fmla="*/ 13 w 120"/>
              <a:gd name="T33" fmla="*/ 12 h 132"/>
              <a:gd name="T34" fmla="*/ 44 w 120"/>
              <a:gd name="T35" fmla="*/ 69 h 132"/>
              <a:gd name="T36" fmla="*/ 48 w 120"/>
              <a:gd name="T37" fmla="*/ 74 h 132"/>
              <a:gd name="T38" fmla="*/ 48 w 120"/>
              <a:gd name="T39" fmla="*/ 12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32">
                <a:moveTo>
                  <a:pt x="78" y="132"/>
                </a:moveTo>
                <a:cubicBezTo>
                  <a:pt x="42" y="132"/>
                  <a:pt x="42" y="132"/>
                  <a:pt x="42" y="132"/>
                </a:cubicBezTo>
                <a:cubicBezTo>
                  <a:pt x="39" y="132"/>
                  <a:pt x="36" y="129"/>
                  <a:pt x="36" y="126"/>
                </a:cubicBezTo>
                <a:cubicBezTo>
                  <a:pt x="36" y="78"/>
                  <a:pt x="36" y="78"/>
                  <a:pt x="36" y="78"/>
                </a:cubicBezTo>
                <a:cubicBezTo>
                  <a:pt x="13" y="67"/>
                  <a:pt x="0" y="34"/>
                  <a:pt x="0" y="6"/>
                </a:cubicBezTo>
                <a:cubicBezTo>
                  <a:pt x="0" y="3"/>
                  <a:pt x="3" y="0"/>
                  <a:pt x="6" y="0"/>
                </a:cubicBezTo>
                <a:cubicBezTo>
                  <a:pt x="114" y="0"/>
                  <a:pt x="114" y="0"/>
                  <a:pt x="114" y="0"/>
                </a:cubicBezTo>
                <a:cubicBezTo>
                  <a:pt x="118" y="0"/>
                  <a:pt x="120" y="3"/>
                  <a:pt x="120" y="6"/>
                </a:cubicBezTo>
                <a:cubicBezTo>
                  <a:pt x="120" y="34"/>
                  <a:pt x="108" y="67"/>
                  <a:pt x="84" y="78"/>
                </a:cubicBezTo>
                <a:cubicBezTo>
                  <a:pt x="84" y="126"/>
                  <a:pt x="84" y="126"/>
                  <a:pt x="84" y="126"/>
                </a:cubicBezTo>
                <a:cubicBezTo>
                  <a:pt x="84" y="129"/>
                  <a:pt x="82" y="132"/>
                  <a:pt x="78" y="132"/>
                </a:cubicBezTo>
                <a:close/>
                <a:moveTo>
                  <a:pt x="48" y="120"/>
                </a:moveTo>
                <a:cubicBezTo>
                  <a:pt x="72" y="120"/>
                  <a:pt x="72" y="120"/>
                  <a:pt x="72" y="120"/>
                </a:cubicBezTo>
                <a:cubicBezTo>
                  <a:pt x="72" y="74"/>
                  <a:pt x="72" y="74"/>
                  <a:pt x="72" y="74"/>
                </a:cubicBezTo>
                <a:cubicBezTo>
                  <a:pt x="72" y="72"/>
                  <a:pt x="74" y="70"/>
                  <a:pt x="76" y="69"/>
                </a:cubicBezTo>
                <a:cubicBezTo>
                  <a:pt x="95" y="62"/>
                  <a:pt x="106" y="36"/>
                  <a:pt x="108" y="12"/>
                </a:cubicBezTo>
                <a:cubicBezTo>
                  <a:pt x="13" y="12"/>
                  <a:pt x="13" y="12"/>
                  <a:pt x="13" y="12"/>
                </a:cubicBezTo>
                <a:cubicBezTo>
                  <a:pt x="14" y="36"/>
                  <a:pt x="26" y="62"/>
                  <a:pt x="44" y="69"/>
                </a:cubicBezTo>
                <a:cubicBezTo>
                  <a:pt x="47" y="70"/>
                  <a:pt x="48" y="72"/>
                  <a:pt x="48" y="74"/>
                </a:cubicBezTo>
                <a:lnTo>
                  <a:pt x="48" y="120"/>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2" name="Freeform 136"/>
          <p:cNvSpPr>
            <a:spLocks noEditPoints="1"/>
          </p:cNvSpPr>
          <p:nvPr/>
        </p:nvSpPr>
        <p:spPr bwMode="auto">
          <a:xfrm>
            <a:off x="7815471" y="2248800"/>
            <a:ext cx="289454" cy="282472"/>
          </a:xfrm>
          <a:custGeom>
            <a:avLst/>
            <a:gdLst>
              <a:gd name="T0" fmla="*/ 84 w 168"/>
              <a:gd name="T1" fmla="*/ 168 h 168"/>
              <a:gd name="T2" fmla="*/ 0 w 168"/>
              <a:gd name="T3" fmla="*/ 83 h 168"/>
              <a:gd name="T4" fmla="*/ 81 w 168"/>
              <a:gd name="T5" fmla="*/ 0 h 168"/>
              <a:gd name="T6" fmla="*/ 84 w 168"/>
              <a:gd name="T7" fmla="*/ 0 h 168"/>
              <a:gd name="T8" fmla="*/ 168 w 168"/>
              <a:gd name="T9" fmla="*/ 84 h 168"/>
              <a:gd name="T10" fmla="*/ 84 w 168"/>
              <a:gd name="T11" fmla="*/ 168 h 168"/>
              <a:gd name="T12" fmla="*/ 84 w 168"/>
              <a:gd name="T13" fmla="*/ 12 h 168"/>
              <a:gd name="T14" fmla="*/ 81 w 168"/>
              <a:gd name="T15" fmla="*/ 12 h 168"/>
              <a:gd name="T16" fmla="*/ 12 w 168"/>
              <a:gd name="T17" fmla="*/ 83 h 168"/>
              <a:gd name="T18" fmla="*/ 84 w 168"/>
              <a:gd name="T19" fmla="*/ 156 h 168"/>
              <a:gd name="T20" fmla="*/ 156 w 168"/>
              <a:gd name="T21" fmla="*/ 84 h 168"/>
              <a:gd name="T22" fmla="*/ 84 w 168"/>
              <a:gd name="T23" fmla="*/ 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 h="168">
                <a:moveTo>
                  <a:pt x="84" y="168"/>
                </a:moveTo>
                <a:cubicBezTo>
                  <a:pt x="38" y="168"/>
                  <a:pt x="0" y="130"/>
                  <a:pt x="0" y="83"/>
                </a:cubicBezTo>
                <a:cubicBezTo>
                  <a:pt x="0" y="38"/>
                  <a:pt x="35" y="2"/>
                  <a:pt x="81" y="0"/>
                </a:cubicBezTo>
                <a:cubicBezTo>
                  <a:pt x="82" y="0"/>
                  <a:pt x="83" y="0"/>
                  <a:pt x="84" y="0"/>
                </a:cubicBezTo>
                <a:cubicBezTo>
                  <a:pt x="131" y="0"/>
                  <a:pt x="168" y="38"/>
                  <a:pt x="168" y="84"/>
                </a:cubicBezTo>
                <a:cubicBezTo>
                  <a:pt x="168" y="130"/>
                  <a:pt x="131" y="168"/>
                  <a:pt x="84" y="168"/>
                </a:cubicBezTo>
                <a:close/>
                <a:moveTo>
                  <a:pt x="84" y="12"/>
                </a:moveTo>
                <a:cubicBezTo>
                  <a:pt x="83" y="12"/>
                  <a:pt x="82" y="12"/>
                  <a:pt x="81" y="12"/>
                </a:cubicBezTo>
                <a:cubicBezTo>
                  <a:pt x="42" y="14"/>
                  <a:pt x="12" y="44"/>
                  <a:pt x="12" y="83"/>
                </a:cubicBezTo>
                <a:cubicBezTo>
                  <a:pt x="12" y="123"/>
                  <a:pt x="45" y="156"/>
                  <a:pt x="84" y="156"/>
                </a:cubicBezTo>
                <a:cubicBezTo>
                  <a:pt x="124" y="156"/>
                  <a:pt x="156" y="124"/>
                  <a:pt x="156" y="84"/>
                </a:cubicBezTo>
                <a:cubicBezTo>
                  <a:pt x="156" y="44"/>
                  <a:pt x="124" y="12"/>
                  <a:pt x="84"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3" name="Freeform 137"/>
          <p:cNvSpPr/>
          <p:nvPr/>
        </p:nvSpPr>
        <p:spPr bwMode="auto">
          <a:xfrm>
            <a:off x="7873869" y="2251974"/>
            <a:ext cx="88868" cy="276124"/>
          </a:xfrm>
          <a:custGeom>
            <a:avLst/>
            <a:gdLst>
              <a:gd name="T0" fmla="*/ 42 w 52"/>
              <a:gd name="T1" fmla="*/ 164 h 164"/>
              <a:gd name="T2" fmla="*/ 43 w 52"/>
              <a:gd name="T3" fmla="*/ 0 h 164"/>
              <a:gd name="T4" fmla="*/ 52 w 52"/>
              <a:gd name="T5" fmla="*/ 8 h 164"/>
              <a:gd name="T6" fmla="*/ 52 w 52"/>
              <a:gd name="T7" fmla="*/ 157 h 164"/>
              <a:gd name="T8" fmla="*/ 42 w 52"/>
              <a:gd name="T9" fmla="*/ 164 h 164"/>
            </a:gdLst>
            <a:ahLst/>
            <a:cxnLst>
              <a:cxn ang="0">
                <a:pos x="T0" y="T1"/>
              </a:cxn>
              <a:cxn ang="0">
                <a:pos x="T2" y="T3"/>
              </a:cxn>
              <a:cxn ang="0">
                <a:pos x="T4" y="T5"/>
              </a:cxn>
              <a:cxn ang="0">
                <a:pos x="T6" y="T7"/>
              </a:cxn>
              <a:cxn ang="0">
                <a:pos x="T8" y="T9"/>
              </a:cxn>
            </a:cxnLst>
            <a:rect l="0" t="0" r="r" b="b"/>
            <a:pathLst>
              <a:path w="52" h="164">
                <a:moveTo>
                  <a:pt x="42" y="164"/>
                </a:moveTo>
                <a:cubicBezTo>
                  <a:pt x="0" y="107"/>
                  <a:pt x="0" y="46"/>
                  <a:pt x="43" y="0"/>
                </a:cubicBezTo>
                <a:cubicBezTo>
                  <a:pt x="52" y="8"/>
                  <a:pt x="52" y="8"/>
                  <a:pt x="52" y="8"/>
                </a:cubicBezTo>
                <a:cubicBezTo>
                  <a:pt x="13" y="50"/>
                  <a:pt x="13" y="104"/>
                  <a:pt x="52" y="157"/>
                </a:cubicBezTo>
                <a:lnTo>
                  <a:pt x="42" y="164"/>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4" name="Freeform 138"/>
          <p:cNvSpPr/>
          <p:nvPr/>
        </p:nvSpPr>
        <p:spPr bwMode="auto">
          <a:xfrm>
            <a:off x="7958294" y="2251974"/>
            <a:ext cx="88868" cy="276124"/>
          </a:xfrm>
          <a:custGeom>
            <a:avLst/>
            <a:gdLst>
              <a:gd name="T0" fmla="*/ 10 w 52"/>
              <a:gd name="T1" fmla="*/ 164 h 164"/>
              <a:gd name="T2" fmla="*/ 0 w 52"/>
              <a:gd name="T3" fmla="*/ 157 h 164"/>
              <a:gd name="T4" fmla="*/ 0 w 52"/>
              <a:gd name="T5" fmla="*/ 8 h 164"/>
              <a:gd name="T6" fmla="*/ 9 w 52"/>
              <a:gd name="T7" fmla="*/ 0 h 164"/>
              <a:gd name="T8" fmla="*/ 10 w 52"/>
              <a:gd name="T9" fmla="*/ 164 h 164"/>
            </a:gdLst>
            <a:ahLst/>
            <a:cxnLst>
              <a:cxn ang="0">
                <a:pos x="T0" y="T1"/>
              </a:cxn>
              <a:cxn ang="0">
                <a:pos x="T2" y="T3"/>
              </a:cxn>
              <a:cxn ang="0">
                <a:pos x="T4" y="T5"/>
              </a:cxn>
              <a:cxn ang="0">
                <a:pos x="T6" y="T7"/>
              </a:cxn>
              <a:cxn ang="0">
                <a:pos x="T8" y="T9"/>
              </a:cxn>
            </a:cxnLst>
            <a:rect l="0" t="0" r="r" b="b"/>
            <a:pathLst>
              <a:path w="52" h="164">
                <a:moveTo>
                  <a:pt x="10" y="164"/>
                </a:moveTo>
                <a:cubicBezTo>
                  <a:pt x="0" y="157"/>
                  <a:pt x="0" y="157"/>
                  <a:pt x="0" y="157"/>
                </a:cubicBezTo>
                <a:cubicBezTo>
                  <a:pt x="39" y="104"/>
                  <a:pt x="39" y="50"/>
                  <a:pt x="0" y="8"/>
                </a:cubicBezTo>
                <a:cubicBezTo>
                  <a:pt x="9" y="0"/>
                  <a:pt x="9" y="0"/>
                  <a:pt x="9" y="0"/>
                </a:cubicBezTo>
                <a:cubicBezTo>
                  <a:pt x="52" y="46"/>
                  <a:pt x="52" y="107"/>
                  <a:pt x="10" y="16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5" name="Rectangle 139"/>
          <p:cNvSpPr>
            <a:spLocks noChangeArrowheads="1"/>
          </p:cNvSpPr>
          <p:nvPr/>
        </p:nvSpPr>
        <p:spPr bwMode="auto">
          <a:xfrm>
            <a:off x="7848479" y="2450657"/>
            <a:ext cx="225343" cy="20313"/>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6" name="Rectangle 140"/>
          <p:cNvSpPr>
            <a:spLocks noChangeArrowheads="1"/>
          </p:cNvSpPr>
          <p:nvPr/>
        </p:nvSpPr>
        <p:spPr bwMode="auto">
          <a:xfrm>
            <a:off x="7845940" y="2309738"/>
            <a:ext cx="227247" cy="20313"/>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7" name="Rectangle 141"/>
          <p:cNvSpPr>
            <a:spLocks noChangeArrowheads="1"/>
          </p:cNvSpPr>
          <p:nvPr/>
        </p:nvSpPr>
        <p:spPr bwMode="auto">
          <a:xfrm>
            <a:off x="7825627" y="2379563"/>
            <a:ext cx="269142" cy="20313"/>
          </a:xfrm>
          <a:prstGeom prst="rect">
            <a:avLst/>
          </a:prstGeom>
          <a:solidFill>
            <a:srgbClr val="4472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8" name="Freeform 142"/>
          <p:cNvSpPr>
            <a:spLocks noEditPoints="1"/>
          </p:cNvSpPr>
          <p:nvPr/>
        </p:nvSpPr>
        <p:spPr bwMode="auto">
          <a:xfrm>
            <a:off x="7742472" y="2531272"/>
            <a:ext cx="123780" cy="120606"/>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59" name="Freeform 143"/>
          <p:cNvSpPr>
            <a:spLocks noEditPoints="1"/>
          </p:cNvSpPr>
          <p:nvPr/>
        </p:nvSpPr>
        <p:spPr bwMode="auto">
          <a:xfrm>
            <a:off x="7897991" y="2531272"/>
            <a:ext cx="123780" cy="120606"/>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0" name="Freeform 144"/>
          <p:cNvSpPr>
            <a:spLocks noEditPoints="1"/>
          </p:cNvSpPr>
          <p:nvPr/>
        </p:nvSpPr>
        <p:spPr bwMode="auto">
          <a:xfrm>
            <a:off x="8052874" y="2531272"/>
            <a:ext cx="123780" cy="120606"/>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12 h 72"/>
              <a:gd name="T12" fmla="*/ 12 w 72"/>
              <a:gd name="T13" fmla="*/ 36 h 72"/>
              <a:gd name="T14" fmla="*/ 36 w 72"/>
              <a:gd name="T15" fmla="*/ 60 h 72"/>
              <a:gd name="T16" fmla="*/ 60 w 72"/>
              <a:gd name="T17" fmla="*/ 36 h 72"/>
              <a:gd name="T18" fmla="*/ 36 w 72"/>
              <a:gd name="T19" fmla="*/ 1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7" y="72"/>
                  <a:pt x="0" y="56"/>
                  <a:pt x="0" y="36"/>
                </a:cubicBezTo>
                <a:cubicBezTo>
                  <a:pt x="0" y="17"/>
                  <a:pt x="17" y="0"/>
                  <a:pt x="36" y="0"/>
                </a:cubicBezTo>
                <a:cubicBezTo>
                  <a:pt x="56" y="0"/>
                  <a:pt x="72" y="17"/>
                  <a:pt x="72" y="36"/>
                </a:cubicBezTo>
                <a:cubicBezTo>
                  <a:pt x="72" y="56"/>
                  <a:pt x="56" y="72"/>
                  <a:pt x="36" y="72"/>
                </a:cubicBezTo>
                <a:close/>
                <a:moveTo>
                  <a:pt x="36" y="12"/>
                </a:moveTo>
                <a:cubicBezTo>
                  <a:pt x="23" y="12"/>
                  <a:pt x="12" y="23"/>
                  <a:pt x="12" y="36"/>
                </a:cubicBezTo>
                <a:cubicBezTo>
                  <a:pt x="12" y="50"/>
                  <a:pt x="23" y="60"/>
                  <a:pt x="36" y="60"/>
                </a:cubicBezTo>
                <a:cubicBezTo>
                  <a:pt x="50" y="60"/>
                  <a:pt x="60" y="50"/>
                  <a:pt x="60" y="36"/>
                </a:cubicBezTo>
                <a:cubicBezTo>
                  <a:pt x="60" y="23"/>
                  <a:pt x="50"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1" name="Freeform 145"/>
          <p:cNvSpPr>
            <a:spLocks noEditPoints="1"/>
          </p:cNvSpPr>
          <p:nvPr/>
        </p:nvSpPr>
        <p:spPr bwMode="auto">
          <a:xfrm>
            <a:off x="7712003" y="2631566"/>
            <a:ext cx="496389" cy="101563"/>
          </a:xfrm>
          <a:custGeom>
            <a:avLst/>
            <a:gdLst>
              <a:gd name="T0" fmla="*/ 282 w 288"/>
              <a:gd name="T1" fmla="*/ 60 h 60"/>
              <a:gd name="T2" fmla="*/ 6 w 288"/>
              <a:gd name="T3" fmla="*/ 60 h 60"/>
              <a:gd name="T4" fmla="*/ 0 w 288"/>
              <a:gd name="T5" fmla="*/ 54 h 60"/>
              <a:gd name="T6" fmla="*/ 54 w 288"/>
              <a:gd name="T7" fmla="*/ 0 h 60"/>
              <a:gd name="T8" fmla="*/ 99 w 288"/>
              <a:gd name="T9" fmla="*/ 25 h 60"/>
              <a:gd name="T10" fmla="*/ 144 w 288"/>
              <a:gd name="T11" fmla="*/ 0 h 60"/>
              <a:gd name="T12" fmla="*/ 189 w 288"/>
              <a:gd name="T13" fmla="*/ 25 h 60"/>
              <a:gd name="T14" fmla="*/ 234 w 288"/>
              <a:gd name="T15" fmla="*/ 0 h 60"/>
              <a:gd name="T16" fmla="*/ 288 w 288"/>
              <a:gd name="T17" fmla="*/ 54 h 60"/>
              <a:gd name="T18" fmla="*/ 282 w 288"/>
              <a:gd name="T19" fmla="*/ 60 h 60"/>
              <a:gd name="T20" fmla="*/ 13 w 288"/>
              <a:gd name="T21" fmla="*/ 48 h 60"/>
              <a:gd name="T22" fmla="*/ 276 w 288"/>
              <a:gd name="T23" fmla="*/ 48 h 60"/>
              <a:gd name="T24" fmla="*/ 234 w 288"/>
              <a:gd name="T25" fmla="*/ 12 h 60"/>
              <a:gd name="T26" fmla="*/ 195 w 288"/>
              <a:gd name="T27" fmla="*/ 40 h 60"/>
              <a:gd name="T28" fmla="*/ 189 w 288"/>
              <a:gd name="T29" fmla="*/ 44 h 60"/>
              <a:gd name="T30" fmla="*/ 184 w 288"/>
              <a:gd name="T31" fmla="*/ 40 h 60"/>
              <a:gd name="T32" fmla="*/ 144 w 288"/>
              <a:gd name="T33" fmla="*/ 12 h 60"/>
              <a:gd name="T34" fmla="*/ 105 w 288"/>
              <a:gd name="T35" fmla="*/ 40 h 60"/>
              <a:gd name="T36" fmla="*/ 99 w 288"/>
              <a:gd name="T37" fmla="*/ 44 h 60"/>
              <a:gd name="T38" fmla="*/ 94 w 288"/>
              <a:gd name="T39" fmla="*/ 40 h 60"/>
              <a:gd name="T40" fmla="*/ 54 w 288"/>
              <a:gd name="T41" fmla="*/ 12 h 60"/>
              <a:gd name="T42" fmla="*/ 13 w 288"/>
              <a:gd name="T4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60">
                <a:moveTo>
                  <a:pt x="282" y="60"/>
                </a:moveTo>
                <a:cubicBezTo>
                  <a:pt x="6" y="60"/>
                  <a:pt x="6" y="60"/>
                  <a:pt x="6" y="60"/>
                </a:cubicBezTo>
                <a:cubicBezTo>
                  <a:pt x="3" y="60"/>
                  <a:pt x="0" y="58"/>
                  <a:pt x="0" y="54"/>
                </a:cubicBezTo>
                <a:cubicBezTo>
                  <a:pt x="0" y="26"/>
                  <a:pt x="26" y="0"/>
                  <a:pt x="54" y="0"/>
                </a:cubicBezTo>
                <a:cubicBezTo>
                  <a:pt x="73" y="0"/>
                  <a:pt x="90" y="10"/>
                  <a:pt x="99" y="25"/>
                </a:cubicBezTo>
                <a:cubicBezTo>
                  <a:pt x="109" y="10"/>
                  <a:pt x="126" y="0"/>
                  <a:pt x="144" y="0"/>
                </a:cubicBezTo>
                <a:cubicBezTo>
                  <a:pt x="163" y="0"/>
                  <a:pt x="180" y="10"/>
                  <a:pt x="189" y="25"/>
                </a:cubicBezTo>
                <a:cubicBezTo>
                  <a:pt x="199" y="10"/>
                  <a:pt x="216" y="0"/>
                  <a:pt x="234" y="0"/>
                </a:cubicBezTo>
                <a:cubicBezTo>
                  <a:pt x="263" y="0"/>
                  <a:pt x="288" y="26"/>
                  <a:pt x="288" y="54"/>
                </a:cubicBezTo>
                <a:cubicBezTo>
                  <a:pt x="288" y="58"/>
                  <a:pt x="286" y="60"/>
                  <a:pt x="282" y="60"/>
                </a:cubicBezTo>
                <a:close/>
                <a:moveTo>
                  <a:pt x="13" y="48"/>
                </a:moveTo>
                <a:cubicBezTo>
                  <a:pt x="276" y="48"/>
                  <a:pt x="276" y="48"/>
                  <a:pt x="276" y="48"/>
                </a:cubicBezTo>
                <a:cubicBezTo>
                  <a:pt x="273" y="30"/>
                  <a:pt x="256" y="12"/>
                  <a:pt x="234" y="12"/>
                </a:cubicBezTo>
                <a:cubicBezTo>
                  <a:pt x="217" y="12"/>
                  <a:pt x="201" y="24"/>
                  <a:pt x="195" y="40"/>
                </a:cubicBezTo>
                <a:cubicBezTo>
                  <a:pt x="194" y="43"/>
                  <a:pt x="192" y="44"/>
                  <a:pt x="189" y="44"/>
                </a:cubicBezTo>
                <a:cubicBezTo>
                  <a:pt x="187" y="44"/>
                  <a:pt x="185" y="43"/>
                  <a:pt x="184" y="40"/>
                </a:cubicBezTo>
                <a:cubicBezTo>
                  <a:pt x="178" y="24"/>
                  <a:pt x="162" y="12"/>
                  <a:pt x="144" y="12"/>
                </a:cubicBezTo>
                <a:cubicBezTo>
                  <a:pt x="127" y="12"/>
                  <a:pt x="111" y="24"/>
                  <a:pt x="105" y="40"/>
                </a:cubicBezTo>
                <a:cubicBezTo>
                  <a:pt x="104" y="43"/>
                  <a:pt x="102" y="44"/>
                  <a:pt x="99" y="44"/>
                </a:cubicBezTo>
                <a:cubicBezTo>
                  <a:pt x="97" y="44"/>
                  <a:pt x="95" y="43"/>
                  <a:pt x="94" y="40"/>
                </a:cubicBezTo>
                <a:cubicBezTo>
                  <a:pt x="88" y="24"/>
                  <a:pt x="72" y="12"/>
                  <a:pt x="54" y="12"/>
                </a:cubicBezTo>
                <a:cubicBezTo>
                  <a:pt x="33" y="12"/>
                  <a:pt x="16" y="30"/>
                  <a:pt x="13" y="4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2" name="Freeform 168"/>
          <p:cNvSpPr/>
          <p:nvPr/>
        </p:nvSpPr>
        <p:spPr bwMode="auto">
          <a:xfrm>
            <a:off x="8638765" y="4622835"/>
            <a:ext cx="172657" cy="19678"/>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3" name="Freeform 169"/>
          <p:cNvSpPr/>
          <p:nvPr/>
        </p:nvSpPr>
        <p:spPr bwMode="auto">
          <a:xfrm>
            <a:off x="8541646" y="4757406"/>
            <a:ext cx="173927" cy="19678"/>
          </a:xfrm>
          <a:custGeom>
            <a:avLst/>
            <a:gdLst>
              <a:gd name="T0" fmla="*/ 102 w 108"/>
              <a:gd name="T1" fmla="*/ 12 h 12"/>
              <a:gd name="T2" fmla="*/ 6 w 108"/>
              <a:gd name="T3" fmla="*/ 12 h 12"/>
              <a:gd name="T4" fmla="*/ 0 w 108"/>
              <a:gd name="T5" fmla="*/ 6 h 12"/>
              <a:gd name="T6" fmla="*/ 6 w 108"/>
              <a:gd name="T7" fmla="*/ 0 h 12"/>
              <a:gd name="T8" fmla="*/ 102 w 108"/>
              <a:gd name="T9" fmla="*/ 0 h 12"/>
              <a:gd name="T10" fmla="*/ 108 w 108"/>
              <a:gd name="T11" fmla="*/ 6 h 12"/>
              <a:gd name="T12" fmla="*/ 102 w 108"/>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08" h="12">
                <a:moveTo>
                  <a:pt x="102" y="12"/>
                </a:moveTo>
                <a:cubicBezTo>
                  <a:pt x="6" y="12"/>
                  <a:pt x="6" y="12"/>
                  <a:pt x="6" y="12"/>
                </a:cubicBezTo>
                <a:cubicBezTo>
                  <a:pt x="3" y="12"/>
                  <a:pt x="0" y="10"/>
                  <a:pt x="0" y="6"/>
                </a:cubicBezTo>
                <a:cubicBezTo>
                  <a:pt x="0" y="3"/>
                  <a:pt x="3" y="0"/>
                  <a:pt x="6" y="0"/>
                </a:cubicBezTo>
                <a:cubicBezTo>
                  <a:pt x="102" y="0"/>
                  <a:pt x="102" y="0"/>
                  <a:pt x="102" y="0"/>
                </a:cubicBezTo>
                <a:cubicBezTo>
                  <a:pt x="106" y="0"/>
                  <a:pt x="108" y="3"/>
                  <a:pt x="108" y="6"/>
                </a:cubicBezTo>
                <a:cubicBezTo>
                  <a:pt x="108" y="10"/>
                  <a:pt x="106" y="12"/>
                  <a:pt x="102"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4" name="Freeform 170"/>
          <p:cNvSpPr/>
          <p:nvPr/>
        </p:nvSpPr>
        <p:spPr bwMode="auto">
          <a:xfrm>
            <a:off x="8733981" y="4565071"/>
            <a:ext cx="79346" cy="134571"/>
          </a:xfrm>
          <a:custGeom>
            <a:avLst/>
            <a:gdLst>
              <a:gd name="T0" fmla="*/ 6 w 49"/>
              <a:gd name="T1" fmla="*/ 84 h 84"/>
              <a:gd name="T2" fmla="*/ 2 w 49"/>
              <a:gd name="T3" fmla="*/ 82 h 84"/>
              <a:gd name="T4" fmla="*/ 2 w 49"/>
              <a:gd name="T5" fmla="*/ 74 h 84"/>
              <a:gd name="T6" fmla="*/ 34 w 49"/>
              <a:gd name="T7" fmla="*/ 42 h 84"/>
              <a:gd name="T8" fmla="*/ 2 w 49"/>
              <a:gd name="T9" fmla="*/ 10 h 84"/>
              <a:gd name="T10" fmla="*/ 2 w 49"/>
              <a:gd name="T11" fmla="*/ 2 h 84"/>
              <a:gd name="T12" fmla="*/ 11 w 49"/>
              <a:gd name="T13" fmla="*/ 2 h 84"/>
              <a:gd name="T14" fmla="*/ 47 w 49"/>
              <a:gd name="T15" fmla="*/ 38 h 84"/>
              <a:gd name="T16" fmla="*/ 47 w 49"/>
              <a:gd name="T17" fmla="*/ 46 h 84"/>
              <a:gd name="T18" fmla="*/ 11 w 49"/>
              <a:gd name="T19" fmla="*/ 82 h 84"/>
              <a:gd name="T20" fmla="*/ 6 w 49"/>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84">
                <a:moveTo>
                  <a:pt x="6" y="84"/>
                </a:moveTo>
                <a:cubicBezTo>
                  <a:pt x="5" y="84"/>
                  <a:pt x="3" y="84"/>
                  <a:pt x="2" y="82"/>
                </a:cubicBezTo>
                <a:cubicBezTo>
                  <a:pt x="0" y="80"/>
                  <a:pt x="0" y="76"/>
                  <a:pt x="2" y="74"/>
                </a:cubicBezTo>
                <a:cubicBezTo>
                  <a:pt x="34" y="42"/>
                  <a:pt x="34" y="42"/>
                  <a:pt x="34" y="42"/>
                </a:cubicBezTo>
                <a:cubicBezTo>
                  <a:pt x="2" y="10"/>
                  <a:pt x="2" y="10"/>
                  <a:pt x="2" y="10"/>
                </a:cubicBezTo>
                <a:cubicBezTo>
                  <a:pt x="0" y="8"/>
                  <a:pt x="0" y="4"/>
                  <a:pt x="2" y="2"/>
                </a:cubicBezTo>
                <a:cubicBezTo>
                  <a:pt x="5" y="0"/>
                  <a:pt x="8" y="0"/>
                  <a:pt x="11" y="2"/>
                </a:cubicBezTo>
                <a:cubicBezTo>
                  <a:pt x="47" y="38"/>
                  <a:pt x="47" y="38"/>
                  <a:pt x="47" y="38"/>
                </a:cubicBezTo>
                <a:cubicBezTo>
                  <a:pt x="49" y="40"/>
                  <a:pt x="49" y="44"/>
                  <a:pt x="47" y="46"/>
                </a:cubicBezTo>
                <a:cubicBezTo>
                  <a:pt x="11" y="82"/>
                  <a:pt x="11" y="82"/>
                  <a:pt x="11" y="82"/>
                </a:cubicBezTo>
                <a:cubicBezTo>
                  <a:pt x="10" y="84"/>
                  <a:pt x="8" y="84"/>
                  <a:pt x="6"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5" name="Freeform 171"/>
          <p:cNvSpPr/>
          <p:nvPr/>
        </p:nvSpPr>
        <p:spPr bwMode="auto">
          <a:xfrm>
            <a:off x="8541646" y="4699642"/>
            <a:ext cx="78077" cy="134571"/>
          </a:xfrm>
          <a:custGeom>
            <a:avLst/>
            <a:gdLst>
              <a:gd name="T0" fmla="*/ 42 w 49"/>
              <a:gd name="T1" fmla="*/ 84 h 84"/>
              <a:gd name="T2" fmla="*/ 38 w 49"/>
              <a:gd name="T3" fmla="*/ 82 h 84"/>
              <a:gd name="T4" fmla="*/ 2 w 49"/>
              <a:gd name="T5" fmla="*/ 46 h 84"/>
              <a:gd name="T6" fmla="*/ 2 w 49"/>
              <a:gd name="T7" fmla="*/ 38 h 84"/>
              <a:gd name="T8" fmla="*/ 38 w 49"/>
              <a:gd name="T9" fmla="*/ 2 h 84"/>
              <a:gd name="T10" fmla="*/ 47 w 49"/>
              <a:gd name="T11" fmla="*/ 2 h 84"/>
              <a:gd name="T12" fmla="*/ 47 w 49"/>
              <a:gd name="T13" fmla="*/ 10 h 84"/>
              <a:gd name="T14" fmla="*/ 15 w 49"/>
              <a:gd name="T15" fmla="*/ 42 h 84"/>
              <a:gd name="T16" fmla="*/ 47 w 49"/>
              <a:gd name="T17" fmla="*/ 74 h 84"/>
              <a:gd name="T18" fmla="*/ 47 w 49"/>
              <a:gd name="T19" fmla="*/ 82 h 84"/>
              <a:gd name="T20" fmla="*/ 42 w 49"/>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84">
                <a:moveTo>
                  <a:pt x="42" y="84"/>
                </a:moveTo>
                <a:cubicBezTo>
                  <a:pt x="41" y="84"/>
                  <a:pt x="39" y="84"/>
                  <a:pt x="38" y="82"/>
                </a:cubicBezTo>
                <a:cubicBezTo>
                  <a:pt x="2" y="46"/>
                  <a:pt x="2" y="46"/>
                  <a:pt x="2" y="46"/>
                </a:cubicBezTo>
                <a:cubicBezTo>
                  <a:pt x="0" y="44"/>
                  <a:pt x="0" y="40"/>
                  <a:pt x="2" y="38"/>
                </a:cubicBezTo>
                <a:cubicBezTo>
                  <a:pt x="38" y="2"/>
                  <a:pt x="38" y="2"/>
                  <a:pt x="38" y="2"/>
                </a:cubicBezTo>
                <a:cubicBezTo>
                  <a:pt x="41" y="0"/>
                  <a:pt x="44" y="0"/>
                  <a:pt x="47" y="2"/>
                </a:cubicBezTo>
                <a:cubicBezTo>
                  <a:pt x="49" y="4"/>
                  <a:pt x="49" y="8"/>
                  <a:pt x="47" y="10"/>
                </a:cubicBezTo>
                <a:cubicBezTo>
                  <a:pt x="15" y="42"/>
                  <a:pt x="15" y="42"/>
                  <a:pt x="15" y="42"/>
                </a:cubicBezTo>
                <a:cubicBezTo>
                  <a:pt x="47" y="74"/>
                  <a:pt x="47" y="74"/>
                  <a:pt x="47" y="74"/>
                </a:cubicBezTo>
                <a:cubicBezTo>
                  <a:pt x="49" y="76"/>
                  <a:pt x="49" y="80"/>
                  <a:pt x="47" y="82"/>
                </a:cubicBezTo>
                <a:cubicBezTo>
                  <a:pt x="46" y="84"/>
                  <a:pt x="44" y="84"/>
                  <a:pt x="42"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6" name="Freeform 172"/>
          <p:cNvSpPr>
            <a:spLocks noEditPoints="1"/>
          </p:cNvSpPr>
          <p:nvPr/>
        </p:nvSpPr>
        <p:spPr bwMode="auto">
          <a:xfrm>
            <a:off x="8445161" y="4467951"/>
            <a:ext cx="463381" cy="463381"/>
          </a:xfrm>
          <a:custGeom>
            <a:avLst/>
            <a:gdLst>
              <a:gd name="T0" fmla="*/ 144 w 288"/>
              <a:gd name="T1" fmla="*/ 288 h 288"/>
              <a:gd name="T2" fmla="*/ 0 w 288"/>
              <a:gd name="T3" fmla="*/ 144 h 288"/>
              <a:gd name="T4" fmla="*/ 144 w 288"/>
              <a:gd name="T5" fmla="*/ 0 h 288"/>
              <a:gd name="T6" fmla="*/ 288 w 288"/>
              <a:gd name="T7" fmla="*/ 144 h 288"/>
              <a:gd name="T8" fmla="*/ 144 w 288"/>
              <a:gd name="T9" fmla="*/ 288 h 288"/>
              <a:gd name="T10" fmla="*/ 144 w 288"/>
              <a:gd name="T11" fmla="*/ 12 h 288"/>
              <a:gd name="T12" fmla="*/ 12 w 288"/>
              <a:gd name="T13" fmla="*/ 144 h 288"/>
              <a:gd name="T14" fmla="*/ 144 w 288"/>
              <a:gd name="T15" fmla="*/ 276 h 288"/>
              <a:gd name="T16" fmla="*/ 276 w 288"/>
              <a:gd name="T17" fmla="*/ 144 h 288"/>
              <a:gd name="T18" fmla="*/ 144 w 288"/>
              <a:gd name="T19" fmla="*/ 1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288"/>
                </a:moveTo>
                <a:cubicBezTo>
                  <a:pt x="65" y="288"/>
                  <a:pt x="0" y="224"/>
                  <a:pt x="0" y="144"/>
                </a:cubicBezTo>
                <a:cubicBezTo>
                  <a:pt x="0" y="65"/>
                  <a:pt x="65" y="0"/>
                  <a:pt x="144" y="0"/>
                </a:cubicBezTo>
                <a:cubicBezTo>
                  <a:pt x="224" y="0"/>
                  <a:pt x="288" y="65"/>
                  <a:pt x="288" y="144"/>
                </a:cubicBezTo>
                <a:cubicBezTo>
                  <a:pt x="288" y="224"/>
                  <a:pt x="224" y="288"/>
                  <a:pt x="144" y="288"/>
                </a:cubicBezTo>
                <a:close/>
                <a:moveTo>
                  <a:pt x="144" y="12"/>
                </a:moveTo>
                <a:cubicBezTo>
                  <a:pt x="72" y="12"/>
                  <a:pt x="12" y="71"/>
                  <a:pt x="12" y="144"/>
                </a:cubicBezTo>
                <a:cubicBezTo>
                  <a:pt x="12" y="217"/>
                  <a:pt x="72" y="276"/>
                  <a:pt x="144" y="276"/>
                </a:cubicBezTo>
                <a:cubicBezTo>
                  <a:pt x="217" y="276"/>
                  <a:pt x="276" y="217"/>
                  <a:pt x="276" y="144"/>
                </a:cubicBezTo>
                <a:cubicBezTo>
                  <a:pt x="276" y="71"/>
                  <a:pt x="217" y="12"/>
                  <a:pt x="144"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7" name="Freeform 181"/>
          <p:cNvSpPr>
            <a:spLocks noEditPoints="1"/>
          </p:cNvSpPr>
          <p:nvPr/>
        </p:nvSpPr>
        <p:spPr bwMode="auto">
          <a:xfrm>
            <a:off x="1625842" y="4714876"/>
            <a:ext cx="250099" cy="248195"/>
          </a:xfrm>
          <a:custGeom>
            <a:avLst/>
            <a:gdLst>
              <a:gd name="T0" fmla="*/ 6 w 145"/>
              <a:gd name="T1" fmla="*/ 144 h 144"/>
              <a:gd name="T2" fmla="*/ 2 w 145"/>
              <a:gd name="T3" fmla="*/ 142 h 144"/>
              <a:gd name="T4" fmla="*/ 0 w 145"/>
              <a:gd name="T5" fmla="*/ 136 h 144"/>
              <a:gd name="T6" fmla="*/ 12 w 145"/>
              <a:gd name="T7" fmla="*/ 94 h 144"/>
              <a:gd name="T8" fmla="*/ 14 w 145"/>
              <a:gd name="T9" fmla="*/ 92 h 144"/>
              <a:gd name="T10" fmla="*/ 104 w 145"/>
              <a:gd name="T11" fmla="*/ 2 h 144"/>
              <a:gd name="T12" fmla="*/ 112 w 145"/>
              <a:gd name="T13" fmla="*/ 2 h 144"/>
              <a:gd name="T14" fmla="*/ 142 w 145"/>
              <a:gd name="T15" fmla="*/ 32 h 144"/>
              <a:gd name="T16" fmla="*/ 142 w 145"/>
              <a:gd name="T17" fmla="*/ 40 h 144"/>
              <a:gd name="T18" fmla="*/ 52 w 145"/>
              <a:gd name="T19" fmla="*/ 130 h 144"/>
              <a:gd name="T20" fmla="*/ 50 w 145"/>
              <a:gd name="T21" fmla="*/ 132 h 144"/>
              <a:gd name="T22" fmla="*/ 8 w 145"/>
              <a:gd name="T23" fmla="*/ 144 h 144"/>
              <a:gd name="T24" fmla="*/ 6 w 145"/>
              <a:gd name="T25" fmla="*/ 144 h 144"/>
              <a:gd name="T26" fmla="*/ 23 w 145"/>
              <a:gd name="T27" fmla="*/ 99 h 144"/>
              <a:gd name="T28" fmla="*/ 15 w 145"/>
              <a:gd name="T29" fmla="*/ 129 h 144"/>
              <a:gd name="T30" fmla="*/ 45 w 145"/>
              <a:gd name="T31" fmla="*/ 121 h 144"/>
              <a:gd name="T32" fmla="*/ 130 w 145"/>
              <a:gd name="T33" fmla="*/ 36 h 144"/>
              <a:gd name="T34" fmla="*/ 108 w 145"/>
              <a:gd name="T35" fmla="*/ 15 h 144"/>
              <a:gd name="T36" fmla="*/ 23 w 145"/>
              <a:gd name="T37" fmla="*/ 99 h 144"/>
              <a:gd name="T38" fmla="*/ 48 w 145"/>
              <a:gd name="T39" fmla="*/ 126 h 144"/>
              <a:gd name="T40" fmla="*/ 48 w 145"/>
              <a:gd name="T41" fmla="*/ 12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44">
                <a:moveTo>
                  <a:pt x="6" y="144"/>
                </a:moveTo>
                <a:cubicBezTo>
                  <a:pt x="4" y="144"/>
                  <a:pt x="3" y="143"/>
                  <a:pt x="2" y="142"/>
                </a:cubicBezTo>
                <a:cubicBezTo>
                  <a:pt x="0" y="141"/>
                  <a:pt x="0" y="138"/>
                  <a:pt x="0" y="136"/>
                </a:cubicBezTo>
                <a:cubicBezTo>
                  <a:pt x="12" y="94"/>
                  <a:pt x="12" y="94"/>
                  <a:pt x="12" y="94"/>
                </a:cubicBezTo>
                <a:cubicBezTo>
                  <a:pt x="13" y="93"/>
                  <a:pt x="13" y="93"/>
                  <a:pt x="14" y="92"/>
                </a:cubicBezTo>
                <a:cubicBezTo>
                  <a:pt x="104" y="2"/>
                  <a:pt x="104" y="2"/>
                  <a:pt x="104" y="2"/>
                </a:cubicBezTo>
                <a:cubicBezTo>
                  <a:pt x="106" y="0"/>
                  <a:pt x="110" y="0"/>
                  <a:pt x="112" y="2"/>
                </a:cubicBezTo>
                <a:cubicBezTo>
                  <a:pt x="142" y="32"/>
                  <a:pt x="142" y="32"/>
                  <a:pt x="142" y="32"/>
                </a:cubicBezTo>
                <a:cubicBezTo>
                  <a:pt x="145" y="34"/>
                  <a:pt x="145" y="38"/>
                  <a:pt x="142" y="40"/>
                </a:cubicBezTo>
                <a:cubicBezTo>
                  <a:pt x="52" y="130"/>
                  <a:pt x="52" y="130"/>
                  <a:pt x="52" y="130"/>
                </a:cubicBezTo>
                <a:cubicBezTo>
                  <a:pt x="52" y="131"/>
                  <a:pt x="51" y="132"/>
                  <a:pt x="50" y="132"/>
                </a:cubicBezTo>
                <a:cubicBezTo>
                  <a:pt x="8" y="144"/>
                  <a:pt x="8" y="144"/>
                  <a:pt x="8" y="144"/>
                </a:cubicBezTo>
                <a:cubicBezTo>
                  <a:pt x="7" y="144"/>
                  <a:pt x="7" y="144"/>
                  <a:pt x="6" y="144"/>
                </a:cubicBezTo>
                <a:close/>
                <a:moveTo>
                  <a:pt x="23" y="99"/>
                </a:moveTo>
                <a:cubicBezTo>
                  <a:pt x="15" y="129"/>
                  <a:pt x="15" y="129"/>
                  <a:pt x="15" y="129"/>
                </a:cubicBezTo>
                <a:cubicBezTo>
                  <a:pt x="45" y="121"/>
                  <a:pt x="45" y="121"/>
                  <a:pt x="45" y="121"/>
                </a:cubicBezTo>
                <a:cubicBezTo>
                  <a:pt x="130" y="36"/>
                  <a:pt x="130" y="36"/>
                  <a:pt x="130" y="36"/>
                </a:cubicBezTo>
                <a:cubicBezTo>
                  <a:pt x="108" y="15"/>
                  <a:pt x="108" y="15"/>
                  <a:pt x="108" y="15"/>
                </a:cubicBezTo>
                <a:lnTo>
                  <a:pt x="23" y="99"/>
                </a:lnTo>
                <a:close/>
                <a:moveTo>
                  <a:pt x="48" y="126"/>
                </a:moveTo>
                <a:cubicBezTo>
                  <a:pt x="48" y="126"/>
                  <a:pt x="48" y="126"/>
                  <a:pt x="48" y="126"/>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8" name="Freeform 182"/>
          <p:cNvSpPr/>
          <p:nvPr/>
        </p:nvSpPr>
        <p:spPr bwMode="auto">
          <a:xfrm>
            <a:off x="1764222" y="4759310"/>
            <a:ext cx="65381" cy="65381"/>
          </a:xfrm>
          <a:custGeom>
            <a:avLst/>
            <a:gdLst>
              <a:gd name="T0" fmla="*/ 44 w 56"/>
              <a:gd name="T1" fmla="*/ 56 h 56"/>
              <a:gd name="T2" fmla="*/ 0 w 56"/>
              <a:gd name="T3" fmla="*/ 12 h 56"/>
              <a:gd name="T4" fmla="*/ 12 w 56"/>
              <a:gd name="T5" fmla="*/ 0 h 56"/>
              <a:gd name="T6" fmla="*/ 56 w 56"/>
              <a:gd name="T7" fmla="*/ 45 h 56"/>
              <a:gd name="T8" fmla="*/ 44 w 56"/>
              <a:gd name="T9" fmla="*/ 56 h 56"/>
            </a:gdLst>
            <a:ahLst/>
            <a:cxnLst>
              <a:cxn ang="0">
                <a:pos x="T0" y="T1"/>
              </a:cxn>
              <a:cxn ang="0">
                <a:pos x="T2" y="T3"/>
              </a:cxn>
              <a:cxn ang="0">
                <a:pos x="T4" y="T5"/>
              </a:cxn>
              <a:cxn ang="0">
                <a:pos x="T6" y="T7"/>
              </a:cxn>
              <a:cxn ang="0">
                <a:pos x="T8" y="T9"/>
              </a:cxn>
            </a:cxnLst>
            <a:rect l="0" t="0" r="r" b="b"/>
            <a:pathLst>
              <a:path w="56" h="56">
                <a:moveTo>
                  <a:pt x="44" y="56"/>
                </a:moveTo>
                <a:lnTo>
                  <a:pt x="0" y="12"/>
                </a:lnTo>
                <a:lnTo>
                  <a:pt x="12" y="0"/>
                </a:lnTo>
                <a:lnTo>
                  <a:pt x="56" y="45"/>
                </a:lnTo>
                <a:lnTo>
                  <a:pt x="44" y="5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69" name="Freeform 183"/>
          <p:cNvSpPr/>
          <p:nvPr/>
        </p:nvSpPr>
        <p:spPr bwMode="auto">
          <a:xfrm>
            <a:off x="1645520" y="4867221"/>
            <a:ext cx="75537" cy="74268"/>
          </a:xfrm>
          <a:custGeom>
            <a:avLst/>
            <a:gdLst>
              <a:gd name="T0" fmla="*/ 37 w 44"/>
              <a:gd name="T1" fmla="*/ 43 h 43"/>
              <a:gd name="T2" fmla="*/ 33 w 44"/>
              <a:gd name="T3" fmla="*/ 41 h 43"/>
              <a:gd name="T4" fmla="*/ 3 w 44"/>
              <a:gd name="T5" fmla="*/ 11 h 43"/>
              <a:gd name="T6" fmla="*/ 3 w 44"/>
              <a:gd name="T7" fmla="*/ 3 h 43"/>
              <a:gd name="T8" fmla="*/ 11 w 44"/>
              <a:gd name="T9" fmla="*/ 3 h 43"/>
              <a:gd name="T10" fmla="*/ 41 w 44"/>
              <a:gd name="T11" fmla="*/ 33 h 43"/>
              <a:gd name="T12" fmla="*/ 41 w 44"/>
              <a:gd name="T13" fmla="*/ 41 h 43"/>
              <a:gd name="T14" fmla="*/ 37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37" y="43"/>
                </a:moveTo>
                <a:cubicBezTo>
                  <a:pt x="35" y="43"/>
                  <a:pt x="34" y="42"/>
                  <a:pt x="33" y="41"/>
                </a:cubicBezTo>
                <a:cubicBezTo>
                  <a:pt x="3" y="11"/>
                  <a:pt x="3" y="11"/>
                  <a:pt x="3" y="11"/>
                </a:cubicBezTo>
                <a:cubicBezTo>
                  <a:pt x="0" y="9"/>
                  <a:pt x="0" y="5"/>
                  <a:pt x="3" y="3"/>
                </a:cubicBezTo>
                <a:cubicBezTo>
                  <a:pt x="5" y="0"/>
                  <a:pt x="9" y="0"/>
                  <a:pt x="11" y="3"/>
                </a:cubicBezTo>
                <a:cubicBezTo>
                  <a:pt x="41" y="33"/>
                  <a:pt x="41" y="33"/>
                  <a:pt x="41" y="33"/>
                </a:cubicBezTo>
                <a:cubicBezTo>
                  <a:pt x="44" y="35"/>
                  <a:pt x="44" y="39"/>
                  <a:pt x="41" y="41"/>
                </a:cubicBezTo>
                <a:cubicBezTo>
                  <a:pt x="40" y="42"/>
                  <a:pt x="39" y="43"/>
                  <a:pt x="37" y="43"/>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0" name="Freeform 184"/>
          <p:cNvSpPr>
            <a:spLocks noEditPoints="1"/>
          </p:cNvSpPr>
          <p:nvPr/>
        </p:nvSpPr>
        <p:spPr bwMode="auto">
          <a:xfrm>
            <a:off x="1440490" y="4611409"/>
            <a:ext cx="123145" cy="8252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1" name="Freeform 185"/>
          <p:cNvSpPr>
            <a:spLocks noEditPoints="1"/>
          </p:cNvSpPr>
          <p:nvPr/>
        </p:nvSpPr>
        <p:spPr bwMode="auto">
          <a:xfrm>
            <a:off x="1440490" y="4714876"/>
            <a:ext cx="123145" cy="8252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2" name="Freeform 186"/>
          <p:cNvSpPr>
            <a:spLocks noEditPoints="1"/>
          </p:cNvSpPr>
          <p:nvPr/>
        </p:nvSpPr>
        <p:spPr bwMode="auto">
          <a:xfrm>
            <a:off x="1440490" y="4818343"/>
            <a:ext cx="123145" cy="81250"/>
          </a:xfrm>
          <a:custGeom>
            <a:avLst/>
            <a:gdLst>
              <a:gd name="T0" fmla="*/ 66 w 72"/>
              <a:gd name="T1" fmla="*/ 48 h 48"/>
              <a:gd name="T2" fmla="*/ 6 w 72"/>
              <a:gd name="T3" fmla="*/ 48 h 48"/>
              <a:gd name="T4" fmla="*/ 0 w 72"/>
              <a:gd name="T5" fmla="*/ 42 h 48"/>
              <a:gd name="T6" fmla="*/ 0 w 72"/>
              <a:gd name="T7" fmla="*/ 6 h 48"/>
              <a:gd name="T8" fmla="*/ 6 w 72"/>
              <a:gd name="T9" fmla="*/ 0 h 48"/>
              <a:gd name="T10" fmla="*/ 66 w 72"/>
              <a:gd name="T11" fmla="*/ 0 h 48"/>
              <a:gd name="T12" fmla="*/ 72 w 72"/>
              <a:gd name="T13" fmla="*/ 6 h 48"/>
              <a:gd name="T14" fmla="*/ 72 w 72"/>
              <a:gd name="T15" fmla="*/ 42 h 48"/>
              <a:gd name="T16" fmla="*/ 66 w 72"/>
              <a:gd name="T17" fmla="*/ 48 h 48"/>
              <a:gd name="T18" fmla="*/ 12 w 72"/>
              <a:gd name="T19" fmla="*/ 36 h 48"/>
              <a:gd name="T20" fmla="*/ 60 w 72"/>
              <a:gd name="T21" fmla="*/ 36 h 48"/>
              <a:gd name="T22" fmla="*/ 60 w 72"/>
              <a:gd name="T23" fmla="*/ 12 h 48"/>
              <a:gd name="T24" fmla="*/ 12 w 72"/>
              <a:gd name="T25" fmla="*/ 12 h 48"/>
              <a:gd name="T26" fmla="*/ 12 w 72"/>
              <a:gd name="T2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48">
                <a:moveTo>
                  <a:pt x="66" y="48"/>
                </a:moveTo>
                <a:cubicBezTo>
                  <a:pt x="6" y="48"/>
                  <a:pt x="6" y="48"/>
                  <a:pt x="6" y="48"/>
                </a:cubicBezTo>
                <a:cubicBezTo>
                  <a:pt x="3" y="48"/>
                  <a:pt x="0" y="45"/>
                  <a:pt x="0" y="42"/>
                </a:cubicBezTo>
                <a:cubicBezTo>
                  <a:pt x="0" y="6"/>
                  <a:pt x="0" y="6"/>
                  <a:pt x="0" y="6"/>
                </a:cubicBezTo>
                <a:cubicBezTo>
                  <a:pt x="0" y="3"/>
                  <a:pt x="3" y="0"/>
                  <a:pt x="6" y="0"/>
                </a:cubicBezTo>
                <a:cubicBezTo>
                  <a:pt x="66" y="0"/>
                  <a:pt x="66" y="0"/>
                  <a:pt x="66" y="0"/>
                </a:cubicBezTo>
                <a:cubicBezTo>
                  <a:pt x="69" y="0"/>
                  <a:pt x="72" y="3"/>
                  <a:pt x="72" y="6"/>
                </a:cubicBezTo>
                <a:cubicBezTo>
                  <a:pt x="72" y="42"/>
                  <a:pt x="72" y="42"/>
                  <a:pt x="72" y="42"/>
                </a:cubicBezTo>
                <a:cubicBezTo>
                  <a:pt x="72" y="45"/>
                  <a:pt x="69" y="48"/>
                  <a:pt x="66" y="48"/>
                </a:cubicBezTo>
                <a:close/>
                <a:moveTo>
                  <a:pt x="12" y="36"/>
                </a:moveTo>
                <a:cubicBezTo>
                  <a:pt x="60" y="36"/>
                  <a:pt x="60" y="36"/>
                  <a:pt x="60" y="36"/>
                </a:cubicBezTo>
                <a:cubicBezTo>
                  <a:pt x="60" y="12"/>
                  <a:pt x="60" y="12"/>
                  <a:pt x="60" y="12"/>
                </a:cubicBezTo>
                <a:cubicBezTo>
                  <a:pt x="12" y="12"/>
                  <a:pt x="12" y="12"/>
                  <a:pt x="12" y="12"/>
                </a:cubicBezTo>
                <a:lnTo>
                  <a:pt x="12" y="36"/>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3" name="Freeform 187"/>
          <p:cNvSpPr/>
          <p:nvPr/>
        </p:nvSpPr>
        <p:spPr bwMode="auto">
          <a:xfrm>
            <a:off x="1377648" y="4466682"/>
            <a:ext cx="372609" cy="495754"/>
          </a:xfrm>
          <a:custGeom>
            <a:avLst/>
            <a:gdLst>
              <a:gd name="T0" fmla="*/ 120 w 216"/>
              <a:gd name="T1" fmla="*/ 288 h 288"/>
              <a:gd name="T2" fmla="*/ 6 w 216"/>
              <a:gd name="T3" fmla="*/ 288 h 288"/>
              <a:gd name="T4" fmla="*/ 0 w 216"/>
              <a:gd name="T5" fmla="*/ 282 h 288"/>
              <a:gd name="T6" fmla="*/ 0 w 216"/>
              <a:gd name="T7" fmla="*/ 6 h 288"/>
              <a:gd name="T8" fmla="*/ 6 w 216"/>
              <a:gd name="T9" fmla="*/ 0 h 288"/>
              <a:gd name="T10" fmla="*/ 138 w 216"/>
              <a:gd name="T11" fmla="*/ 0 h 288"/>
              <a:gd name="T12" fmla="*/ 142 w 216"/>
              <a:gd name="T13" fmla="*/ 2 h 288"/>
              <a:gd name="T14" fmla="*/ 214 w 216"/>
              <a:gd name="T15" fmla="*/ 74 h 288"/>
              <a:gd name="T16" fmla="*/ 216 w 216"/>
              <a:gd name="T17" fmla="*/ 78 h 288"/>
              <a:gd name="T18" fmla="*/ 216 w 216"/>
              <a:gd name="T19" fmla="*/ 156 h 288"/>
              <a:gd name="T20" fmla="*/ 210 w 216"/>
              <a:gd name="T21" fmla="*/ 162 h 288"/>
              <a:gd name="T22" fmla="*/ 204 w 216"/>
              <a:gd name="T23" fmla="*/ 156 h 288"/>
              <a:gd name="T24" fmla="*/ 204 w 216"/>
              <a:gd name="T25" fmla="*/ 81 h 288"/>
              <a:gd name="T26" fmla="*/ 136 w 216"/>
              <a:gd name="T27" fmla="*/ 12 h 288"/>
              <a:gd name="T28" fmla="*/ 12 w 216"/>
              <a:gd name="T29" fmla="*/ 12 h 288"/>
              <a:gd name="T30" fmla="*/ 12 w 216"/>
              <a:gd name="T31" fmla="*/ 276 h 288"/>
              <a:gd name="T32" fmla="*/ 120 w 216"/>
              <a:gd name="T33" fmla="*/ 276 h 288"/>
              <a:gd name="T34" fmla="*/ 126 w 216"/>
              <a:gd name="T35" fmla="*/ 282 h 288"/>
              <a:gd name="T36" fmla="*/ 120 w 216"/>
              <a:gd name="T3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6" h="288">
                <a:moveTo>
                  <a:pt x="120" y="288"/>
                </a:moveTo>
                <a:cubicBezTo>
                  <a:pt x="6" y="288"/>
                  <a:pt x="6" y="288"/>
                  <a:pt x="6" y="288"/>
                </a:cubicBezTo>
                <a:cubicBezTo>
                  <a:pt x="3" y="288"/>
                  <a:pt x="0" y="285"/>
                  <a:pt x="0" y="282"/>
                </a:cubicBezTo>
                <a:cubicBezTo>
                  <a:pt x="0" y="6"/>
                  <a:pt x="0" y="6"/>
                  <a:pt x="0" y="6"/>
                </a:cubicBezTo>
                <a:cubicBezTo>
                  <a:pt x="0" y="3"/>
                  <a:pt x="3" y="0"/>
                  <a:pt x="6" y="0"/>
                </a:cubicBezTo>
                <a:cubicBezTo>
                  <a:pt x="138" y="0"/>
                  <a:pt x="138" y="0"/>
                  <a:pt x="138" y="0"/>
                </a:cubicBezTo>
                <a:cubicBezTo>
                  <a:pt x="140" y="0"/>
                  <a:pt x="141" y="1"/>
                  <a:pt x="142" y="2"/>
                </a:cubicBezTo>
                <a:cubicBezTo>
                  <a:pt x="214" y="74"/>
                  <a:pt x="214" y="74"/>
                  <a:pt x="214" y="74"/>
                </a:cubicBezTo>
                <a:cubicBezTo>
                  <a:pt x="215" y="75"/>
                  <a:pt x="216" y="76"/>
                  <a:pt x="216" y="78"/>
                </a:cubicBezTo>
                <a:cubicBezTo>
                  <a:pt x="216" y="156"/>
                  <a:pt x="216" y="156"/>
                  <a:pt x="216" y="156"/>
                </a:cubicBezTo>
                <a:cubicBezTo>
                  <a:pt x="216" y="159"/>
                  <a:pt x="213" y="162"/>
                  <a:pt x="210" y="162"/>
                </a:cubicBezTo>
                <a:cubicBezTo>
                  <a:pt x="207" y="162"/>
                  <a:pt x="204" y="159"/>
                  <a:pt x="204" y="156"/>
                </a:cubicBezTo>
                <a:cubicBezTo>
                  <a:pt x="204" y="81"/>
                  <a:pt x="204" y="81"/>
                  <a:pt x="204" y="81"/>
                </a:cubicBezTo>
                <a:cubicBezTo>
                  <a:pt x="136" y="12"/>
                  <a:pt x="136" y="12"/>
                  <a:pt x="136" y="12"/>
                </a:cubicBezTo>
                <a:cubicBezTo>
                  <a:pt x="12" y="12"/>
                  <a:pt x="12" y="12"/>
                  <a:pt x="12" y="12"/>
                </a:cubicBezTo>
                <a:cubicBezTo>
                  <a:pt x="12" y="276"/>
                  <a:pt x="12" y="276"/>
                  <a:pt x="12" y="276"/>
                </a:cubicBezTo>
                <a:cubicBezTo>
                  <a:pt x="120" y="276"/>
                  <a:pt x="120" y="276"/>
                  <a:pt x="120" y="276"/>
                </a:cubicBezTo>
                <a:cubicBezTo>
                  <a:pt x="123" y="276"/>
                  <a:pt x="126" y="279"/>
                  <a:pt x="126" y="282"/>
                </a:cubicBezTo>
                <a:cubicBezTo>
                  <a:pt x="126" y="285"/>
                  <a:pt x="123" y="288"/>
                  <a:pt x="120" y="288"/>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4" name="Freeform 188"/>
          <p:cNvSpPr/>
          <p:nvPr/>
        </p:nvSpPr>
        <p:spPr bwMode="auto">
          <a:xfrm>
            <a:off x="1606164" y="4466682"/>
            <a:ext cx="144092" cy="144092"/>
          </a:xfrm>
          <a:custGeom>
            <a:avLst/>
            <a:gdLst>
              <a:gd name="T0" fmla="*/ 78 w 84"/>
              <a:gd name="T1" fmla="*/ 84 h 84"/>
              <a:gd name="T2" fmla="*/ 6 w 84"/>
              <a:gd name="T3" fmla="*/ 84 h 84"/>
              <a:gd name="T4" fmla="*/ 0 w 84"/>
              <a:gd name="T5" fmla="*/ 78 h 84"/>
              <a:gd name="T6" fmla="*/ 0 w 84"/>
              <a:gd name="T7" fmla="*/ 6 h 84"/>
              <a:gd name="T8" fmla="*/ 6 w 84"/>
              <a:gd name="T9" fmla="*/ 0 h 84"/>
              <a:gd name="T10" fmla="*/ 12 w 84"/>
              <a:gd name="T11" fmla="*/ 6 h 84"/>
              <a:gd name="T12" fmla="*/ 12 w 84"/>
              <a:gd name="T13" fmla="*/ 72 h 84"/>
              <a:gd name="T14" fmla="*/ 78 w 84"/>
              <a:gd name="T15" fmla="*/ 72 h 84"/>
              <a:gd name="T16" fmla="*/ 84 w 84"/>
              <a:gd name="T17" fmla="*/ 78 h 84"/>
              <a:gd name="T18" fmla="*/ 78 w 84"/>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4">
                <a:moveTo>
                  <a:pt x="78" y="84"/>
                </a:moveTo>
                <a:cubicBezTo>
                  <a:pt x="6" y="84"/>
                  <a:pt x="6" y="84"/>
                  <a:pt x="6" y="84"/>
                </a:cubicBezTo>
                <a:cubicBezTo>
                  <a:pt x="3" y="84"/>
                  <a:pt x="0" y="81"/>
                  <a:pt x="0" y="78"/>
                </a:cubicBezTo>
                <a:cubicBezTo>
                  <a:pt x="0" y="6"/>
                  <a:pt x="0" y="6"/>
                  <a:pt x="0" y="6"/>
                </a:cubicBezTo>
                <a:cubicBezTo>
                  <a:pt x="0" y="3"/>
                  <a:pt x="3" y="0"/>
                  <a:pt x="6" y="0"/>
                </a:cubicBezTo>
                <a:cubicBezTo>
                  <a:pt x="9" y="0"/>
                  <a:pt x="12" y="3"/>
                  <a:pt x="12" y="6"/>
                </a:cubicBezTo>
                <a:cubicBezTo>
                  <a:pt x="12" y="72"/>
                  <a:pt x="12" y="72"/>
                  <a:pt x="12" y="72"/>
                </a:cubicBezTo>
                <a:cubicBezTo>
                  <a:pt x="78" y="72"/>
                  <a:pt x="78" y="72"/>
                  <a:pt x="78" y="72"/>
                </a:cubicBezTo>
                <a:cubicBezTo>
                  <a:pt x="81" y="72"/>
                  <a:pt x="84" y="75"/>
                  <a:pt x="84" y="78"/>
                </a:cubicBezTo>
                <a:cubicBezTo>
                  <a:pt x="84" y="81"/>
                  <a:pt x="81" y="84"/>
                  <a:pt x="78" y="8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5" name="Freeform 189"/>
          <p:cNvSpPr/>
          <p:nvPr/>
        </p:nvSpPr>
        <p:spPr bwMode="auto">
          <a:xfrm>
            <a:off x="1543322" y="4632356"/>
            <a:ext cx="82520" cy="227247"/>
          </a:xfrm>
          <a:custGeom>
            <a:avLst/>
            <a:gdLst>
              <a:gd name="T0" fmla="*/ 42 w 48"/>
              <a:gd name="T1" fmla="*/ 132 h 132"/>
              <a:gd name="T2" fmla="*/ 6 w 48"/>
              <a:gd name="T3" fmla="*/ 132 h 132"/>
              <a:gd name="T4" fmla="*/ 0 w 48"/>
              <a:gd name="T5" fmla="*/ 126 h 132"/>
              <a:gd name="T6" fmla="*/ 6 w 48"/>
              <a:gd name="T7" fmla="*/ 120 h 132"/>
              <a:gd name="T8" fmla="*/ 36 w 48"/>
              <a:gd name="T9" fmla="*/ 120 h 132"/>
              <a:gd name="T10" fmla="*/ 36 w 48"/>
              <a:gd name="T11" fmla="*/ 12 h 132"/>
              <a:gd name="T12" fmla="*/ 6 w 48"/>
              <a:gd name="T13" fmla="*/ 12 h 132"/>
              <a:gd name="T14" fmla="*/ 0 w 48"/>
              <a:gd name="T15" fmla="*/ 6 h 132"/>
              <a:gd name="T16" fmla="*/ 6 w 48"/>
              <a:gd name="T17" fmla="*/ 0 h 132"/>
              <a:gd name="T18" fmla="*/ 42 w 48"/>
              <a:gd name="T19" fmla="*/ 0 h 132"/>
              <a:gd name="T20" fmla="*/ 48 w 48"/>
              <a:gd name="T21" fmla="*/ 6 h 132"/>
              <a:gd name="T22" fmla="*/ 48 w 48"/>
              <a:gd name="T23" fmla="*/ 126 h 132"/>
              <a:gd name="T24" fmla="*/ 42 w 48"/>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132">
                <a:moveTo>
                  <a:pt x="42" y="132"/>
                </a:moveTo>
                <a:cubicBezTo>
                  <a:pt x="6" y="132"/>
                  <a:pt x="6" y="132"/>
                  <a:pt x="6" y="132"/>
                </a:cubicBezTo>
                <a:cubicBezTo>
                  <a:pt x="3" y="132"/>
                  <a:pt x="0" y="129"/>
                  <a:pt x="0" y="126"/>
                </a:cubicBezTo>
                <a:cubicBezTo>
                  <a:pt x="0" y="123"/>
                  <a:pt x="3" y="120"/>
                  <a:pt x="6" y="120"/>
                </a:cubicBezTo>
                <a:cubicBezTo>
                  <a:pt x="36" y="120"/>
                  <a:pt x="36" y="120"/>
                  <a:pt x="36" y="120"/>
                </a:cubicBezTo>
                <a:cubicBezTo>
                  <a:pt x="36" y="12"/>
                  <a:pt x="36" y="12"/>
                  <a:pt x="36" y="12"/>
                </a:cubicBezTo>
                <a:cubicBezTo>
                  <a:pt x="6" y="12"/>
                  <a:pt x="6" y="12"/>
                  <a:pt x="6" y="12"/>
                </a:cubicBezTo>
                <a:cubicBezTo>
                  <a:pt x="3" y="12"/>
                  <a:pt x="0" y="9"/>
                  <a:pt x="0" y="6"/>
                </a:cubicBezTo>
                <a:cubicBezTo>
                  <a:pt x="0" y="3"/>
                  <a:pt x="3" y="0"/>
                  <a:pt x="6" y="0"/>
                </a:cubicBezTo>
                <a:cubicBezTo>
                  <a:pt x="42" y="0"/>
                  <a:pt x="42" y="0"/>
                  <a:pt x="42" y="0"/>
                </a:cubicBezTo>
                <a:cubicBezTo>
                  <a:pt x="45" y="0"/>
                  <a:pt x="48" y="3"/>
                  <a:pt x="48" y="6"/>
                </a:cubicBezTo>
                <a:cubicBezTo>
                  <a:pt x="48" y="126"/>
                  <a:pt x="48" y="126"/>
                  <a:pt x="48" y="126"/>
                </a:cubicBezTo>
                <a:cubicBezTo>
                  <a:pt x="48" y="129"/>
                  <a:pt x="45" y="132"/>
                  <a:pt x="42" y="13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6" name="Freeform 190"/>
          <p:cNvSpPr/>
          <p:nvPr/>
        </p:nvSpPr>
        <p:spPr bwMode="auto">
          <a:xfrm>
            <a:off x="1606164" y="4735824"/>
            <a:ext cx="72364" cy="19678"/>
          </a:xfrm>
          <a:custGeom>
            <a:avLst/>
            <a:gdLst>
              <a:gd name="T0" fmla="*/ 36 w 42"/>
              <a:gd name="T1" fmla="*/ 12 h 12"/>
              <a:gd name="T2" fmla="*/ 6 w 42"/>
              <a:gd name="T3" fmla="*/ 12 h 12"/>
              <a:gd name="T4" fmla="*/ 0 w 42"/>
              <a:gd name="T5" fmla="*/ 6 h 12"/>
              <a:gd name="T6" fmla="*/ 6 w 42"/>
              <a:gd name="T7" fmla="*/ 0 h 12"/>
              <a:gd name="T8" fmla="*/ 36 w 42"/>
              <a:gd name="T9" fmla="*/ 0 h 12"/>
              <a:gd name="T10" fmla="*/ 42 w 42"/>
              <a:gd name="T11" fmla="*/ 6 h 12"/>
              <a:gd name="T12" fmla="*/ 36 w 4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2" h="12">
                <a:moveTo>
                  <a:pt x="36" y="12"/>
                </a:moveTo>
                <a:cubicBezTo>
                  <a:pt x="6" y="12"/>
                  <a:pt x="6" y="12"/>
                  <a:pt x="6" y="12"/>
                </a:cubicBezTo>
                <a:cubicBezTo>
                  <a:pt x="3" y="12"/>
                  <a:pt x="0" y="9"/>
                  <a:pt x="0" y="6"/>
                </a:cubicBezTo>
                <a:cubicBezTo>
                  <a:pt x="0" y="3"/>
                  <a:pt x="3" y="0"/>
                  <a:pt x="6" y="0"/>
                </a:cubicBezTo>
                <a:cubicBezTo>
                  <a:pt x="36" y="0"/>
                  <a:pt x="36" y="0"/>
                  <a:pt x="36" y="0"/>
                </a:cubicBezTo>
                <a:cubicBezTo>
                  <a:pt x="39" y="0"/>
                  <a:pt x="42" y="3"/>
                  <a:pt x="42" y="6"/>
                </a:cubicBezTo>
                <a:cubicBezTo>
                  <a:pt x="42" y="9"/>
                  <a:pt x="39" y="12"/>
                  <a:pt x="36" y="1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7" name="Freeform 33"/>
          <p:cNvSpPr/>
          <p:nvPr/>
        </p:nvSpPr>
        <p:spPr bwMode="auto">
          <a:xfrm>
            <a:off x="2232046" y="2313547"/>
            <a:ext cx="166944" cy="166944"/>
          </a:xfrm>
          <a:custGeom>
            <a:avLst/>
            <a:gdLst>
              <a:gd name="T0" fmla="*/ 102 w 104"/>
              <a:gd name="T1" fmla="*/ 93 h 106"/>
              <a:gd name="T2" fmla="*/ 104 w 104"/>
              <a:gd name="T3" fmla="*/ 98 h 106"/>
              <a:gd name="T4" fmla="*/ 102 w 104"/>
              <a:gd name="T5" fmla="*/ 103 h 106"/>
              <a:gd name="T6" fmla="*/ 92 w 104"/>
              <a:gd name="T7" fmla="*/ 103 h 106"/>
              <a:gd name="T8" fmla="*/ 52 w 104"/>
              <a:gd name="T9" fmla="*/ 63 h 106"/>
              <a:gd name="T10" fmla="*/ 12 w 104"/>
              <a:gd name="T11" fmla="*/ 103 h 106"/>
              <a:gd name="T12" fmla="*/ 2 w 104"/>
              <a:gd name="T13" fmla="*/ 103 h 106"/>
              <a:gd name="T14" fmla="*/ 0 w 104"/>
              <a:gd name="T15" fmla="*/ 98 h 106"/>
              <a:gd name="T16" fmla="*/ 2 w 104"/>
              <a:gd name="T17" fmla="*/ 93 h 106"/>
              <a:gd name="T18" fmla="*/ 42 w 104"/>
              <a:gd name="T19" fmla="*/ 53 h 106"/>
              <a:gd name="T20" fmla="*/ 2 w 104"/>
              <a:gd name="T21" fmla="*/ 13 h 106"/>
              <a:gd name="T22" fmla="*/ 0 w 104"/>
              <a:gd name="T23" fmla="*/ 8 h 106"/>
              <a:gd name="T24" fmla="*/ 2 w 104"/>
              <a:gd name="T25" fmla="*/ 3 h 106"/>
              <a:gd name="T26" fmla="*/ 12 w 104"/>
              <a:gd name="T27" fmla="*/ 3 h 106"/>
              <a:gd name="T28" fmla="*/ 52 w 104"/>
              <a:gd name="T29" fmla="*/ 42 h 106"/>
              <a:gd name="T30" fmla="*/ 92 w 104"/>
              <a:gd name="T31" fmla="*/ 3 h 106"/>
              <a:gd name="T32" fmla="*/ 102 w 104"/>
              <a:gd name="T33" fmla="*/ 3 h 106"/>
              <a:gd name="T34" fmla="*/ 104 w 104"/>
              <a:gd name="T35" fmla="*/ 8 h 106"/>
              <a:gd name="T36" fmla="*/ 102 w 104"/>
              <a:gd name="T37" fmla="*/ 13 h 106"/>
              <a:gd name="T38" fmla="*/ 62 w 104"/>
              <a:gd name="T39" fmla="*/ 53 h 106"/>
              <a:gd name="T40" fmla="*/ 102 w 104"/>
              <a:gd name="T41" fmla="*/ 9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06">
                <a:moveTo>
                  <a:pt x="102" y="93"/>
                </a:moveTo>
                <a:cubicBezTo>
                  <a:pt x="104" y="94"/>
                  <a:pt x="104" y="96"/>
                  <a:pt x="104" y="98"/>
                </a:cubicBezTo>
                <a:cubicBezTo>
                  <a:pt x="104" y="100"/>
                  <a:pt x="104" y="102"/>
                  <a:pt x="102" y="103"/>
                </a:cubicBezTo>
                <a:cubicBezTo>
                  <a:pt x="99" y="106"/>
                  <a:pt x="95" y="106"/>
                  <a:pt x="92" y="103"/>
                </a:cubicBezTo>
                <a:cubicBezTo>
                  <a:pt x="52" y="63"/>
                  <a:pt x="52" y="63"/>
                  <a:pt x="52" y="63"/>
                </a:cubicBezTo>
                <a:cubicBezTo>
                  <a:pt x="12" y="103"/>
                  <a:pt x="12" y="103"/>
                  <a:pt x="12" y="103"/>
                </a:cubicBezTo>
                <a:cubicBezTo>
                  <a:pt x="9" y="106"/>
                  <a:pt x="5" y="106"/>
                  <a:pt x="2" y="103"/>
                </a:cubicBezTo>
                <a:cubicBezTo>
                  <a:pt x="0" y="102"/>
                  <a:pt x="0" y="100"/>
                  <a:pt x="0" y="98"/>
                </a:cubicBezTo>
                <a:cubicBezTo>
                  <a:pt x="0" y="96"/>
                  <a:pt x="0" y="94"/>
                  <a:pt x="2" y="93"/>
                </a:cubicBezTo>
                <a:cubicBezTo>
                  <a:pt x="42" y="53"/>
                  <a:pt x="42" y="53"/>
                  <a:pt x="42" y="53"/>
                </a:cubicBezTo>
                <a:cubicBezTo>
                  <a:pt x="2" y="13"/>
                  <a:pt x="2" y="13"/>
                  <a:pt x="2" y="13"/>
                </a:cubicBezTo>
                <a:cubicBezTo>
                  <a:pt x="0" y="11"/>
                  <a:pt x="0" y="10"/>
                  <a:pt x="0" y="8"/>
                </a:cubicBezTo>
                <a:cubicBezTo>
                  <a:pt x="0" y="6"/>
                  <a:pt x="0" y="4"/>
                  <a:pt x="2" y="3"/>
                </a:cubicBezTo>
                <a:cubicBezTo>
                  <a:pt x="5" y="0"/>
                  <a:pt x="9" y="0"/>
                  <a:pt x="12" y="3"/>
                </a:cubicBezTo>
                <a:cubicBezTo>
                  <a:pt x="52" y="42"/>
                  <a:pt x="52" y="42"/>
                  <a:pt x="52" y="42"/>
                </a:cubicBezTo>
                <a:cubicBezTo>
                  <a:pt x="92" y="3"/>
                  <a:pt x="92" y="3"/>
                  <a:pt x="92" y="3"/>
                </a:cubicBezTo>
                <a:cubicBezTo>
                  <a:pt x="95" y="0"/>
                  <a:pt x="99" y="0"/>
                  <a:pt x="102" y="3"/>
                </a:cubicBezTo>
                <a:cubicBezTo>
                  <a:pt x="104" y="4"/>
                  <a:pt x="104" y="6"/>
                  <a:pt x="104" y="8"/>
                </a:cubicBezTo>
                <a:cubicBezTo>
                  <a:pt x="104" y="10"/>
                  <a:pt x="104" y="11"/>
                  <a:pt x="102" y="13"/>
                </a:cubicBezTo>
                <a:cubicBezTo>
                  <a:pt x="62" y="53"/>
                  <a:pt x="62" y="53"/>
                  <a:pt x="62" y="53"/>
                </a:cubicBezTo>
                <a:lnTo>
                  <a:pt x="102" y="93"/>
                </a:ln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8" name="Freeform 34"/>
          <p:cNvSpPr>
            <a:spLocks noEditPoints="1"/>
          </p:cNvSpPr>
          <p:nvPr/>
        </p:nvSpPr>
        <p:spPr bwMode="auto">
          <a:xfrm>
            <a:off x="2479606" y="2579515"/>
            <a:ext cx="174561" cy="171388"/>
          </a:xfrm>
          <a:custGeom>
            <a:avLst/>
            <a:gdLst>
              <a:gd name="T0" fmla="*/ 55 w 109"/>
              <a:gd name="T1" fmla="*/ 0 h 109"/>
              <a:gd name="T2" fmla="*/ 0 w 109"/>
              <a:gd name="T3" fmla="*/ 54 h 109"/>
              <a:gd name="T4" fmla="*/ 55 w 109"/>
              <a:gd name="T5" fmla="*/ 109 h 109"/>
              <a:gd name="T6" fmla="*/ 109 w 109"/>
              <a:gd name="T7" fmla="*/ 54 h 109"/>
              <a:gd name="T8" fmla="*/ 55 w 109"/>
              <a:gd name="T9" fmla="*/ 0 h 109"/>
              <a:gd name="T10" fmla="*/ 55 w 109"/>
              <a:gd name="T11" fmla="*/ 94 h 109"/>
              <a:gd name="T12" fmla="*/ 15 w 109"/>
              <a:gd name="T13" fmla="*/ 54 h 109"/>
              <a:gd name="T14" fmla="*/ 55 w 109"/>
              <a:gd name="T15" fmla="*/ 14 h 109"/>
              <a:gd name="T16" fmla="*/ 95 w 109"/>
              <a:gd name="T17" fmla="*/ 54 h 109"/>
              <a:gd name="T18" fmla="*/ 55 w 109"/>
              <a:gd name="T19" fmla="*/ 9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0"/>
                </a:moveTo>
                <a:cubicBezTo>
                  <a:pt x="25" y="0"/>
                  <a:pt x="0" y="24"/>
                  <a:pt x="0" y="54"/>
                </a:cubicBezTo>
                <a:cubicBezTo>
                  <a:pt x="0" y="84"/>
                  <a:pt x="25" y="109"/>
                  <a:pt x="55" y="109"/>
                </a:cubicBezTo>
                <a:cubicBezTo>
                  <a:pt x="85" y="109"/>
                  <a:pt x="109" y="84"/>
                  <a:pt x="109" y="54"/>
                </a:cubicBezTo>
                <a:cubicBezTo>
                  <a:pt x="109" y="24"/>
                  <a:pt x="85" y="0"/>
                  <a:pt x="55" y="0"/>
                </a:cubicBezTo>
                <a:close/>
                <a:moveTo>
                  <a:pt x="55" y="94"/>
                </a:moveTo>
                <a:cubicBezTo>
                  <a:pt x="33" y="94"/>
                  <a:pt x="15" y="76"/>
                  <a:pt x="15" y="54"/>
                </a:cubicBezTo>
                <a:cubicBezTo>
                  <a:pt x="15" y="32"/>
                  <a:pt x="33" y="14"/>
                  <a:pt x="55" y="14"/>
                </a:cubicBezTo>
                <a:cubicBezTo>
                  <a:pt x="77" y="14"/>
                  <a:pt x="95" y="32"/>
                  <a:pt x="95" y="54"/>
                </a:cubicBezTo>
                <a:cubicBezTo>
                  <a:pt x="95" y="76"/>
                  <a:pt x="77" y="94"/>
                  <a:pt x="55" y="94"/>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79" name="Freeform 35"/>
          <p:cNvSpPr/>
          <p:nvPr/>
        </p:nvSpPr>
        <p:spPr bwMode="auto">
          <a:xfrm>
            <a:off x="2307584" y="2395432"/>
            <a:ext cx="309767" cy="290089"/>
          </a:xfrm>
          <a:custGeom>
            <a:avLst/>
            <a:gdLst>
              <a:gd name="T0" fmla="*/ 193 w 193"/>
              <a:gd name="T1" fmla="*/ 22 h 185"/>
              <a:gd name="T2" fmla="*/ 193 w 193"/>
              <a:gd name="T3" fmla="*/ 23 h 185"/>
              <a:gd name="T4" fmla="*/ 192 w 193"/>
              <a:gd name="T5" fmla="*/ 24 h 185"/>
              <a:gd name="T6" fmla="*/ 192 w 193"/>
              <a:gd name="T7" fmla="*/ 25 h 185"/>
              <a:gd name="T8" fmla="*/ 192 w 193"/>
              <a:gd name="T9" fmla="*/ 25 h 185"/>
              <a:gd name="T10" fmla="*/ 164 w 193"/>
              <a:gd name="T11" fmla="*/ 87 h 185"/>
              <a:gd name="T12" fmla="*/ 154 w 193"/>
              <a:gd name="T13" fmla="*/ 90 h 185"/>
              <a:gd name="T14" fmla="*/ 150 w 193"/>
              <a:gd name="T15" fmla="*/ 86 h 185"/>
              <a:gd name="T16" fmla="*/ 151 w 193"/>
              <a:gd name="T17" fmla="*/ 81 h 185"/>
              <a:gd name="T18" fmla="*/ 172 w 193"/>
              <a:gd name="T19" fmla="*/ 35 h 185"/>
              <a:gd name="T20" fmla="*/ 161 w 193"/>
              <a:gd name="T21" fmla="*/ 40 h 185"/>
              <a:gd name="T22" fmla="*/ 15 w 193"/>
              <a:gd name="T23" fmla="*/ 180 h 185"/>
              <a:gd name="T24" fmla="*/ 5 w 193"/>
              <a:gd name="T25" fmla="*/ 183 h 185"/>
              <a:gd name="T26" fmla="*/ 2 w 193"/>
              <a:gd name="T27" fmla="*/ 173 h 185"/>
              <a:gd name="T28" fmla="*/ 147 w 193"/>
              <a:gd name="T29" fmla="*/ 30 h 185"/>
              <a:gd name="T30" fmla="*/ 160 w 193"/>
              <a:gd name="T31" fmla="*/ 24 h 185"/>
              <a:gd name="T32" fmla="*/ 113 w 193"/>
              <a:gd name="T33" fmla="*/ 14 h 185"/>
              <a:gd name="T34" fmla="*/ 109 w 193"/>
              <a:gd name="T35" fmla="*/ 11 h 185"/>
              <a:gd name="T36" fmla="*/ 108 w 193"/>
              <a:gd name="T37" fmla="*/ 6 h 185"/>
              <a:gd name="T38" fmla="*/ 111 w 193"/>
              <a:gd name="T39" fmla="*/ 1 h 185"/>
              <a:gd name="T40" fmla="*/ 115 w 193"/>
              <a:gd name="T41" fmla="*/ 0 h 185"/>
              <a:gd name="T42" fmla="*/ 116 w 193"/>
              <a:gd name="T43" fmla="*/ 0 h 185"/>
              <a:gd name="T44" fmla="*/ 187 w 193"/>
              <a:gd name="T45" fmla="*/ 15 h 185"/>
              <a:gd name="T46" fmla="*/ 187 w 193"/>
              <a:gd name="T47" fmla="*/ 15 h 185"/>
              <a:gd name="T48" fmla="*/ 188 w 193"/>
              <a:gd name="T49" fmla="*/ 15 h 185"/>
              <a:gd name="T50" fmla="*/ 189 w 193"/>
              <a:gd name="T51" fmla="*/ 15 h 185"/>
              <a:gd name="T52" fmla="*/ 191 w 193"/>
              <a:gd name="T53" fmla="*/ 17 h 185"/>
              <a:gd name="T54" fmla="*/ 191 w 193"/>
              <a:gd name="T55" fmla="*/ 18 h 185"/>
              <a:gd name="T56" fmla="*/ 192 w 193"/>
              <a:gd name="T57" fmla="*/ 19 h 185"/>
              <a:gd name="T58" fmla="*/ 192 w 193"/>
              <a:gd name="T59" fmla="*/ 19 h 185"/>
              <a:gd name="T60" fmla="*/ 192 w 193"/>
              <a:gd name="T61" fmla="*/ 19 h 185"/>
              <a:gd name="T62" fmla="*/ 192 w 193"/>
              <a:gd name="T63" fmla="*/ 20 h 185"/>
              <a:gd name="T64" fmla="*/ 193 w 193"/>
              <a:gd name="T65" fmla="*/ 21 h 185"/>
              <a:gd name="T66" fmla="*/ 193 w 193"/>
              <a:gd name="T67" fmla="*/ 22 h 185"/>
              <a:gd name="T68" fmla="*/ 193 w 193"/>
              <a:gd name="T6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85">
                <a:moveTo>
                  <a:pt x="193" y="22"/>
                </a:moveTo>
                <a:cubicBezTo>
                  <a:pt x="193" y="22"/>
                  <a:pt x="193" y="23"/>
                  <a:pt x="193" y="23"/>
                </a:cubicBezTo>
                <a:cubicBezTo>
                  <a:pt x="192" y="24"/>
                  <a:pt x="192" y="24"/>
                  <a:pt x="192" y="24"/>
                </a:cubicBezTo>
                <a:cubicBezTo>
                  <a:pt x="192" y="24"/>
                  <a:pt x="192" y="24"/>
                  <a:pt x="192" y="25"/>
                </a:cubicBezTo>
                <a:cubicBezTo>
                  <a:pt x="192" y="25"/>
                  <a:pt x="192" y="25"/>
                  <a:pt x="192" y="25"/>
                </a:cubicBezTo>
                <a:cubicBezTo>
                  <a:pt x="164" y="87"/>
                  <a:pt x="164" y="87"/>
                  <a:pt x="164" y="87"/>
                </a:cubicBezTo>
                <a:cubicBezTo>
                  <a:pt x="162" y="90"/>
                  <a:pt x="158" y="92"/>
                  <a:pt x="154" y="90"/>
                </a:cubicBezTo>
                <a:cubicBezTo>
                  <a:pt x="152" y="90"/>
                  <a:pt x="151" y="88"/>
                  <a:pt x="150" y="86"/>
                </a:cubicBezTo>
                <a:cubicBezTo>
                  <a:pt x="150" y="84"/>
                  <a:pt x="150" y="83"/>
                  <a:pt x="151" y="81"/>
                </a:cubicBezTo>
                <a:cubicBezTo>
                  <a:pt x="172" y="35"/>
                  <a:pt x="172" y="35"/>
                  <a:pt x="172" y="35"/>
                </a:cubicBezTo>
                <a:cubicBezTo>
                  <a:pt x="161" y="40"/>
                  <a:pt x="161" y="40"/>
                  <a:pt x="161" y="40"/>
                </a:cubicBezTo>
                <a:cubicBezTo>
                  <a:pt x="97" y="68"/>
                  <a:pt x="46" y="118"/>
                  <a:pt x="15" y="180"/>
                </a:cubicBezTo>
                <a:cubicBezTo>
                  <a:pt x="13" y="183"/>
                  <a:pt x="9" y="185"/>
                  <a:pt x="5" y="183"/>
                </a:cubicBezTo>
                <a:cubicBezTo>
                  <a:pt x="2" y="181"/>
                  <a:pt x="0" y="177"/>
                  <a:pt x="2" y="173"/>
                </a:cubicBezTo>
                <a:cubicBezTo>
                  <a:pt x="33" y="111"/>
                  <a:pt x="85" y="60"/>
                  <a:pt x="147" y="30"/>
                </a:cubicBezTo>
                <a:cubicBezTo>
                  <a:pt x="160" y="24"/>
                  <a:pt x="160" y="24"/>
                  <a:pt x="160" y="24"/>
                </a:cubicBezTo>
                <a:cubicBezTo>
                  <a:pt x="113" y="14"/>
                  <a:pt x="113" y="14"/>
                  <a:pt x="113" y="14"/>
                </a:cubicBezTo>
                <a:cubicBezTo>
                  <a:pt x="111" y="14"/>
                  <a:pt x="110" y="13"/>
                  <a:pt x="109" y="11"/>
                </a:cubicBezTo>
                <a:cubicBezTo>
                  <a:pt x="108" y="10"/>
                  <a:pt x="107" y="8"/>
                  <a:pt x="108" y="6"/>
                </a:cubicBezTo>
                <a:cubicBezTo>
                  <a:pt x="108" y="4"/>
                  <a:pt x="109" y="2"/>
                  <a:pt x="111" y="1"/>
                </a:cubicBezTo>
                <a:cubicBezTo>
                  <a:pt x="112" y="1"/>
                  <a:pt x="113" y="0"/>
                  <a:pt x="115" y="0"/>
                </a:cubicBezTo>
                <a:cubicBezTo>
                  <a:pt x="115" y="0"/>
                  <a:pt x="116" y="0"/>
                  <a:pt x="116" y="0"/>
                </a:cubicBezTo>
                <a:cubicBezTo>
                  <a:pt x="187" y="15"/>
                  <a:pt x="187" y="15"/>
                  <a:pt x="187" y="15"/>
                </a:cubicBezTo>
                <a:cubicBezTo>
                  <a:pt x="187" y="15"/>
                  <a:pt x="187" y="15"/>
                  <a:pt x="187" y="15"/>
                </a:cubicBezTo>
                <a:cubicBezTo>
                  <a:pt x="187" y="15"/>
                  <a:pt x="188" y="15"/>
                  <a:pt x="188" y="15"/>
                </a:cubicBezTo>
                <a:cubicBezTo>
                  <a:pt x="189" y="15"/>
                  <a:pt x="189" y="15"/>
                  <a:pt x="189" y="15"/>
                </a:cubicBezTo>
                <a:cubicBezTo>
                  <a:pt x="189" y="16"/>
                  <a:pt x="190" y="17"/>
                  <a:pt x="191" y="17"/>
                </a:cubicBezTo>
                <a:cubicBezTo>
                  <a:pt x="191" y="18"/>
                  <a:pt x="191" y="18"/>
                  <a:pt x="191" y="18"/>
                </a:cubicBezTo>
                <a:cubicBezTo>
                  <a:pt x="191" y="18"/>
                  <a:pt x="192" y="18"/>
                  <a:pt x="192" y="19"/>
                </a:cubicBezTo>
                <a:cubicBezTo>
                  <a:pt x="192" y="19"/>
                  <a:pt x="192" y="19"/>
                  <a:pt x="192" y="19"/>
                </a:cubicBezTo>
                <a:cubicBezTo>
                  <a:pt x="192" y="19"/>
                  <a:pt x="192" y="19"/>
                  <a:pt x="192" y="19"/>
                </a:cubicBezTo>
                <a:cubicBezTo>
                  <a:pt x="192" y="20"/>
                  <a:pt x="192" y="20"/>
                  <a:pt x="192" y="20"/>
                </a:cubicBezTo>
                <a:cubicBezTo>
                  <a:pt x="192" y="20"/>
                  <a:pt x="192" y="20"/>
                  <a:pt x="193" y="21"/>
                </a:cubicBezTo>
                <a:cubicBezTo>
                  <a:pt x="193" y="21"/>
                  <a:pt x="193" y="21"/>
                  <a:pt x="193" y="22"/>
                </a:cubicBezTo>
                <a:cubicBezTo>
                  <a:pt x="193" y="22"/>
                  <a:pt x="193" y="22"/>
                  <a:pt x="193" y="22"/>
                </a:cubicBezTo>
                <a:close/>
              </a:path>
            </a:pathLst>
          </a:custGeom>
          <a:solidFill>
            <a:srgbClr val="4472C4"/>
          </a:solidFill>
          <a:ln>
            <a:noFill/>
          </a:ln>
          <a:extLst>
            <a:ext uri="{91240B29-F687-4F45-9708-019B960494DF}">
              <a14:hiddenLine xmlns:a14="http://schemas.microsoft.com/office/drawing/2010/main" w="9525">
                <a:solidFill>
                  <a:srgbClr val="000000"/>
                </a:solidFill>
                <a:round/>
              </a14:hiddenLine>
            </a:ext>
          </a:extLst>
        </p:spPr>
        <p:txBody>
          <a:bodyPr vert="horz" wrap="square" lIns="91406" tIns="45703" rIns="91406" bIns="4570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prstClr val="black"/>
              </a:solidFill>
              <a:effectLst/>
              <a:uLnTx/>
              <a:uFillTx/>
              <a:latin typeface="微软雅黑" panose="020B0503020204020204" charset="-122"/>
            </a:endParaRPr>
          </a:p>
        </p:txBody>
      </p:sp>
      <p:sp>
        <p:nvSpPr>
          <p:cNvPr id="380" name="下弧形箭头 147"/>
          <p:cNvSpPr/>
          <p:nvPr/>
        </p:nvSpPr>
        <p:spPr>
          <a:xfrm>
            <a:off x="3156883" y="2505240"/>
            <a:ext cx="746721" cy="928069"/>
          </a:xfrm>
          <a:prstGeom prst="curvedDownArrow">
            <a:avLst/>
          </a:prstGeom>
          <a:solidFill>
            <a:srgbClr val="92D050"/>
          </a:solidFill>
          <a:ln w="12700" cap="flat" cmpd="sng" algn="ctr">
            <a:solidFill>
              <a:srgbClr val="70AD47">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400" b="0" i="0" u="none" strike="noStrike" kern="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381" name="下弧形箭头 149"/>
          <p:cNvSpPr/>
          <p:nvPr/>
        </p:nvSpPr>
        <p:spPr>
          <a:xfrm rot="10800000">
            <a:off x="2191076" y="4806838"/>
            <a:ext cx="727290" cy="784550"/>
          </a:xfrm>
          <a:prstGeom prst="curvedDownArrow">
            <a:avLst>
              <a:gd name="adj1" fmla="val 25000"/>
              <a:gd name="adj2" fmla="val 50000"/>
              <a:gd name="adj3" fmla="val 25000"/>
            </a:avLst>
          </a:prstGeom>
          <a:solidFill>
            <a:srgbClr val="FF283B"/>
          </a:solidFill>
          <a:ln w="12700" cap="flat" cmpd="sng" algn="ctr">
            <a:solidFill>
              <a:srgbClr val="FF283B">
                <a:alpha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400" b="0" i="0" u="none" strike="noStrike" kern="0" cap="none" spc="0" normalizeH="0" baseline="0" noProof="0">
              <a:ln>
                <a:solidFill>
                  <a:srgbClr val="D81E06"/>
                </a:solidFill>
              </a:ln>
              <a:solidFill>
                <a:prstClr val="black"/>
              </a:solidFill>
              <a:effectLst/>
              <a:uLnTx/>
              <a:uFillTx/>
              <a:latin typeface="等线" panose="02010600030101010101" charset="-122"/>
              <a:ea typeface="等线" panose="02010600030101010101" charset="-122"/>
              <a:cs typeface="+mn-cs"/>
            </a:endParaRPr>
          </a:p>
        </p:txBody>
      </p:sp>
      <p:sp>
        <p:nvSpPr>
          <p:cNvPr id="382" name="文本框 381"/>
          <p:cNvSpPr txBox="1"/>
          <p:nvPr/>
        </p:nvSpPr>
        <p:spPr>
          <a:xfrm>
            <a:off x="3256786" y="3389310"/>
            <a:ext cx="1039448" cy="460375"/>
          </a:xfrm>
          <a:prstGeom prst="rect">
            <a:avLst/>
          </a:prstGeom>
          <a:noFill/>
        </p:spPr>
        <p:txBody>
          <a:bodyPr wrap="square" rtlCol="0">
            <a:spAutoFit/>
          </a:bodyPr>
          <a:lstStyle/>
          <a:p>
            <a:r>
              <a:rPr kumimoji="1" lang="zh-CN" altLang="en-US" sz="1200" dirty="0">
                <a:solidFill>
                  <a:prstClr val="black"/>
                </a:solidFill>
                <a:latin typeface="微软雅黑" panose="020B0503020204020204" charset="-122"/>
              </a:rPr>
              <a:t>材料齐全</a:t>
            </a:r>
            <a:endParaRPr kumimoji="1" lang="en-US" altLang="zh-CN" sz="1200" dirty="0">
              <a:solidFill>
                <a:prstClr val="black"/>
              </a:solidFill>
              <a:latin typeface="微软雅黑" panose="020B0503020204020204" charset="-122"/>
            </a:endParaRPr>
          </a:p>
          <a:p>
            <a:r>
              <a:rPr kumimoji="1" lang="zh-CN" altLang="en-US" sz="1200" dirty="0">
                <a:solidFill>
                  <a:prstClr val="black"/>
                </a:solidFill>
                <a:latin typeface="微软雅黑" panose="020B0503020204020204" charset="-122"/>
              </a:rPr>
              <a:t>进入审核</a:t>
            </a:r>
          </a:p>
        </p:txBody>
      </p:sp>
      <p:sp>
        <p:nvSpPr>
          <p:cNvPr id="383" name="文本框 382"/>
          <p:cNvSpPr txBox="1"/>
          <p:nvPr/>
        </p:nvSpPr>
        <p:spPr>
          <a:xfrm>
            <a:off x="2160739" y="4144295"/>
            <a:ext cx="1154566" cy="645160"/>
          </a:xfrm>
          <a:prstGeom prst="rect">
            <a:avLst/>
          </a:prstGeom>
          <a:noFill/>
        </p:spPr>
        <p:txBody>
          <a:bodyPr wrap="square">
            <a:spAutoFit/>
          </a:bodyPr>
          <a:lstStyle/>
          <a:p>
            <a:pPr>
              <a:lnSpc>
                <a:spcPct val="150000"/>
              </a:lnSpc>
              <a:defRPr/>
            </a:pPr>
            <a:r>
              <a:rPr lang="zh-CN" altLang="en-US" sz="1200" dirty="0">
                <a:solidFill>
                  <a:prstClr val="black"/>
                </a:solidFill>
                <a:latin typeface="微软雅黑" panose="020B0503020204020204" charset="-122"/>
              </a:rPr>
              <a:t>材料缺失</a:t>
            </a:r>
            <a:endParaRPr lang="en-US" altLang="zh-CN" sz="1200" dirty="0">
              <a:solidFill>
                <a:prstClr val="black"/>
              </a:solidFill>
              <a:latin typeface="微软雅黑" panose="020B0503020204020204" charset="-122"/>
            </a:endParaRPr>
          </a:p>
          <a:p>
            <a:pPr>
              <a:lnSpc>
                <a:spcPct val="150000"/>
              </a:lnSpc>
              <a:defRPr/>
            </a:pPr>
            <a:r>
              <a:rPr lang="zh-CN" altLang="en-US" sz="1200" dirty="0">
                <a:solidFill>
                  <a:prstClr val="black"/>
                </a:solidFill>
                <a:latin typeface="微软雅黑" panose="020B0503020204020204" charset="-122"/>
              </a:rPr>
              <a:t>返回补充</a:t>
            </a:r>
          </a:p>
        </p:txBody>
      </p:sp>
      <p:sp>
        <p:nvSpPr>
          <p:cNvPr id="384" name="文本框 383"/>
          <p:cNvSpPr txBox="1"/>
          <p:nvPr/>
        </p:nvSpPr>
        <p:spPr>
          <a:xfrm>
            <a:off x="9490866" y="2166127"/>
            <a:ext cx="2237887" cy="368300"/>
          </a:xfrm>
          <a:prstGeom prst="rect">
            <a:avLst/>
          </a:prstGeom>
          <a:noFill/>
        </p:spPr>
        <p:txBody>
          <a:bodyPr wrap="square" rtlCol="0">
            <a:spAutoFit/>
          </a:bodyPr>
          <a:lstStyle/>
          <a:p>
            <a:pPr algn="ctr"/>
            <a:r>
              <a:rPr kumimoji="1" lang="zh-CN" altLang="en-US" b="1" dirty="0">
                <a:solidFill>
                  <a:srgbClr val="1D76B0"/>
                </a:solidFill>
                <a:latin typeface="微软雅黑" panose="020B0503020204020204" charset="-122"/>
              </a:rPr>
              <a:t>核心痛点</a:t>
            </a:r>
          </a:p>
        </p:txBody>
      </p:sp>
      <p:sp>
        <p:nvSpPr>
          <p:cNvPr id="385" name="Arrow: Pentagon 4"/>
          <p:cNvSpPr/>
          <p:nvPr/>
        </p:nvSpPr>
        <p:spPr>
          <a:xfrm>
            <a:off x="9591288" y="2926127"/>
            <a:ext cx="695850" cy="663606"/>
          </a:xfrm>
          <a:prstGeom prst="homePlate">
            <a:avLst>
              <a:gd name="adj" fmla="val 28868"/>
            </a:avLst>
          </a:prstGeom>
          <a:solidFill>
            <a:srgbClr val="4472C4"/>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b="1" i="0" u="none" strike="noStrike" kern="0" cap="none" spc="0" normalizeH="0" baseline="0" noProof="0" dirty="0">
                <a:ln>
                  <a:noFill/>
                </a:ln>
                <a:solidFill>
                  <a:srgbClr val="FFFFFF"/>
                </a:solidFill>
                <a:effectLst/>
                <a:uLnTx/>
                <a:uFillTx/>
                <a:latin typeface="微软雅黑" panose="020B0503020204020204" charset="-122"/>
                <a:ea typeface="+mn-ea"/>
                <a:cs typeface="+mn-cs"/>
              </a:rPr>
              <a:t>1</a:t>
            </a:r>
          </a:p>
        </p:txBody>
      </p:sp>
      <p:sp>
        <p:nvSpPr>
          <p:cNvPr id="386" name="Arrow: Pentagon 4"/>
          <p:cNvSpPr/>
          <p:nvPr/>
        </p:nvSpPr>
        <p:spPr>
          <a:xfrm>
            <a:off x="9591288" y="4080262"/>
            <a:ext cx="695850" cy="663606"/>
          </a:xfrm>
          <a:prstGeom prst="homePlate">
            <a:avLst>
              <a:gd name="adj" fmla="val 28868"/>
            </a:avLst>
          </a:prstGeom>
          <a:solidFill>
            <a:srgbClr val="4472C4"/>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solidFill>
                  <a:srgbClr val="FFFFFF"/>
                </a:solidFill>
                <a:effectLst/>
                <a:uLnTx/>
                <a:uFillTx/>
                <a:latin typeface="微软雅黑" panose="020B0503020204020204" charset="-122"/>
                <a:ea typeface="等线" panose="02010600030101010101" charset="-122"/>
                <a:cs typeface="+mn-cs"/>
              </a:rPr>
              <a:t>2</a:t>
            </a:r>
            <a:endParaRPr kumimoji="0" lang="en-US" b="1" i="0" u="none" strike="noStrike" kern="0" cap="none" spc="0" normalizeH="0" baseline="0" noProof="0" dirty="0">
              <a:ln>
                <a:noFill/>
              </a:ln>
              <a:solidFill>
                <a:srgbClr val="FFFFFF"/>
              </a:solidFill>
              <a:effectLst/>
              <a:uLnTx/>
              <a:uFillTx/>
              <a:latin typeface="微软雅黑" panose="020B0503020204020204" charset="-122"/>
              <a:ea typeface="+mn-ea"/>
              <a:cs typeface="+mn-cs"/>
            </a:endParaRPr>
          </a:p>
        </p:txBody>
      </p:sp>
      <p:sp>
        <p:nvSpPr>
          <p:cNvPr id="387" name="Isosceles Triangle 107"/>
          <p:cNvSpPr/>
          <p:nvPr/>
        </p:nvSpPr>
        <p:spPr>
          <a:xfrm rot="16200000" flipV="1">
            <a:off x="8462572" y="3831068"/>
            <a:ext cx="1713159" cy="185397"/>
          </a:xfrm>
          <a:prstGeom prst="triangle">
            <a:avLst>
              <a:gd name="adj" fmla="val 48693"/>
            </a:avLst>
          </a:prstGeom>
          <a:gradFill>
            <a:gsLst>
              <a:gs pos="38000">
                <a:srgbClr val="4472C4">
                  <a:lumMod val="60000"/>
                  <a:lumOff val="40000"/>
                </a:srgbClr>
              </a:gs>
              <a:gs pos="0">
                <a:srgbClr val="1D76B0"/>
              </a:gs>
              <a:gs pos="100000">
                <a:sysClr val="window" lastClr="FFFFFF"/>
              </a:gs>
            </a:gsLst>
            <a:lin ang="5400000" scaled="1"/>
          </a:gradFill>
          <a:ln>
            <a:noFill/>
          </a:ln>
          <a:effectLst/>
        </p:spPr>
        <p:txBody>
          <a:bodyPr rot="0" spcFirstLastPara="0" vertOverflow="overflow" horzOverflow="overflow" vert="horz" wrap="square" lIns="35986" tIns="35986" rIns="35986" bIns="35986"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1"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ea"/>
              <a:sym typeface="+mn-lt"/>
            </a:endParaRPr>
          </a:p>
        </p:txBody>
      </p:sp>
      <p:sp>
        <p:nvSpPr>
          <p:cNvPr id="388" name="文本框 387"/>
          <p:cNvSpPr txBox="1"/>
          <p:nvPr/>
        </p:nvSpPr>
        <p:spPr>
          <a:xfrm>
            <a:off x="10254750" y="3073332"/>
            <a:ext cx="1539313" cy="368300"/>
          </a:xfrm>
          <a:prstGeom prst="rect">
            <a:avLst/>
          </a:prstGeom>
          <a:noFill/>
        </p:spPr>
        <p:txBody>
          <a:bodyPr wrap="square">
            <a:spAutoFit/>
          </a:bodyPr>
          <a:lstStyle/>
          <a:p>
            <a:r>
              <a:rPr lang="zh-CN" altLang="en-US" kern="0" dirty="0">
                <a:solidFill>
                  <a:srgbClr val="000000"/>
                </a:solidFill>
                <a:latin typeface="微软雅黑" panose="020B0503020204020204" charset="-122"/>
                <a:sym typeface="Arial" panose="020B0604020202020204"/>
              </a:rPr>
              <a:t>“理赔繁琐”</a:t>
            </a:r>
            <a:endParaRPr lang="zh-CN" altLang="en-US" dirty="0">
              <a:solidFill>
                <a:prstClr val="black"/>
              </a:solidFill>
              <a:latin typeface="等线" panose="02010600030101010101" charset="-122"/>
              <a:ea typeface="等线" panose="02010600030101010101" charset="-122"/>
            </a:endParaRPr>
          </a:p>
        </p:txBody>
      </p:sp>
      <p:sp>
        <p:nvSpPr>
          <p:cNvPr id="389" name="文本框 388"/>
          <p:cNvSpPr txBox="1"/>
          <p:nvPr/>
        </p:nvSpPr>
        <p:spPr>
          <a:xfrm>
            <a:off x="10304873" y="4298888"/>
            <a:ext cx="1633800" cy="368300"/>
          </a:xfrm>
          <a:prstGeom prst="rect">
            <a:avLst/>
          </a:prstGeom>
          <a:noFill/>
        </p:spPr>
        <p:txBody>
          <a:bodyPr wrap="square">
            <a:spAutoFit/>
          </a:bodyPr>
          <a:lstStyle/>
          <a:p>
            <a:r>
              <a:rPr lang="zh-CN" altLang="en-US" kern="0" dirty="0">
                <a:solidFill>
                  <a:srgbClr val="000000"/>
                </a:solidFill>
                <a:latin typeface="微软雅黑" panose="020B0503020204020204" charset="-122"/>
                <a:sym typeface="Arial" panose="020B0604020202020204"/>
              </a:rPr>
              <a:t>“理赔难”</a:t>
            </a:r>
            <a:endParaRPr lang="zh-CN" altLang="en-US" dirty="0">
              <a:solidFill>
                <a:prstClr val="black"/>
              </a:solidFill>
              <a:latin typeface="等线" panose="02010600030101010101" charset="-122"/>
              <a:ea typeface="等线" panose="02010600030101010101" charset="-122"/>
            </a:endParaRPr>
          </a:p>
        </p:txBody>
      </p:sp>
      <p:sp>
        <p:nvSpPr>
          <p:cNvPr id="390" name="椭圆 389"/>
          <p:cNvSpPr/>
          <p:nvPr/>
        </p:nvSpPr>
        <p:spPr>
          <a:xfrm>
            <a:off x="8471301" y="5013363"/>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4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1" name="椭圆 390"/>
          <p:cNvSpPr/>
          <p:nvPr/>
        </p:nvSpPr>
        <p:spPr>
          <a:xfrm>
            <a:off x="6750094" y="5013362"/>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8</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2" name="椭圆 391"/>
          <p:cNvSpPr/>
          <p:nvPr/>
        </p:nvSpPr>
        <p:spPr>
          <a:xfrm>
            <a:off x="7614644" y="2792071"/>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9</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3" name="椭圆 392"/>
          <p:cNvSpPr/>
          <p:nvPr/>
        </p:nvSpPr>
        <p:spPr>
          <a:xfrm>
            <a:off x="5871273" y="2792071"/>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7</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4" name="椭圆 393"/>
          <p:cNvSpPr/>
          <p:nvPr/>
        </p:nvSpPr>
        <p:spPr>
          <a:xfrm>
            <a:off x="3969288" y="2789281"/>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5</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5" name="椭圆 394"/>
          <p:cNvSpPr/>
          <p:nvPr/>
        </p:nvSpPr>
        <p:spPr>
          <a:xfrm>
            <a:off x="2239354" y="2792071"/>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3</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6" name="椭圆 395"/>
          <p:cNvSpPr/>
          <p:nvPr/>
        </p:nvSpPr>
        <p:spPr>
          <a:xfrm>
            <a:off x="651841" y="2794997"/>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1</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7" name="椭圆 396"/>
          <p:cNvSpPr/>
          <p:nvPr/>
        </p:nvSpPr>
        <p:spPr>
          <a:xfrm>
            <a:off x="4927828" y="5001058"/>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6</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8" name="椭圆 397"/>
          <p:cNvSpPr/>
          <p:nvPr/>
        </p:nvSpPr>
        <p:spPr>
          <a:xfrm>
            <a:off x="3106169" y="5018648"/>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4</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9" name="椭圆 398"/>
          <p:cNvSpPr/>
          <p:nvPr/>
        </p:nvSpPr>
        <p:spPr>
          <a:xfrm>
            <a:off x="1377761" y="5016706"/>
            <a:ext cx="220637" cy="220637"/>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1" lang="en-US" altLang="zh-CN"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2</a:t>
            </a:r>
            <a:endParaRPr kumimoji="1" lang="zh-CN" altLang="en-US"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400" name="文本框 399"/>
          <p:cNvSpPr txBox="1"/>
          <p:nvPr/>
        </p:nvSpPr>
        <p:spPr>
          <a:xfrm>
            <a:off x="8364239" y="4980387"/>
            <a:ext cx="623471" cy="306705"/>
          </a:xfrm>
          <a:prstGeom prst="rect">
            <a:avLst/>
          </a:prstGeom>
          <a:noFill/>
        </p:spPr>
        <p:txBody>
          <a:bodyPr wrap="square" rtlCol="0">
            <a:spAutoFit/>
          </a:bodyPr>
          <a:lstStyle/>
          <a:p>
            <a:r>
              <a:rPr kumimoji="1" lang="en-US" altLang="zh-CN" sz="1400" dirty="0">
                <a:solidFill>
                  <a:prstClr val="white"/>
                </a:solidFill>
                <a:latin typeface="微软雅黑" panose="020B0503020204020204" charset="-122"/>
              </a:rPr>
              <a:t>10</a:t>
            </a:r>
            <a:endParaRPr kumimoji="1" lang="zh-CN" altLang="en-US" sz="1400" dirty="0">
              <a:solidFill>
                <a:prstClr val="white"/>
              </a:solidFill>
              <a:latin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txBox="1">
            <a:spLocks noChangeArrowheads="1"/>
          </p:cNvSpPr>
          <p:nvPr>
            <p:custDataLst>
              <p:tags r:id="rId1"/>
            </p:custDataLst>
          </p:nvPr>
        </p:nvSpPr>
        <p:spPr bwMode="auto">
          <a:xfrm>
            <a:off x="236584" y="260863"/>
            <a:ext cx="11955734" cy="440529"/>
          </a:xfrm>
          <a:prstGeom prst="rect">
            <a:avLst/>
          </a:prstGeom>
        </p:spPr>
        <p:txBody>
          <a:bodyPr vert="horz" wrap="square" lIns="91388" tIns="45701" rIns="91388" bIns="45701" rtlCol="0" anchor="ctr">
            <a:noAutofit/>
          </a:bodyPr>
          <a:lstStyle/>
          <a:p>
            <a:pPr defTabSz="914400">
              <a:lnSpc>
                <a:spcPct val="90000"/>
              </a:lnSpc>
            </a:pPr>
            <a:r>
              <a:rPr lang="zh-CN" altLang="en-US" sz="2500" b="1" dirty="0">
                <a:solidFill>
                  <a:srgbClr val="C00000"/>
                </a:solidFill>
                <a:cs typeface="+mn-ea"/>
                <a:sym typeface="+mn-lt"/>
              </a:rPr>
              <a:t>传统快赔模式</a:t>
            </a:r>
            <a:endParaRPr lang="zh-CN" altLang="en-US" sz="2000" b="1" dirty="0">
              <a:solidFill>
                <a:srgbClr val="C00000"/>
              </a:solidFill>
              <a:cs typeface="+mn-ea"/>
              <a:sym typeface="+mn-lt"/>
            </a:endParaRPr>
          </a:p>
        </p:txBody>
      </p:sp>
      <p:sp>
        <p:nvSpPr>
          <p:cNvPr id="279" name="Rectangle 31"/>
          <p:cNvSpPr/>
          <p:nvPr/>
        </p:nvSpPr>
        <p:spPr>
          <a:xfrm>
            <a:off x="432559" y="790387"/>
            <a:ext cx="11197852" cy="338814"/>
          </a:xfrm>
          <a:prstGeom prst="rect">
            <a:avLst/>
          </a:prstGeom>
          <a:noFill/>
        </p:spPr>
        <p:txBody>
          <a:bodyPr wrap="square" rtlCol="0">
            <a:noAutofit/>
          </a:bodyPr>
          <a:lstStyle/>
          <a:p>
            <a:pPr>
              <a:lnSpc>
                <a:spcPct val="150000"/>
              </a:lnSpc>
              <a:defRPr/>
            </a:pPr>
            <a:r>
              <a:rPr lang="zh-CN" altLang="en-US" sz="1600" kern="0" dirty="0">
                <a:solidFill>
                  <a:srgbClr val="000000"/>
                </a:solidFill>
                <a:latin typeface="微软雅黑" panose="020B0503020204020204" charset="-122"/>
                <a:sym typeface="Arial" panose="020B0604020202020204"/>
              </a:rPr>
              <a:t>保险行业由于数字化转型启动较早，在早期就推广了保险快赔模式。</a:t>
            </a:r>
          </a:p>
        </p:txBody>
      </p:sp>
      <p:grpSp>
        <p:nvGrpSpPr>
          <p:cNvPr id="45" name="组合 44"/>
          <p:cNvGrpSpPr>
            <a:grpSpLocks noChangeAspect="1"/>
          </p:cNvGrpSpPr>
          <p:nvPr/>
        </p:nvGrpSpPr>
        <p:grpSpPr>
          <a:xfrm>
            <a:off x="567685" y="1332113"/>
            <a:ext cx="10238267" cy="5161863"/>
            <a:chOff x="603738" y="1260999"/>
            <a:chExt cx="11327414" cy="6207335"/>
          </a:xfrm>
        </p:grpSpPr>
        <p:sp>
          <p:nvSpPr>
            <p:cNvPr id="22" name="Rectangle 31"/>
            <p:cNvSpPr/>
            <p:nvPr/>
          </p:nvSpPr>
          <p:spPr>
            <a:xfrm>
              <a:off x="603738" y="1260999"/>
              <a:ext cx="3916598" cy="338938"/>
            </a:xfrm>
            <a:prstGeom prst="rect">
              <a:avLst/>
            </a:prstGeom>
            <a:noFill/>
          </p:spPr>
          <p:txBody>
            <a:bodyPr wrap="square" rtlCol="0" anchor="b">
              <a:noAutofit/>
            </a:bodyPr>
            <a:lstStyle/>
            <a:p>
              <a:pPr>
                <a:lnSpc>
                  <a:spcPct val="150000"/>
                </a:lnSpc>
                <a:defRPr/>
              </a:pPr>
              <a:r>
                <a:rPr lang="zh-CN" altLang="en-US" sz="1600" kern="0" dirty="0">
                  <a:solidFill>
                    <a:prstClr val="white">
                      <a:lumMod val="65000"/>
                    </a:prstClr>
                  </a:solidFill>
                  <a:latin typeface="+mn-ea"/>
                  <a:sym typeface="Arial" panose="020B0604020202020204"/>
                </a:rPr>
                <a:t>商业医疗保险理赔传统模式</a:t>
              </a:r>
            </a:p>
          </p:txBody>
        </p:sp>
        <p:sp>
          <p:nvSpPr>
            <p:cNvPr id="23" name="Rectangle 31"/>
            <p:cNvSpPr/>
            <p:nvPr/>
          </p:nvSpPr>
          <p:spPr>
            <a:xfrm>
              <a:off x="3712999" y="1260999"/>
              <a:ext cx="3916598" cy="338938"/>
            </a:xfrm>
            <a:prstGeom prst="rect">
              <a:avLst/>
            </a:prstGeom>
            <a:noFill/>
          </p:spPr>
          <p:txBody>
            <a:bodyPr wrap="square" rtlCol="0" anchor="b">
              <a:noAutofit/>
            </a:bodyPr>
            <a:lstStyle/>
            <a:p>
              <a:pPr>
                <a:lnSpc>
                  <a:spcPct val="150000"/>
                </a:lnSpc>
                <a:defRPr/>
              </a:pPr>
              <a:r>
                <a:rPr lang="zh-CN" altLang="en-US" sz="1600" b="1" kern="0" dirty="0">
                  <a:solidFill>
                    <a:srgbClr val="1D76B0"/>
                  </a:solidFill>
                  <a:latin typeface="+mn-ea"/>
                  <a:sym typeface="Arial" panose="020B0604020202020204"/>
                </a:rPr>
                <a:t>商业医疗保险快赔模式</a:t>
              </a:r>
            </a:p>
          </p:txBody>
        </p:sp>
        <p:cxnSp>
          <p:nvCxnSpPr>
            <p:cNvPr id="24" name="Straight Connector 78"/>
            <p:cNvCxnSpPr/>
            <p:nvPr/>
          </p:nvCxnSpPr>
          <p:spPr>
            <a:xfrm>
              <a:off x="6845935" y="2370236"/>
              <a:ext cx="0" cy="3943350"/>
            </a:xfrm>
            <a:prstGeom prst="line">
              <a:avLst/>
            </a:prstGeom>
            <a:noFill/>
            <a:ln w="9525" cap="rnd" cmpd="sng" algn="ctr">
              <a:solidFill>
                <a:srgbClr val="9A9A9A"/>
              </a:solidFill>
              <a:prstDash val="solid"/>
              <a:miter lim="800000"/>
            </a:ln>
            <a:effectLst/>
          </p:spPr>
        </p:cxnSp>
        <p:sp>
          <p:nvSpPr>
            <p:cNvPr id="25" name="Freeform 94"/>
            <p:cNvSpPr/>
            <p:nvPr/>
          </p:nvSpPr>
          <p:spPr bwMode="gray">
            <a:xfrm>
              <a:off x="6692900" y="4142522"/>
              <a:ext cx="306070" cy="306705"/>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rgbClr val="1D76B0"/>
            </a:solidFill>
            <a:ln>
              <a:solidFill>
                <a:srgbClr val="44546A"/>
              </a:solidFill>
            </a:ln>
          </p:spPr>
          <p:txBody>
            <a:bodyPr vert="horz" wrap="square" lIns="88608" tIns="44304" rIns="88608" bIns="4430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dirty="0">
                <a:ln>
                  <a:noFill/>
                </a:ln>
                <a:solidFill>
                  <a:srgbClr val="6E6F73"/>
                </a:solidFill>
                <a:effectLst/>
                <a:uLnTx/>
                <a:uFillTx/>
                <a:latin typeface="+mn-ea"/>
              </a:endParaRPr>
            </a:p>
          </p:txBody>
        </p:sp>
        <p:sp>
          <p:nvSpPr>
            <p:cNvPr id="26" name="Freeform 95"/>
            <p:cNvSpPr/>
            <p:nvPr/>
          </p:nvSpPr>
          <p:spPr bwMode="gray">
            <a:xfrm>
              <a:off x="6809105" y="4185066"/>
              <a:ext cx="120015" cy="224790"/>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8608" tIns="44304" rIns="88608" bIns="44304" numCol="1" anchor="t" anchorCtr="0" compatLnSpc="1"/>
            <a:lstStyle/>
            <a:p>
              <a:endParaRPr lang="zh-CN" altLang="en-US" dirty="0">
                <a:solidFill>
                  <a:srgbClr val="6E6F73"/>
                </a:solidFill>
                <a:latin typeface="+mn-ea"/>
              </a:endParaRPr>
            </a:p>
          </p:txBody>
        </p:sp>
        <p:sp>
          <p:nvSpPr>
            <p:cNvPr id="27" name="Rectangle 100"/>
            <p:cNvSpPr/>
            <p:nvPr/>
          </p:nvSpPr>
          <p:spPr>
            <a:xfrm>
              <a:off x="7062785" y="2202968"/>
              <a:ext cx="4868367" cy="5050526"/>
            </a:xfrm>
            <a:prstGeom prst="rect">
              <a:avLst/>
            </a:prstGeom>
          </p:spPr>
          <p:txBody>
            <a:bodyPr wrap="square">
              <a:spAutoFit/>
            </a:bodyPr>
            <a:lstStyle/>
            <a:p>
              <a:pPr>
                <a:lnSpc>
                  <a:spcPct val="150000"/>
                </a:lnSpc>
                <a:buSzPct val="100000"/>
                <a:defRPr/>
              </a:pPr>
              <a:r>
                <a:rPr lang="zh-CN" altLang="en-US" sz="1600" b="1" kern="0" dirty="0">
                  <a:solidFill>
                    <a:srgbClr val="1D76B0"/>
                  </a:solidFill>
                  <a:latin typeface="+mn-ea"/>
                  <a:sym typeface="Trebuchet MS" panose="020B0603020202020204" pitchFamily="34" charset="0"/>
                </a:rPr>
                <a:t>快赔模式</a:t>
              </a:r>
              <a:endParaRPr lang="en-US" altLang="zh-CN" sz="1600" b="1" kern="0" dirty="0">
                <a:solidFill>
                  <a:srgbClr val="1D76B0"/>
                </a:solidFill>
                <a:latin typeface="+mn-ea"/>
                <a:sym typeface="Trebuchet MS" panose="020B0603020202020204" pitchFamily="34" charset="0"/>
              </a:endParaRPr>
            </a:p>
            <a:p>
              <a:pPr marL="323850" lvl="1" indent="-215900">
                <a:lnSpc>
                  <a:spcPct val="150000"/>
                </a:lnSpc>
                <a:buClr>
                  <a:srgbClr val="44546A">
                    <a:lumMod val="100000"/>
                  </a:srgbClr>
                </a:buClr>
                <a:buSzPct val="100000"/>
                <a:buFont typeface="Trebuchet MS" panose="020B0603020202020204" pitchFamily="34" charset="0"/>
                <a:buChar char="•"/>
              </a:pPr>
              <a:r>
                <a:rPr lang="zh-CN" altLang="en-US" sz="1400" dirty="0">
                  <a:solidFill>
                    <a:prstClr val="black">
                      <a:lumMod val="100000"/>
                    </a:prstClr>
                  </a:solidFill>
                  <a:latin typeface="+mn-ea"/>
                  <a:sym typeface="Trebuchet MS" panose="020B0603020202020204" pitchFamily="34" charset="0"/>
                </a:rPr>
                <a:t>商保快赔模式通过数据共享和流程再造，自动生成个人常规信息，共享个人电子病历、发票信息，实现线上一键申请、快速审核、及时兑付，大幅提升理赔效率</a:t>
              </a:r>
              <a:endParaRPr lang="en-US" altLang="zh-CN" sz="1400" dirty="0">
                <a:solidFill>
                  <a:prstClr val="black">
                    <a:lumMod val="100000"/>
                  </a:prstClr>
                </a:solidFill>
                <a:latin typeface="+mn-ea"/>
                <a:sym typeface="Trebuchet MS" panose="020B0603020202020204" pitchFamily="34" charset="0"/>
              </a:endParaRPr>
            </a:p>
            <a:p>
              <a:pPr marL="323850" lvl="1" indent="-215900">
                <a:lnSpc>
                  <a:spcPct val="150000"/>
                </a:lnSpc>
                <a:buClr>
                  <a:srgbClr val="44546A">
                    <a:lumMod val="100000"/>
                  </a:srgbClr>
                </a:buClr>
                <a:buSzPct val="100000"/>
                <a:buFont typeface="Trebuchet MS" panose="020B0603020202020204" pitchFamily="34" charset="0"/>
                <a:buChar char="•"/>
              </a:pPr>
              <a:r>
                <a:rPr lang="zh-CN" altLang="en-US" sz="1400" dirty="0">
                  <a:solidFill>
                    <a:prstClr val="black">
                      <a:lumMod val="100000"/>
                    </a:prstClr>
                  </a:solidFill>
                  <a:latin typeface="+mn-ea"/>
                  <a:sym typeface="Trebuchet MS" panose="020B0603020202020204" pitchFamily="34" charset="0"/>
                </a:rPr>
                <a:t>同时通过设置历史理赔标签，解决原先线下重复理赔把控难等问题</a:t>
              </a:r>
              <a:endParaRPr lang="en-US" altLang="zh-CN" sz="1400" dirty="0">
                <a:solidFill>
                  <a:prstClr val="black">
                    <a:lumMod val="100000"/>
                  </a:prstClr>
                </a:solidFill>
                <a:latin typeface="+mn-ea"/>
                <a:sym typeface="Trebuchet MS" panose="020B0603020202020204" pitchFamily="34" charset="0"/>
              </a:endParaRPr>
            </a:p>
            <a:p>
              <a:pPr marL="323850" lvl="1" indent="-215900">
                <a:buClr>
                  <a:srgbClr val="44546A">
                    <a:lumMod val="100000"/>
                  </a:srgbClr>
                </a:buClr>
                <a:buSzPct val="100000"/>
                <a:buFont typeface="Trebuchet MS" panose="020B0603020202020204" pitchFamily="34" charset="0"/>
                <a:buChar char="•"/>
              </a:pPr>
              <a:endParaRPr lang="zh-CN" altLang="en-US" sz="1600" dirty="0">
                <a:solidFill>
                  <a:prstClr val="black">
                    <a:lumMod val="100000"/>
                  </a:prstClr>
                </a:solidFill>
                <a:latin typeface="+mn-ea"/>
                <a:sym typeface="Trebuchet MS" panose="020B0603020202020204" pitchFamily="34" charset="0"/>
              </a:endParaRPr>
            </a:p>
            <a:p>
              <a:pPr marL="107950" lvl="1">
                <a:buClr>
                  <a:srgbClr val="44546A">
                    <a:lumMod val="100000"/>
                  </a:srgbClr>
                </a:buClr>
                <a:buSzPct val="100000"/>
              </a:pPr>
              <a:endParaRPr lang="en-US" altLang="zh-CN" sz="1400" dirty="0">
                <a:solidFill>
                  <a:srgbClr val="29BA74">
                    <a:lumMod val="100000"/>
                  </a:srgbClr>
                </a:solidFill>
                <a:latin typeface="+mn-ea"/>
              </a:endParaRPr>
            </a:p>
            <a:p>
              <a:pPr marL="0" lvl="1">
                <a:lnSpc>
                  <a:spcPct val="150000"/>
                </a:lnSpc>
                <a:buClr>
                  <a:srgbClr val="44546A">
                    <a:lumMod val="100000"/>
                  </a:srgbClr>
                </a:buClr>
                <a:buSzPct val="100000"/>
                <a:defRPr/>
              </a:pPr>
              <a:r>
                <a:rPr lang="zh-CN" altLang="en-US" sz="1600" kern="0" dirty="0">
                  <a:solidFill>
                    <a:prstClr val="white">
                      <a:lumMod val="65000"/>
                    </a:prstClr>
                  </a:solidFill>
                  <a:latin typeface="+mn-ea"/>
                  <a:sym typeface="Trebuchet MS" panose="020B0603020202020204" pitchFamily="34" charset="0"/>
                </a:rPr>
                <a:t>传统模式</a:t>
              </a:r>
            </a:p>
            <a:p>
              <a:pPr marL="323850" lvl="1" indent="-215900">
                <a:lnSpc>
                  <a:spcPct val="150000"/>
                </a:lnSpc>
                <a:buClr>
                  <a:srgbClr val="44546A">
                    <a:lumMod val="100000"/>
                  </a:srgbClr>
                </a:buClr>
                <a:buSzPct val="100000"/>
                <a:buFont typeface="Trebuchet MS" panose="020B0603020202020204" pitchFamily="34" charset="0"/>
                <a:buChar char="•"/>
              </a:pPr>
              <a:r>
                <a:rPr lang="zh-CN" altLang="en-US" sz="1400" dirty="0">
                  <a:solidFill>
                    <a:prstClr val="black">
                      <a:lumMod val="100000"/>
                    </a:prstClr>
                  </a:solidFill>
                  <a:latin typeface="+mn-ea"/>
                  <a:sym typeface="Trebuchet MS" panose="020B0603020202020204" pitchFamily="34" charset="0"/>
                </a:rPr>
                <a:t>传统商业医疗保险理赔包括资料复印、医院盖章、线下报案、材料补缺、保险公司到医院核实、审核等待、最终赔付等 </a:t>
              </a:r>
              <a:r>
                <a:rPr lang="en-US" altLang="zh-CN" sz="1400" dirty="0">
                  <a:solidFill>
                    <a:prstClr val="black">
                      <a:lumMod val="100000"/>
                    </a:prstClr>
                  </a:solidFill>
                  <a:latin typeface="+mn-ea"/>
                  <a:sym typeface="Trebuchet MS" panose="020B0603020202020204" pitchFamily="34" charset="0"/>
                </a:rPr>
                <a:t>7 </a:t>
              </a:r>
              <a:r>
                <a:rPr lang="zh-CN" altLang="en-US" sz="1400" dirty="0">
                  <a:solidFill>
                    <a:prstClr val="black">
                      <a:lumMod val="100000"/>
                    </a:prstClr>
                  </a:solidFill>
                  <a:latin typeface="+mn-ea"/>
                  <a:sym typeface="Trebuchet MS" panose="020B0603020202020204" pitchFamily="34" charset="0"/>
                </a:rPr>
                <a:t>个环节</a:t>
              </a:r>
            </a:p>
          </p:txBody>
        </p:sp>
        <p:sp>
          <p:nvSpPr>
            <p:cNvPr id="28" name="矩形 27"/>
            <p:cNvSpPr/>
            <p:nvPr/>
          </p:nvSpPr>
          <p:spPr>
            <a:xfrm>
              <a:off x="7067275" y="2202967"/>
              <a:ext cx="4863877" cy="2911421"/>
            </a:xfrm>
            <a:prstGeom prst="rect">
              <a:avLst/>
            </a:prstGeom>
            <a:noFill/>
            <a:ln w="19050" cap="flat" cmpd="sng" algn="ctr">
              <a:solidFill>
                <a:srgbClr val="1D76B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b="0" i="0" u="none" strike="noStrike" kern="0" cap="none" spc="0" normalizeH="0" baseline="0" noProof="0">
                <a:ln>
                  <a:noFill/>
                </a:ln>
                <a:solidFill>
                  <a:prstClr val="white"/>
                </a:solidFill>
                <a:effectLst/>
                <a:uLnTx/>
                <a:uFillTx/>
                <a:latin typeface="+mn-ea"/>
                <a:cs typeface="+mn-cs"/>
              </a:endParaRPr>
            </a:p>
          </p:txBody>
        </p:sp>
        <p:sp>
          <p:nvSpPr>
            <p:cNvPr id="29" name="任意形状 21"/>
            <p:cNvSpPr/>
            <p:nvPr/>
          </p:nvSpPr>
          <p:spPr>
            <a:xfrm rot="5400000">
              <a:off x="1343025" y="1174531"/>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0 w 802248"/>
                <a:gd name="connsiteY5"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248" h="320899">
                  <a:moveTo>
                    <a:pt x="0" y="0"/>
                  </a:moveTo>
                  <a:lnTo>
                    <a:pt x="641799" y="0"/>
                  </a:lnTo>
                  <a:lnTo>
                    <a:pt x="802248" y="160450"/>
                  </a:lnTo>
                  <a:lnTo>
                    <a:pt x="641799" y="320899"/>
                  </a:lnTo>
                  <a:lnTo>
                    <a:pt x="0" y="320899"/>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79980" tIns="39990" rIns="100191"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申请人委托人报案</a:t>
              </a:r>
            </a:p>
          </p:txBody>
        </p:sp>
        <p:sp>
          <p:nvSpPr>
            <p:cNvPr id="30" name="任意形状 22"/>
            <p:cNvSpPr/>
            <p:nvPr/>
          </p:nvSpPr>
          <p:spPr>
            <a:xfrm rot="5400000">
              <a:off x="1343025" y="1728251"/>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填写申请书、委托申请书提供必要的材料和证明</a:t>
              </a:r>
            </a:p>
          </p:txBody>
        </p:sp>
        <p:sp>
          <p:nvSpPr>
            <p:cNvPr id="31" name="任意形状 23"/>
            <p:cNvSpPr/>
            <p:nvPr/>
          </p:nvSpPr>
          <p:spPr>
            <a:xfrm rot="5400000">
              <a:off x="1343025" y="2281971"/>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en-US" altLang="zh-CN" sz="1200" b="0" i="0" u="none" strike="noStrike" kern="0" cap="none" spc="0" normalizeH="0" baseline="0" noProof="0" dirty="0" err="1">
                  <a:ln>
                    <a:noFill/>
                  </a:ln>
                  <a:solidFill>
                    <a:prstClr val="black"/>
                  </a:solidFill>
                  <a:effectLst/>
                  <a:uLnTx/>
                  <a:uFillTx/>
                  <a:latin typeface="+mn-ea"/>
                  <a:cs typeface="Arial" panose="020B0604020202020204" pitchFamily="34" charset="0"/>
                </a:rPr>
                <a:t>赔案受理</a:t>
              </a:r>
              <a:endParaRPr kumimoji="0" lang="en-US" altLang="zh-CN" sz="1200" b="0" i="0" u="none" strike="noStrike" kern="0" cap="none" spc="0" normalizeH="0" baseline="0" noProof="0" dirty="0">
                <a:ln>
                  <a:noFill/>
                </a:ln>
                <a:solidFill>
                  <a:prstClr val="black"/>
                </a:solidFill>
                <a:effectLst/>
                <a:uLnTx/>
                <a:uFillTx/>
                <a:latin typeface="+mn-ea"/>
                <a:cs typeface="Arial" panose="020B0604020202020204" pitchFamily="34" charset="0"/>
              </a:endParaRPr>
            </a:p>
          </p:txBody>
        </p:sp>
        <p:sp>
          <p:nvSpPr>
            <p:cNvPr id="32" name="任意形状 24"/>
            <p:cNvSpPr/>
            <p:nvPr/>
          </p:nvSpPr>
          <p:spPr>
            <a:xfrm rot="5400000">
              <a:off x="1343025" y="2835691"/>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资料齐全</a:t>
              </a:r>
            </a:p>
          </p:txBody>
        </p:sp>
        <p:sp>
          <p:nvSpPr>
            <p:cNvPr id="33" name="任意形状 25"/>
            <p:cNvSpPr/>
            <p:nvPr/>
          </p:nvSpPr>
          <p:spPr>
            <a:xfrm rot="5400000">
              <a:off x="1343025" y="3390046"/>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理赔审核</a:t>
              </a:r>
            </a:p>
          </p:txBody>
        </p:sp>
        <p:sp>
          <p:nvSpPr>
            <p:cNvPr id="34" name="任意形状 26"/>
            <p:cNvSpPr/>
            <p:nvPr/>
          </p:nvSpPr>
          <p:spPr>
            <a:xfrm rot="5400000">
              <a:off x="1343025" y="3943766"/>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理赔结案</a:t>
              </a:r>
            </a:p>
          </p:txBody>
        </p:sp>
        <p:sp>
          <p:nvSpPr>
            <p:cNvPr id="35" name="任意形状 27"/>
            <p:cNvSpPr/>
            <p:nvPr/>
          </p:nvSpPr>
          <p:spPr>
            <a:xfrm rot="5400000">
              <a:off x="1343025" y="4497486"/>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en-US" altLang="zh-CN" sz="1200" b="0" i="0" u="none" strike="noStrike" kern="0" cap="none" spc="0" normalizeH="0" baseline="0" noProof="0" dirty="0" err="1">
                  <a:ln>
                    <a:noFill/>
                  </a:ln>
                  <a:solidFill>
                    <a:prstClr val="black"/>
                  </a:solidFill>
                  <a:effectLst/>
                  <a:uLnTx/>
                  <a:uFillTx/>
                  <a:latin typeface="+mn-ea"/>
                  <a:cs typeface="Arial" panose="020B0604020202020204" pitchFamily="34" charset="0"/>
                </a:rPr>
                <a:t>给付领款通知</a:t>
              </a:r>
              <a:endParaRPr kumimoji="0" lang="en-US" altLang="zh-CN" sz="1200" b="0" i="0" u="none" strike="noStrike" kern="0" cap="none" spc="0" normalizeH="0" baseline="0" noProof="0" dirty="0">
                <a:ln>
                  <a:noFill/>
                </a:ln>
                <a:solidFill>
                  <a:prstClr val="black"/>
                </a:solidFill>
                <a:effectLst/>
                <a:uLnTx/>
                <a:uFillTx/>
                <a:latin typeface="+mn-ea"/>
                <a:cs typeface="Arial" panose="020B0604020202020204" pitchFamily="34" charset="0"/>
              </a:endParaRPr>
            </a:p>
          </p:txBody>
        </p:sp>
        <p:sp>
          <p:nvSpPr>
            <p:cNvPr id="36" name="任意形状 28"/>
            <p:cNvSpPr/>
            <p:nvPr/>
          </p:nvSpPr>
          <p:spPr>
            <a:xfrm rot="5400000">
              <a:off x="1343025" y="5051206"/>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en-US" altLang="zh-CN" sz="1200" b="0" i="0" u="none" strike="noStrike" kern="0" cap="none" spc="0" normalizeH="0" baseline="0" noProof="0" dirty="0" err="1">
                  <a:ln>
                    <a:noFill/>
                  </a:ln>
                  <a:solidFill>
                    <a:prstClr val="black"/>
                  </a:solidFill>
                  <a:effectLst/>
                  <a:uLnTx/>
                  <a:uFillTx/>
                  <a:latin typeface="+mn-ea"/>
                  <a:cs typeface="Arial" panose="020B0604020202020204" pitchFamily="34" charset="0"/>
                </a:rPr>
                <a:t>核实受益人</a:t>
              </a:r>
              <a:endParaRPr kumimoji="0" lang="en-US" altLang="zh-CN" sz="1200" b="0" i="0" u="none" strike="noStrike" kern="0" cap="none" spc="0" normalizeH="0" baseline="0" noProof="0" dirty="0">
                <a:ln>
                  <a:noFill/>
                </a:ln>
                <a:solidFill>
                  <a:prstClr val="black"/>
                </a:solidFill>
                <a:effectLst/>
                <a:uLnTx/>
                <a:uFillTx/>
                <a:latin typeface="+mn-ea"/>
                <a:cs typeface="Arial" panose="020B0604020202020204" pitchFamily="34" charset="0"/>
              </a:endParaRPr>
            </a:p>
          </p:txBody>
        </p:sp>
        <p:sp>
          <p:nvSpPr>
            <p:cNvPr id="37" name="任意形状 29"/>
            <p:cNvSpPr/>
            <p:nvPr/>
          </p:nvSpPr>
          <p:spPr>
            <a:xfrm rot="5400000">
              <a:off x="1343025" y="5604926"/>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black"/>
                  </a:solidFill>
                  <a:effectLst/>
                  <a:uLnTx/>
                  <a:uFillTx/>
                  <a:latin typeface="+mn-ea"/>
                  <a:cs typeface="+mn-cs"/>
                </a:rPr>
                <a:t>转账支付保险金</a:t>
              </a:r>
            </a:p>
          </p:txBody>
        </p:sp>
        <p:sp>
          <p:nvSpPr>
            <p:cNvPr id="38" name="任意形状 30"/>
            <p:cNvSpPr/>
            <p:nvPr/>
          </p:nvSpPr>
          <p:spPr>
            <a:xfrm rot="5400000">
              <a:off x="1343025" y="6159281"/>
              <a:ext cx="692150" cy="1925955"/>
            </a:xfrm>
            <a:custGeom>
              <a:avLst/>
              <a:gdLst>
                <a:gd name="connsiteX0" fmla="*/ 0 w 802248"/>
                <a:gd name="connsiteY0" fmla="*/ 0 h 320899"/>
                <a:gd name="connsiteX1" fmla="*/ 641799 w 802248"/>
                <a:gd name="connsiteY1" fmla="*/ 0 h 320899"/>
                <a:gd name="connsiteX2" fmla="*/ 802248 w 802248"/>
                <a:gd name="connsiteY2" fmla="*/ 160450 h 320899"/>
                <a:gd name="connsiteX3" fmla="*/ 641799 w 802248"/>
                <a:gd name="connsiteY3" fmla="*/ 320899 h 320899"/>
                <a:gd name="connsiteX4" fmla="*/ 0 w 802248"/>
                <a:gd name="connsiteY4" fmla="*/ 320899 h 320899"/>
                <a:gd name="connsiteX5" fmla="*/ 160450 w 802248"/>
                <a:gd name="connsiteY5" fmla="*/ 160450 h 320899"/>
                <a:gd name="connsiteX6" fmla="*/ 0 w 802248"/>
                <a:gd name="connsiteY6" fmla="*/ 0 h 3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2248" h="320899">
                  <a:moveTo>
                    <a:pt x="0" y="0"/>
                  </a:moveTo>
                  <a:lnTo>
                    <a:pt x="641799" y="0"/>
                  </a:lnTo>
                  <a:lnTo>
                    <a:pt x="802248" y="160450"/>
                  </a:lnTo>
                  <a:lnTo>
                    <a:pt x="641799" y="320899"/>
                  </a:lnTo>
                  <a:lnTo>
                    <a:pt x="0" y="320899"/>
                  </a:lnTo>
                  <a:lnTo>
                    <a:pt x="160450" y="160450"/>
                  </a:lnTo>
                  <a:lnTo>
                    <a:pt x="0" y="0"/>
                  </a:lnTo>
                  <a:close/>
                </a:path>
              </a:pathLst>
            </a:custGeom>
            <a:solidFill>
              <a:sysClr val="window" lastClr="FFFFFF">
                <a:lumMod val="75000"/>
                <a:alpha val="42000"/>
              </a:sysClr>
            </a:solidFill>
            <a:ln w="12700" cap="flat" cmpd="sng" algn="ctr">
              <a:solidFill>
                <a:sysClr val="window" lastClr="FFFFFF">
                  <a:hueOff val="0"/>
                  <a:satOff val="0"/>
                  <a:lumOff val="0"/>
                  <a:alpha val="54000"/>
                </a:sysClr>
              </a:solidFill>
              <a:prstDash val="solid"/>
              <a:miter lim="800000"/>
            </a:ln>
            <a:effectLst/>
          </p:spPr>
          <p:txBody>
            <a:bodyPr spcFirstLastPara="0" vert="vert270" wrap="square" lIns="220376" tIns="39990" rIns="180386" bIns="39990" numCol="1" spcCol="1270" anchor="ctr" anchorCtr="0">
              <a:noAutofit/>
            </a:bodyPr>
            <a:lstStyle/>
            <a:p>
              <a:pPr marL="0" marR="0" lvl="0" indent="0" algn="ctr" defTabSz="666750" eaLnBrk="1" fontAlgn="auto" latinLnBrk="0" hangingPunct="1">
                <a:lnSpc>
                  <a:spcPct val="90000"/>
                </a:lnSpc>
                <a:spcBef>
                  <a:spcPct val="0"/>
                </a:spcBef>
                <a:spcAft>
                  <a:spcPct val="35000"/>
                </a:spcAft>
                <a:buClrTx/>
                <a:buSzTx/>
                <a:buFontTx/>
                <a:buNone/>
                <a:defRPr/>
              </a:pPr>
              <a:r>
                <a:rPr kumimoji="0" lang="en-US" altLang="zh-CN" sz="1200" b="0" i="0" u="none" strike="noStrike" kern="0" cap="none" spc="0" normalizeH="0" baseline="0" noProof="0" dirty="0">
                  <a:ln>
                    <a:noFill/>
                  </a:ln>
                  <a:solidFill>
                    <a:prstClr val="black"/>
                  </a:solidFill>
                  <a:effectLst/>
                  <a:uLnTx/>
                  <a:uFillTx/>
                  <a:latin typeface="+mn-ea"/>
                  <a:cs typeface="+mn-cs"/>
                </a:rPr>
                <a:t>15</a:t>
              </a:r>
              <a:r>
                <a:rPr kumimoji="0" lang="zh-CN" altLang="en-US" sz="1200" b="0" i="0" u="none" strike="noStrike" kern="0" cap="none" spc="0" normalizeH="0" baseline="0" noProof="0" dirty="0">
                  <a:ln>
                    <a:noFill/>
                  </a:ln>
                  <a:solidFill>
                    <a:prstClr val="black"/>
                  </a:solidFill>
                  <a:effectLst/>
                  <a:uLnTx/>
                  <a:uFillTx/>
                  <a:latin typeface="+mn-ea"/>
                  <a:cs typeface="+mn-cs"/>
                </a:rPr>
                <a:t>个工作日完成</a:t>
              </a:r>
            </a:p>
          </p:txBody>
        </p:sp>
        <p:sp>
          <p:nvSpPr>
            <p:cNvPr id="39" name="任意形状 33"/>
            <p:cNvSpPr/>
            <p:nvPr/>
          </p:nvSpPr>
          <p:spPr>
            <a:xfrm rot="5400000">
              <a:off x="4234815" y="1352331"/>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0 w 1625203"/>
                <a:gd name="connsiteY5"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5203" h="650081">
                  <a:moveTo>
                    <a:pt x="0" y="0"/>
                  </a:moveTo>
                  <a:lnTo>
                    <a:pt x="1300163" y="0"/>
                  </a:lnTo>
                  <a:lnTo>
                    <a:pt x="1625203" y="325041"/>
                  </a:lnTo>
                  <a:lnTo>
                    <a:pt x="1300163" y="650081"/>
                  </a:lnTo>
                  <a:lnTo>
                    <a:pt x="0" y="65008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159961" tIns="79980" rIns="20245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white"/>
                  </a:solidFill>
                  <a:effectLst/>
                  <a:uLnTx/>
                  <a:uFillTx/>
                  <a:latin typeface="+mn-ea"/>
                  <a:cs typeface="+mn-cs"/>
                </a:rPr>
                <a:t>申请理赔身份认证授权</a:t>
              </a:r>
            </a:p>
          </p:txBody>
        </p:sp>
        <p:sp>
          <p:nvSpPr>
            <p:cNvPr id="40" name="任意形状 34"/>
            <p:cNvSpPr/>
            <p:nvPr/>
          </p:nvSpPr>
          <p:spPr>
            <a:xfrm rot="5400000">
              <a:off x="4234815" y="2260381"/>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325041 w 1625203"/>
                <a:gd name="connsiteY5" fmla="*/ 325041 h 650081"/>
                <a:gd name="connsiteX6" fmla="*/ 0 w 1625203"/>
                <a:gd name="connsiteY6"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203" h="650081">
                  <a:moveTo>
                    <a:pt x="0" y="0"/>
                  </a:moveTo>
                  <a:lnTo>
                    <a:pt x="1300163" y="0"/>
                  </a:lnTo>
                  <a:lnTo>
                    <a:pt x="1625203" y="325041"/>
                  </a:lnTo>
                  <a:lnTo>
                    <a:pt x="1300163" y="650081"/>
                  </a:lnTo>
                  <a:lnTo>
                    <a:pt x="0" y="650081"/>
                  </a:lnTo>
                  <a:lnTo>
                    <a:pt x="325041" y="32504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444893" tIns="79980" rIns="36491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white"/>
                  </a:solidFill>
                  <a:effectLst/>
                  <a:uLnTx/>
                  <a:uFillTx/>
                  <a:latin typeface="+mn-ea"/>
                  <a:cs typeface="+mn-cs"/>
                </a:rPr>
                <a:t>商保平台发送数据调用请求</a:t>
              </a:r>
            </a:p>
          </p:txBody>
        </p:sp>
        <p:sp>
          <p:nvSpPr>
            <p:cNvPr id="41" name="任意形状 35"/>
            <p:cNvSpPr/>
            <p:nvPr/>
          </p:nvSpPr>
          <p:spPr>
            <a:xfrm rot="5400000">
              <a:off x="4234815" y="3168431"/>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325041 w 1625203"/>
                <a:gd name="connsiteY5" fmla="*/ 325041 h 650081"/>
                <a:gd name="connsiteX6" fmla="*/ 0 w 1625203"/>
                <a:gd name="connsiteY6"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203" h="650081">
                  <a:moveTo>
                    <a:pt x="0" y="0"/>
                  </a:moveTo>
                  <a:lnTo>
                    <a:pt x="1300163" y="0"/>
                  </a:lnTo>
                  <a:lnTo>
                    <a:pt x="1625203" y="325041"/>
                  </a:lnTo>
                  <a:lnTo>
                    <a:pt x="1300163" y="650081"/>
                  </a:lnTo>
                  <a:lnTo>
                    <a:pt x="0" y="650081"/>
                  </a:lnTo>
                  <a:lnTo>
                    <a:pt x="325041" y="32504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444893" tIns="79980" rIns="36491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white"/>
                  </a:solidFill>
                  <a:effectLst/>
                  <a:uLnTx/>
                  <a:uFillTx/>
                  <a:latin typeface="+mn-ea"/>
                  <a:cs typeface="+mn-cs"/>
                </a:rPr>
                <a:t>商保平台向医疗数据平台获取医疗信息后，推送到保险公司理赔系统</a:t>
              </a:r>
            </a:p>
          </p:txBody>
        </p:sp>
        <p:sp>
          <p:nvSpPr>
            <p:cNvPr id="42" name="任意形状 36"/>
            <p:cNvSpPr/>
            <p:nvPr/>
          </p:nvSpPr>
          <p:spPr>
            <a:xfrm rot="5400000">
              <a:off x="4234815" y="4077116"/>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325041 w 1625203"/>
                <a:gd name="connsiteY5" fmla="*/ 325041 h 650081"/>
                <a:gd name="connsiteX6" fmla="*/ 0 w 1625203"/>
                <a:gd name="connsiteY6"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203" h="650081">
                  <a:moveTo>
                    <a:pt x="0" y="0"/>
                  </a:moveTo>
                  <a:lnTo>
                    <a:pt x="1300163" y="0"/>
                  </a:lnTo>
                  <a:lnTo>
                    <a:pt x="1625203" y="325041"/>
                  </a:lnTo>
                  <a:lnTo>
                    <a:pt x="1300163" y="650081"/>
                  </a:lnTo>
                  <a:lnTo>
                    <a:pt x="0" y="650081"/>
                  </a:lnTo>
                  <a:lnTo>
                    <a:pt x="325041" y="32504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444893" tIns="79980" rIns="36491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white"/>
                  </a:solidFill>
                  <a:effectLst/>
                  <a:uLnTx/>
                  <a:uFillTx/>
                  <a:latin typeface="+mn-ea"/>
                  <a:cs typeface="+mn-cs"/>
                </a:rPr>
                <a:t>保险平台理赔结果回流</a:t>
              </a:r>
            </a:p>
          </p:txBody>
        </p:sp>
        <p:sp>
          <p:nvSpPr>
            <p:cNvPr id="43" name="任意形状 37"/>
            <p:cNvSpPr/>
            <p:nvPr/>
          </p:nvSpPr>
          <p:spPr>
            <a:xfrm rot="5400000">
              <a:off x="4234815" y="4985166"/>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325041 w 1625203"/>
                <a:gd name="connsiteY5" fmla="*/ 325041 h 650081"/>
                <a:gd name="connsiteX6" fmla="*/ 0 w 1625203"/>
                <a:gd name="connsiteY6"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203" h="650081">
                  <a:moveTo>
                    <a:pt x="0" y="0"/>
                  </a:moveTo>
                  <a:lnTo>
                    <a:pt x="1300163" y="0"/>
                  </a:lnTo>
                  <a:lnTo>
                    <a:pt x="1625203" y="325041"/>
                  </a:lnTo>
                  <a:lnTo>
                    <a:pt x="1300163" y="650081"/>
                  </a:lnTo>
                  <a:lnTo>
                    <a:pt x="0" y="650081"/>
                  </a:lnTo>
                  <a:lnTo>
                    <a:pt x="325041" y="32504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444893" tIns="79980" rIns="36491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zh-CN" altLang="en-US" sz="1200" b="0" i="0" u="none" strike="noStrike" kern="0" cap="none" spc="0" normalizeH="0" baseline="0" noProof="0" dirty="0">
                  <a:ln>
                    <a:noFill/>
                  </a:ln>
                  <a:solidFill>
                    <a:prstClr val="white"/>
                  </a:solidFill>
                  <a:effectLst/>
                  <a:uLnTx/>
                  <a:uFillTx/>
                  <a:latin typeface="+mn-ea"/>
                  <a:cs typeface="+mn-cs"/>
                </a:rPr>
                <a:t>理赔结果推送</a:t>
              </a:r>
            </a:p>
          </p:txBody>
        </p:sp>
        <p:sp>
          <p:nvSpPr>
            <p:cNvPr id="44" name="任意形状 38"/>
            <p:cNvSpPr/>
            <p:nvPr/>
          </p:nvSpPr>
          <p:spPr>
            <a:xfrm rot="5400000">
              <a:off x="4234815" y="5893851"/>
              <a:ext cx="1135380" cy="1925955"/>
            </a:xfrm>
            <a:custGeom>
              <a:avLst/>
              <a:gdLst>
                <a:gd name="connsiteX0" fmla="*/ 0 w 1625203"/>
                <a:gd name="connsiteY0" fmla="*/ 0 h 650081"/>
                <a:gd name="connsiteX1" fmla="*/ 1300163 w 1625203"/>
                <a:gd name="connsiteY1" fmla="*/ 0 h 650081"/>
                <a:gd name="connsiteX2" fmla="*/ 1625203 w 1625203"/>
                <a:gd name="connsiteY2" fmla="*/ 325041 h 650081"/>
                <a:gd name="connsiteX3" fmla="*/ 1300163 w 1625203"/>
                <a:gd name="connsiteY3" fmla="*/ 650081 h 650081"/>
                <a:gd name="connsiteX4" fmla="*/ 0 w 1625203"/>
                <a:gd name="connsiteY4" fmla="*/ 650081 h 650081"/>
                <a:gd name="connsiteX5" fmla="*/ 325041 w 1625203"/>
                <a:gd name="connsiteY5" fmla="*/ 325041 h 650081"/>
                <a:gd name="connsiteX6" fmla="*/ 0 w 1625203"/>
                <a:gd name="connsiteY6" fmla="*/ 0 h 650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203" h="650081">
                  <a:moveTo>
                    <a:pt x="0" y="0"/>
                  </a:moveTo>
                  <a:lnTo>
                    <a:pt x="1300163" y="0"/>
                  </a:lnTo>
                  <a:lnTo>
                    <a:pt x="1625203" y="325041"/>
                  </a:lnTo>
                  <a:lnTo>
                    <a:pt x="1300163" y="650081"/>
                  </a:lnTo>
                  <a:lnTo>
                    <a:pt x="0" y="650081"/>
                  </a:lnTo>
                  <a:lnTo>
                    <a:pt x="325041" y="325041"/>
                  </a:lnTo>
                  <a:lnTo>
                    <a:pt x="0" y="0"/>
                  </a:lnTo>
                  <a:close/>
                </a:path>
              </a:pathLst>
            </a:cu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spcFirstLastPara="0" vert="vert270" wrap="square" lIns="444893" tIns="79980" rIns="364911" bIns="7998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defRPr/>
              </a:pPr>
              <a:r>
                <a:rPr kumimoji="0" lang="en-US" altLang="zh-CN" sz="1200" b="0" i="0" u="none" strike="noStrike" kern="0" cap="none" spc="0" normalizeH="0" baseline="0" noProof="0" dirty="0">
                  <a:ln>
                    <a:noFill/>
                  </a:ln>
                  <a:solidFill>
                    <a:prstClr val="white"/>
                  </a:solidFill>
                  <a:effectLst/>
                  <a:uLnTx/>
                  <a:uFillTx/>
                  <a:latin typeface="+mn-ea"/>
                  <a:cs typeface="+mn-cs"/>
                </a:rPr>
                <a:t>1-3</a:t>
              </a:r>
              <a:r>
                <a:rPr kumimoji="0" lang="zh-CN" altLang="en-US" sz="1200" b="0" i="0" u="none" strike="noStrike" kern="0" cap="none" spc="0" normalizeH="0" baseline="0" noProof="0" dirty="0">
                  <a:ln>
                    <a:noFill/>
                  </a:ln>
                  <a:solidFill>
                    <a:prstClr val="white"/>
                  </a:solidFill>
                  <a:effectLst/>
                  <a:uLnTx/>
                  <a:uFillTx/>
                  <a:latin typeface="+mn-ea"/>
                  <a:cs typeface="+mn-cs"/>
                </a:rPr>
                <a:t>个工作日完成</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GY3ZGE5MTFmOWQxYzI1NTA2MjZjODdmNWU4ZmU2ODMifQ=="/>
  <p:tag name="KSO_WPP_MARK_KEY" val="b9c0fc88-a6d2-488a-a7ee-43cbd27c92c4"/>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PA" val="v5.1.2"/>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PA" val="v5.1.2"/>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PA" val="v5.1.0"/>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MH" val="20160629100455"/>
  <p:tag name="MH_LIBRARY" val="GRAPHIC"/>
  <p:tag name="MH_ORDER" val="矩形 9"/>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MH" val="20160629100455"/>
  <p:tag name="MH_LIBRARY" val="GRAPHIC"/>
  <p:tag name="MH_ORDER" val="矩形 9"/>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3244</Words>
  <Application>Microsoft Office PowerPoint</Application>
  <PresentationFormat>宽屏</PresentationFormat>
  <Paragraphs>388</Paragraphs>
  <Slides>19</Slides>
  <Notes>15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19</vt:i4>
      </vt:variant>
    </vt:vector>
  </HeadingPairs>
  <TitlesOfParts>
    <vt:vector size="39" baseType="lpstr">
      <vt:lpstr>.AppleSystemUIFont</vt:lpstr>
      <vt:lpstr>FZHei-B01S</vt:lpstr>
      <vt:lpstr>Graphik</vt:lpstr>
      <vt:lpstr>黑体</vt:lpstr>
      <vt:lpstr>楷体</vt:lpstr>
      <vt:lpstr>思源黑体 CN Bold</vt:lpstr>
      <vt:lpstr>思源黑体 CN Medium</vt:lpstr>
      <vt:lpstr>思源黑体 CN Normal</vt:lpstr>
      <vt:lpstr>思源黑体 Light</vt:lpstr>
      <vt:lpstr>思源黑体旧字形 ExtraLight</vt:lpstr>
      <vt:lpstr>宋体</vt:lpstr>
      <vt:lpstr>字魂58号-创中黑</vt:lpstr>
      <vt:lpstr>Arial</vt:lpstr>
      <vt:lpstr>Calibri</vt:lpstr>
      <vt:lpstr>Trebuchet MS</vt:lpstr>
      <vt:lpstr>Verdana</vt:lpstr>
      <vt:lpstr>Wingdings</vt:lpstr>
      <vt:lpstr>等线</vt:lpstr>
      <vt:lpstr>微软雅黑</vt:lpstr>
      <vt:lpstr>Office 主题​​</vt:lpstr>
      <vt:lpstr>数据要素X 医疗快赔场景解决方案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Tony Wu</cp:lastModifiedBy>
  <cp:revision>797</cp:revision>
  <dcterms:created xsi:type="dcterms:W3CDTF">2023-07-13T06:46:00Z</dcterms:created>
  <dcterms:modified xsi:type="dcterms:W3CDTF">2025-04-19T06:39:38Z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2052-12.1.0.20305</vt:lpwstr>
  </property>
  <property fmtid="{D5CDD505-2E9C-101B-9397-08002B2CF9AE}" pid="3" name="ICV">
    <vt:lpwstr>E294A30091924910B4CC709BD825F5CE</vt:lpwstr>
  </property>
</Properties>
</file>